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2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2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0.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3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3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39.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0.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4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42.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43.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4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45.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4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47.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4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4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50.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5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5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53.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54.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55.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5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57.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58.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59.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60.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6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62.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63.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64.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65.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66.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67.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68.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69.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70.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71.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72.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notesSlides/notesSlide73.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74.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notesSlides/notesSlide75.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notesSlides/notesSlide76.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77.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notesSlides/notesSlide78.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notesSlides/notesSlide79.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notesSlides/notesSlide80.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notesSlides/notesSlide81.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notesSlides/notesSlide82.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notesSlides/notesSlide83.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notesSlides/notesSlide84.xml" ContentType="application/vnd.openxmlformats-officedocument.presentationml.notesSlide+xml"/>
  <Override PartName="/ppt/tags/tag204.xml" ContentType="application/vnd.openxmlformats-officedocument.presentationml.tags+xml"/>
  <Override PartName="/ppt/notesSlides/notesSlide85.xml" ContentType="application/vnd.openxmlformats-officedocument.presentationml.notesSlide+xml"/>
  <Override PartName="/ppt/tags/tag205.xml" ContentType="application/vnd.openxmlformats-officedocument.presentationml.tags+xml"/>
  <Override PartName="/ppt/notesSlides/notesSlide86.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notesSlides/notesSlide87.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notesSlides/notesSlide88.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notesSlides/notesSlide89.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90.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notesSlides/notesSlide91.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notesSlides/notesSlide92.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93.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notesSlides/notesSlide94.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notesSlides/notesSlide95.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notesSlides/notesSlide96.xml" ContentType="application/vnd.openxmlformats-officedocument.presentationml.notesSlide+xml"/>
  <Override PartName="/ppt/tags/tag226.xml" ContentType="application/vnd.openxmlformats-officedocument.presentationml.tags+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1"/>
  </p:notesMasterIdLst>
  <p:sldIdLst>
    <p:sldId id="256" r:id="rId3"/>
    <p:sldId id="257" r:id="rId4"/>
    <p:sldId id="386" r:id="rId5"/>
    <p:sldId id="260" r:id="rId6"/>
    <p:sldId id="397" r:id="rId7"/>
    <p:sldId id="292" r:id="rId8"/>
    <p:sldId id="398" r:id="rId9"/>
    <p:sldId id="399" r:id="rId10"/>
    <p:sldId id="400" r:id="rId11"/>
    <p:sldId id="293" r:id="rId12"/>
    <p:sldId id="294" r:id="rId13"/>
    <p:sldId id="295" r:id="rId14"/>
    <p:sldId id="297" r:id="rId15"/>
    <p:sldId id="298" r:id="rId16"/>
    <p:sldId id="299" r:id="rId17"/>
    <p:sldId id="300" r:id="rId18"/>
    <p:sldId id="301" r:id="rId19"/>
    <p:sldId id="302" r:id="rId20"/>
    <p:sldId id="303" r:id="rId21"/>
    <p:sldId id="304" r:id="rId22"/>
    <p:sldId id="305" r:id="rId23"/>
    <p:sldId id="306" r:id="rId24"/>
    <p:sldId id="388" r:id="rId25"/>
    <p:sldId id="387" r:id="rId26"/>
    <p:sldId id="308" r:id="rId27"/>
    <p:sldId id="309" r:id="rId28"/>
    <p:sldId id="312" r:id="rId29"/>
    <p:sldId id="313" r:id="rId30"/>
    <p:sldId id="314" r:id="rId31"/>
    <p:sldId id="389" r:id="rId32"/>
    <p:sldId id="315" r:id="rId33"/>
    <p:sldId id="391" r:id="rId34"/>
    <p:sldId id="392" r:id="rId35"/>
    <p:sldId id="393" r:id="rId36"/>
    <p:sldId id="317" r:id="rId37"/>
    <p:sldId id="318" r:id="rId38"/>
    <p:sldId id="319" r:id="rId39"/>
    <p:sldId id="320" r:id="rId40"/>
    <p:sldId id="396" r:id="rId41"/>
    <p:sldId id="321" r:id="rId42"/>
    <p:sldId id="322" r:id="rId43"/>
    <p:sldId id="323" r:id="rId44"/>
    <p:sldId id="325" r:id="rId45"/>
    <p:sldId id="326" r:id="rId46"/>
    <p:sldId id="327" r:id="rId47"/>
    <p:sldId id="329" r:id="rId48"/>
    <p:sldId id="328" r:id="rId49"/>
    <p:sldId id="330" r:id="rId50"/>
    <p:sldId id="331" r:id="rId51"/>
    <p:sldId id="332" r:id="rId52"/>
    <p:sldId id="333" r:id="rId53"/>
    <p:sldId id="334" r:id="rId54"/>
    <p:sldId id="335" r:id="rId55"/>
    <p:sldId id="336" r:id="rId56"/>
    <p:sldId id="337" r:id="rId57"/>
    <p:sldId id="338" r:id="rId58"/>
    <p:sldId id="340" r:id="rId59"/>
    <p:sldId id="339" r:id="rId60"/>
    <p:sldId id="341" r:id="rId61"/>
    <p:sldId id="342" r:id="rId62"/>
    <p:sldId id="343" r:id="rId63"/>
    <p:sldId id="344" r:id="rId64"/>
    <p:sldId id="345" r:id="rId65"/>
    <p:sldId id="346" r:id="rId66"/>
    <p:sldId id="347" r:id="rId67"/>
    <p:sldId id="395" r:id="rId68"/>
    <p:sldId id="349" r:id="rId69"/>
    <p:sldId id="350" r:id="rId70"/>
    <p:sldId id="351" r:id="rId71"/>
    <p:sldId id="352" r:id="rId72"/>
    <p:sldId id="353" r:id="rId73"/>
    <p:sldId id="354" r:id="rId74"/>
    <p:sldId id="355" r:id="rId75"/>
    <p:sldId id="356" r:id="rId76"/>
    <p:sldId id="357" r:id="rId77"/>
    <p:sldId id="358" r:id="rId78"/>
    <p:sldId id="401" r:id="rId79"/>
    <p:sldId id="394" r:id="rId80"/>
    <p:sldId id="360" r:id="rId81"/>
    <p:sldId id="364" r:id="rId82"/>
    <p:sldId id="362" r:id="rId83"/>
    <p:sldId id="365" r:id="rId84"/>
    <p:sldId id="366" r:id="rId85"/>
    <p:sldId id="367" r:id="rId86"/>
    <p:sldId id="368" r:id="rId87"/>
    <p:sldId id="371" r:id="rId88"/>
    <p:sldId id="372" r:id="rId89"/>
    <p:sldId id="373" r:id="rId90"/>
    <p:sldId id="374" r:id="rId91"/>
    <p:sldId id="375" r:id="rId92"/>
    <p:sldId id="377" r:id="rId93"/>
    <p:sldId id="378" r:id="rId94"/>
    <p:sldId id="379" r:id="rId95"/>
    <p:sldId id="381" r:id="rId96"/>
    <p:sldId id="382" r:id="rId97"/>
    <p:sldId id="383" r:id="rId98"/>
    <p:sldId id="385" r:id="rId99"/>
    <p:sldId id="291"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CC"/>
    <a:srgbClr val="008000"/>
    <a:srgbClr val="0000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114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pPr>
                <a:defRPr/>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3874859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pPr>
                <a:defRPr/>
              </a:pPr>
              <a:t>23</a:t>
            </a:fld>
            <a:endParaRPr lang="zh-CN" altLang="en-US"/>
          </a:p>
        </p:txBody>
      </p:sp>
    </p:spTree>
    <p:extLst>
      <p:ext uri="{BB962C8B-B14F-4D97-AF65-F5344CB8AC3E}">
        <p14:creationId xmlns:p14="http://schemas.microsoft.com/office/powerpoint/2010/main" val="3484336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291719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96036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451320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522801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346449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39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3621315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6801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23829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pPr>
                <a:defRPr/>
              </a:pPr>
              <a:t>66</a:t>
            </a:fld>
            <a:endParaRPr lang="zh-CN" altLang="en-US"/>
          </a:p>
        </p:txBody>
      </p:sp>
    </p:spTree>
    <p:extLst>
      <p:ext uri="{BB962C8B-B14F-4D97-AF65-F5344CB8AC3E}">
        <p14:creationId xmlns:p14="http://schemas.microsoft.com/office/powerpoint/2010/main" val="24434368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7850255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6684710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pPr>
                <a:defRPr/>
              </a:pPr>
              <a:t>78</a:t>
            </a:fld>
            <a:endParaRPr lang="zh-CN" altLang="en-US"/>
          </a:p>
        </p:txBody>
      </p:sp>
    </p:spTree>
    <p:extLst>
      <p:ext uri="{BB962C8B-B14F-4D97-AF65-F5344CB8AC3E}">
        <p14:creationId xmlns:p14="http://schemas.microsoft.com/office/powerpoint/2010/main" val="34118314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79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7922705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89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97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35875160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pPr>
                <a:defRPr/>
              </a:pPr>
              <a:t>98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6C41CE-B7AB-4827-B54A-60AF3B6421BE}" type="datetime1">
              <a:rPr lang="zh-CN" altLang="en-US" smtClean="0"/>
              <a:pPr/>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F5F9AB9-C273-4F3D-9617-6D49A86B78D5}" type="datetime1">
              <a:rPr lang="zh-CN" altLang="en-US" smtClean="0"/>
              <a:pPr/>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98262E-F3F7-45B7-A3AB-20AE60F163C4}" type="datetime1">
              <a:rPr lang="zh-CN" altLang="en-US" smtClean="0"/>
              <a:pPr/>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nvSpPr>
        <p:spPr>
          <a:xfrm>
            <a:off x="1680421" y="2405573"/>
            <a:ext cx="568581" cy="14851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8" name="任意多边形 30"/>
          <p:cNvSpPr/>
          <p:nvPr/>
        </p:nvSpPr>
        <p:spPr>
          <a:xfrm>
            <a:off x="0" y="2381182"/>
            <a:ext cx="1680421" cy="1509176"/>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9" name="任意多边形 31"/>
          <p:cNvSpPr/>
          <p:nvPr/>
        </p:nvSpPr>
        <p:spPr>
          <a:xfrm rot="20700676">
            <a:off x="260195" y="1281725"/>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nvSpPr>
        <p:spPr>
          <a:xfrm>
            <a:off x="2249002" y="2405573"/>
            <a:ext cx="9942998" cy="14847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ctrTitle" hasCustomPrompt="1"/>
          </p:nvPr>
        </p:nvSpPr>
        <p:spPr>
          <a:xfrm>
            <a:off x="2817582" y="2405187"/>
            <a:ext cx="9052993" cy="1485170"/>
          </a:xfrm>
        </p:spPr>
        <p:txBody>
          <a:bodyPr anchor="ctr" anchorCtr="0">
            <a:normAutofit/>
          </a:bodyPr>
          <a:lstStyle>
            <a:lvl1pPr algn="ctr">
              <a:defRPr sz="6600" b="1">
                <a:solidFill>
                  <a:schemeClr val="bg1"/>
                </a:solidFill>
              </a:defRPr>
            </a:lvl1pPr>
          </a:lstStyle>
          <a:p>
            <a:r>
              <a:rPr lang="zh-CN" altLang="en-US" dirty="0"/>
              <a:t>单击此处编辑标题</a:t>
            </a:r>
          </a:p>
        </p:txBody>
      </p:sp>
      <p:sp>
        <p:nvSpPr>
          <p:cNvPr id="4" name="日期占位符 3"/>
          <p:cNvSpPr>
            <a:spLocks noGrp="1"/>
          </p:cNvSpPr>
          <p:nvPr>
            <p:ph type="dt" sz="half" idx="10"/>
          </p:nvPr>
        </p:nvSpPr>
        <p:spPr/>
        <p:txBody>
          <a:bodyPr/>
          <a:lstStyle/>
          <a:p>
            <a:fld id="{D0507649-BB93-467F-8E49-0CB71AD595CD}" type="datetime1">
              <a:rPr lang="zh-CN" altLang="en-US" smtClean="0"/>
              <a:pPr/>
              <a:t>2023/3/1</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 9"/>
          <p:cNvSpPr/>
          <p:nvPr/>
        </p:nvSpPr>
        <p:spPr>
          <a:xfrm>
            <a:off x="0" y="856933"/>
            <a:ext cx="861060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p:nvPr>
        </p:nvSpPr>
        <p:spPr/>
        <p:txBody>
          <a:bodyPr anchor="b" anchorCtr="0"/>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64A59C91-1ECF-40DA-8D0D-F3E7278CCA37}" type="datetime1">
              <a:rPr lang="zh-CN" altLang="en-US" smtClean="0"/>
              <a:pPr/>
              <a:t>2023/3/1</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1680421" y="2405573"/>
            <a:ext cx="568581" cy="14851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8" name="任意多边形 30"/>
          <p:cNvSpPr/>
          <p:nvPr/>
        </p:nvSpPr>
        <p:spPr>
          <a:xfrm>
            <a:off x="0" y="2381182"/>
            <a:ext cx="1680421" cy="1509176"/>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9" name="任意多边形 31"/>
          <p:cNvSpPr/>
          <p:nvPr/>
        </p:nvSpPr>
        <p:spPr>
          <a:xfrm rot="20700676">
            <a:off x="260195" y="1281725"/>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nvSpPr>
        <p:spPr>
          <a:xfrm>
            <a:off x="2249002" y="2405573"/>
            <a:ext cx="9942998" cy="14847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hasCustomPrompt="1"/>
          </p:nvPr>
        </p:nvSpPr>
        <p:spPr>
          <a:xfrm>
            <a:off x="2817582" y="2405188"/>
            <a:ext cx="8529867" cy="1461838"/>
          </a:xfrm>
        </p:spPr>
        <p:txBody>
          <a:bodyPr anchor="ctr" anchorCtr="0">
            <a:normAutofit/>
          </a:bodyPr>
          <a:lstStyle>
            <a:lvl1pPr algn="ctr">
              <a:defRPr sz="6600" b="1">
                <a:solidFill>
                  <a:schemeClr val="bg1"/>
                </a:solidFill>
              </a:defRPr>
            </a:lvl1pPr>
          </a:lstStyle>
          <a:p>
            <a:r>
              <a:rPr lang="zh-CN" altLang="en-US" dirty="0"/>
              <a:t>单击此处编辑标题</a:t>
            </a:r>
          </a:p>
        </p:txBody>
      </p:sp>
      <p:sp>
        <p:nvSpPr>
          <p:cNvPr id="4" name="日期占位符 3"/>
          <p:cNvSpPr>
            <a:spLocks noGrp="1"/>
          </p:cNvSpPr>
          <p:nvPr>
            <p:ph type="dt" sz="half" idx="10"/>
          </p:nvPr>
        </p:nvSpPr>
        <p:spPr/>
        <p:txBody>
          <a:bodyPr/>
          <a:lstStyle/>
          <a:p>
            <a:fld id="{9DB05A53-5B29-4B1D-840B-380B64A46A19}" type="datetime1">
              <a:rPr lang="zh-CN" altLang="en-US" smtClean="0"/>
              <a:pPr/>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任意多边形 9"/>
          <p:cNvSpPr/>
          <p:nvPr/>
        </p:nvSpPr>
        <p:spPr>
          <a:xfrm>
            <a:off x="0" y="856933"/>
            <a:ext cx="861060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p:nvPr>
        </p:nvSpPr>
        <p:spPr/>
        <p:txBody>
          <a:bodyPr anchor="b" anchorCtr="0"/>
          <a:lstStyle>
            <a:lvl1pPr>
              <a:defRPr>
                <a:solidFill>
                  <a:schemeClr val="bg1"/>
                </a:solidFill>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EA3E2AA8-67E9-4A61-8DDF-DB7CE19186AC}" type="datetime1">
              <a:rPr lang="zh-CN" altLang="en-US" smtClean="0"/>
              <a:pPr/>
              <a:t>2023/3/1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9"/>
          <p:cNvSpPr/>
          <p:nvPr/>
        </p:nvSpPr>
        <p:spPr>
          <a:xfrm>
            <a:off x="0" y="856933"/>
            <a:ext cx="861060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p:nvPr>
        </p:nvSpPr>
        <p:spPr>
          <a:xfrm>
            <a:off x="839788" y="365125"/>
            <a:ext cx="10515600" cy="1325563"/>
          </a:xfrm>
        </p:spPr>
        <p:txBody>
          <a:bodyPr anchor="b" anchorCtr="0"/>
          <a:lstStyle>
            <a:lvl1pPr>
              <a:defRPr>
                <a:solidFill>
                  <a:schemeClr val="bg1"/>
                </a:solidFill>
              </a:defRPr>
            </a:lvl1p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3D091D7-3C12-42DA-97BC-2D456D0C571A}" type="datetime1">
              <a:rPr lang="zh-CN" altLang="en-US" smtClean="0"/>
              <a:pPr/>
              <a:t>2023/3/1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1680421" y="2405573"/>
            <a:ext cx="568581" cy="14851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7" name="任意多边形 30"/>
          <p:cNvSpPr/>
          <p:nvPr/>
        </p:nvSpPr>
        <p:spPr>
          <a:xfrm>
            <a:off x="0" y="2381182"/>
            <a:ext cx="1680421" cy="1509176"/>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8" name="任意多边形 31"/>
          <p:cNvSpPr/>
          <p:nvPr/>
        </p:nvSpPr>
        <p:spPr>
          <a:xfrm rot="20700676">
            <a:off x="260195" y="1281725"/>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9" name="矩形 8"/>
          <p:cNvSpPr/>
          <p:nvPr/>
        </p:nvSpPr>
        <p:spPr>
          <a:xfrm>
            <a:off x="2249002" y="2405573"/>
            <a:ext cx="9942998" cy="14847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hasCustomPrompt="1"/>
          </p:nvPr>
        </p:nvSpPr>
        <p:spPr>
          <a:xfrm>
            <a:off x="2817582" y="2447682"/>
            <a:ext cx="8820933" cy="1428967"/>
          </a:xfrm>
        </p:spPr>
        <p:txBody>
          <a:bodyPr>
            <a:normAutofit/>
          </a:bodyPr>
          <a:lstStyle>
            <a:lvl1pPr algn="ctr">
              <a:defRPr sz="6600" b="1">
                <a:solidFill>
                  <a:schemeClr val="bg1"/>
                </a:solidFill>
              </a:defRPr>
            </a:lvl1pPr>
          </a:lstStyle>
          <a:p>
            <a:r>
              <a:rPr lang="zh-CN" altLang="en-US" dirty="0"/>
              <a:t>单击此处编辑标题</a:t>
            </a:r>
          </a:p>
        </p:txBody>
      </p:sp>
      <p:sp>
        <p:nvSpPr>
          <p:cNvPr id="3" name="日期占位符 2"/>
          <p:cNvSpPr>
            <a:spLocks noGrp="1"/>
          </p:cNvSpPr>
          <p:nvPr>
            <p:ph type="dt" sz="half" idx="10"/>
          </p:nvPr>
        </p:nvSpPr>
        <p:spPr/>
        <p:txBody>
          <a:bodyPr/>
          <a:lstStyle/>
          <a:p>
            <a:fld id="{0B0C254F-4C06-4B01-9A90-60B289A3D75E}" type="datetime1">
              <a:rPr lang="zh-CN" altLang="en-US" smtClean="0"/>
              <a:pPr/>
              <a:t>2023/3/1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11" name="内容占位符 10"/>
          <p:cNvSpPr>
            <a:spLocks noGrp="1"/>
          </p:cNvSpPr>
          <p:nvPr>
            <p:ph sz="quarter" idx="13" hasCustomPrompt="1"/>
          </p:nvPr>
        </p:nvSpPr>
        <p:spPr>
          <a:xfrm>
            <a:off x="3757151" y="4106863"/>
            <a:ext cx="3092450" cy="547687"/>
          </a:xfrm>
        </p:spPr>
        <p:txBody>
          <a:bodyPr/>
          <a:lstStyle>
            <a:lvl1pPr marL="0" indent="0" algn="ctr">
              <a:buNone/>
              <a:defRPr>
                <a:solidFill>
                  <a:schemeClr val="tx2"/>
                </a:solidFill>
              </a:defRPr>
            </a:lvl1pPr>
          </a:lstStyle>
          <a:p>
            <a:pPr lvl="0"/>
            <a:r>
              <a:rPr lang="zh-CN" altLang="en-US" dirty="0"/>
              <a:t>单击此处编辑文本</a:t>
            </a:r>
          </a:p>
        </p:txBody>
      </p:sp>
      <p:sp>
        <p:nvSpPr>
          <p:cNvPr id="13" name="内容占位符 12"/>
          <p:cNvSpPr>
            <a:spLocks noGrp="1"/>
          </p:cNvSpPr>
          <p:nvPr>
            <p:ph sz="quarter" idx="14" hasCustomPrompt="1"/>
          </p:nvPr>
        </p:nvSpPr>
        <p:spPr>
          <a:xfrm>
            <a:off x="7813965" y="4106863"/>
            <a:ext cx="3009207" cy="547687"/>
          </a:xfrm>
        </p:spPr>
        <p:txBody>
          <a:bodyPr/>
          <a:lstStyle>
            <a:lvl1pPr marL="0" indent="0" algn="ctr">
              <a:buNone/>
              <a:defRPr>
                <a:solidFill>
                  <a:schemeClr val="tx2"/>
                </a:solidFill>
              </a:defRPr>
            </a:lvl1pPr>
          </a:lstStyle>
          <a:p>
            <a:pPr lvl="0"/>
            <a:r>
              <a:rPr lang="zh-CN" altLang="en-US" dirty="0"/>
              <a:t>单击此处编辑文本</a:t>
            </a:r>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9"/>
          <p:cNvSpPr/>
          <p:nvPr/>
        </p:nvSpPr>
        <p:spPr>
          <a:xfrm>
            <a:off x="0" y="856933"/>
            <a:ext cx="861060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2" name="日期占位符 1"/>
          <p:cNvSpPr>
            <a:spLocks noGrp="1"/>
          </p:cNvSpPr>
          <p:nvPr>
            <p:ph type="dt" sz="half" idx="10"/>
          </p:nvPr>
        </p:nvSpPr>
        <p:spPr/>
        <p:txBody>
          <a:bodyPr/>
          <a:lstStyle/>
          <a:p>
            <a:fld id="{43490DD4-2DEE-4687-AB57-496A08D278D3}" type="datetime1">
              <a:rPr lang="zh-CN" altLang="en-US" smtClean="0"/>
              <a:pPr/>
              <a:t>2023/3/1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任意多边形 31"/>
          <p:cNvSpPr/>
          <p:nvPr/>
        </p:nvSpPr>
        <p:spPr>
          <a:xfrm rot="20700676">
            <a:off x="322659" y="488576"/>
            <a:ext cx="528973" cy="693957"/>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20A1042C-D3BE-45F8-A2C0-E774FEC90DFE}" type="datetime1">
              <a:rPr lang="zh-CN" altLang="en-US" smtClean="0"/>
              <a:pPr/>
              <a:t>2023/3/1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9FB4B8-C0FF-4503-8F5D-873B7DDF148B}" type="datetime1">
              <a:rPr lang="zh-CN" altLang="en-US" smtClean="0"/>
              <a:pPr/>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9DFD2D2-5EDD-4DB7-9325-BD523E2A1C62}" type="datetime1">
              <a:rPr lang="zh-CN" altLang="en-US" smtClean="0"/>
              <a:pPr/>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任意多边形 31"/>
          <p:cNvSpPr/>
          <p:nvPr/>
        </p:nvSpPr>
        <p:spPr>
          <a:xfrm rot="20700676">
            <a:off x="322659" y="471951"/>
            <a:ext cx="528973" cy="693957"/>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3" name="日期占位符 2"/>
          <p:cNvSpPr>
            <a:spLocks noGrp="1"/>
          </p:cNvSpPr>
          <p:nvPr>
            <p:ph type="dt" sz="half" idx="10"/>
          </p:nvPr>
        </p:nvSpPr>
        <p:spPr/>
        <p:txBody>
          <a:bodyPr/>
          <a:lstStyle/>
          <a:p>
            <a:fld id="{EA27601B-2D5B-44CE-B1ED-4098270B7339}" type="datetime1">
              <a:rPr lang="zh-CN" altLang="en-US" smtClean="0"/>
              <a:pPr/>
              <a:t>2023/3/1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AC86A5A-715B-4E67-8117-8E585014027A}" type="datetime1">
              <a:rPr lang="zh-CN" altLang="en-US" smtClean="0"/>
              <a:pPr/>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46D4A7A-04AF-428E-888B-92A17B0296B4}" type="datetime1">
              <a:rPr lang="zh-CN" altLang="en-US" smtClean="0"/>
              <a:pPr/>
              <a:t>2023/3/1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F926B47-E616-41D3-B992-91EF0A0EC657}" type="datetime1">
              <a:rPr lang="zh-CN" altLang="en-US" smtClean="0"/>
              <a:pPr/>
              <a:t>2023/3/1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F504F74-8414-4F5D-A167-89AE86011D1C}" type="datetime1">
              <a:rPr lang="zh-CN" altLang="en-US" smtClean="0"/>
              <a:pPr/>
              <a:t>2023/3/1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DF43D6-68D5-483F-87D6-55047AA737DD}" type="datetime1">
              <a:rPr lang="zh-CN" altLang="en-US" smtClean="0"/>
              <a:pPr/>
              <a:t>2023/3/1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D71562D-2C2E-44E1-8E50-BBF365A7B048}" type="datetime1">
              <a:rPr lang="zh-CN" altLang="en-US" smtClean="0"/>
              <a:pPr/>
              <a:t>2023/3/1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AFE686-3EA2-4150-A7F1-B9540169485F}" type="datetime1">
              <a:rPr lang="zh-CN" altLang="en-US" smtClean="0"/>
              <a:pPr/>
              <a:t>2023/3/1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D8D1C-A8FB-4792-A5B0-4E6721B8D42E}" type="datetime1">
              <a:rPr lang="zh-CN" altLang="en-US" smtClean="0"/>
              <a:pPr/>
              <a:t>2023/3/1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黑体" panose="02010609060101010101" charset="-122"/>
                <a:ea typeface="黑体" panose="02010609060101010101" charset="-122"/>
              </a:defRPr>
            </a:lvl1pPr>
          </a:lstStyle>
          <a:p>
            <a:fld id="{EE13531F-98D1-4A66-BAD1-68F5C893E427}" type="datetime1">
              <a:rPr lang="zh-CN" altLang="en-US" smtClean="0"/>
              <a:pPr/>
              <a:t>2023/3/1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黑体" panose="02010609060101010101" charset="-122"/>
                <a:ea typeface="黑体"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黑体" panose="02010609060101010101" charset="-122"/>
                <a:ea typeface="黑体" panose="02010609060101010101" charset="-122"/>
              </a:defRPr>
            </a:lvl1pPr>
          </a:lstStyle>
          <a:p>
            <a:fld id="{565CE74E-AB26-4998-AD42-012C4C1AD076}"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hf hdr="0" ftr="0" dt="0"/>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notesSlide" Target="../notesSlides/notesSlide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18.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notesSlide" Target="../notesSlides/notesSlide22.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slideLayout" Target="../slideLayouts/slideLayout18.xml"/><Relationship Id="rId5" Type="http://schemas.openxmlformats.org/officeDocument/2006/relationships/tags" Target="../tags/tag5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4.pn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5.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6.png"/><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7.png"/><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8.png"/><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9.png"/><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2.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3.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20.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24.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25.png"/><Relationship Id="rId4"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19.xml"/><Relationship Id="rId7" Type="http://schemas.openxmlformats.org/officeDocument/2006/relationships/image" Target="../media/image29.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28.wmf"/><Relationship Id="rId5" Type="http://schemas.openxmlformats.org/officeDocument/2006/relationships/oleObject" Target="../embeddings/oleObject2.bin"/><Relationship Id="rId10" Type="http://schemas.openxmlformats.org/officeDocument/2006/relationships/image" Target="../media/image32.png"/><Relationship Id="rId4" Type="http://schemas.openxmlformats.org/officeDocument/2006/relationships/notesSlide" Target="../notesSlides/notesSlide54.xml"/><Relationship Id="rId9"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34.wmf"/><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3.bin"/><Relationship Id="rId5" Type="http://schemas.openxmlformats.org/officeDocument/2006/relationships/image" Target="../media/image33.png"/><Relationship Id="rId4"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slideLayout" Target="../slideLayouts/slideLayout19.xml"/><Relationship Id="rId7" Type="http://schemas.openxmlformats.org/officeDocument/2006/relationships/oleObject" Target="../embeddings/oleObject5.bin"/><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35.wmf"/><Relationship Id="rId5" Type="http://schemas.openxmlformats.org/officeDocument/2006/relationships/oleObject" Target="../embeddings/oleObject4.bin"/><Relationship Id="rId10" Type="http://schemas.openxmlformats.org/officeDocument/2006/relationships/image" Target="../media/image37.wmf"/><Relationship Id="rId4" Type="http://schemas.openxmlformats.org/officeDocument/2006/relationships/notesSlide" Target="../notesSlides/notesSlide56.xml"/><Relationship Id="rId9"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38.wmf"/><Relationship Id="rId5" Type="http://schemas.openxmlformats.org/officeDocument/2006/relationships/oleObject" Target="../embeddings/oleObject7.bin"/><Relationship Id="rId4"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39.wmf"/><Relationship Id="rId5" Type="http://schemas.openxmlformats.org/officeDocument/2006/relationships/oleObject" Target="../embeddings/oleObject8.bin"/><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hyperlink" Target="http://10.10.92.249/" TargetMode="External"/><Relationship Id="rId4"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41.wmf"/><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oleObject" Target="../embeddings/oleObject9.bin"/><Relationship Id="rId5" Type="http://schemas.openxmlformats.org/officeDocument/2006/relationships/image" Target="../media/image40.png"/><Relationship Id="rId4"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42.wmf"/><Relationship Id="rId5" Type="http://schemas.openxmlformats.org/officeDocument/2006/relationships/oleObject" Target="../embeddings/oleObject10.bin"/><Relationship Id="rId4"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43.wmf"/><Relationship Id="rId5" Type="http://schemas.openxmlformats.org/officeDocument/2006/relationships/oleObject" Target="../embeddings/oleObject11.bin"/><Relationship Id="rId4"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slideLayout" Target="../slideLayouts/slideLayout19.xml"/><Relationship Id="rId7" Type="http://schemas.openxmlformats.org/officeDocument/2006/relationships/oleObject" Target="../embeddings/oleObject13.bin"/><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44.wmf"/><Relationship Id="rId5" Type="http://schemas.openxmlformats.org/officeDocument/2006/relationships/oleObject" Target="../embeddings/oleObject12.bin"/><Relationship Id="rId4"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slideLayout" Target="../slideLayouts/slideLayout19.xml"/><Relationship Id="rId7" Type="http://schemas.openxmlformats.org/officeDocument/2006/relationships/oleObject" Target="../embeddings/oleObject15.bin"/><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46.wmf"/><Relationship Id="rId5" Type="http://schemas.openxmlformats.org/officeDocument/2006/relationships/oleObject" Target="../embeddings/oleObject14.bin"/><Relationship Id="rId4"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notesSlide" Target="../notesSlides/notesSlide65.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slideLayout" Target="../slideLayouts/slideLayout18.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50.jpe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51.png"/><Relationship Id="rId4"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20.bin"/><Relationship Id="rId3" Type="http://schemas.openxmlformats.org/officeDocument/2006/relationships/slideLayout" Target="../slideLayouts/slideLayout19.xml"/><Relationship Id="rId7" Type="http://schemas.openxmlformats.org/officeDocument/2006/relationships/oleObject" Target="../embeddings/oleObject17.bin"/><Relationship Id="rId12" Type="http://schemas.openxmlformats.org/officeDocument/2006/relationships/image" Target="../media/image57.wmf"/><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54.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56.wmf"/><Relationship Id="rId4" Type="http://schemas.openxmlformats.org/officeDocument/2006/relationships/notesSlide" Target="../notesSlides/notesSlide73.xml"/><Relationship Id="rId9" Type="http://schemas.openxmlformats.org/officeDocument/2006/relationships/oleObject" Target="../embeddings/oleObject18.bin"/><Relationship Id="rId14" Type="http://schemas.openxmlformats.org/officeDocument/2006/relationships/image" Target="../media/image58.wmf"/></Relationships>
</file>

<file path=ppt/slides/_rels/slide75.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3.wmf"/><Relationship Id="rId3" Type="http://schemas.openxmlformats.org/officeDocument/2006/relationships/slideLayout" Target="../slideLayouts/slideLayout19.xml"/><Relationship Id="rId7" Type="http://schemas.openxmlformats.org/officeDocument/2006/relationships/oleObject" Target="../embeddings/oleObject22.bin"/><Relationship Id="rId12" Type="http://schemas.openxmlformats.org/officeDocument/2006/relationships/image" Target="../media/image62.wmf"/><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54.wmf"/><Relationship Id="rId11" Type="http://schemas.openxmlformats.org/officeDocument/2006/relationships/image" Target="../media/image61.wmf"/><Relationship Id="rId5" Type="http://schemas.openxmlformats.org/officeDocument/2006/relationships/oleObject" Target="../embeddings/oleObject21.bin"/><Relationship Id="rId10" Type="http://schemas.openxmlformats.org/officeDocument/2006/relationships/image" Target="../media/image60.wmf"/><Relationship Id="rId4" Type="http://schemas.openxmlformats.org/officeDocument/2006/relationships/notesSlide" Target="../notesSlides/notesSlide74.xml"/><Relationship Id="rId9" Type="http://schemas.openxmlformats.org/officeDocument/2006/relationships/image" Target="../media/image59.wmf"/><Relationship Id="rId14" Type="http://schemas.openxmlformats.org/officeDocument/2006/relationships/image" Target="../media/image64.wmf"/></Relationships>
</file>

<file path=ppt/slides/_rels/slide76.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27.bin"/><Relationship Id="rId3" Type="http://schemas.openxmlformats.org/officeDocument/2006/relationships/slideLayout" Target="../slideLayouts/slideLayout19.xml"/><Relationship Id="rId7" Type="http://schemas.openxmlformats.org/officeDocument/2006/relationships/oleObject" Target="../embeddings/oleObject24.bin"/><Relationship Id="rId12" Type="http://schemas.openxmlformats.org/officeDocument/2006/relationships/image" Target="../media/image68.wmf"/><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65.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67.wmf"/><Relationship Id="rId4" Type="http://schemas.openxmlformats.org/officeDocument/2006/relationships/notesSlide" Target="../notesSlides/notesSlide75.xml"/><Relationship Id="rId9" Type="http://schemas.openxmlformats.org/officeDocument/2006/relationships/oleObject" Target="../embeddings/oleObject25.bin"/><Relationship Id="rId14" Type="http://schemas.openxmlformats.org/officeDocument/2006/relationships/image" Target="../media/image69.wmf"/></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65.wmf"/><Relationship Id="rId5" Type="http://schemas.openxmlformats.org/officeDocument/2006/relationships/oleObject" Target="../embeddings/oleObject23.bin"/><Relationship Id="rId4"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notesSlide" Target="../notesSlides/notesSlide77.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slideLayout" Target="../slideLayouts/slideLayout18.xml"/><Relationship Id="rId5" Type="http://schemas.openxmlformats.org/officeDocument/2006/relationships/tags" Target="../tags/tag184.xml"/><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72.jpe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image" Target="../media/image73.png"/><Relationship Id="rId4"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99.xml"/><Relationship Id="rId1" Type="http://schemas.openxmlformats.org/officeDocument/2006/relationships/tags" Target="../tags/tag198.xml"/><Relationship Id="rId5" Type="http://schemas.openxmlformats.org/officeDocument/2006/relationships/image" Target="../media/image74.png"/><Relationship Id="rId4"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75.png"/><Relationship Id="rId4"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9.xml"/><Relationship Id="rId1" Type="http://schemas.openxmlformats.org/officeDocument/2006/relationships/tags" Target="../tags/tag204.xml"/><Relationship Id="rId5" Type="http://schemas.openxmlformats.org/officeDocument/2006/relationships/image" Target="../media/image76.emf"/><Relationship Id="rId4" Type="http://schemas.openxmlformats.org/officeDocument/2006/relationships/oleObject" Target="../embeddings/oleObject28.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86.xml"/><Relationship Id="rId7" Type="http://schemas.openxmlformats.org/officeDocument/2006/relationships/image" Target="../media/image79.wmf"/><Relationship Id="rId2" Type="http://schemas.openxmlformats.org/officeDocument/2006/relationships/slideLayout" Target="../slideLayouts/slideLayout19.xml"/><Relationship Id="rId1" Type="http://schemas.openxmlformats.org/officeDocument/2006/relationships/tags" Target="../tags/tag205.xml"/><Relationship Id="rId6" Type="http://schemas.openxmlformats.org/officeDocument/2006/relationships/oleObject" Target="../embeddings/oleObject29.bin"/><Relationship Id="rId5" Type="http://schemas.openxmlformats.org/officeDocument/2006/relationships/image" Target="../media/image78.wmf"/><Relationship Id="rId4" Type="http://schemas.openxmlformats.org/officeDocument/2006/relationships/image" Target="../media/image77.emf"/><Relationship Id="rId9" Type="http://schemas.openxmlformats.org/officeDocument/2006/relationships/image" Target="../media/image80.wmf"/></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9.xml"/><Relationship Id="rId1" Type="http://schemas.openxmlformats.org/officeDocument/2006/relationships/tags" Target="../tags/tag208.xml"/><Relationship Id="rId4"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image" Target="../media/image81.png"/><Relationship Id="rId4"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82.png"/><Relationship Id="rId4"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image" Target="../media/image83.png"/><Relationship Id="rId4"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84.wmf"/><Relationship Id="rId5" Type="http://schemas.openxmlformats.org/officeDocument/2006/relationships/oleObject" Target="../embeddings/oleObject31.bin"/><Relationship Id="rId4"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slideLayout" Target="../slideLayouts/slideLayout19.xml"/><Relationship Id="rId7" Type="http://schemas.openxmlformats.org/officeDocument/2006/relationships/oleObject" Target="../embeddings/oleObject33.bin"/><Relationship Id="rId12" Type="http://schemas.openxmlformats.org/officeDocument/2006/relationships/image" Target="../media/image88.wmf"/><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85.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87.wmf"/><Relationship Id="rId4" Type="http://schemas.openxmlformats.org/officeDocument/2006/relationships/notesSlide" Target="../notesSlides/notesSlide94.xml"/><Relationship Id="rId9" Type="http://schemas.openxmlformats.org/officeDocument/2006/relationships/oleObject" Target="../embeddings/oleObject34.bin"/></Relationships>
</file>

<file path=ppt/slides/_rels/slide96.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slideLayout" Target="../slideLayouts/slideLayout19.xml"/><Relationship Id="rId7" Type="http://schemas.openxmlformats.org/officeDocument/2006/relationships/image" Target="../media/image90.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image" Target="../media/image89.wmf"/><Relationship Id="rId5" Type="http://schemas.openxmlformats.org/officeDocument/2006/relationships/oleObject" Target="../embeddings/oleObject36.bin"/><Relationship Id="rId4" Type="http://schemas.openxmlformats.org/officeDocument/2006/relationships/notesSlide" Target="../notesSlides/notesSlide95.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92.png"/><Relationship Id="rId4" Type="http://schemas.openxmlformats.org/officeDocument/2006/relationships/notesSlide" Target="../notesSlides/notesSlide96.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8.xml"/><Relationship Id="rId1" Type="http://schemas.openxmlformats.org/officeDocument/2006/relationships/tags" Target="../tags/tag2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3670" y="1106039"/>
            <a:ext cx="9344660" cy="2387600"/>
          </a:xfrm>
        </p:spPr>
        <p:txBody>
          <a:bodyPr/>
          <a:lstStyle/>
          <a:p>
            <a:pPr fontAlgn="auto">
              <a:lnSpc>
                <a:spcPct val="125000"/>
              </a:lnSpc>
            </a:pPr>
            <a:r>
              <a:rPr lang="zh-CN" altLang="en-US" b="1" dirty="0">
                <a:latin typeface="黑体" panose="02010609060101010101" charset="-122"/>
                <a:ea typeface="黑体" panose="02010609060101010101" charset="-122"/>
              </a:rPr>
              <a:t>大 学 物 理 实 验</a:t>
            </a:r>
            <a:br>
              <a:rPr lang="zh-CN" altLang="en-US" b="1" dirty="0">
                <a:latin typeface="黑体" panose="02010609060101010101" charset="-122"/>
                <a:ea typeface="黑体" panose="02010609060101010101" charset="-122"/>
              </a:rPr>
            </a:br>
            <a:r>
              <a:rPr lang="zh-CN" altLang="en-US" b="1" dirty="0">
                <a:latin typeface="黑体" panose="02010609060101010101" charset="-122"/>
                <a:ea typeface="黑体" panose="02010609060101010101" charset="-122"/>
              </a:rPr>
              <a:t>绪 论</a:t>
            </a:r>
          </a:p>
        </p:txBody>
      </p:sp>
      <p:sp>
        <p:nvSpPr>
          <p:cNvPr id="3" name="副标题 2"/>
          <p:cNvSpPr>
            <a:spLocks noGrp="1"/>
          </p:cNvSpPr>
          <p:nvPr>
            <p:ph type="subTitle" idx="1"/>
          </p:nvPr>
        </p:nvSpPr>
        <p:spPr>
          <a:xfrm>
            <a:off x="1524000" y="4820285"/>
            <a:ext cx="9144000" cy="1536065"/>
          </a:xfrm>
        </p:spPr>
        <p:txBody>
          <a:bodyPr>
            <a:normAutofit/>
          </a:bodyPr>
          <a:lstStyle/>
          <a:p>
            <a:pPr fontAlgn="auto">
              <a:lnSpc>
                <a:spcPct val="100000"/>
              </a:lnSpc>
              <a:spcBef>
                <a:spcPts val="0"/>
              </a:spcBef>
            </a:pPr>
            <a:r>
              <a:rPr lang="zh-CN" altLang="en-US" sz="3200" dirty="0">
                <a:latin typeface="华文中宋" panose="02010600040101010101" charset="-122"/>
                <a:ea typeface="华文中宋" panose="02010600040101010101" charset="-122"/>
              </a:rPr>
              <a:t>东北林业大学理学院  田赫</a:t>
            </a:r>
            <a:endParaRPr lang="en-US" altLang="zh-CN" sz="3200" dirty="0">
              <a:latin typeface="华文中宋" panose="02010600040101010101" charset="-122"/>
              <a:ea typeface="华文中宋" panose="02010600040101010101"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1.3 </a:t>
            </a:r>
            <a:r>
              <a:rPr lang="zh-CN" altLang="en-US"/>
              <a:t>成绩计算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10</a:t>
            </a:fld>
            <a:endParaRPr lang="zh-CN" altLang="en-US"/>
          </a:p>
        </p:txBody>
      </p:sp>
      <p:sp>
        <p:nvSpPr>
          <p:cNvPr id="4" name="矩形 3"/>
          <p:cNvSpPr/>
          <p:nvPr/>
        </p:nvSpPr>
        <p:spPr>
          <a:xfrm>
            <a:off x="839787" y="1268413"/>
            <a:ext cx="11035690" cy="5169492"/>
          </a:xfrm>
          <a:prstGeom prst="rect">
            <a:avLst/>
          </a:prstGeom>
        </p:spPr>
        <p:txBody>
          <a:bodyPr wrap="square">
            <a:spAutoFit/>
          </a:bodyPr>
          <a:lstStyle/>
          <a:p>
            <a:pPr marL="542925" indent="-542925" algn="just">
              <a:lnSpc>
                <a:spcPct val="150000"/>
              </a:lnSpc>
              <a:spcBef>
                <a:spcPts val="0"/>
              </a:spcBef>
              <a:buFont typeface="+mj-lt"/>
              <a:buAutoNum type="arabicPeriod"/>
            </a:pP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大学物理实验</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A2</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：实验成绩占</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40%</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，笔试成绩占</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60%</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0"/>
              </a:spcBef>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大学物理实验</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A1</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：无笔试，实验成绩即为期末成绩</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0"/>
              </a:spcBef>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实验成绩算法：</a:t>
            </a: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个实验成绩平均分即为实验成绩。</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542925" indent="-542925" algn="just">
              <a:lnSpc>
                <a:spcPct val="150000"/>
              </a:lnSpc>
              <a:spcBef>
                <a:spcPts val="0"/>
              </a:spcBef>
              <a:buFont typeface="+mj-lt"/>
              <a:buAutoNum type="arabicPeriod" startAt="2"/>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实验</a:t>
            </a: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个以下无考核资格，期末成绩</a:t>
            </a: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分</a:t>
            </a:r>
            <a:endPar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42925" indent="-542925" algn="just">
              <a:lnSpc>
                <a:spcPct val="150000"/>
              </a:lnSpc>
              <a:spcBef>
                <a:spcPts val="0"/>
              </a:spcBef>
              <a:buFont typeface="+mj-lt"/>
              <a:buAutoNum type="arabicPeriod" startAt="2"/>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期末成绩不及格，</a:t>
            </a: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30</a:t>
            </a: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分以上者开学有补考资格</a:t>
            </a:r>
            <a:endPar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42925" indent="-542925" algn="just">
              <a:lnSpc>
                <a:spcPct val="150000"/>
              </a:lnSpc>
              <a:spcBef>
                <a:spcPts val="0"/>
              </a:spcBef>
              <a:buFont typeface="+mj-lt"/>
              <a:buAutoNum type="arabicPeriod" startAt="2"/>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实验报告成绩</a:t>
            </a:r>
            <a:r>
              <a:rPr lang="zh-CN" altLang="en-US" sz="32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超过</a:t>
            </a:r>
            <a:r>
              <a:rPr lang="en-US" altLang="zh-CN" sz="32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32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个，去低留高</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542925" indent="-542925" algn="just">
              <a:lnSpc>
                <a:spcPct val="150000"/>
              </a:lnSpc>
              <a:spcBef>
                <a:spcPts val="0"/>
              </a:spcBef>
              <a:buFont typeface="+mj-lt"/>
              <a:buAutoNum type="arabicPeriod" startAt="5"/>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补做机会：</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学校安排的放假、学校运动会、停电停水</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1.4 </a:t>
            </a:r>
            <a:r>
              <a:rPr lang="zh-CN" altLang="en-US"/>
              <a:t>上课要求</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11</a:t>
            </a:fld>
            <a:endParaRPr lang="zh-CN" altLang="en-US"/>
          </a:p>
        </p:txBody>
      </p:sp>
      <p:sp>
        <p:nvSpPr>
          <p:cNvPr id="4" name="矩形 3"/>
          <p:cNvSpPr/>
          <p:nvPr/>
        </p:nvSpPr>
        <p:spPr>
          <a:xfrm>
            <a:off x="839787" y="1268413"/>
            <a:ext cx="11035690" cy="5169492"/>
          </a:xfrm>
          <a:prstGeom prst="rect">
            <a:avLst/>
          </a:prstGeom>
        </p:spPr>
        <p:txBody>
          <a:bodyPr wrap="square">
            <a:spAutoFit/>
          </a:bodyPr>
          <a:lstStyle/>
          <a:p>
            <a:pPr marL="542925" indent="-542925" algn="just">
              <a:lnSpc>
                <a:spcPct val="150000"/>
              </a:lnSpc>
              <a:spcBef>
                <a:spcPts val="0"/>
              </a:spcBef>
              <a:buFont typeface="+mj-lt"/>
              <a:buAutoNum type="arabicPeriod"/>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不许迟到</a:t>
            </a:r>
          </a:p>
          <a:p>
            <a:pPr marL="542925" indent="-542925" algn="just">
              <a:lnSpc>
                <a:spcPct val="150000"/>
              </a:lnSpc>
              <a:spcBef>
                <a:spcPts val="0"/>
              </a:spcBef>
              <a:buFont typeface="+mj-lt"/>
              <a:buAutoNum type="arabicPeriod"/>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带证件</a:t>
            </a:r>
          </a:p>
          <a:p>
            <a:pPr marL="542925" indent="-542925" algn="just">
              <a:lnSpc>
                <a:spcPct val="150000"/>
              </a:lnSpc>
              <a:spcBef>
                <a:spcPts val="0"/>
              </a:spcBef>
              <a:buFont typeface="+mj-lt"/>
              <a:buAutoNum type="arabicPeriod"/>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带预习报告</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、书</a:t>
            </a:r>
          </a:p>
          <a:p>
            <a:pPr marL="542925" indent="-542925" algn="just">
              <a:lnSpc>
                <a:spcPct val="150000"/>
              </a:lnSpc>
              <a:spcBef>
                <a:spcPts val="0"/>
              </a:spcBef>
              <a:buFont typeface="+mj-lt"/>
              <a:buAutoNum type="arabicPeriod"/>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上课登记</a:t>
            </a:r>
          </a:p>
          <a:p>
            <a:pPr marL="542925" indent="-542925" algn="just">
              <a:lnSpc>
                <a:spcPct val="150000"/>
              </a:lnSpc>
              <a:spcBef>
                <a:spcPts val="0"/>
              </a:spcBef>
              <a:buFont typeface="+mj-lt"/>
              <a:buAutoNum type="arabicPeriod"/>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打扫卫生</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542925" indent="-542925" algn="just">
              <a:lnSpc>
                <a:spcPct val="150000"/>
              </a:lnSpc>
              <a:spcBef>
                <a:spcPts val="0"/>
              </a:spcBef>
              <a:buFont typeface="+mj-lt"/>
              <a:buAutoNum type="arabicPeriod"/>
            </a:pP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实验报告单不够自行复印</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坐标纸到对应实验室领取</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542925" indent="-542925" algn="just">
              <a:lnSpc>
                <a:spcPct val="150000"/>
              </a:lnSpc>
              <a:spcBef>
                <a:spcPts val="0"/>
              </a:spcBef>
              <a:buFont typeface="+mj-lt"/>
              <a:buAutoNum type="arabicPeriod"/>
            </a:pP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报告箱钥匙遗失</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选课密码遗忘到</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锦绣楼</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301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领取、</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查询</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1.5 </a:t>
            </a:r>
            <a:r>
              <a:rPr lang="zh-CN" altLang="en-US"/>
              <a:t>大学物理实验课的地位和作用</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12</a:t>
            </a:fld>
            <a:endParaRPr lang="zh-CN" altLang="en-US"/>
          </a:p>
        </p:txBody>
      </p:sp>
      <p:sp>
        <p:nvSpPr>
          <p:cNvPr id="4" name="矩形 3"/>
          <p:cNvSpPr/>
          <p:nvPr/>
        </p:nvSpPr>
        <p:spPr>
          <a:xfrm>
            <a:off x="839787" y="1268413"/>
            <a:ext cx="11035690" cy="4524315"/>
          </a:xfrm>
          <a:prstGeom prst="rect">
            <a:avLst/>
          </a:prstGeom>
        </p:spPr>
        <p:txBody>
          <a:bodyPr wrap="square">
            <a:spAutoFit/>
          </a:bodyPr>
          <a:lstStyle/>
          <a:p>
            <a:pPr marL="620713" indent="-620713" algn="just">
              <a:lnSpc>
                <a:spcPct val="150000"/>
              </a:lnSpc>
              <a:buFont typeface="Wingdings" panose="05000000000000000000" pitchFamily="2" charset="2"/>
              <a:buChar char="p"/>
            </a:pPr>
            <a:r>
              <a:rPr lang="zh-CN" altLang="en-US" sz="3200">
                <a:latin typeface="Times New Roman" panose="02020603050405020304" pitchFamily="18" charset="0"/>
                <a:ea typeface="宋体" panose="02010600030101010101" pitchFamily="2" charset="-122"/>
                <a:cs typeface="Times New Roman" panose="02020603050405020304" pitchFamily="18" charset="0"/>
              </a:rPr>
              <a:t>大学物理实验课是为</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理工科类专业学生开设的一门独立的必修基础课</a:t>
            </a:r>
            <a:r>
              <a:rPr lang="zh-CN" altLang="en-US" sz="3200">
                <a:latin typeface="Times New Roman" panose="02020603050405020304" pitchFamily="18" charset="0"/>
                <a:ea typeface="宋体" panose="02010600030101010101" pitchFamily="2" charset="-122"/>
                <a:cs typeface="Times New Roman" panose="02020603050405020304" pitchFamily="18" charset="0"/>
              </a:rPr>
              <a:t>，是对学生进行系统实验方法和实验技能训练的开端和入门向导，是以后一切科学实验工作的基础。</a:t>
            </a:r>
            <a:endParaRPr lang="en-US" altLang="zh-CN" sz="3200">
              <a:latin typeface="Times New Roman" panose="02020603050405020304" pitchFamily="18" charset="0"/>
              <a:ea typeface="宋体" panose="02010600030101010101" pitchFamily="2" charset="-122"/>
              <a:cs typeface="Times New Roman" panose="02020603050405020304" pitchFamily="18" charset="0"/>
            </a:endParaRPr>
          </a:p>
          <a:p>
            <a:pPr marL="620713" indent="-620713" algn="just">
              <a:lnSpc>
                <a:spcPct val="150000"/>
              </a:lnSpc>
              <a:buFont typeface="Wingdings" panose="05000000000000000000" pitchFamily="2" charset="2"/>
              <a:buChar char="p"/>
            </a:pPr>
            <a:r>
              <a:rPr lang="zh-CN" altLang="en-US" sz="3200">
                <a:latin typeface="Times New Roman" panose="02020603050405020304" pitchFamily="18" charset="0"/>
                <a:ea typeface="宋体" panose="02010600030101010101" pitchFamily="2" charset="-122"/>
                <a:cs typeface="Times New Roman" panose="02020603050405020304" pitchFamily="18" charset="0"/>
              </a:rPr>
              <a:t>物理实验课和物理，理论课具有同等重要的地位。</a:t>
            </a:r>
            <a:endParaRPr lang="en-US" altLang="zh-CN" sz="3200">
              <a:latin typeface="Times New Roman" panose="02020603050405020304" pitchFamily="18" charset="0"/>
              <a:ea typeface="宋体" panose="02010600030101010101" pitchFamily="2" charset="-122"/>
              <a:cs typeface="Times New Roman" panose="02020603050405020304" pitchFamily="18" charset="0"/>
            </a:endParaRPr>
          </a:p>
          <a:p>
            <a:pPr marL="620713" indent="-620713" algn="just">
              <a:lnSpc>
                <a:spcPct val="150000"/>
              </a:lnSpc>
              <a:buFont typeface="Wingdings" panose="05000000000000000000" pitchFamily="2" charset="2"/>
              <a:buChar char="p"/>
            </a:pPr>
            <a:r>
              <a:rPr lang="zh-CN" altLang="en-US" sz="3200">
                <a:latin typeface="Times New Roman" panose="02020603050405020304" pitchFamily="18" charset="0"/>
                <a:ea typeface="宋体" panose="02010600030101010101" pitchFamily="2" charset="-122"/>
                <a:cs typeface="Times New Roman" panose="02020603050405020304" pitchFamily="18" charset="0"/>
              </a:rPr>
              <a:t>每一个物理实验项目都是通过一定的实验方法把物理理论的测量任务联系起来</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1.6 </a:t>
            </a:r>
            <a:r>
              <a:rPr lang="zh-CN" altLang="en-US"/>
              <a:t>大学物理实验课的基本程序</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13</a:t>
            </a:fld>
            <a:endParaRPr lang="zh-CN" altLang="en-US"/>
          </a:p>
        </p:txBody>
      </p:sp>
      <p:sp>
        <p:nvSpPr>
          <p:cNvPr id="4" name="矩形 3"/>
          <p:cNvSpPr/>
          <p:nvPr/>
        </p:nvSpPr>
        <p:spPr>
          <a:xfrm>
            <a:off x="839787" y="1268413"/>
            <a:ext cx="11035690" cy="3895938"/>
          </a:xfrm>
          <a:prstGeom prst="rect">
            <a:avLst/>
          </a:prstGeom>
        </p:spPr>
        <p:txBody>
          <a:bodyPr wrap="square">
            <a:spAutoFit/>
          </a:bodyPr>
          <a:lstStyle/>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课前</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预习</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课上进行</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实验</a:t>
            </a:r>
            <a:endPar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课后整理</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分析数据</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542925" indent="-542925">
              <a:lnSpc>
                <a:spcPct val="200000"/>
              </a:lnSpc>
              <a:spcBef>
                <a:spcPts val="0"/>
              </a:spcBef>
              <a:buFont typeface="+mj-lt"/>
              <a:buAutoNum type="arabicPeriod"/>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实验报告</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撰写及上交</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1.6</a:t>
            </a:r>
            <a:r>
              <a:rPr lang="en-US" altLang="zh-CN"/>
              <a:t>.1 </a:t>
            </a:r>
            <a:r>
              <a:rPr lang="zh-CN" altLang="en-US"/>
              <a:t>课前预习</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14</a:t>
            </a:fld>
            <a:endParaRPr lang="zh-CN" altLang="en-US"/>
          </a:p>
        </p:txBody>
      </p:sp>
      <p:sp>
        <p:nvSpPr>
          <p:cNvPr id="4" name="矩形 3"/>
          <p:cNvSpPr/>
          <p:nvPr/>
        </p:nvSpPr>
        <p:spPr>
          <a:xfrm>
            <a:off x="839787" y="1268413"/>
            <a:ext cx="11035690" cy="2891946"/>
          </a:xfrm>
          <a:prstGeom prst="rect">
            <a:avLst/>
          </a:prstGeom>
        </p:spPr>
        <p:txBody>
          <a:bodyPr wrap="square">
            <a:spAutoFit/>
          </a:bodyPr>
          <a:lstStyle/>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认真阅读实验指导书和有关参考书</a:t>
            </a:r>
          </a:p>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书写实验报告中的封面及一、二、三项</a:t>
            </a:r>
          </a:p>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成果：</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预习报告</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1.6</a:t>
            </a:r>
            <a:r>
              <a:rPr lang="en-US" altLang="zh-CN"/>
              <a:t>.2 </a:t>
            </a:r>
            <a:r>
              <a:rPr lang="zh-CN" altLang="en-US"/>
              <a:t>课上进行实验</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15</a:t>
            </a:fld>
            <a:endParaRPr lang="zh-CN" altLang="en-US"/>
          </a:p>
        </p:txBody>
      </p:sp>
      <p:sp>
        <p:nvSpPr>
          <p:cNvPr id="4" name="矩形 3"/>
          <p:cNvSpPr/>
          <p:nvPr/>
        </p:nvSpPr>
        <p:spPr>
          <a:xfrm>
            <a:off x="839787" y="1268413"/>
            <a:ext cx="11035690" cy="4861716"/>
          </a:xfrm>
          <a:prstGeom prst="rect">
            <a:avLst/>
          </a:prstGeom>
        </p:spPr>
        <p:txBody>
          <a:bodyPr wrap="square">
            <a:spAutoFit/>
          </a:bodyPr>
          <a:lstStyle/>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教师检查预习报告</a:t>
            </a:r>
          </a:p>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仪器的安装和调整</a:t>
            </a:r>
          </a:p>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观测与记录</a:t>
            </a:r>
          </a:p>
          <a:p>
            <a:pPr marL="542925" indent="-542925">
              <a:lnSpc>
                <a:spcPct val="200000"/>
              </a:lnSpc>
              <a:spcBef>
                <a:spcPts val="0"/>
              </a:spcBef>
              <a:buFont typeface="+mj-lt"/>
              <a:buAutoNum type="arabicPeriod"/>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记录数据须经指导教师检查认定合格后，方可结束实验</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，否则要重新测量</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1.6</a:t>
            </a:r>
            <a:r>
              <a:rPr lang="en-US" altLang="zh-CN"/>
              <a:t>.3 </a:t>
            </a:r>
            <a:r>
              <a:rPr lang="zh-CN" altLang="en-US"/>
              <a:t>课后整理分析数据</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16</a:t>
            </a:fld>
            <a:endParaRPr lang="zh-CN" altLang="en-US"/>
          </a:p>
        </p:txBody>
      </p:sp>
      <p:sp>
        <p:nvSpPr>
          <p:cNvPr id="4" name="矩形 3"/>
          <p:cNvSpPr/>
          <p:nvPr/>
        </p:nvSpPr>
        <p:spPr>
          <a:xfrm>
            <a:off x="839787" y="1268413"/>
            <a:ext cx="11035690" cy="3876831"/>
          </a:xfrm>
          <a:prstGeom prst="rect">
            <a:avLst/>
          </a:prstGeom>
        </p:spPr>
        <p:txBody>
          <a:bodyPr wrap="square">
            <a:spAutoFit/>
          </a:bodyPr>
          <a:lstStyle/>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实验报告是本次实验工作的全面总结，是科学技术交流不可缺少的方式</a:t>
            </a:r>
          </a:p>
          <a:p>
            <a:pPr marL="542925" indent="-542925">
              <a:lnSpc>
                <a:spcPct val="200000"/>
              </a:lnSpc>
              <a:spcBef>
                <a:spcPts val="0"/>
              </a:spcBef>
              <a:buFont typeface="+mj-lt"/>
              <a:buAutoNum type="arabicPeriod"/>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通过它可以巩固实验基本知识及物理学原理，以及正确表达实验结果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1.6</a:t>
            </a:r>
            <a:r>
              <a:rPr lang="en-US" altLang="zh-CN"/>
              <a:t>.4 </a:t>
            </a:r>
            <a:r>
              <a:rPr lang="zh-CN" altLang="en-US"/>
              <a:t>实验报告撰写及上交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17</a:t>
            </a:fld>
            <a:endParaRPr lang="zh-CN" altLang="en-US"/>
          </a:p>
        </p:txBody>
      </p:sp>
      <p:pic>
        <p:nvPicPr>
          <p:cNvPr id="6" name="图片 5"/>
          <p:cNvPicPr>
            <a:picLocks noChangeAspect="1"/>
          </p:cNvPicPr>
          <p:nvPr/>
        </p:nvPicPr>
        <p:blipFill>
          <a:blip r:embed="rId5"/>
          <a:stretch>
            <a:fillRect/>
          </a:stretch>
        </p:blipFill>
        <p:spPr>
          <a:xfrm>
            <a:off x="2161908" y="1268413"/>
            <a:ext cx="7617721" cy="5400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1.6</a:t>
            </a:r>
            <a:r>
              <a:rPr lang="en-US" altLang="zh-CN"/>
              <a:t>.4 </a:t>
            </a:r>
            <a:r>
              <a:rPr lang="zh-CN" altLang="en-US"/>
              <a:t>实验报告撰写及上交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18</a:t>
            </a:fld>
            <a:endParaRPr lang="zh-CN" altLang="en-US"/>
          </a:p>
        </p:txBody>
      </p:sp>
      <p:pic>
        <p:nvPicPr>
          <p:cNvPr id="7" name="图片 6"/>
          <p:cNvPicPr>
            <a:picLocks noChangeAspect="1"/>
          </p:cNvPicPr>
          <p:nvPr/>
        </p:nvPicPr>
        <p:blipFill>
          <a:blip r:embed="rId5"/>
          <a:stretch>
            <a:fillRect/>
          </a:stretch>
        </p:blipFill>
        <p:spPr>
          <a:xfrm>
            <a:off x="1929213" y="1268413"/>
            <a:ext cx="8083112" cy="5400000"/>
          </a:xfrm>
          <a:prstGeom prst="rect">
            <a:avLst/>
          </a:prstGeom>
        </p:spPr>
      </p:pic>
      <p:sp>
        <p:nvSpPr>
          <p:cNvPr id="2" name="矩形 1">
            <a:extLst>
              <a:ext uri="{FF2B5EF4-FFF2-40B4-BE49-F238E27FC236}">
                <a16:creationId xmlns:a16="http://schemas.microsoft.com/office/drawing/2014/main" id="{5131D62D-C42D-40B1-B5BF-DA063FF55D67}"/>
              </a:ext>
            </a:extLst>
          </p:cNvPr>
          <p:cNvSpPr/>
          <p:nvPr/>
        </p:nvSpPr>
        <p:spPr>
          <a:xfrm>
            <a:off x="2521258" y="5637320"/>
            <a:ext cx="2565647" cy="470517"/>
          </a:xfrm>
          <a:prstGeom prst="rect">
            <a:avLst/>
          </a:prstGeom>
          <a:no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1.6.4 </a:t>
            </a:r>
            <a:r>
              <a:rPr lang="zh-CN" altLang="en-US"/>
              <a:t>实验报告撰写及上交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19</a:t>
            </a:fld>
            <a:endParaRPr lang="zh-CN" altLang="en-US"/>
          </a:p>
        </p:txBody>
      </p:sp>
      <p:sp>
        <p:nvSpPr>
          <p:cNvPr id="4" name="矩形 3"/>
          <p:cNvSpPr/>
          <p:nvPr/>
        </p:nvSpPr>
        <p:spPr>
          <a:xfrm>
            <a:off x="839787" y="1268413"/>
            <a:ext cx="11035690" cy="3876831"/>
          </a:xfrm>
          <a:prstGeom prst="rect">
            <a:avLst/>
          </a:prstGeom>
        </p:spPr>
        <p:txBody>
          <a:bodyPr wrap="square">
            <a:spAutoFit/>
          </a:bodyPr>
          <a:lstStyle/>
          <a:p>
            <a:pPr marL="542925" indent="-542925">
              <a:lnSpc>
                <a:spcPct val="200000"/>
              </a:lnSpc>
              <a:spcBef>
                <a:spcPts val="0"/>
              </a:spcBef>
              <a:buFont typeface="+mj-lt"/>
              <a:buAutoNum type="arabicPeriod"/>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预习报告</a:t>
            </a:r>
          </a:p>
          <a:p>
            <a:pPr marL="1160780" indent="-621030">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实验之前，完成实验报告中的前三项</a:t>
            </a:r>
          </a:p>
          <a:p>
            <a:pPr marL="1160780" indent="-621030">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原理部分要浓缩，不能直接抄一段！</a:t>
            </a:r>
          </a:p>
          <a:p>
            <a:pPr marL="1160780" indent="-621030">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特别注意：填写班级代码！</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5FFC:6382299|FBC:16777215|LFC:16777215|LBC:16777215"/>
          <p:cNvSpPr/>
          <p:nvPr>
            <p:custDataLst>
              <p:tags r:id="rId2"/>
            </p:custDataLst>
          </p:nvPr>
        </p:nvSpPr>
        <p:spPr>
          <a:xfrm>
            <a:off x="315005" y="672681"/>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9@|5FFC:16777215|FBC:16777215|LFC:10661574|LBC:16777215"/>
          <p:cNvSpPr/>
          <p:nvPr>
            <p:custDataLst>
              <p:tags r:id="rId3"/>
            </p:custDataLst>
          </p:nvPr>
        </p:nvSpPr>
        <p:spPr>
          <a:xfrm>
            <a:off x="452198" y="799739"/>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3@|5FFC:2500134|FBC:16777215|LFC:16777215|LBC:16777215"/>
          <p:cNvSpPr/>
          <p:nvPr>
            <p:custDataLst>
              <p:tags r:id="rId4"/>
            </p:custDataLst>
          </p:nvPr>
        </p:nvSpPr>
        <p:spPr>
          <a:xfrm>
            <a:off x="616525" y="1267205"/>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9@|5FFC:6382299|FBC:16777215|LFC:16777215|LBC:16777215"/>
          <p:cNvSpPr/>
          <p:nvPr>
            <p:custDataLst>
              <p:tags r:id="rId5"/>
            </p:custDataLst>
          </p:nvPr>
        </p:nvSpPr>
        <p:spPr>
          <a:xfrm flipH="1">
            <a:off x="11287927" y="669347"/>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9@|5FFC:16777215|FBC:16777215|LFC:10661574|LBC:16777215"/>
          <p:cNvSpPr/>
          <p:nvPr>
            <p:custDataLst>
              <p:tags r:id="rId6"/>
            </p:custDataLst>
          </p:nvPr>
        </p:nvSpPr>
        <p:spPr>
          <a:xfrm flipH="1">
            <a:off x="11295194" y="796405"/>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3@|5FFC:2500134|FBC:16777215|LFC:16777215|LBC:16777215"/>
          <p:cNvSpPr/>
          <p:nvPr>
            <p:custDataLst>
              <p:tags r:id="rId7"/>
            </p:custDataLst>
          </p:nvPr>
        </p:nvSpPr>
        <p:spPr>
          <a:xfrm flipH="1">
            <a:off x="11280569" y="1263871"/>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17@|1FFC:6382299|FBC:16777215|LFC:16777215|LBC:16777215"/>
          <p:cNvSpPr/>
          <p:nvPr>
            <p:custDataLst>
              <p:tags r:id="rId8"/>
            </p:custDataLst>
          </p:nvPr>
        </p:nvSpPr>
        <p:spPr>
          <a:xfrm>
            <a:off x="599700" y="449944"/>
            <a:ext cx="10971691" cy="817034"/>
          </a:xfrm>
          <a:prstGeom prst="rect">
            <a:avLst/>
          </a:prstGeom>
          <a:solidFill>
            <a:schemeClr val="accent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marR="0" lvl="0" indent="0" algn="ctr" defTabSz="914400" rtl="0" eaLnBrk="1" latinLnBrk="0" hangingPunct="1">
              <a:spcBef>
                <a:spcPts val="0"/>
              </a:spcBef>
              <a:spcAft>
                <a:spcPts val="0"/>
              </a:spcAft>
              <a:buClrTx/>
              <a:buSzTx/>
              <a:buFontTx/>
              <a:buNone/>
              <a:defRPr/>
            </a:pPr>
            <a:r>
              <a:rPr kumimoji="0" lang="zh-CN" altLang="en-US" sz="5400" b="0" i="0" u="none" strike="noStrike" kern="1200" cap="none" spc="0" normalizeH="0" baseline="0" noProof="0">
                <a:ln>
                  <a:noFill/>
                </a:ln>
                <a:solidFill>
                  <a:srgbClr val="FFFFFF"/>
                </a:solidFill>
                <a:effectLst/>
                <a:uLnTx/>
                <a:uFillTx/>
                <a:latin typeface="+mj-lt"/>
                <a:ea typeface="+mj-ea"/>
                <a:cs typeface="+mj-cs"/>
              </a:rPr>
              <a:t>主要内容</a:t>
            </a:r>
          </a:p>
        </p:txBody>
      </p:sp>
      <p:cxnSp>
        <p:nvCxnSpPr>
          <p:cNvPr id="11" name="Connecteur droit 21@|9FFC:0|FBC:0|LFC:10661574|LBC:16777215"/>
          <p:cNvCxnSpPr/>
          <p:nvPr>
            <p:custDataLst>
              <p:tags r:id="rId9"/>
            </p:custDataLst>
          </p:nvPr>
        </p:nvCxnSpPr>
        <p:spPr>
          <a:xfrm>
            <a:off x="599700" y="548087"/>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22@|9FFC:0|FBC:0|LFC:10661574|LBC:16777215"/>
          <p:cNvCxnSpPr/>
          <p:nvPr>
            <p:custDataLst>
              <p:tags r:id="rId10"/>
            </p:custDataLst>
          </p:nvPr>
        </p:nvCxnSpPr>
        <p:spPr>
          <a:xfrm>
            <a:off x="599700" y="1190042"/>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49AE70B2-8BF9-45C0-BB95-33D1B9D3A854}" type="slidenum">
              <a:rPr lang="zh-CN" altLang="en-US" smtClean="0"/>
              <a:pPr/>
              <a:t>2</a:t>
            </a:fld>
            <a:endParaRPr lang="zh-CN" altLang="en-US"/>
          </a:p>
        </p:txBody>
      </p:sp>
      <p:sp>
        <p:nvSpPr>
          <p:cNvPr id="6" name="文本框 5"/>
          <p:cNvSpPr txBox="1"/>
          <p:nvPr/>
        </p:nvSpPr>
        <p:spPr>
          <a:xfrm>
            <a:off x="616526" y="2079461"/>
            <a:ext cx="10664044" cy="4031873"/>
          </a:xfrm>
          <a:prstGeom prst="rect">
            <a:avLst/>
          </a:prstGeom>
          <a:noFill/>
          <a:ln w="19050">
            <a:solidFill>
              <a:srgbClr val="CC00CC"/>
            </a:solidFill>
            <a:prstDash val="dash"/>
          </a:ln>
        </p:spPr>
        <p:txBody>
          <a:bodyPr wrap="square" rtlCol="0">
            <a:spAutoFit/>
          </a:bodyPr>
          <a:lstStyle/>
          <a:p>
            <a:pPr marL="342900" indent="-342900">
              <a:lnSpc>
                <a:spcPct val="200000"/>
              </a:lnSpc>
              <a:buFont typeface="+mj-lt"/>
              <a:buAutoNum type="arabicPeriod"/>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课程学习的重点与程序</a:t>
            </a:r>
            <a:endPar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数据处理及误差分析理论</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有效数字的处理</a:t>
            </a:r>
            <a:endParaRPr lang="en-US" altLang="zh-CN"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实验曲线的描绘与拟合</a:t>
            </a:r>
            <a:endParaRPr lang="zh-CN" altLang="en-US" sz="3200" b="1">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1.6.4 </a:t>
            </a:r>
            <a:r>
              <a:rPr lang="zh-CN" altLang="en-US"/>
              <a:t>实验报告撰写及上交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20</a:t>
            </a:fld>
            <a:endParaRPr lang="zh-CN" altLang="en-US"/>
          </a:p>
        </p:txBody>
      </p:sp>
      <p:sp>
        <p:nvSpPr>
          <p:cNvPr id="4" name="矩形 3"/>
          <p:cNvSpPr/>
          <p:nvPr/>
        </p:nvSpPr>
        <p:spPr>
          <a:xfrm>
            <a:off x="839787" y="1268413"/>
            <a:ext cx="11035690" cy="4031873"/>
          </a:xfrm>
          <a:prstGeom prst="rect">
            <a:avLst/>
          </a:prstGeom>
        </p:spPr>
        <p:txBody>
          <a:bodyPr wrap="square">
            <a:spAutoFit/>
          </a:bodyPr>
          <a:lstStyle/>
          <a:p>
            <a:pPr marL="542925" indent="-542925">
              <a:lnSpc>
                <a:spcPct val="200000"/>
              </a:lnSpc>
              <a:spcBef>
                <a:spcPts val="0"/>
              </a:spcBef>
              <a:buFont typeface="+mj-lt"/>
              <a:buAutoNum type="arabicPeriod" startAt="2"/>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实验操作记录及数据处理</a:t>
            </a:r>
          </a:p>
          <a:p>
            <a:pPr marL="1160780" indent="-621030">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原始数据记录（不能用铅笔写）</a:t>
            </a:r>
          </a:p>
          <a:p>
            <a:pPr marL="1160780" indent="-621030">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数据处理（注意有效位数和单位）</a:t>
            </a:r>
          </a:p>
          <a:p>
            <a:pPr marL="1160780" indent="-621030">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讨论（写课后讨论分析或实验总结）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1.6.4 </a:t>
            </a:r>
            <a:r>
              <a:rPr lang="zh-CN" altLang="en-US"/>
              <a:t>实验报告撰写及上交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21</a:t>
            </a:fld>
            <a:endParaRPr lang="zh-CN" altLang="en-US"/>
          </a:p>
        </p:txBody>
      </p:sp>
      <p:sp>
        <p:nvSpPr>
          <p:cNvPr id="4" name="矩形 3"/>
          <p:cNvSpPr/>
          <p:nvPr/>
        </p:nvSpPr>
        <p:spPr>
          <a:xfrm>
            <a:off x="839787" y="1268413"/>
            <a:ext cx="11035690" cy="5632311"/>
          </a:xfrm>
          <a:prstGeom prst="rect">
            <a:avLst/>
          </a:prstGeom>
        </p:spPr>
        <p:txBody>
          <a:bodyPr wrap="square">
            <a:spAutoFit/>
          </a:bodyPr>
          <a:lstStyle/>
          <a:p>
            <a:pPr marL="542925" indent="-542925">
              <a:lnSpc>
                <a:spcPct val="200000"/>
              </a:lnSpc>
              <a:spcBef>
                <a:spcPts val="0"/>
              </a:spcBef>
              <a:buFont typeface="+mj-lt"/>
              <a:buAutoNum type="arabicPeriod" startAt="3"/>
              <a:tabLst>
                <a:tab pos="1343025" algn="l"/>
              </a:tabLst>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实验报告的上交与返回</a:t>
            </a:r>
          </a:p>
          <a:p>
            <a:pPr marL="1160780" indent="-621030">
              <a:lnSpc>
                <a:spcPct val="200000"/>
              </a:lnSpc>
              <a:spcBef>
                <a:spcPts val="0"/>
              </a:spcBef>
              <a:buFont typeface="Wingdings" panose="05000000000000000000" pitchFamily="2" charset="2"/>
              <a:buChar char="p"/>
              <a:tabLst>
                <a:tab pos="1343025" algn="l"/>
              </a:tabLst>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必做实验：</a:t>
            </a: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以班级为单位统一收齐上交</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p>
          <a:p>
            <a:pPr marL="1160780" indent="-621030">
              <a:lnSpc>
                <a:spcPct val="200000"/>
              </a:lnSpc>
              <a:spcBef>
                <a:spcPts val="0"/>
              </a:spcBef>
              <a:buFont typeface="Wingdings" panose="05000000000000000000" pitchFamily="2" charset="2"/>
              <a:buChar char="p"/>
              <a:tabLst>
                <a:tab pos="1343025" algn="l"/>
              </a:tabLst>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选做实验：</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1793875" indent="-633730">
              <a:lnSpc>
                <a:spcPct val="200000"/>
              </a:lnSpc>
              <a:spcBef>
                <a:spcPts val="0"/>
              </a:spcBef>
              <a:buFont typeface="Wingdings" panose="05000000000000000000" pitchFamily="2" charset="2"/>
              <a:buChar char="u"/>
              <a:tabLst>
                <a:tab pos="1343025" algn="l"/>
              </a:tabLs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实验后一周左右内，即每次实验交上一次报告</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793875" indent="-633730">
              <a:lnSpc>
                <a:spcPct val="200000"/>
              </a:lnSpc>
              <a:spcBef>
                <a:spcPts val="0"/>
              </a:spcBef>
              <a:buFont typeface="Wingdings" panose="05000000000000000000" pitchFamily="2" charset="2"/>
              <a:buChar char="u"/>
              <a:tabLst>
                <a:tab pos="1343025" algn="l"/>
              </a:tabLs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最后一次本周内交</a:t>
            </a:r>
          </a:p>
          <a:p>
            <a:pPr marL="1793875" indent="-633730">
              <a:lnSpc>
                <a:spcPct val="200000"/>
              </a:lnSpc>
              <a:spcBef>
                <a:spcPts val="0"/>
              </a:spcBef>
              <a:buFont typeface="Wingdings" panose="05000000000000000000" pitchFamily="2" charset="2"/>
              <a:buChar char="u"/>
              <a:tabLst>
                <a:tab pos="1343025" algn="l"/>
              </a:tabLst>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按老师签名，投到三楼教师实验报告箱中</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1.6.4 </a:t>
            </a:r>
            <a:r>
              <a:rPr lang="zh-CN" altLang="en-US"/>
              <a:t>实验报告撰写及上交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22</a:t>
            </a:fld>
            <a:endParaRPr lang="zh-CN" altLang="en-US"/>
          </a:p>
        </p:txBody>
      </p:sp>
      <p:sp>
        <p:nvSpPr>
          <p:cNvPr id="4" name="矩形 3"/>
          <p:cNvSpPr/>
          <p:nvPr/>
        </p:nvSpPr>
        <p:spPr>
          <a:xfrm>
            <a:off x="839787" y="1268413"/>
            <a:ext cx="11035690" cy="5016758"/>
          </a:xfrm>
          <a:prstGeom prst="rect">
            <a:avLst/>
          </a:prstGeom>
        </p:spPr>
        <p:txBody>
          <a:bodyPr wrap="square">
            <a:spAutoFit/>
          </a:bodyPr>
          <a:lstStyle/>
          <a:p>
            <a:pPr marL="542925" indent="-542925">
              <a:lnSpc>
                <a:spcPct val="200000"/>
              </a:lnSpc>
              <a:spcBef>
                <a:spcPts val="0"/>
              </a:spcBef>
              <a:buFont typeface="+mj-lt"/>
              <a:buAutoNum type="arabicPeriod" startAt="3"/>
              <a:tabLst>
                <a:tab pos="1343025" algn="l"/>
              </a:tabLst>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实验报告的上交与返回</a:t>
            </a:r>
          </a:p>
          <a:p>
            <a:pPr marL="1160780" indent="-621030">
              <a:lnSpc>
                <a:spcPct val="200000"/>
              </a:lnSpc>
              <a:spcBef>
                <a:spcPts val="0"/>
              </a:spcBef>
              <a:buFont typeface="Wingdings" panose="05000000000000000000" pitchFamily="2" charset="2"/>
              <a:buChar char="p"/>
              <a:tabLst>
                <a:tab pos="1343025" algn="l"/>
              </a:tabLst>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教师批改之后，按班级代码登成绩，并按班级代码返回班级实验报告箱中，课代表取回。</a:t>
            </a:r>
          </a:p>
          <a:p>
            <a:pPr marL="1160780" indent="-621030">
              <a:lnSpc>
                <a:spcPct val="200000"/>
              </a:lnSpc>
              <a:spcBef>
                <a:spcPts val="0"/>
              </a:spcBef>
              <a:buFont typeface="Wingdings" panose="05000000000000000000" pitchFamily="2" charset="2"/>
              <a:buChar char="p"/>
              <a:tabLst>
                <a:tab pos="1343025" algn="l"/>
              </a:tabLst>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学生拿到返回的报告，保留到期末</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，以便核对平时成绩，考试后上交以备核查</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5FFC:6382299|FBC:16777215|LFC:16777215|LBC:16777215"/>
          <p:cNvSpPr/>
          <p:nvPr>
            <p:custDataLst>
              <p:tags r:id="rId2"/>
            </p:custDataLst>
          </p:nvPr>
        </p:nvSpPr>
        <p:spPr>
          <a:xfrm>
            <a:off x="315005" y="672681"/>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9@|5FFC:16777215|FBC:16777215|LFC:10661574|LBC:16777215"/>
          <p:cNvSpPr/>
          <p:nvPr>
            <p:custDataLst>
              <p:tags r:id="rId3"/>
            </p:custDataLst>
          </p:nvPr>
        </p:nvSpPr>
        <p:spPr>
          <a:xfrm>
            <a:off x="452198" y="799739"/>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3@|5FFC:2500134|FBC:16777215|LFC:16777215|LBC:16777215"/>
          <p:cNvSpPr/>
          <p:nvPr>
            <p:custDataLst>
              <p:tags r:id="rId4"/>
            </p:custDataLst>
          </p:nvPr>
        </p:nvSpPr>
        <p:spPr>
          <a:xfrm>
            <a:off x="616525" y="1267205"/>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9@|5FFC:6382299|FBC:16777215|LFC:16777215|LBC:16777215"/>
          <p:cNvSpPr/>
          <p:nvPr>
            <p:custDataLst>
              <p:tags r:id="rId5"/>
            </p:custDataLst>
          </p:nvPr>
        </p:nvSpPr>
        <p:spPr>
          <a:xfrm flipH="1">
            <a:off x="11287927" y="669347"/>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9@|5FFC:16777215|FBC:16777215|LFC:10661574|LBC:16777215"/>
          <p:cNvSpPr/>
          <p:nvPr>
            <p:custDataLst>
              <p:tags r:id="rId6"/>
            </p:custDataLst>
          </p:nvPr>
        </p:nvSpPr>
        <p:spPr>
          <a:xfrm flipH="1">
            <a:off x="11295194" y="796405"/>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3@|5FFC:2500134|FBC:16777215|LFC:16777215|LBC:16777215"/>
          <p:cNvSpPr/>
          <p:nvPr>
            <p:custDataLst>
              <p:tags r:id="rId7"/>
            </p:custDataLst>
          </p:nvPr>
        </p:nvSpPr>
        <p:spPr>
          <a:xfrm flipH="1">
            <a:off x="11280569" y="1263871"/>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17@|1FFC:6382299|FBC:16777215|LFC:16777215|LBC:16777215"/>
          <p:cNvSpPr/>
          <p:nvPr>
            <p:custDataLst>
              <p:tags r:id="rId8"/>
            </p:custDataLst>
          </p:nvPr>
        </p:nvSpPr>
        <p:spPr>
          <a:xfrm>
            <a:off x="599700" y="449944"/>
            <a:ext cx="10971691" cy="817034"/>
          </a:xfrm>
          <a:prstGeom prst="rect">
            <a:avLst/>
          </a:prstGeom>
          <a:solidFill>
            <a:schemeClr val="accent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marR="0" lvl="0" indent="0" algn="ctr" defTabSz="914400" rtl="0" eaLnBrk="1" latinLnBrk="0" hangingPunct="1">
              <a:spcBef>
                <a:spcPts val="0"/>
              </a:spcBef>
              <a:spcAft>
                <a:spcPts val="0"/>
              </a:spcAft>
              <a:buClrTx/>
              <a:buSzTx/>
              <a:buFontTx/>
              <a:buNone/>
              <a:defRPr/>
            </a:pPr>
            <a:r>
              <a:rPr kumimoji="0" lang="zh-CN" altLang="en-US" sz="5400" b="0" i="0" u="none" strike="noStrike" kern="1200" cap="none" spc="0" normalizeH="0" baseline="0" noProof="0">
                <a:ln>
                  <a:noFill/>
                </a:ln>
                <a:solidFill>
                  <a:srgbClr val="FFFFFF"/>
                </a:solidFill>
                <a:effectLst/>
                <a:uLnTx/>
                <a:uFillTx/>
                <a:latin typeface="+mj-lt"/>
                <a:ea typeface="+mj-ea"/>
                <a:cs typeface="+mj-cs"/>
              </a:rPr>
              <a:t>主要内容</a:t>
            </a:r>
          </a:p>
        </p:txBody>
      </p:sp>
      <p:cxnSp>
        <p:nvCxnSpPr>
          <p:cNvPr id="11" name="Connecteur droit 21@|9FFC:0|FBC:0|LFC:10661574|LBC:16777215"/>
          <p:cNvCxnSpPr/>
          <p:nvPr>
            <p:custDataLst>
              <p:tags r:id="rId9"/>
            </p:custDataLst>
          </p:nvPr>
        </p:nvCxnSpPr>
        <p:spPr>
          <a:xfrm>
            <a:off x="599700" y="548087"/>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22@|9FFC:0|FBC:0|LFC:10661574|LBC:16777215"/>
          <p:cNvCxnSpPr/>
          <p:nvPr>
            <p:custDataLst>
              <p:tags r:id="rId10"/>
            </p:custDataLst>
          </p:nvPr>
        </p:nvCxnSpPr>
        <p:spPr>
          <a:xfrm>
            <a:off x="599700" y="1190042"/>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49AE70B2-8BF9-45C0-BB95-33D1B9D3A854}" type="slidenum">
              <a:rPr lang="zh-CN" altLang="en-US" smtClean="0"/>
              <a:pPr/>
              <a:t>23</a:t>
            </a:fld>
            <a:endParaRPr lang="zh-CN" altLang="en-US"/>
          </a:p>
        </p:txBody>
      </p:sp>
      <p:sp>
        <p:nvSpPr>
          <p:cNvPr id="6" name="文本框 5"/>
          <p:cNvSpPr txBox="1"/>
          <p:nvPr/>
        </p:nvSpPr>
        <p:spPr>
          <a:xfrm>
            <a:off x="616526" y="2079461"/>
            <a:ext cx="10664044" cy="4031873"/>
          </a:xfrm>
          <a:prstGeom prst="rect">
            <a:avLst/>
          </a:prstGeom>
          <a:noFill/>
          <a:ln w="19050">
            <a:solidFill>
              <a:srgbClr val="CC00CC"/>
            </a:solidFill>
            <a:prstDash val="dash"/>
          </a:ln>
        </p:spPr>
        <p:txBody>
          <a:bodyPr wrap="square" rtlCol="0">
            <a:spAutoFit/>
          </a:bodyPr>
          <a:lstStyle/>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课程学习的重点与程序</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数据处理及误差分析理论</a:t>
            </a:r>
            <a:endPar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有效数字的处理</a:t>
            </a:r>
            <a:endParaRPr lang="en-US" altLang="zh-CN"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实验曲线的描绘与拟合</a:t>
            </a:r>
            <a:endParaRPr lang="zh-CN" altLang="en-US" sz="3200" b="1">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38810011"/>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2 </a:t>
            </a:r>
            <a:r>
              <a:rPr lang="zh-CN" altLang="en-US"/>
              <a:t>数据处理及误差分析理论</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24</a:t>
            </a:fld>
            <a:endParaRPr lang="zh-CN" altLang="en-US"/>
          </a:p>
        </p:txBody>
      </p:sp>
      <p:sp>
        <p:nvSpPr>
          <p:cNvPr id="4" name="矩形 3"/>
          <p:cNvSpPr/>
          <p:nvPr/>
        </p:nvSpPr>
        <p:spPr>
          <a:xfrm>
            <a:off x="839785" y="1514598"/>
            <a:ext cx="8397999" cy="2891946"/>
          </a:xfrm>
          <a:prstGeom prst="rect">
            <a:avLst/>
          </a:prstGeom>
        </p:spPr>
        <p:txBody>
          <a:bodyPr wrap="square">
            <a:spAutoFit/>
          </a:bodyPr>
          <a:lstStyle/>
          <a:p>
            <a:pPr marL="714375" indent="-714375">
              <a:lnSpc>
                <a:spcPct val="20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2.1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测量与测量误差</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714375" indent="-714375">
              <a:lnSpc>
                <a:spcPct val="20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误差的分类及其处理方法</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714375" indent="-714375">
              <a:lnSpc>
                <a:spcPct val="20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2.3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误差的评定</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不确定度理论</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37390681"/>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2.1 </a:t>
            </a:r>
            <a:r>
              <a:rPr lang="zh-CN" altLang="en-US"/>
              <a:t>测量与测量误差</a:t>
            </a:r>
            <a:r>
              <a:rPr lang="en-US" altLang="zh-CN">
                <a:solidFill>
                  <a:srgbClr val="0000CC"/>
                </a:solidFill>
              </a:rPr>
              <a:t>-</a:t>
            </a:r>
            <a:r>
              <a:rPr lang="zh-CN" altLang="en-US">
                <a:solidFill>
                  <a:srgbClr val="0000CC"/>
                </a:solidFill>
              </a:rPr>
              <a:t>测量</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25</a:t>
            </a:fld>
            <a:endParaRPr lang="zh-CN" altLang="en-US"/>
          </a:p>
        </p:txBody>
      </p:sp>
      <p:sp>
        <p:nvSpPr>
          <p:cNvPr id="4" name="矩形 3"/>
          <p:cNvSpPr/>
          <p:nvPr/>
        </p:nvSpPr>
        <p:spPr>
          <a:xfrm>
            <a:off x="839787" y="1268413"/>
            <a:ext cx="11035690" cy="4231928"/>
          </a:xfrm>
          <a:prstGeom prst="rect">
            <a:avLst/>
          </a:prstGeom>
        </p:spPr>
        <p:txBody>
          <a:bodyPr wrap="square">
            <a:spAutoFit/>
          </a:bodyPr>
          <a:lstStyle/>
          <a:p>
            <a:pPr marL="539750" indent="-539750">
              <a:lnSpc>
                <a:spcPct val="150000"/>
              </a:lnSpc>
              <a:spcBef>
                <a:spcPts val="0"/>
              </a:spcBef>
              <a:buFont typeface="Wingdings" panose="05000000000000000000" pitchFamily="2" charset="2"/>
              <a:buChar char="p"/>
              <a:tabLst>
                <a:tab pos="1343025" algn="l"/>
              </a:tabLst>
            </a:pP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测量</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：用以</a:t>
            </a: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确定被测对象量值</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为目的的操作</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539750" indent="-539750">
              <a:lnSpc>
                <a:spcPct val="150000"/>
              </a:lnSpc>
              <a:spcBef>
                <a:spcPts val="0"/>
              </a:spcBef>
              <a:buFont typeface="Wingdings" panose="05000000000000000000" pitchFamily="2" charset="2"/>
              <a:buChar char="p"/>
              <a:tabLst>
                <a:tab pos="1343025" algn="l"/>
              </a:tabLst>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测量可分为两类：</a:t>
            </a:r>
          </a:p>
          <a:p>
            <a:pPr marL="1254125" indent="-714375" algn="just">
              <a:lnSpc>
                <a:spcPct val="150000"/>
              </a:lnSpc>
              <a:spcBef>
                <a:spcPts val="0"/>
              </a:spcBef>
              <a:buNone/>
              <a:tabLst>
                <a:tab pos="1343025" algn="l"/>
              </a:tabLst>
            </a:pPr>
            <a:r>
              <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直接测量</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：用带有计量单位刻度的量具和仪器与待测量直接比较，其倍数即为测量值。</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2157730" indent="-903605" algn="just">
              <a:lnSpc>
                <a:spcPct val="150000"/>
              </a:lnSpc>
              <a:spcBef>
                <a:spcPts val="600"/>
              </a:spcBef>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例如</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：用米尺测量某一单摆的摆线长，它是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1m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0.9865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倍则可直接读出摆线长为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0.9865 m</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2.1 </a:t>
            </a:r>
            <a:r>
              <a:rPr lang="zh-CN" altLang="en-US"/>
              <a:t>测量与测量误差</a:t>
            </a:r>
            <a:r>
              <a:rPr lang="en-US" altLang="zh-CN">
                <a:solidFill>
                  <a:srgbClr val="0000CC"/>
                </a:solidFill>
              </a:rPr>
              <a:t>-</a:t>
            </a:r>
            <a:r>
              <a:rPr lang="zh-CN" altLang="en-US">
                <a:solidFill>
                  <a:srgbClr val="0000CC"/>
                </a:solidFill>
              </a:rPr>
              <a:t>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26</a:t>
            </a:fld>
            <a:endParaRPr lang="zh-CN" altLang="en-US"/>
          </a:p>
        </p:txBody>
      </p:sp>
      <p:sp>
        <p:nvSpPr>
          <p:cNvPr id="4" name="矩形 3"/>
          <p:cNvSpPr/>
          <p:nvPr/>
        </p:nvSpPr>
        <p:spPr>
          <a:xfrm>
            <a:off x="839787" y="1268413"/>
            <a:ext cx="11035690" cy="3677930"/>
          </a:xfrm>
          <a:prstGeom prst="rect">
            <a:avLst/>
          </a:prstGeom>
        </p:spPr>
        <p:txBody>
          <a:bodyPr wrap="square">
            <a:spAutoFit/>
          </a:bodyPr>
          <a:lstStyle/>
          <a:p>
            <a:pPr marL="467995" indent="-24130" algn="just">
              <a:lnSpc>
                <a:spcPct val="150000"/>
              </a:lnSpc>
              <a:spcBef>
                <a:spcPts val="0"/>
              </a:spcBef>
              <a:buNone/>
              <a:tabLst>
                <a:tab pos="1343025" algn="l"/>
              </a:tabLst>
            </a:pPr>
            <a:r>
              <a:rPr lang="en-US" altLang="zh-CN" sz="3200" b="1">
                <a:solidFill>
                  <a:srgbClr val="C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3200" b="1">
                <a:solidFill>
                  <a:srgbClr val="C00000"/>
                </a:solidFill>
                <a:latin typeface="Times New Roman" panose="02020603050405020304" pitchFamily="18" charset="0"/>
                <a:ea typeface="宋体" panose="02010600030101010101" pitchFamily="2" charset="-122"/>
                <a:cs typeface="Times New Roman" panose="02020603050405020304" pitchFamily="18" charset="0"/>
              </a:rPr>
              <a:t>间接测量</a:t>
            </a:r>
            <a:r>
              <a:rPr lang="zh-CN" altLang="en-US" sz="3200">
                <a:latin typeface="Times New Roman" panose="02020603050405020304" pitchFamily="18" charset="0"/>
                <a:ea typeface="宋体" panose="02010600030101010101" pitchFamily="2" charset="-122"/>
                <a:cs typeface="Times New Roman" panose="02020603050405020304" pitchFamily="18" charset="0"/>
              </a:rPr>
              <a:t>：大多数物理量不能直接用计量的大小测出来，而需依据待测量和某几个直接测量值的函数关系，求出待测量，这种测量叫间接测量。</a:t>
            </a:r>
            <a:endParaRPr lang="en-US" altLang="zh-CN" sz="3200">
              <a:latin typeface="Times New Roman" panose="02020603050405020304" pitchFamily="18" charset="0"/>
              <a:ea typeface="宋体" panose="02010600030101010101" pitchFamily="2" charset="-122"/>
              <a:cs typeface="Times New Roman" panose="02020603050405020304" pitchFamily="18" charset="0"/>
            </a:endParaRPr>
          </a:p>
          <a:p>
            <a:pPr marL="443230" indent="457200" algn="just">
              <a:lnSpc>
                <a:spcPct val="150000"/>
              </a:lnSpc>
              <a:spcBef>
                <a:spcPts val="600"/>
              </a:spcBef>
              <a:buNone/>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例如</a:t>
            </a:r>
            <a:r>
              <a:rPr lang="zh-CN" altLang="en-US" sz="2800">
                <a:latin typeface="Times New Roman" panose="02020603050405020304" pitchFamily="18" charset="0"/>
                <a:ea typeface="宋体" panose="02010600030101010101" pitchFamily="2" charset="-122"/>
                <a:cs typeface="Times New Roman" panose="02020603050405020304" pitchFamily="18" charset="0"/>
              </a:rPr>
              <a:t>：测重力加速度</a:t>
            </a:r>
            <a:r>
              <a:rPr lang="en-US" altLang="zh-CN" sz="2800" i="1">
                <a:latin typeface="Times New Roman" panose="02020603050405020304" pitchFamily="18" charset="0"/>
                <a:ea typeface="宋体" panose="02010600030101010101" pitchFamily="2" charset="-122"/>
                <a:cs typeface="Times New Roman" panose="02020603050405020304" pitchFamily="18" charset="0"/>
              </a:rPr>
              <a:t>g</a:t>
            </a:r>
            <a:r>
              <a:rPr lang="zh-CN" altLang="en-US" sz="2800">
                <a:latin typeface="Times New Roman" panose="02020603050405020304" pitchFamily="18" charset="0"/>
                <a:ea typeface="宋体" panose="02010600030101010101" pitchFamily="2" charset="-122"/>
                <a:cs typeface="Times New Roman" panose="02020603050405020304" pitchFamily="18" charset="0"/>
              </a:rPr>
              <a:t>，需由测量单摆的长度 </a:t>
            </a:r>
            <a:r>
              <a:rPr lang="en-US" altLang="zh-CN" sz="2800" i="1">
                <a:latin typeface="Times New Roman" panose="02020603050405020304" pitchFamily="18" charset="0"/>
                <a:ea typeface="宋体" panose="02010600030101010101" pitchFamily="2" charset="-122"/>
                <a:cs typeface="Times New Roman" panose="02020603050405020304" pitchFamily="18" charset="0"/>
              </a:rPr>
              <a:t>L </a:t>
            </a:r>
            <a:r>
              <a:rPr lang="zh-CN" altLang="en-US" sz="2800">
                <a:latin typeface="Times New Roman" panose="02020603050405020304" pitchFamily="18" charset="0"/>
                <a:ea typeface="宋体" panose="02010600030101010101" pitchFamily="2" charset="-122"/>
                <a:cs typeface="Times New Roman" panose="02020603050405020304" pitchFamily="18" charset="0"/>
              </a:rPr>
              <a:t>和周期 </a:t>
            </a:r>
            <a:r>
              <a:rPr lang="en-US" altLang="zh-CN" sz="2800" i="1">
                <a:latin typeface="Times New Roman" panose="02020603050405020304" pitchFamily="18" charset="0"/>
                <a:ea typeface="宋体" panose="02010600030101010101" pitchFamily="2" charset="-122"/>
                <a:cs typeface="Times New Roman" panose="02020603050405020304" pitchFamily="18" charset="0"/>
              </a:rPr>
              <a:t>T</a:t>
            </a:r>
            <a:r>
              <a:rPr lang="zh-CN" altLang="en-US" sz="2800">
                <a:latin typeface="Times New Roman" panose="02020603050405020304" pitchFamily="18" charset="0"/>
                <a:ea typeface="宋体" panose="02010600030101010101" pitchFamily="2" charset="-122"/>
                <a:cs typeface="Times New Roman" panose="02020603050405020304" pitchFamily="18" charset="0"/>
              </a:rPr>
              <a:t>，并根据单摆的周期公式</a:t>
            </a:r>
            <a:r>
              <a:rPr lang="en-US" altLang="zh-CN" sz="2800" b="1" i="1">
                <a:solidFill>
                  <a:srgbClr val="0000CC"/>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l-GR"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π (</a:t>
            </a:r>
            <a:r>
              <a:rPr lang="en-US" altLang="zh-CN" sz="2800" b="1" i="1">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a:solidFill>
                  <a:srgbClr val="0000CC"/>
                </a:solidFill>
                <a:latin typeface="Times New Roman" panose="02020603050405020304" pitchFamily="18" charset="0"/>
                <a:ea typeface="宋体" panose="02010600030101010101" pitchFamily="2" charset="-122"/>
                <a:cs typeface="Times New Roman" panose="02020603050405020304" pitchFamily="18" charset="0"/>
              </a:rPr>
              <a:t>g</a:t>
            </a: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800">
                <a:latin typeface="Times New Roman" panose="02020603050405020304" pitchFamily="18" charset="0"/>
                <a:ea typeface="宋体" panose="02010600030101010101" pitchFamily="2" charset="-122"/>
                <a:cs typeface="Times New Roman" panose="02020603050405020304" pitchFamily="18" charset="0"/>
              </a:rPr>
              <a:t>计算出</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2.1</a:t>
            </a:r>
            <a:r>
              <a:rPr lang="en-US" altLang="zh-CN" b="1"/>
              <a:t> </a:t>
            </a:r>
            <a:r>
              <a:rPr lang="zh-CN" altLang="en-US" b="1"/>
              <a:t>测量与测量误差</a:t>
            </a:r>
            <a:r>
              <a:rPr lang="en-US" altLang="zh-CN" b="1">
                <a:solidFill>
                  <a:srgbClr val="0000CC"/>
                </a:solidFill>
              </a:rPr>
              <a:t>-</a:t>
            </a:r>
            <a:r>
              <a:rPr lang="zh-CN" altLang="en-US" b="1">
                <a:solidFill>
                  <a:srgbClr val="0000CC"/>
                </a:solidFill>
              </a:rPr>
              <a:t>测量误差</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27</a:t>
            </a:fld>
            <a:endParaRPr lang="zh-CN" altLang="en-US"/>
          </a:p>
        </p:txBody>
      </p:sp>
      <p:sp>
        <p:nvSpPr>
          <p:cNvPr id="4" name="矩形 3"/>
          <p:cNvSpPr/>
          <p:nvPr/>
        </p:nvSpPr>
        <p:spPr>
          <a:xfrm>
            <a:off x="839787" y="1268413"/>
            <a:ext cx="11035690" cy="5138714"/>
          </a:xfrm>
          <a:prstGeom prst="rect">
            <a:avLst/>
          </a:prstGeom>
        </p:spPr>
        <p:txBody>
          <a:bodyPr wrap="square">
            <a:spAutoFit/>
          </a:bodyPr>
          <a:lstStyle/>
          <a:p>
            <a:pPr marL="539750" indent="-539750">
              <a:lnSpc>
                <a:spcPct val="175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测量值为</a:t>
            </a:r>
            <a:r>
              <a:rPr lang="en-US" altLang="zh-CN" sz="3200" i="1">
                <a:latin typeface="Times New Roman" panose="02020603050405020304" pitchFamily="18" charset="0"/>
                <a:ea typeface="宋体" panose="02010600030101010101" pitchFamily="2" charset="-122"/>
                <a:cs typeface="Times New Roman" panose="02020603050405020304" pitchFamily="18" charset="0"/>
              </a:rPr>
              <a:t>x</a:t>
            </a:r>
            <a:r>
              <a:rPr lang="zh-CN" altLang="en-US" sz="3200">
                <a:latin typeface="Times New Roman" panose="02020603050405020304" pitchFamily="18" charset="0"/>
                <a:ea typeface="宋体" panose="02010600030101010101" pitchFamily="2" charset="-122"/>
                <a:cs typeface="Times New Roman" panose="02020603050405020304" pitchFamily="18" charset="0"/>
              </a:rPr>
              <a:t>，被测量的真值为</a:t>
            </a:r>
            <a:r>
              <a:rPr lang="en-US" altLang="zh-CN" sz="3200" i="1">
                <a:latin typeface="Times New Roman" panose="02020603050405020304" pitchFamily="18" charset="0"/>
                <a:ea typeface="宋体" panose="02010600030101010101" pitchFamily="2" charset="-122"/>
                <a:cs typeface="Times New Roman" panose="02020603050405020304" pitchFamily="18" charset="0"/>
              </a:rPr>
              <a:t>a</a:t>
            </a:r>
          </a:p>
          <a:p>
            <a:pPr marL="539750" indent="-539750">
              <a:lnSpc>
                <a:spcPct val="175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测量结果和待测量真值之间总会存在或多或少的偏差，这种偏差</a:t>
            </a:r>
            <a:r>
              <a:rPr lang="en-US" altLang="zh-CN" sz="3200" i="1">
                <a:latin typeface="Times New Roman" panose="02020603050405020304" pitchFamily="18" charset="0"/>
                <a:ea typeface="宋体" panose="02010600030101010101" pitchFamily="2" charset="-122"/>
                <a:cs typeface="Times New Roman" panose="02020603050405020304" pitchFamily="18" charset="0"/>
              </a:rPr>
              <a:t>ε</a:t>
            </a:r>
            <a:r>
              <a:rPr lang="zh-CN" altLang="en-US" sz="3200">
                <a:latin typeface="Times New Roman" panose="02020603050405020304" pitchFamily="18" charset="0"/>
                <a:ea typeface="宋体" panose="02010600030101010101" pitchFamily="2" charset="-122"/>
                <a:cs typeface="Times New Roman" panose="02020603050405020304" pitchFamily="18" charset="0"/>
              </a:rPr>
              <a:t>就称为</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测量误差</a:t>
            </a:r>
            <a:endPar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39750" indent="-539750">
              <a:lnSpc>
                <a:spcPct val="175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绝对误差</a:t>
            </a:r>
            <a:r>
              <a:rPr lang="zh-CN" altLang="en-US" sz="3200">
                <a:latin typeface="Times New Roman" panose="02020603050405020304" pitchFamily="18" charset="0"/>
                <a:ea typeface="宋体" panose="02010600030101010101" pitchFamily="2" charset="-122"/>
                <a:cs typeface="Times New Roman" panose="02020603050405020304" pitchFamily="18" charset="0"/>
              </a:rPr>
              <a:t>：设某被测量物体的真值或公认值为</a:t>
            </a:r>
            <a:r>
              <a:rPr lang="en-US" altLang="zh-CN" sz="3200" i="1">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a:latin typeface="Times New Roman" panose="02020603050405020304" pitchFamily="18" charset="0"/>
                <a:ea typeface="宋体" panose="02010600030101010101" pitchFamily="2" charset="-122"/>
                <a:cs typeface="Times New Roman" panose="02020603050405020304" pitchFamily="18" charset="0"/>
              </a:rPr>
              <a:t>，测量值为</a:t>
            </a:r>
            <a:r>
              <a:rPr lang="en-US" altLang="zh-CN" sz="3200" i="1">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a:latin typeface="Times New Roman" panose="02020603050405020304" pitchFamily="18" charset="0"/>
                <a:ea typeface="宋体" panose="02010600030101010101" pitchFamily="2" charset="-122"/>
                <a:cs typeface="Times New Roman" panose="02020603050405020304" pitchFamily="18" charset="0"/>
              </a:rPr>
              <a:t>，则：</a:t>
            </a:r>
            <a:r>
              <a:rPr lang="az-Cyrl-AZ" altLang="zh-CN" sz="3200" i="1">
                <a:latin typeface="Times New Roman" panose="02020603050405020304" pitchFamily="18" charset="0"/>
                <a:ea typeface="华文仿宋" panose="02010600040101010101" pitchFamily="2" charset="-122"/>
                <a:cs typeface="Times New Roman" panose="02020603050405020304" pitchFamily="18" charset="0"/>
              </a:rPr>
              <a:t>ε</a:t>
            </a:r>
            <a:r>
              <a:rPr lang="en-US" altLang="zh-CN" sz="3200" i="1">
                <a:latin typeface="Times New Roman" panose="02020603050405020304" pitchFamily="18" charset="0"/>
                <a:ea typeface="华文仿宋" panose="02010600040101010101" pitchFamily="2" charset="-122"/>
                <a:cs typeface="Times New Roman" panose="02020603050405020304" pitchFamily="18" charset="0"/>
              </a:rPr>
              <a:t>=| x- a|</a:t>
            </a:r>
          </a:p>
          <a:p>
            <a:pPr marL="539750" indent="-539750">
              <a:lnSpc>
                <a:spcPct val="175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相对误差</a:t>
            </a:r>
            <a:r>
              <a:rPr lang="zh-CN" altLang="en-US" sz="3200">
                <a:latin typeface="Times New Roman" panose="02020603050405020304" pitchFamily="18" charset="0"/>
                <a:ea typeface="宋体" panose="02010600030101010101" pitchFamily="2" charset="-122"/>
                <a:cs typeface="Times New Roman" panose="02020603050405020304" pitchFamily="18" charset="0"/>
              </a:rPr>
              <a:t>：通常用百分数表示，即</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7759124" y="5489681"/>
            <a:ext cx="2393061" cy="107462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2.1</a:t>
            </a:r>
            <a:r>
              <a:rPr lang="en-US" altLang="zh-CN" b="1"/>
              <a:t> </a:t>
            </a:r>
            <a:r>
              <a:rPr lang="zh-CN" altLang="en-US" b="1"/>
              <a:t>测量与测量误差</a:t>
            </a:r>
            <a:r>
              <a:rPr lang="en-US" altLang="zh-CN" b="1">
                <a:solidFill>
                  <a:srgbClr val="0000CC"/>
                </a:solidFill>
              </a:rPr>
              <a:t>-</a:t>
            </a:r>
            <a:r>
              <a:rPr lang="zh-CN" altLang="en-US" b="1">
                <a:solidFill>
                  <a:srgbClr val="0000CC"/>
                </a:solidFill>
              </a:rPr>
              <a:t>测量误差</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28</a:t>
            </a:fld>
            <a:endParaRPr lang="zh-CN" altLang="en-US"/>
          </a:p>
        </p:txBody>
      </p:sp>
      <p:sp>
        <p:nvSpPr>
          <p:cNvPr id="4" name="矩形 3"/>
          <p:cNvSpPr/>
          <p:nvPr/>
        </p:nvSpPr>
        <p:spPr>
          <a:xfrm>
            <a:off x="839787" y="1268413"/>
            <a:ext cx="11035690" cy="5016758"/>
          </a:xfrm>
          <a:prstGeom prst="rect">
            <a:avLst/>
          </a:prstGeom>
        </p:spPr>
        <p:txBody>
          <a:bodyPr wrap="square">
            <a:spAutoFit/>
          </a:bodyPr>
          <a:lstStyle/>
          <a:p>
            <a:pPr marL="539750" indent="-539750">
              <a:lnSpc>
                <a:spcPct val="200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一切测量数据，都包含有一定的误差</a:t>
            </a:r>
          </a:p>
          <a:p>
            <a:pPr marL="539750" indent="-539750">
              <a:lnSpc>
                <a:spcPct val="200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真值一般是未知的，所以</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一般误差也不知道</a:t>
            </a:r>
          </a:p>
          <a:p>
            <a:pPr marL="539750" indent="-539750">
              <a:lnSpc>
                <a:spcPct val="200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分析误差产生的主要因素，尽可能地消除或减小某些误差分量对测量结果的影响，以求出待测量的最近真值，并</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对结果中未能消除的误差估计出其限值或分布范围</a:t>
            </a:r>
            <a:endPar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2.1</a:t>
            </a:r>
            <a:r>
              <a:rPr lang="en-US" altLang="zh-CN" b="1"/>
              <a:t> </a:t>
            </a:r>
            <a:r>
              <a:rPr lang="zh-CN" altLang="en-US" b="1"/>
              <a:t>测量与测量误差</a:t>
            </a:r>
            <a:r>
              <a:rPr lang="en-US" altLang="zh-CN" b="1">
                <a:solidFill>
                  <a:srgbClr val="0000CC"/>
                </a:solidFill>
              </a:rPr>
              <a:t>-</a:t>
            </a:r>
            <a:r>
              <a:rPr lang="zh-CN" altLang="en-US" b="1">
                <a:solidFill>
                  <a:srgbClr val="0000CC"/>
                </a:solidFill>
              </a:rPr>
              <a:t>测量误差</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29</a:t>
            </a:fld>
            <a:endParaRPr lang="zh-CN" altLang="en-US"/>
          </a:p>
        </p:txBody>
      </p:sp>
      <p:sp>
        <p:nvSpPr>
          <p:cNvPr id="4" name="矩形 3"/>
          <p:cNvSpPr/>
          <p:nvPr/>
        </p:nvSpPr>
        <p:spPr>
          <a:xfrm>
            <a:off x="839787" y="1268413"/>
            <a:ext cx="11035690" cy="5386090"/>
          </a:xfrm>
          <a:prstGeom prst="rect">
            <a:avLst/>
          </a:prstGeom>
        </p:spPr>
        <p:txBody>
          <a:bodyPr wrap="square">
            <a:spAutoFit/>
          </a:bodyPr>
          <a:lstStyle/>
          <a:p>
            <a:pPr marL="539750">
              <a:lnSpc>
                <a:spcPct val="200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按误差对测量值影响的性质，可分为</a:t>
            </a:r>
            <a:endParaRPr lang="en-US" altLang="zh-CN" sz="3200">
              <a:latin typeface="Times New Roman" panose="02020603050405020304" pitchFamily="18" charset="0"/>
              <a:ea typeface="宋体" panose="02010600030101010101" pitchFamily="2" charset="-122"/>
              <a:cs typeface="Times New Roman" panose="02020603050405020304" pitchFamily="18" charset="0"/>
            </a:endParaRPr>
          </a:p>
          <a:p>
            <a:pPr marL="1529080" indent="-457200" algn="just">
              <a:lnSpc>
                <a:spcPct val="200000"/>
              </a:lnSpc>
              <a:spcBef>
                <a:spcPts val="0"/>
              </a:spcBef>
              <a:buFont typeface="Wingdings" panose="05000000000000000000" pitchFamily="2" charset="2"/>
              <a:buChar char="p"/>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系统误差</a:t>
            </a:r>
          </a:p>
          <a:p>
            <a:pPr marL="1800225" indent="-371475" algn="just">
              <a:lnSpc>
                <a:spcPct val="20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可定系统误差：分析原因可消除或减小</a:t>
            </a:r>
          </a:p>
          <a:p>
            <a:pPr marL="1800225" indent="-371475" algn="just">
              <a:lnSpc>
                <a:spcPct val="20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 未定系统误差：只能进行评定</a:t>
            </a:r>
          </a:p>
          <a:p>
            <a:pPr marL="1614805" indent="-542925" algn="just">
              <a:lnSpc>
                <a:spcPct val="200000"/>
              </a:lnSpc>
              <a:spcBef>
                <a:spcPts val="0"/>
              </a:spcBef>
              <a:buFont typeface="Wingdings" panose="05000000000000000000" pitchFamily="2" charset="2"/>
              <a:buChar char="p"/>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随机误差：</a:t>
            </a:r>
            <a:r>
              <a:rPr lang="zh-CN" altLang="en-US" sz="2800">
                <a:latin typeface="Times New Roman" panose="02020603050405020304" pitchFamily="18" charset="0"/>
                <a:ea typeface="宋体" panose="02010600030101010101" pitchFamily="2" charset="-122"/>
                <a:cs typeface="Times New Roman" panose="02020603050405020304" pitchFamily="18" charset="0"/>
              </a:rPr>
              <a:t>满足统计规律，只能进行评定</a:t>
            </a:r>
          </a:p>
          <a:p>
            <a:pPr marL="1614805" indent="-542925" algn="just">
              <a:lnSpc>
                <a:spcPct val="200000"/>
              </a:lnSpc>
              <a:spcBef>
                <a:spcPts val="0"/>
              </a:spcBef>
              <a:buFont typeface="Wingdings" panose="05000000000000000000" pitchFamily="2" charset="2"/>
              <a:buChar char="p"/>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过失误差：</a:t>
            </a:r>
            <a:r>
              <a:rPr lang="zh-CN" altLang="en-US" sz="2800">
                <a:latin typeface="Times New Roman" panose="02020603050405020304" pitchFamily="18" charset="0"/>
                <a:ea typeface="宋体" panose="02010600030101010101" pitchFamily="2" charset="-122"/>
                <a:cs typeface="Times New Roman" panose="02020603050405020304" pitchFamily="18" charset="0"/>
              </a:rPr>
              <a:t>甄别后取消数据</a:t>
            </a:r>
            <a:endPar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1 </a:t>
            </a:r>
            <a:r>
              <a:rPr lang="zh-CN" altLang="en-US"/>
              <a:t>课程学习的重点与程序</a:t>
            </a:r>
            <a:endParaRPr lang="zh-CN" altLang="en-US" dirty="0">
              <a:solidFill>
                <a:schemeClr val="tx1"/>
              </a:solidFill>
            </a:endParaRP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a:t>
            </a:fld>
            <a:endParaRPr lang="zh-CN" altLang="en-US"/>
          </a:p>
        </p:txBody>
      </p:sp>
      <p:sp>
        <p:nvSpPr>
          <p:cNvPr id="4" name="矩形 3"/>
          <p:cNvSpPr/>
          <p:nvPr/>
        </p:nvSpPr>
        <p:spPr>
          <a:xfrm>
            <a:off x="839785" y="1514598"/>
            <a:ext cx="8397999" cy="4524315"/>
          </a:xfrm>
          <a:prstGeom prst="rect">
            <a:avLst/>
          </a:prstGeom>
        </p:spPr>
        <p:txBody>
          <a:bodyPr wrap="square">
            <a:spAutoFit/>
          </a:bodyPr>
          <a:lstStyle/>
          <a:p>
            <a:pPr marL="714375" indent="-714375">
              <a:lnSpc>
                <a:spcPct val="15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1.1</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课程体系</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714375" indent="-714375">
              <a:lnSpc>
                <a:spcPct val="15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选课方式与注意事项</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714375" indent="-714375">
              <a:lnSpc>
                <a:spcPct val="15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1.3</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成绩计算</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714375" indent="-714375">
              <a:lnSpc>
                <a:spcPct val="15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1.4</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上课要求</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714375" indent="-714375">
              <a:lnSpc>
                <a:spcPct val="15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1.5</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大学物理实验课的地位和作用</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714375" indent="-714375">
              <a:lnSpc>
                <a:spcPct val="150000"/>
              </a:lnSpc>
              <a:spcBef>
                <a:spcPts val="0"/>
              </a:spcBef>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1.6 </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大学物理实验课的基本程序</a:t>
            </a:r>
          </a:p>
        </p:txBody>
      </p:sp>
    </p:spTree>
    <p:custDataLst>
      <p:tags r:id="rId1"/>
    </p:custDataLst>
    <p:extLst>
      <p:ext uri="{BB962C8B-B14F-4D97-AF65-F5344CB8AC3E}">
        <p14:creationId xmlns:p14="http://schemas.microsoft.com/office/powerpoint/2010/main" val="2127539289"/>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2.2 </a:t>
            </a:r>
            <a:r>
              <a:rPr lang="zh-CN" altLang="en-US"/>
              <a:t>误差的分类及其处理方法</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30</a:t>
            </a:fld>
            <a:endParaRPr lang="zh-CN" altLang="en-US"/>
          </a:p>
        </p:txBody>
      </p:sp>
      <p:sp>
        <p:nvSpPr>
          <p:cNvPr id="4" name="矩形 3"/>
          <p:cNvSpPr/>
          <p:nvPr/>
        </p:nvSpPr>
        <p:spPr>
          <a:xfrm>
            <a:off x="839787" y="1268413"/>
            <a:ext cx="11035690" cy="3600986"/>
          </a:xfrm>
          <a:prstGeom prst="rect">
            <a:avLst/>
          </a:prstGeom>
        </p:spPr>
        <p:txBody>
          <a:bodyPr wrap="square">
            <a:spAutoFit/>
          </a:bodyPr>
          <a:lstStyle/>
          <a:p>
            <a:pPr algn="just">
              <a:lnSpc>
                <a:spcPct val="150000"/>
              </a:lnSpc>
              <a:spcBef>
                <a:spcPts val="0"/>
              </a:spcBef>
              <a:tabLst>
                <a:tab pos="1343025" algn="l"/>
              </a:tabLst>
            </a:pP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2.2.1 </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系统误差</a:t>
            </a:r>
            <a:endParaRPr lang="en-US" altLang="zh-CN" sz="3200" b="1">
              <a:latin typeface="Times New Roman" panose="02020603050405020304" pitchFamily="18" charset="0"/>
              <a:ea typeface="华文仿宋" panose="02010600040101010101" pitchFamily="2" charset="-122"/>
              <a:cs typeface="Times New Roman" panose="02020603050405020304" pitchFamily="18" charset="0"/>
            </a:endParaRPr>
          </a:p>
          <a:p>
            <a:pPr marL="457200" indent="527050" algn="just">
              <a:lnSpc>
                <a:spcPct val="150000"/>
              </a:lnSpc>
              <a:spcBef>
                <a:spcPts val="0"/>
              </a:spcBef>
              <a:buFont typeface="Wingdings" panose="05000000000000000000" pitchFamily="2" charset="2"/>
              <a:buChar char="p"/>
              <a:tabLst>
                <a:tab pos="1343025" algn="l"/>
              </a:tabLst>
            </a:pPr>
            <a:r>
              <a:rPr lang="zh-CN" altLang="en-US" sz="28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可定系统误差</a:t>
            </a:r>
            <a:endParaRPr lang="en-US" altLang="zh-CN" sz="28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endParaRPr>
          </a:p>
          <a:p>
            <a:pPr marL="457200" indent="527050" algn="just">
              <a:lnSpc>
                <a:spcPct val="150000"/>
              </a:lnSpc>
              <a:spcBef>
                <a:spcPts val="0"/>
              </a:spcBef>
              <a:buFont typeface="Wingdings" panose="05000000000000000000" pitchFamily="2" charset="2"/>
              <a:buChar char="p"/>
              <a:tabLst>
                <a:tab pos="1343025" algn="l"/>
              </a:tabLst>
            </a:pPr>
            <a:r>
              <a:rPr lang="zh-CN" altLang="en-US" sz="2800" b="1">
                <a:latin typeface="Times New Roman" panose="02020603050405020304" pitchFamily="18" charset="0"/>
                <a:ea typeface="华文仿宋" panose="02010600040101010101" pitchFamily="2" charset="-122"/>
                <a:cs typeface="Times New Roman" panose="02020603050405020304" pitchFamily="18" charset="0"/>
              </a:rPr>
              <a:t>未可定系统误差</a:t>
            </a:r>
            <a:endParaRPr lang="en-US" altLang="zh-CN" sz="2800">
              <a:latin typeface="Times New Roman" panose="02020603050405020304" pitchFamily="18" charset="0"/>
              <a:ea typeface="华文仿宋" panose="02010600040101010101" pitchFamily="2" charset="-122"/>
              <a:cs typeface="Times New Roman" panose="02020603050405020304" pitchFamily="18" charset="0"/>
            </a:endParaRPr>
          </a:p>
          <a:p>
            <a:pPr algn="just">
              <a:lnSpc>
                <a:spcPct val="150000"/>
              </a:lnSpc>
              <a:spcBef>
                <a:spcPts val="0"/>
              </a:spcBef>
              <a:tabLst>
                <a:tab pos="1343025" algn="l"/>
              </a:tabLst>
            </a:pP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2.2.2 </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随机误差</a:t>
            </a:r>
            <a:endParaRPr lang="en-US" altLang="zh-CN" sz="3200" b="1">
              <a:latin typeface="Times New Roman" panose="02020603050405020304" pitchFamily="18" charset="0"/>
              <a:ea typeface="华文仿宋" panose="02010600040101010101" pitchFamily="2" charset="-122"/>
              <a:cs typeface="Times New Roman" panose="02020603050405020304" pitchFamily="18" charset="0"/>
            </a:endParaRPr>
          </a:p>
          <a:p>
            <a:pPr algn="just">
              <a:lnSpc>
                <a:spcPct val="150000"/>
              </a:lnSpc>
              <a:spcBef>
                <a:spcPts val="0"/>
              </a:spcBef>
              <a:tabLst>
                <a:tab pos="1343025" algn="l"/>
              </a:tabLst>
            </a:pP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2.2.3 </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过失误差</a:t>
            </a:r>
            <a:endParaRPr lang="en-US" altLang="zh-CN" sz="3200" b="1">
              <a:latin typeface="Times New Roman" panose="02020603050405020304" pitchFamily="18" charset="0"/>
              <a:ea typeface="华文仿宋"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31746"/>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2.2</a:t>
            </a:r>
            <a:r>
              <a:rPr lang="en-US" altLang="zh-CN"/>
              <a:t>.1</a:t>
            </a:r>
            <a:r>
              <a:rPr lang="en-US" altLang="zh-CN">
                <a:solidFill>
                  <a:schemeClr val="tx1"/>
                </a:solidFill>
              </a:rPr>
              <a:t> </a:t>
            </a:r>
            <a:r>
              <a:rPr lang="zh-CN" altLang="en-US"/>
              <a:t>可定系统误差</a:t>
            </a:r>
            <a:r>
              <a:rPr lang="en-US" altLang="zh-CN" b="1">
                <a:solidFill>
                  <a:srgbClr val="0000CC"/>
                </a:solidFill>
              </a:rPr>
              <a:t>-</a:t>
            </a:r>
            <a:r>
              <a:rPr lang="zh-CN" altLang="en-US" b="1">
                <a:solidFill>
                  <a:srgbClr val="0000CC"/>
                </a:solidFill>
              </a:rPr>
              <a:t>分类</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31</a:t>
            </a:fld>
            <a:endParaRPr lang="zh-CN" altLang="en-US"/>
          </a:p>
        </p:txBody>
      </p:sp>
      <p:sp>
        <p:nvSpPr>
          <p:cNvPr id="4" name="矩形 3"/>
          <p:cNvSpPr/>
          <p:nvPr/>
        </p:nvSpPr>
        <p:spPr>
          <a:xfrm>
            <a:off x="839786" y="1268413"/>
            <a:ext cx="4447321" cy="4708981"/>
          </a:xfrm>
          <a:prstGeom prst="rect">
            <a:avLst/>
          </a:prstGeom>
          <a:ln>
            <a:solidFill>
              <a:srgbClr val="CC00CC"/>
            </a:solidFill>
          </a:ln>
        </p:spPr>
        <p:txBody>
          <a:bodyPr wrap="square">
            <a:spAutoFit/>
          </a:bodyPr>
          <a:lstStyle/>
          <a:p>
            <a:pPr marL="457200" indent="-457200" algn="just">
              <a:lnSpc>
                <a:spcPct val="15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仪器 误差</a:t>
            </a:r>
            <a:endParaRPr lang="en-US" altLang="zh-CN" sz="3200">
              <a:solidFill>
                <a:srgbClr val="0000CC"/>
              </a:solidFill>
              <a:latin typeface="Times New Roman" panose="02020603050405020304" pitchFamily="18" charset="0"/>
              <a:ea typeface="华文仿宋" panose="02010600040101010101" pitchFamily="2" charset="-122"/>
              <a:cs typeface="Times New Roman" panose="02020603050405020304" pitchFamily="18" charset="0"/>
            </a:endParaRPr>
          </a:p>
          <a:p>
            <a:pPr marL="1000125" indent="-457200" algn="just">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华文仿宋" panose="02010600040101010101" pitchFamily="2" charset="-122"/>
                <a:cs typeface="Times New Roman" panose="02020603050405020304" pitchFamily="18" charset="0"/>
              </a:rPr>
              <a:t>由于所用器具本身不精确而产生的误差。</a:t>
            </a:r>
            <a:endParaRPr lang="en-US" altLang="zh-CN" sz="2800" b="1">
              <a:latin typeface="Times New Roman" panose="02020603050405020304" pitchFamily="18" charset="0"/>
              <a:ea typeface="华文仿宋" panose="02010600040101010101" pitchFamily="2" charset="-122"/>
              <a:cs typeface="Times New Roman" panose="02020603050405020304" pitchFamily="18" charset="0"/>
            </a:endParaRPr>
          </a:p>
          <a:p>
            <a:pPr marL="1000125" indent="-457200" algn="just">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华文仿宋" panose="02010600040101010101" pitchFamily="2" charset="-122"/>
                <a:cs typeface="Times New Roman" panose="02020603050405020304" pitchFamily="18" charset="0"/>
              </a:rPr>
              <a:t>如仪器的刻度不准，零点的刻度未调好，砝码的标称质量未校准等。</a:t>
            </a:r>
            <a:endParaRPr lang="zh-CN" altLang="en-US"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6" name="Line 2"/>
          <p:cNvSpPr/>
          <p:nvPr/>
        </p:nvSpPr>
        <p:spPr>
          <a:xfrm>
            <a:off x="9463088" y="3777944"/>
            <a:ext cx="152400" cy="0"/>
          </a:xfrm>
          <a:prstGeom prst="line">
            <a:avLst/>
          </a:prstGeom>
          <a:ln w="127000" cap="flat" cmpd="sng">
            <a:solidFill>
              <a:srgbClr val="0000FF"/>
            </a:solidFill>
            <a:prstDash val="sysDot"/>
            <a:round/>
            <a:headEnd type="none" w="sm" len="sm"/>
            <a:tailEnd type="none" w="sm" len="sm"/>
          </a:ln>
        </p:spPr>
      </p:sp>
      <p:sp>
        <p:nvSpPr>
          <p:cNvPr id="7" name="Line 3"/>
          <p:cNvSpPr/>
          <p:nvPr/>
        </p:nvSpPr>
        <p:spPr>
          <a:xfrm>
            <a:off x="9296400" y="3777944"/>
            <a:ext cx="152400" cy="0"/>
          </a:xfrm>
          <a:prstGeom prst="line">
            <a:avLst/>
          </a:prstGeom>
          <a:ln w="127000" cap="flat" cmpd="sng">
            <a:solidFill>
              <a:srgbClr val="0000FF"/>
            </a:solidFill>
            <a:prstDash val="sysDot"/>
            <a:round/>
            <a:headEnd type="none" w="sm" len="sm"/>
            <a:tailEnd type="none" w="sm" len="sm"/>
          </a:ln>
        </p:spPr>
      </p:sp>
      <p:sp>
        <p:nvSpPr>
          <p:cNvPr id="8" name="Line 4"/>
          <p:cNvSpPr/>
          <p:nvPr/>
        </p:nvSpPr>
        <p:spPr>
          <a:xfrm>
            <a:off x="6743700" y="1644344"/>
            <a:ext cx="3733800" cy="0"/>
          </a:xfrm>
          <a:prstGeom prst="line">
            <a:avLst/>
          </a:prstGeom>
          <a:ln w="50800" cap="flat" cmpd="sng">
            <a:solidFill>
              <a:schemeClr val="tx1"/>
            </a:solidFill>
            <a:prstDash val="solid"/>
            <a:round/>
            <a:headEnd type="none" w="sm" len="sm"/>
            <a:tailEnd type="none" w="sm" len="sm"/>
          </a:ln>
        </p:spPr>
      </p:sp>
      <p:sp>
        <p:nvSpPr>
          <p:cNvPr id="9" name="Line 5"/>
          <p:cNvSpPr/>
          <p:nvPr/>
        </p:nvSpPr>
        <p:spPr>
          <a:xfrm>
            <a:off x="8648700" y="1644344"/>
            <a:ext cx="0" cy="2057400"/>
          </a:xfrm>
          <a:prstGeom prst="line">
            <a:avLst/>
          </a:prstGeom>
          <a:ln w="101600" cap="flat" cmpd="sng">
            <a:solidFill>
              <a:schemeClr val="tx1"/>
            </a:solidFill>
            <a:prstDash val="solid"/>
            <a:round/>
            <a:headEnd type="stealth" w="med" len="lg"/>
            <a:tailEnd type="none" w="sm" len="sm"/>
          </a:ln>
        </p:spPr>
      </p:sp>
      <p:sp>
        <p:nvSpPr>
          <p:cNvPr id="10" name="Line 6"/>
          <p:cNvSpPr/>
          <p:nvPr/>
        </p:nvSpPr>
        <p:spPr>
          <a:xfrm>
            <a:off x="8191500" y="3701744"/>
            <a:ext cx="914400" cy="0"/>
          </a:xfrm>
          <a:prstGeom prst="line">
            <a:avLst/>
          </a:prstGeom>
          <a:ln w="101600" cap="flat" cmpd="sng">
            <a:solidFill>
              <a:schemeClr val="tx1"/>
            </a:solidFill>
            <a:prstDash val="solid"/>
            <a:round/>
            <a:headEnd type="none" w="sm" len="sm"/>
            <a:tailEnd type="none" w="sm" len="sm"/>
          </a:ln>
        </p:spPr>
      </p:sp>
      <p:sp>
        <p:nvSpPr>
          <p:cNvPr id="11" name="Line 7"/>
          <p:cNvSpPr/>
          <p:nvPr/>
        </p:nvSpPr>
        <p:spPr>
          <a:xfrm>
            <a:off x="8039100" y="3777944"/>
            <a:ext cx="1219200" cy="0"/>
          </a:xfrm>
          <a:prstGeom prst="line">
            <a:avLst/>
          </a:prstGeom>
          <a:ln w="127000" cap="flat" cmpd="sng">
            <a:solidFill>
              <a:schemeClr val="tx1"/>
            </a:solidFill>
            <a:prstDash val="solid"/>
            <a:round/>
            <a:headEnd type="none" w="sm" len="sm"/>
            <a:tailEnd type="none" w="sm" len="sm"/>
          </a:ln>
        </p:spPr>
      </p:sp>
      <p:sp>
        <p:nvSpPr>
          <p:cNvPr id="12" name="Line 8"/>
          <p:cNvSpPr/>
          <p:nvPr/>
        </p:nvSpPr>
        <p:spPr>
          <a:xfrm>
            <a:off x="7810500" y="3854144"/>
            <a:ext cx="1676400" cy="0"/>
          </a:xfrm>
          <a:prstGeom prst="line">
            <a:avLst/>
          </a:prstGeom>
          <a:ln w="127000" cap="flat" cmpd="sng">
            <a:solidFill>
              <a:schemeClr val="tx1"/>
            </a:solidFill>
            <a:prstDash val="solid"/>
            <a:round/>
            <a:headEnd type="none" w="sm" len="sm"/>
            <a:tailEnd type="none" w="sm" len="sm"/>
          </a:ln>
        </p:spPr>
      </p:sp>
      <p:sp>
        <p:nvSpPr>
          <p:cNvPr id="13" name="Line 9"/>
          <p:cNvSpPr/>
          <p:nvPr/>
        </p:nvSpPr>
        <p:spPr>
          <a:xfrm>
            <a:off x="6743700" y="1644344"/>
            <a:ext cx="0" cy="1371600"/>
          </a:xfrm>
          <a:prstGeom prst="line">
            <a:avLst/>
          </a:prstGeom>
          <a:ln w="50800" cap="flat" cmpd="sng">
            <a:solidFill>
              <a:schemeClr val="tx1"/>
            </a:solidFill>
            <a:prstDash val="solid"/>
            <a:round/>
            <a:headEnd type="none" w="sm" len="sm"/>
            <a:tailEnd type="none" w="sm" len="sm"/>
          </a:ln>
        </p:spPr>
      </p:sp>
      <p:sp>
        <p:nvSpPr>
          <p:cNvPr id="14" name="Line 10"/>
          <p:cNvSpPr/>
          <p:nvPr/>
        </p:nvSpPr>
        <p:spPr>
          <a:xfrm>
            <a:off x="10477500" y="1644344"/>
            <a:ext cx="0" cy="1371600"/>
          </a:xfrm>
          <a:prstGeom prst="line">
            <a:avLst/>
          </a:prstGeom>
          <a:ln w="50800" cap="flat" cmpd="sng">
            <a:solidFill>
              <a:schemeClr val="tx1"/>
            </a:solidFill>
            <a:prstDash val="solid"/>
            <a:round/>
            <a:headEnd type="none" w="sm" len="sm"/>
            <a:tailEnd type="none" w="sm" len="sm"/>
          </a:ln>
        </p:spPr>
      </p:sp>
      <p:sp>
        <p:nvSpPr>
          <p:cNvPr id="15" name="Line 11"/>
          <p:cNvSpPr/>
          <p:nvPr/>
        </p:nvSpPr>
        <p:spPr>
          <a:xfrm>
            <a:off x="6362700" y="3044519"/>
            <a:ext cx="762000" cy="0"/>
          </a:xfrm>
          <a:prstGeom prst="line">
            <a:avLst/>
          </a:prstGeom>
          <a:ln w="101600" cap="flat" cmpd="sng">
            <a:solidFill>
              <a:schemeClr val="tx1"/>
            </a:solidFill>
            <a:prstDash val="solid"/>
            <a:round/>
            <a:headEnd type="none" w="sm" len="sm"/>
            <a:tailEnd type="none" w="sm" len="sm"/>
          </a:ln>
        </p:spPr>
      </p:sp>
      <p:sp>
        <p:nvSpPr>
          <p:cNvPr id="16" name="Line 12"/>
          <p:cNvSpPr/>
          <p:nvPr/>
        </p:nvSpPr>
        <p:spPr>
          <a:xfrm>
            <a:off x="10096500" y="3044519"/>
            <a:ext cx="762000" cy="0"/>
          </a:xfrm>
          <a:prstGeom prst="line">
            <a:avLst/>
          </a:prstGeom>
          <a:ln w="101600" cap="flat" cmpd="sng">
            <a:solidFill>
              <a:schemeClr val="tx1"/>
            </a:solidFill>
            <a:prstDash val="solid"/>
            <a:round/>
            <a:headEnd type="none" w="sm" len="sm"/>
            <a:tailEnd type="none" w="sm" len="sm"/>
          </a:ln>
        </p:spPr>
      </p:sp>
      <p:sp>
        <p:nvSpPr>
          <p:cNvPr id="17" name="Line 13"/>
          <p:cNvSpPr/>
          <p:nvPr/>
        </p:nvSpPr>
        <p:spPr>
          <a:xfrm>
            <a:off x="9105900" y="1644344"/>
            <a:ext cx="0" cy="2057400"/>
          </a:xfrm>
          <a:prstGeom prst="line">
            <a:avLst/>
          </a:prstGeom>
          <a:ln w="101600" cap="flat" cmpd="sng">
            <a:solidFill>
              <a:srgbClr val="0000FF"/>
            </a:solidFill>
            <a:prstDash val="dash"/>
            <a:round/>
            <a:headEnd type="stealth" w="med" len="lg"/>
            <a:tailEnd type="none" w="sm" len="sm"/>
          </a:ln>
        </p:spPr>
      </p:sp>
      <p:sp>
        <p:nvSpPr>
          <p:cNvPr id="18" name="Line 14"/>
          <p:cNvSpPr/>
          <p:nvPr/>
        </p:nvSpPr>
        <p:spPr>
          <a:xfrm>
            <a:off x="9410700" y="3677932"/>
            <a:ext cx="228600" cy="0"/>
          </a:xfrm>
          <a:prstGeom prst="line">
            <a:avLst/>
          </a:prstGeom>
          <a:ln w="127000" cap="flat" cmpd="sng">
            <a:solidFill>
              <a:srgbClr val="0000FF"/>
            </a:solidFill>
            <a:prstDash val="sysDot"/>
            <a:round/>
            <a:headEnd type="none" w="sm" len="sm"/>
            <a:tailEnd type="none" w="sm" len="sm"/>
          </a:ln>
        </p:spPr>
      </p:sp>
      <p:sp>
        <p:nvSpPr>
          <p:cNvPr id="19" name="Line 15"/>
          <p:cNvSpPr/>
          <p:nvPr/>
        </p:nvSpPr>
        <p:spPr>
          <a:xfrm>
            <a:off x="9496425" y="3854144"/>
            <a:ext cx="152400" cy="0"/>
          </a:xfrm>
          <a:prstGeom prst="line">
            <a:avLst/>
          </a:prstGeom>
          <a:ln w="127000" cap="flat" cmpd="sng">
            <a:solidFill>
              <a:srgbClr val="0000FF"/>
            </a:solidFill>
            <a:prstDash val="dash"/>
            <a:round/>
            <a:headEnd type="none" w="sm" len="sm"/>
            <a:tailEnd type="none" w="sm" len="sm"/>
          </a:ln>
        </p:spPr>
      </p:sp>
      <p:sp>
        <p:nvSpPr>
          <p:cNvPr id="20" name="Line 16"/>
          <p:cNvSpPr/>
          <p:nvPr/>
        </p:nvSpPr>
        <p:spPr>
          <a:xfrm>
            <a:off x="9258300" y="3677932"/>
            <a:ext cx="152400" cy="0"/>
          </a:xfrm>
          <a:prstGeom prst="line">
            <a:avLst/>
          </a:prstGeom>
          <a:ln w="127000" cap="flat" cmpd="sng">
            <a:solidFill>
              <a:srgbClr val="0000FF"/>
            </a:solidFill>
            <a:prstDash val="sysDot"/>
            <a:round/>
            <a:headEnd type="none" w="sm" len="sm"/>
            <a:tailEnd type="none" w="sm" len="sm"/>
          </a:ln>
        </p:spPr>
      </p:sp>
      <p:sp>
        <p:nvSpPr>
          <p:cNvPr id="21" name="Rectangle 17"/>
          <p:cNvSpPr/>
          <p:nvPr/>
        </p:nvSpPr>
        <p:spPr>
          <a:xfrm>
            <a:off x="6907823" y="4386952"/>
            <a:ext cx="3698631" cy="1110177"/>
          </a:xfrm>
          <a:prstGeom prst="rect">
            <a:avLst/>
          </a:prstGeom>
          <a:noFill/>
          <a:ln w="9525">
            <a:noFill/>
          </a:ln>
        </p:spPr>
        <p:txBody>
          <a:bodyPr wrap="square" lIns="92075" tIns="46038" rIns="92075" bIns="46038"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ct val="110000"/>
              </a:lnSpc>
              <a:spcBef>
                <a:spcPct val="50000"/>
              </a:spcBef>
            </a:pPr>
            <a:r>
              <a:rPr lang="zh-CN" altLang="en-US" sz="3200" b="1" dirty="0">
                <a:latin typeface="楷体_GB2312" pitchFamily="49" charset="-122"/>
                <a:ea typeface="楷体_GB2312" pitchFamily="49" charset="-122"/>
              </a:rPr>
              <a:t>天平不等臂所造</a:t>
            </a:r>
            <a:r>
              <a:rPr lang="zh-CN" altLang="en-US" sz="3200" b="1">
                <a:latin typeface="楷体_GB2312" pitchFamily="49" charset="-122"/>
                <a:ea typeface="楷体_GB2312" pitchFamily="49" charset="-122"/>
              </a:rPr>
              <a:t>成的统</a:t>
            </a:r>
            <a:r>
              <a:rPr lang="zh-CN" altLang="en-US" sz="3200" b="1" dirty="0">
                <a:latin typeface="楷体_GB2312" pitchFamily="49" charset="-122"/>
                <a:ea typeface="楷体_GB2312" pitchFamily="49" charset="-122"/>
              </a:rPr>
              <a:t>误差</a:t>
            </a:r>
          </a:p>
        </p:txBody>
      </p:sp>
      <p:sp>
        <p:nvSpPr>
          <p:cNvPr id="22" name="Line 19"/>
          <p:cNvSpPr/>
          <p:nvPr/>
        </p:nvSpPr>
        <p:spPr>
          <a:xfrm>
            <a:off x="9672638" y="3839857"/>
            <a:ext cx="152400" cy="0"/>
          </a:xfrm>
          <a:prstGeom prst="line">
            <a:avLst/>
          </a:prstGeom>
          <a:ln w="127000" cap="flat" cmpd="sng">
            <a:solidFill>
              <a:srgbClr val="0000FF"/>
            </a:solidFill>
            <a:prstDash val="dash"/>
            <a:round/>
            <a:headEnd type="none" w="sm" len="sm"/>
            <a:tailEnd type="none" w="sm" len="sm"/>
          </a:ln>
        </p:spPr>
      </p:sp>
      <p:sp>
        <p:nvSpPr>
          <p:cNvPr id="23" name="Line 20"/>
          <p:cNvSpPr/>
          <p:nvPr/>
        </p:nvSpPr>
        <p:spPr>
          <a:xfrm>
            <a:off x="9591675" y="3777944"/>
            <a:ext cx="152400" cy="0"/>
          </a:xfrm>
          <a:prstGeom prst="line">
            <a:avLst/>
          </a:prstGeom>
          <a:ln w="127000" cap="flat" cmpd="sng">
            <a:solidFill>
              <a:srgbClr val="0000FF"/>
            </a:solidFill>
            <a:prstDash val="sysDot"/>
            <a:round/>
            <a:headEnd type="none" w="sm" len="sm"/>
            <a:tailEnd type="none" w="sm" len="sm"/>
          </a:ln>
        </p:spPr>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2.2</a:t>
            </a:r>
            <a:r>
              <a:rPr lang="en-US" altLang="zh-CN"/>
              <a:t>.1</a:t>
            </a:r>
            <a:r>
              <a:rPr lang="en-US" altLang="zh-CN">
                <a:solidFill>
                  <a:schemeClr val="tx1"/>
                </a:solidFill>
              </a:rPr>
              <a:t> </a:t>
            </a:r>
            <a:r>
              <a:rPr lang="zh-CN" altLang="en-US"/>
              <a:t>可定系统误差</a:t>
            </a:r>
            <a:r>
              <a:rPr lang="en-US" altLang="zh-CN" b="1">
                <a:solidFill>
                  <a:srgbClr val="0000CC"/>
                </a:solidFill>
              </a:rPr>
              <a:t>-</a:t>
            </a:r>
            <a:r>
              <a:rPr lang="zh-CN" altLang="en-US" b="1">
                <a:solidFill>
                  <a:srgbClr val="0000CC"/>
                </a:solidFill>
              </a:rPr>
              <a:t>分类</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32</a:t>
            </a:fld>
            <a:endParaRPr lang="zh-CN" altLang="en-US"/>
          </a:p>
        </p:txBody>
      </p:sp>
      <p:sp>
        <p:nvSpPr>
          <p:cNvPr id="4" name="矩形 3"/>
          <p:cNvSpPr/>
          <p:nvPr/>
        </p:nvSpPr>
        <p:spPr>
          <a:xfrm>
            <a:off x="839787" y="1268413"/>
            <a:ext cx="3638428" cy="4708981"/>
          </a:xfrm>
          <a:prstGeom prst="rect">
            <a:avLst/>
          </a:prstGeom>
          <a:ln>
            <a:solidFill>
              <a:srgbClr val="CC00CC"/>
            </a:solidFill>
          </a:ln>
        </p:spPr>
        <p:txBody>
          <a:bodyPr wrap="square">
            <a:spAutoFit/>
          </a:bodyPr>
          <a:lstStyle/>
          <a:p>
            <a:pPr marL="457200" indent="-457200" algn="just">
              <a:lnSpc>
                <a:spcPct val="15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方法</a:t>
            </a:r>
            <a:r>
              <a:rPr lang="en-US" altLang="zh-CN" sz="32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理论 误差</a:t>
            </a:r>
          </a:p>
          <a:p>
            <a:pPr marL="984250" indent="-538163" algn="just">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华文仿宋" panose="02010600040101010101" pitchFamily="2" charset="-122"/>
                <a:cs typeface="Times New Roman" panose="02020603050405020304" pitchFamily="18" charset="0"/>
              </a:rPr>
              <a:t>由于实验方法和理论不完善引起的误差</a:t>
            </a:r>
          </a:p>
          <a:p>
            <a:pPr marL="984250" indent="-538163" algn="just">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华文仿宋" panose="02010600040101010101" pitchFamily="2" charset="-122"/>
                <a:cs typeface="Times New Roman" panose="02020603050405020304" pitchFamily="18" charset="0"/>
              </a:rPr>
              <a:t>如电学测量中未考虑电表内阻的影响</a:t>
            </a:r>
            <a:endParaRPr lang="zh-CN" altLang="en-US" sz="2400" b="1" dirty="0">
              <a:latin typeface="Times New Roman" panose="02020603050405020304" pitchFamily="18" charset="0"/>
              <a:ea typeface="华文仿宋" panose="0201060004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931906" y="1553880"/>
            <a:ext cx="6791169" cy="4138046"/>
          </a:xfrm>
          <a:prstGeom prst="rect">
            <a:avLst/>
          </a:prstGeom>
        </p:spPr>
      </p:pic>
    </p:spTree>
    <p:custDataLst>
      <p:tags r:id="rId1"/>
    </p:custDataLst>
    <p:extLst>
      <p:ext uri="{BB962C8B-B14F-4D97-AF65-F5344CB8AC3E}">
        <p14:creationId xmlns:p14="http://schemas.microsoft.com/office/powerpoint/2010/main" val="2895088235"/>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2.2</a:t>
            </a:r>
            <a:r>
              <a:rPr lang="en-US" altLang="zh-CN"/>
              <a:t>.1</a:t>
            </a:r>
            <a:r>
              <a:rPr lang="en-US" altLang="zh-CN">
                <a:solidFill>
                  <a:schemeClr val="tx1"/>
                </a:solidFill>
              </a:rPr>
              <a:t> </a:t>
            </a:r>
            <a:r>
              <a:rPr lang="zh-CN" altLang="en-US"/>
              <a:t>可定系统误差</a:t>
            </a:r>
            <a:r>
              <a:rPr lang="en-US" altLang="zh-CN" b="1">
                <a:solidFill>
                  <a:srgbClr val="0000CC"/>
                </a:solidFill>
              </a:rPr>
              <a:t>-</a:t>
            </a:r>
            <a:r>
              <a:rPr lang="zh-CN" altLang="en-US" b="1">
                <a:solidFill>
                  <a:srgbClr val="0000CC"/>
                </a:solidFill>
              </a:rPr>
              <a:t>分类</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33</a:t>
            </a:fld>
            <a:endParaRPr lang="zh-CN" altLang="en-US"/>
          </a:p>
        </p:txBody>
      </p:sp>
      <p:sp>
        <p:nvSpPr>
          <p:cNvPr id="4" name="矩形 3"/>
          <p:cNvSpPr/>
          <p:nvPr/>
        </p:nvSpPr>
        <p:spPr>
          <a:xfrm>
            <a:off x="839787" y="1268413"/>
            <a:ext cx="3638428" cy="4062651"/>
          </a:xfrm>
          <a:prstGeom prst="rect">
            <a:avLst/>
          </a:prstGeom>
          <a:ln>
            <a:solidFill>
              <a:srgbClr val="CC00CC"/>
            </a:solidFill>
          </a:ln>
        </p:spPr>
        <p:txBody>
          <a:bodyPr wrap="square">
            <a:spAutoFit/>
          </a:bodyPr>
          <a:lstStyle/>
          <a:p>
            <a:pPr marL="457200" indent="-457200" algn="just">
              <a:lnSpc>
                <a:spcPct val="15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环境误差</a:t>
            </a:r>
          </a:p>
          <a:p>
            <a:pPr marL="984250" indent="-538163" algn="just">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华文仿宋" panose="02010600040101010101" pitchFamily="2" charset="-122"/>
                <a:cs typeface="Times New Roman" panose="02020603050405020304" pitchFamily="18" charset="0"/>
              </a:rPr>
              <a:t>由于环境干扰引起的误差</a:t>
            </a:r>
          </a:p>
          <a:p>
            <a:pPr marL="984250" indent="-538163" algn="just">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华文仿宋" panose="02010600040101010101" pitchFamily="2" charset="-122"/>
                <a:cs typeface="Times New Roman" panose="02020603050405020304" pitchFamily="18" charset="0"/>
              </a:rPr>
              <a:t>如电学测量中未考虑市电的影响</a:t>
            </a:r>
            <a:endParaRPr lang="zh-CN" altLang="en-US" sz="2400" b="1" dirty="0">
              <a:latin typeface="Times New Roman" panose="02020603050405020304" pitchFamily="18" charset="0"/>
              <a:ea typeface="华文仿宋"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5"/>
          <a:stretch>
            <a:fillRect/>
          </a:stretch>
        </p:blipFill>
        <p:spPr>
          <a:xfrm>
            <a:off x="6150230" y="1137634"/>
            <a:ext cx="3301016" cy="4324208"/>
          </a:xfrm>
          <a:prstGeom prst="rect">
            <a:avLst/>
          </a:prstGeom>
        </p:spPr>
      </p:pic>
    </p:spTree>
    <p:custDataLst>
      <p:tags r:id="rId1"/>
    </p:custDataLst>
    <p:extLst>
      <p:ext uri="{BB962C8B-B14F-4D97-AF65-F5344CB8AC3E}">
        <p14:creationId xmlns:p14="http://schemas.microsoft.com/office/powerpoint/2010/main" val="3350427549"/>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2.2</a:t>
            </a:r>
            <a:r>
              <a:rPr lang="en-US" altLang="zh-CN"/>
              <a:t>.1</a:t>
            </a:r>
            <a:r>
              <a:rPr lang="en-US" altLang="zh-CN">
                <a:solidFill>
                  <a:schemeClr val="tx1"/>
                </a:solidFill>
              </a:rPr>
              <a:t> </a:t>
            </a:r>
            <a:r>
              <a:rPr lang="zh-CN" altLang="en-US"/>
              <a:t>可定系统误差</a:t>
            </a:r>
            <a:r>
              <a:rPr lang="en-US" altLang="zh-CN" b="1">
                <a:solidFill>
                  <a:srgbClr val="0000CC"/>
                </a:solidFill>
              </a:rPr>
              <a:t>-</a:t>
            </a:r>
            <a:r>
              <a:rPr lang="zh-CN" altLang="en-US" b="1">
                <a:solidFill>
                  <a:srgbClr val="0000CC"/>
                </a:solidFill>
              </a:rPr>
              <a:t>分类</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34</a:t>
            </a:fld>
            <a:endParaRPr lang="zh-CN" altLang="en-US"/>
          </a:p>
        </p:txBody>
      </p:sp>
      <p:sp>
        <p:nvSpPr>
          <p:cNvPr id="4" name="矩形 3"/>
          <p:cNvSpPr/>
          <p:nvPr/>
        </p:nvSpPr>
        <p:spPr>
          <a:xfrm>
            <a:off x="839787" y="1268413"/>
            <a:ext cx="4459044" cy="4708981"/>
          </a:xfrm>
          <a:prstGeom prst="rect">
            <a:avLst/>
          </a:prstGeom>
          <a:ln>
            <a:solidFill>
              <a:srgbClr val="CC00CC"/>
            </a:solidFill>
          </a:ln>
        </p:spPr>
        <p:txBody>
          <a:bodyPr wrap="square">
            <a:spAutoFit/>
          </a:bodyPr>
          <a:lstStyle/>
          <a:p>
            <a:pPr marL="457200" indent="-457200" algn="just">
              <a:lnSpc>
                <a:spcPct val="15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个人误差</a:t>
            </a:r>
          </a:p>
          <a:p>
            <a:pPr marL="1071880" indent="-528955"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由于观测者感觉器官和运动器官反应灵敏度引入的误差。</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1071880" indent="-528955"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如使用停表时操作不及时，则会造成超前或滞后的时间误差。</a:t>
            </a:r>
            <a:endPar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5747315" y="2286001"/>
            <a:ext cx="6038668" cy="2672550"/>
          </a:xfrm>
          <a:prstGeom prst="rect">
            <a:avLst/>
          </a:prstGeom>
        </p:spPr>
      </p:pic>
    </p:spTree>
    <p:custDataLst>
      <p:tags r:id="rId1"/>
    </p:custDataLst>
    <p:extLst>
      <p:ext uri="{BB962C8B-B14F-4D97-AF65-F5344CB8AC3E}">
        <p14:creationId xmlns:p14="http://schemas.microsoft.com/office/powerpoint/2010/main" val="2544971997"/>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2.2.1 </a:t>
            </a:r>
            <a:r>
              <a:rPr lang="zh-CN" altLang="en-US"/>
              <a:t>可定系统误差</a:t>
            </a:r>
            <a:r>
              <a:rPr lang="en-US" altLang="zh-CN" b="1">
                <a:solidFill>
                  <a:srgbClr val="0000CC"/>
                </a:solidFill>
              </a:rPr>
              <a:t>-</a:t>
            </a:r>
            <a:r>
              <a:rPr lang="zh-CN" altLang="en-US" b="1">
                <a:solidFill>
                  <a:srgbClr val="0000CC"/>
                </a:solidFill>
              </a:rPr>
              <a:t>消除方法</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35</a:t>
            </a:fld>
            <a:endParaRPr lang="zh-CN" altLang="en-US"/>
          </a:p>
        </p:txBody>
      </p:sp>
      <p:sp>
        <p:nvSpPr>
          <p:cNvPr id="4" name="矩形 3"/>
          <p:cNvSpPr/>
          <p:nvPr/>
        </p:nvSpPr>
        <p:spPr>
          <a:xfrm>
            <a:off x="839787" y="1268413"/>
            <a:ext cx="11035690" cy="4524315"/>
          </a:xfrm>
          <a:prstGeom prst="rect">
            <a:avLst/>
          </a:prstGeom>
        </p:spPr>
        <p:txBody>
          <a:bodyPr wrap="square">
            <a:spAutoFit/>
          </a:bodyPr>
          <a:lstStyle/>
          <a:p>
            <a:pPr marL="457200" indent="-457200" algn="just">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对测量结果引入修正量</a:t>
            </a:r>
          </a:p>
          <a:p>
            <a:pPr marL="1078230" indent="-538480" algn="just">
              <a:lnSpc>
                <a:spcPct val="200000"/>
              </a:lnSpc>
              <a:spcBef>
                <a:spcPts val="0"/>
              </a:spcBef>
              <a:buFont typeface="Wingdings" panose="05000000000000000000" pitchFamily="2" charset="2"/>
              <a:buChar char="Ø"/>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检定修正法：</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将量具或仪器与标准件或精确度更高的仪器相比较，得出修正量或修正曲线</a:t>
            </a:r>
          </a:p>
          <a:p>
            <a:pPr marL="1078230" indent="-538480" algn="just">
              <a:lnSpc>
                <a:spcPct val="200000"/>
              </a:lnSpc>
              <a:spcBef>
                <a:spcPts val="0"/>
              </a:spcBef>
              <a:buFont typeface="Wingdings" panose="05000000000000000000" pitchFamily="2" charset="2"/>
              <a:buChar char="Ø"/>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理论分析法：</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由理论分析导出修正公式，如精密称衡的空气浮力修正、量热学实验中的热量补正等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2.2.1 </a:t>
            </a:r>
            <a:r>
              <a:rPr lang="zh-CN" altLang="en-US"/>
              <a:t>可定系统误差</a:t>
            </a:r>
            <a:r>
              <a:rPr lang="en-US" altLang="zh-CN" b="1">
                <a:solidFill>
                  <a:srgbClr val="0000CC"/>
                </a:solidFill>
              </a:rPr>
              <a:t>-</a:t>
            </a:r>
            <a:r>
              <a:rPr lang="zh-CN" altLang="en-US" b="1">
                <a:solidFill>
                  <a:srgbClr val="0000CC"/>
                </a:solidFill>
              </a:rPr>
              <a:t>消除方法</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36</a:t>
            </a:fld>
            <a:endParaRPr lang="zh-CN" altLang="en-US"/>
          </a:p>
        </p:txBody>
      </p:sp>
      <p:sp>
        <p:nvSpPr>
          <p:cNvPr id="4" name="矩形 3"/>
          <p:cNvSpPr/>
          <p:nvPr/>
        </p:nvSpPr>
        <p:spPr>
          <a:xfrm>
            <a:off x="839787" y="1268413"/>
            <a:ext cx="11035690" cy="5386090"/>
          </a:xfrm>
          <a:prstGeom prst="rect">
            <a:avLst/>
          </a:prstGeom>
        </p:spPr>
        <p:txBody>
          <a:bodyPr wrap="square">
            <a:spAutoFit/>
          </a:bodyPr>
          <a:lstStyle/>
          <a:p>
            <a:pPr marL="542925" indent="-542925" algn="just">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选择适当的测量方法</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1057275" indent="-514350" algn="just">
              <a:lnSpc>
                <a:spcPct val="200000"/>
              </a:lnSpc>
              <a:spcBef>
                <a:spcPts val="0"/>
              </a:spcBef>
              <a:buFont typeface="Wingdings" panose="05000000000000000000" pitchFamily="2" charset="2"/>
              <a:buChar char="Ø"/>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对换法：</a:t>
            </a:r>
            <a:r>
              <a:rPr lang="zh-CN" altLang="en-US" sz="2800">
                <a:latin typeface="Times New Roman" panose="02020603050405020304" pitchFamily="18" charset="0"/>
                <a:ea typeface="宋体" panose="02010600030101010101" pitchFamily="2" charset="-122"/>
                <a:cs typeface="Times New Roman" panose="02020603050405020304" pitchFamily="18" charset="0"/>
              </a:rPr>
              <a:t>如用滑线式电桥测电阻时，把被测电阻与标准电阻交换位置进行测量，使产生可定系统误差的因素在测量中起相互抵消作用</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1057275" indent="-514350" algn="just">
              <a:lnSpc>
                <a:spcPct val="200000"/>
              </a:lnSpc>
              <a:spcBef>
                <a:spcPts val="0"/>
              </a:spcBef>
              <a:buFont typeface="Wingdings" panose="05000000000000000000" pitchFamily="2" charset="2"/>
              <a:buChar char="Ø"/>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补偿法：</a:t>
            </a:r>
            <a:r>
              <a:rPr lang="zh-CN" altLang="en-US" sz="2800">
                <a:latin typeface="Times New Roman" panose="02020603050405020304" pitchFamily="18" charset="0"/>
                <a:ea typeface="宋体" panose="02010600030101010101" pitchFamily="2" charset="-122"/>
                <a:cs typeface="Times New Roman" panose="02020603050405020304" pitchFamily="18" charset="0"/>
              </a:rPr>
              <a:t>如量热计中，采用加冰降温，使其初温低于室温，而末温高于室温，两者温差相等，即可补偿升温时的散热损失</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2.2.1 </a:t>
            </a:r>
            <a:r>
              <a:rPr lang="zh-CN" altLang="en-US"/>
              <a:t>可定系统误差</a:t>
            </a:r>
            <a:r>
              <a:rPr lang="en-US" altLang="zh-CN" b="1">
                <a:solidFill>
                  <a:srgbClr val="0000CC"/>
                </a:solidFill>
              </a:rPr>
              <a:t>-</a:t>
            </a:r>
            <a:r>
              <a:rPr lang="zh-CN" altLang="en-US" b="1">
                <a:solidFill>
                  <a:srgbClr val="0000CC"/>
                </a:solidFill>
              </a:rPr>
              <a:t>消除方法</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37</a:t>
            </a:fld>
            <a:endParaRPr lang="zh-CN" altLang="en-US"/>
          </a:p>
        </p:txBody>
      </p:sp>
      <p:sp>
        <p:nvSpPr>
          <p:cNvPr id="4" name="矩形 3"/>
          <p:cNvSpPr/>
          <p:nvPr/>
        </p:nvSpPr>
        <p:spPr>
          <a:xfrm>
            <a:off x="839787" y="1268413"/>
            <a:ext cx="11035690" cy="4524315"/>
          </a:xfrm>
          <a:prstGeom prst="rect">
            <a:avLst/>
          </a:prstGeom>
        </p:spPr>
        <p:txBody>
          <a:bodyPr wrap="square">
            <a:spAutoFit/>
          </a:bodyPr>
          <a:lstStyle/>
          <a:p>
            <a:pPr marL="542925" indent="-542925" algn="just">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选择适当的测量方法</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1057275" indent="-514350" algn="just">
              <a:lnSpc>
                <a:spcPct val="200000"/>
              </a:lnSpc>
              <a:spcBef>
                <a:spcPts val="0"/>
              </a:spcBef>
              <a:buFont typeface="Wingdings" panose="05000000000000000000" pitchFamily="2" charset="2"/>
              <a:buChar char="Ø"/>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替代法：</a:t>
            </a:r>
            <a:r>
              <a:rPr lang="zh-CN" altLang="en-US" sz="2800">
                <a:latin typeface="Times New Roman" panose="02020603050405020304" pitchFamily="18" charset="0"/>
                <a:ea typeface="宋体" panose="02010600030101010101" pitchFamily="2" charset="-122"/>
                <a:cs typeface="Times New Roman" panose="02020603050405020304" pitchFamily="18" charset="0"/>
              </a:rPr>
              <a:t>用一已知量替代被测量以达到消除可定系统误差。</a:t>
            </a:r>
          </a:p>
          <a:p>
            <a:pPr marL="1057275" indent="-514350" algn="just">
              <a:lnSpc>
                <a:spcPct val="200000"/>
              </a:lnSpc>
              <a:spcBef>
                <a:spcPts val="0"/>
              </a:spcBef>
              <a:buFont typeface="Wingdings" panose="05000000000000000000" pitchFamily="2" charset="2"/>
              <a:buChar char="Ø"/>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半周期偶数测量法：</a:t>
            </a:r>
            <a:r>
              <a:rPr lang="zh-CN" altLang="en-US" sz="2800">
                <a:latin typeface="Times New Roman" panose="02020603050405020304" pitchFamily="18" charset="0"/>
                <a:ea typeface="宋体" panose="02010600030101010101" pitchFamily="2" charset="-122"/>
                <a:cs typeface="Times New Roman" panose="02020603050405020304" pitchFamily="18" charset="0"/>
              </a:rPr>
              <a:t>在某些仪器中，其可定系统误差按正弦规律变化。若每次测量都在相差半周期处测两个值，以其平均值为结果，即可消除可定系统误差</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2.2.2 </a:t>
            </a:r>
            <a:r>
              <a:rPr lang="zh-CN" altLang="en-US"/>
              <a:t>随机误差</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38</a:t>
            </a:fld>
            <a:endParaRPr lang="zh-CN" altLang="en-US"/>
          </a:p>
        </p:txBody>
      </p:sp>
      <p:sp>
        <p:nvSpPr>
          <p:cNvPr id="4" name="矩形 3"/>
          <p:cNvSpPr/>
          <p:nvPr/>
        </p:nvSpPr>
        <p:spPr>
          <a:xfrm>
            <a:off x="839787" y="1268413"/>
            <a:ext cx="11035690" cy="5127301"/>
          </a:xfrm>
          <a:prstGeom prst="rect">
            <a:avLst/>
          </a:prstGeom>
        </p:spPr>
        <p:txBody>
          <a:bodyPr wrap="square">
            <a:spAutoFit/>
          </a:bodyPr>
          <a:lstStyle/>
          <a:p>
            <a:pPr marL="542925" indent="-542925" algn="just">
              <a:lnSpc>
                <a:spcPct val="200000"/>
              </a:lnSpc>
              <a:spcBef>
                <a:spcPts val="0"/>
              </a:spcBef>
              <a:buFont typeface="Wingdings" panose="05000000000000000000" pitchFamily="2" charset="2"/>
              <a:buChar char="p"/>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随机误差</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：在重复性条件下多次测量同一被测量时，测量值总是有稍许差异，而且变化不定，即使在消除系统误差之后依然如此。这部分绝对值和符号经常变化的误差称为随机误差。</a:t>
            </a:r>
          </a:p>
          <a:p>
            <a:pPr marL="984250" indent="-444500" algn="just">
              <a:lnSpc>
                <a:spcPct val="20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随机误差满足统计规律</a:t>
            </a:r>
          </a:p>
          <a:p>
            <a:pPr marL="984250" indent="-444500" algn="just">
              <a:lnSpc>
                <a:spcPct val="20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最佳值即为算数平均值</a:t>
            </a:r>
          </a:p>
          <a:p>
            <a:pPr marL="984250" indent="-444500" algn="just">
              <a:lnSpc>
                <a:spcPct val="20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测量次数：一般科学研究中取 </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10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到 </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20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次</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 </a:t>
            </a:r>
            <a:r>
              <a:rPr lang="zh-CN" altLang="en-US"/>
              <a:t>误差的评定</a:t>
            </a:r>
            <a:r>
              <a:rPr lang="en-US" altLang="zh-CN"/>
              <a:t>-</a:t>
            </a:r>
            <a:r>
              <a:rPr lang="zh-CN" altLang="en-US"/>
              <a:t>不确定度理论</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39</a:t>
            </a:fld>
            <a:endParaRPr lang="zh-CN" altLang="en-US"/>
          </a:p>
        </p:txBody>
      </p:sp>
      <p:sp>
        <p:nvSpPr>
          <p:cNvPr id="4" name="矩形 3"/>
          <p:cNvSpPr/>
          <p:nvPr/>
        </p:nvSpPr>
        <p:spPr>
          <a:xfrm>
            <a:off x="839787" y="1268413"/>
            <a:ext cx="11035690" cy="3046988"/>
          </a:xfrm>
          <a:prstGeom prst="rect">
            <a:avLst/>
          </a:prstGeom>
        </p:spPr>
        <p:txBody>
          <a:bodyPr wrap="square">
            <a:spAutoFit/>
          </a:bodyPr>
          <a:lstStyle/>
          <a:p>
            <a:pPr algn="just">
              <a:lnSpc>
                <a:spcPct val="150000"/>
              </a:lnSpc>
              <a:spcBef>
                <a:spcPts val="0"/>
              </a:spcBef>
              <a:tabLst>
                <a:tab pos="1343025" algn="l"/>
              </a:tabLst>
            </a:pP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2.3.1 </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测量结果的科学表达方法和不确定度概念</a:t>
            </a:r>
            <a:endParaRPr lang="en-US" altLang="zh-CN" sz="3200" b="1">
              <a:latin typeface="Times New Roman" panose="02020603050405020304" pitchFamily="18" charset="0"/>
              <a:ea typeface="华文仿宋" panose="02010600040101010101" pitchFamily="2" charset="-122"/>
              <a:cs typeface="Times New Roman" panose="02020603050405020304" pitchFamily="18" charset="0"/>
            </a:endParaRPr>
          </a:p>
          <a:p>
            <a:pPr algn="just">
              <a:lnSpc>
                <a:spcPct val="150000"/>
              </a:lnSpc>
              <a:spcBef>
                <a:spcPts val="0"/>
              </a:spcBef>
              <a:tabLst>
                <a:tab pos="1343025" algn="l"/>
              </a:tabLst>
            </a:pP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2.3.2 </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直接测量不确定度的计算</a:t>
            </a:r>
            <a:endParaRPr lang="en-US" altLang="zh-CN" sz="3200" b="1">
              <a:latin typeface="Times New Roman" panose="02020603050405020304" pitchFamily="18" charset="0"/>
              <a:ea typeface="华文仿宋" panose="02010600040101010101" pitchFamily="2" charset="-122"/>
              <a:cs typeface="Times New Roman" panose="02020603050405020304" pitchFamily="18" charset="0"/>
            </a:endParaRPr>
          </a:p>
          <a:p>
            <a:pPr algn="just">
              <a:lnSpc>
                <a:spcPct val="150000"/>
              </a:lnSpc>
              <a:spcBef>
                <a:spcPts val="0"/>
              </a:spcBef>
              <a:tabLst>
                <a:tab pos="1343025" algn="l"/>
              </a:tabLst>
            </a:pP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2.3.3 </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直接测量结果的不确定度估计</a:t>
            </a: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多次测量</a:t>
            </a:r>
            <a:endParaRPr lang="en-US" altLang="zh-CN" sz="3200" b="1">
              <a:latin typeface="Times New Roman" panose="02020603050405020304" pitchFamily="18" charset="0"/>
              <a:ea typeface="华文仿宋" panose="02010600040101010101" pitchFamily="2" charset="-122"/>
              <a:cs typeface="Times New Roman" panose="02020603050405020304" pitchFamily="18" charset="0"/>
            </a:endParaRPr>
          </a:p>
          <a:p>
            <a:pPr algn="just">
              <a:lnSpc>
                <a:spcPct val="150000"/>
              </a:lnSpc>
              <a:spcBef>
                <a:spcPts val="0"/>
              </a:spcBef>
              <a:tabLst>
                <a:tab pos="1343025" algn="l"/>
              </a:tabLst>
            </a:pPr>
            <a:r>
              <a:rPr lang="en-US" altLang="zh-CN" sz="3200" b="1">
                <a:latin typeface="Times New Roman" panose="02020603050405020304" pitchFamily="18" charset="0"/>
                <a:ea typeface="华文仿宋" panose="02010600040101010101" pitchFamily="2" charset="-122"/>
                <a:cs typeface="Times New Roman" panose="02020603050405020304" pitchFamily="18" charset="0"/>
              </a:rPr>
              <a:t>2.3.4 </a:t>
            </a:r>
            <a:r>
              <a:rPr lang="zh-CN" altLang="en-US" sz="3200" b="1">
                <a:latin typeface="Times New Roman" panose="02020603050405020304" pitchFamily="18" charset="0"/>
                <a:ea typeface="华文仿宋" panose="02010600040101010101" pitchFamily="2" charset="-122"/>
                <a:cs typeface="Times New Roman" panose="02020603050405020304" pitchFamily="18" charset="0"/>
              </a:rPr>
              <a:t>间接测量结果的不确定度估计</a:t>
            </a:r>
            <a:endParaRPr lang="en-US" altLang="zh-CN" sz="3200" b="1">
              <a:latin typeface="Times New Roman" panose="02020603050405020304" pitchFamily="18" charset="0"/>
              <a:ea typeface="华文仿宋"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112994759"/>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dirty="0">
                <a:solidFill>
                  <a:schemeClr val="tx1"/>
                </a:solidFill>
              </a:rPr>
              <a:t>1.1 </a:t>
            </a:r>
            <a:r>
              <a:rPr lang="zh-CN" altLang="en-US" dirty="0">
                <a:solidFill>
                  <a:schemeClr val="tx1"/>
                </a:solidFill>
              </a:rPr>
              <a:t>课程体系</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a:t>
            </a:fld>
            <a:endParaRPr lang="zh-CN" altLang="en-US"/>
          </a:p>
        </p:txBody>
      </p:sp>
      <p:sp>
        <p:nvSpPr>
          <p:cNvPr id="4" name="矩形 3"/>
          <p:cNvSpPr/>
          <p:nvPr/>
        </p:nvSpPr>
        <p:spPr>
          <a:xfrm>
            <a:off x="839787" y="1268413"/>
            <a:ext cx="11035690" cy="4347857"/>
          </a:xfrm>
          <a:prstGeom prst="rect">
            <a:avLst/>
          </a:prstGeom>
        </p:spPr>
        <p:txBody>
          <a:bodyPr wrap="square">
            <a:spAutoFit/>
          </a:bodyPr>
          <a:lstStyle/>
          <a:p>
            <a:pPr marL="443230" indent="-443230">
              <a:lnSpc>
                <a:spcPct val="135000"/>
              </a:lnSpc>
              <a:spcBef>
                <a:spcPts val="0"/>
              </a:spcBef>
              <a:buFont typeface="+mj-lt"/>
              <a:buAutoNum type="arabicPeriod"/>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理论课</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：一次完成（</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周</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43230" indent="-443230">
              <a:lnSpc>
                <a:spcPct val="135000"/>
              </a:lnSpc>
              <a:spcBef>
                <a:spcPts val="0"/>
              </a:spcBef>
              <a:buFont typeface="+mj-lt"/>
              <a:buAutoNum type="arabicPeriod"/>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实验课</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986155" indent="-542925">
              <a:lnSpc>
                <a:spcPct val="135000"/>
              </a:lnSpc>
              <a:spcBef>
                <a:spcPts val="0"/>
              </a:spcBef>
              <a:buFont typeface="Wingdings" panose="05000000000000000000" pitchFamily="2" charset="2"/>
              <a:buChar char="p"/>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必做实验：</a:t>
            </a:r>
            <a:r>
              <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a:t>
            </a:r>
            <a:endPar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1428750" indent="-443230">
              <a:lnSpc>
                <a:spcPct val="135000"/>
              </a:lnSpc>
              <a:spcBef>
                <a:spcPts val="0"/>
              </a:spcBef>
              <a:buFont typeface="Wingdings" panose="05000000000000000000" pitchFamily="2" charset="2"/>
              <a:buChar char="ü"/>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A1</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为示波器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锦绣</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楼</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110)</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、长度测量</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锦绣</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楼</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302)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周完成。</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1428750" indent="-443230">
              <a:lnSpc>
                <a:spcPct val="135000"/>
              </a:lnSpc>
              <a:spcBef>
                <a:spcPts val="0"/>
              </a:spcBef>
              <a:buFont typeface="Wingdings" panose="05000000000000000000" pitchFamily="2" charset="2"/>
              <a:buChar char="ü"/>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A2</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为动力学设计性实验（</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锦绣</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楼</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312</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）、电表改装（</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锦绣</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楼</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310</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周开始。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dirty="0">
                <a:solidFill>
                  <a:schemeClr val="tx1"/>
                </a:solidFill>
              </a:rPr>
              <a:t>2.3 </a:t>
            </a:r>
            <a:r>
              <a:rPr lang="zh-CN" altLang="en-US" dirty="0"/>
              <a:t>误差的评定</a:t>
            </a:r>
            <a:r>
              <a:rPr lang="en-US" altLang="zh-CN" dirty="0"/>
              <a:t>-</a:t>
            </a:r>
            <a:r>
              <a:rPr lang="zh-CN" altLang="en-US" dirty="0"/>
              <a:t>不确定度理论</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40</a:t>
            </a:fld>
            <a:endParaRPr lang="zh-CN" altLang="en-US"/>
          </a:p>
        </p:txBody>
      </p:sp>
      <p:sp>
        <p:nvSpPr>
          <p:cNvPr id="4" name="矩形 3"/>
          <p:cNvSpPr/>
          <p:nvPr/>
        </p:nvSpPr>
        <p:spPr>
          <a:xfrm>
            <a:off x="839786" y="1268413"/>
            <a:ext cx="11035690" cy="4647426"/>
          </a:xfrm>
          <a:prstGeom prst="rect">
            <a:avLst/>
          </a:prstGeom>
        </p:spPr>
        <p:txBody>
          <a:bodyPr wrap="square">
            <a:spAutoFit/>
          </a:bodyPr>
          <a:lstStyle/>
          <a:p>
            <a:pPr algn="just">
              <a:lnSpc>
                <a:spcPct val="150000"/>
              </a:lnSpc>
              <a:spcBef>
                <a:spcPts val="0"/>
              </a:spcBef>
              <a:tabLst>
                <a:tab pos="1343025" algn="l"/>
              </a:tabLst>
            </a:pPr>
            <a:r>
              <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2.3.1 </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测量结果的科学表达方法和不确定度概念</a:t>
            </a:r>
            <a:endPar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986155" indent="-542925" algn="just">
              <a:lnSpc>
                <a:spcPct val="150000"/>
              </a:lnSpc>
              <a:spcBef>
                <a:spcPts val="0"/>
              </a:spcBef>
              <a:buNone/>
              <a:tabLst>
                <a:tab pos="442595" algn="l"/>
              </a:tabLst>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不确定度最后结果表达：</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spcBef>
                <a:spcPts val="0"/>
              </a:spcBef>
              <a:buNone/>
              <a:tabLst>
                <a:tab pos="1343025" algn="l"/>
              </a:tabLst>
            </a:pP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spcBef>
                <a:spcPts val="0"/>
              </a:spcBef>
              <a:buNone/>
              <a:tabLst>
                <a:tab pos="1343025" algn="l"/>
              </a:tabLst>
            </a:pPr>
            <a:r>
              <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绝对不确定度</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spcBef>
                <a:spcPts val="0"/>
              </a:spcBef>
              <a:buNone/>
              <a:tabLst>
                <a:tab pos="1343025" algn="l"/>
              </a:tabLst>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单位</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spcBef>
                <a:spcPts val="0"/>
              </a:spcBef>
              <a:buNone/>
              <a:tabLst>
                <a:tab pos="1343025" algn="l"/>
              </a:tabLs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相对不确定度</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spcBef>
                <a:spcPts val="0"/>
              </a:spcBef>
              <a:buNone/>
              <a:tabLst>
                <a:tab pos="1343025" algn="l"/>
              </a:tabLst>
            </a:pP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257300" indent="-357505" algn="just">
              <a:lnSpc>
                <a:spcPct val="150000"/>
              </a:lnSpc>
              <a:spcBef>
                <a:spcPts val="0"/>
              </a:spcBef>
              <a:buFont typeface="Wingdings" panose="05000000000000000000" pitchFamily="2" charset="2"/>
              <a:buChar char="p"/>
              <a:tabLst>
                <a:tab pos="1343025" algn="l"/>
              </a:tabLs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在一定条件下，</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越大，表征测量结果的可靠性越差</a:t>
            </a:r>
          </a:p>
          <a:p>
            <a:pPr marL="1257300" indent="-357505" algn="just">
              <a:lnSpc>
                <a:spcPct val="150000"/>
              </a:lnSpc>
              <a:spcBef>
                <a:spcPts val="0"/>
              </a:spcBef>
              <a:buFont typeface="Wingdings" panose="05000000000000000000" pitchFamily="2" charset="2"/>
              <a:buChar char="p"/>
              <a:tabLst>
                <a:tab pos="1343025" algn="l"/>
              </a:tabLs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越小，测量的可靠性越好</a:t>
            </a:r>
            <a:endPar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496869" y="2860529"/>
            <a:ext cx="2377646" cy="1767993"/>
          </a:xfrm>
          <a:prstGeom prst="rect">
            <a:avLst/>
          </a:prstGeom>
        </p:spPr>
      </p:pic>
      <p:pic>
        <p:nvPicPr>
          <p:cNvPr id="6" name="图片 5"/>
          <p:cNvPicPr>
            <a:picLocks noChangeAspect="1"/>
          </p:cNvPicPr>
          <p:nvPr/>
        </p:nvPicPr>
        <p:blipFill>
          <a:blip r:embed="rId5"/>
          <a:srcRect l="27064" r="62077" b="65971"/>
          <a:stretch>
            <a:fillRect/>
          </a:stretch>
        </p:blipFill>
        <p:spPr>
          <a:xfrm>
            <a:off x="5271247" y="4045664"/>
            <a:ext cx="258183" cy="60164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2.3.1 </a:t>
            </a:r>
            <a:r>
              <a:rPr lang="zh-CN" altLang="en-US"/>
              <a:t>测量结果的科学表达方法和不确定度概念</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41</a:t>
            </a:fld>
            <a:endParaRPr lang="zh-CN" altLang="en-US"/>
          </a:p>
        </p:txBody>
      </p:sp>
      <p:sp>
        <p:nvSpPr>
          <p:cNvPr id="4" name="矩形 3"/>
          <p:cNvSpPr/>
          <p:nvPr/>
        </p:nvSpPr>
        <p:spPr>
          <a:xfrm>
            <a:off x="839786" y="1268413"/>
            <a:ext cx="11035690" cy="3403752"/>
          </a:xfrm>
          <a:prstGeom prst="rect">
            <a:avLst/>
          </a:prstGeom>
        </p:spPr>
        <p:txBody>
          <a:bodyPr wrap="square">
            <a:spAutoFit/>
          </a:bodyPr>
          <a:lstStyle/>
          <a:p>
            <a:pPr marL="986155" indent="-542925" algn="just">
              <a:lnSpc>
                <a:spcPct val="200000"/>
              </a:lnSpc>
              <a:spcBef>
                <a:spcPts val="0"/>
              </a:spcBef>
              <a:buNone/>
              <a:tabLst>
                <a:tab pos="442595" algn="l"/>
              </a:tabLst>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误差与不确定度概念：</a:t>
            </a:r>
          </a:p>
          <a:p>
            <a:pPr marL="1348105" indent="-444500" algn="just">
              <a:lnSpc>
                <a:spcPct val="200000"/>
              </a:lnSpc>
              <a:spcBef>
                <a:spcPts val="0"/>
              </a:spcBef>
              <a:buFont typeface="Wingdings" panose="05000000000000000000" pitchFamily="2" charset="2"/>
              <a:buChar char="Ø"/>
              <a:tabLst>
                <a:tab pos="442595" algn="l"/>
              </a:tabLst>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误差：</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指测量值与真值之差，一般情况下是未知的确定的量</a:t>
            </a:r>
          </a:p>
          <a:p>
            <a:pPr marL="1348105" indent="-444500" algn="just">
              <a:lnSpc>
                <a:spcPct val="200000"/>
              </a:lnSpc>
              <a:spcBef>
                <a:spcPts val="0"/>
              </a:spcBef>
              <a:buFont typeface="Wingdings" panose="05000000000000000000" pitchFamily="2" charset="2"/>
              <a:buChar char="Ø"/>
              <a:tabLst>
                <a:tab pos="442595" algn="l"/>
              </a:tabLst>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不确定度：</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指误差可能存在的范围，大小能用数值表达</a:t>
            </a:r>
          </a:p>
          <a:p>
            <a:pPr marL="1348105" indent="-444500" algn="just">
              <a:lnSpc>
                <a:spcPct val="200000"/>
              </a:lnSpc>
              <a:spcBef>
                <a:spcPts val="0"/>
              </a:spcBef>
              <a:buFont typeface="Wingdings" panose="05000000000000000000" pitchFamily="2" charset="2"/>
              <a:buChar char="Ø"/>
              <a:tabLst>
                <a:tab pos="442595" algn="l"/>
              </a:tabLs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要完整的表达一个物理量应该有被测量值，不确定度和单位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2.3.1 </a:t>
            </a:r>
            <a:r>
              <a:rPr lang="zh-CN" altLang="en-US"/>
              <a:t>测量结果的科学表达方法和不确定度概念</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42</a:t>
            </a:fld>
            <a:endParaRPr lang="zh-CN" altLang="en-US"/>
          </a:p>
        </p:txBody>
      </p:sp>
      <p:sp>
        <p:nvSpPr>
          <p:cNvPr id="4" name="矩形 3"/>
          <p:cNvSpPr/>
          <p:nvPr/>
        </p:nvSpPr>
        <p:spPr>
          <a:xfrm>
            <a:off x="839787" y="1268413"/>
            <a:ext cx="11035690" cy="4401205"/>
          </a:xfrm>
          <a:prstGeom prst="rect">
            <a:avLst/>
          </a:prstGeom>
        </p:spPr>
        <p:txBody>
          <a:bodyPr wrap="square">
            <a:spAutoFit/>
          </a:bodyPr>
          <a:lstStyle/>
          <a:p>
            <a:pPr marL="621030" indent="-621030" algn="just">
              <a:lnSpc>
                <a:spcPct val="200000"/>
              </a:lnSpc>
              <a:spcBef>
                <a:spcPts val="0"/>
              </a:spcBef>
              <a:buNone/>
              <a:tabLst>
                <a:tab pos="442595" algn="l"/>
              </a:tabLst>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误差与不确定度概念：</a:t>
            </a:r>
          </a:p>
          <a:p>
            <a:pPr marL="809625" indent="-363855" algn="just">
              <a:lnSpc>
                <a:spcPct val="200000"/>
              </a:lnSpc>
              <a:spcBef>
                <a:spcPts val="0"/>
              </a:spcBef>
              <a:buFont typeface="Wingdings" panose="05000000000000000000" pitchFamily="2" charset="2"/>
              <a:buChar char="Ø"/>
              <a:tabLst>
                <a:tab pos="1343025" algn="l"/>
              </a:tabLst>
            </a:pPr>
            <a:r>
              <a:rPr lang="zh-CN" altLang="en-US"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不确定度包括两方面</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：数据、仪器</a:t>
            </a:r>
            <a:endParaRPr lang="en-US" altLang="zh-CN" sz="2800" dirty="0">
              <a:latin typeface="Times New Roman" panose="02020603050405020304" pitchFamily="18" charset="0"/>
              <a:ea typeface="华文仿宋" panose="02010600040101010101" pitchFamily="2" charset="-122"/>
              <a:cs typeface="Times New Roman" panose="02020603050405020304" pitchFamily="18" charset="0"/>
            </a:endParaRPr>
          </a:p>
          <a:p>
            <a:pPr marL="1160780" indent="-351155" algn="just">
              <a:lnSpc>
                <a:spcPct val="200000"/>
              </a:lnSpc>
              <a:spcBef>
                <a:spcPts val="0"/>
              </a:spcBef>
              <a:buFont typeface="Wingdings" panose="05000000000000000000" pitchFamily="2" charset="2"/>
              <a:buChar char="ü"/>
              <a:tabLst>
                <a:tab pos="1343025" algn="l"/>
              </a:tabLst>
            </a:pP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用统计方法计算的</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A</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类不确定度：</a:t>
            </a:r>
            <a:r>
              <a:rPr lang="zh-CN" altLang="en-US"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b="1" baseline="-25000"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A</a:t>
            </a:r>
            <a:endParaRPr lang="zh-CN" altLang="en-US" sz="2800" b="1" baseline="-25000"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endParaRPr>
          </a:p>
          <a:p>
            <a:pPr marL="1160780" indent="-351155" algn="just">
              <a:lnSpc>
                <a:spcPct val="200000"/>
              </a:lnSpc>
              <a:spcBef>
                <a:spcPts val="0"/>
              </a:spcBef>
              <a:buFont typeface="Wingdings" panose="05000000000000000000" pitchFamily="2" charset="2"/>
              <a:buChar char="ü"/>
              <a:tabLst>
                <a:tab pos="1343025" algn="l"/>
              </a:tabLst>
            </a:pP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非统计方法估算的</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B</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类不确定度： </a:t>
            </a:r>
            <a:r>
              <a:rPr lang="zh-CN" altLang="en-US"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800" b="1" baseline="-25000"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B</a:t>
            </a:r>
            <a:endParaRPr lang="zh-CN" altLang="en-US" sz="2800" b="1" baseline="-25000"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endParaRPr>
          </a:p>
          <a:p>
            <a:pPr marL="1160780" indent="-351155" algn="just">
              <a:lnSpc>
                <a:spcPct val="200000"/>
              </a:lnSpc>
              <a:spcBef>
                <a:spcPts val="0"/>
              </a:spcBef>
              <a:buFont typeface="Wingdings" panose="05000000000000000000" pitchFamily="2" charset="2"/>
              <a:buChar char="ü"/>
              <a:tabLst>
                <a:tab pos="1343025" algn="l"/>
              </a:tabLst>
            </a:pP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总不确定度：</a:t>
            </a:r>
          </a:p>
        </p:txBody>
      </p:sp>
      <p:pic>
        <p:nvPicPr>
          <p:cNvPr id="6" name="图片 5"/>
          <p:cNvPicPr>
            <a:picLocks noChangeAspect="1"/>
          </p:cNvPicPr>
          <p:nvPr/>
        </p:nvPicPr>
        <p:blipFill>
          <a:blip r:embed="rId5"/>
          <a:stretch>
            <a:fillRect/>
          </a:stretch>
        </p:blipFill>
        <p:spPr>
          <a:xfrm>
            <a:off x="4513371" y="4892622"/>
            <a:ext cx="2680336" cy="77699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2.3.2 </a:t>
            </a:r>
            <a:r>
              <a:rPr lang="zh-CN" altLang="en-US"/>
              <a:t>直接测量不确定度的计算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43</a:t>
            </a:fld>
            <a:endParaRPr lang="zh-CN" altLang="en-US"/>
          </a:p>
        </p:txBody>
      </p:sp>
      <p:sp>
        <p:nvSpPr>
          <p:cNvPr id="4" name="矩形 3"/>
          <p:cNvSpPr/>
          <p:nvPr/>
        </p:nvSpPr>
        <p:spPr>
          <a:xfrm>
            <a:off x="839787" y="1268413"/>
            <a:ext cx="11035690" cy="5262979"/>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测量列、平均值与残差</a:t>
            </a:r>
          </a:p>
          <a:p>
            <a:pPr marL="2063750" indent="-1524000" algn="just">
              <a:lnSpc>
                <a:spcPct val="200000"/>
              </a:lnSpc>
              <a:spcBef>
                <a:spcPts val="0"/>
              </a:spcBef>
              <a:buNone/>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测量列：指在重复性条件下对某量进行测量后所得的一组测量值。假设只存在随机误差，各测量值间稍有不同。</a:t>
            </a:r>
          </a:p>
          <a:p>
            <a:pPr marL="2063750" indent="-1524000" algn="just">
              <a:lnSpc>
                <a:spcPct val="200000"/>
              </a:lnSpc>
              <a:spcBef>
                <a:spcPts val="0"/>
              </a:spcBef>
              <a:buNone/>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平均值：一测量列的算术平均值</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2063750" indent="-1524000" algn="just">
              <a:lnSpc>
                <a:spcPct val="200000"/>
              </a:lnSpc>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残差：指测量值</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b="1" i="1" baseline="-25000">
                <a:latin typeface="Times New Roman" panose="02020603050405020304" pitchFamily="18" charset="0"/>
                <a:ea typeface="宋体" panose="02010600030101010101" pitchFamily="2" charset="-122"/>
                <a:cs typeface="Times New Roman" panose="02020603050405020304" pitchFamily="18" charset="0"/>
              </a:rPr>
              <a:t>i</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与平均值     之差，即</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2063750" indent="-1524000" algn="just">
              <a:lnSpc>
                <a:spcPct val="200000"/>
              </a:lnSpc>
              <a:spcBef>
                <a:spcPts val="0"/>
              </a:spcBef>
              <a:buNone/>
              <a:tabLst>
                <a:tab pos="442595" algn="l"/>
              </a:tabLst>
            </a:pPr>
            <a:endParaRPr lang="zh-CN" altLang="en-US" sz="2800">
              <a:latin typeface="Times New Roman" panose="02020603050405020304" pitchFamily="18" charset="0"/>
              <a:ea typeface="华文仿宋" panose="0201060004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6811886" y="3946708"/>
            <a:ext cx="4541914" cy="861135"/>
          </a:xfrm>
          <a:prstGeom prst="rect">
            <a:avLst/>
          </a:prstGeom>
        </p:spPr>
      </p:pic>
      <p:pic>
        <p:nvPicPr>
          <p:cNvPr id="6" name="图片 5"/>
          <p:cNvPicPr>
            <a:picLocks noChangeAspect="1"/>
          </p:cNvPicPr>
          <p:nvPr/>
        </p:nvPicPr>
        <p:blipFill>
          <a:blip r:embed="rId6"/>
          <a:stretch>
            <a:fillRect/>
          </a:stretch>
        </p:blipFill>
        <p:spPr>
          <a:xfrm>
            <a:off x="5620904" y="5021267"/>
            <a:ext cx="434378" cy="449619"/>
          </a:xfrm>
          <a:prstGeom prst="rect">
            <a:avLst/>
          </a:prstGeom>
        </p:spPr>
      </p:pic>
      <p:pic>
        <p:nvPicPr>
          <p:cNvPr id="7" name="图片 6"/>
          <p:cNvPicPr>
            <a:picLocks noChangeAspect="1"/>
          </p:cNvPicPr>
          <p:nvPr/>
        </p:nvPicPr>
        <p:blipFill>
          <a:blip r:embed="rId7"/>
          <a:stretch>
            <a:fillRect/>
          </a:stretch>
        </p:blipFill>
        <p:spPr>
          <a:xfrm>
            <a:off x="3664159" y="5611481"/>
            <a:ext cx="4183743" cy="67061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2.3.2 </a:t>
            </a:r>
            <a:r>
              <a:rPr lang="zh-CN" altLang="en-US"/>
              <a:t>直接测量不确定度的计算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44</a:t>
            </a:fld>
            <a:endParaRPr lang="zh-CN" altLang="en-US"/>
          </a:p>
        </p:txBody>
      </p:sp>
      <p:sp>
        <p:nvSpPr>
          <p:cNvPr id="4" name="矩形 3"/>
          <p:cNvSpPr/>
          <p:nvPr/>
        </p:nvSpPr>
        <p:spPr>
          <a:xfrm>
            <a:off x="839787" y="1268413"/>
            <a:ext cx="11035690" cy="4185761"/>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标准偏差</a:t>
            </a:r>
          </a:p>
          <a:p>
            <a:pPr marL="900430" indent="-457200" algn="just">
              <a:lnSpc>
                <a:spcPct val="150000"/>
              </a:lnSpc>
              <a:spcBef>
                <a:spcPts val="0"/>
              </a:spcBef>
              <a:buFont typeface="Wingdings" panose="05000000000000000000" pitchFamily="2" charset="2"/>
              <a:buChar char="p"/>
              <a:tabLst>
                <a:tab pos="1343025" algn="l"/>
              </a:tabLst>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900430" indent="-457200" algn="just">
              <a:lnSpc>
                <a:spcPct val="150000"/>
              </a:lnSpc>
              <a:spcBef>
                <a:spcPts val="0"/>
              </a:spcBef>
              <a:buFont typeface="Wingdings" panose="05000000000000000000" pitchFamily="2" charset="2"/>
              <a:buChar char="p"/>
              <a:tabLst>
                <a:tab pos="1343025" algn="l"/>
              </a:tabLst>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900430" indent="-457200" algn="just">
              <a:lnSpc>
                <a:spcPct val="150000"/>
              </a:lnSpc>
              <a:spcBef>
                <a:spcPts val="0"/>
              </a:spcBef>
              <a:buFont typeface="Wingdings" panose="05000000000000000000" pitchFamily="2" charset="2"/>
              <a:buChar char="p"/>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标准偏差反映了测量列的分散性，反映了测量列的随机误差的分布特性；</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900430" indent="-457200" algn="just">
              <a:lnSpc>
                <a:spcPct val="150000"/>
              </a:lnSpc>
              <a:spcBef>
                <a:spcPts val="0"/>
              </a:spcBef>
              <a:buFont typeface="Wingdings" panose="05000000000000000000" pitchFamily="2" charset="2"/>
              <a:buChar char="p"/>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标准偏差</a:t>
            </a:r>
            <a:r>
              <a:rPr lang="en-US" altLang="zh-CN" sz="2800" b="1" i="1">
                <a:solidFill>
                  <a:srgbClr val="0000CC"/>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大，表示测量结果比较分散；</a:t>
            </a:r>
            <a:endParaRPr lang="zh-CN" altLang="en-US" sz="280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5"/>
          <a:stretch>
            <a:fillRect/>
          </a:stretch>
        </p:blipFill>
        <p:spPr>
          <a:xfrm>
            <a:off x="4376957" y="2183901"/>
            <a:ext cx="3391194" cy="78492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多次测量</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45</a:t>
            </a:fld>
            <a:endParaRPr lang="zh-CN" altLang="en-US"/>
          </a:p>
        </p:txBody>
      </p:sp>
      <p:sp>
        <p:nvSpPr>
          <p:cNvPr id="4" name="矩形 3"/>
          <p:cNvSpPr/>
          <p:nvPr/>
        </p:nvSpPr>
        <p:spPr>
          <a:xfrm>
            <a:off x="839787" y="1268413"/>
            <a:ext cx="11035690" cy="4878259"/>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在相同条件下多次测量情形</a:t>
            </a:r>
          </a:p>
          <a:p>
            <a:pPr marL="984250" indent="-444500" algn="just">
              <a:lnSpc>
                <a:spcPct val="150000"/>
              </a:lnSpc>
              <a:spcBef>
                <a:spcPts val="0"/>
              </a:spcBef>
              <a:buFont typeface="Wingdings" panose="05000000000000000000" pitchFamily="2" charset="2"/>
              <a:buChar char="p"/>
              <a:tabLst>
                <a:tab pos="984250"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测量中</a:t>
            </a:r>
            <a:r>
              <a:rPr lang="el-GR" altLang="zh-CN" sz="2800">
                <a:latin typeface="Times New Roman" panose="02020603050405020304" pitchFamily="18" charset="0"/>
                <a:ea typeface="宋体" panose="02010600030101010101" pitchFamily="2" charset="-122"/>
                <a:cs typeface="Times New Roman" panose="02020603050405020304" pitchFamily="18" charset="0"/>
              </a:rPr>
              <a:t>Δ</a:t>
            </a:r>
            <a:r>
              <a:rPr lang="zh-CN" altLang="en-US" sz="2800">
                <a:latin typeface="Times New Roman" panose="02020603050405020304" pitchFamily="18" charset="0"/>
                <a:ea typeface="宋体" panose="02010600030101010101" pitchFamily="2" charset="-122"/>
                <a:cs typeface="Times New Roman" panose="02020603050405020304" pitchFamily="18" charset="0"/>
              </a:rPr>
              <a:t>分两类分量</a:t>
            </a:r>
            <a:r>
              <a:rPr lang="el-GR" altLang="zh-CN" sz="2800">
                <a:latin typeface="Times New Roman" panose="02020603050405020304" pitchFamily="18" charset="0"/>
                <a:ea typeface="宋体" panose="02010600030101010101" pitchFamily="2" charset="-122"/>
                <a:cs typeface="Times New Roman" panose="02020603050405020304" pitchFamily="18" charset="0"/>
              </a:rPr>
              <a:t>Δ</a:t>
            </a:r>
            <a:r>
              <a:rPr lang="en-US" altLang="zh-CN" sz="2800" i="1" baseline="-2500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a:latin typeface="Times New Roman" panose="02020603050405020304" pitchFamily="18" charset="0"/>
                <a:ea typeface="宋体" panose="02010600030101010101" pitchFamily="2" charset="-122"/>
                <a:cs typeface="Times New Roman" panose="02020603050405020304" pitchFamily="18" charset="0"/>
              </a:rPr>
              <a:t>与</a:t>
            </a:r>
            <a:r>
              <a:rPr lang="el-GR" altLang="zh-CN" sz="2800">
                <a:latin typeface="Times New Roman" panose="02020603050405020304" pitchFamily="18" charset="0"/>
                <a:ea typeface="宋体" panose="02010600030101010101" pitchFamily="2" charset="-122"/>
                <a:cs typeface="Times New Roman" panose="02020603050405020304" pitchFamily="18" charset="0"/>
              </a:rPr>
              <a:t>Δ</a:t>
            </a:r>
            <a:r>
              <a:rPr lang="en-US" altLang="zh-CN" sz="2800" i="1"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a:latin typeface="Times New Roman" panose="02020603050405020304" pitchFamily="18" charset="0"/>
                <a:ea typeface="宋体" panose="02010600030101010101" pitchFamily="2" charset="-122"/>
                <a:cs typeface="Times New Roman" panose="02020603050405020304" pitchFamily="18" charset="0"/>
              </a:rPr>
              <a:t>方和根合成</a:t>
            </a:r>
          </a:p>
          <a:p>
            <a:pPr marL="984250" indent="-444500" algn="just">
              <a:lnSpc>
                <a:spcPct val="150000"/>
              </a:lnSpc>
              <a:spcBef>
                <a:spcPts val="0"/>
              </a:spcBef>
              <a:buFont typeface="Wingdings" panose="05000000000000000000" pitchFamily="2" charset="2"/>
              <a:buChar char="p"/>
              <a:tabLst>
                <a:tab pos="984250" algn="l"/>
              </a:tabLst>
            </a:pP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a:p>
            <a:pPr marL="984250" indent="-444500" algn="just">
              <a:lnSpc>
                <a:spcPct val="150000"/>
              </a:lnSpc>
              <a:spcBef>
                <a:spcPts val="0"/>
              </a:spcBef>
              <a:buFont typeface="Wingdings" panose="05000000000000000000" pitchFamily="2" charset="2"/>
              <a:buChar char="p"/>
              <a:tabLst>
                <a:tab pos="984250" algn="l"/>
              </a:tabLst>
            </a:pPr>
            <a:r>
              <a:rPr lang="en-US" altLang="zh-CN" sz="2800" i="1">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a:latin typeface="Times New Roman" panose="02020603050405020304" pitchFamily="18" charset="0"/>
                <a:ea typeface="宋体" panose="02010600030101010101" pitchFamily="2" charset="-122"/>
                <a:cs typeface="Times New Roman" panose="02020603050405020304" pitchFamily="18" charset="0"/>
              </a:rPr>
              <a:t>类分量</a:t>
            </a:r>
            <a:r>
              <a:rPr lang="el-GR" altLang="zh-CN" sz="2800">
                <a:latin typeface="Times New Roman" panose="02020603050405020304" pitchFamily="18" charset="0"/>
                <a:ea typeface="宋体" panose="02010600030101010101" pitchFamily="2" charset="-122"/>
                <a:cs typeface="Times New Roman" panose="02020603050405020304" pitchFamily="18" charset="0"/>
              </a:rPr>
              <a:t>Δ</a:t>
            </a:r>
            <a:r>
              <a:rPr lang="en-US" altLang="zh-CN" sz="2800" i="1" baseline="-2500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的评定</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1428750" indent="-443230" algn="just">
              <a:lnSpc>
                <a:spcPct val="150000"/>
              </a:lnSpc>
              <a:spcBef>
                <a:spcPts val="0"/>
              </a:spcBef>
              <a:buFont typeface="Wingdings" panose="05000000000000000000" pitchFamily="2" charset="2"/>
              <a:buChar char="p"/>
              <a:tabLst>
                <a:tab pos="1343025" algn="l"/>
              </a:tabLst>
            </a:pP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1428750" indent="-443230" algn="just">
              <a:lnSpc>
                <a:spcPct val="150000"/>
              </a:lnSpc>
              <a:spcBef>
                <a:spcPts val="0"/>
              </a:spcBef>
              <a:buFont typeface="Wingdings" panose="05000000000000000000" pitchFamily="2" charset="2"/>
              <a:buChar char="p"/>
              <a:tabLst>
                <a:tab pos="1343025" algn="l"/>
              </a:tabLst>
            </a:pP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a:p>
            <a:pPr marL="984250" algn="just">
              <a:lnSpc>
                <a:spcPct val="150000"/>
              </a:lnSpc>
              <a:spcBef>
                <a:spcPts val="0"/>
              </a:spcBef>
              <a:buNone/>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也称为平均值的实验标准偏差。</a:t>
            </a:r>
            <a:endPar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798675" y="2877169"/>
            <a:ext cx="2223447" cy="704549"/>
          </a:xfrm>
          <a:prstGeom prst="rect">
            <a:avLst/>
          </a:prstGeom>
        </p:spPr>
      </p:pic>
      <p:pic>
        <p:nvPicPr>
          <p:cNvPr id="6" name="图片 5"/>
          <p:cNvPicPr>
            <a:picLocks noChangeAspect="1"/>
          </p:cNvPicPr>
          <p:nvPr/>
        </p:nvPicPr>
        <p:blipFill>
          <a:blip r:embed="rId6"/>
          <a:stretch>
            <a:fillRect/>
          </a:stretch>
        </p:blipFill>
        <p:spPr>
          <a:xfrm>
            <a:off x="3756967" y="4230271"/>
            <a:ext cx="4427604" cy="96020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多次测量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46</a:t>
            </a:fld>
            <a:endParaRPr lang="zh-CN" altLang="en-US"/>
          </a:p>
        </p:txBody>
      </p:sp>
      <p:sp>
        <p:nvSpPr>
          <p:cNvPr id="4" name="矩形 3"/>
          <p:cNvSpPr/>
          <p:nvPr/>
        </p:nvSpPr>
        <p:spPr>
          <a:xfrm>
            <a:off x="839787" y="1268413"/>
            <a:ext cx="11035690" cy="4401205"/>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在相同条件下多次测量情形</a:t>
            </a:r>
          </a:p>
          <a:p>
            <a:pPr marL="900430" indent="-457200" algn="just">
              <a:lnSpc>
                <a:spcPct val="200000"/>
              </a:lnSpc>
              <a:spcBef>
                <a:spcPts val="0"/>
              </a:spcBef>
              <a:buFont typeface="Wingdings" panose="05000000000000000000" pitchFamily="2" charset="2"/>
              <a:buChar char="p"/>
              <a:tabLst>
                <a:tab pos="899795" algn="l"/>
              </a:tabLst>
            </a:pPr>
            <a:r>
              <a:rPr lang="en-US" altLang="zh-CN" sz="2800" i="1">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a:latin typeface="Times New Roman" panose="02020603050405020304" pitchFamily="18" charset="0"/>
                <a:ea typeface="宋体" panose="02010600030101010101" pitchFamily="2" charset="-122"/>
                <a:cs typeface="Times New Roman" panose="02020603050405020304" pitchFamily="18" charset="0"/>
              </a:rPr>
              <a:t>类分量</a:t>
            </a:r>
            <a:r>
              <a:rPr lang="el-GR" altLang="zh-CN" sz="2800">
                <a:latin typeface="Times New Roman" panose="02020603050405020304" pitchFamily="18" charset="0"/>
                <a:ea typeface="宋体" panose="02010600030101010101" pitchFamily="2" charset="-122"/>
                <a:cs typeface="Times New Roman" panose="02020603050405020304" pitchFamily="18" charset="0"/>
              </a:rPr>
              <a:t>Δ</a:t>
            </a:r>
            <a:r>
              <a:rPr lang="en-US" altLang="zh-CN" sz="2800" i="1"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的评定</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1254125" indent="-351155" algn="just" defTabSz="442595">
              <a:lnSpc>
                <a:spcPct val="200000"/>
              </a:lnSpc>
              <a:spcBef>
                <a:spcPts val="0"/>
              </a:spcBef>
              <a:buFont typeface="Wingdings" panose="05000000000000000000" pitchFamily="2" charset="2"/>
              <a:buChar char="Ø"/>
            </a:pPr>
            <a:r>
              <a:rPr lang="zh-CN" altLang="en-US" sz="280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800">
                <a:latin typeface="Times New Roman" panose="02020603050405020304" pitchFamily="18" charset="0"/>
                <a:ea typeface="华文仿宋" panose="02010600040101010101" pitchFamily="2" charset="-122"/>
                <a:cs typeface="Times New Roman" panose="02020603050405020304" pitchFamily="18" charset="0"/>
              </a:rPr>
              <a:t>B</a:t>
            </a:r>
            <a:r>
              <a:rPr lang="zh-CN" altLang="en-US" sz="2800">
                <a:latin typeface="Times New Roman" panose="02020603050405020304" pitchFamily="18" charset="0"/>
                <a:ea typeface="华文仿宋" panose="02010600040101010101" pitchFamily="2" charset="-122"/>
                <a:cs typeface="Times New Roman" panose="02020603050405020304" pitchFamily="18" charset="0"/>
              </a:rPr>
              <a:t>类不确定度分量是指用非统计方法估计出的不确定度</a:t>
            </a:r>
            <a:endParaRPr lang="en-US" altLang="zh-CN" sz="2800">
              <a:latin typeface="Times New Roman" panose="02020603050405020304" pitchFamily="18" charset="0"/>
              <a:ea typeface="华文仿宋" panose="02010600040101010101" pitchFamily="2" charset="-122"/>
              <a:cs typeface="Times New Roman" panose="02020603050405020304" pitchFamily="18" charset="0"/>
            </a:endParaRPr>
          </a:p>
          <a:p>
            <a:pPr marL="1254125" indent="-351155" algn="just" defTabSz="442595">
              <a:lnSpc>
                <a:spcPct val="200000"/>
              </a:lnSpc>
              <a:spcBef>
                <a:spcPts val="0"/>
              </a:spcBef>
              <a:buFont typeface="Wingdings" panose="05000000000000000000" pitchFamily="2" charset="2"/>
              <a:buChar char="Ø"/>
            </a:pPr>
            <a:r>
              <a:rPr lang="zh-CN" altLang="en-US" sz="2800">
                <a:latin typeface="Times New Roman" panose="02020603050405020304" pitchFamily="18" charset="0"/>
                <a:ea typeface="华文仿宋" panose="02010600040101010101" pitchFamily="2" charset="-122"/>
                <a:cs typeface="Times New Roman" panose="02020603050405020304" pitchFamily="18" charset="0"/>
              </a:rPr>
              <a:t>在物理实验教学中，约定 </a:t>
            </a:r>
            <a:r>
              <a:rPr lang="en-US" altLang="zh-CN" sz="2800">
                <a:latin typeface="Times New Roman" panose="02020603050405020304" pitchFamily="18" charset="0"/>
                <a:ea typeface="华文仿宋" panose="02010600040101010101" pitchFamily="2" charset="-122"/>
                <a:cs typeface="Times New Roman" panose="02020603050405020304" pitchFamily="18" charset="0"/>
              </a:rPr>
              <a:t>B</a:t>
            </a:r>
            <a:r>
              <a:rPr lang="zh-CN" altLang="en-US" sz="2800">
                <a:latin typeface="Times New Roman" panose="02020603050405020304" pitchFamily="18" charset="0"/>
                <a:ea typeface="华文仿宋" panose="02010600040101010101" pitchFamily="2" charset="-122"/>
                <a:cs typeface="Times New Roman" panose="02020603050405020304" pitchFamily="18" charset="0"/>
              </a:rPr>
              <a:t>类不确定度是将测量仪器的误差限折合成近似的标准偏差。</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多次测量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47</a:t>
            </a:fld>
            <a:endParaRPr lang="zh-CN" altLang="en-US"/>
          </a:p>
        </p:txBody>
      </p:sp>
      <p:sp>
        <p:nvSpPr>
          <p:cNvPr id="4" name="矩形 3"/>
          <p:cNvSpPr/>
          <p:nvPr/>
        </p:nvSpPr>
        <p:spPr>
          <a:xfrm>
            <a:off x="656901" y="1268413"/>
            <a:ext cx="11380906" cy="5262979"/>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在相同条件下多次测量情形</a:t>
            </a:r>
          </a:p>
          <a:p>
            <a:pPr marL="900430" indent="-457200" algn="just">
              <a:lnSpc>
                <a:spcPct val="200000"/>
              </a:lnSpc>
              <a:spcBef>
                <a:spcPts val="0"/>
              </a:spcBef>
              <a:buFont typeface="Wingdings" panose="05000000000000000000" pitchFamily="2" charset="2"/>
              <a:buChar char="p"/>
              <a:tabLst>
                <a:tab pos="899795" algn="l"/>
              </a:tabLst>
            </a:pP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类分量</a:t>
            </a:r>
            <a:r>
              <a:rPr lang="el-GR" altLang="zh-CN" sz="2800" dirty="0">
                <a:latin typeface="Times New Roman" panose="02020603050405020304" pitchFamily="18" charset="0"/>
                <a:ea typeface="宋体" panose="02010600030101010101" pitchFamily="2" charset="-122"/>
                <a:cs typeface="Times New Roman" panose="02020603050405020304" pitchFamily="18" charset="0"/>
              </a:rPr>
              <a:t>Δ</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的评定：在教学中</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Δ</a:t>
            </a:r>
            <a:r>
              <a:rPr lang="zh-CN" altLang="en-US" sz="2800" baseline="-25000" dirty="0">
                <a:latin typeface="Times New Roman" panose="02020603050405020304" pitchFamily="18" charset="0"/>
                <a:ea typeface="宋体" panose="02010600030101010101" pitchFamily="2" charset="-122"/>
                <a:cs typeface="Times New Roman" panose="02020603050405020304" pitchFamily="18" charset="0"/>
              </a:rPr>
              <a:t>仪</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确定原则</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1254125" indent="-351155" algn="just" defTabSz="442595">
              <a:lnSpc>
                <a:spcPct val="200000"/>
              </a:lnSpc>
              <a:spcBef>
                <a:spcPts val="0"/>
              </a:spcBef>
              <a:buFont typeface="Wingdings" panose="05000000000000000000" pitchFamily="2" charset="2"/>
              <a:buChar char="Ø"/>
            </a:pP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对</a:t>
            </a:r>
            <a:r>
              <a:rPr lang="zh-CN" altLang="en-US"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可估读</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测量数据的</a:t>
            </a:r>
            <a:r>
              <a:rPr lang="zh-CN" altLang="en-US"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仪器 </a:t>
            </a:r>
            <a:r>
              <a:rPr lang="en-US" altLang="zh-CN"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Δ</a:t>
            </a:r>
            <a:r>
              <a:rPr lang="zh-CN" altLang="en-US" sz="2800" b="1" baseline="-25000"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仪</a:t>
            </a:r>
            <a:r>
              <a:rPr lang="en-US" altLang="zh-CN"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最小刻度的</a:t>
            </a:r>
            <a:r>
              <a:rPr lang="en-US" altLang="zh-CN"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1/2</a:t>
            </a:r>
          </a:p>
          <a:p>
            <a:pPr marL="1254125" indent="-351155" algn="just" defTabSz="442595">
              <a:lnSpc>
                <a:spcPct val="200000"/>
              </a:lnSpc>
              <a:spcBef>
                <a:spcPts val="0"/>
              </a:spcBef>
              <a:buFont typeface="Wingdings" panose="05000000000000000000" pitchFamily="2" charset="2"/>
              <a:buChar char="Ø"/>
            </a:pP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对</a:t>
            </a:r>
            <a:r>
              <a:rPr lang="zh-CN" altLang="en-US"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不可估读</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测量数据的仪</a:t>
            </a:r>
            <a:r>
              <a:rPr lang="zh-CN" altLang="en-US"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器 </a:t>
            </a:r>
            <a:r>
              <a:rPr lang="en-US" altLang="zh-CN"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Δ</a:t>
            </a:r>
            <a:r>
              <a:rPr lang="zh-CN" altLang="en-US" sz="2800" b="1" baseline="-25000"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仪</a:t>
            </a:r>
            <a:r>
              <a:rPr lang="en-US" altLang="zh-CN"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仪器最小分辩读数</a:t>
            </a:r>
          </a:p>
          <a:p>
            <a:pPr marL="1254125" indent="-351155" algn="just" defTabSz="442595">
              <a:lnSpc>
                <a:spcPct val="200000"/>
              </a:lnSpc>
              <a:buFont typeface="Wingdings" panose="05000000000000000000" pitchFamily="2" charset="2"/>
              <a:buChar char="Ø"/>
            </a:pP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对</a:t>
            </a:r>
            <a:r>
              <a:rPr lang="zh-CN" altLang="en-US"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有仪器说明书或注明仪器精度等级</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的仪器，</a:t>
            </a:r>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Δ</a:t>
            </a:r>
            <a:r>
              <a:rPr lang="zh-CN" altLang="en-US" sz="2800" baseline="-25000" dirty="0">
                <a:latin typeface="Times New Roman" panose="02020603050405020304" pitchFamily="18" charset="0"/>
                <a:ea typeface="华文仿宋" panose="02010600040101010101" pitchFamily="2" charset="-122"/>
                <a:cs typeface="Times New Roman" panose="02020603050405020304" pitchFamily="18" charset="0"/>
              </a:rPr>
              <a:t>仪</a:t>
            </a:r>
            <a:r>
              <a:rPr lang="zh-CN" altLang="en-US" sz="2800" dirty="0">
                <a:latin typeface="Times New Roman" panose="02020603050405020304" pitchFamily="18" charset="0"/>
                <a:ea typeface="华文仿宋" panose="02010600040101010101" pitchFamily="2" charset="-122"/>
                <a:cs typeface="Times New Roman" panose="02020603050405020304" pitchFamily="18" charset="0"/>
              </a:rPr>
              <a:t>按仪器说明书。计算：</a:t>
            </a:r>
            <a:r>
              <a:rPr lang="en-US" altLang="zh-CN" sz="2800" b="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Δ</a:t>
            </a:r>
            <a:r>
              <a:rPr lang="en-US" altLang="zh-CN" sz="2800" b="1" i="1" baseline="-25000"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B</a:t>
            </a:r>
            <a:r>
              <a:rPr lang="en-US" altLang="zh-CN" sz="28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 Δ</a:t>
            </a:r>
            <a:r>
              <a:rPr lang="zh-CN" altLang="en-US" sz="2800" b="1" baseline="-25000"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仪</a:t>
            </a:r>
            <a:r>
              <a:rPr lang="en-US" altLang="zh-CN" sz="24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a:rPr>
              <a:t></a:t>
            </a:r>
            <a:r>
              <a:rPr lang="en-US" altLang="zh-CN" sz="2400" b="1" dirty="0">
                <a:solidFill>
                  <a:srgbClr val="FF0000"/>
                </a:solidFill>
                <a:latin typeface="Times New Roman" panose="02020603050405020304" pitchFamily="18" charset="0"/>
                <a:ea typeface="华文仿宋" panose="02010600040101010101" pitchFamily="2" charset="-122"/>
                <a:cs typeface="Times New Roman" panose="02020603050405020304" pitchFamily="18" charset="0"/>
                <a:sym typeface="Symbol" panose="05050102010706020507"/>
              </a:rPr>
              <a:t>3</a:t>
            </a:r>
            <a:endPar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多次测量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48</a:t>
            </a:fld>
            <a:endParaRPr lang="zh-CN" altLang="en-US"/>
          </a:p>
        </p:txBody>
      </p:sp>
      <p:sp>
        <p:nvSpPr>
          <p:cNvPr id="4" name="矩形 3"/>
          <p:cNvSpPr/>
          <p:nvPr/>
        </p:nvSpPr>
        <p:spPr>
          <a:xfrm>
            <a:off x="839787" y="1268413"/>
            <a:ext cx="11035690" cy="4909036"/>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在相同条件下多次测量情形</a:t>
            </a:r>
          </a:p>
          <a:p>
            <a:pPr marL="900430" indent="-457200" algn="just">
              <a:lnSpc>
                <a:spcPct val="150000"/>
              </a:lnSpc>
              <a:spcBef>
                <a:spcPts val="600"/>
              </a:spcBef>
              <a:buFont typeface="Wingdings" panose="05000000000000000000" pitchFamily="2" charset="2"/>
              <a:buChar char="p"/>
              <a:tabLst>
                <a:tab pos="89979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总不确定度：</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900430" indent="-457200" algn="just">
              <a:lnSpc>
                <a:spcPct val="150000"/>
              </a:lnSpc>
              <a:spcBef>
                <a:spcPts val="0"/>
              </a:spcBef>
              <a:buFont typeface="Wingdings" panose="05000000000000000000" pitchFamily="2" charset="2"/>
              <a:buChar char="p"/>
              <a:tabLst>
                <a:tab pos="899795" algn="l"/>
              </a:tabLst>
            </a:pP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a:p>
            <a:pPr marL="900430" indent="-457200" algn="just">
              <a:lnSpc>
                <a:spcPct val="150000"/>
              </a:lnSpc>
              <a:spcBef>
                <a:spcPts val="0"/>
              </a:spcBef>
              <a:buFont typeface="Wingdings" panose="05000000000000000000" pitchFamily="2" charset="2"/>
              <a:buChar char="p"/>
              <a:tabLst>
                <a:tab pos="89979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总相对不确定度：</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900430" indent="-457200" algn="just">
              <a:lnSpc>
                <a:spcPct val="150000"/>
              </a:lnSpc>
              <a:spcBef>
                <a:spcPts val="0"/>
              </a:spcBef>
              <a:buFont typeface="Wingdings" panose="05000000000000000000" pitchFamily="2" charset="2"/>
              <a:buChar char="p"/>
              <a:tabLst>
                <a:tab pos="899795" algn="l"/>
              </a:tabLst>
            </a:pP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a:p>
            <a:pPr marL="900430" indent="-457200" algn="just">
              <a:lnSpc>
                <a:spcPct val="150000"/>
              </a:lnSpc>
              <a:spcBef>
                <a:spcPts val="0"/>
              </a:spcBef>
              <a:buFont typeface="Wingdings" panose="05000000000000000000" pitchFamily="2" charset="2"/>
              <a:buChar char="p"/>
              <a:tabLst>
                <a:tab pos="89979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用上述方法评定的总不确定度表示</a:t>
            </a:r>
            <a:r>
              <a:rPr lang="en-US" altLang="zh-CN" sz="2800" i="1">
                <a:latin typeface="Times New Roman" panose="02020603050405020304" pitchFamily="18" charset="0"/>
                <a:ea typeface="宋体" panose="02010600030101010101" pitchFamily="2" charset="-122"/>
                <a:cs typeface="Times New Roman" panose="02020603050405020304" pitchFamily="18" charset="0"/>
              </a:rPr>
              <a:t>x</a:t>
            </a:r>
            <a:r>
              <a:rPr lang="zh-CN" altLang="en-US" sz="2800">
                <a:latin typeface="Times New Roman" panose="02020603050405020304" pitchFamily="18" charset="0"/>
                <a:ea typeface="宋体" panose="02010600030101010101" pitchFamily="2" charset="-122"/>
                <a:cs typeface="Times New Roman" panose="02020603050405020304" pitchFamily="18" charset="0"/>
              </a:rPr>
              <a:t>位于（</a:t>
            </a:r>
            <a:r>
              <a:rPr lang="en-US" altLang="zh-CN" sz="2800" i="1">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a:latin typeface="Times New Roman" panose="02020603050405020304" pitchFamily="18" charset="0"/>
                <a:ea typeface="宋体" panose="02010600030101010101" pitchFamily="2" charset="-122"/>
                <a:cs typeface="Times New Roman" panose="02020603050405020304" pitchFamily="18" charset="0"/>
              </a:rPr>
              <a:t>-Δ, </a:t>
            </a:r>
            <a:r>
              <a:rPr lang="en-US" altLang="zh-CN" sz="2800" i="1">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a:latin typeface="Times New Roman" panose="02020603050405020304" pitchFamily="18" charset="0"/>
                <a:ea typeface="宋体" panose="02010600030101010101" pitchFamily="2" charset="-122"/>
                <a:cs typeface="Times New Roman" panose="02020603050405020304" pitchFamily="18" charset="0"/>
              </a:rPr>
              <a:t>+Δ</a:t>
            </a:r>
            <a:r>
              <a:rPr lang="zh-CN" altLang="en-US" sz="2800">
                <a:latin typeface="Times New Roman" panose="02020603050405020304" pitchFamily="18" charset="0"/>
                <a:ea typeface="宋体" panose="02010600030101010101" pitchFamily="2" charset="-122"/>
                <a:cs typeface="Times New Roman" panose="02020603050405020304" pitchFamily="18" charset="0"/>
              </a:rPr>
              <a:t>）区间内的可能性（概率）约</a:t>
            </a:r>
            <a:r>
              <a:rPr lang="en-US" altLang="zh-CN" sz="2800">
                <a:latin typeface="Times New Roman" panose="02020603050405020304" pitchFamily="18" charset="0"/>
                <a:ea typeface="宋体" panose="02010600030101010101" pitchFamily="2" charset="-122"/>
                <a:cs typeface="Times New Roman" panose="02020603050405020304" pitchFamily="18" charset="0"/>
              </a:rPr>
              <a:t>68% </a:t>
            </a:r>
            <a:r>
              <a:rPr lang="zh-CN" altLang="en-US" sz="280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2" name="图片 1"/>
          <p:cNvPicPr>
            <a:picLocks noChangeAspect="1"/>
          </p:cNvPicPr>
          <p:nvPr/>
        </p:nvPicPr>
        <p:blipFill>
          <a:blip r:embed="rId5"/>
          <a:stretch>
            <a:fillRect/>
          </a:stretch>
        </p:blipFill>
        <p:spPr>
          <a:xfrm>
            <a:off x="4071903" y="2163255"/>
            <a:ext cx="2453853" cy="800169"/>
          </a:xfrm>
          <a:prstGeom prst="rect">
            <a:avLst/>
          </a:prstGeom>
        </p:spPr>
      </p:pic>
      <p:pic>
        <p:nvPicPr>
          <p:cNvPr id="6" name="图片 5"/>
          <p:cNvPicPr>
            <a:picLocks noChangeAspect="1"/>
          </p:cNvPicPr>
          <p:nvPr/>
        </p:nvPicPr>
        <p:blipFill>
          <a:blip r:embed="rId6"/>
          <a:stretch>
            <a:fillRect/>
          </a:stretch>
        </p:blipFill>
        <p:spPr>
          <a:xfrm>
            <a:off x="4709549" y="3381974"/>
            <a:ext cx="2522439" cy="95258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多次测量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49</a:t>
            </a:fld>
            <a:endParaRPr lang="zh-CN" altLang="en-US"/>
          </a:p>
        </p:txBody>
      </p:sp>
      <p:sp>
        <p:nvSpPr>
          <p:cNvPr id="4" name="矩形 3"/>
          <p:cNvSpPr/>
          <p:nvPr/>
        </p:nvSpPr>
        <p:spPr>
          <a:xfrm>
            <a:off x="839787" y="1268413"/>
            <a:ext cx="11035690" cy="3403752"/>
          </a:xfrm>
          <a:prstGeom prst="rect">
            <a:avLst/>
          </a:prstGeom>
        </p:spPr>
        <p:txBody>
          <a:bodyPr wrap="square">
            <a:spAutoFit/>
          </a:bodyPr>
          <a:lstStyle/>
          <a:p>
            <a:pPr marL="443230" indent="-443230" algn="just">
              <a:lnSpc>
                <a:spcPct val="200000"/>
              </a:lnSpc>
              <a:spcBef>
                <a:spcPts val="0"/>
              </a:spcBef>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例：用毫米刻度的米尺，测量物体长度十次，其测量值分别是：</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l</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=53.27</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53.25</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53.23</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53.29</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53.24</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53.28</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53.26</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53.20</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53.24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53.21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单位</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cm</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 。</a:t>
            </a:r>
          </a:p>
          <a:p>
            <a:pPr marL="443230" indent="-443230" algn="just">
              <a:lnSpc>
                <a:spcPct val="200000"/>
              </a:lnSpc>
              <a:spcBef>
                <a:spcPts val="0"/>
              </a:spcBef>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    试计算总不确定度，并写出测量结果。</a:t>
            </a: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dirty="0">
                <a:solidFill>
                  <a:schemeClr val="tx1"/>
                </a:solidFill>
              </a:rPr>
              <a:t>1.1 </a:t>
            </a:r>
            <a:r>
              <a:rPr lang="zh-CN" altLang="en-US" dirty="0">
                <a:solidFill>
                  <a:schemeClr val="tx1"/>
                </a:solidFill>
              </a:rPr>
              <a:t>课程体系</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a:t>
            </a:fld>
            <a:endParaRPr lang="zh-CN" altLang="en-US"/>
          </a:p>
        </p:txBody>
      </p:sp>
      <p:sp>
        <p:nvSpPr>
          <p:cNvPr id="4" name="矩形 3"/>
          <p:cNvSpPr/>
          <p:nvPr/>
        </p:nvSpPr>
        <p:spPr>
          <a:xfrm>
            <a:off x="839787" y="1268413"/>
            <a:ext cx="11035690" cy="2436564"/>
          </a:xfrm>
          <a:prstGeom prst="rect">
            <a:avLst/>
          </a:prstGeom>
        </p:spPr>
        <p:txBody>
          <a:bodyPr wrap="square">
            <a:spAutoFit/>
          </a:bodyPr>
          <a:lstStyle/>
          <a:p>
            <a:pPr marL="986155" indent="-542925">
              <a:lnSpc>
                <a:spcPct val="135000"/>
              </a:lnSpc>
              <a:spcBef>
                <a:spcPts val="0"/>
              </a:spcBef>
              <a:buFont typeface="Wingdings" panose="05000000000000000000" pitchFamily="2" charset="2"/>
              <a:buChar char="p"/>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自选实验：</a:t>
            </a:r>
            <a:r>
              <a:rPr lang="en-US" altLang="zh-CN"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32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1428750" indent="-443230">
              <a:lnSpc>
                <a:spcPct val="135000"/>
              </a:lnSpc>
              <a:buFont typeface="Wingdings" panose="05000000000000000000" pitchFamily="2" charset="2"/>
              <a:buChar char="ü"/>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采用开放实验室式教学（</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14</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个可选）</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a:p>
            <a:pPr marL="1428750" indent="-443230">
              <a:lnSpc>
                <a:spcPct val="135000"/>
              </a:lnSpc>
              <a:spcBef>
                <a:spcPts val="0"/>
              </a:spcBef>
              <a:buFont typeface="Wingdings" panose="05000000000000000000" pitchFamily="2" charset="2"/>
              <a:buChar char="ü"/>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5-14</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周，共</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周完成，每周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个实验</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1428750" indent="-443230">
              <a:lnSpc>
                <a:spcPct val="135000"/>
              </a:lnSpc>
              <a:spcBef>
                <a:spcPts val="0"/>
              </a:spcBef>
              <a:buFont typeface="Wingdings" panose="05000000000000000000" pitchFamily="2" charset="2"/>
              <a:buChar char="ü"/>
            </a:pPr>
            <a:r>
              <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10</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个选</a:t>
            </a:r>
            <a:r>
              <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个（少于</a:t>
            </a:r>
            <a:r>
              <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个重修）</a:t>
            </a:r>
          </a:p>
        </p:txBody>
      </p:sp>
    </p:spTree>
    <p:custDataLst>
      <p:tags r:id="rId1"/>
    </p:custDataLst>
    <p:extLst>
      <p:ext uri="{BB962C8B-B14F-4D97-AF65-F5344CB8AC3E}">
        <p14:creationId xmlns:p14="http://schemas.microsoft.com/office/powerpoint/2010/main" val="4144203515"/>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多次测量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50</a:t>
            </a:fld>
            <a:endParaRPr lang="zh-CN" altLang="en-US"/>
          </a:p>
        </p:txBody>
      </p:sp>
      <p:sp>
        <p:nvSpPr>
          <p:cNvPr id="4" name="矩形 3"/>
          <p:cNvSpPr/>
          <p:nvPr/>
        </p:nvSpPr>
        <p:spPr>
          <a:xfrm>
            <a:off x="839787" y="1268413"/>
            <a:ext cx="11035690" cy="5262979"/>
          </a:xfrm>
          <a:prstGeom prst="rect">
            <a:avLst/>
          </a:prstGeom>
        </p:spPr>
        <p:txBody>
          <a:bodyPr wrap="square">
            <a:spAutoFit/>
          </a:bodyPr>
          <a:lstStyle/>
          <a:p>
            <a:pPr marL="514350" indent="-514350" algn="just">
              <a:lnSpc>
                <a:spcPct val="200000"/>
              </a:lnSpc>
              <a:spcBef>
                <a:spcPts val="0"/>
              </a:spcBef>
              <a:buNone/>
              <a:tabLst>
                <a:tab pos="1343025" algn="l"/>
              </a:tabLst>
            </a:pP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解</a:t>
            </a: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2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）修正测量数据中可定系统误差（如零点修正，本题不用）</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lvl="0" indent="-514350" algn="just">
              <a:lnSpc>
                <a:spcPct val="2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）计算</a:t>
            </a:r>
            <a:r>
              <a:rPr lang="zh-CN" altLang="en-US" sz="2800" b="1" i="1">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l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的最佳估值：</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lvl="0" indent="-514350" algn="just">
              <a:lnSpc>
                <a:spcPct val="2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3)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计算Ａ类不确定度</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a:t>
            </a:r>
          </a:p>
          <a:p>
            <a:pPr marL="514350" indent="-514350" algn="just">
              <a:lnSpc>
                <a:spcPct val="2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4)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Ｂ类不确定度 </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5"/>
          <a:stretch>
            <a:fillRect/>
          </a:stretch>
        </p:blipFill>
        <p:spPr>
          <a:xfrm>
            <a:off x="4666728" y="3476307"/>
            <a:ext cx="2952328" cy="847190"/>
          </a:xfrm>
          <a:prstGeom prst="rect">
            <a:avLst/>
          </a:prstGeom>
        </p:spPr>
      </p:pic>
      <p:pic>
        <p:nvPicPr>
          <p:cNvPr id="7" name="图片 6"/>
          <p:cNvPicPr>
            <a:picLocks noChangeAspect="1"/>
          </p:cNvPicPr>
          <p:nvPr/>
        </p:nvPicPr>
        <p:blipFill>
          <a:blip r:embed="rId6"/>
          <a:stretch>
            <a:fillRect/>
          </a:stretch>
        </p:blipFill>
        <p:spPr>
          <a:xfrm>
            <a:off x="4666728" y="4323497"/>
            <a:ext cx="4635746" cy="1233927"/>
          </a:xfrm>
          <a:prstGeom prst="rect">
            <a:avLst/>
          </a:prstGeom>
        </p:spPr>
      </p:pic>
      <p:pic>
        <p:nvPicPr>
          <p:cNvPr id="8" name="图片 7"/>
          <p:cNvPicPr>
            <a:picLocks noChangeAspect="1"/>
          </p:cNvPicPr>
          <p:nvPr/>
        </p:nvPicPr>
        <p:blipFill>
          <a:blip r:embed="rId7"/>
          <a:stretch>
            <a:fillRect/>
          </a:stretch>
        </p:blipFill>
        <p:spPr>
          <a:xfrm>
            <a:off x="3992950" y="5756257"/>
            <a:ext cx="5143946" cy="76968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多次测量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51</a:t>
            </a:fld>
            <a:endParaRPr lang="zh-CN" altLang="en-US"/>
          </a:p>
        </p:txBody>
      </p:sp>
      <p:sp>
        <p:nvSpPr>
          <p:cNvPr id="4" name="矩形 3"/>
          <p:cNvSpPr/>
          <p:nvPr/>
        </p:nvSpPr>
        <p:spPr>
          <a:xfrm>
            <a:off x="839787" y="1268413"/>
            <a:ext cx="11035690" cy="3108543"/>
          </a:xfrm>
          <a:prstGeom prst="rect">
            <a:avLst/>
          </a:prstGeom>
        </p:spPr>
        <p:txBody>
          <a:bodyPr wrap="square">
            <a:spAutoFit/>
          </a:bodyPr>
          <a:lstStyle/>
          <a:p>
            <a:pPr marL="514350" indent="-514350" algn="just">
              <a:lnSpc>
                <a:spcPct val="200000"/>
              </a:lnSpc>
              <a:spcBef>
                <a:spcPts val="0"/>
              </a:spcBef>
              <a:buNone/>
              <a:tabLst>
                <a:tab pos="1343025" algn="l"/>
              </a:tabLst>
            </a:pP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解</a:t>
            </a: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2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5</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）总不确定度：</a:t>
            </a:r>
          </a:p>
          <a:p>
            <a:pPr marL="514350" indent="-514350" algn="just">
              <a:lnSpc>
                <a:spcPct val="2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6</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）测量结果：</a:t>
            </a:r>
          </a:p>
        </p:txBody>
      </p:sp>
      <p:pic>
        <p:nvPicPr>
          <p:cNvPr id="9" name="图片 8"/>
          <p:cNvPicPr>
            <a:picLocks noChangeAspect="1"/>
          </p:cNvPicPr>
          <p:nvPr/>
        </p:nvPicPr>
        <p:blipFill>
          <a:blip r:embed="rId5"/>
          <a:stretch>
            <a:fillRect/>
          </a:stretch>
        </p:blipFill>
        <p:spPr>
          <a:xfrm>
            <a:off x="3744833" y="2509131"/>
            <a:ext cx="6085656" cy="627106"/>
          </a:xfrm>
          <a:prstGeom prst="rect">
            <a:avLst/>
          </a:prstGeom>
        </p:spPr>
      </p:pic>
      <p:pic>
        <p:nvPicPr>
          <p:cNvPr id="10" name="图片 9"/>
          <p:cNvPicPr>
            <a:picLocks noChangeAspect="1"/>
          </p:cNvPicPr>
          <p:nvPr/>
        </p:nvPicPr>
        <p:blipFill>
          <a:blip r:embed="rId6"/>
          <a:stretch>
            <a:fillRect/>
          </a:stretch>
        </p:blipFill>
        <p:spPr>
          <a:xfrm>
            <a:off x="3744833" y="3931761"/>
            <a:ext cx="3096344" cy="143489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单次测量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52</a:t>
            </a:fld>
            <a:endParaRPr lang="zh-CN" altLang="en-US"/>
          </a:p>
        </p:txBody>
      </p:sp>
      <p:sp>
        <p:nvSpPr>
          <p:cNvPr id="4" name="矩形 3"/>
          <p:cNvSpPr/>
          <p:nvPr/>
        </p:nvSpPr>
        <p:spPr>
          <a:xfrm>
            <a:off x="839787" y="1268413"/>
            <a:ext cx="11035690" cy="3539430"/>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单次测量结果的不确定度估计</a:t>
            </a:r>
          </a:p>
          <a:p>
            <a:pPr marL="984250" lvl="1" indent="-444500" algn="just">
              <a:lnSpc>
                <a:spcPct val="200000"/>
              </a:lnSpc>
              <a:buFont typeface="Wingdings" panose="05000000000000000000" pitchFamily="2" charset="2"/>
              <a:buChar char="p"/>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在实际测量中，有的测量不能或不需要重复多次测量</a:t>
            </a:r>
          </a:p>
          <a:p>
            <a:pPr marL="984250" lvl="1" indent="-444500" algn="just">
              <a:lnSpc>
                <a:spcPct val="200000"/>
              </a:lnSpc>
              <a:buFont typeface="Wingdings" panose="05000000000000000000" pitchFamily="2" charset="2"/>
              <a:buChar char="p"/>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 或者仪器精度不高，测量条件比较稳定，多次重复测量同一物理量的结果相近</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8" name="对象 7"/>
          <p:cNvGraphicFramePr>
            <a:graphicFrameLocks noChangeAspect="1"/>
          </p:cNvGraphicFramePr>
          <p:nvPr/>
        </p:nvGraphicFramePr>
        <p:xfrm>
          <a:off x="4772690" y="4059398"/>
          <a:ext cx="1284113" cy="606387"/>
        </p:xfrm>
        <a:graphic>
          <a:graphicData uri="http://schemas.openxmlformats.org/presentationml/2006/ole">
            <mc:AlternateContent xmlns:mc="http://schemas.openxmlformats.org/markup-compatibility/2006">
              <mc:Choice xmlns:v="urn:schemas-microsoft-com:vml" Requires="v">
                <p:oleObj name="公式" r:id="rId5" imgW="10972800" imgH="5181600" progId="">
                  <p:embed/>
                </p:oleObj>
              </mc:Choice>
              <mc:Fallback>
                <p:oleObj name="公式" r:id="rId5" imgW="10972800" imgH="5181600" progId="">
                  <p:embed/>
                  <p:pic>
                    <p:nvPicPr>
                      <p:cNvPr id="0" name="Picture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2690" y="4059398"/>
                        <a:ext cx="1284113" cy="6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图片 8"/>
          <p:cNvPicPr>
            <a:picLocks noChangeAspect="1"/>
          </p:cNvPicPr>
          <p:nvPr/>
        </p:nvPicPr>
        <p:blipFill>
          <a:blip r:embed="rId7"/>
          <a:stretch>
            <a:fillRect/>
          </a:stretch>
        </p:blipFill>
        <p:spPr>
          <a:xfrm>
            <a:off x="3534608" y="5025788"/>
            <a:ext cx="4442845" cy="111261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2.3.3 </a:t>
            </a:r>
            <a:r>
              <a:rPr lang="zh-CN" altLang="en-US"/>
              <a:t>直接测量结果的不确定度估计</a:t>
            </a:r>
            <a:r>
              <a:rPr lang="en-US" altLang="zh-CN">
                <a:solidFill>
                  <a:srgbClr val="0000CC"/>
                </a:solidFill>
              </a:rPr>
              <a:t>-</a:t>
            </a:r>
            <a:r>
              <a:rPr lang="zh-CN" altLang="en-US">
                <a:solidFill>
                  <a:srgbClr val="0000CC"/>
                </a:solidFill>
              </a:rPr>
              <a:t>单次测量</a:t>
            </a:r>
            <a:endParaRPr lang="zh-CN" altLang="en-US"/>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53</a:t>
            </a:fld>
            <a:endParaRPr lang="zh-CN" altLang="en-US"/>
          </a:p>
        </p:txBody>
      </p:sp>
      <p:sp>
        <p:nvSpPr>
          <p:cNvPr id="4" name="矩形 3"/>
          <p:cNvSpPr/>
          <p:nvPr/>
        </p:nvSpPr>
        <p:spPr>
          <a:xfrm>
            <a:off x="839787" y="1268413"/>
            <a:ext cx="11035690" cy="1815882"/>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单次测量结果的不确定度估计</a:t>
            </a:r>
          </a:p>
          <a:p>
            <a:pPr marL="984250" lvl="1" indent="-444500" algn="just">
              <a:lnSpc>
                <a:spcPct val="200000"/>
              </a:lnSpc>
              <a:buFont typeface="Wingdings" panose="05000000000000000000" pitchFamily="2" charset="2"/>
              <a:buChar char="p"/>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单次测量的结果表达式： </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2" name="图片 1"/>
          <p:cNvPicPr>
            <a:picLocks noChangeAspect="1"/>
          </p:cNvPicPr>
          <p:nvPr/>
        </p:nvPicPr>
        <p:blipFill>
          <a:blip r:embed="rId5"/>
          <a:stretch>
            <a:fillRect/>
          </a:stretch>
        </p:blipFill>
        <p:spPr>
          <a:xfrm>
            <a:off x="4002708" y="3566024"/>
            <a:ext cx="3429723" cy="213736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54</a:t>
            </a:fld>
            <a:endParaRPr lang="zh-CN" altLang="en-US"/>
          </a:p>
        </p:txBody>
      </p:sp>
      <p:pic>
        <p:nvPicPr>
          <p:cNvPr id="2" name="图片 1"/>
          <p:cNvPicPr>
            <a:picLocks noChangeAspect="1"/>
          </p:cNvPicPr>
          <p:nvPr/>
        </p:nvPicPr>
        <p:blipFill>
          <a:blip r:embed="rId5"/>
          <a:stretch>
            <a:fillRect/>
          </a:stretch>
        </p:blipFill>
        <p:spPr>
          <a:xfrm>
            <a:off x="3033004" y="1820562"/>
            <a:ext cx="5875529" cy="731583"/>
          </a:xfrm>
          <a:prstGeom prst="rect">
            <a:avLst/>
          </a:prstGeom>
        </p:spPr>
      </p:pic>
      <p:sp>
        <p:nvSpPr>
          <p:cNvPr id="10" name="AutoShape 5"/>
          <p:cNvSpPr/>
          <p:nvPr/>
        </p:nvSpPr>
        <p:spPr>
          <a:xfrm>
            <a:off x="3091180" y="3195638"/>
            <a:ext cx="2209800" cy="503237"/>
          </a:xfrm>
          <a:prstGeom prst="wedgeRoundRectCallout">
            <a:avLst>
              <a:gd name="adj1" fmla="val -6824"/>
              <a:gd name="adj2" fmla="val -180917"/>
              <a:gd name="adj3" fmla="val 16667"/>
            </a:avLst>
          </a:prstGeom>
          <a:solidFill>
            <a:schemeClr val="tx2">
              <a:lumMod val="20000"/>
              <a:lumOff val="80000"/>
            </a:schemeClr>
          </a:solidFill>
          <a:ln w="9525" cap="flat" cmpd="sng">
            <a:solidFill>
              <a:schemeClr val="hlink"/>
            </a:solidFill>
            <a:prstDash val="solid"/>
            <a:miter/>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rgbClr val="0000CC"/>
                </a:solidFill>
                <a:latin typeface="Times New Roman" panose="02020603050405020304" pitchFamily="18" charset="0"/>
              </a:rPr>
              <a:t>间接测量量</a:t>
            </a:r>
          </a:p>
        </p:txBody>
      </p:sp>
      <p:sp>
        <p:nvSpPr>
          <p:cNvPr id="11" name="AutoShape 6"/>
          <p:cNvSpPr/>
          <p:nvPr/>
        </p:nvSpPr>
        <p:spPr>
          <a:xfrm>
            <a:off x="6452870" y="3159125"/>
            <a:ext cx="2647950" cy="539115"/>
          </a:xfrm>
          <a:prstGeom prst="wedgeRoundRectCallout">
            <a:avLst>
              <a:gd name="adj1" fmla="val -52769"/>
              <a:gd name="adj2" fmla="val -170384"/>
              <a:gd name="adj3" fmla="val 16667"/>
            </a:avLst>
          </a:prstGeom>
          <a:solidFill>
            <a:schemeClr val="tx2">
              <a:lumMod val="20000"/>
              <a:lumOff val="80000"/>
            </a:schemeClr>
          </a:solidFill>
          <a:ln w="9525" cap="flat" cmpd="sng">
            <a:solidFill>
              <a:schemeClr val="hlink"/>
            </a:solidFill>
            <a:prstDash val="solid"/>
            <a:miter/>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rgbClr val="0000CC"/>
                </a:solidFill>
                <a:latin typeface="Times New Roman" panose="02020603050405020304" pitchFamily="18" charset="0"/>
              </a:rPr>
              <a:t>直接测量量</a:t>
            </a:r>
          </a:p>
        </p:txBody>
      </p:sp>
      <p:pic>
        <p:nvPicPr>
          <p:cNvPr id="6" name="图片 5"/>
          <p:cNvPicPr>
            <a:picLocks noChangeAspect="1"/>
          </p:cNvPicPr>
          <p:nvPr/>
        </p:nvPicPr>
        <p:blipFill>
          <a:blip r:embed="rId6"/>
          <a:stretch>
            <a:fillRect/>
          </a:stretch>
        </p:blipFill>
        <p:spPr>
          <a:xfrm>
            <a:off x="3798860" y="4424882"/>
            <a:ext cx="3977985" cy="198899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55</a:t>
            </a:fld>
            <a:endParaRPr lang="zh-CN" altLang="en-US"/>
          </a:p>
        </p:txBody>
      </p:sp>
      <p:sp>
        <p:nvSpPr>
          <p:cNvPr id="4" name="矩形 3"/>
          <p:cNvSpPr/>
          <p:nvPr/>
        </p:nvSpPr>
        <p:spPr>
          <a:xfrm>
            <a:off x="839787" y="1268413"/>
            <a:ext cx="11035690" cy="818429"/>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间接测量量的最佳值</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6" name="对象 5"/>
          <p:cNvGraphicFramePr>
            <a:graphicFrameLocks noChangeAspect="1"/>
          </p:cNvGraphicFramePr>
          <p:nvPr/>
        </p:nvGraphicFramePr>
        <p:xfrm>
          <a:off x="1328615" y="2516804"/>
          <a:ext cx="4270006" cy="762501"/>
        </p:xfrm>
        <a:graphic>
          <a:graphicData uri="http://schemas.openxmlformats.org/presentationml/2006/ole">
            <mc:AlternateContent xmlns:mc="http://schemas.openxmlformats.org/markup-compatibility/2006">
              <mc:Choice xmlns:v="urn:schemas-microsoft-com:vml" Requires="v">
                <p:oleObj name="公式" r:id="rId5" imgW="34137600" imgH="6096000" progId="">
                  <p:embed/>
                </p:oleObj>
              </mc:Choice>
              <mc:Fallback>
                <p:oleObj name="公式" r:id="rId5" imgW="34137600" imgH="6096000" progId="">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8615" y="2516804"/>
                        <a:ext cx="4270006" cy="762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5970769" y="2636444"/>
            <a:ext cx="3881191" cy="523220"/>
          </a:xfrm>
          <a:prstGeom prst="rect">
            <a:avLst/>
          </a:prstGeom>
        </p:spPr>
        <p:txBody>
          <a:bodyPr wrap="none">
            <a:spAutoFit/>
          </a:bodyPr>
          <a:lstStyle/>
          <a:p>
            <a:r>
              <a:rPr lang="zh-CN" altLang="en-US" sz="2800" b="1">
                <a:latin typeface="Times New Roman" panose="02020603050405020304" pitchFamily="18" charset="0"/>
                <a:ea typeface="宋体" panose="02010600030101010101" pitchFamily="2" charset="-122"/>
                <a:cs typeface="Times New Roman" panose="02020603050405020304" pitchFamily="18" charset="0"/>
              </a:rPr>
              <a:t>为间接测量量的最佳值 </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1328615" y="3524601"/>
            <a:ext cx="1446230" cy="523220"/>
          </a:xfrm>
          <a:prstGeom prst="rect">
            <a:avLst/>
          </a:prstGeom>
        </p:spPr>
        <p:txBody>
          <a:bodyPr wrap="none">
            <a:spAutoFit/>
          </a:bodyPr>
          <a:lstStyle/>
          <a:p>
            <a:r>
              <a:rPr lang="zh-CN" altLang="en-US" sz="2800" b="1">
                <a:solidFill>
                  <a:srgbClr val="0000CC"/>
                </a:solidFill>
                <a:latin typeface="宋体" panose="02010600030101010101" pitchFamily="2" charset="-122"/>
                <a:ea typeface="宋体" panose="02010600030101010101" pitchFamily="2" charset="-122"/>
              </a:rPr>
              <a:t>注意：</a:t>
            </a:r>
            <a:r>
              <a:rPr lang="zh-CN" altLang="en-US" sz="2800">
                <a:solidFill>
                  <a:srgbClr val="0000CC"/>
                </a:solidFill>
                <a:latin typeface="宋体" panose="02010600030101010101" pitchFamily="2" charset="-122"/>
                <a:ea typeface="宋体" panose="02010600030101010101" pitchFamily="2" charset="-122"/>
              </a:rPr>
              <a:t> </a:t>
            </a:r>
            <a:endParaRPr lang="zh-CN" altLang="en-US" sz="2800" dirty="0">
              <a:solidFill>
                <a:srgbClr val="0000CC"/>
              </a:solidFill>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7"/>
          <a:stretch>
            <a:fillRect/>
          </a:stretch>
        </p:blipFill>
        <p:spPr>
          <a:xfrm>
            <a:off x="2032907" y="4125188"/>
            <a:ext cx="8649450" cy="1158340"/>
          </a:xfrm>
          <a:prstGeom prst="rect">
            <a:avLst/>
          </a:prstGeom>
        </p:spPr>
      </p:pic>
      <p:pic>
        <p:nvPicPr>
          <p:cNvPr id="10" name="图片 9"/>
          <p:cNvPicPr>
            <a:picLocks noChangeAspect="1"/>
          </p:cNvPicPr>
          <p:nvPr/>
        </p:nvPicPr>
        <p:blipFill>
          <a:blip r:embed="rId8"/>
          <a:stretch>
            <a:fillRect/>
          </a:stretch>
        </p:blipFill>
        <p:spPr>
          <a:xfrm>
            <a:off x="2912752" y="5477037"/>
            <a:ext cx="2164268" cy="1181202"/>
          </a:xfrm>
          <a:prstGeom prst="rect">
            <a:avLst/>
          </a:prstGeom>
        </p:spPr>
      </p:pic>
      <p:pic>
        <p:nvPicPr>
          <p:cNvPr id="11" name="图片 10"/>
          <p:cNvPicPr>
            <a:picLocks noChangeAspect="1"/>
          </p:cNvPicPr>
          <p:nvPr/>
        </p:nvPicPr>
        <p:blipFill>
          <a:blip r:embed="rId9"/>
          <a:stretch>
            <a:fillRect/>
          </a:stretch>
        </p:blipFill>
        <p:spPr>
          <a:xfrm>
            <a:off x="5970769" y="5418342"/>
            <a:ext cx="1585097" cy="1303133"/>
          </a:xfrm>
          <a:prstGeom prst="rect">
            <a:avLst/>
          </a:prstGeom>
        </p:spPr>
      </p:pic>
      <p:pic>
        <p:nvPicPr>
          <p:cNvPr id="12" name="图片 11"/>
          <p:cNvPicPr>
            <a:picLocks noChangeAspect="1"/>
          </p:cNvPicPr>
          <p:nvPr/>
        </p:nvPicPr>
        <p:blipFill>
          <a:blip r:embed="rId10"/>
          <a:stretch>
            <a:fillRect/>
          </a:stretch>
        </p:blipFill>
        <p:spPr>
          <a:xfrm>
            <a:off x="5139051" y="5751380"/>
            <a:ext cx="769687" cy="63251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56</a:t>
            </a:fld>
            <a:endParaRPr lang="zh-CN" altLang="en-US"/>
          </a:p>
        </p:txBody>
      </p:sp>
      <p:sp>
        <p:nvSpPr>
          <p:cNvPr id="4" name="矩形 3"/>
          <p:cNvSpPr/>
          <p:nvPr/>
        </p:nvSpPr>
        <p:spPr>
          <a:xfrm>
            <a:off x="839786" y="1268413"/>
            <a:ext cx="11035690" cy="3826689"/>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baseline="-25000">
                <a:latin typeface="Times New Roman" panose="02020603050405020304" pitchFamily="18" charset="0"/>
                <a:ea typeface="宋体" panose="02010600030101010101" pitchFamily="2" charset="-122"/>
                <a:cs typeface="Times New Roman" panose="02020603050405020304" pitchFamily="18" charset="0"/>
              </a:rPr>
              <a:t>Y</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的计算</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457200" indent="82550" algn="just">
              <a:lnSpc>
                <a:spcPct val="200000"/>
              </a:lnSpc>
              <a:spcBef>
                <a:spcPts val="0"/>
              </a:spcBef>
              <a:buFont typeface="Wingdings" panose="05000000000000000000" pitchFamily="2" charset="2"/>
              <a:buChar char="p"/>
              <a:tabLst>
                <a:tab pos="8096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 和差形式的函数：</a:t>
            </a:r>
            <a:r>
              <a:rPr lang="en-US" altLang="zh-CN" sz="2800" b="1" i="1">
                <a:latin typeface="Times New Roman" panose="02020603050405020304" pitchFamily="18" charset="0"/>
                <a:ea typeface="宋体" panose="02010600030101010101" pitchFamily="2" charset="-122"/>
                <a:cs typeface="Times New Roman" panose="02020603050405020304" pitchFamily="18" charset="0"/>
                <a:sym typeface="+mn-ea"/>
              </a:rPr>
              <a:t>y</a:t>
            </a:r>
            <a:r>
              <a:rPr lang="en-US" altLang="zh-CN" sz="2800" b="1">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b="1" i="1">
                <a:latin typeface="Times New Roman" panose="02020603050405020304" pitchFamily="18" charset="0"/>
                <a:ea typeface="宋体" panose="02010600030101010101" pitchFamily="2" charset="-122"/>
                <a:cs typeface="Times New Roman" panose="02020603050405020304" pitchFamily="18" charset="0"/>
                <a:sym typeface="+mn-ea"/>
              </a:rPr>
              <a:t>ax</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800" b="1">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b="1" i="1">
                <a:latin typeface="Times New Roman" panose="02020603050405020304" pitchFamily="18" charset="0"/>
                <a:ea typeface="宋体" panose="02010600030101010101" pitchFamily="2" charset="-122"/>
                <a:cs typeface="Times New Roman" panose="02020603050405020304" pitchFamily="18" charset="0"/>
                <a:sym typeface="+mn-ea"/>
              </a:rPr>
              <a:t>bx</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sym typeface="+mn-ea"/>
              </a:rPr>
              <a:t>2</a:t>
            </a:r>
          </a:p>
          <a:p>
            <a:pPr marL="457200" indent="82550" algn="just">
              <a:lnSpc>
                <a:spcPct val="200000"/>
              </a:lnSpc>
              <a:spcBef>
                <a:spcPts val="0"/>
              </a:spcBef>
              <a:buFont typeface="Wingdings" panose="05000000000000000000" pitchFamily="2" charset="2"/>
              <a:buChar char="p"/>
              <a:tabLst>
                <a:tab pos="442595" algn="l"/>
              </a:tabLst>
            </a:pPr>
            <a:endPar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indent="82550" algn="just">
              <a:lnSpc>
                <a:spcPct val="200000"/>
              </a:lnSpc>
              <a:spcBef>
                <a:spcPts val="0"/>
              </a:spcBef>
              <a:buFont typeface="Wingdings" panose="05000000000000000000" pitchFamily="2" charset="2"/>
              <a:buChar char="p"/>
              <a:tabLst>
                <a:tab pos="442595" algn="l"/>
              </a:tabLst>
            </a:pPr>
            <a:endPar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indent="82550" algn="just">
              <a:lnSpc>
                <a:spcPct val="200000"/>
              </a:lnSpc>
              <a:spcBef>
                <a:spcPts val="0"/>
              </a:spcBef>
              <a:buFont typeface="Wingdings" panose="05000000000000000000" pitchFamily="2" charset="2"/>
              <a:buChar char="p"/>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 乘积商形式的函数</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13" name="图片 12"/>
          <p:cNvPicPr>
            <a:picLocks noChangeAspect="1"/>
          </p:cNvPicPr>
          <p:nvPr/>
        </p:nvPicPr>
        <p:blipFill>
          <a:blip r:embed="rId5"/>
          <a:stretch>
            <a:fillRect/>
          </a:stretch>
        </p:blipFill>
        <p:spPr>
          <a:xfrm>
            <a:off x="3614851" y="3084295"/>
            <a:ext cx="4503247" cy="1112567"/>
          </a:xfrm>
          <a:prstGeom prst="rect">
            <a:avLst/>
          </a:prstGeom>
        </p:spPr>
      </p:pic>
      <p:graphicFrame>
        <p:nvGraphicFramePr>
          <p:cNvPr id="14" name="对象 13"/>
          <p:cNvGraphicFramePr>
            <a:graphicFrameLocks noChangeAspect="1"/>
          </p:cNvGraphicFramePr>
          <p:nvPr/>
        </p:nvGraphicFramePr>
        <p:xfrm>
          <a:off x="3084109" y="5158703"/>
          <a:ext cx="5773320" cy="1134045"/>
        </p:xfrm>
        <a:graphic>
          <a:graphicData uri="http://schemas.openxmlformats.org/presentationml/2006/ole">
            <mc:AlternateContent xmlns:mc="http://schemas.openxmlformats.org/markup-compatibility/2006">
              <mc:Choice xmlns:v="urn:schemas-microsoft-com:vml" Requires="v">
                <p:oleObj name="公式" r:id="rId6" imgW="68275200" imgH="13411200" progId="">
                  <p:embed/>
                </p:oleObj>
              </mc:Choice>
              <mc:Fallback>
                <p:oleObj name="公式" r:id="rId6" imgW="68275200" imgH="13411200" progId="">
                  <p:embed/>
                  <p:pic>
                    <p:nvPicPr>
                      <p:cNvPr id="0" name="Picture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109" y="5158703"/>
                        <a:ext cx="5773320" cy="1134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57</a:t>
            </a:fld>
            <a:endParaRPr lang="zh-CN" altLang="en-US"/>
          </a:p>
        </p:txBody>
      </p:sp>
      <p:sp>
        <p:nvSpPr>
          <p:cNvPr id="4" name="矩形 3"/>
          <p:cNvSpPr/>
          <p:nvPr/>
        </p:nvSpPr>
        <p:spPr>
          <a:xfrm>
            <a:off x="839786" y="1268413"/>
            <a:ext cx="11035690" cy="5262979"/>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baseline="-25000">
                <a:latin typeface="Times New Roman" panose="02020603050405020304" pitchFamily="18" charset="0"/>
                <a:ea typeface="宋体" panose="02010600030101010101" pitchFamily="2" charset="-122"/>
                <a:cs typeface="Times New Roman" panose="02020603050405020304" pitchFamily="18" charset="0"/>
              </a:rPr>
              <a:t>Y</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的计算</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984250" indent="-444500" algn="just">
              <a:lnSpc>
                <a:spcPct val="200000"/>
              </a:lnSpc>
              <a:spcBef>
                <a:spcPts val="0"/>
              </a:spcBef>
              <a:buFont typeface="Wingdings" panose="05000000000000000000" pitchFamily="2" charset="2"/>
              <a:buChar char="p"/>
              <a:tabLst>
                <a:tab pos="539750"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乘积商形式的函数传递函数：</a:t>
            </a:r>
            <a:endParaRPr lang="en-US" altLang="zh-CN" sz="2800" b="1">
              <a:latin typeface="Times New Roman" panose="02020603050405020304" pitchFamily="18" charset="0"/>
              <a:ea typeface="宋体" panose="02010600030101010101" pitchFamily="2" charset="-122"/>
              <a:cs typeface="Times New Roman" panose="02020603050405020304" pitchFamily="18" charset="0"/>
              <a:sym typeface="+mn-ea"/>
            </a:endParaRPr>
          </a:p>
          <a:p>
            <a:pPr marL="984250" indent="-444500" algn="just">
              <a:lnSpc>
                <a:spcPct val="200000"/>
              </a:lnSpc>
              <a:spcBef>
                <a:spcPts val="0"/>
              </a:spcBef>
              <a:buFont typeface="Wingdings" panose="05000000000000000000" pitchFamily="2" charset="2"/>
              <a:buChar char="p"/>
              <a:tabLst>
                <a:tab pos="442595" algn="l"/>
              </a:tabLst>
            </a:pPr>
            <a:endPar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sym typeface="+mn-ea"/>
            </a:endParaRPr>
          </a:p>
          <a:p>
            <a:pPr marL="984250" indent="-444500" algn="just">
              <a:lnSpc>
                <a:spcPct val="200000"/>
              </a:lnSpc>
              <a:spcBef>
                <a:spcPts val="0"/>
              </a:spcBef>
              <a:buFont typeface="Wingdings" panose="05000000000000000000" pitchFamily="2" charset="2"/>
              <a:buChar char="p"/>
              <a:tabLst>
                <a:tab pos="442595" algn="l"/>
              </a:tabLst>
            </a:pPr>
            <a:endPar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sym typeface="+mn-ea"/>
            </a:endParaRPr>
          </a:p>
          <a:p>
            <a:pPr marL="984250" indent="-444500" algn="just">
              <a:lnSpc>
                <a:spcPct val="200000"/>
              </a:lnSpc>
              <a:spcBef>
                <a:spcPts val="0"/>
              </a:spcBef>
              <a:buFont typeface="Wingdings" panose="05000000000000000000" pitchFamily="2" charset="2"/>
              <a:buChar char="p"/>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总不确定度</a:t>
            </a:r>
            <a:endParaRPr lang="en-US" altLang="zh-CN" sz="2800" b="1">
              <a:latin typeface="Times New Roman" panose="02020603050405020304" pitchFamily="18" charset="0"/>
              <a:ea typeface="宋体" panose="02010600030101010101" pitchFamily="2" charset="-122"/>
              <a:cs typeface="Times New Roman" panose="02020603050405020304" pitchFamily="18" charset="0"/>
              <a:sym typeface="+mn-ea"/>
            </a:endParaRPr>
          </a:p>
          <a:p>
            <a:pPr marL="984250" indent="-444500" algn="just">
              <a:lnSpc>
                <a:spcPct val="200000"/>
              </a:lnSpc>
              <a:spcBef>
                <a:spcPts val="0"/>
              </a:spcBef>
              <a:buFont typeface="Wingdings" panose="05000000000000000000" pitchFamily="2" charset="2"/>
              <a:buChar char="p"/>
              <a:tabLst>
                <a:tab pos="44259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n-ea"/>
              </a:rPr>
              <a:t>例：</a:t>
            </a:r>
            <a:endPar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indent="82550" algn="just">
              <a:lnSpc>
                <a:spcPct val="200000"/>
              </a:lnSpc>
              <a:spcBef>
                <a:spcPts val="0"/>
              </a:spcBef>
              <a:buFont typeface="Wingdings" panose="05000000000000000000" pitchFamily="2" charset="2"/>
              <a:buChar char="p"/>
              <a:tabLst>
                <a:tab pos="442595" algn="l"/>
              </a:tabLst>
            </a:pPr>
            <a:endPar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2" name="对象 1"/>
          <p:cNvGraphicFramePr>
            <a:graphicFrameLocks noChangeAspect="1"/>
          </p:cNvGraphicFramePr>
          <p:nvPr/>
        </p:nvGraphicFramePr>
        <p:xfrm>
          <a:off x="2905672" y="3084295"/>
          <a:ext cx="6343835" cy="1013084"/>
        </p:xfrm>
        <a:graphic>
          <a:graphicData uri="http://schemas.openxmlformats.org/presentationml/2006/ole">
            <mc:AlternateContent xmlns:mc="http://schemas.openxmlformats.org/markup-compatibility/2006">
              <mc:Choice xmlns:v="urn:schemas-microsoft-com:vml" Requires="v">
                <p:oleObj name="公式" r:id="rId5" imgW="80162400" imgH="12801600" progId="">
                  <p:embed/>
                </p:oleObj>
              </mc:Choice>
              <mc:Fallback>
                <p:oleObj name="公式" r:id="rId5" imgW="80162400" imgH="12801600" progId="">
                  <p:embed/>
                  <p:pic>
                    <p:nvPicPr>
                      <p:cNvPr id="0" name="Picture 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5672" y="3084295"/>
                        <a:ext cx="6343835" cy="1013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4098190" y="4404743"/>
          <a:ext cx="1974363" cy="612733"/>
        </p:xfrm>
        <a:graphic>
          <a:graphicData uri="http://schemas.openxmlformats.org/presentationml/2006/ole">
            <mc:AlternateContent xmlns:mc="http://schemas.openxmlformats.org/markup-compatibility/2006">
              <mc:Choice xmlns:v="urn:schemas-microsoft-com:vml" Requires="v">
                <p:oleObj name="公式" r:id="rId7" imgW="17678400" imgH="5486400" progId="">
                  <p:embed/>
                </p:oleObj>
              </mc:Choice>
              <mc:Fallback>
                <p:oleObj name="公式" r:id="rId7" imgW="17678400" imgH="5486400" progId="">
                  <p:embed/>
                  <p:pic>
                    <p:nvPicPr>
                      <p:cNvPr id="0" name="Picture 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8190" y="4404743"/>
                        <a:ext cx="1974363" cy="612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3424601" y="5324840"/>
          <a:ext cx="2837679" cy="1075331"/>
        </p:xfrm>
        <a:graphic>
          <a:graphicData uri="http://schemas.openxmlformats.org/presentationml/2006/ole">
            <mc:AlternateContent xmlns:mc="http://schemas.openxmlformats.org/markup-compatibility/2006">
              <mc:Choice xmlns:v="urn:schemas-microsoft-com:vml" Requires="v">
                <p:oleObj name="公式" r:id="rId9" imgW="28956000" imgH="10972800" progId="">
                  <p:embed/>
                </p:oleObj>
              </mc:Choice>
              <mc:Fallback>
                <p:oleObj name="公式" r:id="rId9" imgW="28956000" imgH="10972800" progId="">
                  <p:embed/>
                  <p:pic>
                    <p:nvPicPr>
                      <p:cNvPr id="0" name="Picture 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601" y="5324840"/>
                        <a:ext cx="2837679" cy="1075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58</a:t>
            </a:fld>
            <a:endParaRPr lang="zh-CN" altLang="en-US"/>
          </a:p>
        </p:txBody>
      </p:sp>
      <p:sp>
        <p:nvSpPr>
          <p:cNvPr id="4" name="矩形 3"/>
          <p:cNvSpPr/>
          <p:nvPr/>
        </p:nvSpPr>
        <p:spPr>
          <a:xfrm>
            <a:off x="839786" y="1268413"/>
            <a:ext cx="11035690" cy="818429"/>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baseline="-25000">
                <a:latin typeface="Times New Roman" panose="02020603050405020304" pitchFamily="18" charset="0"/>
                <a:ea typeface="宋体" panose="02010600030101010101" pitchFamily="2" charset="-122"/>
                <a:cs typeface="Times New Roman" panose="02020603050405020304" pitchFamily="18" charset="0"/>
              </a:rPr>
              <a:t>Y</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的计算</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对象 5"/>
          <p:cNvGraphicFramePr>
            <a:graphicFrameLocks noChangeAspect="1"/>
          </p:cNvGraphicFramePr>
          <p:nvPr/>
        </p:nvGraphicFramePr>
        <p:xfrm>
          <a:off x="1956593" y="2444805"/>
          <a:ext cx="7195970" cy="3533964"/>
        </p:xfrm>
        <a:graphic>
          <a:graphicData uri="http://schemas.openxmlformats.org/presentationml/2006/ole">
            <mc:AlternateContent xmlns:mc="http://schemas.openxmlformats.org/markup-compatibility/2006">
              <mc:Choice xmlns:v="urn:schemas-microsoft-com:vml" Requires="v">
                <p:oleObj name="公式" r:id="rId5" imgW="85648800" imgH="42062400" progId="">
                  <p:embed/>
                </p:oleObj>
              </mc:Choice>
              <mc:Fallback>
                <p:oleObj name="公式" r:id="rId5" imgW="85648800" imgH="42062400" progId="">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6593" y="2444805"/>
                        <a:ext cx="7195970" cy="3533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59</a:t>
            </a:fld>
            <a:endParaRPr lang="zh-CN" altLang="en-US"/>
          </a:p>
        </p:txBody>
      </p:sp>
      <p:sp>
        <p:nvSpPr>
          <p:cNvPr id="4" name="矩形 3"/>
          <p:cNvSpPr/>
          <p:nvPr/>
        </p:nvSpPr>
        <p:spPr>
          <a:xfrm>
            <a:off x="839787" y="1268413"/>
            <a:ext cx="11035690" cy="3539430"/>
          </a:xfrm>
          <a:prstGeom prst="rect">
            <a:avLst/>
          </a:prstGeom>
        </p:spPr>
        <p:txBody>
          <a:bodyPr wrap="square">
            <a:spAutoFit/>
          </a:bodyPr>
          <a:lstStyle/>
          <a:p>
            <a:pPr marL="443230" indent="-443230" algn="just">
              <a:lnSpc>
                <a:spcPct val="200000"/>
              </a:lnSpc>
              <a:spcBef>
                <a:spcPts val="0"/>
              </a:spcBef>
              <a:tabLst>
                <a:tab pos="44259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(3)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间接测量量的不确定度的计算过程分三步</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984250" indent="-444500" algn="just">
              <a:lnSpc>
                <a:spcPct val="200000"/>
              </a:lnSpc>
              <a:spcBef>
                <a:spcPts val="0"/>
              </a:spcBef>
              <a:buFont typeface="Wingdings" panose="05000000000000000000" pitchFamily="2" charset="2"/>
              <a:buChar char="p"/>
              <a:tabLst>
                <a:tab pos="984250"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先估计各直接测量量</a:t>
            </a:r>
            <a:r>
              <a:rPr lang="en-US" altLang="zh-CN" sz="2800" b="1" i="1">
                <a:latin typeface="Times New Roman" panose="02020603050405020304" pitchFamily="18" charset="0"/>
                <a:ea typeface="宋体" panose="02010600030101010101" pitchFamily="2" charset="-122"/>
                <a:cs typeface="Times New Roman" panose="02020603050405020304" pitchFamily="18" charset="0"/>
                <a:sym typeface="+mn-ea"/>
              </a:rPr>
              <a:t>x</a:t>
            </a:r>
            <a:r>
              <a:rPr lang="en-US" altLang="zh-CN" sz="2800" b="1" i="1" baseline="-25000">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的不确定度</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a:latin typeface="Times New Roman" panose="02020603050405020304" pitchFamily="18" charset="0"/>
                <a:ea typeface="宋体" panose="02010600030101010101" pitchFamily="2" charset="-122"/>
                <a:cs typeface="Times New Roman" panose="02020603050405020304" pitchFamily="18" charset="0"/>
                <a:sym typeface="+mn-ea"/>
              </a:rPr>
              <a:t> x</a:t>
            </a:r>
            <a:r>
              <a:rPr lang="en-US" altLang="zh-CN" sz="2800" b="1" i="1" baseline="-25000">
                <a:latin typeface="Times New Roman" panose="02020603050405020304" pitchFamily="18" charset="0"/>
                <a:ea typeface="宋体" panose="02010600030101010101" pitchFamily="2" charset="-122"/>
                <a:cs typeface="Times New Roman" panose="02020603050405020304" pitchFamily="18" charset="0"/>
                <a:sym typeface="+mn-ea"/>
              </a:rPr>
              <a:t>i</a:t>
            </a:r>
            <a:endPar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endParaRPr>
          </a:p>
          <a:p>
            <a:pPr marL="984250" indent="-444500" algn="just">
              <a:lnSpc>
                <a:spcPct val="200000"/>
              </a:lnSpc>
              <a:spcBef>
                <a:spcPts val="0"/>
              </a:spcBef>
              <a:buFont typeface="Wingdings" panose="05000000000000000000" pitchFamily="2" charset="2"/>
              <a:buChar char="p"/>
              <a:tabLst>
                <a:tab pos="984250"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写出不确定度的传递公式；</a:t>
            </a:r>
            <a:endParaRPr lang="en-US" altLang="zh-CN" sz="2800" b="1">
              <a:latin typeface="Times New Roman" panose="02020603050405020304" pitchFamily="18" charset="0"/>
              <a:ea typeface="宋体" panose="02010600030101010101" pitchFamily="2" charset="-122"/>
              <a:cs typeface="Times New Roman" panose="02020603050405020304" pitchFamily="18" charset="0"/>
              <a:sym typeface="+mn-ea"/>
            </a:endParaRPr>
          </a:p>
          <a:p>
            <a:pPr marL="984250" indent="-444500" algn="just">
              <a:lnSpc>
                <a:spcPct val="200000"/>
              </a:lnSpc>
              <a:spcBef>
                <a:spcPts val="0"/>
              </a:spcBef>
              <a:buFont typeface="Wingdings" panose="05000000000000000000" pitchFamily="2" charset="2"/>
              <a:buChar char="p"/>
              <a:tabLst>
                <a:tab pos="984250"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结果</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2" name="对象 1"/>
          <p:cNvGraphicFramePr>
            <a:graphicFrameLocks noChangeAspect="1"/>
          </p:cNvGraphicFramePr>
          <p:nvPr/>
        </p:nvGraphicFramePr>
        <p:xfrm>
          <a:off x="3062959" y="4114060"/>
          <a:ext cx="5354211" cy="566917"/>
        </p:xfrm>
        <a:graphic>
          <a:graphicData uri="http://schemas.openxmlformats.org/presentationml/2006/ole">
            <mc:AlternateContent xmlns:mc="http://schemas.openxmlformats.org/markup-compatibility/2006">
              <mc:Choice xmlns:v="urn:schemas-microsoft-com:vml" Requires="v">
                <p:oleObj name="公式" r:id="rId5" imgW="51816000" imgH="5486400" progId="">
                  <p:embed/>
                </p:oleObj>
              </mc:Choice>
              <mc:Fallback>
                <p:oleObj name="公式" r:id="rId5" imgW="51816000" imgH="5486400" progId="">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2959" y="4114060"/>
                        <a:ext cx="5354211" cy="5669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1.2 </a:t>
            </a:r>
            <a:r>
              <a:rPr lang="zh-CN" altLang="en-US"/>
              <a:t>选课方式与注意事项</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a:t>
            </a:fld>
            <a:endParaRPr lang="zh-CN" altLang="en-US"/>
          </a:p>
        </p:txBody>
      </p:sp>
      <p:sp>
        <p:nvSpPr>
          <p:cNvPr id="4" name="矩形 3"/>
          <p:cNvSpPr/>
          <p:nvPr/>
        </p:nvSpPr>
        <p:spPr>
          <a:xfrm>
            <a:off x="839787" y="1268413"/>
            <a:ext cx="11035690" cy="4861716"/>
          </a:xfrm>
          <a:prstGeom prst="rect">
            <a:avLst/>
          </a:prstGeom>
        </p:spPr>
        <p:txBody>
          <a:bodyPr wrap="square">
            <a:spAutoFit/>
          </a:bodyPr>
          <a:lstStyle/>
          <a:p>
            <a:pPr>
              <a:lnSpc>
                <a:spcPct val="20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、选课网址为：</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hlinkClick r:id="rId5">
                  <a:extLst>
                    <a:ext uri="{A12FA001-AC4F-418D-AE19-62706E023703}">
                      <ahyp:hlinkClr xmlns:ahyp="http://schemas.microsoft.com/office/drawing/2018/hyperlinkcolor" val="tx"/>
                    </a:ext>
                  </a:extLst>
                </a:hlinkClick>
              </a:rPr>
              <a:t>http://10.10.92.249</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只能在校园网内登录此网站。选课时用学号登录，初始密码</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nefu_654321</a:t>
            </a:r>
          </a:p>
          <a:p>
            <a:pPr>
              <a:lnSpc>
                <a:spcPct val="20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、学生</a:t>
            </a: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可提前预约实验</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预约实验</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至少</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提前一天；取消实验预约最晚提前一天</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（不能预约当天实验，也不能取消当天实验预约）</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60</a:t>
            </a:fld>
            <a:endParaRPr lang="zh-CN" altLang="en-US"/>
          </a:p>
        </p:txBody>
      </p:sp>
      <p:sp>
        <p:nvSpPr>
          <p:cNvPr id="4" name="矩形 3"/>
          <p:cNvSpPr/>
          <p:nvPr/>
        </p:nvSpPr>
        <p:spPr>
          <a:xfrm>
            <a:off x="839787" y="1268413"/>
            <a:ext cx="11035690" cy="2595839"/>
          </a:xfrm>
          <a:prstGeom prst="rect">
            <a:avLst/>
          </a:prstGeom>
        </p:spPr>
        <p:txBody>
          <a:bodyPr wrap="square">
            <a:spAutoFit/>
          </a:bodyPr>
          <a:lstStyle/>
          <a:p>
            <a:pPr marL="443230" indent="-443230" algn="just">
              <a:lnSpc>
                <a:spcPct val="150000"/>
              </a:lnSpc>
              <a:spcBef>
                <a:spcPts val="0"/>
              </a:spcBef>
              <a:tabLst>
                <a:tab pos="44259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例：已知质量</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m</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213.04±0.05</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g</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，的铜圆柱体，用</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0~125mm</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、分度值为</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0.02mm</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的游标卡尺测量其高度</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h</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六次；用一△</a:t>
            </a:r>
            <a:r>
              <a:rPr lang="zh-CN" altLang="en-US" sz="2800" b="1" baseline="-25000">
                <a:latin typeface="Times New Roman" panose="02020603050405020304" pitchFamily="18" charset="0"/>
                <a:ea typeface="宋体" panose="02010600030101010101" pitchFamily="2" charset="-122"/>
                <a:cs typeface="Times New Roman" panose="02020603050405020304" pitchFamily="18" charset="0"/>
              </a:rPr>
              <a:t>仪</a:t>
            </a:r>
            <a:r>
              <a:rPr lang="en-US" altLang="zh-CN" sz="2800" b="1" i="1" baseline="-2500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0.005mm</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的千分尺测量其直径</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D</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也是六次，其测值列入下表（仪器零点示值均为零），求铜的密度。</a:t>
            </a: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1875325" y="4252302"/>
          <a:ext cx="8964613" cy="1969453"/>
        </p:xfrm>
        <a:graphic>
          <a:graphicData uri="http://schemas.openxmlformats.org/drawingml/2006/table">
            <a:tbl>
              <a:tblPr/>
              <a:tblGrid>
                <a:gridCol w="1042988">
                  <a:extLst>
                    <a:ext uri="{9D8B030D-6E8A-4147-A177-3AD203B41FA5}">
                      <a16:colId xmlns:a16="http://schemas.microsoft.com/office/drawing/2014/main" val="20000"/>
                    </a:ext>
                  </a:extLst>
                </a:gridCol>
                <a:gridCol w="12969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368425">
                  <a:extLst>
                    <a:ext uri="{9D8B030D-6E8A-4147-A177-3AD203B41FA5}">
                      <a16:colId xmlns:a16="http://schemas.microsoft.com/office/drawing/2014/main" val="20006"/>
                    </a:ext>
                  </a:extLst>
                </a:gridCol>
              </a:tblGrid>
              <a:tr h="5667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次数</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4</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6</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高度</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h/mm</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80.38</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80.37</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80.36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80.38</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80.36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80.37</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08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直径</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/mm</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19.465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19.466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19.465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19.464</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19.467</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19.466</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61</a:t>
            </a:fld>
            <a:endParaRPr lang="zh-CN" altLang="en-US"/>
          </a:p>
        </p:txBody>
      </p:sp>
      <p:sp>
        <p:nvSpPr>
          <p:cNvPr id="4" name="矩形 3"/>
          <p:cNvSpPr/>
          <p:nvPr/>
        </p:nvSpPr>
        <p:spPr>
          <a:xfrm>
            <a:off x="839787" y="1268413"/>
            <a:ext cx="11035690" cy="3970318"/>
          </a:xfrm>
          <a:prstGeom prst="rect">
            <a:avLst/>
          </a:prstGeom>
        </p:spPr>
        <p:txBody>
          <a:bodyPr wrap="square">
            <a:spAutoFit/>
          </a:bodyPr>
          <a:lstStyle/>
          <a:p>
            <a:pPr marL="514350" indent="-514350" algn="just">
              <a:lnSpc>
                <a:spcPct val="150000"/>
              </a:lnSpc>
              <a:spcBef>
                <a:spcPts val="0"/>
              </a:spcBef>
              <a:buNone/>
              <a:tabLst>
                <a:tab pos="1343025" algn="l"/>
              </a:tabLst>
            </a:pP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解</a:t>
            </a:r>
            <a:r>
              <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）铜圆柱体的密度：</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646430" algn="just">
              <a:lnSpc>
                <a:spcPct val="150000"/>
              </a:lnSpc>
              <a:spcBef>
                <a:spcPts val="0"/>
              </a:spcBef>
              <a:buNone/>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可见：</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ρ</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是间接测量量。</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646430" algn="just">
              <a:lnSpc>
                <a:spcPct val="150000"/>
              </a:lnSpc>
              <a:spcBef>
                <a:spcPts val="0"/>
              </a:spcBef>
              <a:buNone/>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由题意，质量</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m</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是已知量，直径</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D</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、高度</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h</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是直接量。</a:t>
            </a:r>
          </a:p>
          <a:p>
            <a:pPr marL="514350" indent="-514350" algn="just">
              <a:lnSpc>
                <a:spcPct val="150000"/>
              </a:lnSpc>
              <a:spcBef>
                <a:spcPts val="0"/>
              </a:spcBef>
              <a:buNone/>
              <a:tabLst>
                <a:tab pos="1343025" algn="l"/>
              </a:tabLst>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736490" y="1863542"/>
            <a:ext cx="2215296" cy="919865"/>
          </a:xfrm>
          <a:prstGeom prst="rect">
            <a:avLst/>
          </a:prstGeom>
        </p:spPr>
      </p:pic>
      <p:graphicFrame>
        <p:nvGraphicFramePr>
          <p:cNvPr id="9" name="对象 8"/>
          <p:cNvGraphicFramePr>
            <a:graphicFrameLocks noChangeAspect="1"/>
          </p:cNvGraphicFramePr>
          <p:nvPr/>
        </p:nvGraphicFramePr>
        <p:xfrm>
          <a:off x="2852006" y="5068687"/>
          <a:ext cx="5984264" cy="728853"/>
        </p:xfrm>
        <a:graphic>
          <a:graphicData uri="http://schemas.openxmlformats.org/presentationml/2006/ole">
            <mc:AlternateContent xmlns:mc="http://schemas.openxmlformats.org/markup-compatibility/2006">
              <mc:Choice xmlns:v="urn:schemas-microsoft-com:vml" Requires="v">
                <p:oleObj name="公式" r:id="rId6" imgW="47548800" imgH="5791200" progId="">
                  <p:embed/>
                </p:oleObj>
              </mc:Choice>
              <mc:Fallback>
                <p:oleObj name="公式" r:id="rId6" imgW="47548800" imgH="5791200" progId="">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006" y="5068687"/>
                        <a:ext cx="5984264" cy="728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62</a:t>
            </a:fld>
            <a:endParaRPr lang="zh-CN" altLang="en-US"/>
          </a:p>
        </p:txBody>
      </p:sp>
      <p:sp>
        <p:nvSpPr>
          <p:cNvPr id="4" name="矩形 3"/>
          <p:cNvSpPr/>
          <p:nvPr/>
        </p:nvSpPr>
        <p:spPr>
          <a:xfrm>
            <a:off x="839787" y="1268413"/>
            <a:ext cx="11035690" cy="656846"/>
          </a:xfrm>
          <a:prstGeom prst="rect">
            <a:avLst/>
          </a:prstGeom>
        </p:spPr>
        <p:txBody>
          <a:bodyPr wrap="square">
            <a:spAutoFit/>
          </a:bodyPr>
          <a:lstStyle/>
          <a:p>
            <a:pPr marL="514350" indent="-514350" algn="just">
              <a:lnSpc>
                <a:spcPct val="1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）高度</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h</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的最佳值及不确定度：</a:t>
            </a:r>
          </a:p>
        </p:txBody>
      </p:sp>
      <p:graphicFrame>
        <p:nvGraphicFramePr>
          <p:cNvPr id="6" name="表格 5"/>
          <p:cNvGraphicFramePr>
            <a:graphicFrameLocks noGrp="1"/>
          </p:cNvGraphicFramePr>
          <p:nvPr/>
        </p:nvGraphicFramePr>
        <p:xfrm>
          <a:off x="1387044" y="2079626"/>
          <a:ext cx="9167449" cy="464282"/>
        </p:xfrm>
        <a:graphic>
          <a:graphicData uri="http://schemas.openxmlformats.org/drawingml/2006/table">
            <a:tbl>
              <a:tblPr/>
              <a:tblGrid>
                <a:gridCol w="1377899">
                  <a:extLst>
                    <a:ext uri="{9D8B030D-6E8A-4147-A177-3AD203B41FA5}">
                      <a16:colId xmlns:a16="http://schemas.microsoft.com/office/drawing/2014/main" val="20000"/>
                    </a:ext>
                  </a:extLst>
                </a:gridCol>
                <a:gridCol w="1315714">
                  <a:extLst>
                    <a:ext uri="{9D8B030D-6E8A-4147-A177-3AD203B41FA5}">
                      <a16:colId xmlns:a16="http://schemas.microsoft.com/office/drawing/2014/main" val="20001"/>
                    </a:ext>
                  </a:extLst>
                </a:gridCol>
                <a:gridCol w="1315714">
                  <a:extLst>
                    <a:ext uri="{9D8B030D-6E8A-4147-A177-3AD203B41FA5}">
                      <a16:colId xmlns:a16="http://schemas.microsoft.com/office/drawing/2014/main" val="20002"/>
                    </a:ext>
                  </a:extLst>
                </a:gridCol>
                <a:gridCol w="1389355">
                  <a:extLst>
                    <a:ext uri="{9D8B030D-6E8A-4147-A177-3AD203B41FA5}">
                      <a16:colId xmlns:a16="http://schemas.microsoft.com/office/drawing/2014/main" val="20003"/>
                    </a:ext>
                  </a:extLst>
                </a:gridCol>
                <a:gridCol w="1315714">
                  <a:extLst>
                    <a:ext uri="{9D8B030D-6E8A-4147-A177-3AD203B41FA5}">
                      <a16:colId xmlns:a16="http://schemas.microsoft.com/office/drawing/2014/main" val="20004"/>
                    </a:ext>
                  </a:extLst>
                </a:gridCol>
                <a:gridCol w="1314077">
                  <a:extLst>
                    <a:ext uri="{9D8B030D-6E8A-4147-A177-3AD203B41FA5}">
                      <a16:colId xmlns:a16="http://schemas.microsoft.com/office/drawing/2014/main" val="20005"/>
                    </a:ext>
                  </a:extLst>
                </a:gridCol>
                <a:gridCol w="1138976">
                  <a:extLst>
                    <a:ext uri="{9D8B030D-6E8A-4147-A177-3AD203B41FA5}">
                      <a16:colId xmlns:a16="http://schemas.microsoft.com/office/drawing/2014/main" val="20006"/>
                    </a:ext>
                  </a:extLst>
                </a:gridCol>
              </a:tblGrid>
              <a:tr h="464282">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高度</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对象 6"/>
          <p:cNvGraphicFramePr>
            <a:graphicFrameLocks noChangeAspect="1"/>
          </p:cNvGraphicFramePr>
          <p:nvPr/>
        </p:nvGraphicFramePr>
        <p:xfrm>
          <a:off x="1546225" y="2736850"/>
          <a:ext cx="6905625" cy="3960813"/>
        </p:xfrm>
        <a:graphic>
          <a:graphicData uri="http://schemas.openxmlformats.org/presentationml/2006/ole">
            <mc:AlternateContent xmlns:mc="http://schemas.openxmlformats.org/markup-compatibility/2006">
              <mc:Choice xmlns:v="urn:schemas-microsoft-com:vml" Requires="v">
                <p:oleObj name="公式" r:id="rId5" imgW="80772000" imgH="46329600" progId="">
                  <p:embed/>
                </p:oleObj>
              </mc:Choice>
              <mc:Fallback>
                <p:oleObj name="公式" r:id="rId5" imgW="80772000" imgH="46329600"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6225" y="2736850"/>
                        <a:ext cx="6905625" cy="396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63</a:t>
            </a:fld>
            <a:endParaRPr lang="zh-CN" altLang="en-US"/>
          </a:p>
        </p:txBody>
      </p:sp>
      <p:sp>
        <p:nvSpPr>
          <p:cNvPr id="4" name="矩形 3"/>
          <p:cNvSpPr/>
          <p:nvPr/>
        </p:nvSpPr>
        <p:spPr>
          <a:xfrm>
            <a:off x="839787" y="1268413"/>
            <a:ext cx="11035690" cy="738664"/>
          </a:xfrm>
          <a:prstGeom prst="rect">
            <a:avLst/>
          </a:prstGeom>
        </p:spPr>
        <p:txBody>
          <a:bodyPr wrap="square">
            <a:spAutoFit/>
          </a:bodyPr>
          <a:lstStyle/>
          <a:p>
            <a:pPr marL="514350" indent="-514350" algn="just">
              <a:lnSpc>
                <a:spcPct val="1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）直径</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D</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的最佳值及不确定度</a:t>
            </a:r>
          </a:p>
        </p:txBody>
      </p:sp>
      <p:graphicFrame>
        <p:nvGraphicFramePr>
          <p:cNvPr id="6" name="表格 5"/>
          <p:cNvGraphicFramePr>
            <a:graphicFrameLocks noGrp="1"/>
          </p:cNvGraphicFramePr>
          <p:nvPr/>
        </p:nvGraphicFramePr>
        <p:xfrm>
          <a:off x="1387044" y="2079626"/>
          <a:ext cx="9167449" cy="464282"/>
        </p:xfrm>
        <a:graphic>
          <a:graphicData uri="http://schemas.openxmlformats.org/drawingml/2006/table">
            <a:tbl>
              <a:tblPr/>
              <a:tblGrid>
                <a:gridCol w="1377899">
                  <a:extLst>
                    <a:ext uri="{9D8B030D-6E8A-4147-A177-3AD203B41FA5}">
                      <a16:colId xmlns:a16="http://schemas.microsoft.com/office/drawing/2014/main" val="20000"/>
                    </a:ext>
                  </a:extLst>
                </a:gridCol>
                <a:gridCol w="1315714">
                  <a:extLst>
                    <a:ext uri="{9D8B030D-6E8A-4147-A177-3AD203B41FA5}">
                      <a16:colId xmlns:a16="http://schemas.microsoft.com/office/drawing/2014/main" val="20001"/>
                    </a:ext>
                  </a:extLst>
                </a:gridCol>
                <a:gridCol w="1315714">
                  <a:extLst>
                    <a:ext uri="{9D8B030D-6E8A-4147-A177-3AD203B41FA5}">
                      <a16:colId xmlns:a16="http://schemas.microsoft.com/office/drawing/2014/main" val="20002"/>
                    </a:ext>
                  </a:extLst>
                </a:gridCol>
                <a:gridCol w="1389355">
                  <a:extLst>
                    <a:ext uri="{9D8B030D-6E8A-4147-A177-3AD203B41FA5}">
                      <a16:colId xmlns:a16="http://schemas.microsoft.com/office/drawing/2014/main" val="20003"/>
                    </a:ext>
                  </a:extLst>
                </a:gridCol>
                <a:gridCol w="1315714">
                  <a:extLst>
                    <a:ext uri="{9D8B030D-6E8A-4147-A177-3AD203B41FA5}">
                      <a16:colId xmlns:a16="http://schemas.microsoft.com/office/drawing/2014/main" val="20004"/>
                    </a:ext>
                  </a:extLst>
                </a:gridCol>
                <a:gridCol w="1314077">
                  <a:extLst>
                    <a:ext uri="{9D8B030D-6E8A-4147-A177-3AD203B41FA5}">
                      <a16:colId xmlns:a16="http://schemas.microsoft.com/office/drawing/2014/main" val="20005"/>
                    </a:ext>
                  </a:extLst>
                </a:gridCol>
                <a:gridCol w="1138976">
                  <a:extLst>
                    <a:ext uri="{9D8B030D-6E8A-4147-A177-3AD203B41FA5}">
                      <a16:colId xmlns:a16="http://schemas.microsoft.com/office/drawing/2014/main" val="20006"/>
                    </a:ext>
                  </a:extLst>
                </a:gridCol>
              </a:tblGrid>
              <a:tr h="464282">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直径</a:t>
                      </a:r>
                      <a:r>
                        <a:rPr kumimoji="0" lang="en-US" altLang="zh-CN" sz="2000" b="1" i="1"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19.465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19.466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19.465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19.464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19.467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19.466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 name="对象 1"/>
          <p:cNvGraphicFramePr>
            <a:graphicFrameLocks noChangeAspect="1"/>
          </p:cNvGraphicFramePr>
          <p:nvPr/>
        </p:nvGraphicFramePr>
        <p:xfrm>
          <a:off x="1492250" y="2730500"/>
          <a:ext cx="6186488" cy="3963988"/>
        </p:xfrm>
        <a:graphic>
          <a:graphicData uri="http://schemas.openxmlformats.org/presentationml/2006/ole">
            <mc:AlternateContent xmlns:mc="http://schemas.openxmlformats.org/markup-compatibility/2006">
              <mc:Choice xmlns:v="urn:schemas-microsoft-com:vml" Requires="v">
                <p:oleObj name="公式" r:id="rId5" imgW="71323200" imgH="45720000" progId="">
                  <p:embed/>
                </p:oleObj>
              </mc:Choice>
              <mc:Fallback>
                <p:oleObj name="公式" r:id="rId5" imgW="71323200" imgH="45720000" progId="">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2250" y="2730500"/>
                        <a:ext cx="6186488" cy="396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64</a:t>
            </a:fld>
            <a:endParaRPr lang="zh-CN" altLang="en-US"/>
          </a:p>
        </p:txBody>
      </p:sp>
      <p:sp>
        <p:nvSpPr>
          <p:cNvPr id="4" name="矩形 3"/>
          <p:cNvSpPr/>
          <p:nvPr/>
        </p:nvSpPr>
        <p:spPr>
          <a:xfrm>
            <a:off x="839787" y="1268413"/>
            <a:ext cx="11035690" cy="2677656"/>
          </a:xfrm>
          <a:prstGeom prst="rect">
            <a:avLst/>
          </a:prstGeom>
        </p:spPr>
        <p:txBody>
          <a:bodyPr wrap="square">
            <a:spAutoFit/>
          </a:bodyPr>
          <a:lstStyle/>
          <a:p>
            <a:pPr marL="514350" indent="-514350" algn="just">
              <a:lnSpc>
                <a:spcPct val="1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）密度的最佳近似值：</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5</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）密度的不确定度：</a:t>
            </a:r>
          </a:p>
          <a:p>
            <a:pPr marL="514350" indent="-514350" algn="just">
              <a:lnSpc>
                <a:spcPct val="150000"/>
              </a:lnSpc>
              <a:spcBef>
                <a:spcPts val="0"/>
              </a:spcBef>
              <a:buNone/>
              <a:tabLst>
                <a:tab pos="1343025" algn="l"/>
              </a:tabLst>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4840050" y="1268413"/>
          <a:ext cx="3035163" cy="771230"/>
        </p:xfrm>
        <a:graphic>
          <a:graphicData uri="http://schemas.openxmlformats.org/presentationml/2006/ole">
            <mc:AlternateContent xmlns:mc="http://schemas.openxmlformats.org/markup-compatibility/2006">
              <mc:Choice xmlns:v="urn:schemas-microsoft-com:vml" Requires="v">
                <p:oleObj name="公式" r:id="rId5" imgW="37185600" imgH="9448800" progId="">
                  <p:embed/>
                </p:oleObj>
              </mc:Choice>
              <mc:Fallback>
                <p:oleObj name="公式" r:id="rId5" imgW="37185600" imgH="9448800" progId="">
                  <p:embed/>
                  <p:pic>
                    <p:nvPicPr>
                      <p:cNvPr id="0" name="Picture 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0050" y="1268413"/>
                        <a:ext cx="3035163" cy="771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2820376" y="3453089"/>
          <a:ext cx="5456115" cy="2349911"/>
        </p:xfrm>
        <a:graphic>
          <a:graphicData uri="http://schemas.openxmlformats.org/presentationml/2006/ole">
            <mc:AlternateContent xmlns:mc="http://schemas.openxmlformats.org/markup-compatibility/2006">
              <mc:Choice xmlns:v="urn:schemas-microsoft-com:vml" Requires="v">
                <p:oleObj name="公式" r:id="rId7" imgW="61569600" imgH="26517600" progId="">
                  <p:embed/>
                </p:oleObj>
              </mc:Choice>
              <mc:Fallback>
                <p:oleObj name="公式" r:id="rId7" imgW="61569600" imgH="26517600" progId="">
                  <p:embed/>
                  <p:pic>
                    <p:nvPicPr>
                      <p:cNvPr id="0" name="Picture 1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0376" y="3453089"/>
                        <a:ext cx="5456115" cy="2349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2.3.4 </a:t>
            </a:r>
            <a:r>
              <a:rPr lang="zh-CN" altLang="en-US"/>
              <a:t>间接测量结果的不确定度估计</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65</a:t>
            </a:fld>
            <a:endParaRPr lang="zh-CN" altLang="en-US"/>
          </a:p>
        </p:txBody>
      </p:sp>
      <p:sp>
        <p:nvSpPr>
          <p:cNvPr id="4" name="矩形 3"/>
          <p:cNvSpPr/>
          <p:nvPr/>
        </p:nvSpPr>
        <p:spPr>
          <a:xfrm>
            <a:off x="839787" y="1268413"/>
            <a:ext cx="11035690" cy="3970318"/>
          </a:xfrm>
          <a:prstGeom prst="rect">
            <a:avLst/>
          </a:prstGeom>
        </p:spPr>
        <p:txBody>
          <a:bodyPr wrap="square">
            <a:spAutoFit/>
          </a:bodyPr>
          <a:lstStyle/>
          <a:p>
            <a:pPr marL="514350" indent="-514350" algn="just">
              <a:lnSpc>
                <a:spcPct val="1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6</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）因此得：</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）密度测量的最后结果为</a:t>
            </a:r>
          </a:p>
          <a:p>
            <a:pPr marL="514350" indent="-514350" algn="just">
              <a:lnSpc>
                <a:spcPct val="150000"/>
              </a:lnSpc>
              <a:spcBef>
                <a:spcPts val="0"/>
              </a:spcBef>
              <a:buNone/>
              <a:tabLst>
                <a:tab pos="1343025" algn="l"/>
              </a:tabLst>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gn="just">
              <a:lnSpc>
                <a:spcPct val="150000"/>
              </a:lnSpc>
              <a:spcBef>
                <a:spcPts val="0"/>
              </a:spcBef>
              <a:buNone/>
              <a:tabLst>
                <a:tab pos="1343025" algn="l"/>
              </a:tabLst>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649174" y="1795823"/>
          <a:ext cx="5060654" cy="1236540"/>
        </p:xfrm>
        <a:graphic>
          <a:graphicData uri="http://schemas.openxmlformats.org/presentationml/2006/ole">
            <mc:AlternateContent xmlns:mc="http://schemas.openxmlformats.org/markup-compatibility/2006">
              <mc:Choice xmlns:v="urn:schemas-microsoft-com:vml" Requires="v">
                <p:oleObj name="公式" r:id="rId5" imgW="67360800" imgH="16459200" progId="">
                  <p:embed/>
                </p:oleObj>
              </mc:Choice>
              <mc:Fallback>
                <p:oleObj name="公式" r:id="rId5" imgW="67360800" imgH="16459200" progId="">
                  <p:embed/>
                  <p:pic>
                    <p:nvPicPr>
                      <p:cNvPr id="0" name="Picture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174" y="1795823"/>
                        <a:ext cx="5060654" cy="1236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4502150" y="3994517"/>
          <a:ext cx="3704003" cy="763421"/>
        </p:xfrm>
        <a:graphic>
          <a:graphicData uri="http://schemas.openxmlformats.org/presentationml/2006/ole">
            <mc:AlternateContent xmlns:mc="http://schemas.openxmlformats.org/markup-compatibility/2006">
              <mc:Choice xmlns:v="urn:schemas-microsoft-com:vml" Requires="v">
                <p:oleObj name="公式" r:id="rId7" imgW="39928800" imgH="8229600" progId="">
                  <p:embed/>
                </p:oleObj>
              </mc:Choice>
              <mc:Fallback>
                <p:oleObj name="公式" r:id="rId7" imgW="39928800" imgH="8229600" progId="">
                  <p:embed/>
                  <p:pic>
                    <p:nvPicPr>
                      <p:cNvPr id="0" name="Picture 1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2150" y="3994517"/>
                        <a:ext cx="3704003" cy="763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5FFC:6382299|FBC:16777215|LFC:16777215|LBC:16777215"/>
          <p:cNvSpPr/>
          <p:nvPr>
            <p:custDataLst>
              <p:tags r:id="rId2"/>
            </p:custDataLst>
          </p:nvPr>
        </p:nvSpPr>
        <p:spPr>
          <a:xfrm>
            <a:off x="315005" y="672681"/>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9@|5FFC:16777215|FBC:16777215|LFC:10661574|LBC:16777215"/>
          <p:cNvSpPr/>
          <p:nvPr>
            <p:custDataLst>
              <p:tags r:id="rId3"/>
            </p:custDataLst>
          </p:nvPr>
        </p:nvSpPr>
        <p:spPr>
          <a:xfrm>
            <a:off x="452198" y="799739"/>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3@|5FFC:2500134|FBC:16777215|LFC:16777215|LBC:16777215"/>
          <p:cNvSpPr/>
          <p:nvPr>
            <p:custDataLst>
              <p:tags r:id="rId4"/>
            </p:custDataLst>
          </p:nvPr>
        </p:nvSpPr>
        <p:spPr>
          <a:xfrm>
            <a:off x="616525" y="1267205"/>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9@|5FFC:6382299|FBC:16777215|LFC:16777215|LBC:16777215"/>
          <p:cNvSpPr/>
          <p:nvPr>
            <p:custDataLst>
              <p:tags r:id="rId5"/>
            </p:custDataLst>
          </p:nvPr>
        </p:nvSpPr>
        <p:spPr>
          <a:xfrm flipH="1">
            <a:off x="11287927" y="669347"/>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9@|5FFC:16777215|FBC:16777215|LFC:10661574|LBC:16777215"/>
          <p:cNvSpPr/>
          <p:nvPr>
            <p:custDataLst>
              <p:tags r:id="rId6"/>
            </p:custDataLst>
          </p:nvPr>
        </p:nvSpPr>
        <p:spPr>
          <a:xfrm flipH="1">
            <a:off x="11295194" y="796405"/>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3@|5FFC:2500134|FBC:16777215|LFC:16777215|LBC:16777215"/>
          <p:cNvSpPr/>
          <p:nvPr>
            <p:custDataLst>
              <p:tags r:id="rId7"/>
            </p:custDataLst>
          </p:nvPr>
        </p:nvSpPr>
        <p:spPr>
          <a:xfrm flipH="1">
            <a:off x="11280569" y="1263871"/>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17@|1FFC:6382299|FBC:16777215|LFC:16777215|LBC:16777215"/>
          <p:cNvSpPr/>
          <p:nvPr>
            <p:custDataLst>
              <p:tags r:id="rId8"/>
            </p:custDataLst>
          </p:nvPr>
        </p:nvSpPr>
        <p:spPr>
          <a:xfrm>
            <a:off x="599700" y="449944"/>
            <a:ext cx="10971691" cy="817034"/>
          </a:xfrm>
          <a:prstGeom prst="rect">
            <a:avLst/>
          </a:prstGeom>
          <a:solidFill>
            <a:schemeClr val="accent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marR="0" lvl="0" indent="0" algn="ctr" defTabSz="914400" rtl="0" eaLnBrk="1" latinLnBrk="0" hangingPunct="1">
              <a:spcBef>
                <a:spcPts val="0"/>
              </a:spcBef>
              <a:spcAft>
                <a:spcPts val="0"/>
              </a:spcAft>
              <a:buClrTx/>
              <a:buSzTx/>
              <a:buFontTx/>
              <a:buNone/>
              <a:defRPr/>
            </a:pPr>
            <a:r>
              <a:rPr kumimoji="0" lang="zh-CN" altLang="en-US" sz="5400" b="0" i="0" u="none" strike="noStrike" kern="1200" cap="none" spc="0" normalizeH="0" baseline="0" noProof="0">
                <a:ln>
                  <a:noFill/>
                </a:ln>
                <a:solidFill>
                  <a:srgbClr val="FFFFFF"/>
                </a:solidFill>
                <a:effectLst/>
                <a:uLnTx/>
                <a:uFillTx/>
                <a:latin typeface="+mj-lt"/>
                <a:ea typeface="+mj-ea"/>
                <a:cs typeface="+mj-cs"/>
              </a:rPr>
              <a:t>主要内容</a:t>
            </a:r>
          </a:p>
        </p:txBody>
      </p:sp>
      <p:cxnSp>
        <p:nvCxnSpPr>
          <p:cNvPr id="11" name="Connecteur droit 21@|9FFC:0|FBC:0|LFC:10661574|LBC:16777215"/>
          <p:cNvCxnSpPr/>
          <p:nvPr>
            <p:custDataLst>
              <p:tags r:id="rId9"/>
            </p:custDataLst>
          </p:nvPr>
        </p:nvCxnSpPr>
        <p:spPr>
          <a:xfrm>
            <a:off x="599700" y="548087"/>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22@|9FFC:0|FBC:0|LFC:10661574|LBC:16777215"/>
          <p:cNvCxnSpPr/>
          <p:nvPr>
            <p:custDataLst>
              <p:tags r:id="rId10"/>
            </p:custDataLst>
          </p:nvPr>
        </p:nvCxnSpPr>
        <p:spPr>
          <a:xfrm>
            <a:off x="599700" y="1190042"/>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49AE70B2-8BF9-45C0-BB95-33D1B9D3A854}" type="slidenum">
              <a:rPr lang="zh-CN" altLang="en-US" smtClean="0"/>
              <a:pPr/>
              <a:t>66</a:t>
            </a:fld>
            <a:endParaRPr lang="zh-CN" altLang="en-US"/>
          </a:p>
        </p:txBody>
      </p:sp>
      <p:sp>
        <p:nvSpPr>
          <p:cNvPr id="6" name="文本框 5"/>
          <p:cNvSpPr txBox="1"/>
          <p:nvPr/>
        </p:nvSpPr>
        <p:spPr>
          <a:xfrm>
            <a:off x="616526" y="2079461"/>
            <a:ext cx="10664044" cy="4031873"/>
          </a:xfrm>
          <a:prstGeom prst="rect">
            <a:avLst/>
          </a:prstGeom>
          <a:noFill/>
          <a:ln w="19050">
            <a:solidFill>
              <a:srgbClr val="CC00CC"/>
            </a:solidFill>
            <a:prstDash val="dash"/>
          </a:ln>
        </p:spPr>
        <p:txBody>
          <a:bodyPr wrap="square" rtlCol="0">
            <a:spAutoFit/>
          </a:bodyPr>
          <a:lstStyle/>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课程学习的重点与程序</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数据处理及误差分析理论</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有效数字的处理</a:t>
            </a:r>
            <a:endPar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实验曲线的描绘与拟合</a:t>
            </a:r>
            <a:endParaRPr lang="zh-CN" altLang="en-US" sz="3200" b="1">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36226181"/>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3</a:t>
            </a:r>
            <a:r>
              <a:rPr lang="en-US" altLang="zh-CN"/>
              <a:t> </a:t>
            </a:r>
            <a:r>
              <a:rPr lang="zh-CN" altLang="en-US"/>
              <a:t>实验数据的有效位数</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67</a:t>
            </a:fld>
            <a:endParaRPr lang="zh-CN" altLang="en-US"/>
          </a:p>
        </p:txBody>
      </p:sp>
      <p:sp>
        <p:nvSpPr>
          <p:cNvPr id="4" name="矩形 3"/>
          <p:cNvSpPr/>
          <p:nvPr/>
        </p:nvSpPr>
        <p:spPr>
          <a:xfrm>
            <a:off x="839787" y="1268413"/>
            <a:ext cx="11035690" cy="5262979"/>
          </a:xfrm>
          <a:prstGeom prst="rect">
            <a:avLst/>
          </a:prstGeom>
        </p:spPr>
        <p:txBody>
          <a:bodyPr wrap="square">
            <a:spAutoFit/>
          </a:bodyPr>
          <a:lstStyle/>
          <a:p>
            <a:pPr marL="539750" indent="-539750">
              <a:lnSpc>
                <a:spcPct val="150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 有效数字位数确定总依据是：</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有效数字的最后一位是不确定度所在位</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a:latin typeface="Times New Roman" panose="02020603050405020304" pitchFamily="18" charset="0"/>
              <a:ea typeface="宋体" panose="02010600030101010101" pitchFamily="2" charset="-122"/>
              <a:cs typeface="Times New Roman" panose="02020603050405020304" pitchFamily="18" charset="0"/>
            </a:endParaRPr>
          </a:p>
          <a:p>
            <a:pPr marL="539750" indent="-539750">
              <a:lnSpc>
                <a:spcPct val="150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对没有小数位且以若干个零结尾的数值，从非零数字最左一位向右数得到的位数减去无效零（仅为定位用的零）的个数，就是有效位数；</a:t>
            </a:r>
          </a:p>
          <a:p>
            <a:pPr marL="539750" indent="-539750">
              <a:lnSpc>
                <a:spcPct val="150000"/>
              </a:lnSpc>
              <a:spcBef>
                <a:spcPts val="0"/>
              </a:spcBef>
              <a:buFont typeface="Wingdings" panose="05000000000000000000" pitchFamily="2" charset="2"/>
              <a:buChar char="p"/>
              <a:tabLst>
                <a:tab pos="1343025" algn="l"/>
              </a:tabLst>
            </a:pPr>
            <a:r>
              <a:rPr lang="zh-CN" altLang="en-US" sz="3200">
                <a:latin typeface="Times New Roman" panose="02020603050405020304" pitchFamily="18" charset="0"/>
                <a:ea typeface="宋体" panose="02010600030101010101" pitchFamily="2" charset="-122"/>
                <a:cs typeface="Times New Roman" panose="02020603050405020304" pitchFamily="18" charset="0"/>
              </a:rPr>
              <a:t>对其他十进位数，从非零数字最左一位向右数而得到的位数，就是有效位数。</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3.1 </a:t>
            </a:r>
            <a:r>
              <a:rPr lang="zh-CN" altLang="en-US"/>
              <a:t>原始记录（直接测量量）的有效数字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68</a:t>
            </a:fld>
            <a:endParaRPr lang="zh-CN" altLang="en-US"/>
          </a:p>
        </p:txBody>
      </p:sp>
      <p:sp>
        <p:nvSpPr>
          <p:cNvPr id="4" name="矩形 3"/>
          <p:cNvSpPr/>
          <p:nvPr/>
        </p:nvSpPr>
        <p:spPr>
          <a:xfrm>
            <a:off x="839787" y="1268413"/>
            <a:ext cx="11035690" cy="4801314"/>
          </a:xfrm>
          <a:prstGeom prst="rect">
            <a:avLst/>
          </a:prstGeom>
        </p:spPr>
        <p:txBody>
          <a:bodyPr wrap="square">
            <a:spAutoFit/>
          </a:bodyPr>
          <a:lstStyle/>
          <a:p>
            <a:pPr>
              <a:lnSpc>
                <a:spcPct val="150000"/>
              </a:lnSpc>
              <a:spcBef>
                <a:spcPts val="0"/>
              </a:spcBef>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10</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分度的仪器，读数要取到最小分度的</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1/10</a:t>
            </a:r>
          </a:p>
          <a:p>
            <a:pPr marL="1160780" indent="-539750"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最小分度是毫米的尺，测量时一定要估读到 </a:t>
            </a:r>
            <a:r>
              <a:rPr lang="en-US" altLang="zh-CN" sz="2800">
                <a:latin typeface="Times New Roman" panose="02020603050405020304" pitchFamily="18" charset="0"/>
                <a:ea typeface="宋体" panose="02010600030101010101" pitchFamily="2" charset="-122"/>
                <a:cs typeface="Times New Roman" panose="02020603050405020304" pitchFamily="18" charset="0"/>
              </a:rPr>
              <a:t>1/10 mm </a:t>
            </a:r>
            <a:r>
              <a:rPr lang="zh-CN" altLang="en-US" sz="2800">
                <a:latin typeface="Times New Roman" panose="02020603050405020304" pitchFamily="18" charset="0"/>
                <a:ea typeface="宋体" panose="02010600030101010101" pitchFamily="2" charset="-122"/>
                <a:cs typeface="Times New Roman" panose="02020603050405020304" pitchFamily="18" charset="0"/>
              </a:rPr>
              <a:t>位</a:t>
            </a:r>
          </a:p>
          <a:p>
            <a:pPr marL="1160780" indent="-539750"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最小分度</a:t>
            </a:r>
            <a:r>
              <a:rPr lang="en-US" altLang="zh-CN" sz="2800">
                <a:latin typeface="Times New Roman" panose="02020603050405020304" pitchFamily="18" charset="0"/>
                <a:ea typeface="宋体" panose="02010600030101010101" pitchFamily="2" charset="-122"/>
                <a:cs typeface="Times New Roman" panose="02020603050405020304" pitchFamily="18" charset="0"/>
              </a:rPr>
              <a:t>0.1A</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的安培计，测量时一定要估读到 </a:t>
            </a:r>
            <a:r>
              <a:rPr lang="en-US" altLang="zh-CN" sz="2800">
                <a:latin typeface="Times New Roman" panose="02020603050405020304" pitchFamily="18" charset="0"/>
                <a:ea typeface="宋体" panose="02010600030101010101" pitchFamily="2" charset="-122"/>
                <a:cs typeface="Times New Roman" panose="02020603050405020304" pitchFamily="18" charset="0"/>
              </a:rPr>
              <a:t>1/100 A</a:t>
            </a: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a:p>
            <a:pPr marL="1160780" indent="-539750"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但有的指针式仪表，它的分度较窄，而指针较宽（大于最小分度的</a:t>
            </a:r>
            <a:r>
              <a:rPr lang="en-US" altLang="zh-CN" sz="2800">
                <a:latin typeface="Times New Roman" panose="02020603050405020304" pitchFamily="18" charset="0"/>
                <a:ea typeface="宋体" panose="02010600030101010101" pitchFamily="2" charset="-122"/>
                <a:cs typeface="Times New Roman" panose="02020603050405020304" pitchFamily="18" charset="0"/>
              </a:rPr>
              <a:t>1/5</a:t>
            </a:r>
            <a:r>
              <a:rPr lang="zh-CN" altLang="en-US" sz="2800">
                <a:latin typeface="Times New Roman" panose="02020603050405020304" pitchFamily="18" charset="0"/>
                <a:ea typeface="宋体" panose="02010600030101010101" pitchFamily="2" charset="-122"/>
                <a:cs typeface="Times New Roman" panose="02020603050405020304" pitchFamily="18" charset="0"/>
              </a:rPr>
              <a:t>） 这要读到最小分度的 </a:t>
            </a:r>
            <a:r>
              <a:rPr lang="en-US" altLang="zh-CN" sz="2800">
                <a:latin typeface="Times New Roman" panose="02020603050405020304" pitchFamily="18" charset="0"/>
                <a:ea typeface="宋体" panose="02010600030101010101" pitchFamily="2" charset="-122"/>
                <a:cs typeface="Times New Roman" panose="02020603050405020304" pitchFamily="18" charset="0"/>
              </a:rPr>
              <a:t>1/10 </a:t>
            </a:r>
            <a:r>
              <a:rPr lang="zh-CN" altLang="en-US" sz="2800">
                <a:latin typeface="Times New Roman" panose="02020603050405020304" pitchFamily="18" charset="0"/>
                <a:ea typeface="宋体" panose="02010600030101010101" pitchFamily="2" charset="-122"/>
                <a:cs typeface="Times New Roman" panose="02020603050405020304" pitchFamily="18" charset="0"/>
              </a:rPr>
              <a:t>有困难，可以读到最小分度的</a:t>
            </a:r>
            <a:r>
              <a:rPr lang="en-US" altLang="zh-CN" sz="2800">
                <a:latin typeface="Times New Roman" panose="02020603050405020304" pitchFamily="18" charset="0"/>
                <a:ea typeface="宋体" panose="02010600030101010101" pitchFamily="2" charset="-122"/>
                <a:cs typeface="Times New Roman" panose="02020603050405020304" pitchFamily="18" charset="0"/>
              </a:rPr>
              <a:t>1/5</a:t>
            </a:r>
            <a:r>
              <a:rPr lang="zh-CN" altLang="en-US" sz="28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800">
                <a:latin typeface="Times New Roman" panose="02020603050405020304" pitchFamily="18" charset="0"/>
                <a:ea typeface="宋体" panose="02010600030101010101" pitchFamily="2" charset="-122"/>
                <a:cs typeface="Times New Roman" panose="02020603050405020304" pitchFamily="18" charset="0"/>
              </a:rPr>
              <a:t>1/2</a:t>
            </a:r>
          </a:p>
          <a:p>
            <a:pPr marL="621030" indent="-621030" algn="just">
              <a:lnSpc>
                <a:spcPct val="150000"/>
              </a:lnSpc>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2</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）游标类量具只读到游标分度值，一般不估读</a:t>
            </a: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3.1 </a:t>
            </a:r>
            <a:r>
              <a:rPr lang="zh-CN" altLang="en-US"/>
              <a:t>原始记录（直接测量量）的有效数字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69</a:t>
            </a:fld>
            <a:endParaRPr lang="zh-CN" altLang="en-US"/>
          </a:p>
        </p:txBody>
      </p:sp>
      <p:sp>
        <p:nvSpPr>
          <p:cNvPr id="4" name="矩形 3"/>
          <p:cNvSpPr/>
          <p:nvPr/>
        </p:nvSpPr>
        <p:spPr>
          <a:xfrm>
            <a:off x="839787" y="1268413"/>
            <a:ext cx="11035690" cy="4893647"/>
          </a:xfrm>
          <a:prstGeom prst="rect">
            <a:avLst/>
          </a:prstGeom>
        </p:spPr>
        <p:txBody>
          <a:bodyPr wrap="square">
            <a:spAutoFit/>
          </a:bodyPr>
          <a:lstStyle/>
          <a:p>
            <a:pPr>
              <a:lnSpc>
                <a:spcPct val="150000"/>
              </a:lnSpc>
              <a:spcBef>
                <a:spcPts val="0"/>
              </a:spcBef>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3</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）对于其他分度的器具和仪表，应取到最小分格的一位</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1160780" indent="-539750" algn="just">
              <a:lnSpc>
                <a:spcPct val="150000"/>
              </a:lnSpc>
              <a:spcBef>
                <a:spcPts val="0"/>
              </a:spcBef>
              <a:buFont typeface="Wingdings" panose="05000000000000000000" pitchFamily="2" charset="2"/>
              <a:buChar char="p"/>
              <a:tabLst>
                <a:tab pos="1343025" algn="l"/>
              </a:tabLst>
            </a:pPr>
            <a:r>
              <a:rPr lang="en-US" altLang="zh-CN" sz="2800">
                <a:latin typeface="Times New Roman" panose="02020603050405020304" pitchFamily="18" charset="0"/>
                <a:ea typeface="宋体" panose="02010600030101010101" pitchFamily="2" charset="-122"/>
                <a:cs typeface="Times New Roman" panose="02020603050405020304" pitchFamily="18" charset="0"/>
              </a:rPr>
              <a:t>0.05 mm</a:t>
            </a:r>
            <a:r>
              <a:rPr lang="zh-CN" altLang="en-US" sz="2800">
                <a:latin typeface="Times New Roman" panose="02020603050405020304" pitchFamily="18" charset="0"/>
                <a:ea typeface="宋体" panose="02010600030101010101" pitchFamily="2" charset="-122"/>
                <a:cs typeface="Times New Roman" panose="02020603050405020304" pitchFamily="18" charset="0"/>
              </a:rPr>
              <a:t>卡尺（</a:t>
            </a:r>
            <a:r>
              <a:rPr lang="en-US" altLang="zh-CN" sz="2800">
                <a:latin typeface="Times New Roman" panose="02020603050405020304" pitchFamily="18" charset="0"/>
                <a:ea typeface="宋体" panose="02010600030101010101" pitchFamily="2" charset="-122"/>
                <a:cs typeface="Times New Roman" panose="02020603050405020304" pitchFamily="18" charset="0"/>
              </a:rPr>
              <a:t>20</a:t>
            </a:r>
            <a:r>
              <a:rPr lang="zh-CN" altLang="en-US" sz="2800">
                <a:latin typeface="Times New Roman" panose="02020603050405020304" pitchFamily="18" charset="0"/>
                <a:ea typeface="宋体" panose="02010600030101010101" pitchFamily="2" charset="-122"/>
                <a:cs typeface="Times New Roman" panose="02020603050405020304" pitchFamily="18" charset="0"/>
              </a:rPr>
              <a:t>分度</a:t>
            </a:r>
            <a:r>
              <a:rPr lang="en-US" altLang="zh-CN" sz="280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a:latin typeface="Times New Roman" panose="02020603050405020304" pitchFamily="18" charset="0"/>
                <a:ea typeface="宋体" panose="02010600030101010101" pitchFamily="2" charset="-122"/>
                <a:cs typeface="Times New Roman" panose="02020603050405020304" pitchFamily="18" charset="0"/>
              </a:rPr>
              <a:t>，只读到 </a:t>
            </a:r>
            <a:r>
              <a:rPr lang="en-US" altLang="zh-CN" sz="2800">
                <a:latin typeface="Times New Roman" panose="02020603050405020304" pitchFamily="18" charset="0"/>
                <a:ea typeface="宋体" panose="02010600030101010101" pitchFamily="2" charset="-122"/>
                <a:cs typeface="Times New Roman" panose="02020603050405020304" pitchFamily="18" charset="0"/>
              </a:rPr>
              <a:t>1/100 mm </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的位上的而其中的 </a:t>
            </a:r>
            <a:r>
              <a:rPr lang="en-US" altLang="zh-CN" sz="2800">
                <a:latin typeface="Times New Roman" panose="02020603050405020304" pitchFamily="18" charset="0"/>
                <a:ea typeface="宋体" panose="02010600030101010101" pitchFamily="2" charset="-122"/>
                <a:cs typeface="Times New Roman" panose="02020603050405020304" pitchFamily="18" charset="0"/>
              </a:rPr>
              <a:t>5 </a:t>
            </a:r>
            <a:r>
              <a:rPr lang="zh-CN" altLang="en-US" sz="2800">
                <a:latin typeface="Times New Roman" panose="02020603050405020304" pitchFamily="18" charset="0"/>
                <a:ea typeface="宋体" panose="02010600030101010101" pitchFamily="2" charset="-122"/>
                <a:cs typeface="Times New Roman" panose="02020603050405020304" pitchFamily="18" charset="0"/>
              </a:rPr>
              <a:t>就是不确定度所在位。</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621030" indent="-621030" algn="just">
              <a:lnSpc>
                <a:spcPct val="150000"/>
              </a:lnSpc>
              <a:spcBef>
                <a:spcPts val="0"/>
              </a:spcBef>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4</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）数字仪表的全部显示数字都为有效数字，末位是不确定度所在位。</a:t>
            </a:r>
          </a:p>
          <a:p>
            <a:pPr marL="1078230" indent="-538480"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无论是指针式仪表，还是数字式仪表，在测量时应尽可能使读数值在满刻度的 </a:t>
            </a:r>
            <a:r>
              <a:rPr lang="en-US" altLang="zh-CN" sz="2800">
                <a:latin typeface="Times New Roman" panose="02020603050405020304" pitchFamily="18" charset="0"/>
                <a:ea typeface="宋体" panose="02010600030101010101" pitchFamily="2" charset="-122"/>
                <a:cs typeface="Times New Roman" panose="02020603050405020304" pitchFamily="18" charset="0"/>
              </a:rPr>
              <a:t>1/2—3/4 </a:t>
            </a:r>
            <a:r>
              <a:rPr lang="zh-CN" altLang="en-US" sz="2800">
                <a:latin typeface="Times New Roman" panose="02020603050405020304" pitchFamily="18" charset="0"/>
                <a:ea typeface="宋体" panose="02010600030101010101" pitchFamily="2" charset="-122"/>
                <a:cs typeface="Times New Roman" panose="02020603050405020304" pitchFamily="18" charset="0"/>
              </a:rPr>
              <a:t>之间，以减小相对不确定度</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1.2 </a:t>
            </a:r>
            <a:r>
              <a:rPr lang="zh-CN" altLang="en-US"/>
              <a:t>选课方式与注意事项</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a:t>
            </a:fld>
            <a:endParaRPr lang="zh-CN" altLang="en-US"/>
          </a:p>
        </p:txBody>
      </p:sp>
      <p:sp>
        <p:nvSpPr>
          <p:cNvPr id="4" name="矩形 3"/>
          <p:cNvSpPr/>
          <p:nvPr/>
        </p:nvSpPr>
        <p:spPr>
          <a:xfrm>
            <a:off x="839787" y="1268413"/>
            <a:ext cx="11035690" cy="4861716"/>
          </a:xfrm>
          <a:prstGeom prst="rect">
            <a:avLst/>
          </a:prstGeom>
        </p:spPr>
        <p:txBody>
          <a:bodyPr wrap="square">
            <a:spAutoFit/>
          </a:bodyPr>
          <a:lstStyle/>
          <a:p>
            <a:pPr algn="just">
              <a:lnSpc>
                <a:spcPct val="200000"/>
              </a:lnSpc>
              <a:spcBef>
                <a:spcPts val="0"/>
              </a:spcBef>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上实验课迟到、不写预习报告（报告单前三项）或预习报告书写不合格、没有证件均取消当堂实验课资格。</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200000"/>
              </a:lnSpc>
              <a:spcBef>
                <a:spcPts val="0"/>
              </a:spcBef>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完成实验后，由指导教师检查数据签章且仪器完好归位后方可离开。</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200000"/>
              </a:lnSpc>
              <a:spcBef>
                <a:spcPts val="0"/>
              </a:spcBef>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每周做一个实验</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每个实验只能选做一次。</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54791070"/>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3.1 </a:t>
            </a:r>
            <a:r>
              <a:rPr lang="zh-CN" altLang="en-US"/>
              <a:t>原始记录（直接测量量）的有效数字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70</a:t>
            </a:fld>
            <a:endParaRPr lang="zh-CN" altLang="en-US"/>
          </a:p>
        </p:txBody>
      </p:sp>
      <p:sp>
        <p:nvSpPr>
          <p:cNvPr id="4" name="矩形 3"/>
          <p:cNvSpPr/>
          <p:nvPr/>
        </p:nvSpPr>
        <p:spPr>
          <a:xfrm>
            <a:off x="839787" y="1268413"/>
            <a:ext cx="11035690" cy="4985980"/>
          </a:xfrm>
          <a:prstGeom prst="rect">
            <a:avLst/>
          </a:prstGeom>
        </p:spPr>
        <p:txBody>
          <a:bodyPr wrap="square">
            <a:spAutoFit/>
          </a:bodyPr>
          <a:lstStyle/>
          <a:p>
            <a:pPr marL="621030" indent="-621030">
              <a:lnSpc>
                <a:spcPct val="150000"/>
              </a:lnSpc>
              <a:spcBef>
                <a:spcPts val="0"/>
              </a:spcBef>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5</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）在第一个非“</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0”</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数字之前的“</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0”</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不为有效数字，在第一个非“</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0”</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数字，之后的“</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0”</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均为有效数字</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1160780" indent="-539750" algn="just">
              <a:lnSpc>
                <a:spcPct val="150000"/>
              </a:lnSpc>
              <a:spcBef>
                <a:spcPts val="0"/>
              </a:spcBef>
              <a:buFont typeface="Wingdings" panose="05000000000000000000" pitchFamily="2" charset="2"/>
              <a:buChar char="p"/>
              <a:tabLst>
                <a:tab pos="1343025" algn="l"/>
              </a:tabLst>
            </a:pPr>
            <a:r>
              <a:rPr lang="en-US" altLang="zh-CN" sz="2800">
                <a:latin typeface="Times New Roman" panose="02020603050405020304" pitchFamily="18" charset="0"/>
                <a:ea typeface="宋体" panose="02010600030101010101" pitchFamily="2" charset="-122"/>
                <a:cs typeface="Times New Roman" panose="02020603050405020304" pitchFamily="18" charset="0"/>
              </a:rPr>
              <a:t>0.210 mm </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的有效数字的位数为 </a:t>
            </a:r>
            <a:r>
              <a:rPr lang="en-US" altLang="zh-CN" sz="2800">
                <a:latin typeface="Times New Roman" panose="02020603050405020304" pitchFamily="18" charset="0"/>
                <a:ea typeface="宋体" panose="02010600030101010101" pitchFamily="2" charset="-122"/>
                <a:cs typeface="Times New Roman" panose="02020603050405020304" pitchFamily="18" charset="0"/>
              </a:rPr>
              <a:t>3 </a:t>
            </a:r>
            <a:r>
              <a:rPr lang="zh-CN" altLang="en-US" sz="2800">
                <a:latin typeface="Times New Roman" panose="02020603050405020304" pitchFamily="18" charset="0"/>
                <a:ea typeface="宋体" panose="02010600030101010101" pitchFamily="2" charset="-122"/>
                <a:cs typeface="Times New Roman" panose="02020603050405020304" pitchFamily="18" charset="0"/>
              </a:rPr>
              <a:t>位</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1160780" indent="-539750"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单位变换时，有效数字的位数不应改变，其数量级可用</a:t>
            </a:r>
            <a:r>
              <a:rPr lang="en-US" altLang="zh-CN" sz="2800">
                <a:latin typeface="Times New Roman" panose="02020603050405020304" pitchFamily="18" charset="0"/>
                <a:ea typeface="宋体" panose="02010600030101010101" pitchFamily="2" charset="-122"/>
                <a:cs typeface="Times New Roman" panose="02020603050405020304" pitchFamily="18" charset="0"/>
              </a:rPr>
              <a:t>10 </a:t>
            </a:r>
            <a:r>
              <a:rPr lang="zh-CN" altLang="en-US" sz="2800">
                <a:latin typeface="Times New Roman" panose="02020603050405020304" pitchFamily="18" charset="0"/>
                <a:ea typeface="宋体" panose="02010600030101010101" pitchFamily="2" charset="-122"/>
                <a:cs typeface="Times New Roman" panose="02020603050405020304" pitchFamily="18" charset="0"/>
              </a:rPr>
              <a:t>的幂次来表示</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621030" indent="-621030" algn="just">
              <a:lnSpc>
                <a:spcPct val="150000"/>
              </a:lnSpc>
              <a:spcBef>
                <a:spcPts val="0"/>
              </a:spcBef>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6</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）在读取数据时，如果测值恰好为整数，则必须补“０”，一直补到可疑位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pPr lvl="0" fontAlgn="base">
              <a:lnSpc>
                <a:spcPct val="100000"/>
              </a:lnSpc>
              <a:spcAft>
                <a:spcPct val="0"/>
              </a:spcAft>
              <a:defRPr/>
            </a:pPr>
            <a:r>
              <a:rPr kumimoji="1" lang="zh-CN" altLang="en-US" b="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读数举例：</a:t>
            </a:r>
            <a:r>
              <a:rPr kumimoji="1" lang="zh-CN" altLang="en-US" sz="2800" b="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71</a:t>
            </a:fld>
            <a:endParaRPr lang="zh-CN" altLang="en-US"/>
          </a:p>
        </p:txBody>
      </p:sp>
      <p:pic>
        <p:nvPicPr>
          <p:cNvPr id="7" name="Picture 3" descr="读数1"/>
          <p:cNvPicPr>
            <a:picLocks noChangeAspect="1"/>
          </p:cNvPicPr>
          <p:nvPr/>
        </p:nvPicPr>
        <p:blipFill>
          <a:blip r:embed="rId5"/>
          <a:stretch>
            <a:fillRect/>
          </a:stretch>
        </p:blipFill>
        <p:spPr>
          <a:xfrm>
            <a:off x="1354381" y="1265074"/>
            <a:ext cx="3307207" cy="2311727"/>
          </a:xfrm>
          <a:prstGeom prst="rect">
            <a:avLst/>
          </a:prstGeom>
          <a:noFill/>
          <a:ln w="9525">
            <a:noFill/>
          </a:ln>
        </p:spPr>
      </p:pic>
      <p:pic>
        <p:nvPicPr>
          <p:cNvPr id="8" name="Picture 4" descr="读数2"/>
          <p:cNvPicPr>
            <a:picLocks noChangeAspect="1"/>
          </p:cNvPicPr>
          <p:nvPr/>
        </p:nvPicPr>
        <p:blipFill>
          <a:blip r:embed="rId6">
            <a:lum bright="12000" contrast="60000"/>
          </a:blip>
          <a:stretch>
            <a:fillRect/>
          </a:stretch>
        </p:blipFill>
        <p:spPr>
          <a:xfrm>
            <a:off x="6747911" y="1365139"/>
            <a:ext cx="3931813" cy="2111598"/>
          </a:xfrm>
          <a:prstGeom prst="rect">
            <a:avLst/>
          </a:prstGeom>
          <a:noFill/>
          <a:ln w="9525">
            <a:noFill/>
          </a:ln>
        </p:spPr>
      </p:pic>
      <p:grpSp>
        <p:nvGrpSpPr>
          <p:cNvPr id="9" name="Group 7"/>
          <p:cNvGrpSpPr/>
          <p:nvPr/>
        </p:nvGrpSpPr>
        <p:grpSpPr>
          <a:xfrm>
            <a:off x="4242775" y="4094163"/>
            <a:ext cx="3455988" cy="2627312"/>
            <a:chOff x="839" y="2160"/>
            <a:chExt cx="2177" cy="1655"/>
          </a:xfrm>
        </p:grpSpPr>
        <p:pic>
          <p:nvPicPr>
            <p:cNvPr id="10" name="Picture 8" descr="读数3"/>
            <p:cNvPicPr>
              <a:picLocks noChangeAspect="1"/>
            </p:cNvPicPr>
            <p:nvPr/>
          </p:nvPicPr>
          <p:blipFill>
            <a:blip r:embed="rId7"/>
            <a:srcRect t="6100" r="54256" b="37875"/>
            <a:stretch>
              <a:fillRect/>
            </a:stretch>
          </p:blipFill>
          <p:spPr>
            <a:xfrm>
              <a:off x="839" y="2160"/>
              <a:ext cx="2177" cy="1655"/>
            </a:xfrm>
            <a:prstGeom prst="rect">
              <a:avLst/>
            </a:prstGeom>
            <a:noFill/>
            <a:ln w="9525">
              <a:noFill/>
            </a:ln>
          </p:spPr>
        </p:pic>
        <p:sp>
          <p:nvSpPr>
            <p:cNvPr id="11" name="Text Box 9"/>
            <p:cNvSpPr txBox="1">
              <a:spLocks noChangeArrowheads="1"/>
            </p:cNvSpPr>
            <p:nvPr/>
          </p:nvSpPr>
          <p:spPr bwMode="auto">
            <a:xfrm>
              <a:off x="1837" y="2886"/>
              <a:ext cx="899" cy="288"/>
            </a:xfrm>
            <a:prstGeom prst="rect">
              <a:avLst/>
            </a:prstGeom>
            <a:noFill/>
            <a:ln w="9525">
              <a:noFill/>
              <a:miter lim="800000"/>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buClrTx/>
                <a:buSzTx/>
                <a:buFontTx/>
                <a:buNone/>
                <a:defRPr/>
              </a:pPr>
              <a:r>
                <a:rPr kumimoji="1" lang="en-US" altLang="zh-CN" sz="2400" b="1" kern="1200" cap="none" spc="0" normalizeH="0" baseline="0" noProof="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0~500mA</a:t>
              </a:r>
            </a:p>
          </p:txBody>
        </p:sp>
      </p:grpSp>
      <p:sp>
        <p:nvSpPr>
          <p:cNvPr id="12" name="Text Box 5"/>
          <p:cNvSpPr txBox="1">
            <a:spLocks noChangeArrowheads="1"/>
          </p:cNvSpPr>
          <p:nvPr/>
        </p:nvSpPr>
        <p:spPr bwMode="auto">
          <a:xfrm>
            <a:off x="2454741" y="3636963"/>
            <a:ext cx="1106488" cy="457200"/>
          </a:xfrm>
          <a:prstGeom prst="rect">
            <a:avLst/>
          </a:prstGeom>
          <a:noFill/>
          <a:ln w="9525">
            <a:noFill/>
            <a:miter lim="800000"/>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buClrTx/>
              <a:buSzTx/>
              <a:buFontTx/>
              <a:buNone/>
              <a:defRPr/>
            </a:pP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2.02cm</a:t>
            </a:r>
          </a:p>
        </p:txBody>
      </p:sp>
      <p:sp>
        <p:nvSpPr>
          <p:cNvPr id="13" name="Text Box 6"/>
          <p:cNvSpPr txBox="1">
            <a:spLocks noChangeArrowheads="1"/>
          </p:cNvSpPr>
          <p:nvPr/>
        </p:nvSpPr>
        <p:spPr bwMode="auto">
          <a:xfrm>
            <a:off x="7885142" y="3556850"/>
            <a:ext cx="1657350" cy="457200"/>
          </a:xfrm>
          <a:prstGeom prst="rect">
            <a:avLst/>
          </a:prstGeom>
          <a:noFill/>
          <a:ln w="9525">
            <a:noFill/>
            <a:miter lim="800000"/>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a:buClrTx/>
              <a:buSzTx/>
              <a:buFontTx/>
              <a:buNone/>
              <a:defRPr/>
            </a:pP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0.919 k</a:t>
            </a:r>
            <a:r>
              <a:rPr kumimoji="1" lang="el-GR"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Ω</a:t>
            </a:r>
          </a:p>
        </p:txBody>
      </p:sp>
      <p:sp>
        <p:nvSpPr>
          <p:cNvPr id="14" name="Text Box 10"/>
          <p:cNvSpPr txBox="1">
            <a:spLocks noChangeArrowheads="1"/>
          </p:cNvSpPr>
          <p:nvPr/>
        </p:nvSpPr>
        <p:spPr bwMode="auto">
          <a:xfrm>
            <a:off x="5970769" y="6215755"/>
            <a:ext cx="1116013" cy="457200"/>
          </a:xfrm>
          <a:prstGeom prst="rect">
            <a:avLst/>
          </a:prstGeom>
          <a:noFill/>
          <a:ln w="9525">
            <a:noFill/>
            <a:miter lim="800000"/>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buClrTx/>
              <a:buSzTx/>
              <a:buFontTx/>
              <a:buNone/>
              <a:defRPr/>
            </a:pP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129mA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3.2 </a:t>
            </a:r>
            <a:r>
              <a:rPr lang="zh-CN" altLang="en-US"/>
              <a:t>运算后的有效位数字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72</a:t>
            </a:fld>
            <a:endParaRPr lang="zh-CN" altLang="en-US"/>
          </a:p>
        </p:txBody>
      </p:sp>
      <p:sp>
        <p:nvSpPr>
          <p:cNvPr id="4" name="矩形 3"/>
          <p:cNvSpPr/>
          <p:nvPr/>
        </p:nvSpPr>
        <p:spPr>
          <a:xfrm>
            <a:off x="839787" y="1268413"/>
            <a:ext cx="11035690" cy="3416320"/>
          </a:xfrm>
          <a:prstGeom prst="rect">
            <a:avLst/>
          </a:prstGeom>
        </p:spPr>
        <p:txBody>
          <a:bodyPr wrap="square">
            <a:spAutoFit/>
          </a:bodyPr>
          <a:lstStyle/>
          <a:p>
            <a:pPr>
              <a:lnSpc>
                <a:spcPct val="150000"/>
              </a:lnSpc>
              <a:spcBef>
                <a:spcPts val="0"/>
              </a:spcBef>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）加减运算</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1078230" indent="-457200" algn="just">
              <a:lnSpc>
                <a:spcPct val="150000"/>
              </a:lnSpc>
              <a:spcBef>
                <a:spcPts val="0"/>
              </a:spcBef>
              <a:buFont typeface="Wingdings" panose="05000000000000000000" pitchFamily="2" charset="2"/>
              <a:buChar char="p"/>
              <a:tabLst>
                <a:tab pos="1343025" algn="l"/>
              </a:tabLst>
            </a:pPr>
            <a:r>
              <a:rPr lang="zh-CN" altLang="en-US" sz="2800">
                <a:latin typeface="Times New Roman" panose="02020603050405020304" pitchFamily="18" charset="0"/>
                <a:ea typeface="宋体" panose="02010600030101010101" pitchFamily="2" charset="-122"/>
                <a:cs typeface="Times New Roman" panose="02020603050405020304" pitchFamily="18" charset="0"/>
              </a:rPr>
              <a:t>结果末位与参与运算量中末位</a:t>
            </a:r>
            <a:r>
              <a:rPr lang="zh-CN" altLang="en-US" sz="2800" b="1" u="sng">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数量级</a:t>
            </a:r>
            <a:r>
              <a:rPr lang="zh-CN" altLang="en-US" sz="2800">
                <a:latin typeface="Times New Roman" panose="02020603050405020304" pitchFamily="18" charset="0"/>
                <a:ea typeface="宋体" panose="02010600030101010101" pitchFamily="2" charset="-122"/>
                <a:cs typeface="Times New Roman" panose="02020603050405020304" pitchFamily="18" charset="0"/>
              </a:rPr>
              <a:t>最大的一致，运算后结果与该末位取齐，下一位按“四舍六入五凑偶”原则决定舍入</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marL="621030" algn="just">
              <a:lnSpc>
                <a:spcPct val="150000"/>
              </a:lnSpc>
              <a:spcBef>
                <a:spcPts val="0"/>
              </a:spcBef>
              <a:tabLst>
                <a:tab pos="1343025" algn="l"/>
              </a:tabLst>
            </a:pPr>
            <a:endParaRPr lang="en-US" altLang="zh-CN"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621030" algn="just">
              <a:lnSpc>
                <a:spcPct val="150000"/>
              </a:lnSpc>
              <a:spcBef>
                <a:spcPts val="0"/>
              </a:spcBef>
              <a:tabLst>
                <a:tab pos="1343025" algn="l"/>
              </a:tabLst>
            </a:pPr>
            <a:r>
              <a:rPr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例如：</a:t>
            </a:r>
          </a:p>
        </p:txBody>
      </p:sp>
      <p:pic>
        <p:nvPicPr>
          <p:cNvPr id="6" name="图片 5"/>
          <p:cNvPicPr>
            <a:picLocks noChangeAspect="1"/>
          </p:cNvPicPr>
          <p:nvPr/>
        </p:nvPicPr>
        <p:blipFill>
          <a:blip r:embed="rId5"/>
          <a:stretch>
            <a:fillRect/>
          </a:stretch>
        </p:blipFill>
        <p:spPr>
          <a:xfrm>
            <a:off x="2716747" y="4873006"/>
            <a:ext cx="6508044" cy="5715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3.2 </a:t>
            </a:r>
            <a:r>
              <a:rPr lang="zh-CN" altLang="en-US"/>
              <a:t>运算后的有效位数字</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73</a:t>
            </a:fld>
            <a:endParaRPr lang="zh-CN" altLang="en-US"/>
          </a:p>
        </p:txBody>
      </p:sp>
      <p:sp>
        <p:nvSpPr>
          <p:cNvPr id="4" name="矩形 3"/>
          <p:cNvSpPr/>
          <p:nvPr/>
        </p:nvSpPr>
        <p:spPr>
          <a:xfrm>
            <a:off x="839787" y="1268413"/>
            <a:ext cx="11035690" cy="3416320"/>
          </a:xfrm>
          <a:prstGeom prst="rect">
            <a:avLst/>
          </a:prstGeom>
        </p:spPr>
        <p:txBody>
          <a:bodyPr wrap="square">
            <a:spAutoFit/>
          </a:bodyPr>
          <a:lstStyle/>
          <a:p>
            <a:pPr>
              <a:lnSpc>
                <a:spcPct val="150000"/>
              </a:lnSpc>
              <a:spcBef>
                <a:spcPts val="0"/>
              </a:spcBef>
              <a:tabLst>
                <a:tab pos="1343025" algn="l"/>
              </a:tabLst>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）乘除运算</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1160780" indent="-539750" algn="just">
              <a:lnSpc>
                <a:spcPct val="150000"/>
              </a:lnSpc>
              <a:spcBef>
                <a:spcPts val="0"/>
              </a:spcBef>
              <a:buFont typeface="Wingdings" panose="05000000000000000000" pitchFamily="2" charset="2"/>
              <a:buChar char="p"/>
              <a:tabLst>
                <a:tab pos="1343025" algn="l"/>
              </a:tabLs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以参与运算的</a:t>
            </a:r>
            <a:r>
              <a:rPr lang="zh-CN" altLang="en-US" sz="28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有效位数</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最少的数为准，如果有进位多取一位。（ </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计算公式中的常数</a:t>
            </a:r>
            <a:r>
              <a:rPr lang="en-US" altLang="zh-CN"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π</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e</a:t>
            </a: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等有效数字位数可认为是无限的，需要取几位就取几位</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621030" algn="just">
              <a:lnSpc>
                <a:spcPct val="150000"/>
              </a:lnSpc>
              <a:spcBef>
                <a:spcPts val="0"/>
              </a:spcBef>
              <a:tabLst>
                <a:tab pos="1343025" algn="l"/>
              </a:tabLst>
            </a:pPr>
            <a:r>
              <a:rPr lang="zh-CN" altLang="en-US" sz="28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例如：</a:t>
            </a:r>
          </a:p>
        </p:txBody>
      </p:sp>
      <p:pic>
        <p:nvPicPr>
          <p:cNvPr id="2" name="图片 1"/>
          <p:cNvPicPr>
            <a:picLocks noChangeAspect="1"/>
          </p:cNvPicPr>
          <p:nvPr/>
        </p:nvPicPr>
        <p:blipFill>
          <a:blip r:embed="rId5"/>
          <a:stretch>
            <a:fillRect/>
          </a:stretch>
        </p:blipFill>
        <p:spPr>
          <a:xfrm>
            <a:off x="3283758" y="4526604"/>
            <a:ext cx="5027904" cy="582632"/>
          </a:xfrm>
          <a:prstGeom prst="rect">
            <a:avLst/>
          </a:prstGeom>
        </p:spPr>
      </p:pic>
      <p:pic>
        <p:nvPicPr>
          <p:cNvPr id="6" name="图片 5"/>
          <p:cNvPicPr>
            <a:picLocks noChangeAspect="1"/>
          </p:cNvPicPr>
          <p:nvPr/>
        </p:nvPicPr>
        <p:blipFill>
          <a:blip r:embed="rId6"/>
          <a:stretch>
            <a:fillRect/>
          </a:stretch>
        </p:blipFill>
        <p:spPr>
          <a:xfrm>
            <a:off x="3283758" y="5228401"/>
            <a:ext cx="2359876" cy="53508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3.3 </a:t>
            </a:r>
            <a:r>
              <a:rPr lang="zh-CN" altLang="en-US"/>
              <a:t>几点说明</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74</a:t>
            </a:fld>
            <a:endParaRPr lang="zh-CN" altLang="en-US"/>
          </a:p>
        </p:txBody>
      </p:sp>
      <p:sp>
        <p:nvSpPr>
          <p:cNvPr id="4" name="矩形 3"/>
          <p:cNvSpPr/>
          <p:nvPr/>
        </p:nvSpPr>
        <p:spPr>
          <a:xfrm>
            <a:off x="839787" y="1268413"/>
            <a:ext cx="11035690" cy="5262979"/>
          </a:xfrm>
          <a:prstGeom prst="rect">
            <a:avLst/>
          </a:prstGeom>
        </p:spPr>
        <p:txBody>
          <a:bodyPr wrap="square">
            <a:spAutoFit/>
          </a:bodyPr>
          <a:lstStyle/>
          <a:p>
            <a:pPr>
              <a:lnSpc>
                <a:spcPct val="150000"/>
              </a:lnSpc>
              <a:spcBef>
                <a:spcPts val="0"/>
              </a:spcBef>
              <a:tabLst>
                <a:tab pos="1343025" algn="l"/>
              </a:tabLst>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i="1" dirty="0" err="1">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i="1" baseline="-25000" dirty="0" err="1">
                <a:latin typeface="Times New Roman" panose="02020603050405020304" pitchFamily="18" charset="0"/>
                <a:ea typeface="宋体" panose="02010600030101010101" pitchFamily="2" charset="-122"/>
                <a:cs typeface="Times New Roman" panose="02020603050405020304" pitchFamily="18" charset="0"/>
              </a:rPr>
              <a:t>x</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由计算器直接计算出（必须会！！！）</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）不确定度</a:t>
            </a:r>
            <a:r>
              <a:rPr lang="en-US" altLang="zh-CN" sz="3200" b="1" dirty="0">
                <a:latin typeface="Times New Roman" panose="02020603050405020304" pitchFamily="18" charset="0"/>
                <a:cs typeface="Times New Roman" panose="02020603050405020304" pitchFamily="18" charset="0"/>
              </a:rPr>
              <a:t>Δ</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的舍入法则</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例：</a:t>
            </a:r>
            <a:r>
              <a:rPr lang="el-GR" altLang="zh-CN" sz="3200" b="1" dirty="0">
                <a:latin typeface="Times New Roman" panose="02020603050405020304" pitchFamily="18" charset="0"/>
                <a:ea typeface="宋体" panose="02010600030101010101" pitchFamily="2" charset="-122"/>
                <a:cs typeface="Times New Roman" panose="02020603050405020304" pitchFamily="18" charset="0"/>
              </a:rPr>
              <a:t>Δ=0.412=</a:t>
            </a:r>
            <a:r>
              <a:rPr lang="en-US" altLang="zh-CN" sz="3200" b="1" u="sng"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el-GR" altLang="zh-CN" sz="3200" b="1" dirty="0">
                <a:latin typeface="Times New Roman" panose="02020603050405020304" pitchFamily="18" charset="0"/>
                <a:ea typeface="宋体" panose="02010600030101010101" pitchFamily="2" charset="-122"/>
                <a:cs typeface="Times New Roman" panose="02020603050405020304" pitchFamily="18" charset="0"/>
              </a:rPr>
              <a:t>Δ=0.00231=</a:t>
            </a:r>
            <a:r>
              <a:rPr lang="en-US" altLang="zh-CN" sz="3200" b="1" u="sng"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el-GR" altLang="zh-CN" sz="3200" b="1" dirty="0">
                <a:latin typeface="Times New Roman" panose="02020603050405020304" pitchFamily="18" charset="0"/>
                <a:ea typeface="宋体" panose="02010600030101010101" pitchFamily="2" charset="-122"/>
                <a:cs typeface="Times New Roman" panose="02020603050405020304" pitchFamily="18" charset="0"/>
              </a:rPr>
              <a:t>Δ=0.0</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39</a:t>
            </a:r>
            <a:r>
              <a:rPr lang="el-GR"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u="sng"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u="sng"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9274908" y="902701"/>
          <a:ext cx="2078892" cy="836957"/>
        </p:xfrm>
        <a:graphic>
          <a:graphicData uri="http://schemas.openxmlformats.org/presentationml/2006/ole">
            <mc:AlternateContent xmlns:mc="http://schemas.openxmlformats.org/markup-compatibility/2006">
              <mc:Choice xmlns:v="urn:schemas-microsoft-com:vml" Requires="v">
                <p:oleObj name="公式" r:id="rId5" imgW="23469600" imgH="9448800" progId="">
                  <p:embed/>
                </p:oleObj>
              </mc:Choice>
              <mc:Fallback>
                <p:oleObj name="公式" r:id="rId5" imgW="23469600" imgH="9448800" progId="">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4908" y="902701"/>
                        <a:ext cx="2078892" cy="8369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9274908" y="228599"/>
          <a:ext cx="2748084" cy="568569"/>
        </p:xfrm>
        <a:graphic>
          <a:graphicData uri="http://schemas.openxmlformats.org/presentationml/2006/ole">
            <mc:AlternateContent xmlns:mc="http://schemas.openxmlformats.org/markup-compatibility/2006">
              <mc:Choice xmlns:v="urn:schemas-microsoft-com:vml" Requires="v">
                <p:oleObj name="公式" r:id="rId7" imgW="26517600" imgH="5486400" progId="">
                  <p:embed/>
                </p:oleObj>
              </mc:Choice>
              <mc:Fallback>
                <p:oleObj name="公式" r:id="rId7" imgW="26517600" imgH="5486400" progId="">
                  <p:embed/>
                  <p:pic>
                    <p:nvPicPr>
                      <p:cNvPr id="0" name="Picture 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4908" y="228599"/>
                        <a:ext cx="2748084" cy="568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21"/>
          <p:cNvSpPr/>
          <p:nvPr/>
        </p:nvSpPr>
        <p:spPr>
          <a:xfrm>
            <a:off x="9022861" y="457200"/>
            <a:ext cx="227623" cy="984131"/>
          </a:xfrm>
          <a:prstGeom prst="leftBrace">
            <a:avLst>
              <a:gd name="adj1" fmla="val 37500"/>
              <a:gd name="adj2" fmla="val 50000"/>
            </a:avLst>
          </a:prstGeom>
          <a:noFill/>
          <a:ln w="9525" cap="flat" cmpd="sng">
            <a:solidFill>
              <a:schemeClr val="tx1"/>
            </a:solidFill>
            <a:prstDash val="solid"/>
            <a:headEnd type="none" w="med" len="med"/>
            <a:tailEnd type="none" w="med" len="med"/>
          </a:ln>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grpSp>
        <p:nvGrpSpPr>
          <p:cNvPr id="14" name="组合 13"/>
          <p:cNvGrpSpPr/>
          <p:nvPr/>
        </p:nvGrpSpPr>
        <p:grpSpPr>
          <a:xfrm>
            <a:off x="1557145" y="3203785"/>
            <a:ext cx="8827248" cy="2387056"/>
            <a:chOff x="1922814" y="2687209"/>
            <a:chExt cx="8827248" cy="2387056"/>
          </a:xfrm>
        </p:grpSpPr>
        <p:sp>
          <p:nvSpPr>
            <p:cNvPr id="10" name="矩形 9"/>
            <p:cNvSpPr/>
            <p:nvPr/>
          </p:nvSpPr>
          <p:spPr>
            <a:xfrm>
              <a:off x="1922814" y="3387676"/>
              <a:ext cx="1851789" cy="523220"/>
            </a:xfrm>
            <a:prstGeom prst="rect">
              <a:avLst/>
            </a:prstGeom>
          </p:spPr>
          <p:txBody>
            <a:bodyPr wrap="none">
              <a:spAutoFit/>
            </a:bodyPr>
            <a:lstStyle/>
            <a:p>
              <a:pPr algn="ctr"/>
              <a:r>
                <a:rPr lang="zh-CN" altLang="en-US" sz="2800" b="1">
                  <a:latin typeface="Times New Roman" panose="02020603050405020304" pitchFamily="18" charset="0"/>
                  <a:cs typeface="Times New Roman" panose="02020603050405020304" pitchFamily="18" charset="0"/>
                </a:rPr>
                <a:t>不确定度</a:t>
              </a:r>
              <a:r>
                <a:rPr lang="en-US" altLang="zh-CN" sz="2800" b="1">
                  <a:latin typeface="Times New Roman" panose="02020603050405020304" pitchFamily="18" charset="0"/>
                  <a:cs typeface="Times New Roman" panose="02020603050405020304" pitchFamily="18" charset="0"/>
                </a:rPr>
                <a:t>Δ</a:t>
              </a:r>
              <a:endParaRPr lang="en-US" altLang="zh-CN" sz="2800" b="1" dirty="0">
                <a:latin typeface="Times New Roman" panose="02020603050405020304" pitchFamily="18" charset="0"/>
                <a:cs typeface="Times New Roman" panose="02020603050405020304" pitchFamily="18" charset="0"/>
              </a:endParaRPr>
            </a:p>
          </p:txBody>
        </p:sp>
        <p:sp>
          <p:nvSpPr>
            <p:cNvPr id="11" name="AutoShape 9"/>
            <p:cNvSpPr/>
            <p:nvPr/>
          </p:nvSpPr>
          <p:spPr>
            <a:xfrm>
              <a:off x="3943063" y="2948819"/>
              <a:ext cx="347583" cy="1400933"/>
            </a:xfrm>
            <a:prstGeom prst="leftBrace">
              <a:avLst>
                <a:gd name="adj1" fmla="val 47222"/>
                <a:gd name="adj2" fmla="val 50000"/>
              </a:avLst>
            </a:prstGeom>
            <a:noFill/>
            <a:ln w="9525" cap="flat" cmpd="sng">
              <a:solidFill>
                <a:srgbClr val="000000"/>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12" name="矩形 11"/>
            <p:cNvSpPr/>
            <p:nvPr/>
          </p:nvSpPr>
          <p:spPr>
            <a:xfrm>
              <a:off x="4369587" y="2687209"/>
              <a:ext cx="5953874" cy="1384995"/>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有效位数：首位数大于等于</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，取</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位</a:t>
              </a:r>
            </a:p>
            <a:p>
              <a:r>
                <a:rPr lang="zh-CN" altLang="en-US" sz="2800" b="1" dirty="0">
                  <a:latin typeface="Times New Roman" panose="02020603050405020304" pitchFamily="18" charset="0"/>
                  <a:cs typeface="Times New Roman" panose="02020603050405020304" pitchFamily="18" charset="0"/>
                </a:rPr>
                <a:t>                    首位数小于</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，取</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位</a:t>
              </a:r>
              <a:endParaRPr lang="en-US" altLang="zh-CN" sz="2800" b="1" dirty="0">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sp>
          <p:nvSpPr>
            <p:cNvPr id="13" name="矩形 12"/>
            <p:cNvSpPr/>
            <p:nvPr/>
          </p:nvSpPr>
          <p:spPr>
            <a:xfrm>
              <a:off x="4369587" y="4120158"/>
              <a:ext cx="6380475" cy="954107"/>
            </a:xfrm>
            <a:prstGeom prst="rect">
              <a:avLst/>
            </a:prstGeom>
          </p:spPr>
          <p:txBody>
            <a:bodyPr wrap="square">
              <a:spAutoFit/>
            </a:bodyPr>
            <a:lstStyle/>
            <a:p>
              <a:pPr marL="1700530" indent="-1700530" algn="ctr" defTabSz="179070"/>
              <a:r>
                <a:rPr lang="zh-CN" altLang="en-US" sz="2800" b="1" dirty="0">
                  <a:latin typeface="Times New Roman" panose="02020603050405020304" pitchFamily="18" charset="0"/>
                  <a:cs typeface="Times New Roman" panose="02020603050405020304" pitchFamily="18" charset="0"/>
                </a:rPr>
                <a:t>只进不舍！！：只要欲保留位后有非零 数字，必须进位。</a:t>
              </a:r>
            </a:p>
          </p:txBody>
        </p:sp>
      </p:grpSp>
      <p:graphicFrame>
        <p:nvGraphicFramePr>
          <p:cNvPr id="15" name="对象 14"/>
          <p:cNvGraphicFramePr>
            <a:graphicFrameLocks noChangeAspect="1"/>
          </p:cNvGraphicFramePr>
          <p:nvPr/>
        </p:nvGraphicFramePr>
        <p:xfrm>
          <a:off x="3575050" y="5889625"/>
          <a:ext cx="592138" cy="460375"/>
        </p:xfrm>
        <a:graphic>
          <a:graphicData uri="http://schemas.openxmlformats.org/presentationml/2006/ole">
            <mc:AlternateContent xmlns:mc="http://schemas.openxmlformats.org/markup-compatibility/2006">
              <mc:Choice xmlns:v="urn:schemas-microsoft-com:vml" Requires="v">
                <p:oleObj name="Equation" r:id="rId9" imgW="228600" imgH="177480" progId="Equation.DSMT4">
                  <p:embed/>
                </p:oleObj>
              </mc:Choice>
              <mc:Fallback>
                <p:oleObj name="Equation" r:id="rId9" imgW="228600" imgH="177480" progId="Equation.DSMT4">
                  <p:embed/>
                  <p:pic>
                    <p:nvPicPr>
                      <p:cNvPr id="0" name="Picture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050" y="5889625"/>
                        <a:ext cx="592138"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nvGraphicFramePr>
        <p:xfrm>
          <a:off x="6746353" y="5889625"/>
          <a:ext cx="1216025" cy="460375"/>
        </p:xfrm>
        <a:graphic>
          <a:graphicData uri="http://schemas.openxmlformats.org/presentationml/2006/ole">
            <mc:AlternateContent xmlns:mc="http://schemas.openxmlformats.org/markup-compatibility/2006">
              <mc:Choice xmlns:v="urn:schemas-microsoft-com:vml" Requires="v">
                <p:oleObj name="Equation" r:id="rId11" imgW="469800" imgH="177480" progId="Equation.DSMT4">
                  <p:embed/>
                </p:oleObj>
              </mc:Choice>
              <mc:Fallback>
                <p:oleObj name="Equation" r:id="rId11" imgW="469800" imgH="177480" progId="Equation.DSMT4">
                  <p:embed/>
                  <p:pic>
                    <p:nvPicPr>
                      <p:cNvPr id="0" name="Object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46353" y="5889625"/>
                        <a:ext cx="12160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nvGraphicFramePr>
        <p:xfrm>
          <a:off x="10275888" y="5889625"/>
          <a:ext cx="822325" cy="460375"/>
        </p:xfrm>
        <a:graphic>
          <a:graphicData uri="http://schemas.openxmlformats.org/presentationml/2006/ole">
            <mc:AlternateContent xmlns:mc="http://schemas.openxmlformats.org/markup-compatibility/2006">
              <mc:Choice xmlns:v="urn:schemas-microsoft-com:vml" Requires="v">
                <p:oleObj name="Equation" r:id="rId13" imgW="317160" imgH="177480" progId="Equation.DSMT4">
                  <p:embed/>
                </p:oleObj>
              </mc:Choice>
              <mc:Fallback>
                <p:oleObj name="Equation" r:id="rId13" imgW="317160" imgH="177480" progId="Equation.DSMT4">
                  <p:embed/>
                  <p:pic>
                    <p:nvPicPr>
                      <p:cNvPr id="0" name="Picture 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75888" y="5889625"/>
                        <a:ext cx="8223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3.3 </a:t>
            </a:r>
            <a:r>
              <a:rPr lang="zh-CN" altLang="en-US"/>
              <a:t>几点说明</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75</a:t>
            </a:fld>
            <a:endParaRPr lang="zh-CN" altLang="en-US"/>
          </a:p>
        </p:txBody>
      </p:sp>
      <p:sp>
        <p:nvSpPr>
          <p:cNvPr id="4" name="矩形 3"/>
          <p:cNvSpPr/>
          <p:nvPr/>
        </p:nvSpPr>
        <p:spPr>
          <a:xfrm>
            <a:off x="839787" y="1268413"/>
            <a:ext cx="11035690" cy="4708981"/>
          </a:xfrm>
          <a:prstGeom prst="rect">
            <a:avLst/>
          </a:prstGeom>
        </p:spPr>
        <p:txBody>
          <a:bodyPr wrap="square">
            <a:spAutoFit/>
          </a:bodyPr>
          <a:lstStyle/>
          <a:p>
            <a:pPr>
              <a:lnSpc>
                <a:spcPct val="150000"/>
              </a:lnSpc>
              <a:spcBef>
                <a:spcPts val="0"/>
              </a:spcBef>
              <a:tabLst>
                <a:tab pos="1343025" algn="l"/>
              </a:tabLst>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）有效数字的舍入法则</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indent="621030" algn="ctr">
              <a:lnSpc>
                <a:spcPct val="150000"/>
              </a:lnSpc>
              <a:spcBef>
                <a:spcPts val="0"/>
              </a:spcBef>
              <a:tabLst>
                <a:tab pos="1343025" algn="l"/>
              </a:tabLst>
            </a:pPr>
            <a:r>
              <a:rPr lang="zh-CN" altLang="en-US" sz="4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四舍六入五凑偶！！！ </a:t>
            </a: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9274908" y="902701"/>
          <a:ext cx="2078892" cy="836957"/>
        </p:xfrm>
        <a:graphic>
          <a:graphicData uri="http://schemas.openxmlformats.org/presentationml/2006/ole">
            <mc:AlternateContent xmlns:mc="http://schemas.openxmlformats.org/markup-compatibility/2006">
              <mc:Choice xmlns:v="urn:schemas-microsoft-com:vml" Requires="v">
                <p:oleObj name="公式" r:id="rId5" imgW="23469600" imgH="9448800" progId="">
                  <p:embed/>
                </p:oleObj>
              </mc:Choice>
              <mc:Fallback>
                <p:oleObj name="公式" r:id="rId5" imgW="23469600" imgH="9448800" progId="">
                  <p:embed/>
                  <p:pic>
                    <p:nvPicPr>
                      <p:cNvPr id="0" name="Picture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4908" y="902701"/>
                        <a:ext cx="2078892" cy="8369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9274908" y="228599"/>
          <a:ext cx="2748084" cy="568569"/>
        </p:xfrm>
        <a:graphic>
          <a:graphicData uri="http://schemas.openxmlformats.org/presentationml/2006/ole">
            <mc:AlternateContent xmlns:mc="http://schemas.openxmlformats.org/markup-compatibility/2006">
              <mc:Choice xmlns:v="urn:schemas-microsoft-com:vml" Requires="v">
                <p:oleObj name="公式" r:id="rId7" imgW="26517600" imgH="5486400" progId="">
                  <p:embed/>
                </p:oleObj>
              </mc:Choice>
              <mc:Fallback>
                <p:oleObj name="公式" r:id="rId7" imgW="26517600" imgH="5486400" progId="">
                  <p:embed/>
                  <p:pic>
                    <p:nvPicPr>
                      <p:cNvPr id="0" name="Picture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4908" y="228599"/>
                        <a:ext cx="2748084" cy="568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21"/>
          <p:cNvSpPr/>
          <p:nvPr/>
        </p:nvSpPr>
        <p:spPr>
          <a:xfrm>
            <a:off x="9022861" y="457200"/>
            <a:ext cx="227623" cy="984131"/>
          </a:xfrm>
          <a:prstGeom prst="leftBrace">
            <a:avLst>
              <a:gd name="adj1" fmla="val 37500"/>
              <a:gd name="adj2" fmla="val 50000"/>
            </a:avLst>
          </a:prstGeom>
          <a:noFill/>
          <a:ln w="9525" cap="flat" cmpd="sng">
            <a:solidFill>
              <a:schemeClr val="tx1"/>
            </a:solidFill>
            <a:prstDash val="solid"/>
            <a:headEnd type="none" w="med" len="med"/>
            <a:tailEnd type="none" w="med" len="med"/>
          </a:ln>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pic>
        <p:nvPicPr>
          <p:cNvPr id="15" name="Object 12"/>
          <p:cNvPicPr/>
          <p:nvPr/>
        </p:nvPicPr>
        <p:blipFill>
          <a:blip r:embed="rId9">
            <a:clrChange>
              <a:clrFrom>
                <a:srgbClr val="000000"/>
              </a:clrFrom>
              <a:clrTo>
                <a:srgbClr val="000000"/>
              </a:clrTo>
            </a:clrChange>
          </a:blip>
          <a:stretch>
            <a:fillRect/>
          </a:stretch>
        </p:blipFill>
        <p:spPr>
          <a:xfrm>
            <a:off x="2335151" y="4302126"/>
            <a:ext cx="2798762" cy="630237"/>
          </a:xfrm>
          <a:prstGeom prst="rect">
            <a:avLst/>
          </a:prstGeom>
          <a:noFill/>
          <a:ln w="38100">
            <a:noFill/>
            <a:miter/>
          </a:ln>
        </p:spPr>
      </p:pic>
      <p:pic>
        <p:nvPicPr>
          <p:cNvPr id="16" name="Object 11"/>
          <p:cNvPicPr/>
          <p:nvPr/>
        </p:nvPicPr>
        <p:blipFill>
          <a:blip r:embed="rId10">
            <a:clrChange>
              <a:clrFrom>
                <a:srgbClr val="000000"/>
              </a:clrFrom>
              <a:clrTo>
                <a:srgbClr val="000000"/>
              </a:clrTo>
            </a:clrChange>
          </a:blip>
          <a:stretch>
            <a:fillRect/>
          </a:stretch>
        </p:blipFill>
        <p:spPr>
          <a:xfrm>
            <a:off x="6230876" y="4273551"/>
            <a:ext cx="2819400" cy="657225"/>
          </a:xfrm>
          <a:prstGeom prst="rect">
            <a:avLst/>
          </a:prstGeom>
          <a:noFill/>
          <a:ln w="38100">
            <a:noFill/>
            <a:miter/>
          </a:ln>
        </p:spPr>
      </p:pic>
      <p:pic>
        <p:nvPicPr>
          <p:cNvPr id="17" name="Object 10"/>
          <p:cNvPicPr/>
          <p:nvPr/>
        </p:nvPicPr>
        <p:blipFill>
          <a:blip r:embed="rId11">
            <a:clrChange>
              <a:clrFrom>
                <a:srgbClr val="000000"/>
              </a:clrFrom>
              <a:clrTo>
                <a:srgbClr val="000000"/>
              </a:clrTo>
            </a:clrChange>
          </a:blip>
          <a:stretch>
            <a:fillRect/>
          </a:stretch>
        </p:blipFill>
        <p:spPr>
          <a:xfrm>
            <a:off x="2335151" y="5181601"/>
            <a:ext cx="2951162" cy="665162"/>
          </a:xfrm>
          <a:prstGeom prst="rect">
            <a:avLst/>
          </a:prstGeom>
          <a:noFill/>
          <a:ln w="38100">
            <a:noFill/>
            <a:miter/>
          </a:ln>
        </p:spPr>
      </p:pic>
      <p:pic>
        <p:nvPicPr>
          <p:cNvPr id="18" name="Object 9"/>
          <p:cNvPicPr/>
          <p:nvPr/>
        </p:nvPicPr>
        <p:blipFill>
          <a:blip r:embed="rId12">
            <a:clrChange>
              <a:clrFrom>
                <a:srgbClr val="000000"/>
              </a:clrFrom>
              <a:clrTo>
                <a:srgbClr val="000000"/>
              </a:clrTo>
            </a:clrChange>
          </a:blip>
          <a:stretch>
            <a:fillRect/>
          </a:stretch>
        </p:blipFill>
        <p:spPr>
          <a:xfrm>
            <a:off x="6230876" y="5137151"/>
            <a:ext cx="3216275" cy="679450"/>
          </a:xfrm>
          <a:prstGeom prst="rect">
            <a:avLst/>
          </a:prstGeom>
          <a:noFill/>
          <a:ln w="38100">
            <a:noFill/>
            <a:miter/>
          </a:ln>
        </p:spPr>
      </p:pic>
      <p:pic>
        <p:nvPicPr>
          <p:cNvPr id="19" name="Object 8"/>
          <p:cNvPicPr/>
          <p:nvPr/>
        </p:nvPicPr>
        <p:blipFill>
          <a:blip r:embed="rId13">
            <a:clrChange>
              <a:clrFrom>
                <a:srgbClr val="000000"/>
              </a:clrFrom>
              <a:clrTo>
                <a:srgbClr val="000000"/>
              </a:clrTo>
            </a:clrChange>
          </a:blip>
          <a:stretch>
            <a:fillRect/>
          </a:stretch>
        </p:blipFill>
        <p:spPr>
          <a:xfrm>
            <a:off x="6230876" y="3449638"/>
            <a:ext cx="2981325" cy="682625"/>
          </a:xfrm>
          <a:prstGeom prst="rect">
            <a:avLst/>
          </a:prstGeom>
          <a:noFill/>
          <a:ln w="38100">
            <a:noFill/>
            <a:miter/>
          </a:ln>
        </p:spPr>
      </p:pic>
      <p:pic>
        <p:nvPicPr>
          <p:cNvPr id="20" name="Object 7"/>
          <p:cNvPicPr/>
          <p:nvPr/>
        </p:nvPicPr>
        <p:blipFill>
          <a:blip r:embed="rId14">
            <a:clrChange>
              <a:clrFrom>
                <a:srgbClr val="000000"/>
              </a:clrFrom>
              <a:clrTo>
                <a:srgbClr val="000000"/>
              </a:clrTo>
            </a:clrChange>
          </a:blip>
          <a:stretch>
            <a:fillRect/>
          </a:stretch>
        </p:blipFill>
        <p:spPr>
          <a:xfrm>
            <a:off x="2335151" y="3473451"/>
            <a:ext cx="3179762" cy="660400"/>
          </a:xfrm>
          <a:prstGeom prst="rect">
            <a:avLst/>
          </a:prstGeom>
          <a:noFill/>
          <a:ln w="38100">
            <a:noFill/>
            <a:miter/>
          </a:ln>
        </p:spPr>
      </p:pic>
      <p:sp>
        <p:nvSpPr>
          <p:cNvPr id="21" name="Rectangle 16"/>
          <p:cNvSpPr/>
          <p:nvPr/>
        </p:nvSpPr>
        <p:spPr>
          <a:xfrm>
            <a:off x="4524313" y="3484563"/>
            <a:ext cx="990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22" name="Rectangle 17"/>
          <p:cNvSpPr/>
          <p:nvPr/>
        </p:nvSpPr>
        <p:spPr>
          <a:xfrm>
            <a:off x="8258113" y="3484563"/>
            <a:ext cx="990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23" name="Rectangle 18"/>
          <p:cNvSpPr/>
          <p:nvPr/>
        </p:nvSpPr>
        <p:spPr>
          <a:xfrm>
            <a:off x="4219513" y="4322763"/>
            <a:ext cx="990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24" name="Rectangle 19"/>
          <p:cNvSpPr/>
          <p:nvPr/>
        </p:nvSpPr>
        <p:spPr>
          <a:xfrm>
            <a:off x="8178738" y="4348163"/>
            <a:ext cx="990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25" name="Rectangle 20"/>
          <p:cNvSpPr/>
          <p:nvPr/>
        </p:nvSpPr>
        <p:spPr>
          <a:xfrm>
            <a:off x="4371913" y="5237163"/>
            <a:ext cx="990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26" name="Rectangle 21"/>
          <p:cNvSpPr/>
          <p:nvPr/>
        </p:nvSpPr>
        <p:spPr>
          <a:xfrm>
            <a:off x="8467663" y="5140326"/>
            <a:ext cx="990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1"/>
                                        </p:tgtEl>
                                        <p:attrNameLst>
                                          <p:attrName>ppt_x</p:attrName>
                                        </p:attrNameLst>
                                      </p:cBhvr>
                                      <p:tavLst>
                                        <p:tav tm="0">
                                          <p:val>
                                            <p:strVal val="ppt_x"/>
                                          </p:val>
                                        </p:tav>
                                        <p:tav tm="100000">
                                          <p:val>
                                            <p:strVal val="ppt_x"/>
                                          </p:val>
                                        </p:tav>
                                      </p:tavLst>
                                    </p:anim>
                                    <p:anim calcmode="lin" valueType="num">
                                      <p:cBhvr additive="base">
                                        <p:cTn id="7" dur="500"/>
                                        <p:tgtEl>
                                          <p:spTgt spid="21"/>
                                        </p:tgtEl>
                                        <p:attrNameLst>
                                          <p:attrName>ppt_y</p:attrName>
                                        </p:attrNameLst>
                                      </p:cBhvr>
                                      <p:tavLst>
                                        <p:tav tm="0">
                                          <p:val>
                                            <p:strVal val="ppt_y"/>
                                          </p:val>
                                        </p:tav>
                                        <p:tav tm="100000">
                                          <p:val>
                                            <p:strVal val="1+ppt_h/2"/>
                                          </p:val>
                                        </p:tav>
                                      </p:tavLst>
                                    </p:anim>
                                    <p:set>
                                      <p:cBhvr>
                                        <p:cTn id="8" dur="1" fill="hold">
                                          <p:stCondLst>
                                            <p:cond delay="499"/>
                                          </p:stCondLst>
                                        </p:cTn>
                                        <p:tgtEl>
                                          <p:spTgt spid="2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2"/>
                                        </p:tgtEl>
                                        <p:attrNameLst>
                                          <p:attrName>ppt_x</p:attrName>
                                        </p:attrNameLst>
                                      </p:cBhvr>
                                      <p:tavLst>
                                        <p:tav tm="0">
                                          <p:val>
                                            <p:strVal val="ppt_x"/>
                                          </p:val>
                                        </p:tav>
                                        <p:tav tm="100000">
                                          <p:val>
                                            <p:strVal val="ppt_x"/>
                                          </p:val>
                                        </p:tav>
                                      </p:tavLst>
                                    </p:anim>
                                    <p:anim calcmode="lin" valueType="num">
                                      <p:cBhvr additive="base">
                                        <p:cTn id="13" dur="500"/>
                                        <p:tgtEl>
                                          <p:spTgt spid="22"/>
                                        </p:tgtEl>
                                        <p:attrNameLst>
                                          <p:attrName>ppt_y</p:attrName>
                                        </p:attrNameLst>
                                      </p:cBhvr>
                                      <p:tavLst>
                                        <p:tav tm="0">
                                          <p:val>
                                            <p:strVal val="ppt_y"/>
                                          </p:val>
                                        </p:tav>
                                        <p:tav tm="100000">
                                          <p:val>
                                            <p:strVal val="1+ppt_h/2"/>
                                          </p:val>
                                        </p:tav>
                                      </p:tavLst>
                                    </p:anim>
                                    <p:set>
                                      <p:cBhvr>
                                        <p:cTn id="14" dur="1" fill="hold">
                                          <p:stCondLst>
                                            <p:cond delay="499"/>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3"/>
                                        </p:tgtEl>
                                        <p:attrNameLst>
                                          <p:attrName>ppt_x</p:attrName>
                                        </p:attrNameLst>
                                      </p:cBhvr>
                                      <p:tavLst>
                                        <p:tav tm="0">
                                          <p:val>
                                            <p:strVal val="ppt_x"/>
                                          </p:val>
                                        </p:tav>
                                        <p:tav tm="100000">
                                          <p:val>
                                            <p:strVal val="ppt_x"/>
                                          </p:val>
                                        </p:tav>
                                      </p:tavLst>
                                    </p:anim>
                                    <p:anim calcmode="lin" valueType="num">
                                      <p:cBhvr additive="base">
                                        <p:cTn id="19" dur="500"/>
                                        <p:tgtEl>
                                          <p:spTgt spid="23"/>
                                        </p:tgtEl>
                                        <p:attrNameLst>
                                          <p:attrName>ppt_y</p:attrName>
                                        </p:attrNameLst>
                                      </p:cBhvr>
                                      <p:tavLst>
                                        <p:tav tm="0">
                                          <p:val>
                                            <p:strVal val="ppt_y"/>
                                          </p:val>
                                        </p:tav>
                                        <p:tav tm="100000">
                                          <p:val>
                                            <p:strVal val="1+ppt_h/2"/>
                                          </p:val>
                                        </p:tav>
                                      </p:tavLst>
                                    </p:anim>
                                    <p:set>
                                      <p:cBhvr>
                                        <p:cTn id="20" dur="1" fill="hold">
                                          <p:stCondLst>
                                            <p:cond delay="499"/>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24"/>
                                        </p:tgtEl>
                                        <p:attrNameLst>
                                          <p:attrName>ppt_x</p:attrName>
                                        </p:attrNameLst>
                                      </p:cBhvr>
                                      <p:tavLst>
                                        <p:tav tm="0">
                                          <p:val>
                                            <p:strVal val="ppt_x"/>
                                          </p:val>
                                        </p:tav>
                                        <p:tav tm="100000">
                                          <p:val>
                                            <p:strVal val="ppt_x"/>
                                          </p:val>
                                        </p:tav>
                                      </p:tavLst>
                                    </p:anim>
                                    <p:anim calcmode="lin" valueType="num">
                                      <p:cBhvr additive="base">
                                        <p:cTn id="25" dur="500"/>
                                        <p:tgtEl>
                                          <p:spTgt spid="24"/>
                                        </p:tgtEl>
                                        <p:attrNameLst>
                                          <p:attrName>ppt_y</p:attrName>
                                        </p:attrNameLst>
                                      </p:cBhvr>
                                      <p:tavLst>
                                        <p:tav tm="0">
                                          <p:val>
                                            <p:strVal val="ppt_y"/>
                                          </p:val>
                                        </p:tav>
                                        <p:tav tm="100000">
                                          <p:val>
                                            <p:strVal val="1+ppt_h/2"/>
                                          </p:val>
                                        </p:tav>
                                      </p:tavLst>
                                    </p:anim>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25"/>
                                        </p:tgtEl>
                                        <p:attrNameLst>
                                          <p:attrName>ppt_x</p:attrName>
                                        </p:attrNameLst>
                                      </p:cBhvr>
                                      <p:tavLst>
                                        <p:tav tm="0">
                                          <p:val>
                                            <p:strVal val="ppt_x"/>
                                          </p:val>
                                        </p:tav>
                                        <p:tav tm="100000">
                                          <p:val>
                                            <p:strVal val="ppt_x"/>
                                          </p:val>
                                        </p:tav>
                                      </p:tavLst>
                                    </p:anim>
                                    <p:anim calcmode="lin" valueType="num">
                                      <p:cBhvr additive="base">
                                        <p:cTn id="31" dur="500"/>
                                        <p:tgtEl>
                                          <p:spTgt spid="25"/>
                                        </p:tgtEl>
                                        <p:attrNameLst>
                                          <p:attrName>ppt_y</p:attrName>
                                        </p:attrNameLst>
                                      </p:cBhvr>
                                      <p:tavLst>
                                        <p:tav tm="0">
                                          <p:val>
                                            <p:strVal val="ppt_y"/>
                                          </p:val>
                                        </p:tav>
                                        <p:tav tm="100000">
                                          <p:val>
                                            <p:strVal val="1+ppt_h/2"/>
                                          </p:val>
                                        </p:tav>
                                      </p:tavLst>
                                    </p:anim>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26"/>
                                        </p:tgtEl>
                                        <p:attrNameLst>
                                          <p:attrName>ppt_x</p:attrName>
                                        </p:attrNameLst>
                                      </p:cBhvr>
                                      <p:tavLst>
                                        <p:tav tm="0">
                                          <p:val>
                                            <p:strVal val="ppt_x"/>
                                          </p:val>
                                        </p:tav>
                                        <p:tav tm="100000">
                                          <p:val>
                                            <p:strVal val="ppt_x"/>
                                          </p:val>
                                        </p:tav>
                                      </p:tavLst>
                                    </p:anim>
                                    <p:anim calcmode="lin" valueType="num">
                                      <p:cBhvr additive="base">
                                        <p:cTn id="37" dur="500"/>
                                        <p:tgtEl>
                                          <p:spTgt spid="26"/>
                                        </p:tgtEl>
                                        <p:attrNameLst>
                                          <p:attrName>ppt_y</p:attrName>
                                        </p:attrNameLst>
                                      </p:cBhvr>
                                      <p:tavLst>
                                        <p:tav tm="0">
                                          <p:val>
                                            <p:strVal val="ppt_y"/>
                                          </p:val>
                                        </p:tav>
                                        <p:tav tm="100000">
                                          <p:val>
                                            <p:strVal val="1+ppt_h/2"/>
                                          </p:val>
                                        </p:tav>
                                      </p:tavLst>
                                    </p:anim>
                                    <p:set>
                                      <p:cBhvr>
                                        <p:cTn id="38"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solidFill>
                  <a:schemeClr val="tx1"/>
                </a:solidFill>
              </a:rPr>
              <a:t>3.3 </a:t>
            </a:r>
            <a:r>
              <a:rPr lang="zh-CN" altLang="en-US"/>
              <a:t>几点说明</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76</a:t>
            </a:fld>
            <a:endParaRPr lang="zh-CN" altLang="en-US"/>
          </a:p>
        </p:txBody>
      </p:sp>
      <p:sp>
        <p:nvSpPr>
          <p:cNvPr id="4" name="矩形 3"/>
          <p:cNvSpPr/>
          <p:nvPr/>
        </p:nvSpPr>
        <p:spPr>
          <a:xfrm>
            <a:off x="839787" y="1268413"/>
            <a:ext cx="11035690" cy="4708981"/>
          </a:xfrm>
          <a:prstGeom prst="rect">
            <a:avLst/>
          </a:prstGeom>
        </p:spPr>
        <p:txBody>
          <a:bodyPr wrap="square">
            <a:spAutoFit/>
          </a:bodyPr>
          <a:lstStyle/>
          <a:p>
            <a:pPr>
              <a:lnSpc>
                <a:spcPct val="150000"/>
              </a:lnSpc>
              <a:spcBef>
                <a:spcPts val="0"/>
              </a:spcBef>
              <a:tabLst>
                <a:tab pos="1343025" algn="l"/>
              </a:tabLst>
            </a:pPr>
            <a:r>
              <a:rPr lang="en-US" altLang="zh-CN" sz="3200" b="1">
                <a:latin typeface="Times New Roman" panose="02020603050405020304" pitchFamily="18" charset="0"/>
                <a:ea typeface="宋体" panose="02010600030101010101" pitchFamily="2" charset="-122"/>
                <a:cs typeface="Times New Roman" panose="02020603050405020304" pitchFamily="18" charset="0"/>
              </a:rPr>
              <a:t>4</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）数据取舍原则（非常重要）</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indent="621030" algn="ctr">
              <a:lnSpc>
                <a:spcPct val="150000"/>
              </a:lnSpc>
              <a:spcBef>
                <a:spcPts val="0"/>
              </a:spcBef>
              <a:tabLst>
                <a:tab pos="1343025" algn="l"/>
              </a:tabLst>
            </a:pPr>
            <a:r>
              <a:rPr lang="zh-CN" altLang="en-US" sz="4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spcBef>
                <a:spcPts val="0"/>
              </a:spcBef>
              <a:tabLst>
                <a:tab pos="1343025" algn="l"/>
              </a:tabLst>
            </a:pP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tabLst>
                <a:tab pos="1343025" algn="l"/>
              </a:tabLst>
            </a:pP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7280974" y="457200"/>
          <a:ext cx="3879546" cy="998538"/>
        </p:xfrm>
        <a:graphic>
          <a:graphicData uri="http://schemas.openxmlformats.org/presentationml/2006/ole">
            <mc:AlternateContent xmlns:mc="http://schemas.openxmlformats.org/markup-compatibility/2006">
              <mc:Choice xmlns:v="urn:schemas-microsoft-com:vml" Requires="v">
                <p:oleObj name="公式" r:id="rId5" imgW="14630400" imgH="5181600" progId="">
                  <p:embed/>
                </p:oleObj>
              </mc:Choice>
              <mc:Fallback>
                <p:oleObj name="公式" r:id="rId5" imgW="14630400" imgH="5181600" progId="">
                  <p:embed/>
                  <p:pic>
                    <p:nvPicPr>
                      <p:cNvPr id="0" name="Picture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0974" y="457200"/>
                        <a:ext cx="3879546"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
          <p:cNvSpPr>
            <a:spLocks noGrp="1"/>
          </p:cNvSpPr>
          <p:nvPr/>
        </p:nvSpPr>
        <p:spPr>
          <a:xfrm>
            <a:off x="6963140" y="2030413"/>
            <a:ext cx="2808288" cy="433387"/>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None/>
            </a:pPr>
            <a:r>
              <a:rPr lang="zh-CN" altLang="en-US" sz="2800" b="1" dirty="0">
                <a:solidFill>
                  <a:srgbClr val="0000CC"/>
                </a:solidFill>
              </a:rPr>
              <a:t>四舍六入五凑偶</a:t>
            </a:r>
          </a:p>
        </p:txBody>
      </p:sp>
      <p:sp>
        <p:nvSpPr>
          <p:cNvPr id="28" name="Rectangle 6"/>
          <p:cNvSpPr/>
          <p:nvPr/>
        </p:nvSpPr>
        <p:spPr>
          <a:xfrm>
            <a:off x="10131790" y="1957388"/>
            <a:ext cx="1728788" cy="519112"/>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只进不舍</a:t>
            </a:r>
          </a:p>
        </p:txBody>
      </p:sp>
      <p:sp>
        <p:nvSpPr>
          <p:cNvPr id="29" name="AutoShape 8"/>
          <p:cNvSpPr/>
          <p:nvPr/>
        </p:nvSpPr>
        <p:spPr>
          <a:xfrm>
            <a:off x="8979265" y="1455738"/>
            <a:ext cx="287338" cy="503237"/>
          </a:xfrm>
          <a:prstGeom prst="upArrow">
            <a:avLst>
              <a:gd name="adj1" fmla="val 50000"/>
              <a:gd name="adj2" fmla="val 43784"/>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rgbClr val="0000CC"/>
              </a:solidFill>
              <a:latin typeface="Arial" panose="020B0604020202020204" pitchFamily="34" charset="0"/>
            </a:endParaRPr>
          </a:p>
        </p:txBody>
      </p:sp>
      <p:sp>
        <p:nvSpPr>
          <p:cNvPr id="30" name="AutoShape 9"/>
          <p:cNvSpPr/>
          <p:nvPr/>
        </p:nvSpPr>
        <p:spPr>
          <a:xfrm>
            <a:off x="10419128" y="1455738"/>
            <a:ext cx="287337" cy="503237"/>
          </a:xfrm>
          <a:prstGeom prst="upArrow">
            <a:avLst>
              <a:gd name="adj1" fmla="val 50000"/>
              <a:gd name="adj2" fmla="val 43784"/>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rgbClr val="0000CC"/>
              </a:solidFill>
              <a:latin typeface="Arial" panose="020B0604020202020204" pitchFamily="34" charset="0"/>
            </a:endParaRPr>
          </a:p>
        </p:txBody>
      </p:sp>
      <p:sp>
        <p:nvSpPr>
          <p:cNvPr id="31" name="Rectangle 10"/>
          <p:cNvSpPr/>
          <p:nvPr/>
        </p:nvSpPr>
        <p:spPr>
          <a:xfrm>
            <a:off x="8690340" y="2606675"/>
            <a:ext cx="898525" cy="519113"/>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末位</a:t>
            </a:r>
          </a:p>
        </p:txBody>
      </p:sp>
      <p:sp>
        <p:nvSpPr>
          <p:cNvPr id="32" name="Rectangle 11"/>
          <p:cNvSpPr/>
          <p:nvPr/>
        </p:nvSpPr>
        <p:spPr>
          <a:xfrm>
            <a:off x="10203228" y="2606675"/>
            <a:ext cx="898525" cy="519113"/>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首位</a:t>
            </a:r>
          </a:p>
        </p:txBody>
      </p:sp>
      <p:sp>
        <p:nvSpPr>
          <p:cNvPr id="33" name="AutoShape 13"/>
          <p:cNvSpPr/>
          <p:nvPr/>
        </p:nvSpPr>
        <p:spPr>
          <a:xfrm>
            <a:off x="9195165" y="3182938"/>
            <a:ext cx="1727200" cy="287337"/>
          </a:xfrm>
          <a:prstGeom prst="curvedUpArrow">
            <a:avLst>
              <a:gd name="adj1" fmla="val 120221"/>
              <a:gd name="adj2" fmla="val 240442"/>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rgbClr val="0000CC"/>
              </a:solidFill>
              <a:latin typeface="Arial" panose="020B0604020202020204" pitchFamily="34" charset="0"/>
            </a:endParaRPr>
          </a:p>
        </p:txBody>
      </p:sp>
      <p:sp>
        <p:nvSpPr>
          <p:cNvPr id="34" name="Rectangle 14"/>
          <p:cNvSpPr/>
          <p:nvPr/>
        </p:nvSpPr>
        <p:spPr>
          <a:xfrm>
            <a:off x="9520603" y="3553052"/>
            <a:ext cx="898525" cy="519113"/>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对齐</a:t>
            </a:r>
          </a:p>
        </p:txBody>
      </p:sp>
      <p:graphicFrame>
        <p:nvGraphicFramePr>
          <p:cNvPr id="6" name="对象 5"/>
          <p:cNvGraphicFramePr>
            <a:graphicFrameLocks noChangeAspect="1"/>
          </p:cNvGraphicFramePr>
          <p:nvPr/>
        </p:nvGraphicFramePr>
        <p:xfrm>
          <a:off x="1412809" y="4584441"/>
          <a:ext cx="7417843" cy="496889"/>
        </p:xfrm>
        <a:graphic>
          <a:graphicData uri="http://schemas.openxmlformats.org/presentationml/2006/ole">
            <mc:AlternateContent xmlns:mc="http://schemas.openxmlformats.org/markup-compatibility/2006">
              <mc:Choice xmlns:v="urn:schemas-microsoft-com:vml" Requires="v">
                <p:oleObj name="公式" r:id="rId7" imgW="63703200" imgH="4267200" progId="">
                  <p:embed/>
                </p:oleObj>
              </mc:Choice>
              <mc:Fallback>
                <p:oleObj name="公式" r:id="rId7" imgW="63703200" imgH="4267200" progId="">
                  <p:embed/>
                  <p:pic>
                    <p:nvPicPr>
                      <p:cNvPr id="0" name="Picture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2809" y="4584441"/>
                        <a:ext cx="7417843" cy="4968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1411554" y="5461740"/>
          <a:ext cx="6614812" cy="470088"/>
        </p:xfrm>
        <a:graphic>
          <a:graphicData uri="http://schemas.openxmlformats.org/presentationml/2006/ole">
            <mc:AlternateContent xmlns:mc="http://schemas.openxmlformats.org/markup-compatibility/2006">
              <mc:Choice xmlns:v="urn:schemas-microsoft-com:vml" Requires="v">
                <p:oleObj name="公式" r:id="rId9" imgW="60045600" imgH="4267200" progId="">
                  <p:embed/>
                </p:oleObj>
              </mc:Choice>
              <mc:Fallback>
                <p:oleObj name="公式" r:id="rId9" imgW="60045600" imgH="4267200" progId="">
                  <p:embed/>
                  <p:pic>
                    <p:nvPicPr>
                      <p:cNvPr id="0" name="Picture 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1554" y="5461740"/>
                        <a:ext cx="6614812" cy="47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p:nvPr/>
        </p:nvSpPr>
        <p:spPr>
          <a:xfrm>
            <a:off x="6125227" y="4471792"/>
            <a:ext cx="2818357" cy="713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323562" y="5298511"/>
            <a:ext cx="2818357" cy="713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Object 124"/>
          <p:cNvGraphicFramePr>
            <a:graphicFrameLocks noChangeAspect="1"/>
          </p:cNvGraphicFramePr>
          <p:nvPr/>
        </p:nvGraphicFramePr>
        <p:xfrm>
          <a:off x="5315233" y="5476266"/>
          <a:ext cx="2697162" cy="460375"/>
        </p:xfrm>
        <a:graphic>
          <a:graphicData uri="http://schemas.openxmlformats.org/presentationml/2006/ole">
            <mc:AlternateContent xmlns:mc="http://schemas.openxmlformats.org/markup-compatibility/2006">
              <mc:Choice xmlns:v="urn:schemas-microsoft-com:vml" Requires="v">
                <p:oleObj name="Equation" r:id="rId11" imgW="1041120" imgH="177480" progId="Equation.DSMT4">
                  <p:embed/>
                </p:oleObj>
              </mc:Choice>
              <mc:Fallback>
                <p:oleObj name="Equation" r:id="rId11" imgW="1041120" imgH="177480" progId="Equation.DSMT4">
                  <p:embed/>
                  <p:pic>
                    <p:nvPicPr>
                      <p:cNvPr id="0" name="Object 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15233" y="5476266"/>
                        <a:ext cx="269716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64" name="Object 124"/>
          <p:cNvGraphicFramePr>
            <a:graphicFrameLocks noChangeAspect="1"/>
          </p:cNvGraphicFramePr>
          <p:nvPr/>
        </p:nvGraphicFramePr>
        <p:xfrm>
          <a:off x="6128272" y="4623866"/>
          <a:ext cx="2500313" cy="460375"/>
        </p:xfrm>
        <a:graphic>
          <a:graphicData uri="http://schemas.openxmlformats.org/presentationml/2006/ole">
            <mc:AlternateContent xmlns:mc="http://schemas.openxmlformats.org/markup-compatibility/2006">
              <mc:Choice xmlns:v="urn:schemas-microsoft-com:vml" Requires="v">
                <p:oleObj name="Equation" r:id="rId13" imgW="965160" imgH="177480" progId="Equation.DSMT4">
                  <p:embed/>
                </p:oleObj>
              </mc:Choice>
              <mc:Fallback>
                <p:oleObj name="Equation" r:id="rId13" imgW="965160" imgH="177480" progId="Equation.DSMT4">
                  <p:embed/>
                  <p:pic>
                    <p:nvPicPr>
                      <p:cNvPr id="0" name="Picture 1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8272" y="4623866"/>
                        <a:ext cx="25003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964"/>
                                        </p:tgtEl>
                                        <p:attrNameLst>
                                          <p:attrName>style.visibility</p:attrName>
                                        </p:attrNameLst>
                                      </p:cBhvr>
                                      <p:to>
                                        <p:strVal val="visible"/>
                                      </p:to>
                                    </p:set>
                                    <p:anim calcmode="lin" valueType="num">
                                      <p:cBhvr additive="base">
                                        <p:cTn id="7" dur="500" fill="hold"/>
                                        <p:tgtEl>
                                          <p:spTgt spid="35964"/>
                                        </p:tgtEl>
                                        <p:attrNameLst>
                                          <p:attrName>ppt_x</p:attrName>
                                        </p:attrNameLst>
                                      </p:cBhvr>
                                      <p:tavLst>
                                        <p:tav tm="0">
                                          <p:val>
                                            <p:strVal val="#ppt_x"/>
                                          </p:val>
                                        </p:tav>
                                        <p:tav tm="100000">
                                          <p:val>
                                            <p:strVal val="#ppt_x"/>
                                          </p:val>
                                        </p:tav>
                                      </p:tavLst>
                                    </p:anim>
                                    <p:anim calcmode="lin" valueType="num">
                                      <p:cBhvr additive="base">
                                        <p:cTn id="8" dur="500" fill="hold"/>
                                        <p:tgtEl>
                                          <p:spTgt spid="359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dirty="0">
                <a:solidFill>
                  <a:schemeClr val="tx1"/>
                </a:solidFill>
              </a:rPr>
              <a:t>3.3 </a:t>
            </a:r>
            <a:r>
              <a:rPr lang="zh-CN" altLang="en-US" dirty="0"/>
              <a:t>几点说明</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77</a:t>
            </a:fld>
            <a:endParaRPr lang="zh-CN" altLang="en-US"/>
          </a:p>
        </p:txBody>
      </p:sp>
      <p:sp>
        <p:nvSpPr>
          <p:cNvPr id="4" name="矩形 3"/>
          <p:cNvSpPr/>
          <p:nvPr/>
        </p:nvSpPr>
        <p:spPr>
          <a:xfrm>
            <a:off x="839787" y="1268413"/>
            <a:ext cx="6018517" cy="4770537"/>
          </a:xfrm>
          <a:prstGeom prst="rect">
            <a:avLst/>
          </a:prstGeom>
        </p:spPr>
        <p:txBody>
          <a:bodyPr wrap="square">
            <a:spAutoFit/>
          </a:bodyPr>
          <a:lstStyle/>
          <a:p>
            <a:pPr>
              <a:lnSpc>
                <a:spcPct val="150000"/>
              </a:lnSpc>
              <a:spcBef>
                <a:spcPts val="0"/>
              </a:spcBef>
              <a:tabLst>
                <a:tab pos="1343025" algn="l"/>
              </a:tabLst>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不确定表达的要点：</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zh-CN" sz="2800" kern="0" dirty="0">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1</a:t>
            </a:r>
            <a:r>
              <a:rPr lang="zh-CN" altLang="zh-CN" sz="2800" kern="0" dirty="0">
                <a:effectLst/>
                <a:latin typeface="Times New Roman" panose="02020603050405020304" pitchFamily="18" charset="0"/>
                <a:ea typeface="宋体" panose="02010600030101010101" pitchFamily="2" charset="-122"/>
              </a:rPr>
              <a:t>）首末位对齐；</a:t>
            </a:r>
            <a:endParaRPr lang="zh-CN" altLang="zh-CN" sz="2800" kern="100" dirty="0">
              <a:effectLst/>
              <a:latin typeface="Times New Roman" panose="02020603050405020304" pitchFamily="18" charset="0"/>
              <a:ea typeface="宋体" panose="02010600030101010101" pitchFamily="2" charset="-122"/>
            </a:endParaRPr>
          </a:p>
          <a:p>
            <a:pPr algn="just"/>
            <a:r>
              <a:rPr lang="zh-CN" altLang="zh-CN" sz="2800" kern="0" dirty="0">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2</a:t>
            </a:r>
            <a:r>
              <a:rPr lang="zh-CN" altLang="zh-CN" sz="2800" kern="0" dirty="0">
                <a:effectLst/>
                <a:latin typeface="Times New Roman" panose="02020603050405020304" pitchFamily="18" charset="0"/>
                <a:ea typeface="宋体" panose="02010600030101010101" pitchFamily="2" charset="-122"/>
              </a:rPr>
              <a:t>）平均值有效数字保留方式：“</a:t>
            </a:r>
            <a:r>
              <a:rPr lang="en-US" altLang="zh-CN" sz="2800" kern="0" dirty="0">
                <a:effectLst/>
                <a:latin typeface="Times New Roman" panose="02020603050405020304" pitchFamily="18" charset="0"/>
                <a:ea typeface="宋体" panose="02010600030101010101" pitchFamily="2" charset="-122"/>
              </a:rPr>
              <a:t>4</a:t>
            </a:r>
            <a:r>
              <a:rPr lang="zh-CN" altLang="zh-CN" sz="2800" kern="0" dirty="0">
                <a:effectLst/>
                <a:latin typeface="Times New Roman" panose="02020603050405020304" pitchFamily="18" charset="0"/>
                <a:ea typeface="宋体" panose="02010600030101010101" pitchFamily="2" charset="-122"/>
              </a:rPr>
              <a:t>舍</a:t>
            </a:r>
            <a:r>
              <a:rPr lang="zh-CN" altLang="en-US" sz="2800" kern="0" dirty="0">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6</a:t>
            </a:r>
            <a:r>
              <a:rPr lang="zh-CN" altLang="zh-CN" sz="2800" kern="0" dirty="0">
                <a:effectLst/>
                <a:latin typeface="Times New Roman" panose="02020603050405020304" pitchFamily="18" charset="0"/>
                <a:ea typeface="宋体" panose="02010600030101010101" pitchFamily="2" charset="-122"/>
              </a:rPr>
              <a:t>入</a:t>
            </a:r>
            <a:r>
              <a:rPr lang="zh-CN" altLang="en-US" sz="2800" kern="0" dirty="0">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5</a:t>
            </a:r>
            <a:r>
              <a:rPr lang="zh-CN" altLang="zh-CN" sz="2800" kern="0" dirty="0">
                <a:effectLst/>
                <a:latin typeface="Times New Roman" panose="02020603050405020304" pitchFamily="18" charset="0"/>
                <a:ea typeface="宋体" panose="02010600030101010101" pitchFamily="2" charset="-122"/>
              </a:rPr>
              <a:t>凑偶”；</a:t>
            </a:r>
            <a:endParaRPr lang="zh-CN" altLang="zh-CN" sz="2800" kern="100" dirty="0">
              <a:effectLst/>
              <a:latin typeface="Times New Roman" panose="02020603050405020304" pitchFamily="18" charset="0"/>
              <a:ea typeface="宋体" panose="02010600030101010101" pitchFamily="2" charset="-122"/>
            </a:endParaRPr>
          </a:p>
          <a:p>
            <a:pPr algn="just"/>
            <a:r>
              <a:rPr lang="zh-CN" altLang="zh-CN" sz="2800" kern="0" dirty="0">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3</a:t>
            </a:r>
            <a:r>
              <a:rPr lang="zh-CN" altLang="zh-CN" sz="2800" kern="0" dirty="0">
                <a:effectLst/>
                <a:latin typeface="Times New Roman" panose="02020603050405020304" pitchFamily="18" charset="0"/>
                <a:ea typeface="宋体" panose="02010600030101010101" pitchFamily="2" charset="-122"/>
              </a:rPr>
              <a:t>）不确定度有效数字保留方式：首位数大于等于</a:t>
            </a:r>
            <a:r>
              <a:rPr lang="en-US" altLang="zh-CN" sz="2800" kern="0" dirty="0">
                <a:effectLst/>
                <a:latin typeface="Times New Roman" panose="02020603050405020304" pitchFamily="18" charset="0"/>
                <a:ea typeface="宋体" panose="02010600030101010101" pitchFamily="2" charset="-122"/>
              </a:rPr>
              <a:t>4</a:t>
            </a:r>
            <a:r>
              <a:rPr lang="zh-CN" altLang="zh-CN" sz="2800" kern="0" dirty="0">
                <a:effectLst/>
                <a:latin typeface="Times New Roman" panose="02020603050405020304" pitchFamily="18" charset="0"/>
                <a:ea typeface="宋体" panose="02010600030101010101" pitchFamily="2" charset="-122"/>
              </a:rPr>
              <a:t>，取</a:t>
            </a:r>
            <a:r>
              <a:rPr lang="en-US" altLang="zh-CN" sz="2800" kern="0" dirty="0">
                <a:effectLst/>
                <a:latin typeface="Times New Roman" panose="02020603050405020304" pitchFamily="18" charset="0"/>
                <a:ea typeface="宋体" panose="02010600030101010101" pitchFamily="2" charset="-122"/>
              </a:rPr>
              <a:t>1</a:t>
            </a:r>
            <a:r>
              <a:rPr lang="zh-CN" altLang="zh-CN" sz="2800" kern="0" dirty="0">
                <a:effectLst/>
                <a:latin typeface="Times New Roman" panose="02020603050405020304" pitchFamily="18" charset="0"/>
                <a:ea typeface="宋体" panose="02010600030101010101" pitchFamily="2" charset="-122"/>
              </a:rPr>
              <a:t>位；</a:t>
            </a:r>
            <a:endParaRPr lang="en-US" altLang="zh-CN" sz="2800" kern="0" dirty="0">
              <a:effectLst/>
              <a:latin typeface="Times New Roman" panose="02020603050405020304" pitchFamily="18" charset="0"/>
              <a:ea typeface="宋体" panose="02010600030101010101" pitchFamily="2" charset="-122"/>
            </a:endParaRPr>
          </a:p>
          <a:p>
            <a:pPr algn="just"/>
            <a:r>
              <a:rPr lang="zh-CN" altLang="zh-CN" sz="2800" kern="0" dirty="0">
                <a:effectLst/>
                <a:latin typeface="Times New Roman" panose="02020603050405020304" pitchFamily="18" charset="0"/>
                <a:ea typeface="宋体" panose="02010600030101010101" pitchFamily="2" charset="-122"/>
              </a:rPr>
              <a:t>首位数小于</a:t>
            </a:r>
            <a:r>
              <a:rPr lang="en-US" altLang="zh-CN" sz="2800" kern="0" dirty="0">
                <a:effectLst/>
                <a:latin typeface="Times New Roman" panose="02020603050405020304" pitchFamily="18" charset="0"/>
                <a:ea typeface="宋体" panose="02010600030101010101" pitchFamily="2" charset="-122"/>
              </a:rPr>
              <a:t>4</a:t>
            </a:r>
            <a:r>
              <a:rPr lang="zh-CN" altLang="zh-CN" sz="2800" kern="0" dirty="0">
                <a:effectLst/>
                <a:latin typeface="Times New Roman" panose="02020603050405020304" pitchFamily="18" charset="0"/>
                <a:ea typeface="宋体" panose="02010600030101010101" pitchFamily="2" charset="-122"/>
              </a:rPr>
              <a:t>，取</a:t>
            </a:r>
            <a:r>
              <a:rPr lang="en-US" altLang="zh-CN" sz="2800" kern="0" dirty="0">
                <a:effectLst/>
                <a:latin typeface="Times New Roman" panose="02020603050405020304" pitchFamily="18" charset="0"/>
                <a:ea typeface="宋体" panose="02010600030101010101" pitchFamily="2" charset="-122"/>
              </a:rPr>
              <a:t>2</a:t>
            </a:r>
            <a:r>
              <a:rPr lang="zh-CN" altLang="zh-CN" sz="2800" kern="0" dirty="0">
                <a:effectLst/>
                <a:latin typeface="Times New Roman" panose="02020603050405020304" pitchFamily="18" charset="0"/>
                <a:ea typeface="宋体" panose="02010600030101010101" pitchFamily="2" charset="-122"/>
              </a:rPr>
              <a:t>位；</a:t>
            </a:r>
            <a:endParaRPr lang="en-US" altLang="zh-CN" sz="2800" kern="0" dirty="0">
              <a:effectLst/>
              <a:latin typeface="Times New Roman" panose="02020603050405020304" pitchFamily="18" charset="0"/>
              <a:ea typeface="宋体" panose="02010600030101010101" pitchFamily="2" charset="-122"/>
            </a:endParaRPr>
          </a:p>
          <a:p>
            <a:pPr algn="just"/>
            <a:r>
              <a:rPr lang="zh-CN" altLang="zh-CN" sz="2800" kern="0" dirty="0">
                <a:effectLst/>
                <a:latin typeface="Times New Roman" panose="02020603050405020304" pitchFamily="18" charset="0"/>
                <a:ea typeface="宋体" panose="02010600030101010101" pitchFamily="2" charset="-122"/>
              </a:rPr>
              <a:t>“非零即进”：只要欲保留位后有非零数字，必须进位。</a:t>
            </a:r>
            <a:endParaRPr lang="en-US" altLang="zh-CN" sz="2800" kern="0" dirty="0">
              <a:effectLst/>
              <a:latin typeface="Times New Roman" panose="02020603050405020304" pitchFamily="18" charset="0"/>
              <a:ea typeface="宋体" panose="02010600030101010101" pitchFamily="2" charset="-122"/>
            </a:endParaRPr>
          </a:p>
          <a:p>
            <a:pPr algn="just"/>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5289844"/>
              </p:ext>
            </p:extLst>
          </p:nvPr>
        </p:nvGraphicFramePr>
        <p:xfrm>
          <a:off x="7472667" y="1353844"/>
          <a:ext cx="3879546" cy="998538"/>
        </p:xfrm>
        <a:graphic>
          <a:graphicData uri="http://schemas.openxmlformats.org/presentationml/2006/ole">
            <mc:AlternateContent xmlns:mc="http://schemas.openxmlformats.org/markup-compatibility/2006">
              <mc:Choice xmlns:v="urn:schemas-microsoft-com:vml" Requires="v">
                <p:oleObj name="公式" r:id="rId5" imgW="14630400" imgH="5181600" progId="">
                  <p:embed/>
                </p:oleObj>
              </mc:Choice>
              <mc:Fallback>
                <p:oleObj name="公式" r:id="rId5" imgW="14630400" imgH="5181600" progId="">
                  <p:embed/>
                  <p:pic>
                    <p:nvPicPr>
                      <p:cNvPr id="2"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2667" y="1353844"/>
                        <a:ext cx="3879546"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
          <p:cNvSpPr>
            <a:spLocks noGrp="1"/>
          </p:cNvSpPr>
          <p:nvPr/>
        </p:nvSpPr>
        <p:spPr>
          <a:xfrm>
            <a:off x="7154833" y="2927057"/>
            <a:ext cx="2808288" cy="433387"/>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None/>
            </a:pPr>
            <a:r>
              <a:rPr lang="zh-CN" altLang="en-US" sz="2800" b="1" dirty="0">
                <a:solidFill>
                  <a:srgbClr val="0000CC"/>
                </a:solidFill>
              </a:rPr>
              <a:t>四舍六入五凑偶</a:t>
            </a:r>
          </a:p>
        </p:txBody>
      </p:sp>
      <p:sp>
        <p:nvSpPr>
          <p:cNvPr id="28" name="Rectangle 6"/>
          <p:cNvSpPr/>
          <p:nvPr/>
        </p:nvSpPr>
        <p:spPr>
          <a:xfrm>
            <a:off x="10323483" y="2854032"/>
            <a:ext cx="1728788" cy="519112"/>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只进不舍</a:t>
            </a:r>
          </a:p>
        </p:txBody>
      </p:sp>
      <p:sp>
        <p:nvSpPr>
          <p:cNvPr id="29" name="AutoShape 8"/>
          <p:cNvSpPr/>
          <p:nvPr/>
        </p:nvSpPr>
        <p:spPr>
          <a:xfrm>
            <a:off x="9170958" y="2352382"/>
            <a:ext cx="287338" cy="503237"/>
          </a:xfrm>
          <a:prstGeom prst="upArrow">
            <a:avLst>
              <a:gd name="adj1" fmla="val 50000"/>
              <a:gd name="adj2" fmla="val 43784"/>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rgbClr val="0000CC"/>
              </a:solidFill>
              <a:latin typeface="Arial" panose="020B0604020202020204" pitchFamily="34" charset="0"/>
            </a:endParaRPr>
          </a:p>
        </p:txBody>
      </p:sp>
      <p:sp>
        <p:nvSpPr>
          <p:cNvPr id="30" name="AutoShape 9"/>
          <p:cNvSpPr/>
          <p:nvPr/>
        </p:nvSpPr>
        <p:spPr>
          <a:xfrm>
            <a:off x="10610821" y="2352382"/>
            <a:ext cx="287337" cy="503237"/>
          </a:xfrm>
          <a:prstGeom prst="upArrow">
            <a:avLst>
              <a:gd name="adj1" fmla="val 50000"/>
              <a:gd name="adj2" fmla="val 43784"/>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rgbClr val="0000CC"/>
              </a:solidFill>
              <a:latin typeface="Arial" panose="020B0604020202020204" pitchFamily="34" charset="0"/>
            </a:endParaRPr>
          </a:p>
        </p:txBody>
      </p:sp>
      <p:sp>
        <p:nvSpPr>
          <p:cNvPr id="31" name="Rectangle 10"/>
          <p:cNvSpPr/>
          <p:nvPr/>
        </p:nvSpPr>
        <p:spPr>
          <a:xfrm>
            <a:off x="8882033" y="3503319"/>
            <a:ext cx="898525" cy="519113"/>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末位</a:t>
            </a:r>
          </a:p>
        </p:txBody>
      </p:sp>
      <p:sp>
        <p:nvSpPr>
          <p:cNvPr id="32" name="Rectangle 11"/>
          <p:cNvSpPr/>
          <p:nvPr/>
        </p:nvSpPr>
        <p:spPr>
          <a:xfrm>
            <a:off x="10394921" y="3503319"/>
            <a:ext cx="898525" cy="519113"/>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首位</a:t>
            </a:r>
          </a:p>
        </p:txBody>
      </p:sp>
      <p:sp>
        <p:nvSpPr>
          <p:cNvPr id="33" name="AutoShape 13"/>
          <p:cNvSpPr/>
          <p:nvPr/>
        </p:nvSpPr>
        <p:spPr>
          <a:xfrm>
            <a:off x="9386858" y="4079582"/>
            <a:ext cx="1727200" cy="287337"/>
          </a:xfrm>
          <a:prstGeom prst="curvedUpArrow">
            <a:avLst>
              <a:gd name="adj1" fmla="val 120221"/>
              <a:gd name="adj2" fmla="val 240442"/>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rgbClr val="0000CC"/>
              </a:solidFill>
              <a:latin typeface="Arial" panose="020B0604020202020204" pitchFamily="34" charset="0"/>
            </a:endParaRPr>
          </a:p>
        </p:txBody>
      </p:sp>
      <p:sp>
        <p:nvSpPr>
          <p:cNvPr id="34" name="Rectangle 14"/>
          <p:cNvSpPr/>
          <p:nvPr/>
        </p:nvSpPr>
        <p:spPr>
          <a:xfrm>
            <a:off x="9712296" y="4449696"/>
            <a:ext cx="898525" cy="519113"/>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0000CC"/>
                </a:solidFill>
                <a:latin typeface="Arial" panose="020B0604020202020204" pitchFamily="34" charset="0"/>
              </a:rPr>
              <a:t>对齐</a:t>
            </a:r>
          </a:p>
        </p:txBody>
      </p:sp>
    </p:spTree>
    <p:custDataLst>
      <p:tags r:id="rId1"/>
    </p:custDataLst>
    <p:extLst>
      <p:ext uri="{BB962C8B-B14F-4D97-AF65-F5344CB8AC3E}">
        <p14:creationId xmlns:p14="http://schemas.microsoft.com/office/powerpoint/2010/main" val="2563632900"/>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5FFC:6382299|FBC:16777215|LFC:16777215|LBC:16777215"/>
          <p:cNvSpPr/>
          <p:nvPr>
            <p:custDataLst>
              <p:tags r:id="rId2"/>
            </p:custDataLst>
          </p:nvPr>
        </p:nvSpPr>
        <p:spPr>
          <a:xfrm>
            <a:off x="315005" y="672681"/>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9@|5FFC:16777215|FBC:16777215|LFC:10661574|LBC:16777215"/>
          <p:cNvSpPr/>
          <p:nvPr>
            <p:custDataLst>
              <p:tags r:id="rId3"/>
            </p:custDataLst>
          </p:nvPr>
        </p:nvSpPr>
        <p:spPr>
          <a:xfrm>
            <a:off x="452198" y="799739"/>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3@|5FFC:2500134|FBC:16777215|LFC:16777215|LBC:16777215"/>
          <p:cNvSpPr/>
          <p:nvPr>
            <p:custDataLst>
              <p:tags r:id="rId4"/>
            </p:custDataLst>
          </p:nvPr>
        </p:nvSpPr>
        <p:spPr>
          <a:xfrm>
            <a:off x="616525" y="1267205"/>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9@|5FFC:6382299|FBC:16777215|LFC:16777215|LBC:16777215"/>
          <p:cNvSpPr/>
          <p:nvPr>
            <p:custDataLst>
              <p:tags r:id="rId5"/>
            </p:custDataLst>
          </p:nvPr>
        </p:nvSpPr>
        <p:spPr>
          <a:xfrm flipH="1">
            <a:off x="11287927" y="669347"/>
            <a:ext cx="589068" cy="889419"/>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1375150" h="1008112">
                <a:moveTo>
                  <a:pt x="0" y="0"/>
                </a:moveTo>
                <a:lnTo>
                  <a:pt x="1375150" y="0"/>
                </a:lnTo>
                <a:lnTo>
                  <a:pt x="1375150" y="1008112"/>
                </a:lnTo>
                <a:lnTo>
                  <a:pt x="0" y="1008112"/>
                </a:lnTo>
                <a:cubicBezTo>
                  <a:pt x="341483" y="528809"/>
                  <a:pt x="-2835" y="1009627"/>
                  <a:pt x="353888" y="515084"/>
                </a:cubicBezTo>
                <a:cubicBezTo>
                  <a:pt x="-10455" y="-12211"/>
                  <a:pt x="349103" y="50443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9@|5FFC:16777215|FBC:16777215|LFC:10661574|LBC:16777215"/>
          <p:cNvSpPr/>
          <p:nvPr>
            <p:custDataLst>
              <p:tags r:id="rId6"/>
            </p:custDataLst>
          </p:nvPr>
        </p:nvSpPr>
        <p:spPr>
          <a:xfrm flipH="1">
            <a:off x="11295194" y="796405"/>
            <a:ext cx="444609" cy="651478"/>
          </a:xfrm>
          <a:custGeom>
            <a:avLst/>
            <a:gdLst>
              <a:gd name="connsiteX0" fmla="*/ 0 w 1375150"/>
              <a:gd name="connsiteY0" fmla="*/ 0 h 1008112"/>
              <a:gd name="connsiteX1" fmla="*/ 1375150 w 1375150"/>
              <a:gd name="connsiteY1" fmla="*/ 0 h 1008112"/>
              <a:gd name="connsiteX2" fmla="*/ 1375150 w 1375150"/>
              <a:gd name="connsiteY2" fmla="*/ 1008112 h 1008112"/>
              <a:gd name="connsiteX3" fmla="*/ 0 w 1375150"/>
              <a:gd name="connsiteY3" fmla="*/ 1008112 h 1008112"/>
              <a:gd name="connsiteX4" fmla="*/ 0 w 1375150"/>
              <a:gd name="connsiteY4" fmla="*/ 0 h 1008112"/>
              <a:gd name="connsiteX0-1" fmla="*/ 4252 w 1379402"/>
              <a:gd name="connsiteY0-2" fmla="*/ 0 h 1008112"/>
              <a:gd name="connsiteX1-3" fmla="*/ 1379402 w 1379402"/>
              <a:gd name="connsiteY1-4" fmla="*/ 0 h 1008112"/>
              <a:gd name="connsiteX2-5" fmla="*/ 1379402 w 1379402"/>
              <a:gd name="connsiteY2-6" fmla="*/ 1008112 h 1008112"/>
              <a:gd name="connsiteX3-7" fmla="*/ 4252 w 1379402"/>
              <a:gd name="connsiteY3-8" fmla="*/ 1008112 h 1008112"/>
              <a:gd name="connsiteX4-9" fmla="*/ 0 w 1379402"/>
              <a:gd name="connsiteY4-10" fmla="*/ 507464 h 1008112"/>
              <a:gd name="connsiteX5" fmla="*/ 4252 w 1379402"/>
              <a:gd name="connsiteY5" fmla="*/ 0 h 1008112"/>
              <a:gd name="connsiteX0-11" fmla="*/ 5 w 1375155"/>
              <a:gd name="connsiteY0-12" fmla="*/ 0 h 1008112"/>
              <a:gd name="connsiteX1-13" fmla="*/ 1375155 w 1375155"/>
              <a:gd name="connsiteY1-14" fmla="*/ 0 h 1008112"/>
              <a:gd name="connsiteX2-15" fmla="*/ 1375155 w 1375155"/>
              <a:gd name="connsiteY2-16" fmla="*/ 1008112 h 1008112"/>
              <a:gd name="connsiteX3-17" fmla="*/ 5 w 1375155"/>
              <a:gd name="connsiteY3-18" fmla="*/ 1008112 h 1008112"/>
              <a:gd name="connsiteX4-19" fmla="*/ 353893 w 1375155"/>
              <a:gd name="connsiteY4-20" fmla="*/ 515084 h 1008112"/>
              <a:gd name="connsiteX5-21" fmla="*/ 5 w 1375155"/>
              <a:gd name="connsiteY5-22" fmla="*/ 0 h 1008112"/>
              <a:gd name="connsiteX0-23" fmla="*/ 5 w 1375155"/>
              <a:gd name="connsiteY0-24" fmla="*/ 0 h 1008112"/>
              <a:gd name="connsiteX1-25" fmla="*/ 1375155 w 1375155"/>
              <a:gd name="connsiteY1-26" fmla="*/ 0 h 1008112"/>
              <a:gd name="connsiteX2-27" fmla="*/ 1375155 w 1375155"/>
              <a:gd name="connsiteY2-28" fmla="*/ 1008112 h 1008112"/>
              <a:gd name="connsiteX3-29" fmla="*/ 5 w 1375155"/>
              <a:gd name="connsiteY3-30" fmla="*/ 1008112 h 1008112"/>
              <a:gd name="connsiteX4-31" fmla="*/ 353893 w 1375155"/>
              <a:gd name="connsiteY4-32" fmla="*/ 515084 h 1008112"/>
              <a:gd name="connsiteX5-33" fmla="*/ 5 w 1375155"/>
              <a:gd name="connsiteY5-34" fmla="*/ 0 h 1008112"/>
              <a:gd name="connsiteX0-35" fmla="*/ 5 w 1375155"/>
              <a:gd name="connsiteY0-36" fmla="*/ 0 h 1008112"/>
              <a:gd name="connsiteX1-37" fmla="*/ 1375155 w 1375155"/>
              <a:gd name="connsiteY1-38" fmla="*/ 0 h 1008112"/>
              <a:gd name="connsiteX2-39" fmla="*/ 1375155 w 1375155"/>
              <a:gd name="connsiteY2-40" fmla="*/ 1008112 h 1008112"/>
              <a:gd name="connsiteX3-41" fmla="*/ 5 w 1375155"/>
              <a:gd name="connsiteY3-42" fmla="*/ 1008112 h 1008112"/>
              <a:gd name="connsiteX4-43" fmla="*/ 353893 w 1375155"/>
              <a:gd name="connsiteY4-44" fmla="*/ 515084 h 1008112"/>
              <a:gd name="connsiteX5-45" fmla="*/ 5 w 1375155"/>
              <a:gd name="connsiteY5-46" fmla="*/ 0 h 1008112"/>
              <a:gd name="connsiteX0-47" fmla="*/ 5 w 1375155"/>
              <a:gd name="connsiteY0-48" fmla="*/ 0 h 1008112"/>
              <a:gd name="connsiteX1-49" fmla="*/ 1375155 w 1375155"/>
              <a:gd name="connsiteY1-50" fmla="*/ 0 h 1008112"/>
              <a:gd name="connsiteX2-51" fmla="*/ 1375155 w 1375155"/>
              <a:gd name="connsiteY2-52" fmla="*/ 1008112 h 1008112"/>
              <a:gd name="connsiteX3-53" fmla="*/ 5 w 1375155"/>
              <a:gd name="connsiteY3-54" fmla="*/ 1008112 h 1008112"/>
              <a:gd name="connsiteX4-55" fmla="*/ 353893 w 1375155"/>
              <a:gd name="connsiteY4-56" fmla="*/ 515084 h 1008112"/>
              <a:gd name="connsiteX5-57" fmla="*/ 5 w 1375155"/>
              <a:gd name="connsiteY5-58" fmla="*/ 0 h 1008112"/>
              <a:gd name="connsiteX0-59" fmla="*/ 0 w 1375150"/>
              <a:gd name="connsiteY0-60" fmla="*/ 0 h 1008112"/>
              <a:gd name="connsiteX1-61" fmla="*/ 1375150 w 1375150"/>
              <a:gd name="connsiteY1-62" fmla="*/ 0 h 1008112"/>
              <a:gd name="connsiteX2-63" fmla="*/ 1375150 w 1375150"/>
              <a:gd name="connsiteY2-64" fmla="*/ 1008112 h 1008112"/>
              <a:gd name="connsiteX3-65" fmla="*/ 0 w 1375150"/>
              <a:gd name="connsiteY3-66" fmla="*/ 1008112 h 1008112"/>
              <a:gd name="connsiteX4-67" fmla="*/ 353888 w 1375150"/>
              <a:gd name="connsiteY4-68" fmla="*/ 515084 h 1008112"/>
              <a:gd name="connsiteX5-69" fmla="*/ 0 w 1375150"/>
              <a:gd name="connsiteY5-70" fmla="*/ 0 h 1008112"/>
              <a:gd name="connsiteX0-71" fmla="*/ 0 w 1375150"/>
              <a:gd name="connsiteY0-72" fmla="*/ 0 h 1008112"/>
              <a:gd name="connsiteX1-73" fmla="*/ 1375150 w 1375150"/>
              <a:gd name="connsiteY1-74" fmla="*/ 0 h 1008112"/>
              <a:gd name="connsiteX2-75" fmla="*/ 1375150 w 1375150"/>
              <a:gd name="connsiteY2-76" fmla="*/ 1008112 h 1008112"/>
              <a:gd name="connsiteX3-77" fmla="*/ 0 w 1375150"/>
              <a:gd name="connsiteY3-78" fmla="*/ 1008112 h 1008112"/>
              <a:gd name="connsiteX4-79" fmla="*/ 353888 w 1375150"/>
              <a:gd name="connsiteY4-80" fmla="*/ 515084 h 1008112"/>
              <a:gd name="connsiteX5-81" fmla="*/ 0 w 1375150"/>
              <a:gd name="connsiteY5-82" fmla="*/ 0 h 1008112"/>
              <a:gd name="connsiteX0-83" fmla="*/ 0 w 1375150"/>
              <a:gd name="connsiteY0-84" fmla="*/ 0 h 1008112"/>
              <a:gd name="connsiteX1-85" fmla="*/ 1375150 w 1375150"/>
              <a:gd name="connsiteY1-86" fmla="*/ 0 h 1008112"/>
              <a:gd name="connsiteX2-87" fmla="*/ 1375150 w 1375150"/>
              <a:gd name="connsiteY2-88" fmla="*/ 1008112 h 1008112"/>
              <a:gd name="connsiteX3-89" fmla="*/ 0 w 1375150"/>
              <a:gd name="connsiteY3-90" fmla="*/ 1008112 h 1008112"/>
              <a:gd name="connsiteX4-91" fmla="*/ 0 w 1375150"/>
              <a:gd name="connsiteY4-92" fmla="*/ 0 h 1008112"/>
              <a:gd name="connsiteX0-93" fmla="*/ 0 w 1375150"/>
              <a:gd name="connsiteY0-94" fmla="*/ 0 h 1521711"/>
              <a:gd name="connsiteX1-95" fmla="*/ 1375150 w 1375150"/>
              <a:gd name="connsiteY1-96" fmla="*/ 0 h 1521711"/>
              <a:gd name="connsiteX2-97" fmla="*/ 1375150 w 1375150"/>
              <a:gd name="connsiteY2-98" fmla="*/ 1008112 h 1521711"/>
              <a:gd name="connsiteX3-99" fmla="*/ 231363 w 1375150"/>
              <a:gd name="connsiteY3-100" fmla="*/ 1521711 h 1521711"/>
              <a:gd name="connsiteX0-101" fmla="*/ 0 w 1375150"/>
              <a:gd name="connsiteY0-102" fmla="*/ 0 h 1521711"/>
              <a:gd name="connsiteX1-103" fmla="*/ 1375150 w 1375150"/>
              <a:gd name="connsiteY1-104" fmla="*/ 0 h 1521711"/>
              <a:gd name="connsiteX2-105" fmla="*/ 1375150 w 1375150"/>
              <a:gd name="connsiteY2-106" fmla="*/ 1008112 h 1521711"/>
              <a:gd name="connsiteX3-107" fmla="*/ 231363 w 1375150"/>
              <a:gd name="connsiteY3-108" fmla="*/ 1521711 h 1521711"/>
              <a:gd name="connsiteX0-109" fmla="*/ 0 w 1375150"/>
              <a:gd name="connsiteY0-110" fmla="*/ 0 h 1521711"/>
              <a:gd name="connsiteX1-111" fmla="*/ 1375150 w 1375150"/>
              <a:gd name="connsiteY1-112" fmla="*/ 0 h 1521711"/>
              <a:gd name="connsiteX2-113" fmla="*/ 1375150 w 1375150"/>
              <a:gd name="connsiteY2-114" fmla="*/ 1008112 h 1521711"/>
              <a:gd name="connsiteX3-115" fmla="*/ 113882 w 1375150"/>
              <a:gd name="connsiteY3-116" fmla="*/ 993817 h 1521711"/>
              <a:gd name="connsiteX4-117" fmla="*/ 231363 w 1375150"/>
              <a:gd name="connsiteY4-118" fmla="*/ 1521711 h 1521711"/>
              <a:gd name="connsiteX0-119" fmla="*/ 0 w 1375150"/>
              <a:gd name="connsiteY0-120" fmla="*/ 0 h 1055147"/>
              <a:gd name="connsiteX1-121" fmla="*/ 1375150 w 1375150"/>
              <a:gd name="connsiteY1-122" fmla="*/ 0 h 1055147"/>
              <a:gd name="connsiteX2-123" fmla="*/ 1375150 w 1375150"/>
              <a:gd name="connsiteY2-124" fmla="*/ 1008112 h 1055147"/>
              <a:gd name="connsiteX3-125" fmla="*/ 113882 w 1375150"/>
              <a:gd name="connsiteY3-126" fmla="*/ 993817 h 1055147"/>
              <a:gd name="connsiteX0-127" fmla="*/ 0 w 1375150"/>
              <a:gd name="connsiteY0-128" fmla="*/ 0 h 1008112"/>
              <a:gd name="connsiteX1-129" fmla="*/ 1375150 w 1375150"/>
              <a:gd name="connsiteY1-130" fmla="*/ 0 h 1008112"/>
              <a:gd name="connsiteX2-131" fmla="*/ 1375150 w 1375150"/>
              <a:gd name="connsiteY2-132" fmla="*/ 1008112 h 1008112"/>
              <a:gd name="connsiteX3-133" fmla="*/ 113882 w 1375150"/>
              <a:gd name="connsiteY3-134" fmla="*/ 993817 h 1008112"/>
              <a:gd name="connsiteX0-135" fmla="*/ 0 w 1375150"/>
              <a:gd name="connsiteY0-136" fmla="*/ 0 h 1008112"/>
              <a:gd name="connsiteX1-137" fmla="*/ 1375150 w 1375150"/>
              <a:gd name="connsiteY1-138" fmla="*/ 0 h 1008112"/>
              <a:gd name="connsiteX2-139" fmla="*/ 1375150 w 1375150"/>
              <a:gd name="connsiteY2-140" fmla="*/ 1008112 h 1008112"/>
              <a:gd name="connsiteX3-141" fmla="*/ 5852 w 1375150"/>
              <a:gd name="connsiteY3-142" fmla="*/ 953848 h 1008112"/>
              <a:gd name="connsiteX0-143" fmla="*/ 0 w 1375150"/>
              <a:gd name="connsiteY0-144" fmla="*/ 0 h 1033786"/>
              <a:gd name="connsiteX1-145" fmla="*/ 1375150 w 1375150"/>
              <a:gd name="connsiteY1-146" fmla="*/ 0 h 1033786"/>
              <a:gd name="connsiteX2-147" fmla="*/ 1375150 w 1375150"/>
              <a:gd name="connsiteY2-148" fmla="*/ 1008112 h 1033786"/>
              <a:gd name="connsiteX3-149" fmla="*/ 5852 w 1375150"/>
              <a:gd name="connsiteY3-150" fmla="*/ 1033786 h 1033786"/>
            </a:gdLst>
            <a:ahLst/>
            <a:cxnLst>
              <a:cxn ang="0">
                <a:pos x="connsiteX0-143" y="connsiteY0-144"/>
              </a:cxn>
              <a:cxn ang="0">
                <a:pos x="connsiteX1-145" y="connsiteY1-146"/>
              </a:cxn>
              <a:cxn ang="0">
                <a:pos x="connsiteX2-147" y="connsiteY2-148"/>
              </a:cxn>
              <a:cxn ang="0">
                <a:pos x="connsiteX3-149" y="connsiteY3-150"/>
              </a:cxn>
            </a:cxnLst>
            <a:rect l="l" t="t" r="r" b="b"/>
            <a:pathLst>
              <a:path w="1375150" h="1033786">
                <a:moveTo>
                  <a:pt x="0" y="0"/>
                </a:moveTo>
                <a:lnTo>
                  <a:pt x="1375150" y="0"/>
                </a:lnTo>
                <a:lnTo>
                  <a:pt x="1375150" y="1008112"/>
                </a:lnTo>
                <a:lnTo>
                  <a:pt x="5852" y="1033786"/>
                </a:lnTo>
              </a:path>
            </a:pathLst>
          </a:custGeom>
          <a:noFill/>
          <a:ln w="19050">
            <a:solidFill>
              <a:srgbClr val="DDDD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3@|5FFC:2500134|FBC:16777215|LFC:16777215|LBC:16777215"/>
          <p:cNvSpPr/>
          <p:nvPr>
            <p:custDataLst>
              <p:tags r:id="rId7"/>
            </p:custDataLst>
          </p:nvPr>
        </p:nvSpPr>
        <p:spPr>
          <a:xfrm flipH="1">
            <a:off x="11280569" y="1263871"/>
            <a:ext cx="294906" cy="294895"/>
          </a:xfrm>
          <a:custGeom>
            <a:avLst/>
            <a:gdLst>
              <a:gd name="connsiteX0" fmla="*/ 0 w 385137"/>
              <a:gd name="connsiteY0" fmla="*/ 0 h 265112"/>
              <a:gd name="connsiteX1" fmla="*/ 385137 w 385137"/>
              <a:gd name="connsiteY1" fmla="*/ 0 h 265112"/>
              <a:gd name="connsiteX2" fmla="*/ 385137 w 385137"/>
              <a:gd name="connsiteY2" fmla="*/ 265112 h 265112"/>
              <a:gd name="connsiteX3" fmla="*/ 0 w 385137"/>
              <a:gd name="connsiteY3" fmla="*/ 265112 h 265112"/>
              <a:gd name="connsiteX4" fmla="*/ 0 w 385137"/>
              <a:gd name="connsiteY4" fmla="*/ 0 h 265112"/>
              <a:gd name="connsiteX0-1" fmla="*/ 0 w 385137"/>
              <a:gd name="connsiteY0-2" fmla="*/ 0 h 265112"/>
              <a:gd name="connsiteX1-3" fmla="*/ 385137 w 385137"/>
              <a:gd name="connsiteY1-4" fmla="*/ 0 h 265112"/>
              <a:gd name="connsiteX2-5" fmla="*/ 385137 w 385137"/>
              <a:gd name="connsiteY2-6" fmla="*/ 265112 h 265112"/>
              <a:gd name="connsiteX3-7" fmla="*/ 0 w 385137"/>
              <a:gd name="connsiteY3-8" fmla="*/ 0 h 265112"/>
            </a:gdLst>
            <a:ahLst/>
            <a:cxnLst>
              <a:cxn ang="0">
                <a:pos x="connsiteX0-1" y="connsiteY0-2"/>
              </a:cxn>
              <a:cxn ang="0">
                <a:pos x="connsiteX1-3" y="connsiteY1-4"/>
              </a:cxn>
              <a:cxn ang="0">
                <a:pos x="connsiteX2-5" y="connsiteY2-6"/>
              </a:cxn>
              <a:cxn ang="0">
                <a:pos x="connsiteX3-7" y="connsiteY3-8"/>
              </a:cxn>
            </a:cxnLst>
            <a:rect l="l" t="t" r="r" b="b"/>
            <a:pathLst>
              <a:path w="385137" h="265112">
                <a:moveTo>
                  <a:pt x="0" y="0"/>
                </a:moveTo>
                <a:lnTo>
                  <a:pt x="385137" y="0"/>
                </a:lnTo>
                <a:lnTo>
                  <a:pt x="385137" y="265112"/>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17@|1FFC:6382299|FBC:16777215|LFC:16777215|LBC:16777215"/>
          <p:cNvSpPr/>
          <p:nvPr>
            <p:custDataLst>
              <p:tags r:id="rId8"/>
            </p:custDataLst>
          </p:nvPr>
        </p:nvSpPr>
        <p:spPr>
          <a:xfrm>
            <a:off x="599700" y="449944"/>
            <a:ext cx="10971691" cy="817034"/>
          </a:xfrm>
          <a:prstGeom prst="rect">
            <a:avLst/>
          </a:prstGeom>
          <a:solidFill>
            <a:schemeClr val="accent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marR="0" lvl="0" indent="0" algn="ctr" defTabSz="914400" rtl="0" eaLnBrk="1" latinLnBrk="0" hangingPunct="1">
              <a:spcBef>
                <a:spcPts val="0"/>
              </a:spcBef>
              <a:spcAft>
                <a:spcPts val="0"/>
              </a:spcAft>
              <a:buClrTx/>
              <a:buSzTx/>
              <a:buFontTx/>
              <a:buNone/>
              <a:defRPr/>
            </a:pPr>
            <a:r>
              <a:rPr kumimoji="0" lang="zh-CN" altLang="en-US" sz="5400" b="0" i="0" u="none" strike="noStrike" kern="1200" cap="none" spc="0" normalizeH="0" baseline="0" noProof="0">
                <a:ln>
                  <a:noFill/>
                </a:ln>
                <a:solidFill>
                  <a:srgbClr val="FFFFFF"/>
                </a:solidFill>
                <a:effectLst/>
                <a:uLnTx/>
                <a:uFillTx/>
                <a:latin typeface="+mj-lt"/>
                <a:ea typeface="+mj-ea"/>
                <a:cs typeface="+mj-cs"/>
              </a:rPr>
              <a:t>主要内容</a:t>
            </a:r>
          </a:p>
        </p:txBody>
      </p:sp>
      <p:cxnSp>
        <p:nvCxnSpPr>
          <p:cNvPr id="11" name="Connecteur droit 21@|9FFC:0|FBC:0|LFC:10661574|LBC:16777215"/>
          <p:cNvCxnSpPr/>
          <p:nvPr>
            <p:custDataLst>
              <p:tags r:id="rId9"/>
            </p:custDataLst>
          </p:nvPr>
        </p:nvCxnSpPr>
        <p:spPr>
          <a:xfrm>
            <a:off x="599700" y="548087"/>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22@|9FFC:0|FBC:0|LFC:10661574|LBC:16777215"/>
          <p:cNvCxnSpPr/>
          <p:nvPr>
            <p:custDataLst>
              <p:tags r:id="rId10"/>
            </p:custDataLst>
          </p:nvPr>
        </p:nvCxnSpPr>
        <p:spPr>
          <a:xfrm>
            <a:off x="599700" y="1190042"/>
            <a:ext cx="10971691" cy="0"/>
          </a:xfrm>
          <a:prstGeom prst="line">
            <a:avLst/>
          </a:prstGeom>
          <a:ln w="19050">
            <a:solidFill>
              <a:srgbClr val="DDDDDD"/>
            </a:solidFill>
            <a:prstDash val="sysDot"/>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49AE70B2-8BF9-45C0-BB95-33D1B9D3A854}" type="slidenum">
              <a:rPr lang="zh-CN" altLang="en-US" smtClean="0"/>
              <a:pPr/>
              <a:t>78</a:t>
            </a:fld>
            <a:endParaRPr lang="zh-CN" altLang="en-US"/>
          </a:p>
        </p:txBody>
      </p:sp>
      <p:sp>
        <p:nvSpPr>
          <p:cNvPr id="6" name="文本框 5"/>
          <p:cNvSpPr txBox="1"/>
          <p:nvPr/>
        </p:nvSpPr>
        <p:spPr>
          <a:xfrm>
            <a:off x="616526" y="2079461"/>
            <a:ext cx="10664044" cy="4031873"/>
          </a:xfrm>
          <a:prstGeom prst="rect">
            <a:avLst/>
          </a:prstGeom>
          <a:noFill/>
          <a:ln w="19050">
            <a:solidFill>
              <a:srgbClr val="CC00CC"/>
            </a:solidFill>
            <a:prstDash val="dash"/>
          </a:ln>
        </p:spPr>
        <p:txBody>
          <a:bodyPr wrap="square" rtlCol="0">
            <a:spAutoFit/>
          </a:bodyPr>
          <a:lstStyle/>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课程学习的重点与程序</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数据处理及误差分析理论</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200000"/>
              </a:lnSpc>
              <a:buFont typeface="+mj-lt"/>
              <a:buAutoNum type="arabicPeriod"/>
            </a:pPr>
            <a:r>
              <a:rPr lang="zh-CN" altLang="en-US"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有效数字的处理</a:t>
            </a:r>
            <a:endParaRPr lang="en-US" altLang="zh-CN" sz="3200" b="1">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L="342900" indent="-342900">
              <a:lnSpc>
                <a:spcPct val="200000"/>
              </a:lnSpc>
              <a:buFont typeface="+mj-lt"/>
              <a:buAutoNum type="arabicPeriod"/>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实验曲线的描绘与拟合</a:t>
            </a:r>
            <a:endPar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642872396"/>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 </a:t>
            </a:r>
            <a:r>
              <a:rPr lang="zh-CN" altLang="en-US"/>
              <a:t>实验曲线的描绘</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79</a:t>
            </a:fld>
            <a:endParaRPr lang="zh-CN" altLang="en-US"/>
          </a:p>
        </p:txBody>
      </p:sp>
      <p:sp>
        <p:nvSpPr>
          <p:cNvPr id="4" name="矩形 3"/>
          <p:cNvSpPr/>
          <p:nvPr/>
        </p:nvSpPr>
        <p:spPr>
          <a:xfrm>
            <a:off x="839787" y="1268413"/>
            <a:ext cx="11035690" cy="5169492"/>
          </a:xfrm>
          <a:prstGeom prst="rect">
            <a:avLst/>
          </a:prstGeom>
        </p:spPr>
        <p:txBody>
          <a:bodyPr wrap="square">
            <a:spAutoFit/>
          </a:bodyPr>
          <a:lstStyle/>
          <a:p>
            <a:pPr marL="457200" indent="-457200">
              <a:lnSpc>
                <a:spcPct val="15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作图法可形象、直观地显示出物理量之间的函数关系，也可用来求某些物理参数</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先整理出数据表格，并要用坐标纸作图！！</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铅笔作图！！</a:t>
            </a:r>
            <a:endPar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图中要标明图名、轴名，并适当选取</a:t>
            </a:r>
            <a:r>
              <a:rPr lang="en-US" altLang="zh-CN" sz="3200" b="1" i="1">
                <a:latin typeface="Times New Roman" panose="02020603050405020304" pitchFamily="18" charset="0"/>
                <a:ea typeface="宋体" panose="02010600030101010101" pitchFamily="2" charset="-122"/>
                <a:cs typeface="Times New Roman" panose="02020603050405020304" pitchFamily="18" charset="0"/>
              </a:rPr>
              <a:t>x</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轴、</a:t>
            </a:r>
            <a:r>
              <a:rPr lang="en-US" altLang="zh-CN" sz="3200" b="1" i="1">
                <a:latin typeface="Times New Roman" panose="02020603050405020304" pitchFamily="18" charset="0"/>
                <a:ea typeface="宋体" panose="02010600030101010101" pitchFamily="2" charset="-122"/>
                <a:cs typeface="Times New Roman" panose="02020603050405020304" pitchFamily="18" charset="0"/>
              </a:rPr>
              <a:t>y</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轴比例（且符合有效数字位数要求）及坐标的起点，使图形比较对称地充满整个图纸</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1.2 </a:t>
            </a:r>
            <a:r>
              <a:rPr lang="zh-CN" altLang="en-US"/>
              <a:t>选课方式与注意事项</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a:t>
            </a:fld>
            <a:endParaRPr lang="zh-CN" altLang="en-US"/>
          </a:p>
        </p:txBody>
      </p:sp>
      <p:sp>
        <p:nvSpPr>
          <p:cNvPr id="4" name="矩形 3"/>
          <p:cNvSpPr/>
          <p:nvPr/>
        </p:nvSpPr>
        <p:spPr>
          <a:xfrm>
            <a:off x="839787" y="1268413"/>
            <a:ext cx="11035690" cy="4861716"/>
          </a:xfrm>
          <a:prstGeom prst="rect">
            <a:avLst/>
          </a:prstGeom>
        </p:spPr>
        <p:txBody>
          <a:bodyPr wrap="square">
            <a:spAutoFit/>
          </a:bodyPr>
          <a:lstStyle/>
          <a:p>
            <a:pPr algn="just">
              <a:lnSpc>
                <a:spcPct val="200000"/>
              </a:lnSpc>
              <a:spcBef>
                <a:spcPts val="0"/>
              </a:spcBef>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实验报告必须在做完实验一周内上交；最后一个实验上交时间参考第</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15</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条，延期上交酌情扣分；</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200000"/>
              </a:lnSpc>
              <a:spcBef>
                <a:spcPts val="0"/>
              </a:spcBef>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实验报告按指导教师姓名及实验项目</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投入教师报告箱（</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锦绣楼</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301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旁走廊</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），教师批改、登分后按学生班级代码投回学生报告箱，各班课代表取回发给学生，期末统一上交。</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020923105"/>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 </a:t>
            </a:r>
            <a:r>
              <a:rPr lang="zh-CN" altLang="en-US"/>
              <a:t>实验曲线的描绘</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80</a:t>
            </a:fld>
            <a:endParaRPr lang="zh-CN" altLang="en-US"/>
          </a:p>
        </p:txBody>
      </p:sp>
      <p:sp>
        <p:nvSpPr>
          <p:cNvPr id="4" name="矩形 3"/>
          <p:cNvSpPr/>
          <p:nvPr/>
        </p:nvSpPr>
        <p:spPr>
          <a:xfrm>
            <a:off x="839787" y="1268413"/>
            <a:ext cx="11035690" cy="3692165"/>
          </a:xfrm>
          <a:prstGeom prst="rect">
            <a:avLst/>
          </a:prstGeom>
        </p:spPr>
        <p:txBody>
          <a:bodyPr wrap="square">
            <a:spAutoFit/>
          </a:bodyPr>
          <a:lstStyle/>
          <a:p>
            <a:pPr marL="457200" indent="-457200">
              <a:lnSpc>
                <a:spcPct val="15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作描点和连线。描点可用“</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、⊙”符号表示数据点。连线要纵观所有数据点的变化趋势，不要人为地往理论上靠。所连的线不一定要通过所有的数据点，而要在线的两测数据点均衡分布。</a:t>
            </a:r>
          </a:p>
          <a:p>
            <a:pPr marL="457200" indent="-457200">
              <a:lnSpc>
                <a:spcPct val="15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表明图线特征（截距、斜率等，标出被选计算点坐标）</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 </a:t>
            </a:r>
            <a:r>
              <a:rPr lang="zh-CN" altLang="en-US"/>
              <a:t>实验曲线的描绘</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81</a:t>
            </a:fld>
            <a:endParaRPr lang="zh-CN" altLang="en-US"/>
          </a:p>
        </p:txBody>
      </p:sp>
      <p:sp>
        <p:nvSpPr>
          <p:cNvPr id="6" name="Text Box 2"/>
          <p:cNvSpPr txBox="1">
            <a:spLocks noChangeArrowheads="1"/>
          </p:cNvSpPr>
          <p:nvPr/>
        </p:nvSpPr>
        <p:spPr bwMode="auto">
          <a:xfrm>
            <a:off x="4604683" y="1088194"/>
            <a:ext cx="3352800" cy="520848"/>
          </a:xfrm>
          <a:prstGeom prst="rect">
            <a:avLst/>
          </a:prstGeom>
          <a:noFill/>
          <a:ln w="9525">
            <a:noFill/>
            <a:miter lim="800000"/>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lnSpc>
                <a:spcPct val="130000"/>
              </a:lnSpc>
              <a:buClrTx/>
              <a:buSzTx/>
              <a:buFontTx/>
              <a:buNone/>
              <a:defRPr/>
            </a:pPr>
            <a:r>
              <a:rPr kumimoji="1" lang="en-US" altLang="zh-CN" sz="2400" b="1" kern="1200" cap="none" spc="0" normalizeH="0" baseline="0" noProof="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不同类型的坐标纸</a:t>
            </a:r>
          </a:p>
        </p:txBody>
      </p:sp>
      <p:pic>
        <p:nvPicPr>
          <p:cNvPr id="7" name="Picture 4" descr="单对数坐标"/>
          <p:cNvPicPr>
            <a:picLocks noChangeAspect="1"/>
          </p:cNvPicPr>
          <p:nvPr/>
        </p:nvPicPr>
        <p:blipFill>
          <a:blip r:embed="rId5"/>
          <a:stretch>
            <a:fillRect/>
          </a:stretch>
        </p:blipFill>
        <p:spPr>
          <a:xfrm>
            <a:off x="6433038" y="1768474"/>
            <a:ext cx="1955800" cy="2057400"/>
          </a:xfrm>
          <a:prstGeom prst="rect">
            <a:avLst/>
          </a:prstGeom>
          <a:noFill/>
          <a:ln w="9525">
            <a:noFill/>
          </a:ln>
        </p:spPr>
      </p:pic>
      <p:pic>
        <p:nvPicPr>
          <p:cNvPr id="8" name="Picture 5" descr="极坐标"/>
          <p:cNvPicPr>
            <a:picLocks noChangeAspect="1"/>
          </p:cNvPicPr>
          <p:nvPr/>
        </p:nvPicPr>
        <p:blipFill>
          <a:blip r:embed="rId6"/>
          <a:stretch>
            <a:fillRect/>
          </a:stretch>
        </p:blipFill>
        <p:spPr>
          <a:xfrm>
            <a:off x="6204438" y="4484687"/>
            <a:ext cx="2209800" cy="1779587"/>
          </a:xfrm>
          <a:prstGeom prst="rect">
            <a:avLst/>
          </a:prstGeom>
          <a:noFill/>
          <a:ln w="9525">
            <a:noFill/>
          </a:ln>
        </p:spPr>
      </p:pic>
      <p:pic>
        <p:nvPicPr>
          <p:cNvPr id="9" name="Picture 6" descr="双坐标"/>
          <p:cNvPicPr>
            <a:picLocks noChangeAspect="1"/>
          </p:cNvPicPr>
          <p:nvPr/>
        </p:nvPicPr>
        <p:blipFill>
          <a:blip r:embed="rId7"/>
          <a:stretch>
            <a:fillRect/>
          </a:stretch>
        </p:blipFill>
        <p:spPr>
          <a:xfrm>
            <a:off x="3613638" y="4338637"/>
            <a:ext cx="2133600" cy="2001837"/>
          </a:xfrm>
          <a:prstGeom prst="rect">
            <a:avLst/>
          </a:prstGeom>
          <a:noFill/>
          <a:ln w="9525">
            <a:noFill/>
          </a:ln>
        </p:spPr>
      </p:pic>
      <p:grpSp>
        <p:nvGrpSpPr>
          <p:cNvPr id="10" name="Group 7"/>
          <p:cNvGrpSpPr/>
          <p:nvPr/>
        </p:nvGrpSpPr>
        <p:grpSpPr>
          <a:xfrm>
            <a:off x="3766038" y="1768474"/>
            <a:ext cx="1912938" cy="1981200"/>
            <a:chOff x="3168" y="816"/>
            <a:chExt cx="1344" cy="1392"/>
          </a:xfrm>
        </p:grpSpPr>
        <p:sp>
          <p:nvSpPr>
            <p:cNvPr id="15" name="Rectangle 8"/>
            <p:cNvSpPr/>
            <p:nvPr/>
          </p:nvSpPr>
          <p:spPr>
            <a:xfrm>
              <a:off x="3168" y="816"/>
              <a:ext cx="1344" cy="13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grpSp>
          <p:nvGrpSpPr>
            <p:cNvPr id="16" name="Group 9"/>
            <p:cNvGrpSpPr/>
            <p:nvPr/>
          </p:nvGrpSpPr>
          <p:grpSpPr>
            <a:xfrm>
              <a:off x="3216" y="866"/>
              <a:ext cx="1200" cy="1313"/>
              <a:chOff x="3060" y="2190"/>
              <a:chExt cx="1131" cy="1135"/>
            </a:xfrm>
          </p:grpSpPr>
          <p:grpSp>
            <p:nvGrpSpPr>
              <p:cNvPr id="17" name="Group 10"/>
              <p:cNvGrpSpPr/>
              <p:nvPr/>
            </p:nvGrpSpPr>
            <p:grpSpPr>
              <a:xfrm>
                <a:off x="3060" y="2190"/>
                <a:ext cx="1131" cy="568"/>
                <a:chOff x="3060" y="2190"/>
                <a:chExt cx="1131" cy="568"/>
              </a:xfrm>
            </p:grpSpPr>
            <p:grpSp>
              <p:nvGrpSpPr>
                <p:cNvPr id="69" name="Group 11"/>
                <p:cNvGrpSpPr>
                  <a:grpSpLocks noChangeAspect="1"/>
                </p:cNvGrpSpPr>
                <p:nvPr/>
              </p:nvGrpSpPr>
              <p:grpSpPr>
                <a:xfrm>
                  <a:off x="3060" y="2191"/>
                  <a:ext cx="567" cy="567"/>
                  <a:chOff x="3060" y="2191"/>
                  <a:chExt cx="5670" cy="5670"/>
                </a:xfrm>
              </p:grpSpPr>
              <p:grpSp>
                <p:nvGrpSpPr>
                  <p:cNvPr id="95" name="Group 12"/>
                  <p:cNvGrpSpPr>
                    <a:grpSpLocks noChangeAspect="1"/>
                  </p:cNvGrpSpPr>
                  <p:nvPr/>
                </p:nvGrpSpPr>
                <p:grpSpPr>
                  <a:xfrm>
                    <a:off x="3060" y="2191"/>
                    <a:ext cx="5669" cy="5669"/>
                    <a:chOff x="3060" y="2191"/>
                    <a:chExt cx="5669" cy="5669"/>
                  </a:xfrm>
                </p:grpSpPr>
                <p:sp>
                  <p:nvSpPr>
                    <p:cNvPr id="108" name="Line 13"/>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109" name="Line 14"/>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110" name="Line 15"/>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111" name="Line 16"/>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112" name="Line 17"/>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113" name="Line 18"/>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114" name="Line 19"/>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115" name="Line 20"/>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116" name="Line 21"/>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117" name="Line 22"/>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118" name="Line 23"/>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nvGrpSpPr>
                  <p:cNvPr id="96" name="Group 24"/>
                  <p:cNvGrpSpPr>
                    <a:grpSpLocks noChangeAspect="1"/>
                  </p:cNvGrpSpPr>
                  <p:nvPr/>
                </p:nvGrpSpPr>
                <p:grpSpPr>
                  <a:xfrm rot="-5400000">
                    <a:off x="3061" y="2192"/>
                    <a:ext cx="5669" cy="5669"/>
                    <a:chOff x="3060" y="2191"/>
                    <a:chExt cx="5669" cy="5669"/>
                  </a:xfrm>
                </p:grpSpPr>
                <p:sp>
                  <p:nvSpPr>
                    <p:cNvPr id="97" name="Line 25"/>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98" name="Line 26"/>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99" name="Line 27"/>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100" name="Line 28"/>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101" name="Line 29"/>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102" name="Line 30"/>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103" name="Line 31"/>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104" name="Line 32"/>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105" name="Line 33"/>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106" name="Line 34"/>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107" name="Line 35"/>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grpSp>
              <p:nvGrpSpPr>
                <p:cNvPr id="70" name="Group 36"/>
                <p:cNvGrpSpPr>
                  <a:grpSpLocks noChangeAspect="1"/>
                </p:cNvGrpSpPr>
                <p:nvPr/>
              </p:nvGrpSpPr>
              <p:grpSpPr>
                <a:xfrm>
                  <a:off x="3624" y="2190"/>
                  <a:ext cx="567" cy="567"/>
                  <a:chOff x="3060" y="2191"/>
                  <a:chExt cx="5670" cy="5670"/>
                </a:xfrm>
              </p:grpSpPr>
              <p:grpSp>
                <p:nvGrpSpPr>
                  <p:cNvPr id="71" name="Group 37"/>
                  <p:cNvGrpSpPr>
                    <a:grpSpLocks noChangeAspect="1"/>
                  </p:cNvGrpSpPr>
                  <p:nvPr/>
                </p:nvGrpSpPr>
                <p:grpSpPr>
                  <a:xfrm>
                    <a:off x="3060" y="2191"/>
                    <a:ext cx="5669" cy="5669"/>
                    <a:chOff x="3060" y="2191"/>
                    <a:chExt cx="5669" cy="5669"/>
                  </a:xfrm>
                </p:grpSpPr>
                <p:sp>
                  <p:nvSpPr>
                    <p:cNvPr id="84" name="Line 38"/>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85" name="Line 39"/>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86" name="Line 40"/>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87" name="Line 41"/>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88" name="Line 42"/>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89" name="Line 43"/>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90" name="Line 44"/>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91" name="Line 45"/>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92" name="Line 46"/>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93" name="Line 47"/>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94" name="Line 48"/>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nvGrpSpPr>
                  <p:cNvPr id="72" name="Group 49"/>
                  <p:cNvGrpSpPr>
                    <a:grpSpLocks noChangeAspect="1"/>
                  </p:cNvGrpSpPr>
                  <p:nvPr/>
                </p:nvGrpSpPr>
                <p:grpSpPr>
                  <a:xfrm rot="-5400000">
                    <a:off x="3061" y="2192"/>
                    <a:ext cx="5669" cy="5669"/>
                    <a:chOff x="3060" y="2191"/>
                    <a:chExt cx="5669" cy="5669"/>
                  </a:xfrm>
                </p:grpSpPr>
                <p:sp>
                  <p:nvSpPr>
                    <p:cNvPr id="73" name="Line 50"/>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74" name="Line 51"/>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75" name="Line 52"/>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76" name="Line 53"/>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77" name="Line 54"/>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78" name="Line 55"/>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79" name="Line 56"/>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80" name="Line 57"/>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81" name="Line 58"/>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82" name="Line 59"/>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83" name="Line 60"/>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grpSp>
          <p:grpSp>
            <p:nvGrpSpPr>
              <p:cNvPr id="18" name="Group 61"/>
              <p:cNvGrpSpPr/>
              <p:nvPr/>
            </p:nvGrpSpPr>
            <p:grpSpPr>
              <a:xfrm>
                <a:off x="3060" y="2757"/>
                <a:ext cx="1131" cy="568"/>
                <a:chOff x="3060" y="2190"/>
                <a:chExt cx="1131" cy="568"/>
              </a:xfrm>
            </p:grpSpPr>
            <p:grpSp>
              <p:nvGrpSpPr>
                <p:cNvPr id="19" name="Group 62"/>
                <p:cNvGrpSpPr>
                  <a:grpSpLocks noChangeAspect="1"/>
                </p:cNvGrpSpPr>
                <p:nvPr/>
              </p:nvGrpSpPr>
              <p:grpSpPr>
                <a:xfrm>
                  <a:off x="3060" y="2191"/>
                  <a:ext cx="567" cy="567"/>
                  <a:chOff x="3060" y="2191"/>
                  <a:chExt cx="5670" cy="5670"/>
                </a:xfrm>
              </p:grpSpPr>
              <p:grpSp>
                <p:nvGrpSpPr>
                  <p:cNvPr id="45" name="Group 63"/>
                  <p:cNvGrpSpPr>
                    <a:grpSpLocks noChangeAspect="1"/>
                  </p:cNvGrpSpPr>
                  <p:nvPr/>
                </p:nvGrpSpPr>
                <p:grpSpPr>
                  <a:xfrm>
                    <a:off x="3060" y="2191"/>
                    <a:ext cx="5669" cy="5669"/>
                    <a:chOff x="3060" y="2191"/>
                    <a:chExt cx="5669" cy="5669"/>
                  </a:xfrm>
                </p:grpSpPr>
                <p:sp>
                  <p:nvSpPr>
                    <p:cNvPr id="58" name="Line 64"/>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59" name="Line 65"/>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60" name="Line 66"/>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61" name="Line 67"/>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62" name="Line 68"/>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63" name="Line 69"/>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64" name="Line 70"/>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65" name="Line 71"/>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66" name="Line 72"/>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67" name="Line 73"/>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68" name="Line 74"/>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nvGrpSpPr>
                  <p:cNvPr id="46" name="Group 75"/>
                  <p:cNvGrpSpPr>
                    <a:grpSpLocks noChangeAspect="1"/>
                  </p:cNvGrpSpPr>
                  <p:nvPr/>
                </p:nvGrpSpPr>
                <p:grpSpPr>
                  <a:xfrm rot="-5400000">
                    <a:off x="3061" y="2192"/>
                    <a:ext cx="5669" cy="5669"/>
                    <a:chOff x="3060" y="2191"/>
                    <a:chExt cx="5669" cy="5669"/>
                  </a:xfrm>
                </p:grpSpPr>
                <p:sp>
                  <p:nvSpPr>
                    <p:cNvPr id="47" name="Line 76"/>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48" name="Line 77"/>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49" name="Line 78"/>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50" name="Line 79"/>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51" name="Line 80"/>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52" name="Line 81"/>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53" name="Line 82"/>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54" name="Line 83"/>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55" name="Line 84"/>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56" name="Line 85"/>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57" name="Line 86"/>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grpSp>
              <p:nvGrpSpPr>
                <p:cNvPr id="20" name="Group 87"/>
                <p:cNvGrpSpPr>
                  <a:grpSpLocks noChangeAspect="1"/>
                </p:cNvGrpSpPr>
                <p:nvPr/>
              </p:nvGrpSpPr>
              <p:grpSpPr>
                <a:xfrm>
                  <a:off x="3624" y="2190"/>
                  <a:ext cx="567" cy="567"/>
                  <a:chOff x="3060" y="2191"/>
                  <a:chExt cx="5670" cy="5670"/>
                </a:xfrm>
              </p:grpSpPr>
              <p:grpSp>
                <p:nvGrpSpPr>
                  <p:cNvPr id="21" name="Group 88"/>
                  <p:cNvGrpSpPr>
                    <a:grpSpLocks noChangeAspect="1"/>
                  </p:cNvGrpSpPr>
                  <p:nvPr/>
                </p:nvGrpSpPr>
                <p:grpSpPr>
                  <a:xfrm>
                    <a:off x="3060" y="2191"/>
                    <a:ext cx="5669" cy="5669"/>
                    <a:chOff x="3060" y="2191"/>
                    <a:chExt cx="5669" cy="5669"/>
                  </a:xfrm>
                </p:grpSpPr>
                <p:sp>
                  <p:nvSpPr>
                    <p:cNvPr id="34" name="Line 89"/>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35" name="Line 90"/>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36" name="Line 91"/>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37" name="Line 92"/>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38" name="Line 93"/>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39" name="Line 94"/>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40" name="Line 95"/>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41" name="Line 96"/>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42" name="Line 97"/>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43" name="Line 98"/>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44" name="Line 99"/>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nvGrpSpPr>
                  <p:cNvPr id="22" name="Group 100"/>
                  <p:cNvGrpSpPr>
                    <a:grpSpLocks noChangeAspect="1"/>
                  </p:cNvGrpSpPr>
                  <p:nvPr/>
                </p:nvGrpSpPr>
                <p:grpSpPr>
                  <a:xfrm rot="-5400000">
                    <a:off x="3061" y="2192"/>
                    <a:ext cx="5669" cy="5669"/>
                    <a:chOff x="3060" y="2191"/>
                    <a:chExt cx="5669" cy="5669"/>
                  </a:xfrm>
                </p:grpSpPr>
                <p:sp>
                  <p:nvSpPr>
                    <p:cNvPr id="23" name="Line 101"/>
                    <p:cNvSpPr>
                      <a:spLocks noChangeAspect="1"/>
                    </p:cNvSpPr>
                    <p:nvPr/>
                  </p:nvSpPr>
                  <p:spPr>
                    <a:xfrm>
                      <a:off x="3060" y="2191"/>
                      <a:ext cx="5669" cy="2"/>
                    </a:xfrm>
                    <a:prstGeom prst="line">
                      <a:avLst/>
                    </a:prstGeom>
                    <a:ln w="12700" cap="flat" cmpd="sng">
                      <a:solidFill>
                        <a:schemeClr val="bg2"/>
                      </a:solidFill>
                      <a:prstDash val="solid"/>
                      <a:headEnd type="none" w="med" len="med"/>
                      <a:tailEnd type="none" w="med" len="med"/>
                    </a:ln>
                  </p:spPr>
                </p:sp>
                <p:sp>
                  <p:nvSpPr>
                    <p:cNvPr id="24" name="Line 102"/>
                    <p:cNvSpPr>
                      <a:spLocks noChangeAspect="1"/>
                    </p:cNvSpPr>
                    <p:nvPr/>
                  </p:nvSpPr>
                  <p:spPr>
                    <a:xfrm>
                      <a:off x="3060" y="2758"/>
                      <a:ext cx="5669" cy="2"/>
                    </a:xfrm>
                    <a:prstGeom prst="line">
                      <a:avLst/>
                    </a:prstGeom>
                    <a:ln w="6350" cap="flat" cmpd="sng">
                      <a:solidFill>
                        <a:schemeClr val="bg2"/>
                      </a:solidFill>
                      <a:prstDash val="solid"/>
                      <a:headEnd type="none" w="med" len="med"/>
                      <a:tailEnd type="none" w="med" len="med"/>
                    </a:ln>
                  </p:spPr>
                </p:sp>
                <p:sp>
                  <p:nvSpPr>
                    <p:cNvPr id="25" name="Line 103"/>
                    <p:cNvSpPr>
                      <a:spLocks noChangeAspect="1"/>
                    </p:cNvSpPr>
                    <p:nvPr/>
                  </p:nvSpPr>
                  <p:spPr>
                    <a:xfrm>
                      <a:off x="3060" y="7858"/>
                      <a:ext cx="5669" cy="2"/>
                    </a:xfrm>
                    <a:prstGeom prst="line">
                      <a:avLst/>
                    </a:prstGeom>
                    <a:ln w="12700" cap="flat" cmpd="sng">
                      <a:solidFill>
                        <a:schemeClr val="bg2"/>
                      </a:solidFill>
                      <a:prstDash val="solid"/>
                      <a:headEnd type="none" w="med" len="med"/>
                      <a:tailEnd type="none" w="med" len="med"/>
                    </a:ln>
                  </p:spPr>
                </p:sp>
                <p:sp>
                  <p:nvSpPr>
                    <p:cNvPr id="26" name="Line 104"/>
                    <p:cNvSpPr>
                      <a:spLocks noChangeAspect="1"/>
                    </p:cNvSpPr>
                    <p:nvPr/>
                  </p:nvSpPr>
                  <p:spPr>
                    <a:xfrm>
                      <a:off x="3060" y="3324"/>
                      <a:ext cx="5669" cy="4"/>
                    </a:xfrm>
                    <a:prstGeom prst="line">
                      <a:avLst/>
                    </a:prstGeom>
                    <a:ln w="6350" cap="flat" cmpd="sng">
                      <a:solidFill>
                        <a:schemeClr val="bg2"/>
                      </a:solidFill>
                      <a:prstDash val="solid"/>
                      <a:headEnd type="none" w="med" len="med"/>
                      <a:tailEnd type="none" w="med" len="med"/>
                    </a:ln>
                  </p:spPr>
                </p:sp>
                <p:sp>
                  <p:nvSpPr>
                    <p:cNvPr id="27" name="Line 105"/>
                    <p:cNvSpPr>
                      <a:spLocks noChangeAspect="1"/>
                    </p:cNvSpPr>
                    <p:nvPr/>
                  </p:nvSpPr>
                  <p:spPr>
                    <a:xfrm>
                      <a:off x="3060" y="4458"/>
                      <a:ext cx="5669" cy="4"/>
                    </a:xfrm>
                    <a:prstGeom prst="line">
                      <a:avLst/>
                    </a:prstGeom>
                    <a:ln w="6350" cap="flat" cmpd="sng">
                      <a:solidFill>
                        <a:schemeClr val="bg2"/>
                      </a:solidFill>
                      <a:prstDash val="solid"/>
                      <a:headEnd type="none" w="med" len="med"/>
                      <a:tailEnd type="none" w="med" len="med"/>
                    </a:ln>
                  </p:spPr>
                </p:sp>
                <p:sp>
                  <p:nvSpPr>
                    <p:cNvPr id="28" name="Line 106"/>
                    <p:cNvSpPr>
                      <a:spLocks noChangeAspect="1"/>
                    </p:cNvSpPr>
                    <p:nvPr/>
                  </p:nvSpPr>
                  <p:spPr>
                    <a:xfrm>
                      <a:off x="3060" y="5591"/>
                      <a:ext cx="5669" cy="2"/>
                    </a:xfrm>
                    <a:prstGeom prst="line">
                      <a:avLst/>
                    </a:prstGeom>
                    <a:ln w="6350" cap="flat" cmpd="sng">
                      <a:solidFill>
                        <a:schemeClr val="bg2"/>
                      </a:solidFill>
                      <a:prstDash val="solid"/>
                      <a:headEnd type="none" w="med" len="med"/>
                      <a:tailEnd type="none" w="med" len="med"/>
                    </a:ln>
                  </p:spPr>
                </p:sp>
                <p:sp>
                  <p:nvSpPr>
                    <p:cNvPr id="29" name="Line 107"/>
                    <p:cNvSpPr>
                      <a:spLocks noChangeAspect="1"/>
                    </p:cNvSpPr>
                    <p:nvPr/>
                  </p:nvSpPr>
                  <p:spPr>
                    <a:xfrm>
                      <a:off x="3060" y="6725"/>
                      <a:ext cx="5669" cy="2"/>
                    </a:xfrm>
                    <a:prstGeom prst="line">
                      <a:avLst/>
                    </a:prstGeom>
                    <a:ln w="6350" cap="flat" cmpd="sng">
                      <a:solidFill>
                        <a:schemeClr val="bg2"/>
                      </a:solidFill>
                      <a:prstDash val="solid"/>
                      <a:headEnd type="none" w="med" len="med"/>
                      <a:tailEnd type="none" w="med" len="med"/>
                    </a:ln>
                  </p:spPr>
                </p:sp>
                <p:sp>
                  <p:nvSpPr>
                    <p:cNvPr id="30" name="Line 108"/>
                    <p:cNvSpPr>
                      <a:spLocks noChangeAspect="1"/>
                    </p:cNvSpPr>
                    <p:nvPr/>
                  </p:nvSpPr>
                  <p:spPr>
                    <a:xfrm>
                      <a:off x="3060" y="7291"/>
                      <a:ext cx="5669" cy="2"/>
                    </a:xfrm>
                    <a:prstGeom prst="line">
                      <a:avLst/>
                    </a:prstGeom>
                    <a:ln w="6350" cap="flat" cmpd="sng">
                      <a:solidFill>
                        <a:schemeClr val="bg2"/>
                      </a:solidFill>
                      <a:prstDash val="solid"/>
                      <a:headEnd type="none" w="med" len="med"/>
                      <a:tailEnd type="none" w="med" len="med"/>
                    </a:ln>
                  </p:spPr>
                </p:sp>
                <p:sp>
                  <p:nvSpPr>
                    <p:cNvPr id="31" name="Line 109"/>
                    <p:cNvSpPr>
                      <a:spLocks noChangeAspect="1"/>
                    </p:cNvSpPr>
                    <p:nvPr/>
                  </p:nvSpPr>
                  <p:spPr>
                    <a:xfrm>
                      <a:off x="3060" y="3891"/>
                      <a:ext cx="5669" cy="4"/>
                    </a:xfrm>
                    <a:prstGeom prst="line">
                      <a:avLst/>
                    </a:prstGeom>
                    <a:ln w="6350" cap="flat" cmpd="sng">
                      <a:solidFill>
                        <a:schemeClr val="bg2"/>
                      </a:solidFill>
                      <a:prstDash val="solid"/>
                      <a:headEnd type="none" w="med" len="med"/>
                      <a:tailEnd type="none" w="med" len="med"/>
                    </a:ln>
                  </p:spPr>
                </p:sp>
                <p:sp>
                  <p:nvSpPr>
                    <p:cNvPr id="32" name="Line 110"/>
                    <p:cNvSpPr>
                      <a:spLocks noChangeAspect="1"/>
                    </p:cNvSpPr>
                    <p:nvPr/>
                  </p:nvSpPr>
                  <p:spPr>
                    <a:xfrm>
                      <a:off x="3060" y="6158"/>
                      <a:ext cx="5669" cy="4"/>
                    </a:xfrm>
                    <a:prstGeom prst="line">
                      <a:avLst/>
                    </a:prstGeom>
                    <a:ln w="6350" cap="flat" cmpd="sng">
                      <a:solidFill>
                        <a:schemeClr val="bg2"/>
                      </a:solidFill>
                      <a:prstDash val="solid"/>
                      <a:headEnd type="none" w="med" len="med"/>
                      <a:tailEnd type="none" w="med" len="med"/>
                    </a:ln>
                  </p:spPr>
                </p:sp>
                <p:sp>
                  <p:nvSpPr>
                    <p:cNvPr id="33" name="Line 111"/>
                    <p:cNvSpPr>
                      <a:spLocks noChangeAspect="1"/>
                    </p:cNvSpPr>
                    <p:nvPr/>
                  </p:nvSpPr>
                  <p:spPr>
                    <a:xfrm>
                      <a:off x="3060" y="5025"/>
                      <a:ext cx="5669" cy="3"/>
                    </a:xfrm>
                    <a:prstGeom prst="line">
                      <a:avLst/>
                    </a:prstGeom>
                    <a:ln w="6350" cap="flat" cmpd="sng">
                      <a:solidFill>
                        <a:schemeClr val="bg2"/>
                      </a:solidFill>
                      <a:prstDash val="solid"/>
                      <a:headEnd type="none" w="med" len="med"/>
                      <a:tailEnd type="none" w="med" len="med"/>
                    </a:ln>
                  </p:spPr>
                </p:sp>
              </p:grpSp>
            </p:grpSp>
          </p:grpSp>
        </p:grpSp>
      </p:grpSp>
      <p:sp>
        <p:nvSpPr>
          <p:cNvPr id="11" name="Text Box 112"/>
          <p:cNvSpPr txBox="1">
            <a:spLocks noChangeArrowheads="1"/>
          </p:cNvSpPr>
          <p:nvPr/>
        </p:nvSpPr>
        <p:spPr bwMode="auto">
          <a:xfrm>
            <a:off x="3994638" y="3673474"/>
            <a:ext cx="1524000" cy="449263"/>
          </a:xfrm>
          <a:prstGeom prst="rect">
            <a:avLst/>
          </a:prstGeom>
          <a:noFill/>
          <a:ln w="9525">
            <a:noFill/>
            <a:miter lim="800000"/>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lnSpc>
                <a:spcPct val="130000"/>
              </a:lnSpc>
              <a:buClrTx/>
              <a:buSzTx/>
              <a:buFontTx/>
              <a:buNone/>
              <a:defRPr/>
            </a:pP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直角坐标纸</a:t>
            </a:r>
          </a:p>
        </p:txBody>
      </p:sp>
      <p:sp>
        <p:nvSpPr>
          <p:cNvPr id="12" name="Text Box 113"/>
          <p:cNvSpPr txBox="1">
            <a:spLocks noChangeArrowheads="1"/>
          </p:cNvSpPr>
          <p:nvPr/>
        </p:nvSpPr>
        <p:spPr bwMode="auto">
          <a:xfrm>
            <a:off x="6585438" y="3694112"/>
            <a:ext cx="1828800" cy="449263"/>
          </a:xfrm>
          <a:prstGeom prst="rect">
            <a:avLst/>
          </a:prstGeom>
          <a:noFill/>
          <a:ln w="9525">
            <a:noFill/>
            <a:miter lim="800000"/>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lnSpc>
                <a:spcPct val="130000"/>
              </a:lnSpc>
              <a:buClrTx/>
              <a:buSzTx/>
              <a:buFontTx/>
              <a:buNone/>
              <a:defRPr/>
            </a:pP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单对数坐标纸</a:t>
            </a:r>
          </a:p>
        </p:txBody>
      </p:sp>
      <p:sp>
        <p:nvSpPr>
          <p:cNvPr id="13" name="Text Box 114"/>
          <p:cNvSpPr txBox="1">
            <a:spLocks noChangeArrowheads="1"/>
          </p:cNvSpPr>
          <p:nvPr/>
        </p:nvSpPr>
        <p:spPr bwMode="auto">
          <a:xfrm>
            <a:off x="3842238" y="6272212"/>
            <a:ext cx="1828800" cy="449263"/>
          </a:xfrm>
          <a:prstGeom prst="rect">
            <a:avLst/>
          </a:prstGeom>
          <a:noFill/>
          <a:ln w="9525">
            <a:noFill/>
            <a:miter lim="800000"/>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lnSpc>
                <a:spcPct val="130000"/>
              </a:lnSpc>
              <a:buClrTx/>
              <a:buSzTx/>
              <a:buFontTx/>
              <a:buNone/>
              <a:defRPr/>
            </a:pP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双对数坐标纸</a:t>
            </a:r>
          </a:p>
        </p:txBody>
      </p:sp>
      <p:sp>
        <p:nvSpPr>
          <p:cNvPr id="14" name="Text Box 115"/>
          <p:cNvSpPr txBox="1">
            <a:spLocks noChangeArrowheads="1"/>
          </p:cNvSpPr>
          <p:nvPr/>
        </p:nvSpPr>
        <p:spPr bwMode="auto">
          <a:xfrm>
            <a:off x="6585438" y="6264274"/>
            <a:ext cx="1371600" cy="449263"/>
          </a:xfrm>
          <a:prstGeom prst="rect">
            <a:avLst/>
          </a:prstGeom>
          <a:noFill/>
          <a:ln w="9525">
            <a:noFill/>
            <a:miter lim="800000"/>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a:lnSpc>
                <a:spcPct val="130000"/>
              </a:lnSpc>
              <a:buClrTx/>
              <a:buSzTx/>
              <a:buFontTx/>
              <a:buNone/>
              <a:defRPr/>
            </a:pP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极坐标纸</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4.1.1 </a:t>
            </a:r>
            <a:r>
              <a:rPr lang="zh-CN" altLang="en-US"/>
              <a:t>作图步骤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82</a:t>
            </a:fld>
            <a:endParaRPr lang="zh-CN" altLang="en-US"/>
          </a:p>
        </p:txBody>
      </p:sp>
      <p:sp>
        <p:nvSpPr>
          <p:cNvPr id="6" name="矩形 5"/>
          <p:cNvSpPr/>
          <p:nvPr/>
        </p:nvSpPr>
        <p:spPr>
          <a:xfrm>
            <a:off x="4447248" y="1268413"/>
            <a:ext cx="3089307" cy="369332"/>
          </a:xfrm>
          <a:prstGeom prst="rect">
            <a:avLst/>
          </a:prstGeom>
        </p:spPr>
        <p:txBody>
          <a:bodyPr wrap="none">
            <a:spAutoFit/>
          </a:bodyPr>
          <a:lstStyle/>
          <a:p>
            <a:pPr eaLnBrk="0" hangingPunct="0">
              <a:spcBef>
                <a:spcPct val="50000"/>
              </a:spcBef>
              <a:buClr>
                <a:srgbClr val="FF3300"/>
              </a:buClr>
              <a:buSzPct val="60000"/>
            </a:pPr>
            <a:r>
              <a:rPr lang="zh-CN" altLang="en-US" b="1">
                <a:solidFill>
                  <a:srgbClr val="0000CC"/>
                </a:solidFill>
                <a:latin typeface="Times New Roman" panose="02020603050405020304" pitchFamily="18" charset="0"/>
              </a:rPr>
              <a:t>表</a:t>
            </a:r>
            <a:r>
              <a:rPr lang="en-US" altLang="zh-CN" b="1">
                <a:solidFill>
                  <a:srgbClr val="0000CC"/>
                </a:solidFill>
                <a:latin typeface="Times New Roman" panose="02020603050405020304" pitchFamily="18" charset="0"/>
              </a:rPr>
              <a:t>1</a:t>
            </a:r>
            <a:r>
              <a:rPr lang="zh-CN" altLang="en-US" b="1">
                <a:solidFill>
                  <a:srgbClr val="0000CC"/>
                </a:solidFill>
                <a:latin typeface="Times New Roman" panose="02020603050405020304" pitchFamily="18" charset="0"/>
              </a:rPr>
              <a:t>：伏安法测电阻实验数据</a:t>
            </a:r>
            <a:endParaRPr lang="zh-CN" altLang="en-US" sz="1000" b="1" dirty="0">
              <a:solidFill>
                <a:srgbClr val="0000CC"/>
              </a:solidFill>
              <a:latin typeface="Times New Roman" panose="02020603050405020304" pitchFamily="18" charset="0"/>
            </a:endParaRPr>
          </a:p>
        </p:txBody>
      </p:sp>
      <p:pic>
        <p:nvPicPr>
          <p:cNvPr id="7" name="图片 6"/>
          <p:cNvPicPr>
            <a:picLocks noChangeAspect="1"/>
          </p:cNvPicPr>
          <p:nvPr/>
        </p:nvPicPr>
        <p:blipFill>
          <a:blip r:embed="rId5"/>
          <a:stretch>
            <a:fillRect/>
          </a:stretch>
        </p:blipFill>
        <p:spPr>
          <a:xfrm>
            <a:off x="2234369" y="1801202"/>
            <a:ext cx="7887383" cy="1295512"/>
          </a:xfrm>
          <a:prstGeom prst="rect">
            <a:avLst/>
          </a:prstGeom>
        </p:spPr>
      </p:pic>
      <p:sp>
        <p:nvSpPr>
          <p:cNvPr id="8" name="矩形 7"/>
          <p:cNvSpPr/>
          <p:nvPr/>
        </p:nvSpPr>
        <p:spPr>
          <a:xfrm>
            <a:off x="660216" y="2516869"/>
            <a:ext cx="11035690" cy="4247317"/>
          </a:xfrm>
          <a:prstGeom prst="rect">
            <a:avLst/>
          </a:prstGeom>
        </p:spPr>
        <p:txBody>
          <a:bodyPr wrap="square">
            <a:spAutoFit/>
          </a:bodyPr>
          <a:lstStyle/>
          <a:p>
            <a:pPr marL="514350" indent="-514350">
              <a:lnSpc>
                <a:spcPct val="150000"/>
              </a:lnSpc>
              <a:spcBef>
                <a:spcPts val="0"/>
              </a:spcBef>
              <a:buFont typeface="+mj-ea"/>
              <a:buAutoNum type="circleNumDbPlain"/>
              <a:tabLst>
                <a:tab pos="1343025" algn="l"/>
              </a:tabLst>
            </a:pPr>
            <a:r>
              <a:rPr lang="zh-CN" altLang="en-US"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选择合适的坐标分度值，确定坐标纸的大小</a:t>
            </a:r>
            <a:endPar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1254125" indent="-633730">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坐标分度值的选取应能基本反映测量值的准确度或精密度。</a:t>
            </a:r>
          </a:p>
          <a:p>
            <a:pPr marL="1254125" indent="-633730">
              <a:lnSpc>
                <a:spcPct val="15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根据表１数据</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U</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轴可选</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1mm</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对应于</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0.10V</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轴可选</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1mm</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对应于</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0.20mA</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，并可定坐标纸的大小（略大于坐标范围、数据范围） 约为</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130mm×130mm</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a:t>
            </a:r>
          </a:p>
          <a:p>
            <a:pPr marL="514350" indent="-514350">
              <a:lnSpc>
                <a:spcPct val="150000"/>
              </a:lnSpc>
              <a:spcBef>
                <a:spcPts val="0"/>
              </a:spcBef>
              <a:buFont typeface="+mj-ea"/>
              <a:buAutoNum type="circleNumDbPlain"/>
              <a:tabLst>
                <a:tab pos="1343025" algn="l"/>
              </a:tabLst>
            </a:pPr>
            <a:endPar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4.1.1 </a:t>
            </a:r>
            <a:r>
              <a:rPr lang="zh-CN" altLang="en-US"/>
              <a:t>作图步骤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83</a:t>
            </a:fld>
            <a:endParaRPr lang="zh-CN" altLang="en-US"/>
          </a:p>
        </p:txBody>
      </p:sp>
      <p:sp>
        <p:nvSpPr>
          <p:cNvPr id="8" name="矩形 7"/>
          <p:cNvSpPr/>
          <p:nvPr/>
        </p:nvSpPr>
        <p:spPr>
          <a:xfrm>
            <a:off x="601600" y="1268413"/>
            <a:ext cx="5316364" cy="5543762"/>
          </a:xfrm>
          <a:prstGeom prst="rect">
            <a:avLst/>
          </a:prstGeom>
        </p:spPr>
        <p:txBody>
          <a:bodyPr wrap="square">
            <a:spAutoFit/>
          </a:bodyPr>
          <a:lstStyle/>
          <a:p>
            <a:pPr marL="514350" indent="-514350" eaLnBrk="0" hangingPunct="0">
              <a:lnSpc>
                <a:spcPct val="110000"/>
              </a:lnSpc>
              <a:buFont typeface="+mj-ea"/>
              <a:buAutoNum type="circleNumDbPlain" startAt="2"/>
            </a:pP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标明坐标轴：</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用粗实线画坐标轴，用箭头标轴方向，标坐标轴的名称或符号、单位</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再按顺序标出坐标轴整分格上的量值</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0" hangingPunct="0">
              <a:lnSpc>
                <a:spcPct val="110000"/>
              </a:lnSpc>
              <a:buFont typeface="+mj-ea"/>
              <a:buAutoNum type="circleNumDbPlain" startAt="2"/>
            </a:pP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标实验点</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：实验点可用“＋”、 “○”、“△”等符号标出（同一坐标系下不同曲线用不同的符号）</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0" hangingPunct="0">
              <a:lnSpc>
                <a:spcPct val="110000"/>
              </a:lnSpc>
              <a:buFont typeface="+mj-ea"/>
              <a:buAutoNum type="circleNumDbPlain" startAt="2"/>
            </a:pP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拟合图线：</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用直尺、曲线板等把点连成直线、光滑曲线。一般不强求直线或曲线通过每个实验点，应使图线两边的实验点与图线最为接近且分布大体均匀。图线正穿过实验点时可以在点处断开。</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Line 115"/>
          <p:cNvSpPr/>
          <p:nvPr/>
        </p:nvSpPr>
        <p:spPr>
          <a:xfrm rot="5400000">
            <a:off x="8860137" y="6500138"/>
            <a:ext cx="4959350" cy="0"/>
          </a:xfrm>
          <a:prstGeom prst="line">
            <a:avLst/>
          </a:prstGeom>
          <a:ln w="9525" cap="flat" cmpd="sng">
            <a:noFill/>
            <a:prstDash val="solid"/>
            <a:headEnd type="none" w="med" len="med"/>
            <a:tailEnd type="none" w="med" len="med"/>
          </a:ln>
        </p:spPr>
      </p:sp>
      <p:pic>
        <p:nvPicPr>
          <p:cNvPr id="2" name="图片 1"/>
          <p:cNvPicPr>
            <a:picLocks noChangeAspect="1"/>
          </p:cNvPicPr>
          <p:nvPr/>
        </p:nvPicPr>
        <p:blipFill>
          <a:blip r:embed="rId5"/>
          <a:stretch>
            <a:fillRect/>
          </a:stretch>
        </p:blipFill>
        <p:spPr>
          <a:xfrm>
            <a:off x="6156150" y="904197"/>
            <a:ext cx="5421849" cy="540020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4.1.1 </a:t>
            </a:r>
            <a:r>
              <a:rPr lang="zh-CN" altLang="en-US"/>
              <a:t>作图步骤</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84</a:t>
            </a:fld>
            <a:endParaRPr lang="zh-CN" altLang="en-US"/>
          </a:p>
        </p:txBody>
      </p:sp>
      <p:sp>
        <p:nvSpPr>
          <p:cNvPr id="8" name="矩形 7"/>
          <p:cNvSpPr/>
          <p:nvPr/>
        </p:nvSpPr>
        <p:spPr>
          <a:xfrm>
            <a:off x="601600" y="1268413"/>
            <a:ext cx="5316364" cy="4638899"/>
          </a:xfrm>
          <a:prstGeom prst="rect">
            <a:avLst/>
          </a:prstGeom>
        </p:spPr>
        <p:txBody>
          <a:bodyPr wrap="square">
            <a:spAutoFit/>
          </a:bodyPr>
          <a:lstStyle/>
          <a:p>
            <a:pPr marL="514350" indent="-514350" eaLnBrk="0" hangingPunct="0">
              <a:lnSpc>
                <a:spcPct val="150000"/>
              </a:lnSpc>
              <a:buFont typeface="+mj-ea"/>
              <a:buAutoNum type="circleNumDbPlain" startAt="5"/>
            </a:pP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标出图线特征：</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在图上空白位置标明实验条件或从图上得出的某些参数。如利用所绘直线可给出被测电阻</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大小：从所绘直线上读取两点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B </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的坐标就可求出 </a:t>
            </a:r>
            <a:r>
              <a:rPr lang="en-US" altLang="zh-CN" sz="2400" b="1" i="1">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值。</a:t>
            </a:r>
          </a:p>
          <a:p>
            <a:pPr marL="514350" indent="-514350" eaLnBrk="0" hangingPunct="0">
              <a:lnSpc>
                <a:spcPct val="150000"/>
              </a:lnSpc>
              <a:buFont typeface="+mj-ea"/>
              <a:buAutoNum type="circleNumDbPlain" startAt="5"/>
            </a:pP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标出图名</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：在图线下方或空白位置写出图线的名称及某些必要的说明。</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Line 115"/>
          <p:cNvSpPr/>
          <p:nvPr/>
        </p:nvSpPr>
        <p:spPr>
          <a:xfrm rot="5400000">
            <a:off x="8860137" y="6500138"/>
            <a:ext cx="4959350" cy="0"/>
          </a:xfrm>
          <a:prstGeom prst="line">
            <a:avLst/>
          </a:prstGeom>
          <a:ln w="9525" cap="flat" cmpd="sng">
            <a:noFill/>
            <a:prstDash val="solid"/>
            <a:headEnd type="none" w="med" len="med"/>
            <a:tailEnd type="none" w="med" len="med"/>
          </a:ln>
        </p:spPr>
      </p:sp>
      <p:pic>
        <p:nvPicPr>
          <p:cNvPr id="4" name="图片 3"/>
          <p:cNvPicPr>
            <a:picLocks noChangeAspect="1"/>
          </p:cNvPicPr>
          <p:nvPr/>
        </p:nvPicPr>
        <p:blipFill>
          <a:blip r:embed="rId5"/>
          <a:stretch>
            <a:fillRect/>
          </a:stretch>
        </p:blipFill>
        <p:spPr>
          <a:xfrm>
            <a:off x="6680230" y="992485"/>
            <a:ext cx="5265586" cy="5223629"/>
          </a:xfrm>
          <a:prstGeom prst="rect">
            <a:avLst/>
          </a:prstGeom>
        </p:spPr>
      </p:pic>
      <p:sp>
        <p:nvSpPr>
          <p:cNvPr id="226" name="Text Box 232"/>
          <p:cNvSpPr txBox="1"/>
          <p:nvPr/>
        </p:nvSpPr>
        <p:spPr>
          <a:xfrm>
            <a:off x="2038883" y="5933678"/>
            <a:ext cx="3698772" cy="523220"/>
          </a:xfrm>
          <a:prstGeom prst="rect">
            <a:avLst/>
          </a:prstGeom>
          <a:solidFill>
            <a:schemeClr val="bg1"/>
          </a:solidFill>
          <a:ln w="9525" cap="flat" cmpd="sng">
            <a:solidFill>
              <a:srgbClr val="2415E9"/>
            </a:solidFill>
            <a:prstDash val="solid"/>
            <a:miter/>
            <a:headEnd type="none" w="med" len="med"/>
            <a:tailEnd type="none" w="med" len="med"/>
          </a:ln>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zh-CN" altLang="en-US" sz="2800" b="1" dirty="0">
                <a:latin typeface="Times New Roman" panose="02020603050405020304" pitchFamily="18" charset="0"/>
              </a:rPr>
              <a:t>至此一张图才算完成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4.1.2 </a:t>
            </a:r>
            <a:r>
              <a:rPr lang="zh-CN" altLang="en-US"/>
              <a:t>注意事项</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85</a:t>
            </a:fld>
            <a:endParaRPr lang="zh-CN" altLang="en-US"/>
          </a:p>
        </p:txBody>
      </p:sp>
      <p:sp>
        <p:nvSpPr>
          <p:cNvPr id="4" name="矩形 3"/>
          <p:cNvSpPr/>
          <p:nvPr/>
        </p:nvSpPr>
        <p:spPr>
          <a:xfrm>
            <a:off x="839787" y="1268413"/>
            <a:ext cx="11035690" cy="5600379"/>
          </a:xfrm>
          <a:prstGeom prst="rect">
            <a:avLst/>
          </a:prstGeom>
        </p:spPr>
        <p:txBody>
          <a:bodyPr wrap="square">
            <a:spAutoFit/>
          </a:bodyPr>
          <a:lstStyle/>
          <a:p>
            <a:pPr marL="457200" indent="-457200">
              <a:lnSpc>
                <a:spcPct val="200000"/>
              </a:lnSpc>
              <a:spcBef>
                <a:spcPts val="0"/>
              </a:spcBef>
              <a:buFont typeface="Wingdings" panose="05000000000000000000" pitchFamily="2" charset="2"/>
              <a:buChar char="p"/>
              <a:tabLst>
                <a:tab pos="1343025" algn="l"/>
              </a:tabLst>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连线</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：连成光滑的曲线、直线，连线不一定通过所有的实验点，使实验点均匀分布在曲线的两侧</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200000"/>
              </a:lnSpc>
              <a:spcBef>
                <a:spcPts val="0"/>
              </a:spcBef>
              <a:buFont typeface="Wingdings" panose="05000000000000000000" pitchFamily="2" charset="2"/>
              <a:buChar char="p"/>
              <a:tabLst>
                <a:tab pos="1343025" algn="l"/>
              </a:tabLst>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取点计算：</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斜率，截距等</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984250" indent="-538480">
              <a:lnSpc>
                <a:spcPct val="200000"/>
              </a:lnSpc>
              <a:spcBef>
                <a:spcPts val="0"/>
              </a:spcBef>
              <a:buFont typeface="Wingdings" panose="05000000000000000000" pitchFamily="2" charset="2"/>
              <a:buChar char="Ø"/>
              <a:tabLst>
                <a:tab pos="1343025" algn="l"/>
              </a:tabLs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所取点的标注应与实验点有区别，取“三线”相交的点</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984250" indent="-538480">
              <a:lnSpc>
                <a:spcPct val="200000"/>
              </a:lnSpc>
              <a:spcBef>
                <a:spcPts val="0"/>
              </a:spcBef>
              <a:buFont typeface="Wingdings" panose="05000000000000000000" pitchFamily="2" charset="2"/>
              <a:buChar char="Ø"/>
              <a:tabLst>
                <a:tab pos="1343025" algn="l"/>
              </a:tabLs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计算斜率、截距时不能用实验点。！！！</a:t>
            </a:r>
          </a:p>
          <a:p>
            <a:pPr marL="457200" indent="-457200">
              <a:lnSpc>
                <a:spcPct val="200000"/>
              </a:lnSpc>
              <a:spcBef>
                <a:spcPts val="0"/>
              </a:spcBef>
              <a:buFont typeface="Wingdings" panose="05000000000000000000" pitchFamily="2" charset="2"/>
              <a:buChar char="p"/>
              <a:tabLst>
                <a:tab pos="1343025" algn="l"/>
              </a:tabLst>
            </a:pPr>
            <a:r>
              <a:rPr lang="zh-CN" altLang="en-US"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曲线标注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ABC47A4-756D-490B-A52F-7D9E2C9FC05F}" type="slidenum">
              <a:rPr lang="zh-CN" altLang="en-US" smtClean="0"/>
              <a:pPr/>
              <a:t>86</a:t>
            </a:fld>
            <a:endParaRPr lang="zh-CN" altLang="en-US"/>
          </a:p>
        </p:txBody>
      </p:sp>
      <p:grpSp>
        <p:nvGrpSpPr>
          <p:cNvPr id="6" name="Group 2"/>
          <p:cNvGrpSpPr/>
          <p:nvPr/>
        </p:nvGrpSpPr>
        <p:grpSpPr>
          <a:xfrm>
            <a:off x="2462213" y="920751"/>
            <a:ext cx="6496050" cy="5802313"/>
            <a:chOff x="1023" y="580"/>
            <a:chExt cx="3679" cy="3463"/>
          </a:xfrm>
        </p:grpSpPr>
        <p:graphicFrame>
          <p:nvGraphicFramePr>
            <p:cNvPr id="7" name="Object 3"/>
            <p:cNvGraphicFramePr>
              <a:graphicFrameLocks noChangeAspect="1"/>
            </p:cNvGraphicFramePr>
            <p:nvPr/>
          </p:nvGraphicFramePr>
          <p:xfrm>
            <a:off x="1023" y="580"/>
            <a:ext cx="3679" cy="3463"/>
          </p:xfrm>
          <a:graphic>
            <a:graphicData uri="http://schemas.openxmlformats.org/presentationml/2006/ole">
              <mc:AlternateContent xmlns:mc="http://schemas.openxmlformats.org/markup-compatibility/2006">
                <mc:Choice xmlns:v="urn:schemas-microsoft-com:vml" Requires="v">
                  <p:oleObj r:id="rId4" imgW="4642560" imgH="4204800" progId="">
                    <p:embed/>
                  </p:oleObj>
                </mc:Choice>
                <mc:Fallback>
                  <p:oleObj r:id="rId4" imgW="4642560" imgH="4204800" progId="">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 y="580"/>
                          <a:ext cx="3679" cy="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Line 4"/>
            <p:cNvSpPr/>
            <p:nvPr/>
          </p:nvSpPr>
          <p:spPr>
            <a:xfrm>
              <a:off x="1181" y="2311"/>
              <a:ext cx="3374" cy="0"/>
            </a:xfrm>
            <a:prstGeom prst="line">
              <a:avLst/>
            </a:prstGeom>
            <a:ln w="38100" cap="flat" cmpd="sng">
              <a:solidFill>
                <a:srgbClr val="000000"/>
              </a:solidFill>
              <a:prstDash val="solid"/>
              <a:headEnd type="none" w="med" len="med"/>
              <a:tailEnd type="none" w="med" len="med"/>
            </a:ln>
          </p:spPr>
        </p:sp>
        <p:sp>
          <p:nvSpPr>
            <p:cNvPr id="9" name="Line 5"/>
            <p:cNvSpPr/>
            <p:nvPr/>
          </p:nvSpPr>
          <p:spPr>
            <a:xfrm>
              <a:off x="1176" y="739"/>
              <a:ext cx="3378" cy="0"/>
            </a:xfrm>
            <a:prstGeom prst="line">
              <a:avLst/>
            </a:prstGeom>
            <a:ln w="38100" cap="flat" cmpd="sng">
              <a:solidFill>
                <a:srgbClr val="000000"/>
              </a:solidFill>
              <a:prstDash val="solid"/>
              <a:headEnd type="none" w="med" len="med"/>
              <a:tailEnd type="none" w="med" len="med"/>
            </a:ln>
          </p:spPr>
        </p:sp>
      </p:grpSp>
      <p:grpSp>
        <p:nvGrpSpPr>
          <p:cNvPr id="10" name="Group 6"/>
          <p:cNvGrpSpPr/>
          <p:nvPr/>
        </p:nvGrpSpPr>
        <p:grpSpPr>
          <a:xfrm>
            <a:off x="5715000" y="1174750"/>
            <a:ext cx="2971800" cy="5289550"/>
            <a:chOff x="2957" y="451"/>
            <a:chExt cx="1872" cy="3332"/>
          </a:xfrm>
        </p:grpSpPr>
        <p:sp>
          <p:nvSpPr>
            <p:cNvPr id="11" name="Line 7"/>
            <p:cNvSpPr/>
            <p:nvPr/>
          </p:nvSpPr>
          <p:spPr>
            <a:xfrm>
              <a:off x="2957" y="451"/>
              <a:ext cx="0" cy="3322"/>
            </a:xfrm>
            <a:prstGeom prst="line">
              <a:avLst/>
            </a:prstGeom>
            <a:ln w="38100" cap="flat" cmpd="sng">
              <a:solidFill>
                <a:srgbClr val="000000"/>
              </a:solidFill>
              <a:prstDash val="solid"/>
              <a:headEnd type="none" w="med" len="med"/>
              <a:tailEnd type="none" w="med" len="med"/>
            </a:ln>
          </p:spPr>
        </p:sp>
        <p:sp>
          <p:nvSpPr>
            <p:cNvPr id="12" name="Line 8"/>
            <p:cNvSpPr/>
            <p:nvPr/>
          </p:nvSpPr>
          <p:spPr>
            <a:xfrm>
              <a:off x="4829" y="461"/>
              <a:ext cx="0" cy="3322"/>
            </a:xfrm>
            <a:prstGeom prst="line">
              <a:avLst/>
            </a:prstGeom>
            <a:ln w="38100" cap="flat" cmpd="sng">
              <a:solidFill>
                <a:srgbClr val="000000"/>
              </a:solidFill>
              <a:prstDash val="solid"/>
              <a:headEnd type="none" w="med" len="med"/>
              <a:tailEnd type="none" w="med" len="med"/>
            </a:ln>
          </p:spPr>
        </p:sp>
      </p:grpSp>
      <p:grpSp>
        <p:nvGrpSpPr>
          <p:cNvPr id="13" name="Group 9"/>
          <p:cNvGrpSpPr/>
          <p:nvPr/>
        </p:nvGrpSpPr>
        <p:grpSpPr>
          <a:xfrm>
            <a:off x="2459038" y="6370638"/>
            <a:ext cx="6456362" cy="487362"/>
            <a:chOff x="580" y="3763"/>
            <a:chExt cx="4067" cy="307"/>
          </a:xfrm>
        </p:grpSpPr>
        <p:sp>
          <p:nvSpPr>
            <p:cNvPr id="14" name="Rectangle 10"/>
            <p:cNvSpPr/>
            <p:nvPr/>
          </p:nvSpPr>
          <p:spPr>
            <a:xfrm>
              <a:off x="580" y="3763"/>
              <a:ext cx="263" cy="250"/>
            </a:xfrm>
            <a:prstGeom prst="rect">
              <a:avLst/>
            </a:prstGeom>
            <a:noFill/>
            <a:ln w="9525">
              <a:noFill/>
            </a:ln>
          </p:spPr>
          <p:txBody>
            <a:bodyPr>
              <a:spAutoFit/>
            </a:bodyPr>
            <a:lstStyle/>
            <a:p>
              <a:pPr algn="ctr"/>
              <a:r>
                <a:rPr lang="en-US" altLang="zh-CN" sz="2000" dirty="0">
                  <a:solidFill>
                    <a:schemeClr val="tx2"/>
                  </a:solidFill>
                  <a:latin typeface="Verdana" panose="020B0604030504040204" pitchFamily="34" charset="0"/>
                </a:rPr>
                <a:t>0</a:t>
              </a:r>
            </a:p>
          </p:txBody>
        </p:sp>
        <p:sp>
          <p:nvSpPr>
            <p:cNvPr id="15" name="Rectangle 11"/>
            <p:cNvSpPr/>
            <p:nvPr/>
          </p:nvSpPr>
          <p:spPr>
            <a:xfrm>
              <a:off x="2400" y="3809"/>
              <a:ext cx="480" cy="250"/>
            </a:xfrm>
            <a:prstGeom prst="rect">
              <a:avLst/>
            </a:prstGeom>
            <a:noFill/>
            <a:ln w="9525">
              <a:noFill/>
            </a:ln>
          </p:spPr>
          <p:txBody>
            <a:bodyPr wrap="none">
              <a:spAutoFit/>
            </a:bodyPr>
            <a:lstStyle/>
            <a:p>
              <a:pPr algn="ctr"/>
              <a:r>
                <a:rPr lang="en-US" altLang="zh-CN" sz="2000" dirty="0">
                  <a:solidFill>
                    <a:schemeClr val="tx2"/>
                  </a:solidFill>
                  <a:latin typeface="Verdana" panose="020B0604030504040204" pitchFamily="34" charset="0"/>
                </a:rPr>
                <a:t>10.0</a:t>
              </a:r>
            </a:p>
          </p:txBody>
        </p:sp>
        <p:sp>
          <p:nvSpPr>
            <p:cNvPr id="16" name="Rectangle 12"/>
            <p:cNvSpPr/>
            <p:nvPr/>
          </p:nvSpPr>
          <p:spPr>
            <a:xfrm>
              <a:off x="4167" y="3820"/>
              <a:ext cx="480" cy="250"/>
            </a:xfrm>
            <a:prstGeom prst="rect">
              <a:avLst/>
            </a:prstGeom>
            <a:noFill/>
            <a:ln w="9525">
              <a:noFill/>
            </a:ln>
          </p:spPr>
          <p:txBody>
            <a:bodyPr wrap="none">
              <a:spAutoFit/>
            </a:bodyPr>
            <a:lstStyle/>
            <a:p>
              <a:pPr algn="ctr"/>
              <a:r>
                <a:rPr lang="en-US" altLang="zh-CN" sz="2000" dirty="0">
                  <a:solidFill>
                    <a:schemeClr val="tx2"/>
                  </a:solidFill>
                  <a:latin typeface="Verdana" panose="020B0604030504040204" pitchFamily="34" charset="0"/>
                </a:rPr>
                <a:t>20.0</a:t>
              </a:r>
            </a:p>
          </p:txBody>
        </p:sp>
      </p:grpSp>
      <p:sp>
        <p:nvSpPr>
          <p:cNvPr id="17" name="Rectangle 13"/>
          <p:cNvSpPr/>
          <p:nvPr/>
        </p:nvSpPr>
        <p:spPr>
          <a:xfrm>
            <a:off x="9153525" y="6450014"/>
            <a:ext cx="1074738" cy="396875"/>
          </a:xfrm>
          <a:prstGeom prst="rect">
            <a:avLst/>
          </a:prstGeom>
          <a:noFill/>
          <a:ln w="9525">
            <a:noFill/>
          </a:ln>
        </p:spPr>
        <p:txBody>
          <a:bodyPr wrap="none">
            <a:spAutoFit/>
          </a:bodyPr>
          <a:lstStyle/>
          <a:p>
            <a:pPr algn="ctr"/>
            <a:r>
              <a:rPr lang="zh-CN" altLang="en-US" sz="2000" dirty="0">
                <a:solidFill>
                  <a:schemeClr val="tx2"/>
                </a:solidFill>
                <a:latin typeface="Verdana" panose="020B0604030504040204" pitchFamily="34" charset="0"/>
              </a:rPr>
              <a:t>电压</a:t>
            </a:r>
            <a:r>
              <a:rPr lang="en-US" altLang="zh-CN" sz="2000" dirty="0">
                <a:solidFill>
                  <a:schemeClr val="tx2"/>
                </a:solidFill>
                <a:latin typeface="Verdana" panose="020B0604030504040204" pitchFamily="34" charset="0"/>
              </a:rPr>
              <a:t>(v)</a:t>
            </a:r>
          </a:p>
        </p:txBody>
      </p:sp>
      <p:grpSp>
        <p:nvGrpSpPr>
          <p:cNvPr id="18" name="Group 14"/>
          <p:cNvGrpSpPr/>
          <p:nvPr/>
        </p:nvGrpSpPr>
        <p:grpSpPr>
          <a:xfrm>
            <a:off x="2738439" y="6462714"/>
            <a:ext cx="7045325" cy="1587"/>
            <a:chOff x="756" y="3821"/>
            <a:chExt cx="4438" cy="0"/>
          </a:xfrm>
        </p:grpSpPr>
        <p:sp>
          <p:nvSpPr>
            <p:cNvPr id="19" name="Line 15"/>
            <p:cNvSpPr/>
            <p:nvPr/>
          </p:nvSpPr>
          <p:spPr>
            <a:xfrm>
              <a:off x="756" y="3821"/>
              <a:ext cx="3800" cy="0"/>
            </a:xfrm>
            <a:prstGeom prst="line">
              <a:avLst/>
            </a:prstGeom>
            <a:ln w="38100" cap="flat" cmpd="sng">
              <a:solidFill>
                <a:srgbClr val="993300"/>
              </a:solidFill>
              <a:prstDash val="solid"/>
              <a:headEnd type="none" w="med" len="med"/>
              <a:tailEnd type="none" w="med" len="med"/>
            </a:ln>
          </p:spPr>
        </p:sp>
        <p:sp>
          <p:nvSpPr>
            <p:cNvPr id="20" name="Line 16"/>
            <p:cNvSpPr/>
            <p:nvPr/>
          </p:nvSpPr>
          <p:spPr>
            <a:xfrm>
              <a:off x="4541" y="3821"/>
              <a:ext cx="653" cy="0"/>
            </a:xfrm>
            <a:prstGeom prst="line">
              <a:avLst/>
            </a:prstGeom>
            <a:ln w="38100" cap="flat" cmpd="sng">
              <a:solidFill>
                <a:srgbClr val="993300"/>
              </a:solidFill>
              <a:prstDash val="dash"/>
              <a:headEnd type="none" w="med" len="med"/>
              <a:tailEnd type="triangle" w="med" len="med"/>
            </a:ln>
          </p:spPr>
        </p:sp>
      </p:grpSp>
      <p:grpSp>
        <p:nvGrpSpPr>
          <p:cNvPr id="21" name="Group 17"/>
          <p:cNvGrpSpPr/>
          <p:nvPr/>
        </p:nvGrpSpPr>
        <p:grpSpPr>
          <a:xfrm>
            <a:off x="2136776" y="1095375"/>
            <a:ext cx="600075" cy="2895600"/>
            <a:chOff x="377" y="440"/>
            <a:chExt cx="378" cy="1824"/>
          </a:xfrm>
        </p:grpSpPr>
        <p:sp>
          <p:nvSpPr>
            <p:cNvPr id="22" name="Rectangle 18"/>
            <p:cNvSpPr/>
            <p:nvPr/>
          </p:nvSpPr>
          <p:spPr>
            <a:xfrm>
              <a:off x="377" y="2014"/>
              <a:ext cx="378" cy="250"/>
            </a:xfrm>
            <a:prstGeom prst="rect">
              <a:avLst/>
            </a:prstGeom>
            <a:noFill/>
            <a:ln w="9525">
              <a:noFill/>
            </a:ln>
          </p:spPr>
          <p:txBody>
            <a:bodyPr wrap="none">
              <a:spAutoFit/>
            </a:bodyPr>
            <a:lstStyle/>
            <a:p>
              <a:pPr algn="ctr"/>
              <a:r>
                <a:rPr lang="en-US" altLang="zh-CN" sz="2000" dirty="0">
                  <a:solidFill>
                    <a:schemeClr val="tx2"/>
                  </a:solidFill>
                  <a:latin typeface="Verdana" panose="020B0604030504040204" pitchFamily="34" charset="0"/>
                </a:rPr>
                <a:t>1.0</a:t>
              </a:r>
            </a:p>
          </p:txBody>
        </p:sp>
        <p:sp>
          <p:nvSpPr>
            <p:cNvPr id="23" name="Rectangle 19"/>
            <p:cNvSpPr/>
            <p:nvPr/>
          </p:nvSpPr>
          <p:spPr>
            <a:xfrm>
              <a:off x="377" y="440"/>
              <a:ext cx="378" cy="250"/>
            </a:xfrm>
            <a:prstGeom prst="rect">
              <a:avLst/>
            </a:prstGeom>
            <a:noFill/>
            <a:ln w="9525">
              <a:noFill/>
            </a:ln>
          </p:spPr>
          <p:txBody>
            <a:bodyPr wrap="none">
              <a:spAutoFit/>
            </a:bodyPr>
            <a:lstStyle/>
            <a:p>
              <a:pPr algn="ctr"/>
              <a:r>
                <a:rPr lang="en-US" altLang="zh-CN" sz="2000" dirty="0">
                  <a:solidFill>
                    <a:schemeClr val="tx2"/>
                  </a:solidFill>
                  <a:latin typeface="Verdana" panose="020B0604030504040204" pitchFamily="34" charset="0"/>
                </a:rPr>
                <a:t>2.0</a:t>
              </a:r>
            </a:p>
          </p:txBody>
        </p:sp>
      </p:grpSp>
      <p:grpSp>
        <p:nvGrpSpPr>
          <p:cNvPr id="24" name="Group 20"/>
          <p:cNvGrpSpPr/>
          <p:nvPr/>
        </p:nvGrpSpPr>
        <p:grpSpPr>
          <a:xfrm>
            <a:off x="2730501" y="541338"/>
            <a:ext cx="74613" cy="5873750"/>
            <a:chOff x="749" y="115"/>
            <a:chExt cx="0" cy="3700"/>
          </a:xfrm>
        </p:grpSpPr>
        <p:sp>
          <p:nvSpPr>
            <p:cNvPr id="25" name="Line 21"/>
            <p:cNvSpPr/>
            <p:nvPr/>
          </p:nvSpPr>
          <p:spPr>
            <a:xfrm flipV="1">
              <a:off x="749" y="464"/>
              <a:ext cx="0" cy="3351"/>
            </a:xfrm>
            <a:prstGeom prst="line">
              <a:avLst/>
            </a:prstGeom>
            <a:ln w="38100" cap="flat" cmpd="sng">
              <a:solidFill>
                <a:srgbClr val="993300"/>
              </a:solidFill>
              <a:prstDash val="solid"/>
              <a:headEnd type="none" w="med" len="med"/>
              <a:tailEnd type="none" w="med" len="med"/>
            </a:ln>
          </p:spPr>
        </p:sp>
        <p:sp>
          <p:nvSpPr>
            <p:cNvPr id="26" name="Line 22"/>
            <p:cNvSpPr/>
            <p:nvPr/>
          </p:nvSpPr>
          <p:spPr>
            <a:xfrm flipV="1">
              <a:off x="749" y="115"/>
              <a:ext cx="0" cy="355"/>
            </a:xfrm>
            <a:prstGeom prst="line">
              <a:avLst/>
            </a:prstGeom>
            <a:ln w="38100" cap="flat" cmpd="sng">
              <a:solidFill>
                <a:srgbClr val="993300"/>
              </a:solidFill>
              <a:prstDash val="dash"/>
              <a:headEnd type="none" w="med" len="med"/>
              <a:tailEnd type="triangle" w="med" len="med"/>
            </a:ln>
          </p:spPr>
        </p:sp>
      </p:grpSp>
      <p:sp>
        <p:nvSpPr>
          <p:cNvPr id="27" name="Rectangle 23"/>
          <p:cNvSpPr/>
          <p:nvPr/>
        </p:nvSpPr>
        <p:spPr>
          <a:xfrm>
            <a:off x="2789238" y="625476"/>
            <a:ext cx="1344612" cy="396875"/>
          </a:xfrm>
          <a:prstGeom prst="rect">
            <a:avLst/>
          </a:prstGeom>
          <a:noFill/>
          <a:ln w="9525">
            <a:noFill/>
          </a:ln>
        </p:spPr>
        <p:txBody>
          <a:bodyPr wrap="none">
            <a:spAutoFit/>
          </a:bodyPr>
          <a:lstStyle/>
          <a:p>
            <a:pPr algn="ctr"/>
            <a:r>
              <a:rPr lang="zh-CN" altLang="en-US" sz="2000" dirty="0">
                <a:solidFill>
                  <a:schemeClr val="tx2"/>
                </a:solidFill>
                <a:latin typeface="Verdana" panose="020B0604030504040204" pitchFamily="34" charset="0"/>
              </a:rPr>
              <a:t>电流</a:t>
            </a:r>
            <a:r>
              <a:rPr lang="en-US" altLang="zh-CN" sz="2000" dirty="0">
                <a:solidFill>
                  <a:schemeClr val="tx2"/>
                </a:solidFill>
                <a:latin typeface="Verdana" panose="020B0604030504040204" pitchFamily="34" charset="0"/>
              </a:rPr>
              <a:t>(mA)</a:t>
            </a:r>
          </a:p>
        </p:txBody>
      </p:sp>
      <p:sp>
        <p:nvSpPr>
          <p:cNvPr id="28" name="Rectangle 24"/>
          <p:cNvSpPr/>
          <p:nvPr/>
        </p:nvSpPr>
        <p:spPr>
          <a:xfrm>
            <a:off x="5943600" y="3883026"/>
            <a:ext cx="361950" cy="701675"/>
          </a:xfrm>
          <a:prstGeom prst="rect">
            <a:avLst/>
          </a:prstGeom>
          <a:noFill/>
          <a:ln w="9525">
            <a:noFill/>
          </a:ln>
        </p:spPr>
        <p:txBody>
          <a:bodyPr wrap="none">
            <a:spAutoFit/>
          </a:bodyPr>
          <a:lstStyle/>
          <a:p>
            <a:pPr algn="ctr"/>
            <a:r>
              <a:rPr lang="en-US" altLang="zh-CN" sz="4000" dirty="0">
                <a:solidFill>
                  <a:schemeClr val="tx2"/>
                </a:solidFill>
                <a:latin typeface="Times New Roman" panose="02020603050405020304" pitchFamily="18" charset="0"/>
              </a:rPr>
              <a:t>•</a:t>
            </a:r>
            <a:endParaRPr lang="en-US" altLang="zh-CN" sz="4000" dirty="0">
              <a:solidFill>
                <a:schemeClr val="tx2"/>
              </a:solidFill>
              <a:latin typeface="Verdana" panose="020B0604030504040204" pitchFamily="34" charset="0"/>
            </a:endParaRPr>
          </a:p>
        </p:txBody>
      </p:sp>
      <p:sp>
        <p:nvSpPr>
          <p:cNvPr id="29" name="AutoShape 25">
            <a:hlinkClick r:id="" action="ppaction://noaction"/>
          </p:cNvPr>
          <p:cNvSpPr/>
          <p:nvPr/>
        </p:nvSpPr>
        <p:spPr>
          <a:xfrm>
            <a:off x="9844089" y="745609"/>
            <a:ext cx="184731" cy="369332"/>
          </a:xfrm>
          <a:prstGeom prst="actionButtonBackPrevious">
            <a:avLst/>
          </a:prstGeom>
          <a:solidFill>
            <a:srgbClr val="3366FF"/>
          </a:solidFill>
          <a:ln w="9525" cap="flat" cmpd="sng">
            <a:solidFill>
              <a:schemeClr val="tx1"/>
            </a:solidFill>
            <a:prstDash val="solid"/>
            <a:miter/>
            <a:headEnd type="none" w="med" len="med"/>
            <a:tailEnd type="none" w="med" len="med"/>
          </a:ln>
        </p:spPr>
        <p:txBody>
          <a:bodyPr wrap="none" anchor="ctr">
            <a:spAutoFit/>
          </a:bodyPr>
          <a:lstStyle/>
          <a:p>
            <a:endParaRPr lang="zh-CN" altLang="en-US" dirty="0">
              <a:latin typeface="Arial" panose="020B0604020202020204" pitchFamily="34" charset="0"/>
            </a:endParaRPr>
          </a:p>
        </p:txBody>
      </p:sp>
      <p:graphicFrame>
        <p:nvGraphicFramePr>
          <p:cNvPr id="30" name="Group 26"/>
          <p:cNvGraphicFramePr>
            <a:graphicFrameLocks noGrp="1"/>
          </p:cNvGraphicFramePr>
          <p:nvPr/>
        </p:nvGraphicFramePr>
        <p:xfrm>
          <a:off x="4338638" y="0"/>
          <a:ext cx="5334000" cy="799465"/>
        </p:xfrm>
        <a:graphic>
          <a:graphicData uri="http://schemas.openxmlformats.org/drawingml/2006/table">
            <a:tbl>
              <a:tblPr/>
              <a:tblGrid>
                <a:gridCol w="1285875">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769937">
                  <a:extLst>
                    <a:ext uri="{9D8B030D-6E8A-4147-A177-3AD203B41FA5}">
                      <a16:colId xmlns:a16="http://schemas.microsoft.com/office/drawing/2014/main" val="20002"/>
                    </a:ext>
                  </a:extLst>
                </a:gridCol>
                <a:gridCol w="817563">
                  <a:extLst>
                    <a:ext uri="{9D8B030D-6E8A-4147-A177-3AD203B41FA5}">
                      <a16:colId xmlns:a16="http://schemas.microsoft.com/office/drawing/2014/main" val="20003"/>
                    </a:ext>
                  </a:extLst>
                </a:gridCol>
                <a:gridCol w="86995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电压（</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电流</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(mA)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4.90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0-#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0-#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P spid="2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ABC47A4-756D-490B-A52F-7D9E2C9FC05F}" type="slidenum">
              <a:rPr lang="zh-CN" altLang="en-US" smtClean="0"/>
              <a:pPr/>
              <a:t>87</a:t>
            </a:fld>
            <a:endParaRPr lang="zh-CN" altLang="en-US"/>
          </a:p>
        </p:txBody>
      </p:sp>
      <p:pic>
        <p:nvPicPr>
          <p:cNvPr id="31" name="Object 2"/>
          <p:cNvPicPr/>
          <p:nvPr/>
        </p:nvPicPr>
        <p:blipFill>
          <a:blip r:embed="rId4"/>
          <a:stretch>
            <a:fillRect/>
          </a:stretch>
        </p:blipFill>
        <p:spPr>
          <a:xfrm>
            <a:off x="2312194" y="628650"/>
            <a:ext cx="6496050" cy="5802313"/>
          </a:xfrm>
          <a:prstGeom prst="rect">
            <a:avLst/>
          </a:prstGeom>
          <a:noFill/>
          <a:ln w="38100">
            <a:noFill/>
            <a:miter/>
          </a:ln>
        </p:spPr>
      </p:pic>
      <p:sp>
        <p:nvSpPr>
          <p:cNvPr id="32" name="Rectangle 3"/>
          <p:cNvSpPr/>
          <p:nvPr/>
        </p:nvSpPr>
        <p:spPr>
          <a:xfrm>
            <a:off x="7230269" y="1868488"/>
            <a:ext cx="320675" cy="274637"/>
          </a:xfrm>
          <a:prstGeom prst="rect">
            <a:avLst/>
          </a:prstGeom>
          <a:solidFill>
            <a:srgbClr val="FF3300"/>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b="1" dirty="0">
                <a:solidFill>
                  <a:srgbClr val="33CC33"/>
                </a:solidFill>
                <a:latin typeface="Verdana" panose="020B0604030504040204" pitchFamily="34" charset="0"/>
                <a:sym typeface="Wingdings 2" panose="05020102010507070707" pitchFamily="18" charset="2"/>
              </a:rPr>
              <a:t></a:t>
            </a:r>
            <a:endParaRPr lang="en-US" altLang="zh-CN" sz="1200" b="1" dirty="0">
              <a:solidFill>
                <a:srgbClr val="33CC33"/>
              </a:solidFill>
              <a:latin typeface="Verdana" panose="020B0604030504040204" pitchFamily="34" charset="0"/>
              <a:sym typeface="Symbol" panose="05050102010706020507" pitchFamily="18" charset="2"/>
            </a:endParaRPr>
          </a:p>
        </p:txBody>
      </p:sp>
      <p:sp>
        <p:nvSpPr>
          <p:cNvPr id="33" name="Line 4"/>
          <p:cNvSpPr/>
          <p:nvPr/>
        </p:nvSpPr>
        <p:spPr>
          <a:xfrm>
            <a:off x="2615406" y="3503613"/>
            <a:ext cx="5956300" cy="0"/>
          </a:xfrm>
          <a:prstGeom prst="line">
            <a:avLst/>
          </a:prstGeom>
          <a:ln w="19050" cap="flat" cmpd="sng">
            <a:solidFill>
              <a:srgbClr val="000000"/>
            </a:solidFill>
            <a:prstDash val="solid"/>
            <a:headEnd type="none" w="med" len="med"/>
            <a:tailEnd type="none" w="med" len="med"/>
          </a:ln>
        </p:spPr>
      </p:sp>
      <p:sp>
        <p:nvSpPr>
          <p:cNvPr id="34" name="Line 5"/>
          <p:cNvSpPr/>
          <p:nvPr/>
        </p:nvSpPr>
        <p:spPr>
          <a:xfrm>
            <a:off x="2605881" y="869950"/>
            <a:ext cx="5964238" cy="0"/>
          </a:xfrm>
          <a:prstGeom prst="line">
            <a:avLst/>
          </a:prstGeom>
          <a:ln w="19050" cap="flat" cmpd="sng">
            <a:solidFill>
              <a:srgbClr val="000000"/>
            </a:solidFill>
            <a:prstDash val="solid"/>
            <a:headEnd type="none" w="med" len="med"/>
            <a:tailEnd type="none" w="med" len="med"/>
          </a:ln>
        </p:spPr>
      </p:sp>
      <p:sp>
        <p:nvSpPr>
          <p:cNvPr id="35" name="Line 6"/>
          <p:cNvSpPr/>
          <p:nvPr/>
        </p:nvSpPr>
        <p:spPr>
          <a:xfrm>
            <a:off x="2609056" y="2627313"/>
            <a:ext cx="5956300" cy="0"/>
          </a:xfrm>
          <a:prstGeom prst="line">
            <a:avLst/>
          </a:prstGeom>
          <a:ln w="19050" cap="flat" cmpd="sng">
            <a:solidFill>
              <a:srgbClr val="000000"/>
            </a:solidFill>
            <a:prstDash val="solid"/>
            <a:headEnd type="none" w="med" len="med"/>
            <a:tailEnd type="none" w="med" len="med"/>
          </a:ln>
        </p:spPr>
      </p:sp>
      <p:sp>
        <p:nvSpPr>
          <p:cNvPr id="36" name="Line 7"/>
          <p:cNvSpPr/>
          <p:nvPr/>
        </p:nvSpPr>
        <p:spPr>
          <a:xfrm>
            <a:off x="2607469" y="1744663"/>
            <a:ext cx="5956300" cy="0"/>
          </a:xfrm>
          <a:prstGeom prst="line">
            <a:avLst/>
          </a:prstGeom>
          <a:ln w="19050" cap="flat" cmpd="sng">
            <a:solidFill>
              <a:srgbClr val="000000"/>
            </a:solidFill>
            <a:prstDash val="solid"/>
            <a:headEnd type="none" w="med" len="med"/>
            <a:tailEnd type="none" w="med" len="med"/>
          </a:ln>
        </p:spPr>
      </p:sp>
      <p:sp>
        <p:nvSpPr>
          <p:cNvPr id="37" name="Line 8"/>
          <p:cNvSpPr/>
          <p:nvPr/>
        </p:nvSpPr>
        <p:spPr>
          <a:xfrm>
            <a:off x="2607469" y="4387850"/>
            <a:ext cx="5956300" cy="0"/>
          </a:xfrm>
          <a:prstGeom prst="line">
            <a:avLst/>
          </a:prstGeom>
          <a:ln w="19050" cap="flat" cmpd="sng">
            <a:solidFill>
              <a:srgbClr val="000000"/>
            </a:solidFill>
            <a:prstDash val="solid"/>
            <a:headEnd type="none" w="med" len="med"/>
            <a:tailEnd type="none" w="med" len="med"/>
          </a:ln>
        </p:spPr>
      </p:sp>
      <p:sp>
        <p:nvSpPr>
          <p:cNvPr id="38" name="Line 9"/>
          <p:cNvSpPr/>
          <p:nvPr/>
        </p:nvSpPr>
        <p:spPr>
          <a:xfrm>
            <a:off x="2607469" y="5262563"/>
            <a:ext cx="5956300" cy="0"/>
          </a:xfrm>
          <a:prstGeom prst="line">
            <a:avLst/>
          </a:prstGeom>
          <a:ln w="19050" cap="flat" cmpd="sng">
            <a:solidFill>
              <a:srgbClr val="000000"/>
            </a:solidFill>
            <a:prstDash val="solid"/>
            <a:headEnd type="none" w="med" len="med"/>
            <a:tailEnd type="none" w="med" len="med"/>
          </a:ln>
        </p:spPr>
      </p:sp>
      <p:sp>
        <p:nvSpPr>
          <p:cNvPr id="39" name="Line 10"/>
          <p:cNvSpPr/>
          <p:nvPr/>
        </p:nvSpPr>
        <p:spPr>
          <a:xfrm>
            <a:off x="2607469" y="6132513"/>
            <a:ext cx="5956300" cy="0"/>
          </a:xfrm>
          <a:prstGeom prst="line">
            <a:avLst/>
          </a:prstGeom>
          <a:ln w="19050" cap="flat" cmpd="sng">
            <a:solidFill>
              <a:srgbClr val="000000"/>
            </a:solidFill>
            <a:prstDash val="solid"/>
            <a:headEnd type="none" w="med" len="med"/>
            <a:tailEnd type="none" w="med" len="med"/>
          </a:ln>
        </p:spPr>
      </p:sp>
      <p:sp>
        <p:nvSpPr>
          <p:cNvPr id="40" name="Line 11"/>
          <p:cNvSpPr/>
          <p:nvPr/>
        </p:nvSpPr>
        <p:spPr>
          <a:xfrm>
            <a:off x="2615406" y="855663"/>
            <a:ext cx="0" cy="5289550"/>
          </a:xfrm>
          <a:prstGeom prst="line">
            <a:avLst/>
          </a:prstGeom>
          <a:ln w="19050" cap="flat" cmpd="sng">
            <a:solidFill>
              <a:srgbClr val="000000"/>
            </a:solidFill>
            <a:prstDash val="solid"/>
            <a:headEnd type="none" w="med" len="med"/>
            <a:tailEnd type="none" w="med" len="med"/>
          </a:ln>
        </p:spPr>
      </p:sp>
      <p:sp>
        <p:nvSpPr>
          <p:cNvPr id="41" name="Line 12"/>
          <p:cNvSpPr/>
          <p:nvPr/>
        </p:nvSpPr>
        <p:spPr>
          <a:xfrm>
            <a:off x="3598069" y="869950"/>
            <a:ext cx="0" cy="5278438"/>
          </a:xfrm>
          <a:prstGeom prst="line">
            <a:avLst/>
          </a:prstGeom>
          <a:ln w="19050" cap="flat" cmpd="sng">
            <a:solidFill>
              <a:srgbClr val="000000"/>
            </a:solidFill>
            <a:prstDash val="solid"/>
            <a:headEnd type="none" w="med" len="med"/>
            <a:tailEnd type="none" w="med" len="med"/>
          </a:ln>
        </p:spPr>
      </p:sp>
      <p:sp>
        <p:nvSpPr>
          <p:cNvPr id="42" name="Line 13"/>
          <p:cNvSpPr/>
          <p:nvPr/>
        </p:nvSpPr>
        <p:spPr>
          <a:xfrm>
            <a:off x="4580731" y="877888"/>
            <a:ext cx="0" cy="5256212"/>
          </a:xfrm>
          <a:prstGeom prst="line">
            <a:avLst/>
          </a:prstGeom>
          <a:ln w="19050" cap="flat" cmpd="sng">
            <a:solidFill>
              <a:srgbClr val="000000"/>
            </a:solidFill>
            <a:prstDash val="solid"/>
            <a:headEnd type="none" w="med" len="med"/>
            <a:tailEnd type="none" w="med" len="med"/>
          </a:ln>
        </p:spPr>
      </p:sp>
      <p:sp>
        <p:nvSpPr>
          <p:cNvPr id="43" name="Line 14"/>
          <p:cNvSpPr/>
          <p:nvPr/>
        </p:nvSpPr>
        <p:spPr>
          <a:xfrm>
            <a:off x="5579269" y="879475"/>
            <a:ext cx="0" cy="5267325"/>
          </a:xfrm>
          <a:prstGeom prst="line">
            <a:avLst/>
          </a:prstGeom>
          <a:ln w="19050" cap="flat" cmpd="sng">
            <a:solidFill>
              <a:srgbClr val="000000"/>
            </a:solidFill>
            <a:prstDash val="solid"/>
            <a:headEnd type="none" w="med" len="med"/>
            <a:tailEnd type="none" w="med" len="med"/>
          </a:ln>
        </p:spPr>
      </p:sp>
      <p:sp>
        <p:nvSpPr>
          <p:cNvPr id="44" name="Line 15"/>
          <p:cNvSpPr/>
          <p:nvPr/>
        </p:nvSpPr>
        <p:spPr>
          <a:xfrm>
            <a:off x="6577806" y="879475"/>
            <a:ext cx="0" cy="5267325"/>
          </a:xfrm>
          <a:prstGeom prst="line">
            <a:avLst/>
          </a:prstGeom>
          <a:ln w="19050" cap="flat" cmpd="sng">
            <a:solidFill>
              <a:srgbClr val="000000"/>
            </a:solidFill>
            <a:prstDash val="solid"/>
            <a:headEnd type="none" w="med" len="med"/>
            <a:tailEnd type="none" w="med" len="med"/>
          </a:ln>
        </p:spPr>
      </p:sp>
      <p:sp>
        <p:nvSpPr>
          <p:cNvPr id="45" name="Line 16"/>
          <p:cNvSpPr/>
          <p:nvPr/>
        </p:nvSpPr>
        <p:spPr>
          <a:xfrm>
            <a:off x="7568406" y="865188"/>
            <a:ext cx="0" cy="5289550"/>
          </a:xfrm>
          <a:prstGeom prst="line">
            <a:avLst/>
          </a:prstGeom>
          <a:ln w="19050" cap="flat" cmpd="sng">
            <a:solidFill>
              <a:srgbClr val="000000"/>
            </a:solidFill>
            <a:prstDash val="solid"/>
            <a:headEnd type="none" w="med" len="med"/>
            <a:tailEnd type="none" w="med" len="med"/>
          </a:ln>
        </p:spPr>
      </p:sp>
      <p:sp>
        <p:nvSpPr>
          <p:cNvPr id="46" name="Line 17"/>
          <p:cNvSpPr/>
          <p:nvPr/>
        </p:nvSpPr>
        <p:spPr>
          <a:xfrm>
            <a:off x="8554244" y="855663"/>
            <a:ext cx="0" cy="5289550"/>
          </a:xfrm>
          <a:prstGeom prst="line">
            <a:avLst/>
          </a:prstGeom>
          <a:ln w="19050" cap="flat" cmpd="sng">
            <a:solidFill>
              <a:srgbClr val="000000"/>
            </a:solidFill>
            <a:prstDash val="solid"/>
            <a:headEnd type="none" w="med" len="med"/>
            <a:tailEnd type="none" w="med" len="med"/>
          </a:ln>
        </p:spPr>
      </p:sp>
      <p:sp>
        <p:nvSpPr>
          <p:cNvPr id="47" name="Line 18"/>
          <p:cNvSpPr/>
          <p:nvPr/>
        </p:nvSpPr>
        <p:spPr>
          <a:xfrm>
            <a:off x="2612231" y="6134100"/>
            <a:ext cx="6218238" cy="0"/>
          </a:xfrm>
          <a:prstGeom prst="line">
            <a:avLst/>
          </a:prstGeom>
          <a:ln w="38100" cap="flat" cmpd="sng">
            <a:solidFill>
              <a:srgbClr val="993300"/>
            </a:solidFill>
            <a:prstDash val="solid"/>
            <a:headEnd type="none" w="med" len="med"/>
            <a:tailEnd type="triangle" w="med" len="med"/>
          </a:ln>
        </p:spPr>
      </p:sp>
      <p:sp>
        <p:nvSpPr>
          <p:cNvPr id="48" name="Line 19"/>
          <p:cNvSpPr/>
          <p:nvPr/>
        </p:nvSpPr>
        <p:spPr>
          <a:xfrm flipV="1">
            <a:off x="2612231" y="561975"/>
            <a:ext cx="0" cy="5597525"/>
          </a:xfrm>
          <a:prstGeom prst="line">
            <a:avLst/>
          </a:prstGeom>
          <a:ln w="38100" cap="flat" cmpd="sng">
            <a:solidFill>
              <a:srgbClr val="993300"/>
            </a:solidFill>
            <a:prstDash val="solid"/>
            <a:headEnd type="none" w="med" len="med"/>
            <a:tailEnd type="triangle" w="med" len="med"/>
          </a:ln>
        </p:spPr>
      </p:sp>
      <p:sp>
        <p:nvSpPr>
          <p:cNvPr id="49" name="Rectangle 20"/>
          <p:cNvSpPr/>
          <p:nvPr/>
        </p:nvSpPr>
        <p:spPr>
          <a:xfrm>
            <a:off x="2321719" y="6111875"/>
            <a:ext cx="417512" cy="336550"/>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0</a:t>
            </a:r>
          </a:p>
        </p:txBody>
      </p:sp>
      <p:sp>
        <p:nvSpPr>
          <p:cNvPr id="50" name="Rectangle 21"/>
          <p:cNvSpPr/>
          <p:nvPr/>
        </p:nvSpPr>
        <p:spPr>
          <a:xfrm>
            <a:off x="3290094" y="6130925"/>
            <a:ext cx="644525"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10.0</a:t>
            </a:r>
          </a:p>
        </p:txBody>
      </p:sp>
      <p:sp>
        <p:nvSpPr>
          <p:cNvPr id="51" name="Rectangle 22"/>
          <p:cNvSpPr/>
          <p:nvPr/>
        </p:nvSpPr>
        <p:spPr>
          <a:xfrm>
            <a:off x="4263231" y="6121400"/>
            <a:ext cx="644525"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20.0</a:t>
            </a:r>
          </a:p>
        </p:txBody>
      </p:sp>
      <p:sp>
        <p:nvSpPr>
          <p:cNvPr id="52" name="Rectangle 23"/>
          <p:cNvSpPr/>
          <p:nvPr/>
        </p:nvSpPr>
        <p:spPr>
          <a:xfrm>
            <a:off x="5260181" y="6111875"/>
            <a:ext cx="644525"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30.0</a:t>
            </a:r>
          </a:p>
        </p:txBody>
      </p:sp>
      <p:sp>
        <p:nvSpPr>
          <p:cNvPr id="53" name="Rectangle 24"/>
          <p:cNvSpPr/>
          <p:nvPr/>
        </p:nvSpPr>
        <p:spPr>
          <a:xfrm>
            <a:off x="6234906" y="6113463"/>
            <a:ext cx="644525"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40.0</a:t>
            </a:r>
          </a:p>
        </p:txBody>
      </p:sp>
      <p:sp>
        <p:nvSpPr>
          <p:cNvPr id="54" name="Rectangle 25"/>
          <p:cNvSpPr/>
          <p:nvPr/>
        </p:nvSpPr>
        <p:spPr>
          <a:xfrm>
            <a:off x="7217569" y="6126163"/>
            <a:ext cx="644525"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50.0</a:t>
            </a:r>
          </a:p>
        </p:txBody>
      </p:sp>
      <p:sp>
        <p:nvSpPr>
          <p:cNvPr id="55" name="Rectangle 26"/>
          <p:cNvSpPr/>
          <p:nvPr/>
        </p:nvSpPr>
        <p:spPr>
          <a:xfrm>
            <a:off x="8287544" y="6157913"/>
            <a:ext cx="1138237" cy="366712"/>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2"/>
                </a:solidFill>
                <a:latin typeface="Verdana" panose="020B0604030504040204" pitchFamily="34" charset="0"/>
              </a:rPr>
              <a:t>电压</a:t>
            </a:r>
            <a:r>
              <a:rPr lang="en-US" altLang="zh-CN" dirty="0">
                <a:solidFill>
                  <a:schemeClr val="tx2"/>
                </a:solidFill>
                <a:latin typeface="Verdana" panose="020B0604030504040204" pitchFamily="34" charset="0"/>
              </a:rPr>
              <a:t>V(v)</a:t>
            </a:r>
          </a:p>
        </p:txBody>
      </p:sp>
      <p:sp>
        <p:nvSpPr>
          <p:cNvPr id="56" name="Rectangle 27"/>
          <p:cNvSpPr/>
          <p:nvPr/>
        </p:nvSpPr>
        <p:spPr>
          <a:xfrm>
            <a:off x="2616994" y="333375"/>
            <a:ext cx="1322387" cy="366713"/>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2"/>
                </a:solidFill>
                <a:latin typeface="Verdana" panose="020B0604030504040204" pitchFamily="34" charset="0"/>
              </a:rPr>
              <a:t>电流</a:t>
            </a:r>
            <a:r>
              <a:rPr lang="en-US" altLang="zh-CN" dirty="0">
                <a:solidFill>
                  <a:schemeClr val="tx2"/>
                </a:solidFill>
                <a:latin typeface="Verdana" panose="020B0604030504040204" pitchFamily="34" charset="0"/>
              </a:rPr>
              <a:t>I(mA)</a:t>
            </a:r>
          </a:p>
        </p:txBody>
      </p:sp>
      <p:sp>
        <p:nvSpPr>
          <p:cNvPr id="57" name="Rectangle 28"/>
          <p:cNvSpPr/>
          <p:nvPr/>
        </p:nvSpPr>
        <p:spPr>
          <a:xfrm>
            <a:off x="2093119" y="5114925"/>
            <a:ext cx="515937"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1.0</a:t>
            </a:r>
          </a:p>
        </p:txBody>
      </p:sp>
      <p:sp>
        <p:nvSpPr>
          <p:cNvPr id="58" name="Rectangle 29"/>
          <p:cNvSpPr/>
          <p:nvPr/>
        </p:nvSpPr>
        <p:spPr>
          <a:xfrm>
            <a:off x="2118519" y="4225925"/>
            <a:ext cx="515937"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2.0</a:t>
            </a:r>
          </a:p>
        </p:txBody>
      </p:sp>
      <p:sp>
        <p:nvSpPr>
          <p:cNvPr id="59" name="Rectangle 30"/>
          <p:cNvSpPr/>
          <p:nvPr/>
        </p:nvSpPr>
        <p:spPr>
          <a:xfrm>
            <a:off x="2118519" y="3346450"/>
            <a:ext cx="515937"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3.0</a:t>
            </a:r>
          </a:p>
        </p:txBody>
      </p:sp>
      <p:sp>
        <p:nvSpPr>
          <p:cNvPr id="60" name="Rectangle 31"/>
          <p:cNvSpPr/>
          <p:nvPr/>
        </p:nvSpPr>
        <p:spPr>
          <a:xfrm>
            <a:off x="2132806" y="2479675"/>
            <a:ext cx="515938"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4.0</a:t>
            </a:r>
          </a:p>
        </p:txBody>
      </p:sp>
      <p:sp>
        <p:nvSpPr>
          <p:cNvPr id="61" name="Rectangle 32"/>
          <p:cNvSpPr/>
          <p:nvPr/>
        </p:nvSpPr>
        <p:spPr>
          <a:xfrm>
            <a:off x="2143919" y="1555750"/>
            <a:ext cx="515937" cy="336550"/>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2"/>
                </a:solidFill>
                <a:latin typeface="Verdana" panose="020B0604030504040204" pitchFamily="34" charset="0"/>
              </a:rPr>
              <a:t>5.0</a:t>
            </a:r>
          </a:p>
        </p:txBody>
      </p:sp>
      <p:sp>
        <p:nvSpPr>
          <p:cNvPr id="62" name="Rectangle 33"/>
          <p:cNvSpPr/>
          <p:nvPr/>
        </p:nvSpPr>
        <p:spPr>
          <a:xfrm>
            <a:off x="3602831" y="5327650"/>
            <a:ext cx="280988" cy="304800"/>
          </a:xfrm>
          <a:prstGeom prst="rect">
            <a:avLst/>
          </a:prstGeom>
          <a:solidFill>
            <a:srgbClr val="FF3300"/>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solidFill>
                  <a:schemeClr val="folHlink"/>
                </a:solidFill>
                <a:latin typeface="Verdana" panose="020B0604030504040204" pitchFamily="34" charset="0"/>
              </a:rPr>
              <a:t>•</a:t>
            </a:r>
          </a:p>
        </p:txBody>
      </p:sp>
      <p:sp>
        <p:nvSpPr>
          <p:cNvPr id="63" name="Rectangle 34"/>
          <p:cNvSpPr/>
          <p:nvPr/>
        </p:nvSpPr>
        <p:spPr>
          <a:xfrm>
            <a:off x="4590256" y="4449763"/>
            <a:ext cx="280988" cy="304800"/>
          </a:xfrm>
          <a:prstGeom prst="rect">
            <a:avLst/>
          </a:prstGeom>
          <a:solidFill>
            <a:srgbClr val="FF3300"/>
          </a:solid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solidFill>
                  <a:schemeClr val="folHlink"/>
                </a:solidFill>
                <a:latin typeface="Verdana" panose="020B0604030504040204" pitchFamily="34" charset="0"/>
              </a:rPr>
              <a:t>•</a:t>
            </a:r>
          </a:p>
        </p:txBody>
      </p:sp>
      <p:sp>
        <p:nvSpPr>
          <p:cNvPr id="64" name="Rectangle 35"/>
          <p:cNvSpPr/>
          <p:nvPr/>
        </p:nvSpPr>
        <p:spPr>
          <a:xfrm>
            <a:off x="5503069" y="3467100"/>
            <a:ext cx="280987" cy="304800"/>
          </a:xfrm>
          <a:prstGeom prst="rect">
            <a:avLst/>
          </a:prstGeom>
          <a:solidFill>
            <a:srgbClr val="FF3300"/>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solidFill>
                  <a:schemeClr val="folHlink"/>
                </a:solidFill>
                <a:latin typeface="Verdana" panose="020B0604030504040204" pitchFamily="34" charset="0"/>
              </a:rPr>
              <a:t>•</a:t>
            </a:r>
          </a:p>
        </p:txBody>
      </p:sp>
      <p:sp>
        <p:nvSpPr>
          <p:cNvPr id="65" name="Rectangle 36"/>
          <p:cNvSpPr/>
          <p:nvPr/>
        </p:nvSpPr>
        <p:spPr>
          <a:xfrm>
            <a:off x="6415881" y="2644775"/>
            <a:ext cx="280988" cy="304800"/>
          </a:xfrm>
          <a:prstGeom prst="rect">
            <a:avLst/>
          </a:prstGeom>
          <a:solidFill>
            <a:srgbClr val="FF3300"/>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solidFill>
                  <a:schemeClr val="folHlink"/>
                </a:solidFill>
                <a:latin typeface="Verdana" panose="020B0604030504040204" pitchFamily="34" charset="0"/>
              </a:rPr>
              <a:t>•</a:t>
            </a:r>
          </a:p>
        </p:txBody>
      </p:sp>
      <p:sp>
        <p:nvSpPr>
          <p:cNvPr id="66" name="Rectangle 37"/>
          <p:cNvSpPr/>
          <p:nvPr/>
        </p:nvSpPr>
        <p:spPr>
          <a:xfrm>
            <a:off x="7471569" y="1682750"/>
            <a:ext cx="280987" cy="304800"/>
          </a:xfrm>
          <a:prstGeom prst="rect">
            <a:avLst/>
          </a:prstGeom>
          <a:solidFill>
            <a:srgbClr val="FF3300"/>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solidFill>
                  <a:schemeClr val="folHlink"/>
                </a:solidFill>
                <a:latin typeface="Verdana" panose="020B0604030504040204" pitchFamily="34" charset="0"/>
              </a:rPr>
              <a:t>•</a:t>
            </a:r>
          </a:p>
        </p:txBody>
      </p:sp>
      <p:sp>
        <p:nvSpPr>
          <p:cNvPr id="67" name="Rectangle 38"/>
          <p:cNvSpPr/>
          <p:nvPr/>
        </p:nvSpPr>
        <p:spPr>
          <a:xfrm>
            <a:off x="3442494" y="5465763"/>
            <a:ext cx="320675" cy="274637"/>
          </a:xfrm>
          <a:prstGeom prst="rect">
            <a:avLst/>
          </a:prstGeom>
          <a:solidFill>
            <a:srgbClr val="FF3300"/>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b="1" dirty="0">
                <a:solidFill>
                  <a:srgbClr val="33CC33"/>
                </a:solidFill>
                <a:latin typeface="Verdana" panose="020B0604030504040204" pitchFamily="34" charset="0"/>
                <a:sym typeface="Wingdings 2" panose="05020102010507070707" pitchFamily="18" charset="2"/>
              </a:rPr>
              <a:t></a:t>
            </a:r>
            <a:endParaRPr lang="en-US" altLang="zh-CN" sz="1200" b="1" dirty="0">
              <a:solidFill>
                <a:srgbClr val="33CC33"/>
              </a:solidFill>
              <a:latin typeface="Verdana" panose="020B0604030504040204" pitchFamily="34" charset="0"/>
              <a:sym typeface="Symbol" panose="05050102010706020507" pitchFamily="18" charset="2"/>
            </a:endParaRPr>
          </a:p>
        </p:txBody>
      </p:sp>
      <p:sp>
        <p:nvSpPr>
          <p:cNvPr id="68" name="Rectangle 39"/>
          <p:cNvSpPr/>
          <p:nvPr/>
        </p:nvSpPr>
        <p:spPr>
          <a:xfrm>
            <a:off x="3699669" y="5600700"/>
            <a:ext cx="1071562" cy="274638"/>
          </a:xfrm>
          <a:prstGeom prst="rect">
            <a:avLst/>
          </a:prstGeom>
          <a:solidFill>
            <a:srgbClr val="FFFFFF"/>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latin typeface="Verdana" panose="020B0604030504040204" pitchFamily="34" charset="0"/>
              </a:rPr>
              <a:t>(10.0,0.60)</a:t>
            </a:r>
          </a:p>
        </p:txBody>
      </p:sp>
      <p:sp>
        <p:nvSpPr>
          <p:cNvPr id="69" name="Rectangle 40"/>
          <p:cNvSpPr/>
          <p:nvPr/>
        </p:nvSpPr>
        <p:spPr>
          <a:xfrm>
            <a:off x="6177756" y="1782763"/>
            <a:ext cx="1071563" cy="274637"/>
          </a:xfrm>
          <a:prstGeom prst="rect">
            <a:avLst/>
          </a:prstGeom>
          <a:solidFill>
            <a:srgbClr val="FFFFFF"/>
          </a:solid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latin typeface="Verdana" panose="020B0604030504040204" pitchFamily="34" charset="0"/>
              </a:rPr>
              <a:t>(48.0,4.70)</a:t>
            </a:r>
          </a:p>
        </p:txBody>
      </p:sp>
      <p:sp>
        <p:nvSpPr>
          <p:cNvPr id="70" name="Rectangle 41"/>
          <p:cNvSpPr/>
          <p:nvPr/>
        </p:nvSpPr>
        <p:spPr>
          <a:xfrm>
            <a:off x="2782094" y="6099175"/>
            <a:ext cx="523875" cy="274638"/>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rgbClr val="CC3300"/>
                </a:solidFill>
                <a:latin typeface="Verdana" panose="020B0604030504040204" pitchFamily="34" charset="0"/>
              </a:rPr>
              <a:t>4.5v</a:t>
            </a:r>
          </a:p>
        </p:txBody>
      </p:sp>
      <p:pic>
        <p:nvPicPr>
          <p:cNvPr id="73" name="Object 44"/>
          <p:cNvPicPr/>
          <p:nvPr/>
        </p:nvPicPr>
        <p:blipFill>
          <a:blip r:embed="rId5"/>
          <a:stretch>
            <a:fillRect/>
          </a:stretch>
        </p:blipFill>
        <p:spPr>
          <a:xfrm>
            <a:off x="5766594" y="4356100"/>
            <a:ext cx="2724150" cy="1452563"/>
          </a:xfrm>
          <a:prstGeom prst="rect">
            <a:avLst/>
          </a:prstGeom>
          <a:solidFill>
            <a:srgbClr val="FFFF99"/>
          </a:solidFill>
          <a:ln w="38100">
            <a:noFill/>
            <a:miter/>
          </a:ln>
        </p:spPr>
      </p:pic>
      <p:sp>
        <p:nvSpPr>
          <p:cNvPr id="74" name="AutoShape 45">
            <a:hlinkClick r:id="" action="ppaction://noaction"/>
          </p:cNvPr>
          <p:cNvSpPr/>
          <p:nvPr/>
        </p:nvSpPr>
        <p:spPr>
          <a:xfrm>
            <a:off x="9717881" y="460375"/>
            <a:ext cx="381000" cy="381000"/>
          </a:xfrm>
          <a:prstGeom prst="actionButtonBackPrevious">
            <a:avLst/>
          </a:prstGeom>
          <a:solidFill>
            <a:srgbClr val="3366FF"/>
          </a:solidFill>
          <a:ln w="9525" cap="flat" cmpd="sng">
            <a:solidFill>
              <a:schemeClr val="tx1"/>
            </a:solidFill>
            <a:prstDash val="solid"/>
            <a:miter/>
            <a:headEnd type="none" w="med" len="med"/>
            <a:tailEnd type="none" w="med" len="me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75" name="Line 46"/>
          <p:cNvSpPr/>
          <p:nvPr/>
        </p:nvSpPr>
        <p:spPr>
          <a:xfrm flipH="1">
            <a:off x="3031331" y="1492250"/>
            <a:ext cx="4919663" cy="4664075"/>
          </a:xfrm>
          <a:prstGeom prst="line">
            <a:avLst/>
          </a:prstGeom>
          <a:ln w="19050" cap="flat" cmpd="sng">
            <a:solidFill>
              <a:srgbClr val="FF0000"/>
            </a:solidFill>
            <a:prstDash val="solid"/>
            <a:headEnd type="none" w="med" len="med"/>
            <a:tailEnd type="none" w="med" len="med"/>
          </a:ln>
        </p:spPr>
      </p:sp>
      <p:graphicFrame>
        <p:nvGraphicFramePr>
          <p:cNvPr id="2" name="对象 1"/>
          <p:cNvGraphicFramePr>
            <a:graphicFrameLocks noChangeAspect="1"/>
          </p:cNvGraphicFramePr>
          <p:nvPr/>
        </p:nvGraphicFramePr>
        <p:xfrm>
          <a:off x="2994818" y="1017589"/>
          <a:ext cx="2565012" cy="556051"/>
        </p:xfrm>
        <a:graphic>
          <a:graphicData uri="http://schemas.openxmlformats.org/presentationml/2006/ole">
            <mc:AlternateContent xmlns:mc="http://schemas.openxmlformats.org/markup-compatibility/2006">
              <mc:Choice xmlns:v="urn:schemas-microsoft-com:vml" Requires="v">
                <p:oleObj name="公式" r:id="rId6" imgW="43586400" imgH="9448800" progId="">
                  <p:embed/>
                </p:oleObj>
              </mc:Choice>
              <mc:Fallback>
                <p:oleObj name="公式" r:id="rId6" imgW="43586400" imgH="9448800" progId="">
                  <p:embed/>
                  <p:pic>
                    <p:nvPicPr>
                      <p:cNvPr id="0"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4818" y="1017589"/>
                        <a:ext cx="2565012" cy="556051"/>
                      </a:xfrm>
                      <a:prstGeom prst="rect">
                        <a:avLst/>
                      </a:prstGeom>
                      <a:solidFill>
                        <a:schemeClr val="bg1"/>
                      </a:solidFill>
                    </p:spPr>
                  </p:pic>
                </p:oleObj>
              </mc:Fallback>
            </mc:AlternateContent>
          </a:graphicData>
        </a:graphic>
      </p:graphicFrame>
      <p:graphicFrame>
        <p:nvGraphicFramePr>
          <p:cNvPr id="4" name="对象 3"/>
          <p:cNvGraphicFramePr>
            <a:graphicFrameLocks noChangeAspect="1"/>
          </p:cNvGraphicFramePr>
          <p:nvPr/>
        </p:nvGraphicFramePr>
        <p:xfrm>
          <a:off x="2957513" y="1724025"/>
          <a:ext cx="1104900" cy="406400"/>
        </p:xfrm>
        <a:graphic>
          <a:graphicData uri="http://schemas.openxmlformats.org/presentationml/2006/ole">
            <mc:AlternateContent xmlns:mc="http://schemas.openxmlformats.org/markup-compatibility/2006">
              <mc:Choice xmlns:v="urn:schemas-microsoft-com:vml" Requires="v">
                <p:oleObj name="公式" r:id="rId8" imgW="14935200" imgH="5486400" progId="">
                  <p:embed/>
                </p:oleObj>
              </mc:Choice>
              <mc:Fallback>
                <p:oleObj name="公式" r:id="rId8" imgW="14935200" imgH="5486400" progId="">
                  <p:embed/>
                  <p:pic>
                    <p:nvPicPr>
                      <p:cNvPr id="0" name="Picture 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7513" y="1724025"/>
                        <a:ext cx="1104900" cy="406400"/>
                      </a:xfrm>
                      <a:prstGeom prst="rect">
                        <a:avLst/>
                      </a:prstGeom>
                      <a:solidFill>
                        <a:schemeClr val="bg1"/>
                      </a:solidFill>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4.1.2 </a:t>
            </a:r>
            <a:r>
              <a:rPr lang="zh-CN" altLang="en-US"/>
              <a:t>注意事项</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88</a:t>
            </a:fld>
            <a:endParaRPr lang="zh-CN" altLang="en-US"/>
          </a:p>
        </p:txBody>
      </p:sp>
      <p:sp>
        <p:nvSpPr>
          <p:cNvPr id="4" name="矩形 3"/>
          <p:cNvSpPr/>
          <p:nvPr/>
        </p:nvSpPr>
        <p:spPr>
          <a:xfrm>
            <a:off x="839787" y="1268413"/>
            <a:ext cx="11035690" cy="5600379"/>
          </a:xfrm>
          <a:prstGeom prst="rect">
            <a:avLst/>
          </a:prstGeom>
        </p:spPr>
        <p:txBody>
          <a:bodyPr wrap="square">
            <a:spAutoFit/>
          </a:bodyPr>
          <a:lstStyle/>
          <a:p>
            <a:pPr marL="457200" indent="-457200">
              <a:lnSpc>
                <a:spcPct val="20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连线</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：连成光滑的曲线、直线，连线不一定通过所有的实验点，使实验点均匀分布在曲线的两侧</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20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取点计算：</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斜率，截距等</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984250" indent="-538480">
              <a:lnSpc>
                <a:spcPct val="20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所取点的标注应与实验点有区别</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marL="984250" indent="-538480">
              <a:lnSpc>
                <a:spcPct val="200000"/>
              </a:lnSpc>
              <a:spcBef>
                <a:spcPts val="0"/>
              </a:spcBef>
              <a:buFont typeface="Wingdings" panose="05000000000000000000" pitchFamily="2" charset="2"/>
              <a:buChar char="Ø"/>
              <a:tabLst>
                <a:tab pos="1343025" algn="l"/>
              </a:tabLst>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计算斜率、截距时不能用实验点。！！！</a:t>
            </a:r>
          </a:p>
          <a:p>
            <a:pPr marL="457200" indent="-457200">
              <a:lnSpc>
                <a:spcPct val="200000"/>
              </a:lnSpc>
              <a:spcBef>
                <a:spcPts val="0"/>
              </a:spcBef>
              <a:buFont typeface="Wingdings" panose="05000000000000000000" pitchFamily="2" charset="2"/>
              <a:buChar char="p"/>
              <a:tabLst>
                <a:tab pos="1343025" algn="l"/>
              </a:tabLst>
            </a:pP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曲线标注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4.1.3 </a:t>
            </a:r>
            <a:r>
              <a:rPr lang="zh-CN" altLang="en-US"/>
              <a:t>不当图例展示：</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89</a:t>
            </a:fld>
            <a:endParaRPr lang="zh-CN" altLang="en-US"/>
          </a:p>
        </p:txBody>
      </p:sp>
      <p:grpSp>
        <p:nvGrpSpPr>
          <p:cNvPr id="6" name="Group 3"/>
          <p:cNvGrpSpPr/>
          <p:nvPr/>
        </p:nvGrpSpPr>
        <p:grpSpPr>
          <a:xfrm>
            <a:off x="2185988" y="1717675"/>
            <a:ext cx="5507039" cy="4189413"/>
            <a:chOff x="424" y="943"/>
            <a:chExt cx="3469" cy="2639"/>
          </a:xfrm>
        </p:grpSpPr>
        <p:grpSp>
          <p:nvGrpSpPr>
            <p:cNvPr id="8" name="Group 4"/>
            <p:cNvGrpSpPr/>
            <p:nvPr/>
          </p:nvGrpSpPr>
          <p:grpSpPr>
            <a:xfrm>
              <a:off x="442" y="1321"/>
              <a:ext cx="3350" cy="2244"/>
              <a:chOff x="216" y="576"/>
              <a:chExt cx="5027" cy="3366"/>
            </a:xfrm>
          </p:grpSpPr>
          <p:grpSp>
            <p:nvGrpSpPr>
              <p:cNvPr id="55" name="Group 5"/>
              <p:cNvGrpSpPr/>
              <p:nvPr/>
            </p:nvGrpSpPr>
            <p:grpSpPr>
              <a:xfrm>
                <a:off x="223" y="576"/>
                <a:ext cx="5020" cy="3364"/>
                <a:chOff x="223" y="963"/>
                <a:chExt cx="5020" cy="3124"/>
              </a:xfrm>
            </p:grpSpPr>
            <p:sp>
              <p:nvSpPr>
                <p:cNvPr id="127" name="Line 6"/>
                <p:cNvSpPr/>
                <p:nvPr/>
              </p:nvSpPr>
              <p:spPr>
                <a:xfrm rot="5400000">
                  <a:off x="1785" y="2525"/>
                  <a:ext cx="3124" cy="0"/>
                </a:xfrm>
                <a:prstGeom prst="line">
                  <a:avLst/>
                </a:prstGeom>
                <a:ln w="22225" cap="flat" cmpd="sng">
                  <a:solidFill>
                    <a:srgbClr val="FFCC99"/>
                  </a:solidFill>
                  <a:prstDash val="solid"/>
                  <a:headEnd type="none" w="med" len="med"/>
                  <a:tailEnd type="none" w="med" len="med"/>
                </a:ln>
              </p:spPr>
            </p:sp>
            <p:sp>
              <p:nvSpPr>
                <p:cNvPr id="128" name="Line 7"/>
                <p:cNvSpPr/>
                <p:nvPr/>
              </p:nvSpPr>
              <p:spPr>
                <a:xfrm rot="5400000">
                  <a:off x="1681" y="2525"/>
                  <a:ext cx="3124" cy="0"/>
                </a:xfrm>
                <a:prstGeom prst="line">
                  <a:avLst/>
                </a:prstGeom>
                <a:ln w="9525" cap="flat" cmpd="sng">
                  <a:solidFill>
                    <a:srgbClr val="FFCC99"/>
                  </a:solidFill>
                  <a:prstDash val="solid"/>
                  <a:headEnd type="none" w="med" len="med"/>
                  <a:tailEnd type="none" w="med" len="med"/>
                </a:ln>
              </p:spPr>
            </p:sp>
            <p:sp>
              <p:nvSpPr>
                <p:cNvPr id="129" name="Line 8"/>
                <p:cNvSpPr/>
                <p:nvPr/>
              </p:nvSpPr>
              <p:spPr>
                <a:xfrm rot="5400000">
                  <a:off x="1728" y="2525"/>
                  <a:ext cx="3124" cy="0"/>
                </a:xfrm>
                <a:prstGeom prst="line">
                  <a:avLst/>
                </a:prstGeom>
                <a:ln w="9525" cap="flat" cmpd="sng">
                  <a:solidFill>
                    <a:srgbClr val="FFCC99"/>
                  </a:solidFill>
                  <a:prstDash val="solid"/>
                  <a:headEnd type="none" w="med" len="med"/>
                  <a:tailEnd type="none" w="med" len="med"/>
                </a:ln>
              </p:spPr>
            </p:sp>
            <p:sp>
              <p:nvSpPr>
                <p:cNvPr id="130" name="Line 9"/>
                <p:cNvSpPr/>
                <p:nvPr/>
              </p:nvSpPr>
              <p:spPr>
                <a:xfrm rot="5400000">
                  <a:off x="1631" y="2525"/>
                  <a:ext cx="3124" cy="0"/>
                </a:xfrm>
                <a:prstGeom prst="line">
                  <a:avLst/>
                </a:prstGeom>
                <a:ln w="9525" cap="flat" cmpd="sng">
                  <a:solidFill>
                    <a:srgbClr val="FFCC99"/>
                  </a:solidFill>
                  <a:prstDash val="solid"/>
                  <a:headEnd type="none" w="med" len="med"/>
                  <a:tailEnd type="none" w="med" len="med"/>
                </a:ln>
              </p:spPr>
            </p:sp>
            <p:sp>
              <p:nvSpPr>
                <p:cNvPr id="131" name="Line 10"/>
                <p:cNvSpPr/>
                <p:nvPr/>
              </p:nvSpPr>
              <p:spPr>
                <a:xfrm rot="5400000">
                  <a:off x="1585" y="2525"/>
                  <a:ext cx="3124" cy="0"/>
                </a:xfrm>
                <a:prstGeom prst="line">
                  <a:avLst/>
                </a:prstGeom>
                <a:ln w="9525" cap="flat" cmpd="sng">
                  <a:solidFill>
                    <a:srgbClr val="FFCC99"/>
                  </a:solidFill>
                  <a:prstDash val="solid"/>
                  <a:headEnd type="none" w="med" len="med"/>
                  <a:tailEnd type="none" w="med" len="med"/>
                </a:ln>
              </p:spPr>
            </p:sp>
            <p:sp>
              <p:nvSpPr>
                <p:cNvPr id="132" name="Line 11"/>
                <p:cNvSpPr/>
                <p:nvPr/>
              </p:nvSpPr>
              <p:spPr>
                <a:xfrm rot="5400000">
                  <a:off x="1532" y="2525"/>
                  <a:ext cx="3124" cy="0"/>
                </a:xfrm>
                <a:prstGeom prst="line">
                  <a:avLst/>
                </a:prstGeom>
                <a:ln w="22225" cap="flat" cmpd="sng">
                  <a:solidFill>
                    <a:srgbClr val="FFCC99"/>
                  </a:solidFill>
                  <a:prstDash val="solid"/>
                  <a:headEnd type="none" w="med" len="med"/>
                  <a:tailEnd type="none" w="med" len="med"/>
                </a:ln>
              </p:spPr>
            </p:sp>
            <p:sp>
              <p:nvSpPr>
                <p:cNvPr id="133" name="Line 12"/>
                <p:cNvSpPr/>
                <p:nvPr/>
              </p:nvSpPr>
              <p:spPr>
                <a:xfrm rot="5400000">
                  <a:off x="1428" y="2525"/>
                  <a:ext cx="3124" cy="0"/>
                </a:xfrm>
                <a:prstGeom prst="line">
                  <a:avLst/>
                </a:prstGeom>
                <a:ln w="9525" cap="flat" cmpd="sng">
                  <a:solidFill>
                    <a:srgbClr val="FFCC99"/>
                  </a:solidFill>
                  <a:prstDash val="solid"/>
                  <a:headEnd type="none" w="med" len="med"/>
                  <a:tailEnd type="none" w="med" len="med"/>
                </a:ln>
              </p:spPr>
            </p:sp>
            <p:sp>
              <p:nvSpPr>
                <p:cNvPr id="134" name="Line 13"/>
                <p:cNvSpPr/>
                <p:nvPr/>
              </p:nvSpPr>
              <p:spPr>
                <a:xfrm rot="5400000">
                  <a:off x="1475" y="2525"/>
                  <a:ext cx="3124" cy="0"/>
                </a:xfrm>
                <a:prstGeom prst="line">
                  <a:avLst/>
                </a:prstGeom>
                <a:ln w="9525" cap="flat" cmpd="sng">
                  <a:solidFill>
                    <a:srgbClr val="FFCC99"/>
                  </a:solidFill>
                  <a:prstDash val="solid"/>
                  <a:headEnd type="none" w="med" len="med"/>
                  <a:tailEnd type="none" w="med" len="med"/>
                </a:ln>
              </p:spPr>
            </p:sp>
            <p:sp>
              <p:nvSpPr>
                <p:cNvPr id="135" name="Line 14"/>
                <p:cNvSpPr/>
                <p:nvPr/>
              </p:nvSpPr>
              <p:spPr>
                <a:xfrm rot="5400000">
                  <a:off x="1387" y="2525"/>
                  <a:ext cx="3124" cy="0"/>
                </a:xfrm>
                <a:prstGeom prst="line">
                  <a:avLst/>
                </a:prstGeom>
                <a:ln w="9525" cap="flat" cmpd="sng">
                  <a:solidFill>
                    <a:srgbClr val="FFCC99"/>
                  </a:solidFill>
                  <a:prstDash val="solid"/>
                  <a:headEnd type="none" w="med" len="med"/>
                  <a:tailEnd type="none" w="med" len="med"/>
                </a:ln>
              </p:spPr>
            </p:sp>
            <p:sp>
              <p:nvSpPr>
                <p:cNvPr id="136" name="Line 15"/>
                <p:cNvSpPr/>
                <p:nvPr/>
              </p:nvSpPr>
              <p:spPr>
                <a:xfrm rot="5400000">
                  <a:off x="1340" y="2525"/>
                  <a:ext cx="3124" cy="0"/>
                </a:xfrm>
                <a:prstGeom prst="line">
                  <a:avLst/>
                </a:prstGeom>
                <a:ln w="9525" cap="flat" cmpd="sng">
                  <a:solidFill>
                    <a:srgbClr val="FFCC99"/>
                  </a:solidFill>
                  <a:prstDash val="solid"/>
                  <a:headEnd type="none" w="med" len="med"/>
                  <a:tailEnd type="none" w="med" len="med"/>
                </a:ln>
              </p:spPr>
            </p:sp>
            <p:sp>
              <p:nvSpPr>
                <p:cNvPr id="137" name="Line 16"/>
                <p:cNvSpPr/>
                <p:nvPr/>
              </p:nvSpPr>
              <p:spPr>
                <a:xfrm rot="5400000">
                  <a:off x="1297" y="2525"/>
                  <a:ext cx="3124" cy="0"/>
                </a:xfrm>
                <a:prstGeom prst="line">
                  <a:avLst/>
                </a:prstGeom>
                <a:ln w="22225" cap="flat" cmpd="sng">
                  <a:solidFill>
                    <a:srgbClr val="FFCC99"/>
                  </a:solidFill>
                  <a:prstDash val="solid"/>
                  <a:headEnd type="none" w="med" len="med"/>
                  <a:tailEnd type="none" w="med" len="med"/>
                </a:ln>
              </p:spPr>
            </p:sp>
            <p:sp>
              <p:nvSpPr>
                <p:cNvPr id="138" name="Line 17"/>
                <p:cNvSpPr/>
                <p:nvPr/>
              </p:nvSpPr>
              <p:spPr>
                <a:xfrm rot="5400000">
                  <a:off x="1193" y="2525"/>
                  <a:ext cx="3124" cy="0"/>
                </a:xfrm>
                <a:prstGeom prst="line">
                  <a:avLst/>
                </a:prstGeom>
                <a:ln w="9525" cap="flat" cmpd="sng">
                  <a:solidFill>
                    <a:srgbClr val="FFCC99"/>
                  </a:solidFill>
                  <a:prstDash val="solid"/>
                  <a:headEnd type="none" w="med" len="med"/>
                  <a:tailEnd type="none" w="med" len="med"/>
                </a:ln>
              </p:spPr>
            </p:sp>
            <p:sp>
              <p:nvSpPr>
                <p:cNvPr id="139" name="Line 18"/>
                <p:cNvSpPr/>
                <p:nvPr/>
              </p:nvSpPr>
              <p:spPr>
                <a:xfrm rot="5400000">
                  <a:off x="1240" y="2525"/>
                  <a:ext cx="3124" cy="0"/>
                </a:xfrm>
                <a:prstGeom prst="line">
                  <a:avLst/>
                </a:prstGeom>
                <a:ln w="9525" cap="flat" cmpd="sng">
                  <a:solidFill>
                    <a:srgbClr val="FFCC99"/>
                  </a:solidFill>
                  <a:prstDash val="solid"/>
                  <a:headEnd type="none" w="med" len="med"/>
                  <a:tailEnd type="none" w="med" len="med"/>
                </a:ln>
              </p:spPr>
            </p:sp>
            <p:sp>
              <p:nvSpPr>
                <p:cNvPr id="140" name="Line 19"/>
                <p:cNvSpPr/>
                <p:nvPr/>
              </p:nvSpPr>
              <p:spPr>
                <a:xfrm rot="5400000">
                  <a:off x="1144" y="2525"/>
                  <a:ext cx="3124" cy="0"/>
                </a:xfrm>
                <a:prstGeom prst="line">
                  <a:avLst/>
                </a:prstGeom>
                <a:ln w="9525" cap="flat" cmpd="sng">
                  <a:solidFill>
                    <a:srgbClr val="FFCC99"/>
                  </a:solidFill>
                  <a:prstDash val="solid"/>
                  <a:headEnd type="none" w="med" len="med"/>
                  <a:tailEnd type="none" w="med" len="med"/>
                </a:ln>
              </p:spPr>
            </p:sp>
            <p:sp>
              <p:nvSpPr>
                <p:cNvPr id="141" name="Line 20"/>
                <p:cNvSpPr/>
                <p:nvPr/>
              </p:nvSpPr>
              <p:spPr>
                <a:xfrm rot="5400000">
                  <a:off x="1106" y="2525"/>
                  <a:ext cx="3124" cy="0"/>
                </a:xfrm>
                <a:prstGeom prst="line">
                  <a:avLst/>
                </a:prstGeom>
                <a:ln w="9525" cap="flat" cmpd="sng">
                  <a:solidFill>
                    <a:srgbClr val="FFCC99"/>
                  </a:solidFill>
                  <a:prstDash val="solid"/>
                  <a:headEnd type="none" w="med" len="med"/>
                  <a:tailEnd type="none" w="med" len="med"/>
                </a:ln>
              </p:spPr>
            </p:sp>
            <p:sp>
              <p:nvSpPr>
                <p:cNvPr id="142" name="Line 21"/>
                <p:cNvSpPr/>
                <p:nvPr/>
              </p:nvSpPr>
              <p:spPr>
                <a:xfrm rot="5400000">
                  <a:off x="1053" y="2525"/>
                  <a:ext cx="3124" cy="0"/>
                </a:xfrm>
                <a:prstGeom prst="line">
                  <a:avLst/>
                </a:prstGeom>
                <a:ln w="22225" cap="flat" cmpd="sng">
                  <a:solidFill>
                    <a:srgbClr val="FFCC99"/>
                  </a:solidFill>
                  <a:prstDash val="solid"/>
                  <a:headEnd type="none" w="med" len="med"/>
                  <a:tailEnd type="none" w="med" len="med"/>
                </a:ln>
              </p:spPr>
            </p:sp>
            <p:sp>
              <p:nvSpPr>
                <p:cNvPr id="143" name="Line 22"/>
                <p:cNvSpPr/>
                <p:nvPr/>
              </p:nvSpPr>
              <p:spPr>
                <a:xfrm rot="5400000">
                  <a:off x="958" y="2525"/>
                  <a:ext cx="3124" cy="0"/>
                </a:xfrm>
                <a:prstGeom prst="line">
                  <a:avLst/>
                </a:prstGeom>
                <a:ln w="9525" cap="flat" cmpd="sng">
                  <a:solidFill>
                    <a:srgbClr val="FFCC99"/>
                  </a:solidFill>
                  <a:prstDash val="solid"/>
                  <a:headEnd type="none" w="med" len="med"/>
                  <a:tailEnd type="none" w="med" len="med"/>
                </a:ln>
              </p:spPr>
            </p:sp>
            <p:sp>
              <p:nvSpPr>
                <p:cNvPr id="144" name="Line 23"/>
                <p:cNvSpPr/>
                <p:nvPr/>
              </p:nvSpPr>
              <p:spPr>
                <a:xfrm rot="5400000">
                  <a:off x="1005" y="2525"/>
                  <a:ext cx="3124" cy="0"/>
                </a:xfrm>
                <a:prstGeom prst="line">
                  <a:avLst/>
                </a:prstGeom>
                <a:ln w="9525" cap="flat" cmpd="sng">
                  <a:solidFill>
                    <a:srgbClr val="FFCC99"/>
                  </a:solidFill>
                  <a:prstDash val="solid"/>
                  <a:headEnd type="none" w="med" len="med"/>
                  <a:tailEnd type="none" w="med" len="med"/>
                </a:ln>
              </p:spPr>
            </p:sp>
            <p:sp>
              <p:nvSpPr>
                <p:cNvPr id="145" name="Line 24"/>
                <p:cNvSpPr/>
                <p:nvPr/>
              </p:nvSpPr>
              <p:spPr>
                <a:xfrm rot="5400000">
                  <a:off x="908" y="2525"/>
                  <a:ext cx="3124" cy="0"/>
                </a:xfrm>
                <a:prstGeom prst="line">
                  <a:avLst/>
                </a:prstGeom>
                <a:ln w="9525" cap="flat" cmpd="sng">
                  <a:solidFill>
                    <a:srgbClr val="FFCC99"/>
                  </a:solidFill>
                  <a:prstDash val="solid"/>
                  <a:headEnd type="none" w="med" len="med"/>
                  <a:tailEnd type="none" w="med" len="med"/>
                </a:ln>
              </p:spPr>
            </p:sp>
            <p:sp>
              <p:nvSpPr>
                <p:cNvPr id="146" name="Line 25"/>
                <p:cNvSpPr/>
                <p:nvPr/>
              </p:nvSpPr>
              <p:spPr>
                <a:xfrm rot="5400000">
                  <a:off x="870" y="2525"/>
                  <a:ext cx="3124" cy="0"/>
                </a:xfrm>
                <a:prstGeom prst="line">
                  <a:avLst/>
                </a:prstGeom>
                <a:ln w="9525" cap="flat" cmpd="sng">
                  <a:solidFill>
                    <a:srgbClr val="FFCC99"/>
                  </a:solidFill>
                  <a:prstDash val="solid"/>
                  <a:headEnd type="none" w="med" len="med"/>
                  <a:tailEnd type="none" w="med" len="med"/>
                </a:ln>
              </p:spPr>
            </p:sp>
            <p:sp>
              <p:nvSpPr>
                <p:cNvPr id="147" name="Line 26"/>
                <p:cNvSpPr/>
                <p:nvPr/>
              </p:nvSpPr>
              <p:spPr>
                <a:xfrm rot="5400000">
                  <a:off x="817" y="2525"/>
                  <a:ext cx="3124" cy="0"/>
                </a:xfrm>
                <a:prstGeom prst="line">
                  <a:avLst/>
                </a:prstGeom>
                <a:ln w="22225" cap="flat" cmpd="sng">
                  <a:solidFill>
                    <a:srgbClr val="FFCC99"/>
                  </a:solidFill>
                  <a:prstDash val="solid"/>
                  <a:headEnd type="none" w="med" len="med"/>
                  <a:tailEnd type="none" w="med" len="med"/>
                </a:ln>
              </p:spPr>
            </p:sp>
            <p:sp>
              <p:nvSpPr>
                <p:cNvPr id="148" name="Line 27"/>
                <p:cNvSpPr/>
                <p:nvPr/>
              </p:nvSpPr>
              <p:spPr>
                <a:xfrm rot="5400000">
                  <a:off x="723" y="2525"/>
                  <a:ext cx="3124" cy="0"/>
                </a:xfrm>
                <a:prstGeom prst="line">
                  <a:avLst/>
                </a:prstGeom>
                <a:ln w="9525" cap="flat" cmpd="sng">
                  <a:solidFill>
                    <a:srgbClr val="FFCC99"/>
                  </a:solidFill>
                  <a:prstDash val="solid"/>
                  <a:headEnd type="none" w="med" len="med"/>
                  <a:tailEnd type="none" w="med" len="med"/>
                </a:ln>
              </p:spPr>
            </p:sp>
            <p:sp>
              <p:nvSpPr>
                <p:cNvPr id="149" name="Line 28"/>
                <p:cNvSpPr/>
                <p:nvPr/>
              </p:nvSpPr>
              <p:spPr>
                <a:xfrm rot="5400000">
                  <a:off x="770" y="2525"/>
                  <a:ext cx="3124" cy="0"/>
                </a:xfrm>
                <a:prstGeom prst="line">
                  <a:avLst/>
                </a:prstGeom>
                <a:ln w="9525" cap="flat" cmpd="sng">
                  <a:solidFill>
                    <a:srgbClr val="FFCC99"/>
                  </a:solidFill>
                  <a:prstDash val="solid"/>
                  <a:headEnd type="none" w="med" len="med"/>
                  <a:tailEnd type="none" w="med" len="med"/>
                </a:ln>
              </p:spPr>
            </p:sp>
            <p:sp>
              <p:nvSpPr>
                <p:cNvPr id="150" name="Line 29"/>
                <p:cNvSpPr/>
                <p:nvPr/>
              </p:nvSpPr>
              <p:spPr>
                <a:xfrm rot="5400000">
                  <a:off x="673" y="2525"/>
                  <a:ext cx="3124" cy="0"/>
                </a:xfrm>
                <a:prstGeom prst="line">
                  <a:avLst/>
                </a:prstGeom>
                <a:ln w="9525" cap="flat" cmpd="sng">
                  <a:solidFill>
                    <a:srgbClr val="FFCC99"/>
                  </a:solidFill>
                  <a:prstDash val="solid"/>
                  <a:headEnd type="none" w="med" len="med"/>
                  <a:tailEnd type="none" w="med" len="med"/>
                </a:ln>
              </p:spPr>
            </p:sp>
            <p:sp>
              <p:nvSpPr>
                <p:cNvPr id="151" name="Line 30"/>
                <p:cNvSpPr/>
                <p:nvPr/>
              </p:nvSpPr>
              <p:spPr>
                <a:xfrm rot="5400000">
                  <a:off x="617" y="2525"/>
                  <a:ext cx="3124" cy="0"/>
                </a:xfrm>
                <a:prstGeom prst="line">
                  <a:avLst/>
                </a:prstGeom>
                <a:ln w="9525" cap="flat" cmpd="sng">
                  <a:solidFill>
                    <a:srgbClr val="FFCC99"/>
                  </a:solidFill>
                  <a:prstDash val="solid"/>
                  <a:headEnd type="none" w="med" len="med"/>
                  <a:tailEnd type="none" w="med" len="med"/>
                </a:ln>
              </p:spPr>
            </p:sp>
            <p:sp>
              <p:nvSpPr>
                <p:cNvPr id="152" name="Line 31"/>
                <p:cNvSpPr/>
                <p:nvPr/>
              </p:nvSpPr>
              <p:spPr>
                <a:xfrm rot="5400000">
                  <a:off x="573" y="2525"/>
                  <a:ext cx="3124" cy="0"/>
                </a:xfrm>
                <a:prstGeom prst="line">
                  <a:avLst/>
                </a:prstGeom>
                <a:ln w="22225" cap="flat" cmpd="sng">
                  <a:solidFill>
                    <a:srgbClr val="FFCC99"/>
                  </a:solidFill>
                  <a:prstDash val="solid"/>
                  <a:headEnd type="none" w="med" len="med"/>
                  <a:tailEnd type="none" w="med" len="med"/>
                </a:ln>
              </p:spPr>
            </p:sp>
            <p:sp>
              <p:nvSpPr>
                <p:cNvPr id="153" name="Line 32"/>
                <p:cNvSpPr/>
                <p:nvPr/>
              </p:nvSpPr>
              <p:spPr>
                <a:xfrm rot="5400000">
                  <a:off x="478" y="2525"/>
                  <a:ext cx="3124" cy="0"/>
                </a:xfrm>
                <a:prstGeom prst="line">
                  <a:avLst/>
                </a:prstGeom>
                <a:ln w="9525" cap="flat" cmpd="sng">
                  <a:solidFill>
                    <a:srgbClr val="FFCC99"/>
                  </a:solidFill>
                  <a:prstDash val="solid"/>
                  <a:headEnd type="none" w="med" len="med"/>
                  <a:tailEnd type="none" w="med" len="med"/>
                </a:ln>
              </p:spPr>
            </p:sp>
            <p:sp>
              <p:nvSpPr>
                <p:cNvPr id="154" name="Line 33"/>
                <p:cNvSpPr/>
                <p:nvPr/>
              </p:nvSpPr>
              <p:spPr>
                <a:xfrm rot="5400000">
                  <a:off x="525" y="2525"/>
                  <a:ext cx="3124" cy="0"/>
                </a:xfrm>
                <a:prstGeom prst="line">
                  <a:avLst/>
                </a:prstGeom>
                <a:ln w="9525" cap="flat" cmpd="sng">
                  <a:solidFill>
                    <a:srgbClr val="FFCC99"/>
                  </a:solidFill>
                  <a:prstDash val="solid"/>
                  <a:headEnd type="none" w="med" len="med"/>
                  <a:tailEnd type="none" w="med" len="med"/>
                </a:ln>
              </p:spPr>
            </p:sp>
            <p:sp>
              <p:nvSpPr>
                <p:cNvPr id="155" name="Line 34"/>
                <p:cNvSpPr/>
                <p:nvPr/>
              </p:nvSpPr>
              <p:spPr>
                <a:xfrm rot="5400000">
                  <a:off x="428" y="2525"/>
                  <a:ext cx="3124" cy="0"/>
                </a:xfrm>
                <a:prstGeom prst="line">
                  <a:avLst/>
                </a:prstGeom>
                <a:ln w="9525" cap="flat" cmpd="sng">
                  <a:solidFill>
                    <a:srgbClr val="FFCC99"/>
                  </a:solidFill>
                  <a:prstDash val="solid"/>
                  <a:headEnd type="none" w="med" len="med"/>
                  <a:tailEnd type="none" w="med" len="med"/>
                </a:ln>
              </p:spPr>
            </p:sp>
            <p:sp>
              <p:nvSpPr>
                <p:cNvPr id="156" name="Line 35"/>
                <p:cNvSpPr/>
                <p:nvPr/>
              </p:nvSpPr>
              <p:spPr>
                <a:xfrm rot="5400000">
                  <a:off x="382" y="2525"/>
                  <a:ext cx="3124" cy="0"/>
                </a:xfrm>
                <a:prstGeom prst="line">
                  <a:avLst/>
                </a:prstGeom>
                <a:ln w="9525" cap="flat" cmpd="sng">
                  <a:solidFill>
                    <a:srgbClr val="FFCC99"/>
                  </a:solidFill>
                  <a:prstDash val="solid"/>
                  <a:headEnd type="none" w="med" len="med"/>
                  <a:tailEnd type="none" w="med" len="med"/>
                </a:ln>
              </p:spPr>
            </p:sp>
            <p:sp>
              <p:nvSpPr>
                <p:cNvPr id="157" name="Line 36"/>
                <p:cNvSpPr/>
                <p:nvPr/>
              </p:nvSpPr>
              <p:spPr>
                <a:xfrm rot="5400000">
                  <a:off x="339" y="2525"/>
                  <a:ext cx="3124" cy="0"/>
                </a:xfrm>
                <a:prstGeom prst="line">
                  <a:avLst/>
                </a:prstGeom>
                <a:ln w="22225" cap="flat" cmpd="sng">
                  <a:solidFill>
                    <a:srgbClr val="FFCC99"/>
                  </a:solidFill>
                  <a:prstDash val="solid"/>
                  <a:headEnd type="none" w="med" len="med"/>
                  <a:tailEnd type="none" w="med" len="med"/>
                </a:ln>
              </p:spPr>
            </p:sp>
            <p:sp>
              <p:nvSpPr>
                <p:cNvPr id="158" name="Line 37"/>
                <p:cNvSpPr/>
                <p:nvPr/>
              </p:nvSpPr>
              <p:spPr>
                <a:xfrm rot="5400000">
                  <a:off x="235" y="2525"/>
                  <a:ext cx="3124" cy="0"/>
                </a:xfrm>
                <a:prstGeom prst="line">
                  <a:avLst/>
                </a:prstGeom>
                <a:ln w="9525" cap="flat" cmpd="sng">
                  <a:solidFill>
                    <a:srgbClr val="FFCC99"/>
                  </a:solidFill>
                  <a:prstDash val="solid"/>
                  <a:headEnd type="none" w="med" len="med"/>
                  <a:tailEnd type="none" w="med" len="med"/>
                </a:ln>
              </p:spPr>
            </p:sp>
            <p:sp>
              <p:nvSpPr>
                <p:cNvPr id="159" name="Line 38"/>
                <p:cNvSpPr/>
                <p:nvPr/>
              </p:nvSpPr>
              <p:spPr>
                <a:xfrm rot="5400000">
                  <a:off x="282" y="2525"/>
                  <a:ext cx="3124" cy="0"/>
                </a:xfrm>
                <a:prstGeom prst="line">
                  <a:avLst/>
                </a:prstGeom>
                <a:ln w="9525" cap="flat" cmpd="sng">
                  <a:solidFill>
                    <a:srgbClr val="FFCC99"/>
                  </a:solidFill>
                  <a:prstDash val="solid"/>
                  <a:headEnd type="none" w="med" len="med"/>
                  <a:tailEnd type="none" w="med" len="med"/>
                </a:ln>
              </p:spPr>
            </p:sp>
            <p:sp>
              <p:nvSpPr>
                <p:cNvPr id="160" name="Line 39"/>
                <p:cNvSpPr/>
                <p:nvPr/>
              </p:nvSpPr>
              <p:spPr>
                <a:xfrm rot="5400000">
                  <a:off x="194" y="2525"/>
                  <a:ext cx="3124" cy="0"/>
                </a:xfrm>
                <a:prstGeom prst="line">
                  <a:avLst/>
                </a:prstGeom>
                <a:ln w="9525" cap="flat" cmpd="sng">
                  <a:solidFill>
                    <a:srgbClr val="FFCC99"/>
                  </a:solidFill>
                  <a:prstDash val="solid"/>
                  <a:headEnd type="none" w="med" len="med"/>
                  <a:tailEnd type="none" w="med" len="med"/>
                </a:ln>
              </p:spPr>
            </p:sp>
            <p:sp>
              <p:nvSpPr>
                <p:cNvPr id="161" name="Line 40"/>
                <p:cNvSpPr/>
                <p:nvPr/>
              </p:nvSpPr>
              <p:spPr>
                <a:xfrm rot="5400000">
                  <a:off x="147" y="2525"/>
                  <a:ext cx="3124" cy="0"/>
                </a:xfrm>
                <a:prstGeom prst="line">
                  <a:avLst/>
                </a:prstGeom>
                <a:ln w="9525" cap="flat" cmpd="sng">
                  <a:solidFill>
                    <a:srgbClr val="FFCC99"/>
                  </a:solidFill>
                  <a:prstDash val="solid"/>
                  <a:headEnd type="none" w="med" len="med"/>
                  <a:tailEnd type="none" w="med" len="med"/>
                </a:ln>
              </p:spPr>
            </p:sp>
            <p:sp>
              <p:nvSpPr>
                <p:cNvPr id="162" name="Line 41"/>
                <p:cNvSpPr/>
                <p:nvPr/>
              </p:nvSpPr>
              <p:spPr>
                <a:xfrm rot="5400000">
                  <a:off x="103" y="2525"/>
                  <a:ext cx="3124" cy="0"/>
                </a:xfrm>
                <a:prstGeom prst="line">
                  <a:avLst/>
                </a:prstGeom>
                <a:ln w="22225" cap="flat" cmpd="sng">
                  <a:solidFill>
                    <a:srgbClr val="FFCC99"/>
                  </a:solidFill>
                  <a:prstDash val="solid"/>
                  <a:headEnd type="none" w="med" len="med"/>
                  <a:tailEnd type="none" w="med" len="med"/>
                </a:ln>
              </p:spPr>
            </p:sp>
            <p:sp>
              <p:nvSpPr>
                <p:cNvPr id="163" name="Line 42"/>
                <p:cNvSpPr/>
                <p:nvPr/>
              </p:nvSpPr>
              <p:spPr>
                <a:xfrm rot="5400000">
                  <a:off x="0" y="2525"/>
                  <a:ext cx="3124" cy="0"/>
                </a:xfrm>
                <a:prstGeom prst="line">
                  <a:avLst/>
                </a:prstGeom>
                <a:ln w="9525" cap="flat" cmpd="sng">
                  <a:solidFill>
                    <a:srgbClr val="FFCC99"/>
                  </a:solidFill>
                  <a:prstDash val="solid"/>
                  <a:headEnd type="none" w="med" len="med"/>
                  <a:tailEnd type="none" w="med" len="med"/>
                </a:ln>
              </p:spPr>
            </p:sp>
            <p:sp>
              <p:nvSpPr>
                <p:cNvPr id="164" name="Line 43"/>
                <p:cNvSpPr/>
                <p:nvPr/>
              </p:nvSpPr>
              <p:spPr>
                <a:xfrm rot="5400000">
                  <a:off x="46" y="2525"/>
                  <a:ext cx="3124" cy="0"/>
                </a:xfrm>
                <a:prstGeom prst="line">
                  <a:avLst/>
                </a:prstGeom>
                <a:ln w="9525" cap="flat" cmpd="sng">
                  <a:solidFill>
                    <a:srgbClr val="FFCC99"/>
                  </a:solidFill>
                  <a:prstDash val="solid"/>
                  <a:headEnd type="none" w="med" len="med"/>
                  <a:tailEnd type="none" w="med" len="med"/>
                </a:ln>
              </p:spPr>
            </p:sp>
            <p:sp>
              <p:nvSpPr>
                <p:cNvPr id="165" name="Line 44"/>
                <p:cNvSpPr/>
                <p:nvPr/>
              </p:nvSpPr>
              <p:spPr>
                <a:xfrm rot="5400000">
                  <a:off x="-41" y="2525"/>
                  <a:ext cx="3124" cy="0"/>
                </a:xfrm>
                <a:prstGeom prst="line">
                  <a:avLst/>
                </a:prstGeom>
                <a:ln w="9525" cap="flat" cmpd="sng">
                  <a:solidFill>
                    <a:srgbClr val="FFCC99"/>
                  </a:solidFill>
                  <a:prstDash val="solid"/>
                  <a:headEnd type="none" w="med" len="med"/>
                  <a:tailEnd type="none" w="med" len="med"/>
                </a:ln>
              </p:spPr>
            </p:sp>
            <p:sp>
              <p:nvSpPr>
                <p:cNvPr id="166" name="Line 45"/>
                <p:cNvSpPr/>
                <p:nvPr/>
              </p:nvSpPr>
              <p:spPr>
                <a:xfrm rot="5400000">
                  <a:off x="-97" y="2525"/>
                  <a:ext cx="3124" cy="0"/>
                </a:xfrm>
                <a:prstGeom prst="line">
                  <a:avLst/>
                </a:prstGeom>
                <a:ln w="9525" cap="flat" cmpd="sng">
                  <a:solidFill>
                    <a:srgbClr val="FFCC99"/>
                  </a:solidFill>
                  <a:prstDash val="solid"/>
                  <a:headEnd type="none" w="med" len="med"/>
                  <a:tailEnd type="none" w="med" len="med"/>
                </a:ln>
              </p:spPr>
            </p:sp>
            <p:sp>
              <p:nvSpPr>
                <p:cNvPr id="167" name="Line 46"/>
                <p:cNvSpPr/>
                <p:nvPr/>
              </p:nvSpPr>
              <p:spPr>
                <a:xfrm rot="5400000">
                  <a:off x="-146" y="2525"/>
                  <a:ext cx="3124" cy="0"/>
                </a:xfrm>
                <a:prstGeom prst="line">
                  <a:avLst/>
                </a:prstGeom>
                <a:ln w="22225" cap="flat" cmpd="sng">
                  <a:solidFill>
                    <a:srgbClr val="FFCC99"/>
                  </a:solidFill>
                  <a:prstDash val="solid"/>
                  <a:headEnd type="none" w="med" len="med"/>
                  <a:tailEnd type="none" w="med" len="med"/>
                </a:ln>
              </p:spPr>
            </p:sp>
            <p:sp>
              <p:nvSpPr>
                <p:cNvPr id="168" name="Line 47"/>
                <p:cNvSpPr/>
                <p:nvPr/>
              </p:nvSpPr>
              <p:spPr>
                <a:xfrm rot="5400000">
                  <a:off x="-242" y="2525"/>
                  <a:ext cx="3124" cy="0"/>
                </a:xfrm>
                <a:prstGeom prst="line">
                  <a:avLst/>
                </a:prstGeom>
                <a:ln w="9525" cap="flat" cmpd="sng">
                  <a:solidFill>
                    <a:srgbClr val="FFCC99"/>
                  </a:solidFill>
                  <a:prstDash val="solid"/>
                  <a:headEnd type="none" w="med" len="med"/>
                  <a:tailEnd type="none" w="med" len="med"/>
                </a:ln>
              </p:spPr>
            </p:sp>
            <p:sp>
              <p:nvSpPr>
                <p:cNvPr id="169" name="Line 48"/>
                <p:cNvSpPr/>
                <p:nvPr/>
              </p:nvSpPr>
              <p:spPr>
                <a:xfrm rot="5400000">
                  <a:off x="-194" y="2525"/>
                  <a:ext cx="3124" cy="0"/>
                </a:xfrm>
                <a:prstGeom prst="line">
                  <a:avLst/>
                </a:prstGeom>
                <a:ln w="9525" cap="flat" cmpd="sng">
                  <a:solidFill>
                    <a:srgbClr val="FFCC99"/>
                  </a:solidFill>
                  <a:prstDash val="solid"/>
                  <a:headEnd type="none" w="med" len="med"/>
                  <a:tailEnd type="none" w="med" len="med"/>
                </a:ln>
              </p:spPr>
            </p:sp>
            <p:sp>
              <p:nvSpPr>
                <p:cNvPr id="170" name="Line 49"/>
                <p:cNvSpPr/>
                <p:nvPr/>
              </p:nvSpPr>
              <p:spPr>
                <a:xfrm rot="5400000">
                  <a:off x="-291" y="2525"/>
                  <a:ext cx="3124" cy="0"/>
                </a:xfrm>
                <a:prstGeom prst="line">
                  <a:avLst/>
                </a:prstGeom>
                <a:ln w="9525" cap="flat" cmpd="sng">
                  <a:solidFill>
                    <a:srgbClr val="FFCC99"/>
                  </a:solidFill>
                  <a:prstDash val="solid"/>
                  <a:headEnd type="none" w="med" len="med"/>
                  <a:tailEnd type="none" w="med" len="med"/>
                </a:ln>
              </p:spPr>
            </p:sp>
            <p:sp>
              <p:nvSpPr>
                <p:cNvPr id="171" name="Line 50"/>
                <p:cNvSpPr/>
                <p:nvPr/>
              </p:nvSpPr>
              <p:spPr>
                <a:xfrm rot="5400000">
                  <a:off x="-338" y="2525"/>
                  <a:ext cx="3124" cy="0"/>
                </a:xfrm>
                <a:prstGeom prst="line">
                  <a:avLst/>
                </a:prstGeom>
                <a:ln w="9525" cap="flat" cmpd="sng">
                  <a:solidFill>
                    <a:srgbClr val="FFCC99"/>
                  </a:solidFill>
                  <a:prstDash val="solid"/>
                  <a:headEnd type="none" w="med" len="med"/>
                  <a:tailEnd type="none" w="med" len="med"/>
                </a:ln>
              </p:spPr>
            </p:sp>
            <p:sp>
              <p:nvSpPr>
                <p:cNvPr id="172" name="Line 51"/>
                <p:cNvSpPr/>
                <p:nvPr/>
              </p:nvSpPr>
              <p:spPr>
                <a:xfrm rot="5400000">
                  <a:off x="-381" y="2525"/>
                  <a:ext cx="3124" cy="0"/>
                </a:xfrm>
                <a:prstGeom prst="line">
                  <a:avLst/>
                </a:prstGeom>
                <a:ln w="22225" cap="flat" cmpd="sng">
                  <a:solidFill>
                    <a:srgbClr val="FFCC99"/>
                  </a:solidFill>
                  <a:prstDash val="solid"/>
                  <a:headEnd type="none" w="med" len="med"/>
                  <a:tailEnd type="none" w="med" len="med"/>
                </a:ln>
              </p:spPr>
            </p:sp>
            <p:sp>
              <p:nvSpPr>
                <p:cNvPr id="173" name="Line 52"/>
                <p:cNvSpPr/>
                <p:nvPr/>
              </p:nvSpPr>
              <p:spPr>
                <a:xfrm rot="5400000">
                  <a:off x="-477" y="2525"/>
                  <a:ext cx="3124" cy="0"/>
                </a:xfrm>
                <a:prstGeom prst="line">
                  <a:avLst/>
                </a:prstGeom>
                <a:ln w="9525" cap="flat" cmpd="sng">
                  <a:solidFill>
                    <a:srgbClr val="FFCC99"/>
                  </a:solidFill>
                  <a:prstDash val="solid"/>
                  <a:headEnd type="none" w="med" len="med"/>
                  <a:tailEnd type="none" w="med" len="med"/>
                </a:ln>
              </p:spPr>
            </p:sp>
            <p:sp>
              <p:nvSpPr>
                <p:cNvPr id="174" name="Line 53"/>
                <p:cNvSpPr/>
                <p:nvPr/>
              </p:nvSpPr>
              <p:spPr>
                <a:xfrm rot="5400000">
                  <a:off x="-438" y="2525"/>
                  <a:ext cx="3124" cy="0"/>
                </a:xfrm>
                <a:prstGeom prst="line">
                  <a:avLst/>
                </a:prstGeom>
                <a:ln w="9525" cap="flat" cmpd="sng">
                  <a:solidFill>
                    <a:srgbClr val="FFCC99"/>
                  </a:solidFill>
                  <a:prstDash val="solid"/>
                  <a:headEnd type="none" w="med" len="med"/>
                  <a:tailEnd type="none" w="med" len="med"/>
                </a:ln>
              </p:spPr>
            </p:sp>
            <p:sp>
              <p:nvSpPr>
                <p:cNvPr id="175" name="Line 54"/>
                <p:cNvSpPr/>
                <p:nvPr/>
              </p:nvSpPr>
              <p:spPr>
                <a:xfrm rot="5400000">
                  <a:off x="-526" y="2525"/>
                  <a:ext cx="3124" cy="0"/>
                </a:xfrm>
                <a:prstGeom prst="line">
                  <a:avLst/>
                </a:prstGeom>
                <a:ln w="9525" cap="flat" cmpd="sng">
                  <a:solidFill>
                    <a:srgbClr val="FFCC99"/>
                  </a:solidFill>
                  <a:prstDash val="solid"/>
                  <a:headEnd type="none" w="med" len="med"/>
                  <a:tailEnd type="none" w="med" len="med"/>
                </a:ln>
              </p:spPr>
            </p:sp>
            <p:sp>
              <p:nvSpPr>
                <p:cNvPr id="176" name="Line 55"/>
                <p:cNvSpPr/>
                <p:nvPr/>
              </p:nvSpPr>
              <p:spPr>
                <a:xfrm rot="5400000">
                  <a:off x="-573" y="2525"/>
                  <a:ext cx="3124" cy="0"/>
                </a:xfrm>
                <a:prstGeom prst="line">
                  <a:avLst/>
                </a:prstGeom>
                <a:ln w="9525" cap="flat" cmpd="sng">
                  <a:solidFill>
                    <a:srgbClr val="FFCC99"/>
                  </a:solidFill>
                  <a:prstDash val="solid"/>
                  <a:headEnd type="none" w="med" len="med"/>
                  <a:tailEnd type="none" w="med" len="med"/>
                </a:ln>
              </p:spPr>
            </p:sp>
            <p:sp>
              <p:nvSpPr>
                <p:cNvPr id="177" name="Line 56"/>
                <p:cNvSpPr/>
                <p:nvPr/>
              </p:nvSpPr>
              <p:spPr>
                <a:xfrm rot="5400000">
                  <a:off x="-618" y="2525"/>
                  <a:ext cx="3124" cy="0"/>
                </a:xfrm>
                <a:prstGeom prst="line">
                  <a:avLst/>
                </a:prstGeom>
                <a:ln w="22225" cap="flat" cmpd="sng">
                  <a:solidFill>
                    <a:srgbClr val="FFCC99"/>
                  </a:solidFill>
                  <a:prstDash val="solid"/>
                  <a:headEnd type="none" w="med" len="med"/>
                  <a:tailEnd type="none" w="med" len="med"/>
                </a:ln>
              </p:spPr>
            </p:sp>
            <p:sp>
              <p:nvSpPr>
                <p:cNvPr id="178" name="Line 57"/>
                <p:cNvSpPr/>
                <p:nvPr/>
              </p:nvSpPr>
              <p:spPr>
                <a:xfrm rot="5400000">
                  <a:off x="-713" y="2525"/>
                  <a:ext cx="3124" cy="0"/>
                </a:xfrm>
                <a:prstGeom prst="line">
                  <a:avLst/>
                </a:prstGeom>
                <a:ln w="9525" cap="flat" cmpd="sng">
                  <a:solidFill>
                    <a:srgbClr val="FFCC99"/>
                  </a:solidFill>
                  <a:prstDash val="solid"/>
                  <a:headEnd type="none" w="med" len="med"/>
                  <a:tailEnd type="none" w="med" len="med"/>
                </a:ln>
              </p:spPr>
            </p:sp>
            <p:sp>
              <p:nvSpPr>
                <p:cNvPr id="179" name="Line 58"/>
                <p:cNvSpPr/>
                <p:nvPr/>
              </p:nvSpPr>
              <p:spPr>
                <a:xfrm rot="5400000">
                  <a:off x="-666" y="2525"/>
                  <a:ext cx="3124" cy="0"/>
                </a:xfrm>
                <a:prstGeom prst="line">
                  <a:avLst/>
                </a:prstGeom>
                <a:ln w="9525" cap="flat" cmpd="sng">
                  <a:solidFill>
                    <a:srgbClr val="FFCC99"/>
                  </a:solidFill>
                  <a:prstDash val="solid"/>
                  <a:headEnd type="none" w="med" len="med"/>
                  <a:tailEnd type="none" w="med" len="med"/>
                </a:ln>
              </p:spPr>
            </p:sp>
            <p:sp>
              <p:nvSpPr>
                <p:cNvPr id="180" name="Line 59"/>
                <p:cNvSpPr/>
                <p:nvPr/>
              </p:nvSpPr>
              <p:spPr>
                <a:xfrm rot="5400000">
                  <a:off x="-762" y="2525"/>
                  <a:ext cx="3124" cy="0"/>
                </a:xfrm>
                <a:prstGeom prst="line">
                  <a:avLst/>
                </a:prstGeom>
                <a:ln w="9525" cap="flat" cmpd="sng">
                  <a:solidFill>
                    <a:srgbClr val="FFCC99"/>
                  </a:solidFill>
                  <a:prstDash val="solid"/>
                  <a:headEnd type="none" w="med" len="med"/>
                  <a:tailEnd type="none" w="med" len="med"/>
                </a:ln>
              </p:spPr>
            </p:sp>
            <p:sp>
              <p:nvSpPr>
                <p:cNvPr id="181" name="Line 60"/>
                <p:cNvSpPr/>
                <p:nvPr/>
              </p:nvSpPr>
              <p:spPr>
                <a:xfrm rot="5400000">
                  <a:off x="-810" y="2525"/>
                  <a:ext cx="3124" cy="0"/>
                </a:xfrm>
                <a:prstGeom prst="line">
                  <a:avLst/>
                </a:prstGeom>
                <a:ln w="9525" cap="flat" cmpd="sng">
                  <a:solidFill>
                    <a:srgbClr val="FFCC99"/>
                  </a:solidFill>
                  <a:prstDash val="solid"/>
                  <a:headEnd type="none" w="med" len="med"/>
                  <a:tailEnd type="none" w="med" len="med"/>
                </a:ln>
              </p:spPr>
            </p:sp>
            <p:sp>
              <p:nvSpPr>
                <p:cNvPr id="182" name="Line 61"/>
                <p:cNvSpPr/>
                <p:nvPr/>
              </p:nvSpPr>
              <p:spPr>
                <a:xfrm rot="5400000">
                  <a:off x="-853" y="2525"/>
                  <a:ext cx="3124" cy="0"/>
                </a:xfrm>
                <a:prstGeom prst="line">
                  <a:avLst/>
                </a:prstGeom>
                <a:ln w="22225" cap="flat" cmpd="sng">
                  <a:solidFill>
                    <a:srgbClr val="FFCC99"/>
                  </a:solidFill>
                  <a:prstDash val="solid"/>
                  <a:headEnd type="none" w="med" len="med"/>
                  <a:tailEnd type="none" w="med" len="med"/>
                </a:ln>
              </p:spPr>
            </p:sp>
            <p:sp>
              <p:nvSpPr>
                <p:cNvPr id="183" name="Line 62"/>
                <p:cNvSpPr/>
                <p:nvPr/>
              </p:nvSpPr>
              <p:spPr>
                <a:xfrm rot="5400000">
                  <a:off x="-948" y="2525"/>
                  <a:ext cx="3124" cy="0"/>
                </a:xfrm>
                <a:prstGeom prst="line">
                  <a:avLst/>
                </a:prstGeom>
                <a:ln w="9525" cap="flat" cmpd="sng">
                  <a:solidFill>
                    <a:srgbClr val="FFCC99"/>
                  </a:solidFill>
                  <a:prstDash val="solid"/>
                  <a:headEnd type="none" w="med" len="med"/>
                  <a:tailEnd type="none" w="med" len="med"/>
                </a:ln>
              </p:spPr>
            </p:sp>
            <p:sp>
              <p:nvSpPr>
                <p:cNvPr id="184" name="Line 63"/>
                <p:cNvSpPr/>
                <p:nvPr/>
              </p:nvSpPr>
              <p:spPr>
                <a:xfrm rot="5400000">
                  <a:off x="-910" y="2525"/>
                  <a:ext cx="3124" cy="0"/>
                </a:xfrm>
                <a:prstGeom prst="line">
                  <a:avLst/>
                </a:prstGeom>
                <a:ln w="9525" cap="flat" cmpd="sng">
                  <a:solidFill>
                    <a:srgbClr val="FFCC99"/>
                  </a:solidFill>
                  <a:prstDash val="solid"/>
                  <a:headEnd type="none" w="med" len="med"/>
                  <a:tailEnd type="none" w="med" len="med"/>
                </a:ln>
              </p:spPr>
            </p:sp>
            <p:sp>
              <p:nvSpPr>
                <p:cNvPr id="185" name="Line 64"/>
                <p:cNvSpPr/>
                <p:nvPr/>
              </p:nvSpPr>
              <p:spPr>
                <a:xfrm rot="5400000">
                  <a:off x="-998" y="2525"/>
                  <a:ext cx="3124" cy="0"/>
                </a:xfrm>
                <a:prstGeom prst="line">
                  <a:avLst/>
                </a:prstGeom>
                <a:ln w="9525" cap="flat" cmpd="sng">
                  <a:solidFill>
                    <a:srgbClr val="FFCC99"/>
                  </a:solidFill>
                  <a:prstDash val="solid"/>
                  <a:headEnd type="none" w="med" len="med"/>
                  <a:tailEnd type="none" w="med" len="med"/>
                </a:ln>
              </p:spPr>
            </p:sp>
            <p:sp>
              <p:nvSpPr>
                <p:cNvPr id="186" name="Line 65"/>
                <p:cNvSpPr/>
                <p:nvPr/>
              </p:nvSpPr>
              <p:spPr>
                <a:xfrm rot="5400000">
                  <a:off x="-1045" y="2525"/>
                  <a:ext cx="3124" cy="0"/>
                </a:xfrm>
                <a:prstGeom prst="line">
                  <a:avLst/>
                </a:prstGeom>
                <a:ln w="9525" cap="flat" cmpd="sng">
                  <a:solidFill>
                    <a:srgbClr val="FFCC99"/>
                  </a:solidFill>
                  <a:prstDash val="solid"/>
                  <a:headEnd type="none" w="med" len="med"/>
                  <a:tailEnd type="none" w="med" len="med"/>
                </a:ln>
              </p:spPr>
            </p:sp>
            <p:sp>
              <p:nvSpPr>
                <p:cNvPr id="187" name="Line 66"/>
                <p:cNvSpPr/>
                <p:nvPr/>
              </p:nvSpPr>
              <p:spPr>
                <a:xfrm rot="5400000">
                  <a:off x="-1086" y="2525"/>
                  <a:ext cx="3124" cy="0"/>
                </a:xfrm>
                <a:prstGeom prst="line">
                  <a:avLst/>
                </a:prstGeom>
                <a:ln w="22225" cap="flat" cmpd="sng">
                  <a:solidFill>
                    <a:srgbClr val="FFCC99"/>
                  </a:solidFill>
                  <a:prstDash val="solid"/>
                  <a:headEnd type="none" w="med" len="med"/>
                  <a:tailEnd type="none" w="med" len="med"/>
                </a:ln>
              </p:spPr>
            </p:sp>
            <p:sp>
              <p:nvSpPr>
                <p:cNvPr id="188" name="Line 67"/>
                <p:cNvSpPr/>
                <p:nvPr/>
              </p:nvSpPr>
              <p:spPr>
                <a:xfrm rot="5400000">
                  <a:off x="-1190" y="2525"/>
                  <a:ext cx="3124" cy="0"/>
                </a:xfrm>
                <a:prstGeom prst="line">
                  <a:avLst/>
                </a:prstGeom>
                <a:ln w="9525" cap="flat" cmpd="sng">
                  <a:solidFill>
                    <a:srgbClr val="FFCC99"/>
                  </a:solidFill>
                  <a:prstDash val="solid"/>
                  <a:headEnd type="none" w="med" len="med"/>
                  <a:tailEnd type="none" w="med" len="med"/>
                </a:ln>
              </p:spPr>
            </p:sp>
            <p:sp>
              <p:nvSpPr>
                <p:cNvPr id="189" name="Line 68"/>
                <p:cNvSpPr/>
                <p:nvPr/>
              </p:nvSpPr>
              <p:spPr>
                <a:xfrm rot="5400000">
                  <a:off x="-1144" y="2525"/>
                  <a:ext cx="3124" cy="0"/>
                </a:xfrm>
                <a:prstGeom prst="line">
                  <a:avLst/>
                </a:prstGeom>
                <a:ln w="9525" cap="flat" cmpd="sng">
                  <a:solidFill>
                    <a:srgbClr val="FFCC99"/>
                  </a:solidFill>
                  <a:prstDash val="solid"/>
                  <a:headEnd type="none" w="med" len="med"/>
                  <a:tailEnd type="none" w="med" len="med"/>
                </a:ln>
              </p:spPr>
            </p:sp>
            <p:sp>
              <p:nvSpPr>
                <p:cNvPr id="190" name="Line 69"/>
                <p:cNvSpPr/>
                <p:nvPr/>
              </p:nvSpPr>
              <p:spPr>
                <a:xfrm rot="5400000">
                  <a:off x="-1240" y="2525"/>
                  <a:ext cx="3124" cy="0"/>
                </a:xfrm>
                <a:prstGeom prst="line">
                  <a:avLst/>
                </a:prstGeom>
                <a:ln w="9525" cap="flat" cmpd="sng">
                  <a:solidFill>
                    <a:srgbClr val="FFCC99"/>
                  </a:solidFill>
                  <a:prstDash val="solid"/>
                  <a:headEnd type="none" w="med" len="med"/>
                  <a:tailEnd type="none" w="med" len="med"/>
                </a:ln>
              </p:spPr>
            </p:sp>
            <p:sp>
              <p:nvSpPr>
                <p:cNvPr id="191" name="Line 70"/>
                <p:cNvSpPr/>
                <p:nvPr/>
              </p:nvSpPr>
              <p:spPr>
                <a:xfrm rot="5400000">
                  <a:off x="-1287" y="2525"/>
                  <a:ext cx="3124" cy="0"/>
                </a:xfrm>
                <a:prstGeom prst="line">
                  <a:avLst/>
                </a:prstGeom>
                <a:ln w="9525" cap="flat" cmpd="sng">
                  <a:solidFill>
                    <a:srgbClr val="FFCC99"/>
                  </a:solidFill>
                  <a:prstDash val="solid"/>
                  <a:headEnd type="none" w="med" len="med"/>
                  <a:tailEnd type="none" w="med" len="med"/>
                </a:ln>
              </p:spPr>
            </p:sp>
            <p:sp>
              <p:nvSpPr>
                <p:cNvPr id="192" name="Line 71"/>
                <p:cNvSpPr/>
                <p:nvPr/>
              </p:nvSpPr>
              <p:spPr>
                <a:xfrm rot="5400000">
                  <a:off x="-1339" y="2525"/>
                  <a:ext cx="3124" cy="0"/>
                </a:xfrm>
                <a:prstGeom prst="line">
                  <a:avLst/>
                </a:prstGeom>
                <a:ln w="22225" cap="flat" cmpd="sng">
                  <a:solidFill>
                    <a:srgbClr val="FFCC99"/>
                  </a:solidFill>
                  <a:prstDash val="solid"/>
                  <a:headEnd type="none" w="med" len="med"/>
                  <a:tailEnd type="none" w="med" len="med"/>
                </a:ln>
              </p:spPr>
            </p:sp>
            <p:sp>
              <p:nvSpPr>
                <p:cNvPr id="193" name="Line 72"/>
                <p:cNvSpPr/>
                <p:nvPr/>
              </p:nvSpPr>
              <p:spPr>
                <a:xfrm rot="5400000">
                  <a:off x="2730" y="2525"/>
                  <a:ext cx="3124" cy="0"/>
                </a:xfrm>
                <a:prstGeom prst="line">
                  <a:avLst/>
                </a:prstGeom>
                <a:ln w="22225" cap="flat" cmpd="sng">
                  <a:solidFill>
                    <a:srgbClr val="FFCC99"/>
                  </a:solidFill>
                  <a:prstDash val="solid"/>
                  <a:headEnd type="none" w="med" len="med"/>
                  <a:tailEnd type="none" w="med" len="med"/>
                </a:ln>
              </p:spPr>
            </p:sp>
            <p:sp>
              <p:nvSpPr>
                <p:cNvPr id="194" name="Line 73"/>
                <p:cNvSpPr/>
                <p:nvPr/>
              </p:nvSpPr>
              <p:spPr>
                <a:xfrm rot="5400000">
                  <a:off x="2634" y="2525"/>
                  <a:ext cx="3124" cy="0"/>
                </a:xfrm>
                <a:prstGeom prst="line">
                  <a:avLst/>
                </a:prstGeom>
                <a:ln w="9525" cap="flat" cmpd="sng">
                  <a:solidFill>
                    <a:srgbClr val="FFCC99"/>
                  </a:solidFill>
                  <a:prstDash val="solid"/>
                  <a:headEnd type="none" w="med" len="med"/>
                  <a:tailEnd type="none" w="med" len="med"/>
                </a:ln>
              </p:spPr>
            </p:sp>
            <p:sp>
              <p:nvSpPr>
                <p:cNvPr id="195" name="Line 74"/>
                <p:cNvSpPr/>
                <p:nvPr/>
              </p:nvSpPr>
              <p:spPr>
                <a:xfrm rot="5400000">
                  <a:off x="2673" y="2525"/>
                  <a:ext cx="3124" cy="0"/>
                </a:xfrm>
                <a:prstGeom prst="line">
                  <a:avLst/>
                </a:prstGeom>
                <a:ln w="9525" cap="flat" cmpd="sng">
                  <a:solidFill>
                    <a:srgbClr val="FFCC99"/>
                  </a:solidFill>
                  <a:prstDash val="solid"/>
                  <a:headEnd type="none" w="med" len="med"/>
                  <a:tailEnd type="none" w="med" len="med"/>
                </a:ln>
              </p:spPr>
            </p:sp>
            <p:sp>
              <p:nvSpPr>
                <p:cNvPr id="196" name="Line 75"/>
                <p:cNvSpPr/>
                <p:nvPr/>
              </p:nvSpPr>
              <p:spPr>
                <a:xfrm rot="5400000">
                  <a:off x="2585" y="2525"/>
                  <a:ext cx="3124" cy="0"/>
                </a:xfrm>
                <a:prstGeom prst="line">
                  <a:avLst/>
                </a:prstGeom>
                <a:ln w="9525" cap="flat" cmpd="sng">
                  <a:solidFill>
                    <a:srgbClr val="FFCC99"/>
                  </a:solidFill>
                  <a:prstDash val="solid"/>
                  <a:headEnd type="none" w="med" len="med"/>
                  <a:tailEnd type="none" w="med" len="med"/>
                </a:ln>
              </p:spPr>
            </p:sp>
            <p:sp>
              <p:nvSpPr>
                <p:cNvPr id="197" name="Line 76"/>
                <p:cNvSpPr/>
                <p:nvPr/>
              </p:nvSpPr>
              <p:spPr>
                <a:xfrm rot="5400000">
                  <a:off x="2538" y="2525"/>
                  <a:ext cx="3124" cy="0"/>
                </a:xfrm>
                <a:prstGeom prst="line">
                  <a:avLst/>
                </a:prstGeom>
                <a:ln w="9525" cap="flat" cmpd="sng">
                  <a:solidFill>
                    <a:srgbClr val="FFCC99"/>
                  </a:solidFill>
                  <a:prstDash val="solid"/>
                  <a:headEnd type="none" w="med" len="med"/>
                  <a:tailEnd type="none" w="med" len="med"/>
                </a:ln>
              </p:spPr>
            </p:sp>
            <p:sp>
              <p:nvSpPr>
                <p:cNvPr id="198" name="Line 77"/>
                <p:cNvSpPr/>
                <p:nvPr/>
              </p:nvSpPr>
              <p:spPr>
                <a:xfrm rot="5400000">
                  <a:off x="2493" y="2525"/>
                  <a:ext cx="3124" cy="0"/>
                </a:xfrm>
                <a:prstGeom prst="line">
                  <a:avLst/>
                </a:prstGeom>
                <a:ln w="22225" cap="flat" cmpd="sng">
                  <a:solidFill>
                    <a:srgbClr val="FFCC99"/>
                  </a:solidFill>
                  <a:prstDash val="solid"/>
                  <a:headEnd type="none" w="med" len="med"/>
                  <a:tailEnd type="none" w="med" len="med"/>
                </a:ln>
              </p:spPr>
            </p:sp>
            <p:sp>
              <p:nvSpPr>
                <p:cNvPr id="199" name="Line 78"/>
                <p:cNvSpPr/>
                <p:nvPr/>
              </p:nvSpPr>
              <p:spPr>
                <a:xfrm rot="5400000">
                  <a:off x="2398" y="2525"/>
                  <a:ext cx="3124" cy="0"/>
                </a:xfrm>
                <a:prstGeom prst="line">
                  <a:avLst/>
                </a:prstGeom>
                <a:ln w="9525" cap="flat" cmpd="sng">
                  <a:solidFill>
                    <a:srgbClr val="FFCC99"/>
                  </a:solidFill>
                  <a:prstDash val="solid"/>
                  <a:headEnd type="none" w="med" len="med"/>
                  <a:tailEnd type="none" w="med" len="med"/>
                </a:ln>
              </p:spPr>
            </p:sp>
            <p:sp>
              <p:nvSpPr>
                <p:cNvPr id="200" name="Line 79"/>
                <p:cNvSpPr/>
                <p:nvPr/>
              </p:nvSpPr>
              <p:spPr>
                <a:xfrm rot="5400000">
                  <a:off x="2445" y="2525"/>
                  <a:ext cx="3124" cy="0"/>
                </a:xfrm>
                <a:prstGeom prst="line">
                  <a:avLst/>
                </a:prstGeom>
                <a:ln w="9525" cap="flat" cmpd="sng">
                  <a:solidFill>
                    <a:srgbClr val="FFCC99"/>
                  </a:solidFill>
                  <a:prstDash val="solid"/>
                  <a:headEnd type="none" w="med" len="med"/>
                  <a:tailEnd type="none" w="med" len="med"/>
                </a:ln>
              </p:spPr>
            </p:sp>
            <p:sp>
              <p:nvSpPr>
                <p:cNvPr id="201" name="Line 80"/>
                <p:cNvSpPr/>
                <p:nvPr/>
              </p:nvSpPr>
              <p:spPr>
                <a:xfrm rot="5400000">
                  <a:off x="2349" y="2525"/>
                  <a:ext cx="3124" cy="0"/>
                </a:xfrm>
                <a:prstGeom prst="line">
                  <a:avLst/>
                </a:prstGeom>
                <a:ln w="9525" cap="flat" cmpd="sng">
                  <a:solidFill>
                    <a:srgbClr val="FFCC99"/>
                  </a:solidFill>
                  <a:prstDash val="solid"/>
                  <a:headEnd type="none" w="med" len="med"/>
                  <a:tailEnd type="none" w="med" len="med"/>
                </a:ln>
              </p:spPr>
            </p:sp>
            <p:sp>
              <p:nvSpPr>
                <p:cNvPr id="202" name="Line 81"/>
                <p:cNvSpPr/>
                <p:nvPr/>
              </p:nvSpPr>
              <p:spPr>
                <a:xfrm rot="5400000">
                  <a:off x="2301" y="2525"/>
                  <a:ext cx="3124" cy="0"/>
                </a:xfrm>
                <a:prstGeom prst="line">
                  <a:avLst/>
                </a:prstGeom>
                <a:ln w="9525" cap="flat" cmpd="sng">
                  <a:solidFill>
                    <a:srgbClr val="FFCC99"/>
                  </a:solidFill>
                  <a:prstDash val="solid"/>
                  <a:headEnd type="none" w="med" len="med"/>
                  <a:tailEnd type="none" w="med" len="med"/>
                </a:ln>
              </p:spPr>
            </p:sp>
            <p:sp>
              <p:nvSpPr>
                <p:cNvPr id="203" name="Line 82"/>
                <p:cNvSpPr/>
                <p:nvPr/>
              </p:nvSpPr>
              <p:spPr>
                <a:xfrm rot="5400000">
                  <a:off x="2258" y="2525"/>
                  <a:ext cx="3124" cy="0"/>
                </a:xfrm>
                <a:prstGeom prst="line">
                  <a:avLst/>
                </a:prstGeom>
                <a:ln w="22225" cap="flat" cmpd="sng">
                  <a:solidFill>
                    <a:srgbClr val="FFCC99"/>
                  </a:solidFill>
                  <a:prstDash val="solid"/>
                  <a:headEnd type="none" w="med" len="med"/>
                  <a:tailEnd type="none" w="med" len="med"/>
                </a:ln>
              </p:spPr>
            </p:sp>
            <p:sp>
              <p:nvSpPr>
                <p:cNvPr id="204" name="Line 83"/>
                <p:cNvSpPr/>
                <p:nvPr/>
              </p:nvSpPr>
              <p:spPr>
                <a:xfrm rot="5400000">
                  <a:off x="2163" y="2525"/>
                  <a:ext cx="3124" cy="0"/>
                </a:xfrm>
                <a:prstGeom prst="line">
                  <a:avLst/>
                </a:prstGeom>
                <a:ln w="9525" cap="flat" cmpd="sng">
                  <a:solidFill>
                    <a:srgbClr val="FFCC99"/>
                  </a:solidFill>
                  <a:prstDash val="solid"/>
                  <a:headEnd type="none" w="med" len="med"/>
                  <a:tailEnd type="none" w="med" len="med"/>
                </a:ln>
              </p:spPr>
            </p:sp>
            <p:sp>
              <p:nvSpPr>
                <p:cNvPr id="205" name="Line 84"/>
                <p:cNvSpPr/>
                <p:nvPr/>
              </p:nvSpPr>
              <p:spPr>
                <a:xfrm rot="5400000">
                  <a:off x="2201" y="2525"/>
                  <a:ext cx="3124" cy="0"/>
                </a:xfrm>
                <a:prstGeom prst="line">
                  <a:avLst/>
                </a:prstGeom>
                <a:ln w="9525" cap="flat" cmpd="sng">
                  <a:solidFill>
                    <a:srgbClr val="FFCC99"/>
                  </a:solidFill>
                  <a:prstDash val="solid"/>
                  <a:headEnd type="none" w="med" len="med"/>
                  <a:tailEnd type="none" w="med" len="med"/>
                </a:ln>
              </p:spPr>
            </p:sp>
            <p:sp>
              <p:nvSpPr>
                <p:cNvPr id="206" name="Line 85"/>
                <p:cNvSpPr/>
                <p:nvPr/>
              </p:nvSpPr>
              <p:spPr>
                <a:xfrm rot="5400000">
                  <a:off x="2113" y="2525"/>
                  <a:ext cx="3124" cy="0"/>
                </a:xfrm>
                <a:prstGeom prst="line">
                  <a:avLst/>
                </a:prstGeom>
                <a:ln w="9525" cap="flat" cmpd="sng">
                  <a:solidFill>
                    <a:srgbClr val="FFCC99"/>
                  </a:solidFill>
                  <a:prstDash val="solid"/>
                  <a:headEnd type="none" w="med" len="med"/>
                  <a:tailEnd type="none" w="med" len="med"/>
                </a:ln>
              </p:spPr>
            </p:sp>
            <p:sp>
              <p:nvSpPr>
                <p:cNvPr id="207" name="Line 86"/>
                <p:cNvSpPr/>
                <p:nvPr/>
              </p:nvSpPr>
              <p:spPr>
                <a:xfrm rot="5400000">
                  <a:off x="2066" y="2525"/>
                  <a:ext cx="3124" cy="0"/>
                </a:xfrm>
                <a:prstGeom prst="line">
                  <a:avLst/>
                </a:prstGeom>
                <a:ln w="9525" cap="flat" cmpd="sng">
                  <a:solidFill>
                    <a:srgbClr val="FFCC99"/>
                  </a:solidFill>
                  <a:prstDash val="solid"/>
                  <a:headEnd type="none" w="med" len="med"/>
                  <a:tailEnd type="none" w="med" len="med"/>
                </a:ln>
              </p:spPr>
            </p:sp>
            <p:sp>
              <p:nvSpPr>
                <p:cNvPr id="208" name="Line 87"/>
                <p:cNvSpPr/>
                <p:nvPr/>
              </p:nvSpPr>
              <p:spPr>
                <a:xfrm rot="5400000">
                  <a:off x="2025" y="2525"/>
                  <a:ext cx="3124" cy="0"/>
                </a:xfrm>
                <a:prstGeom prst="line">
                  <a:avLst/>
                </a:prstGeom>
                <a:ln w="22225" cap="flat" cmpd="sng">
                  <a:solidFill>
                    <a:srgbClr val="FFCC99"/>
                  </a:solidFill>
                  <a:prstDash val="solid"/>
                  <a:headEnd type="none" w="med" len="med"/>
                  <a:tailEnd type="none" w="med" len="med"/>
                </a:ln>
              </p:spPr>
            </p:sp>
            <p:sp>
              <p:nvSpPr>
                <p:cNvPr id="209" name="Line 88"/>
                <p:cNvSpPr/>
                <p:nvPr/>
              </p:nvSpPr>
              <p:spPr>
                <a:xfrm rot="5400000">
                  <a:off x="1921" y="2525"/>
                  <a:ext cx="3124" cy="0"/>
                </a:xfrm>
                <a:prstGeom prst="line">
                  <a:avLst/>
                </a:prstGeom>
                <a:ln w="9525" cap="flat" cmpd="sng">
                  <a:solidFill>
                    <a:srgbClr val="FFCC99"/>
                  </a:solidFill>
                  <a:prstDash val="solid"/>
                  <a:headEnd type="none" w="med" len="med"/>
                  <a:tailEnd type="none" w="med" len="med"/>
                </a:ln>
              </p:spPr>
            </p:sp>
            <p:sp>
              <p:nvSpPr>
                <p:cNvPr id="210" name="Line 89"/>
                <p:cNvSpPr/>
                <p:nvPr/>
              </p:nvSpPr>
              <p:spPr>
                <a:xfrm rot="5400000">
                  <a:off x="1967" y="2525"/>
                  <a:ext cx="3124" cy="0"/>
                </a:xfrm>
                <a:prstGeom prst="line">
                  <a:avLst/>
                </a:prstGeom>
                <a:ln w="9525" cap="flat" cmpd="sng">
                  <a:solidFill>
                    <a:srgbClr val="FFCC99"/>
                  </a:solidFill>
                  <a:prstDash val="solid"/>
                  <a:headEnd type="none" w="med" len="med"/>
                  <a:tailEnd type="none" w="med" len="med"/>
                </a:ln>
              </p:spPr>
            </p:sp>
            <p:sp>
              <p:nvSpPr>
                <p:cNvPr id="211" name="Line 90"/>
                <p:cNvSpPr/>
                <p:nvPr/>
              </p:nvSpPr>
              <p:spPr>
                <a:xfrm rot="5400000">
                  <a:off x="1871" y="2525"/>
                  <a:ext cx="3124" cy="0"/>
                </a:xfrm>
                <a:prstGeom prst="line">
                  <a:avLst/>
                </a:prstGeom>
                <a:ln w="9525" cap="flat" cmpd="sng">
                  <a:solidFill>
                    <a:srgbClr val="FFCC99"/>
                  </a:solidFill>
                  <a:prstDash val="solid"/>
                  <a:headEnd type="none" w="med" len="med"/>
                  <a:tailEnd type="none" w="med" len="med"/>
                </a:ln>
              </p:spPr>
            </p:sp>
            <p:sp>
              <p:nvSpPr>
                <p:cNvPr id="212" name="Line 91"/>
                <p:cNvSpPr/>
                <p:nvPr/>
              </p:nvSpPr>
              <p:spPr>
                <a:xfrm rot="5400000">
                  <a:off x="1824" y="2525"/>
                  <a:ext cx="3124" cy="0"/>
                </a:xfrm>
                <a:prstGeom prst="line">
                  <a:avLst/>
                </a:prstGeom>
                <a:ln w="9525" cap="flat" cmpd="sng">
                  <a:solidFill>
                    <a:srgbClr val="FFCC99"/>
                  </a:solidFill>
                  <a:prstDash val="solid"/>
                  <a:headEnd type="none" w="med" len="med"/>
                  <a:tailEnd type="none" w="med" len="med"/>
                </a:ln>
              </p:spPr>
            </p:sp>
            <p:sp>
              <p:nvSpPr>
                <p:cNvPr id="213" name="Line 92"/>
                <p:cNvSpPr/>
                <p:nvPr/>
              </p:nvSpPr>
              <p:spPr>
                <a:xfrm rot="5400000">
                  <a:off x="3681" y="2525"/>
                  <a:ext cx="3124" cy="0"/>
                </a:xfrm>
                <a:prstGeom prst="line">
                  <a:avLst/>
                </a:prstGeom>
                <a:ln w="22225" cap="flat" cmpd="sng">
                  <a:solidFill>
                    <a:srgbClr val="FFCC99"/>
                  </a:solidFill>
                  <a:prstDash val="solid"/>
                  <a:headEnd type="none" w="med" len="med"/>
                  <a:tailEnd type="none" w="med" len="med"/>
                </a:ln>
              </p:spPr>
            </p:sp>
            <p:sp>
              <p:nvSpPr>
                <p:cNvPr id="214" name="Line 93"/>
                <p:cNvSpPr/>
                <p:nvPr/>
              </p:nvSpPr>
              <p:spPr>
                <a:xfrm rot="5400000">
                  <a:off x="3585" y="2525"/>
                  <a:ext cx="3124" cy="0"/>
                </a:xfrm>
                <a:prstGeom prst="line">
                  <a:avLst/>
                </a:prstGeom>
                <a:ln w="9525" cap="flat" cmpd="sng">
                  <a:solidFill>
                    <a:srgbClr val="FFCC99"/>
                  </a:solidFill>
                  <a:prstDash val="solid"/>
                  <a:headEnd type="none" w="med" len="med"/>
                  <a:tailEnd type="none" w="med" len="med"/>
                </a:ln>
              </p:spPr>
            </p:sp>
            <p:sp>
              <p:nvSpPr>
                <p:cNvPr id="215" name="Line 94"/>
                <p:cNvSpPr/>
                <p:nvPr/>
              </p:nvSpPr>
              <p:spPr>
                <a:xfrm rot="5400000">
                  <a:off x="3624" y="2525"/>
                  <a:ext cx="3124" cy="0"/>
                </a:xfrm>
                <a:prstGeom prst="line">
                  <a:avLst/>
                </a:prstGeom>
                <a:ln w="9525" cap="flat" cmpd="sng">
                  <a:solidFill>
                    <a:srgbClr val="FFCC99"/>
                  </a:solidFill>
                  <a:prstDash val="solid"/>
                  <a:headEnd type="none" w="med" len="med"/>
                  <a:tailEnd type="none" w="med" len="med"/>
                </a:ln>
              </p:spPr>
            </p:sp>
            <p:sp>
              <p:nvSpPr>
                <p:cNvPr id="216" name="Line 95"/>
                <p:cNvSpPr/>
                <p:nvPr/>
              </p:nvSpPr>
              <p:spPr>
                <a:xfrm rot="5400000">
                  <a:off x="3536" y="2525"/>
                  <a:ext cx="3124" cy="0"/>
                </a:xfrm>
                <a:prstGeom prst="line">
                  <a:avLst/>
                </a:prstGeom>
                <a:ln w="9525" cap="flat" cmpd="sng">
                  <a:solidFill>
                    <a:srgbClr val="FFCC99"/>
                  </a:solidFill>
                  <a:prstDash val="solid"/>
                  <a:headEnd type="none" w="med" len="med"/>
                  <a:tailEnd type="none" w="med" len="med"/>
                </a:ln>
              </p:spPr>
            </p:sp>
            <p:sp>
              <p:nvSpPr>
                <p:cNvPr id="217" name="Line 96"/>
                <p:cNvSpPr/>
                <p:nvPr/>
              </p:nvSpPr>
              <p:spPr>
                <a:xfrm rot="5400000">
                  <a:off x="3489" y="2525"/>
                  <a:ext cx="3124" cy="0"/>
                </a:xfrm>
                <a:prstGeom prst="line">
                  <a:avLst/>
                </a:prstGeom>
                <a:ln w="9525" cap="flat" cmpd="sng">
                  <a:solidFill>
                    <a:srgbClr val="FFCC99"/>
                  </a:solidFill>
                  <a:prstDash val="solid"/>
                  <a:headEnd type="none" w="med" len="med"/>
                  <a:tailEnd type="none" w="med" len="med"/>
                </a:ln>
              </p:spPr>
            </p:sp>
            <p:sp>
              <p:nvSpPr>
                <p:cNvPr id="218" name="Line 97"/>
                <p:cNvSpPr/>
                <p:nvPr/>
              </p:nvSpPr>
              <p:spPr>
                <a:xfrm rot="5400000">
                  <a:off x="3444" y="2525"/>
                  <a:ext cx="3124" cy="0"/>
                </a:xfrm>
                <a:prstGeom prst="line">
                  <a:avLst/>
                </a:prstGeom>
                <a:ln w="22225" cap="flat" cmpd="sng">
                  <a:solidFill>
                    <a:srgbClr val="FFCC99"/>
                  </a:solidFill>
                  <a:prstDash val="solid"/>
                  <a:headEnd type="none" w="med" len="med"/>
                  <a:tailEnd type="none" w="med" len="med"/>
                </a:ln>
              </p:spPr>
            </p:sp>
            <p:sp>
              <p:nvSpPr>
                <p:cNvPr id="219" name="Line 98"/>
                <p:cNvSpPr/>
                <p:nvPr/>
              </p:nvSpPr>
              <p:spPr>
                <a:xfrm rot="5400000">
                  <a:off x="3349" y="2525"/>
                  <a:ext cx="3124" cy="0"/>
                </a:xfrm>
                <a:prstGeom prst="line">
                  <a:avLst/>
                </a:prstGeom>
                <a:ln w="9525" cap="flat" cmpd="sng">
                  <a:solidFill>
                    <a:srgbClr val="FFCC99"/>
                  </a:solidFill>
                  <a:prstDash val="solid"/>
                  <a:headEnd type="none" w="med" len="med"/>
                  <a:tailEnd type="none" w="med" len="med"/>
                </a:ln>
              </p:spPr>
            </p:sp>
            <p:sp>
              <p:nvSpPr>
                <p:cNvPr id="220" name="Line 99"/>
                <p:cNvSpPr/>
                <p:nvPr/>
              </p:nvSpPr>
              <p:spPr>
                <a:xfrm rot="5400000">
                  <a:off x="3396" y="2525"/>
                  <a:ext cx="3124" cy="0"/>
                </a:xfrm>
                <a:prstGeom prst="line">
                  <a:avLst/>
                </a:prstGeom>
                <a:ln w="9525" cap="flat" cmpd="sng">
                  <a:solidFill>
                    <a:srgbClr val="FFCC99"/>
                  </a:solidFill>
                  <a:prstDash val="solid"/>
                  <a:headEnd type="none" w="med" len="med"/>
                  <a:tailEnd type="none" w="med" len="med"/>
                </a:ln>
              </p:spPr>
            </p:sp>
            <p:sp>
              <p:nvSpPr>
                <p:cNvPr id="221" name="Line 100"/>
                <p:cNvSpPr/>
                <p:nvPr/>
              </p:nvSpPr>
              <p:spPr>
                <a:xfrm rot="5400000">
                  <a:off x="3300" y="2525"/>
                  <a:ext cx="3124" cy="0"/>
                </a:xfrm>
                <a:prstGeom prst="line">
                  <a:avLst/>
                </a:prstGeom>
                <a:ln w="9525" cap="flat" cmpd="sng">
                  <a:solidFill>
                    <a:srgbClr val="FFCC99"/>
                  </a:solidFill>
                  <a:prstDash val="solid"/>
                  <a:headEnd type="none" w="med" len="med"/>
                  <a:tailEnd type="none" w="med" len="med"/>
                </a:ln>
              </p:spPr>
            </p:sp>
            <p:sp>
              <p:nvSpPr>
                <p:cNvPr id="222" name="Line 101"/>
                <p:cNvSpPr/>
                <p:nvPr/>
              </p:nvSpPr>
              <p:spPr>
                <a:xfrm rot="5400000">
                  <a:off x="3252" y="2525"/>
                  <a:ext cx="3124" cy="0"/>
                </a:xfrm>
                <a:prstGeom prst="line">
                  <a:avLst/>
                </a:prstGeom>
                <a:ln w="9525" cap="flat" cmpd="sng">
                  <a:solidFill>
                    <a:srgbClr val="FFCC99"/>
                  </a:solidFill>
                  <a:prstDash val="solid"/>
                  <a:headEnd type="none" w="med" len="med"/>
                  <a:tailEnd type="none" w="med" len="med"/>
                </a:ln>
              </p:spPr>
            </p:sp>
            <p:sp>
              <p:nvSpPr>
                <p:cNvPr id="223" name="Line 102"/>
                <p:cNvSpPr/>
                <p:nvPr/>
              </p:nvSpPr>
              <p:spPr>
                <a:xfrm rot="5400000">
                  <a:off x="3209" y="2525"/>
                  <a:ext cx="3124" cy="0"/>
                </a:xfrm>
                <a:prstGeom prst="line">
                  <a:avLst/>
                </a:prstGeom>
                <a:ln w="22225" cap="flat" cmpd="sng">
                  <a:solidFill>
                    <a:srgbClr val="FFCC99"/>
                  </a:solidFill>
                  <a:prstDash val="solid"/>
                  <a:headEnd type="none" w="med" len="med"/>
                  <a:tailEnd type="none" w="med" len="med"/>
                </a:ln>
              </p:spPr>
            </p:sp>
            <p:sp>
              <p:nvSpPr>
                <p:cNvPr id="224" name="Line 103"/>
                <p:cNvSpPr/>
                <p:nvPr/>
              </p:nvSpPr>
              <p:spPr>
                <a:xfrm rot="5400000">
                  <a:off x="3114" y="2525"/>
                  <a:ext cx="3124" cy="0"/>
                </a:xfrm>
                <a:prstGeom prst="line">
                  <a:avLst/>
                </a:prstGeom>
                <a:ln w="9525" cap="flat" cmpd="sng">
                  <a:solidFill>
                    <a:srgbClr val="FFCC99"/>
                  </a:solidFill>
                  <a:prstDash val="solid"/>
                  <a:headEnd type="none" w="med" len="med"/>
                  <a:tailEnd type="none" w="med" len="med"/>
                </a:ln>
              </p:spPr>
            </p:sp>
            <p:sp>
              <p:nvSpPr>
                <p:cNvPr id="225" name="Line 104"/>
                <p:cNvSpPr/>
                <p:nvPr/>
              </p:nvSpPr>
              <p:spPr>
                <a:xfrm rot="5400000">
                  <a:off x="3152" y="2525"/>
                  <a:ext cx="3124" cy="0"/>
                </a:xfrm>
                <a:prstGeom prst="line">
                  <a:avLst/>
                </a:prstGeom>
                <a:ln w="9525" cap="flat" cmpd="sng">
                  <a:solidFill>
                    <a:srgbClr val="FFCC99"/>
                  </a:solidFill>
                  <a:prstDash val="solid"/>
                  <a:headEnd type="none" w="med" len="med"/>
                  <a:tailEnd type="none" w="med" len="med"/>
                </a:ln>
              </p:spPr>
            </p:sp>
            <p:sp>
              <p:nvSpPr>
                <p:cNvPr id="226" name="Line 105"/>
                <p:cNvSpPr/>
                <p:nvPr/>
              </p:nvSpPr>
              <p:spPr>
                <a:xfrm rot="5400000">
                  <a:off x="3064" y="2525"/>
                  <a:ext cx="3124" cy="0"/>
                </a:xfrm>
                <a:prstGeom prst="line">
                  <a:avLst/>
                </a:prstGeom>
                <a:ln w="9525" cap="flat" cmpd="sng">
                  <a:solidFill>
                    <a:srgbClr val="FFCC99"/>
                  </a:solidFill>
                  <a:prstDash val="solid"/>
                  <a:headEnd type="none" w="med" len="med"/>
                  <a:tailEnd type="none" w="med" len="med"/>
                </a:ln>
              </p:spPr>
            </p:sp>
            <p:sp>
              <p:nvSpPr>
                <p:cNvPr id="227" name="Line 106"/>
                <p:cNvSpPr/>
                <p:nvPr/>
              </p:nvSpPr>
              <p:spPr>
                <a:xfrm rot="5400000">
                  <a:off x="3017" y="2525"/>
                  <a:ext cx="3124" cy="0"/>
                </a:xfrm>
                <a:prstGeom prst="line">
                  <a:avLst/>
                </a:prstGeom>
                <a:ln w="9525" cap="flat" cmpd="sng">
                  <a:solidFill>
                    <a:srgbClr val="FFCC99"/>
                  </a:solidFill>
                  <a:prstDash val="solid"/>
                  <a:headEnd type="none" w="med" len="med"/>
                  <a:tailEnd type="none" w="med" len="med"/>
                </a:ln>
              </p:spPr>
            </p:sp>
            <p:sp>
              <p:nvSpPr>
                <p:cNvPr id="228" name="Line 107"/>
                <p:cNvSpPr/>
                <p:nvPr/>
              </p:nvSpPr>
              <p:spPr>
                <a:xfrm rot="5400000">
                  <a:off x="2976" y="2525"/>
                  <a:ext cx="3124" cy="0"/>
                </a:xfrm>
                <a:prstGeom prst="line">
                  <a:avLst/>
                </a:prstGeom>
                <a:ln w="22225" cap="flat" cmpd="sng">
                  <a:solidFill>
                    <a:srgbClr val="FFCC99"/>
                  </a:solidFill>
                  <a:prstDash val="solid"/>
                  <a:headEnd type="none" w="med" len="med"/>
                  <a:tailEnd type="none" w="med" len="med"/>
                </a:ln>
              </p:spPr>
            </p:sp>
            <p:sp>
              <p:nvSpPr>
                <p:cNvPr id="229" name="Line 108"/>
                <p:cNvSpPr/>
                <p:nvPr/>
              </p:nvSpPr>
              <p:spPr>
                <a:xfrm rot="5400000">
                  <a:off x="2872" y="2525"/>
                  <a:ext cx="3124" cy="0"/>
                </a:xfrm>
                <a:prstGeom prst="line">
                  <a:avLst/>
                </a:prstGeom>
                <a:ln w="9525" cap="flat" cmpd="sng">
                  <a:solidFill>
                    <a:srgbClr val="FFCC99"/>
                  </a:solidFill>
                  <a:prstDash val="solid"/>
                  <a:headEnd type="none" w="med" len="med"/>
                  <a:tailEnd type="none" w="med" len="med"/>
                </a:ln>
              </p:spPr>
            </p:sp>
            <p:sp>
              <p:nvSpPr>
                <p:cNvPr id="230" name="Line 109"/>
                <p:cNvSpPr/>
                <p:nvPr/>
              </p:nvSpPr>
              <p:spPr>
                <a:xfrm rot="5400000">
                  <a:off x="2918" y="2525"/>
                  <a:ext cx="3124" cy="0"/>
                </a:xfrm>
                <a:prstGeom prst="line">
                  <a:avLst/>
                </a:prstGeom>
                <a:ln w="9525" cap="flat" cmpd="sng">
                  <a:solidFill>
                    <a:srgbClr val="FFCC99"/>
                  </a:solidFill>
                  <a:prstDash val="solid"/>
                  <a:headEnd type="none" w="med" len="med"/>
                  <a:tailEnd type="none" w="med" len="med"/>
                </a:ln>
              </p:spPr>
            </p:sp>
            <p:sp>
              <p:nvSpPr>
                <p:cNvPr id="231" name="Line 110"/>
                <p:cNvSpPr/>
                <p:nvPr/>
              </p:nvSpPr>
              <p:spPr>
                <a:xfrm rot="5400000">
                  <a:off x="2822" y="2525"/>
                  <a:ext cx="3124" cy="0"/>
                </a:xfrm>
                <a:prstGeom prst="line">
                  <a:avLst/>
                </a:prstGeom>
                <a:ln w="9525" cap="flat" cmpd="sng">
                  <a:solidFill>
                    <a:srgbClr val="FFCC99"/>
                  </a:solidFill>
                  <a:prstDash val="solid"/>
                  <a:headEnd type="none" w="med" len="med"/>
                  <a:tailEnd type="none" w="med" len="med"/>
                </a:ln>
              </p:spPr>
            </p:sp>
            <p:sp>
              <p:nvSpPr>
                <p:cNvPr id="232" name="Line 111"/>
                <p:cNvSpPr/>
                <p:nvPr/>
              </p:nvSpPr>
              <p:spPr>
                <a:xfrm rot="5400000">
                  <a:off x="2775" y="2525"/>
                  <a:ext cx="3124" cy="0"/>
                </a:xfrm>
                <a:prstGeom prst="line">
                  <a:avLst/>
                </a:prstGeom>
                <a:ln w="9525" cap="flat" cmpd="sng">
                  <a:solidFill>
                    <a:srgbClr val="FFCC99"/>
                  </a:solidFill>
                  <a:prstDash val="solid"/>
                  <a:headEnd type="none" w="med" len="med"/>
                  <a:tailEnd type="none" w="med" len="med"/>
                </a:ln>
              </p:spPr>
            </p:sp>
          </p:grpSp>
          <p:sp>
            <p:nvSpPr>
              <p:cNvPr id="56" name="Line 112"/>
              <p:cNvSpPr/>
              <p:nvPr/>
            </p:nvSpPr>
            <p:spPr>
              <a:xfrm>
                <a:off x="216" y="578"/>
                <a:ext cx="5021" cy="0"/>
              </a:xfrm>
              <a:prstGeom prst="line">
                <a:avLst/>
              </a:prstGeom>
              <a:ln w="22225" cap="flat" cmpd="sng">
                <a:solidFill>
                  <a:srgbClr val="FFCC99"/>
                </a:solidFill>
                <a:prstDash val="solid"/>
                <a:headEnd type="none" w="med" len="med"/>
                <a:tailEnd type="none" w="med" len="med"/>
              </a:ln>
            </p:spPr>
          </p:sp>
          <p:sp>
            <p:nvSpPr>
              <p:cNvPr id="57" name="Line 113"/>
              <p:cNvSpPr/>
              <p:nvPr/>
            </p:nvSpPr>
            <p:spPr>
              <a:xfrm>
                <a:off x="216" y="674"/>
                <a:ext cx="5021" cy="0"/>
              </a:xfrm>
              <a:prstGeom prst="line">
                <a:avLst/>
              </a:prstGeom>
              <a:ln w="9525" cap="flat" cmpd="sng">
                <a:solidFill>
                  <a:srgbClr val="FFCC99"/>
                </a:solidFill>
                <a:prstDash val="solid"/>
                <a:headEnd type="none" w="med" len="med"/>
                <a:tailEnd type="none" w="med" len="med"/>
              </a:ln>
            </p:spPr>
          </p:sp>
          <p:sp>
            <p:nvSpPr>
              <p:cNvPr id="58" name="Line 114"/>
              <p:cNvSpPr/>
              <p:nvPr/>
            </p:nvSpPr>
            <p:spPr>
              <a:xfrm>
                <a:off x="216" y="626"/>
                <a:ext cx="5021" cy="0"/>
              </a:xfrm>
              <a:prstGeom prst="line">
                <a:avLst/>
              </a:prstGeom>
              <a:ln w="9525" cap="flat" cmpd="sng">
                <a:solidFill>
                  <a:srgbClr val="FFCC99"/>
                </a:solidFill>
                <a:prstDash val="solid"/>
                <a:headEnd type="none" w="med" len="med"/>
                <a:tailEnd type="none" w="med" len="med"/>
              </a:ln>
            </p:spPr>
          </p:sp>
          <p:sp>
            <p:nvSpPr>
              <p:cNvPr id="59" name="Line 115"/>
              <p:cNvSpPr/>
              <p:nvPr/>
            </p:nvSpPr>
            <p:spPr>
              <a:xfrm>
                <a:off x="216" y="723"/>
                <a:ext cx="5021" cy="0"/>
              </a:xfrm>
              <a:prstGeom prst="line">
                <a:avLst/>
              </a:prstGeom>
              <a:ln w="9525" cap="flat" cmpd="sng">
                <a:solidFill>
                  <a:srgbClr val="FFCC99"/>
                </a:solidFill>
                <a:prstDash val="solid"/>
                <a:headEnd type="none" w="med" len="med"/>
                <a:tailEnd type="none" w="med" len="med"/>
              </a:ln>
            </p:spPr>
          </p:sp>
          <p:sp>
            <p:nvSpPr>
              <p:cNvPr id="60" name="Line 116"/>
              <p:cNvSpPr/>
              <p:nvPr/>
            </p:nvSpPr>
            <p:spPr>
              <a:xfrm>
                <a:off x="216" y="761"/>
                <a:ext cx="5021" cy="0"/>
              </a:xfrm>
              <a:prstGeom prst="line">
                <a:avLst/>
              </a:prstGeom>
              <a:ln w="9525" cap="flat" cmpd="sng">
                <a:solidFill>
                  <a:schemeClr val="tx1"/>
                </a:solidFill>
                <a:prstDash val="solid"/>
                <a:headEnd type="none" w="med" len="med"/>
                <a:tailEnd type="none" w="med" len="med"/>
              </a:ln>
            </p:spPr>
          </p:sp>
          <p:sp>
            <p:nvSpPr>
              <p:cNvPr id="61" name="Line 117"/>
              <p:cNvSpPr/>
              <p:nvPr/>
            </p:nvSpPr>
            <p:spPr>
              <a:xfrm>
                <a:off x="216" y="822"/>
                <a:ext cx="5021" cy="0"/>
              </a:xfrm>
              <a:prstGeom prst="line">
                <a:avLst/>
              </a:prstGeom>
              <a:ln w="22225" cap="flat" cmpd="sng">
                <a:solidFill>
                  <a:srgbClr val="FFCC99"/>
                </a:solidFill>
                <a:prstDash val="solid"/>
                <a:headEnd type="none" w="med" len="med"/>
                <a:tailEnd type="none" w="med" len="med"/>
              </a:ln>
            </p:spPr>
          </p:sp>
          <p:sp>
            <p:nvSpPr>
              <p:cNvPr id="62" name="Line 118"/>
              <p:cNvSpPr/>
              <p:nvPr/>
            </p:nvSpPr>
            <p:spPr>
              <a:xfrm>
                <a:off x="216" y="919"/>
                <a:ext cx="5021" cy="0"/>
              </a:xfrm>
              <a:prstGeom prst="line">
                <a:avLst/>
              </a:prstGeom>
              <a:ln w="9525" cap="flat" cmpd="sng">
                <a:solidFill>
                  <a:srgbClr val="FFCC99"/>
                </a:solidFill>
                <a:prstDash val="solid"/>
                <a:headEnd type="none" w="med" len="med"/>
                <a:tailEnd type="none" w="med" len="med"/>
              </a:ln>
            </p:spPr>
          </p:sp>
          <p:sp>
            <p:nvSpPr>
              <p:cNvPr id="63" name="Line 119"/>
              <p:cNvSpPr/>
              <p:nvPr/>
            </p:nvSpPr>
            <p:spPr>
              <a:xfrm>
                <a:off x="216" y="862"/>
                <a:ext cx="5021" cy="0"/>
              </a:xfrm>
              <a:prstGeom prst="line">
                <a:avLst/>
              </a:prstGeom>
              <a:ln w="9525" cap="flat" cmpd="sng">
                <a:solidFill>
                  <a:srgbClr val="FFCC99"/>
                </a:solidFill>
                <a:prstDash val="solid"/>
                <a:headEnd type="none" w="med" len="med"/>
                <a:tailEnd type="none" w="med" len="med"/>
              </a:ln>
            </p:spPr>
          </p:sp>
          <p:sp>
            <p:nvSpPr>
              <p:cNvPr id="64" name="Line 120"/>
              <p:cNvSpPr/>
              <p:nvPr/>
            </p:nvSpPr>
            <p:spPr>
              <a:xfrm>
                <a:off x="216" y="968"/>
                <a:ext cx="5021" cy="0"/>
              </a:xfrm>
              <a:prstGeom prst="line">
                <a:avLst/>
              </a:prstGeom>
              <a:ln w="9525" cap="flat" cmpd="sng">
                <a:solidFill>
                  <a:srgbClr val="FFCC99"/>
                </a:solidFill>
                <a:prstDash val="solid"/>
                <a:headEnd type="none" w="med" len="med"/>
                <a:tailEnd type="none" w="med" len="med"/>
              </a:ln>
            </p:spPr>
          </p:sp>
          <p:sp>
            <p:nvSpPr>
              <p:cNvPr id="65" name="Line 121"/>
              <p:cNvSpPr/>
              <p:nvPr/>
            </p:nvSpPr>
            <p:spPr>
              <a:xfrm>
                <a:off x="216" y="1006"/>
                <a:ext cx="5021" cy="0"/>
              </a:xfrm>
              <a:prstGeom prst="line">
                <a:avLst/>
              </a:prstGeom>
              <a:ln w="9525" cap="flat" cmpd="sng">
                <a:solidFill>
                  <a:srgbClr val="FFCC99"/>
                </a:solidFill>
                <a:prstDash val="solid"/>
                <a:headEnd type="none" w="med" len="med"/>
                <a:tailEnd type="none" w="med" len="med"/>
              </a:ln>
            </p:spPr>
          </p:sp>
          <p:sp>
            <p:nvSpPr>
              <p:cNvPr id="66" name="Line 122"/>
              <p:cNvSpPr/>
              <p:nvPr/>
            </p:nvSpPr>
            <p:spPr>
              <a:xfrm>
                <a:off x="216" y="1067"/>
                <a:ext cx="5021" cy="0"/>
              </a:xfrm>
              <a:prstGeom prst="line">
                <a:avLst/>
              </a:prstGeom>
              <a:ln w="22225" cap="flat" cmpd="sng">
                <a:solidFill>
                  <a:srgbClr val="FFCC99"/>
                </a:solidFill>
                <a:prstDash val="solid"/>
                <a:headEnd type="none" w="med" len="med"/>
                <a:tailEnd type="none" w="med" len="med"/>
              </a:ln>
            </p:spPr>
          </p:sp>
          <p:sp>
            <p:nvSpPr>
              <p:cNvPr id="67" name="Line 123"/>
              <p:cNvSpPr/>
              <p:nvPr/>
            </p:nvSpPr>
            <p:spPr>
              <a:xfrm>
                <a:off x="216" y="1154"/>
                <a:ext cx="5021" cy="0"/>
              </a:xfrm>
              <a:prstGeom prst="line">
                <a:avLst/>
              </a:prstGeom>
              <a:ln w="9525" cap="flat" cmpd="sng">
                <a:solidFill>
                  <a:srgbClr val="FFCC99"/>
                </a:solidFill>
                <a:prstDash val="solid"/>
                <a:headEnd type="none" w="med" len="med"/>
                <a:tailEnd type="none" w="med" len="med"/>
              </a:ln>
            </p:spPr>
          </p:sp>
          <p:sp>
            <p:nvSpPr>
              <p:cNvPr id="68" name="Line 124"/>
              <p:cNvSpPr/>
              <p:nvPr/>
            </p:nvSpPr>
            <p:spPr>
              <a:xfrm>
                <a:off x="216" y="1106"/>
                <a:ext cx="5021" cy="0"/>
              </a:xfrm>
              <a:prstGeom prst="line">
                <a:avLst/>
              </a:prstGeom>
              <a:ln w="9525" cap="flat" cmpd="sng">
                <a:solidFill>
                  <a:srgbClr val="FFCC99"/>
                </a:solidFill>
                <a:prstDash val="solid"/>
                <a:headEnd type="none" w="med" len="med"/>
                <a:tailEnd type="none" w="med" len="med"/>
              </a:ln>
            </p:spPr>
          </p:sp>
          <p:sp>
            <p:nvSpPr>
              <p:cNvPr id="69" name="Line 125"/>
              <p:cNvSpPr/>
              <p:nvPr/>
            </p:nvSpPr>
            <p:spPr>
              <a:xfrm>
                <a:off x="216" y="1203"/>
                <a:ext cx="5021" cy="0"/>
              </a:xfrm>
              <a:prstGeom prst="line">
                <a:avLst/>
              </a:prstGeom>
              <a:ln w="9525" cap="flat" cmpd="sng">
                <a:solidFill>
                  <a:srgbClr val="FFCC99"/>
                </a:solidFill>
                <a:prstDash val="solid"/>
                <a:headEnd type="none" w="med" len="med"/>
                <a:tailEnd type="none" w="med" len="med"/>
              </a:ln>
            </p:spPr>
          </p:sp>
          <p:sp>
            <p:nvSpPr>
              <p:cNvPr id="70" name="Line 126"/>
              <p:cNvSpPr/>
              <p:nvPr/>
            </p:nvSpPr>
            <p:spPr>
              <a:xfrm>
                <a:off x="216" y="1250"/>
                <a:ext cx="5021" cy="0"/>
              </a:xfrm>
              <a:prstGeom prst="line">
                <a:avLst/>
              </a:prstGeom>
              <a:ln w="9525" cap="flat" cmpd="sng">
                <a:solidFill>
                  <a:srgbClr val="FFCC99"/>
                </a:solidFill>
                <a:prstDash val="solid"/>
                <a:headEnd type="none" w="med" len="med"/>
                <a:tailEnd type="none" w="med" len="med"/>
              </a:ln>
            </p:spPr>
          </p:sp>
          <p:sp>
            <p:nvSpPr>
              <p:cNvPr id="71" name="Line 127"/>
              <p:cNvSpPr/>
              <p:nvPr/>
            </p:nvSpPr>
            <p:spPr>
              <a:xfrm>
                <a:off x="216" y="1302"/>
                <a:ext cx="5021" cy="0"/>
              </a:xfrm>
              <a:prstGeom prst="line">
                <a:avLst/>
              </a:prstGeom>
              <a:ln w="22225" cap="flat" cmpd="sng">
                <a:solidFill>
                  <a:srgbClr val="FFCC99"/>
                </a:solidFill>
                <a:prstDash val="solid"/>
                <a:headEnd type="none" w="med" len="med"/>
                <a:tailEnd type="none" w="med" len="med"/>
              </a:ln>
            </p:spPr>
          </p:sp>
          <p:sp>
            <p:nvSpPr>
              <p:cNvPr id="72" name="Line 128"/>
              <p:cNvSpPr/>
              <p:nvPr/>
            </p:nvSpPr>
            <p:spPr>
              <a:xfrm>
                <a:off x="216" y="1399"/>
                <a:ext cx="5021" cy="0"/>
              </a:xfrm>
              <a:prstGeom prst="line">
                <a:avLst/>
              </a:prstGeom>
              <a:ln w="9525" cap="flat" cmpd="sng">
                <a:solidFill>
                  <a:srgbClr val="FFCC99"/>
                </a:solidFill>
                <a:prstDash val="solid"/>
                <a:headEnd type="none" w="med" len="med"/>
                <a:tailEnd type="none" w="med" len="med"/>
              </a:ln>
            </p:spPr>
          </p:sp>
          <p:sp>
            <p:nvSpPr>
              <p:cNvPr id="73" name="Line 129"/>
              <p:cNvSpPr/>
              <p:nvPr/>
            </p:nvSpPr>
            <p:spPr>
              <a:xfrm>
                <a:off x="216" y="1351"/>
                <a:ext cx="5021" cy="0"/>
              </a:xfrm>
              <a:prstGeom prst="line">
                <a:avLst/>
              </a:prstGeom>
              <a:ln w="9525" cap="flat" cmpd="sng">
                <a:solidFill>
                  <a:srgbClr val="FFCC99"/>
                </a:solidFill>
                <a:prstDash val="solid"/>
                <a:headEnd type="none" w="med" len="med"/>
                <a:tailEnd type="none" w="med" len="med"/>
              </a:ln>
            </p:spPr>
          </p:sp>
          <p:sp>
            <p:nvSpPr>
              <p:cNvPr id="74" name="Line 130"/>
              <p:cNvSpPr/>
              <p:nvPr/>
            </p:nvSpPr>
            <p:spPr>
              <a:xfrm>
                <a:off x="216" y="1448"/>
                <a:ext cx="5021" cy="0"/>
              </a:xfrm>
              <a:prstGeom prst="line">
                <a:avLst/>
              </a:prstGeom>
              <a:ln w="9525" cap="flat" cmpd="sng">
                <a:solidFill>
                  <a:srgbClr val="FFCC99"/>
                </a:solidFill>
                <a:prstDash val="solid"/>
                <a:headEnd type="none" w="med" len="med"/>
                <a:tailEnd type="none" w="med" len="med"/>
              </a:ln>
            </p:spPr>
          </p:sp>
          <p:sp>
            <p:nvSpPr>
              <p:cNvPr id="75" name="Line 131"/>
              <p:cNvSpPr/>
              <p:nvPr/>
            </p:nvSpPr>
            <p:spPr>
              <a:xfrm>
                <a:off x="216" y="1495"/>
                <a:ext cx="5021" cy="0"/>
              </a:xfrm>
              <a:prstGeom prst="line">
                <a:avLst/>
              </a:prstGeom>
              <a:ln w="9525" cap="flat" cmpd="sng">
                <a:solidFill>
                  <a:srgbClr val="FFCC99"/>
                </a:solidFill>
                <a:prstDash val="solid"/>
                <a:headEnd type="none" w="med" len="med"/>
                <a:tailEnd type="none" w="med" len="med"/>
              </a:ln>
            </p:spPr>
          </p:sp>
          <p:sp>
            <p:nvSpPr>
              <p:cNvPr id="76" name="Line 132"/>
              <p:cNvSpPr/>
              <p:nvPr/>
            </p:nvSpPr>
            <p:spPr>
              <a:xfrm>
                <a:off x="216" y="1538"/>
                <a:ext cx="5021" cy="0"/>
              </a:xfrm>
              <a:prstGeom prst="line">
                <a:avLst/>
              </a:prstGeom>
              <a:ln w="22225" cap="flat" cmpd="sng">
                <a:solidFill>
                  <a:srgbClr val="FFCC99"/>
                </a:solidFill>
                <a:prstDash val="solid"/>
                <a:headEnd type="none" w="med" len="med"/>
                <a:tailEnd type="none" w="med" len="med"/>
              </a:ln>
            </p:spPr>
          </p:sp>
          <p:sp>
            <p:nvSpPr>
              <p:cNvPr id="77" name="Line 133"/>
              <p:cNvSpPr/>
              <p:nvPr/>
            </p:nvSpPr>
            <p:spPr>
              <a:xfrm>
                <a:off x="216" y="1634"/>
                <a:ext cx="5021" cy="0"/>
              </a:xfrm>
              <a:prstGeom prst="line">
                <a:avLst/>
              </a:prstGeom>
              <a:ln w="9525" cap="flat" cmpd="sng">
                <a:solidFill>
                  <a:srgbClr val="FFCC99"/>
                </a:solidFill>
                <a:prstDash val="solid"/>
                <a:headEnd type="none" w="med" len="med"/>
                <a:tailEnd type="none" w="med" len="med"/>
              </a:ln>
            </p:spPr>
          </p:sp>
          <p:sp>
            <p:nvSpPr>
              <p:cNvPr id="78" name="Line 134"/>
              <p:cNvSpPr/>
              <p:nvPr/>
            </p:nvSpPr>
            <p:spPr>
              <a:xfrm>
                <a:off x="216" y="1586"/>
                <a:ext cx="5021" cy="0"/>
              </a:xfrm>
              <a:prstGeom prst="line">
                <a:avLst/>
              </a:prstGeom>
              <a:ln w="9525" cap="flat" cmpd="sng">
                <a:solidFill>
                  <a:srgbClr val="FFCC99"/>
                </a:solidFill>
                <a:prstDash val="solid"/>
                <a:headEnd type="none" w="med" len="med"/>
                <a:tailEnd type="none" w="med" len="med"/>
              </a:ln>
            </p:spPr>
          </p:sp>
          <p:sp>
            <p:nvSpPr>
              <p:cNvPr id="79" name="Line 135"/>
              <p:cNvSpPr/>
              <p:nvPr/>
            </p:nvSpPr>
            <p:spPr>
              <a:xfrm>
                <a:off x="216" y="1683"/>
                <a:ext cx="5021" cy="0"/>
              </a:xfrm>
              <a:prstGeom prst="line">
                <a:avLst/>
              </a:prstGeom>
              <a:ln w="9525" cap="flat" cmpd="sng">
                <a:solidFill>
                  <a:srgbClr val="FFCC99"/>
                </a:solidFill>
                <a:prstDash val="solid"/>
                <a:headEnd type="none" w="med" len="med"/>
                <a:tailEnd type="none" w="med" len="med"/>
              </a:ln>
            </p:spPr>
          </p:sp>
          <p:sp>
            <p:nvSpPr>
              <p:cNvPr id="80" name="Line 136"/>
              <p:cNvSpPr/>
              <p:nvPr/>
            </p:nvSpPr>
            <p:spPr>
              <a:xfrm>
                <a:off x="216" y="1730"/>
                <a:ext cx="5021" cy="0"/>
              </a:xfrm>
              <a:prstGeom prst="line">
                <a:avLst/>
              </a:prstGeom>
              <a:ln w="9525" cap="flat" cmpd="sng">
                <a:solidFill>
                  <a:srgbClr val="FFCC99"/>
                </a:solidFill>
                <a:prstDash val="solid"/>
                <a:headEnd type="none" w="med" len="med"/>
                <a:tailEnd type="none" w="med" len="med"/>
              </a:ln>
            </p:spPr>
          </p:sp>
          <p:sp>
            <p:nvSpPr>
              <p:cNvPr id="81" name="Line 137"/>
              <p:cNvSpPr/>
              <p:nvPr/>
            </p:nvSpPr>
            <p:spPr>
              <a:xfrm>
                <a:off x="216" y="1782"/>
                <a:ext cx="5021" cy="0"/>
              </a:xfrm>
              <a:prstGeom prst="line">
                <a:avLst/>
              </a:prstGeom>
              <a:ln w="22225" cap="flat" cmpd="sng">
                <a:solidFill>
                  <a:srgbClr val="FFCC99"/>
                </a:solidFill>
                <a:prstDash val="solid"/>
                <a:headEnd type="none" w="med" len="med"/>
                <a:tailEnd type="none" w="med" len="med"/>
              </a:ln>
            </p:spPr>
          </p:sp>
          <p:sp>
            <p:nvSpPr>
              <p:cNvPr id="82" name="Line 138"/>
              <p:cNvSpPr/>
              <p:nvPr/>
            </p:nvSpPr>
            <p:spPr>
              <a:xfrm>
                <a:off x="216" y="1870"/>
                <a:ext cx="5021" cy="0"/>
              </a:xfrm>
              <a:prstGeom prst="line">
                <a:avLst/>
              </a:prstGeom>
              <a:ln w="9525" cap="flat" cmpd="sng">
                <a:solidFill>
                  <a:srgbClr val="FFCC99"/>
                </a:solidFill>
                <a:prstDash val="solid"/>
                <a:headEnd type="none" w="med" len="med"/>
                <a:tailEnd type="none" w="med" len="med"/>
              </a:ln>
            </p:spPr>
          </p:sp>
          <p:sp>
            <p:nvSpPr>
              <p:cNvPr id="83" name="Line 139"/>
              <p:cNvSpPr/>
              <p:nvPr/>
            </p:nvSpPr>
            <p:spPr>
              <a:xfrm>
                <a:off x="216" y="1830"/>
                <a:ext cx="5021" cy="0"/>
              </a:xfrm>
              <a:prstGeom prst="line">
                <a:avLst/>
              </a:prstGeom>
              <a:ln w="9525" cap="flat" cmpd="sng">
                <a:solidFill>
                  <a:srgbClr val="FFCC99"/>
                </a:solidFill>
                <a:prstDash val="solid"/>
                <a:headEnd type="none" w="med" len="med"/>
                <a:tailEnd type="none" w="med" len="med"/>
              </a:ln>
            </p:spPr>
          </p:sp>
          <p:sp>
            <p:nvSpPr>
              <p:cNvPr id="84" name="Line 140"/>
              <p:cNvSpPr/>
              <p:nvPr/>
            </p:nvSpPr>
            <p:spPr>
              <a:xfrm>
                <a:off x="216" y="1919"/>
                <a:ext cx="5021" cy="0"/>
              </a:xfrm>
              <a:prstGeom prst="line">
                <a:avLst/>
              </a:prstGeom>
              <a:ln w="9525" cap="flat" cmpd="sng">
                <a:solidFill>
                  <a:srgbClr val="FFCC99"/>
                </a:solidFill>
                <a:prstDash val="solid"/>
                <a:headEnd type="none" w="med" len="med"/>
                <a:tailEnd type="none" w="med" len="med"/>
              </a:ln>
            </p:spPr>
          </p:sp>
          <p:sp>
            <p:nvSpPr>
              <p:cNvPr id="85" name="Line 141"/>
              <p:cNvSpPr/>
              <p:nvPr/>
            </p:nvSpPr>
            <p:spPr>
              <a:xfrm>
                <a:off x="216" y="1966"/>
                <a:ext cx="5021" cy="0"/>
              </a:xfrm>
              <a:prstGeom prst="line">
                <a:avLst/>
              </a:prstGeom>
              <a:ln w="9525" cap="flat" cmpd="sng">
                <a:solidFill>
                  <a:srgbClr val="FFCC99"/>
                </a:solidFill>
                <a:prstDash val="solid"/>
                <a:headEnd type="none" w="med" len="med"/>
                <a:tailEnd type="none" w="med" len="med"/>
              </a:ln>
            </p:spPr>
          </p:sp>
          <p:sp>
            <p:nvSpPr>
              <p:cNvPr id="86" name="Line 142"/>
              <p:cNvSpPr/>
              <p:nvPr/>
            </p:nvSpPr>
            <p:spPr>
              <a:xfrm>
                <a:off x="216" y="2018"/>
                <a:ext cx="5021" cy="0"/>
              </a:xfrm>
              <a:prstGeom prst="line">
                <a:avLst/>
              </a:prstGeom>
              <a:ln w="22225" cap="flat" cmpd="sng">
                <a:solidFill>
                  <a:srgbClr val="FFCC99"/>
                </a:solidFill>
                <a:prstDash val="solid"/>
                <a:headEnd type="none" w="med" len="med"/>
                <a:tailEnd type="none" w="med" len="med"/>
              </a:ln>
            </p:spPr>
          </p:sp>
          <p:sp>
            <p:nvSpPr>
              <p:cNvPr id="87" name="Line 143"/>
              <p:cNvSpPr/>
              <p:nvPr/>
            </p:nvSpPr>
            <p:spPr>
              <a:xfrm>
                <a:off x="216" y="2114"/>
                <a:ext cx="5021" cy="0"/>
              </a:xfrm>
              <a:prstGeom prst="line">
                <a:avLst/>
              </a:prstGeom>
              <a:ln w="9525" cap="flat" cmpd="sng">
                <a:solidFill>
                  <a:srgbClr val="FFCC99"/>
                </a:solidFill>
                <a:prstDash val="solid"/>
                <a:headEnd type="none" w="med" len="med"/>
                <a:tailEnd type="none" w="med" len="med"/>
              </a:ln>
            </p:spPr>
          </p:sp>
          <p:sp>
            <p:nvSpPr>
              <p:cNvPr id="88" name="Line 144"/>
              <p:cNvSpPr/>
              <p:nvPr/>
            </p:nvSpPr>
            <p:spPr>
              <a:xfrm>
                <a:off x="216" y="2066"/>
                <a:ext cx="5021" cy="0"/>
              </a:xfrm>
              <a:prstGeom prst="line">
                <a:avLst/>
              </a:prstGeom>
              <a:ln w="9525" cap="flat" cmpd="sng">
                <a:solidFill>
                  <a:srgbClr val="FFCC99"/>
                </a:solidFill>
                <a:prstDash val="solid"/>
                <a:headEnd type="none" w="med" len="med"/>
                <a:tailEnd type="none" w="med" len="med"/>
              </a:ln>
            </p:spPr>
          </p:sp>
          <p:sp>
            <p:nvSpPr>
              <p:cNvPr id="89" name="Line 145"/>
              <p:cNvSpPr/>
              <p:nvPr/>
            </p:nvSpPr>
            <p:spPr>
              <a:xfrm>
                <a:off x="216" y="2163"/>
                <a:ext cx="5021" cy="0"/>
              </a:xfrm>
              <a:prstGeom prst="line">
                <a:avLst/>
              </a:prstGeom>
              <a:ln w="9525" cap="flat" cmpd="sng">
                <a:solidFill>
                  <a:srgbClr val="FFCC99"/>
                </a:solidFill>
                <a:prstDash val="solid"/>
                <a:headEnd type="none" w="med" len="med"/>
                <a:tailEnd type="none" w="med" len="med"/>
              </a:ln>
            </p:spPr>
          </p:sp>
          <p:sp>
            <p:nvSpPr>
              <p:cNvPr id="90" name="Line 146"/>
              <p:cNvSpPr/>
              <p:nvPr/>
            </p:nvSpPr>
            <p:spPr>
              <a:xfrm>
                <a:off x="216" y="2210"/>
                <a:ext cx="5021" cy="0"/>
              </a:xfrm>
              <a:prstGeom prst="line">
                <a:avLst/>
              </a:prstGeom>
              <a:ln w="9525" cap="flat" cmpd="sng">
                <a:solidFill>
                  <a:srgbClr val="FFCC99"/>
                </a:solidFill>
                <a:prstDash val="solid"/>
                <a:headEnd type="none" w="med" len="med"/>
                <a:tailEnd type="none" w="med" len="med"/>
              </a:ln>
            </p:spPr>
          </p:sp>
          <p:sp>
            <p:nvSpPr>
              <p:cNvPr id="91" name="Line 147"/>
              <p:cNvSpPr/>
              <p:nvPr/>
            </p:nvSpPr>
            <p:spPr>
              <a:xfrm>
                <a:off x="216" y="2262"/>
                <a:ext cx="5021" cy="0"/>
              </a:xfrm>
              <a:prstGeom prst="line">
                <a:avLst/>
              </a:prstGeom>
              <a:ln w="22225" cap="flat" cmpd="sng">
                <a:solidFill>
                  <a:srgbClr val="FFCC99"/>
                </a:solidFill>
                <a:prstDash val="solid"/>
                <a:headEnd type="none" w="med" len="med"/>
                <a:tailEnd type="none" w="med" len="med"/>
              </a:ln>
            </p:spPr>
          </p:sp>
          <p:sp>
            <p:nvSpPr>
              <p:cNvPr id="92" name="Line 148"/>
              <p:cNvSpPr/>
              <p:nvPr/>
            </p:nvSpPr>
            <p:spPr>
              <a:xfrm>
                <a:off x="216" y="2358"/>
                <a:ext cx="5021" cy="0"/>
              </a:xfrm>
              <a:prstGeom prst="line">
                <a:avLst/>
              </a:prstGeom>
              <a:ln w="9525" cap="flat" cmpd="sng">
                <a:solidFill>
                  <a:srgbClr val="FFCC99"/>
                </a:solidFill>
                <a:prstDash val="solid"/>
                <a:headEnd type="none" w="med" len="med"/>
                <a:tailEnd type="none" w="med" len="med"/>
              </a:ln>
            </p:spPr>
          </p:sp>
          <p:sp>
            <p:nvSpPr>
              <p:cNvPr id="93" name="Line 149"/>
              <p:cNvSpPr/>
              <p:nvPr/>
            </p:nvSpPr>
            <p:spPr>
              <a:xfrm>
                <a:off x="216" y="2310"/>
                <a:ext cx="5021" cy="0"/>
              </a:xfrm>
              <a:prstGeom prst="line">
                <a:avLst/>
              </a:prstGeom>
              <a:ln w="9525" cap="flat" cmpd="sng">
                <a:solidFill>
                  <a:srgbClr val="FFCC99"/>
                </a:solidFill>
                <a:prstDash val="solid"/>
                <a:headEnd type="none" w="med" len="med"/>
                <a:tailEnd type="none" w="med" len="med"/>
              </a:ln>
            </p:spPr>
          </p:sp>
          <p:sp>
            <p:nvSpPr>
              <p:cNvPr id="94" name="Line 150"/>
              <p:cNvSpPr/>
              <p:nvPr/>
            </p:nvSpPr>
            <p:spPr>
              <a:xfrm>
                <a:off x="216" y="2408"/>
                <a:ext cx="5021" cy="0"/>
              </a:xfrm>
              <a:prstGeom prst="line">
                <a:avLst/>
              </a:prstGeom>
              <a:ln w="9525" cap="flat" cmpd="sng">
                <a:solidFill>
                  <a:srgbClr val="FFCC99"/>
                </a:solidFill>
                <a:prstDash val="solid"/>
                <a:headEnd type="none" w="med" len="med"/>
                <a:tailEnd type="none" w="med" len="med"/>
              </a:ln>
            </p:spPr>
          </p:sp>
          <p:sp>
            <p:nvSpPr>
              <p:cNvPr id="95" name="Line 151"/>
              <p:cNvSpPr/>
              <p:nvPr/>
            </p:nvSpPr>
            <p:spPr>
              <a:xfrm>
                <a:off x="216" y="2455"/>
                <a:ext cx="5021" cy="0"/>
              </a:xfrm>
              <a:prstGeom prst="line">
                <a:avLst/>
              </a:prstGeom>
              <a:ln w="9525" cap="flat" cmpd="sng">
                <a:solidFill>
                  <a:srgbClr val="FFCC99"/>
                </a:solidFill>
                <a:prstDash val="solid"/>
                <a:headEnd type="none" w="med" len="med"/>
                <a:tailEnd type="none" w="med" len="med"/>
              </a:ln>
            </p:spPr>
          </p:sp>
          <p:sp>
            <p:nvSpPr>
              <p:cNvPr id="96" name="Line 152"/>
              <p:cNvSpPr/>
              <p:nvPr/>
            </p:nvSpPr>
            <p:spPr>
              <a:xfrm>
                <a:off x="216" y="2507"/>
                <a:ext cx="5021" cy="0"/>
              </a:xfrm>
              <a:prstGeom prst="line">
                <a:avLst/>
              </a:prstGeom>
              <a:ln w="22225" cap="flat" cmpd="sng">
                <a:solidFill>
                  <a:srgbClr val="FFCC99"/>
                </a:solidFill>
                <a:prstDash val="solid"/>
                <a:headEnd type="none" w="med" len="med"/>
                <a:tailEnd type="none" w="med" len="med"/>
              </a:ln>
            </p:spPr>
          </p:sp>
          <p:sp>
            <p:nvSpPr>
              <p:cNvPr id="97" name="Line 153"/>
              <p:cNvSpPr/>
              <p:nvPr/>
            </p:nvSpPr>
            <p:spPr>
              <a:xfrm>
                <a:off x="216" y="2602"/>
                <a:ext cx="5021" cy="0"/>
              </a:xfrm>
              <a:prstGeom prst="line">
                <a:avLst/>
              </a:prstGeom>
              <a:ln w="9525" cap="flat" cmpd="sng">
                <a:solidFill>
                  <a:srgbClr val="FFCC99"/>
                </a:solidFill>
                <a:prstDash val="solid"/>
                <a:headEnd type="none" w="med" len="med"/>
                <a:tailEnd type="none" w="med" len="med"/>
              </a:ln>
            </p:spPr>
          </p:sp>
          <p:sp>
            <p:nvSpPr>
              <p:cNvPr id="98" name="Line 154"/>
              <p:cNvSpPr/>
              <p:nvPr/>
            </p:nvSpPr>
            <p:spPr>
              <a:xfrm>
                <a:off x="216" y="2554"/>
                <a:ext cx="5021" cy="0"/>
              </a:xfrm>
              <a:prstGeom prst="line">
                <a:avLst/>
              </a:prstGeom>
              <a:ln w="9525" cap="flat" cmpd="sng">
                <a:solidFill>
                  <a:srgbClr val="FFCC99"/>
                </a:solidFill>
                <a:prstDash val="solid"/>
                <a:headEnd type="none" w="med" len="med"/>
                <a:tailEnd type="none" w="med" len="med"/>
              </a:ln>
            </p:spPr>
          </p:sp>
          <p:sp>
            <p:nvSpPr>
              <p:cNvPr id="99" name="Line 155"/>
              <p:cNvSpPr/>
              <p:nvPr/>
            </p:nvSpPr>
            <p:spPr>
              <a:xfrm>
                <a:off x="216" y="2651"/>
                <a:ext cx="5021" cy="0"/>
              </a:xfrm>
              <a:prstGeom prst="line">
                <a:avLst/>
              </a:prstGeom>
              <a:ln w="9525" cap="flat" cmpd="sng">
                <a:solidFill>
                  <a:srgbClr val="FFCC99"/>
                </a:solidFill>
                <a:prstDash val="solid"/>
                <a:headEnd type="none" w="med" len="med"/>
                <a:tailEnd type="none" w="med" len="med"/>
              </a:ln>
            </p:spPr>
          </p:sp>
          <p:sp>
            <p:nvSpPr>
              <p:cNvPr id="100" name="Line 156"/>
              <p:cNvSpPr/>
              <p:nvPr/>
            </p:nvSpPr>
            <p:spPr>
              <a:xfrm>
                <a:off x="216" y="2698"/>
                <a:ext cx="5021" cy="0"/>
              </a:xfrm>
              <a:prstGeom prst="line">
                <a:avLst/>
              </a:prstGeom>
              <a:ln w="9525" cap="flat" cmpd="sng">
                <a:solidFill>
                  <a:srgbClr val="FFCC99"/>
                </a:solidFill>
                <a:prstDash val="solid"/>
                <a:headEnd type="none" w="med" len="med"/>
                <a:tailEnd type="none" w="med" len="med"/>
              </a:ln>
            </p:spPr>
          </p:sp>
          <p:sp>
            <p:nvSpPr>
              <p:cNvPr id="101" name="Line 157"/>
              <p:cNvSpPr/>
              <p:nvPr/>
            </p:nvSpPr>
            <p:spPr>
              <a:xfrm>
                <a:off x="216" y="2751"/>
                <a:ext cx="5021" cy="0"/>
              </a:xfrm>
              <a:prstGeom prst="line">
                <a:avLst/>
              </a:prstGeom>
              <a:ln w="22225" cap="flat" cmpd="sng">
                <a:solidFill>
                  <a:srgbClr val="FFCC99"/>
                </a:solidFill>
                <a:prstDash val="solid"/>
                <a:headEnd type="none" w="med" len="med"/>
                <a:tailEnd type="none" w="med" len="med"/>
              </a:ln>
            </p:spPr>
          </p:sp>
          <p:sp>
            <p:nvSpPr>
              <p:cNvPr id="102" name="Line 158"/>
              <p:cNvSpPr/>
              <p:nvPr/>
            </p:nvSpPr>
            <p:spPr>
              <a:xfrm>
                <a:off x="216" y="2838"/>
                <a:ext cx="5021" cy="0"/>
              </a:xfrm>
              <a:prstGeom prst="line">
                <a:avLst/>
              </a:prstGeom>
              <a:ln w="9525" cap="flat" cmpd="sng">
                <a:solidFill>
                  <a:srgbClr val="FFCC99"/>
                </a:solidFill>
                <a:prstDash val="solid"/>
                <a:headEnd type="none" w="med" len="med"/>
                <a:tailEnd type="none" w="med" len="med"/>
              </a:ln>
            </p:spPr>
          </p:sp>
          <p:sp>
            <p:nvSpPr>
              <p:cNvPr id="103" name="Line 159"/>
              <p:cNvSpPr/>
              <p:nvPr/>
            </p:nvSpPr>
            <p:spPr>
              <a:xfrm>
                <a:off x="216" y="2790"/>
                <a:ext cx="5021" cy="0"/>
              </a:xfrm>
              <a:prstGeom prst="line">
                <a:avLst/>
              </a:prstGeom>
              <a:ln w="9525" cap="flat" cmpd="sng">
                <a:solidFill>
                  <a:srgbClr val="FFCC99"/>
                </a:solidFill>
                <a:prstDash val="solid"/>
                <a:headEnd type="none" w="med" len="med"/>
                <a:tailEnd type="none" w="med" len="med"/>
              </a:ln>
            </p:spPr>
          </p:sp>
          <p:sp>
            <p:nvSpPr>
              <p:cNvPr id="104" name="Line 160"/>
              <p:cNvSpPr/>
              <p:nvPr/>
            </p:nvSpPr>
            <p:spPr>
              <a:xfrm>
                <a:off x="216" y="2878"/>
                <a:ext cx="5021" cy="0"/>
              </a:xfrm>
              <a:prstGeom prst="line">
                <a:avLst/>
              </a:prstGeom>
              <a:ln w="9525" cap="flat" cmpd="sng">
                <a:solidFill>
                  <a:srgbClr val="FFCC99"/>
                </a:solidFill>
                <a:prstDash val="solid"/>
                <a:headEnd type="none" w="med" len="med"/>
                <a:tailEnd type="none" w="med" len="med"/>
              </a:ln>
            </p:spPr>
          </p:sp>
          <p:sp>
            <p:nvSpPr>
              <p:cNvPr id="105" name="Line 161"/>
              <p:cNvSpPr/>
              <p:nvPr/>
            </p:nvSpPr>
            <p:spPr>
              <a:xfrm>
                <a:off x="216" y="2925"/>
                <a:ext cx="5021" cy="0"/>
              </a:xfrm>
              <a:prstGeom prst="line">
                <a:avLst/>
              </a:prstGeom>
              <a:ln w="9525" cap="flat" cmpd="sng">
                <a:solidFill>
                  <a:srgbClr val="FFCC99"/>
                </a:solidFill>
                <a:prstDash val="solid"/>
                <a:headEnd type="none" w="med" len="med"/>
                <a:tailEnd type="none" w="med" len="med"/>
              </a:ln>
            </p:spPr>
          </p:sp>
          <p:sp>
            <p:nvSpPr>
              <p:cNvPr id="106" name="Line 162"/>
              <p:cNvSpPr/>
              <p:nvPr/>
            </p:nvSpPr>
            <p:spPr>
              <a:xfrm>
                <a:off x="216" y="2978"/>
                <a:ext cx="5021" cy="0"/>
              </a:xfrm>
              <a:prstGeom prst="line">
                <a:avLst/>
              </a:prstGeom>
              <a:ln w="22225" cap="flat" cmpd="sng">
                <a:solidFill>
                  <a:srgbClr val="FFCC99"/>
                </a:solidFill>
                <a:prstDash val="solid"/>
                <a:headEnd type="none" w="med" len="med"/>
                <a:tailEnd type="none" w="med" len="med"/>
              </a:ln>
            </p:spPr>
          </p:sp>
          <p:sp>
            <p:nvSpPr>
              <p:cNvPr id="107" name="Line 163"/>
              <p:cNvSpPr/>
              <p:nvPr/>
            </p:nvSpPr>
            <p:spPr>
              <a:xfrm>
                <a:off x="216" y="3074"/>
                <a:ext cx="5021" cy="0"/>
              </a:xfrm>
              <a:prstGeom prst="line">
                <a:avLst/>
              </a:prstGeom>
              <a:ln w="9525" cap="flat" cmpd="sng">
                <a:solidFill>
                  <a:srgbClr val="FFCC99"/>
                </a:solidFill>
                <a:prstDash val="solid"/>
                <a:headEnd type="none" w="med" len="med"/>
                <a:tailEnd type="none" w="med" len="med"/>
              </a:ln>
            </p:spPr>
          </p:sp>
          <p:sp>
            <p:nvSpPr>
              <p:cNvPr id="108" name="Line 164"/>
              <p:cNvSpPr/>
              <p:nvPr/>
            </p:nvSpPr>
            <p:spPr>
              <a:xfrm>
                <a:off x="216" y="3026"/>
                <a:ext cx="5021" cy="0"/>
              </a:xfrm>
              <a:prstGeom prst="line">
                <a:avLst/>
              </a:prstGeom>
              <a:ln w="9525" cap="flat" cmpd="sng">
                <a:solidFill>
                  <a:srgbClr val="FFCC99"/>
                </a:solidFill>
                <a:prstDash val="solid"/>
                <a:headEnd type="none" w="med" len="med"/>
                <a:tailEnd type="none" w="med" len="med"/>
              </a:ln>
            </p:spPr>
          </p:sp>
          <p:sp>
            <p:nvSpPr>
              <p:cNvPr id="109" name="Line 165"/>
              <p:cNvSpPr/>
              <p:nvPr/>
            </p:nvSpPr>
            <p:spPr>
              <a:xfrm>
                <a:off x="216" y="3123"/>
                <a:ext cx="5021" cy="0"/>
              </a:xfrm>
              <a:prstGeom prst="line">
                <a:avLst/>
              </a:prstGeom>
              <a:ln w="9525" cap="flat" cmpd="sng">
                <a:solidFill>
                  <a:srgbClr val="FFCC99"/>
                </a:solidFill>
                <a:prstDash val="solid"/>
                <a:headEnd type="none" w="med" len="med"/>
                <a:tailEnd type="none" w="med" len="med"/>
              </a:ln>
            </p:spPr>
          </p:sp>
          <p:sp>
            <p:nvSpPr>
              <p:cNvPr id="110" name="Line 166"/>
              <p:cNvSpPr/>
              <p:nvPr/>
            </p:nvSpPr>
            <p:spPr>
              <a:xfrm>
                <a:off x="216" y="3170"/>
                <a:ext cx="5021" cy="0"/>
              </a:xfrm>
              <a:prstGeom prst="line">
                <a:avLst/>
              </a:prstGeom>
              <a:ln w="9525" cap="flat" cmpd="sng">
                <a:solidFill>
                  <a:srgbClr val="FFCC99"/>
                </a:solidFill>
                <a:prstDash val="solid"/>
                <a:headEnd type="none" w="med" len="med"/>
                <a:tailEnd type="none" w="med" len="med"/>
              </a:ln>
            </p:spPr>
          </p:sp>
          <p:sp>
            <p:nvSpPr>
              <p:cNvPr id="111" name="Line 167"/>
              <p:cNvSpPr/>
              <p:nvPr/>
            </p:nvSpPr>
            <p:spPr>
              <a:xfrm>
                <a:off x="216" y="3222"/>
                <a:ext cx="5021" cy="0"/>
              </a:xfrm>
              <a:prstGeom prst="line">
                <a:avLst/>
              </a:prstGeom>
              <a:ln w="22225" cap="flat" cmpd="sng">
                <a:solidFill>
                  <a:srgbClr val="FFCC99"/>
                </a:solidFill>
                <a:prstDash val="solid"/>
                <a:headEnd type="none" w="med" len="med"/>
                <a:tailEnd type="none" w="med" len="med"/>
              </a:ln>
            </p:spPr>
          </p:sp>
          <p:sp>
            <p:nvSpPr>
              <p:cNvPr id="112" name="Line 168"/>
              <p:cNvSpPr/>
              <p:nvPr/>
            </p:nvSpPr>
            <p:spPr>
              <a:xfrm>
                <a:off x="216" y="3318"/>
                <a:ext cx="5021" cy="0"/>
              </a:xfrm>
              <a:prstGeom prst="line">
                <a:avLst/>
              </a:prstGeom>
              <a:ln w="9525" cap="flat" cmpd="sng">
                <a:solidFill>
                  <a:srgbClr val="FFCC99"/>
                </a:solidFill>
                <a:prstDash val="solid"/>
                <a:headEnd type="none" w="med" len="med"/>
                <a:tailEnd type="none" w="med" len="med"/>
              </a:ln>
            </p:spPr>
          </p:sp>
          <p:sp>
            <p:nvSpPr>
              <p:cNvPr id="113" name="Line 169"/>
              <p:cNvSpPr/>
              <p:nvPr/>
            </p:nvSpPr>
            <p:spPr>
              <a:xfrm>
                <a:off x="216" y="3270"/>
                <a:ext cx="5021" cy="0"/>
              </a:xfrm>
              <a:prstGeom prst="line">
                <a:avLst/>
              </a:prstGeom>
              <a:ln w="9525" cap="flat" cmpd="sng">
                <a:solidFill>
                  <a:srgbClr val="FFCC99"/>
                </a:solidFill>
                <a:prstDash val="solid"/>
                <a:headEnd type="none" w="med" len="med"/>
                <a:tailEnd type="none" w="med" len="med"/>
              </a:ln>
            </p:spPr>
          </p:sp>
          <p:sp>
            <p:nvSpPr>
              <p:cNvPr id="114" name="Line 170"/>
              <p:cNvSpPr/>
              <p:nvPr/>
            </p:nvSpPr>
            <p:spPr>
              <a:xfrm>
                <a:off x="216" y="3367"/>
                <a:ext cx="5021" cy="0"/>
              </a:xfrm>
              <a:prstGeom prst="line">
                <a:avLst/>
              </a:prstGeom>
              <a:ln w="9525" cap="flat" cmpd="sng">
                <a:solidFill>
                  <a:srgbClr val="FFCC99"/>
                </a:solidFill>
                <a:prstDash val="solid"/>
                <a:headEnd type="none" w="med" len="med"/>
                <a:tailEnd type="none" w="med" len="med"/>
              </a:ln>
            </p:spPr>
          </p:sp>
          <p:sp>
            <p:nvSpPr>
              <p:cNvPr id="115" name="Line 171"/>
              <p:cNvSpPr/>
              <p:nvPr/>
            </p:nvSpPr>
            <p:spPr>
              <a:xfrm>
                <a:off x="216" y="3405"/>
                <a:ext cx="5021" cy="0"/>
              </a:xfrm>
              <a:prstGeom prst="line">
                <a:avLst/>
              </a:prstGeom>
              <a:ln w="9525" cap="flat" cmpd="sng">
                <a:solidFill>
                  <a:srgbClr val="FFCC99"/>
                </a:solidFill>
                <a:prstDash val="solid"/>
                <a:headEnd type="none" w="med" len="med"/>
                <a:tailEnd type="none" w="med" len="med"/>
              </a:ln>
            </p:spPr>
          </p:sp>
          <p:sp>
            <p:nvSpPr>
              <p:cNvPr id="116" name="Line 172"/>
              <p:cNvSpPr/>
              <p:nvPr/>
            </p:nvSpPr>
            <p:spPr>
              <a:xfrm>
                <a:off x="216" y="3457"/>
                <a:ext cx="5021" cy="0"/>
              </a:xfrm>
              <a:prstGeom prst="line">
                <a:avLst/>
              </a:prstGeom>
              <a:ln w="22225" cap="flat" cmpd="sng">
                <a:solidFill>
                  <a:srgbClr val="FFCC99"/>
                </a:solidFill>
                <a:prstDash val="solid"/>
                <a:headEnd type="none" w="med" len="med"/>
                <a:tailEnd type="none" w="med" len="med"/>
              </a:ln>
            </p:spPr>
          </p:sp>
          <p:sp>
            <p:nvSpPr>
              <p:cNvPr id="117" name="Line 173"/>
              <p:cNvSpPr/>
              <p:nvPr/>
            </p:nvSpPr>
            <p:spPr>
              <a:xfrm>
                <a:off x="216" y="3554"/>
                <a:ext cx="5021" cy="0"/>
              </a:xfrm>
              <a:prstGeom prst="line">
                <a:avLst/>
              </a:prstGeom>
              <a:ln w="9525" cap="flat" cmpd="sng">
                <a:solidFill>
                  <a:srgbClr val="FFCC99"/>
                </a:solidFill>
                <a:prstDash val="solid"/>
                <a:headEnd type="none" w="med" len="med"/>
                <a:tailEnd type="none" w="med" len="med"/>
              </a:ln>
            </p:spPr>
          </p:sp>
          <p:sp>
            <p:nvSpPr>
              <p:cNvPr id="118" name="Line 174"/>
              <p:cNvSpPr/>
              <p:nvPr/>
            </p:nvSpPr>
            <p:spPr>
              <a:xfrm>
                <a:off x="216" y="3506"/>
                <a:ext cx="5021" cy="0"/>
              </a:xfrm>
              <a:prstGeom prst="line">
                <a:avLst/>
              </a:prstGeom>
              <a:ln w="9525" cap="flat" cmpd="sng">
                <a:solidFill>
                  <a:srgbClr val="FFCC99"/>
                </a:solidFill>
                <a:prstDash val="solid"/>
                <a:headEnd type="none" w="med" len="med"/>
                <a:tailEnd type="none" w="med" len="med"/>
              </a:ln>
            </p:spPr>
          </p:sp>
          <p:sp>
            <p:nvSpPr>
              <p:cNvPr id="119" name="Line 175"/>
              <p:cNvSpPr/>
              <p:nvPr/>
            </p:nvSpPr>
            <p:spPr>
              <a:xfrm>
                <a:off x="216" y="3602"/>
                <a:ext cx="5021" cy="0"/>
              </a:xfrm>
              <a:prstGeom prst="line">
                <a:avLst/>
              </a:prstGeom>
              <a:ln w="9525" cap="flat" cmpd="sng">
                <a:solidFill>
                  <a:srgbClr val="FFCC99"/>
                </a:solidFill>
                <a:prstDash val="solid"/>
                <a:headEnd type="none" w="med" len="med"/>
                <a:tailEnd type="none" w="med" len="med"/>
              </a:ln>
            </p:spPr>
          </p:sp>
          <p:sp>
            <p:nvSpPr>
              <p:cNvPr id="120" name="Line 176"/>
              <p:cNvSpPr/>
              <p:nvPr/>
            </p:nvSpPr>
            <p:spPr>
              <a:xfrm>
                <a:off x="216" y="3649"/>
                <a:ext cx="5021" cy="0"/>
              </a:xfrm>
              <a:prstGeom prst="line">
                <a:avLst/>
              </a:prstGeom>
              <a:ln w="9525" cap="flat" cmpd="sng">
                <a:solidFill>
                  <a:srgbClr val="FFCC99"/>
                </a:solidFill>
                <a:prstDash val="solid"/>
                <a:headEnd type="none" w="med" len="med"/>
                <a:tailEnd type="none" w="med" len="med"/>
              </a:ln>
            </p:spPr>
          </p:sp>
          <p:sp>
            <p:nvSpPr>
              <p:cNvPr id="121" name="Line 177"/>
              <p:cNvSpPr/>
              <p:nvPr/>
            </p:nvSpPr>
            <p:spPr>
              <a:xfrm>
                <a:off x="216" y="3702"/>
                <a:ext cx="5021" cy="0"/>
              </a:xfrm>
              <a:prstGeom prst="line">
                <a:avLst/>
              </a:prstGeom>
              <a:ln w="22225" cap="flat" cmpd="sng">
                <a:solidFill>
                  <a:srgbClr val="FFCC99"/>
                </a:solidFill>
                <a:prstDash val="solid"/>
                <a:headEnd type="none" w="med" len="med"/>
                <a:tailEnd type="none" w="med" len="med"/>
              </a:ln>
            </p:spPr>
          </p:sp>
          <p:sp>
            <p:nvSpPr>
              <p:cNvPr id="122" name="Line 178"/>
              <p:cNvSpPr/>
              <p:nvPr/>
            </p:nvSpPr>
            <p:spPr>
              <a:xfrm>
                <a:off x="216" y="3794"/>
                <a:ext cx="5021" cy="0"/>
              </a:xfrm>
              <a:prstGeom prst="line">
                <a:avLst/>
              </a:prstGeom>
              <a:ln w="9525" cap="flat" cmpd="sng">
                <a:solidFill>
                  <a:srgbClr val="FFCC99"/>
                </a:solidFill>
                <a:prstDash val="solid"/>
                <a:headEnd type="none" w="med" len="med"/>
                <a:tailEnd type="none" w="med" len="med"/>
              </a:ln>
            </p:spPr>
          </p:sp>
          <p:sp>
            <p:nvSpPr>
              <p:cNvPr id="123" name="Line 179"/>
              <p:cNvSpPr/>
              <p:nvPr/>
            </p:nvSpPr>
            <p:spPr>
              <a:xfrm>
                <a:off x="216" y="3746"/>
                <a:ext cx="5021" cy="0"/>
              </a:xfrm>
              <a:prstGeom prst="line">
                <a:avLst/>
              </a:prstGeom>
              <a:ln w="9525" cap="flat" cmpd="sng">
                <a:solidFill>
                  <a:srgbClr val="FFCC99"/>
                </a:solidFill>
                <a:prstDash val="solid"/>
                <a:headEnd type="none" w="med" len="med"/>
                <a:tailEnd type="none" w="med" len="med"/>
              </a:ln>
            </p:spPr>
          </p:sp>
          <p:sp>
            <p:nvSpPr>
              <p:cNvPr id="124" name="Line 180"/>
              <p:cNvSpPr/>
              <p:nvPr/>
            </p:nvSpPr>
            <p:spPr>
              <a:xfrm>
                <a:off x="216" y="3843"/>
                <a:ext cx="5021" cy="0"/>
              </a:xfrm>
              <a:prstGeom prst="line">
                <a:avLst/>
              </a:prstGeom>
              <a:ln w="9525" cap="flat" cmpd="sng">
                <a:solidFill>
                  <a:srgbClr val="FFCC99"/>
                </a:solidFill>
                <a:prstDash val="solid"/>
                <a:headEnd type="none" w="med" len="med"/>
                <a:tailEnd type="none" w="med" len="med"/>
              </a:ln>
            </p:spPr>
          </p:sp>
          <p:sp>
            <p:nvSpPr>
              <p:cNvPr id="125" name="Line 181"/>
              <p:cNvSpPr/>
              <p:nvPr/>
            </p:nvSpPr>
            <p:spPr>
              <a:xfrm>
                <a:off x="216" y="3881"/>
                <a:ext cx="5021" cy="0"/>
              </a:xfrm>
              <a:prstGeom prst="line">
                <a:avLst/>
              </a:prstGeom>
              <a:ln w="9525" cap="flat" cmpd="sng">
                <a:solidFill>
                  <a:srgbClr val="FFCC99"/>
                </a:solidFill>
                <a:prstDash val="solid"/>
                <a:headEnd type="none" w="med" len="med"/>
                <a:tailEnd type="none" w="med" len="med"/>
              </a:ln>
            </p:spPr>
          </p:sp>
          <p:sp>
            <p:nvSpPr>
              <p:cNvPr id="126" name="Line 182"/>
              <p:cNvSpPr/>
              <p:nvPr/>
            </p:nvSpPr>
            <p:spPr>
              <a:xfrm>
                <a:off x="216" y="3942"/>
                <a:ext cx="5021" cy="0"/>
              </a:xfrm>
              <a:prstGeom prst="line">
                <a:avLst/>
              </a:prstGeom>
              <a:ln w="22225" cap="flat" cmpd="sng">
                <a:solidFill>
                  <a:srgbClr val="FFCC99"/>
                </a:solidFill>
                <a:prstDash val="solid"/>
                <a:headEnd type="none" w="med" len="med"/>
                <a:tailEnd type="none" w="med" len="med"/>
              </a:ln>
            </p:spPr>
          </p:sp>
        </p:grpSp>
        <p:sp>
          <p:nvSpPr>
            <p:cNvPr id="9" name="Line 183"/>
            <p:cNvSpPr/>
            <p:nvPr/>
          </p:nvSpPr>
          <p:spPr>
            <a:xfrm flipV="1">
              <a:off x="768" y="1483"/>
              <a:ext cx="0" cy="1758"/>
            </a:xfrm>
            <a:prstGeom prst="line">
              <a:avLst/>
            </a:prstGeom>
            <a:ln w="22225" cap="flat" cmpd="sng">
              <a:solidFill>
                <a:schemeClr val="tx1"/>
              </a:solidFill>
              <a:prstDash val="solid"/>
              <a:headEnd type="none" w="med" len="med"/>
              <a:tailEnd type="stealth" w="lg" len="lg"/>
            </a:ln>
          </p:spPr>
        </p:sp>
        <p:sp>
          <p:nvSpPr>
            <p:cNvPr id="10" name="Text Box 184"/>
            <p:cNvSpPr txBox="1"/>
            <p:nvPr/>
          </p:nvSpPr>
          <p:spPr>
            <a:xfrm>
              <a:off x="675" y="1289"/>
              <a:ext cx="205" cy="250"/>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2000" b="1" i="1" dirty="0">
                  <a:latin typeface="Times New Roman" panose="02020603050405020304" pitchFamily="18" charset="0"/>
                </a:rPr>
                <a:t>n</a:t>
              </a:r>
              <a:endParaRPr lang="en-US" altLang="zh-CN" sz="2400" b="1" dirty="0">
                <a:latin typeface="Times New Roman" panose="02020603050405020304" pitchFamily="18" charset="0"/>
              </a:endParaRPr>
            </a:p>
          </p:txBody>
        </p:sp>
        <p:sp>
          <p:nvSpPr>
            <p:cNvPr id="11" name="Text Box 185"/>
            <p:cNvSpPr txBox="1"/>
            <p:nvPr/>
          </p:nvSpPr>
          <p:spPr>
            <a:xfrm>
              <a:off x="3288" y="3228"/>
              <a:ext cx="605" cy="250"/>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2000" b="1" i="1" dirty="0">
                  <a:latin typeface="Times New Roman" panose="02020603050405020304" pitchFamily="18" charset="0"/>
                </a:rPr>
                <a:t>λ</a:t>
              </a:r>
              <a:r>
                <a:rPr lang="en-US" altLang="zh-CN" sz="2000" b="1" dirty="0">
                  <a:latin typeface="Times New Roman" panose="02020603050405020304" pitchFamily="18" charset="0"/>
                </a:rPr>
                <a:t>(nm)</a:t>
              </a:r>
              <a:endParaRPr lang="en-US" altLang="zh-CN" sz="2400" b="1" dirty="0">
                <a:latin typeface="Times New Roman" panose="02020603050405020304" pitchFamily="18" charset="0"/>
              </a:endParaRPr>
            </a:p>
          </p:txBody>
        </p:sp>
        <p:sp>
          <p:nvSpPr>
            <p:cNvPr id="12" name="Line 186"/>
            <p:cNvSpPr/>
            <p:nvPr/>
          </p:nvSpPr>
          <p:spPr>
            <a:xfrm>
              <a:off x="762" y="3241"/>
              <a:ext cx="2930" cy="0"/>
            </a:xfrm>
            <a:prstGeom prst="line">
              <a:avLst/>
            </a:prstGeom>
            <a:ln w="22225" cap="flat" cmpd="sng">
              <a:solidFill>
                <a:schemeClr val="tx1"/>
              </a:solidFill>
              <a:prstDash val="solid"/>
              <a:headEnd type="none" w="med" len="med"/>
              <a:tailEnd type="stealth" w="lg" len="lg"/>
            </a:ln>
          </p:spPr>
        </p:sp>
        <p:sp>
          <p:nvSpPr>
            <p:cNvPr id="13" name="Line 187"/>
            <p:cNvSpPr/>
            <p:nvPr/>
          </p:nvSpPr>
          <p:spPr>
            <a:xfrm>
              <a:off x="1561" y="3209"/>
              <a:ext cx="0" cy="37"/>
            </a:xfrm>
            <a:prstGeom prst="line">
              <a:avLst/>
            </a:prstGeom>
            <a:ln w="19050" cap="flat" cmpd="sng">
              <a:solidFill>
                <a:schemeClr val="tx1"/>
              </a:solidFill>
              <a:prstDash val="solid"/>
              <a:headEnd type="none" w="med" len="med"/>
              <a:tailEnd type="none" w="med" len="med"/>
            </a:ln>
          </p:spPr>
        </p:sp>
        <p:sp>
          <p:nvSpPr>
            <p:cNvPr id="14" name="Line 188"/>
            <p:cNvSpPr/>
            <p:nvPr/>
          </p:nvSpPr>
          <p:spPr>
            <a:xfrm>
              <a:off x="3154" y="3209"/>
              <a:ext cx="0" cy="37"/>
            </a:xfrm>
            <a:prstGeom prst="line">
              <a:avLst/>
            </a:prstGeom>
            <a:ln w="19050" cap="flat" cmpd="sng">
              <a:solidFill>
                <a:schemeClr val="tx1"/>
              </a:solidFill>
              <a:prstDash val="solid"/>
              <a:headEnd type="none" w="med" len="med"/>
              <a:tailEnd type="none" w="med" len="med"/>
            </a:ln>
          </p:spPr>
        </p:sp>
        <p:sp>
          <p:nvSpPr>
            <p:cNvPr id="15" name="Line 189"/>
            <p:cNvSpPr/>
            <p:nvPr/>
          </p:nvSpPr>
          <p:spPr>
            <a:xfrm rot="5400000">
              <a:off x="782" y="2267"/>
              <a:ext cx="0" cy="37"/>
            </a:xfrm>
            <a:prstGeom prst="line">
              <a:avLst/>
            </a:prstGeom>
            <a:ln w="19050" cap="flat" cmpd="sng">
              <a:solidFill>
                <a:schemeClr val="tx1"/>
              </a:solidFill>
              <a:prstDash val="solid"/>
              <a:headEnd type="none" w="med" len="med"/>
              <a:tailEnd type="none" w="med" len="med"/>
            </a:ln>
          </p:spPr>
        </p:sp>
        <p:sp>
          <p:nvSpPr>
            <p:cNvPr id="16" name="Line 190"/>
            <p:cNvSpPr/>
            <p:nvPr/>
          </p:nvSpPr>
          <p:spPr>
            <a:xfrm rot="5400000">
              <a:off x="782" y="2589"/>
              <a:ext cx="0" cy="37"/>
            </a:xfrm>
            <a:prstGeom prst="line">
              <a:avLst/>
            </a:prstGeom>
            <a:ln w="19050" cap="flat" cmpd="sng">
              <a:solidFill>
                <a:schemeClr val="tx1"/>
              </a:solidFill>
              <a:prstDash val="solid"/>
              <a:headEnd type="none" w="med" len="med"/>
              <a:tailEnd type="none" w="med" len="med"/>
            </a:ln>
          </p:spPr>
        </p:sp>
        <p:sp>
          <p:nvSpPr>
            <p:cNvPr id="17" name="Line 191"/>
            <p:cNvSpPr/>
            <p:nvPr/>
          </p:nvSpPr>
          <p:spPr>
            <a:xfrm rot="5400000">
              <a:off x="782" y="2899"/>
              <a:ext cx="0" cy="37"/>
            </a:xfrm>
            <a:prstGeom prst="line">
              <a:avLst/>
            </a:prstGeom>
            <a:ln w="19050" cap="flat" cmpd="sng">
              <a:solidFill>
                <a:schemeClr val="tx1"/>
              </a:solidFill>
              <a:prstDash val="solid"/>
              <a:headEnd type="none" w="med" len="med"/>
              <a:tailEnd type="none" w="med" len="med"/>
            </a:ln>
          </p:spPr>
        </p:sp>
        <p:sp>
          <p:nvSpPr>
            <p:cNvPr id="18" name="Line 192"/>
            <p:cNvSpPr/>
            <p:nvPr/>
          </p:nvSpPr>
          <p:spPr>
            <a:xfrm rot="5400000">
              <a:off x="782" y="1617"/>
              <a:ext cx="0" cy="37"/>
            </a:xfrm>
            <a:prstGeom prst="line">
              <a:avLst/>
            </a:prstGeom>
            <a:ln w="19050" cap="flat" cmpd="sng">
              <a:solidFill>
                <a:schemeClr val="tx1"/>
              </a:solidFill>
              <a:prstDash val="solid"/>
              <a:headEnd type="none" w="med" len="med"/>
              <a:tailEnd type="none" w="med" len="med"/>
            </a:ln>
          </p:spPr>
        </p:sp>
        <p:sp>
          <p:nvSpPr>
            <p:cNvPr id="19" name="Line 193"/>
            <p:cNvSpPr/>
            <p:nvPr/>
          </p:nvSpPr>
          <p:spPr>
            <a:xfrm rot="5400000">
              <a:off x="782" y="1941"/>
              <a:ext cx="0" cy="37"/>
            </a:xfrm>
            <a:prstGeom prst="line">
              <a:avLst/>
            </a:prstGeom>
            <a:ln w="19050" cap="flat" cmpd="sng">
              <a:solidFill>
                <a:schemeClr val="tx1"/>
              </a:solidFill>
              <a:prstDash val="solid"/>
              <a:headEnd type="none" w="med" len="med"/>
              <a:tailEnd type="none" w="med" len="med"/>
            </a:ln>
          </p:spPr>
        </p:sp>
        <p:sp>
          <p:nvSpPr>
            <p:cNvPr id="20" name="Text Box 194"/>
            <p:cNvSpPr txBox="1"/>
            <p:nvPr/>
          </p:nvSpPr>
          <p:spPr>
            <a:xfrm>
              <a:off x="431" y="3158"/>
              <a:ext cx="365"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1.6500</a:t>
              </a:r>
            </a:p>
          </p:txBody>
        </p:sp>
        <p:sp>
          <p:nvSpPr>
            <p:cNvPr id="21" name="Text Box 195"/>
            <p:cNvSpPr txBox="1"/>
            <p:nvPr/>
          </p:nvSpPr>
          <p:spPr>
            <a:xfrm>
              <a:off x="1391" y="3241"/>
              <a:ext cx="298"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500.0</a:t>
              </a:r>
              <a:endParaRPr lang="en-US" altLang="zh-CN" sz="2400" b="1" dirty="0">
                <a:latin typeface="Times New Roman" panose="02020603050405020304" pitchFamily="18" charset="0"/>
              </a:endParaRPr>
            </a:p>
          </p:txBody>
        </p:sp>
        <p:sp>
          <p:nvSpPr>
            <p:cNvPr id="22" name="Text Box 196"/>
            <p:cNvSpPr txBox="1"/>
            <p:nvPr/>
          </p:nvSpPr>
          <p:spPr>
            <a:xfrm>
              <a:off x="3036" y="3264"/>
              <a:ext cx="247"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700.0</a:t>
              </a:r>
              <a:endParaRPr lang="en-US" altLang="zh-CN" sz="2400" b="1" dirty="0">
                <a:latin typeface="Times New Roman" panose="02020603050405020304" pitchFamily="18" charset="0"/>
              </a:endParaRPr>
            </a:p>
          </p:txBody>
        </p:sp>
        <p:sp>
          <p:nvSpPr>
            <p:cNvPr id="23" name="Text Box 197"/>
            <p:cNvSpPr txBox="1"/>
            <p:nvPr/>
          </p:nvSpPr>
          <p:spPr>
            <a:xfrm>
              <a:off x="430" y="2552"/>
              <a:ext cx="358"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1.6700</a:t>
              </a:r>
              <a:endParaRPr lang="en-US" altLang="zh-CN" sz="2400" b="1" dirty="0">
                <a:latin typeface="Times New Roman" panose="02020603050405020304" pitchFamily="18" charset="0"/>
              </a:endParaRPr>
            </a:p>
          </p:txBody>
        </p:sp>
        <p:sp>
          <p:nvSpPr>
            <p:cNvPr id="24" name="Text Box 198"/>
            <p:cNvSpPr txBox="1"/>
            <p:nvPr/>
          </p:nvSpPr>
          <p:spPr>
            <a:xfrm>
              <a:off x="424" y="2860"/>
              <a:ext cx="374"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1.6600</a:t>
              </a:r>
              <a:endParaRPr lang="en-US" altLang="zh-CN" sz="2400" b="1" dirty="0">
                <a:latin typeface="Times New Roman" panose="02020603050405020304" pitchFamily="18" charset="0"/>
              </a:endParaRPr>
            </a:p>
          </p:txBody>
        </p:sp>
        <p:sp>
          <p:nvSpPr>
            <p:cNvPr id="25" name="Text Box 199"/>
            <p:cNvSpPr txBox="1"/>
            <p:nvPr/>
          </p:nvSpPr>
          <p:spPr>
            <a:xfrm>
              <a:off x="443" y="1592"/>
              <a:ext cx="345"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1.7000</a:t>
              </a:r>
              <a:endParaRPr lang="en-US" altLang="zh-CN" sz="2400" b="1" dirty="0">
                <a:latin typeface="Times New Roman" panose="02020603050405020304" pitchFamily="18" charset="0"/>
              </a:endParaRPr>
            </a:p>
          </p:txBody>
        </p:sp>
        <p:sp>
          <p:nvSpPr>
            <p:cNvPr id="26" name="Text Box 200"/>
            <p:cNvSpPr txBox="1"/>
            <p:nvPr/>
          </p:nvSpPr>
          <p:spPr>
            <a:xfrm>
              <a:off x="446" y="1904"/>
              <a:ext cx="325"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1.6900</a:t>
              </a:r>
              <a:endParaRPr lang="en-US" altLang="zh-CN" sz="2400" b="1" dirty="0">
                <a:latin typeface="Times New Roman" panose="02020603050405020304" pitchFamily="18" charset="0"/>
              </a:endParaRPr>
            </a:p>
          </p:txBody>
        </p:sp>
        <p:sp>
          <p:nvSpPr>
            <p:cNvPr id="27" name="Text Box 201"/>
            <p:cNvSpPr txBox="1"/>
            <p:nvPr/>
          </p:nvSpPr>
          <p:spPr>
            <a:xfrm>
              <a:off x="445" y="2224"/>
              <a:ext cx="325"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1.6800</a:t>
              </a:r>
              <a:endParaRPr lang="en-US" altLang="zh-CN" sz="2400" b="1" dirty="0">
                <a:latin typeface="Times New Roman" panose="02020603050405020304" pitchFamily="18" charset="0"/>
              </a:endParaRPr>
            </a:p>
          </p:txBody>
        </p:sp>
        <p:sp>
          <p:nvSpPr>
            <p:cNvPr id="28" name="Text Box 202"/>
            <p:cNvSpPr txBox="1"/>
            <p:nvPr/>
          </p:nvSpPr>
          <p:spPr>
            <a:xfrm>
              <a:off x="2188" y="3241"/>
              <a:ext cx="283"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600.0</a:t>
              </a:r>
              <a:endParaRPr lang="en-US" altLang="zh-CN" sz="2400" b="1" dirty="0">
                <a:latin typeface="Times New Roman" panose="02020603050405020304" pitchFamily="18" charset="0"/>
              </a:endParaRPr>
            </a:p>
          </p:txBody>
        </p:sp>
        <p:sp>
          <p:nvSpPr>
            <p:cNvPr id="29" name="Line 203"/>
            <p:cNvSpPr/>
            <p:nvPr/>
          </p:nvSpPr>
          <p:spPr>
            <a:xfrm>
              <a:off x="2356" y="3207"/>
              <a:ext cx="0" cy="37"/>
            </a:xfrm>
            <a:prstGeom prst="line">
              <a:avLst/>
            </a:prstGeom>
            <a:ln w="19050" cap="flat" cmpd="sng">
              <a:solidFill>
                <a:schemeClr val="tx1"/>
              </a:solidFill>
              <a:prstDash val="solid"/>
              <a:headEnd type="none" w="med" len="med"/>
              <a:tailEnd type="none" w="med" len="med"/>
            </a:ln>
          </p:spPr>
        </p:sp>
        <p:sp>
          <p:nvSpPr>
            <p:cNvPr id="30" name="Text Box 204"/>
            <p:cNvSpPr txBox="1"/>
            <p:nvPr/>
          </p:nvSpPr>
          <p:spPr>
            <a:xfrm>
              <a:off x="697" y="3260"/>
              <a:ext cx="308" cy="115"/>
            </a:xfrm>
            <a:prstGeom prst="rect">
              <a:avLst/>
            </a:prstGeom>
            <a:noFill/>
            <a:ln w="9525">
              <a:noFill/>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US" altLang="zh-CN" sz="1200" b="1" dirty="0">
                  <a:latin typeface="Times New Roman" panose="02020603050405020304" pitchFamily="18" charset="0"/>
                </a:rPr>
                <a:t>400.0</a:t>
              </a:r>
              <a:endParaRPr lang="en-US" altLang="zh-CN" sz="2400" b="1" dirty="0">
                <a:latin typeface="Times New Roman" panose="02020603050405020304" pitchFamily="18" charset="0"/>
              </a:endParaRPr>
            </a:p>
          </p:txBody>
        </p:sp>
        <p:sp>
          <p:nvSpPr>
            <p:cNvPr id="31" name="Text Box 205"/>
            <p:cNvSpPr txBox="1"/>
            <p:nvPr/>
          </p:nvSpPr>
          <p:spPr>
            <a:xfrm>
              <a:off x="1379" y="3332"/>
              <a:ext cx="1565" cy="250"/>
            </a:xfrm>
            <a:prstGeom prst="rect">
              <a:avLst/>
            </a:prstGeom>
            <a:solidFill>
              <a:schemeClr val="bg1"/>
            </a:solid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zh-CN" altLang="en-US" sz="2000" b="1" dirty="0">
                  <a:latin typeface="Times New Roman" panose="02020603050405020304" pitchFamily="18" charset="0"/>
                </a:rPr>
                <a:t>玻璃材料色散曲线图</a:t>
              </a:r>
              <a:endParaRPr lang="zh-CN" altLang="en-US" sz="2400" b="1" dirty="0">
                <a:latin typeface="Times New Roman" panose="02020603050405020304" pitchFamily="18" charset="0"/>
              </a:endParaRPr>
            </a:p>
          </p:txBody>
        </p:sp>
        <p:grpSp>
          <p:nvGrpSpPr>
            <p:cNvPr id="32" name="Group 206"/>
            <p:cNvGrpSpPr/>
            <p:nvPr/>
          </p:nvGrpSpPr>
          <p:grpSpPr>
            <a:xfrm>
              <a:off x="1116" y="1924"/>
              <a:ext cx="31" cy="72"/>
              <a:chOff x="2705" y="307"/>
              <a:chExt cx="73" cy="72"/>
            </a:xfrm>
          </p:grpSpPr>
          <p:sp>
            <p:nvSpPr>
              <p:cNvPr id="53" name="Line 207"/>
              <p:cNvSpPr/>
              <p:nvPr/>
            </p:nvSpPr>
            <p:spPr>
              <a:xfrm>
                <a:off x="2705" y="349"/>
                <a:ext cx="73" cy="0"/>
              </a:xfrm>
              <a:prstGeom prst="line">
                <a:avLst/>
              </a:prstGeom>
              <a:ln w="9525" cap="flat" cmpd="sng">
                <a:solidFill>
                  <a:schemeClr val="tx1"/>
                </a:solidFill>
                <a:prstDash val="solid"/>
                <a:headEnd type="none" w="med" len="med"/>
                <a:tailEnd type="none" w="med" len="med"/>
              </a:ln>
            </p:spPr>
          </p:sp>
          <p:sp>
            <p:nvSpPr>
              <p:cNvPr id="54" name="Line 208"/>
              <p:cNvSpPr/>
              <p:nvPr/>
            </p:nvSpPr>
            <p:spPr>
              <a:xfrm rot="5400000">
                <a:off x="2709" y="343"/>
                <a:ext cx="72" cy="0"/>
              </a:xfrm>
              <a:prstGeom prst="line">
                <a:avLst/>
              </a:prstGeom>
              <a:ln w="9525" cap="flat" cmpd="sng">
                <a:solidFill>
                  <a:schemeClr val="tx1"/>
                </a:solidFill>
                <a:prstDash val="solid"/>
                <a:headEnd type="none" w="med" len="med"/>
                <a:tailEnd type="none" w="med" len="med"/>
              </a:ln>
            </p:spPr>
          </p:sp>
        </p:grpSp>
        <p:grpSp>
          <p:nvGrpSpPr>
            <p:cNvPr id="33" name="Group 209"/>
            <p:cNvGrpSpPr/>
            <p:nvPr/>
          </p:nvGrpSpPr>
          <p:grpSpPr>
            <a:xfrm>
              <a:off x="1301" y="2109"/>
              <a:ext cx="32" cy="72"/>
              <a:chOff x="2705" y="307"/>
              <a:chExt cx="73" cy="72"/>
            </a:xfrm>
          </p:grpSpPr>
          <p:sp>
            <p:nvSpPr>
              <p:cNvPr id="51" name="Line 210"/>
              <p:cNvSpPr/>
              <p:nvPr/>
            </p:nvSpPr>
            <p:spPr>
              <a:xfrm>
                <a:off x="2705" y="349"/>
                <a:ext cx="73" cy="0"/>
              </a:xfrm>
              <a:prstGeom prst="line">
                <a:avLst/>
              </a:prstGeom>
              <a:ln w="9525" cap="flat" cmpd="sng">
                <a:solidFill>
                  <a:schemeClr val="tx1"/>
                </a:solidFill>
                <a:prstDash val="solid"/>
                <a:headEnd type="none" w="med" len="med"/>
                <a:tailEnd type="none" w="med" len="med"/>
              </a:ln>
            </p:spPr>
          </p:sp>
          <p:sp>
            <p:nvSpPr>
              <p:cNvPr id="52" name="Line 211"/>
              <p:cNvSpPr/>
              <p:nvPr/>
            </p:nvSpPr>
            <p:spPr>
              <a:xfrm rot="5400000">
                <a:off x="2709" y="343"/>
                <a:ext cx="72" cy="0"/>
              </a:xfrm>
              <a:prstGeom prst="line">
                <a:avLst/>
              </a:prstGeom>
              <a:ln w="9525" cap="flat" cmpd="sng">
                <a:solidFill>
                  <a:schemeClr val="tx1"/>
                </a:solidFill>
                <a:prstDash val="solid"/>
                <a:headEnd type="none" w="med" len="med"/>
                <a:tailEnd type="none" w="med" len="med"/>
              </a:ln>
            </p:spPr>
          </p:sp>
        </p:grpSp>
        <p:grpSp>
          <p:nvGrpSpPr>
            <p:cNvPr id="34" name="Group 212"/>
            <p:cNvGrpSpPr/>
            <p:nvPr/>
          </p:nvGrpSpPr>
          <p:grpSpPr>
            <a:xfrm>
              <a:off x="1473" y="2253"/>
              <a:ext cx="32" cy="72"/>
              <a:chOff x="2705" y="307"/>
              <a:chExt cx="73" cy="72"/>
            </a:xfrm>
          </p:grpSpPr>
          <p:sp>
            <p:nvSpPr>
              <p:cNvPr id="49" name="Line 213"/>
              <p:cNvSpPr/>
              <p:nvPr/>
            </p:nvSpPr>
            <p:spPr>
              <a:xfrm>
                <a:off x="2705" y="349"/>
                <a:ext cx="73" cy="0"/>
              </a:xfrm>
              <a:prstGeom prst="line">
                <a:avLst/>
              </a:prstGeom>
              <a:ln w="9525" cap="flat" cmpd="sng">
                <a:solidFill>
                  <a:schemeClr val="tx1"/>
                </a:solidFill>
                <a:prstDash val="solid"/>
                <a:headEnd type="none" w="med" len="med"/>
                <a:tailEnd type="none" w="med" len="med"/>
              </a:ln>
            </p:spPr>
          </p:sp>
          <p:sp>
            <p:nvSpPr>
              <p:cNvPr id="50" name="Line 214"/>
              <p:cNvSpPr/>
              <p:nvPr/>
            </p:nvSpPr>
            <p:spPr>
              <a:xfrm rot="5400000">
                <a:off x="2709" y="343"/>
                <a:ext cx="72" cy="0"/>
              </a:xfrm>
              <a:prstGeom prst="line">
                <a:avLst/>
              </a:prstGeom>
              <a:ln w="9525" cap="flat" cmpd="sng">
                <a:solidFill>
                  <a:schemeClr val="tx1"/>
                </a:solidFill>
                <a:prstDash val="solid"/>
                <a:headEnd type="none" w="med" len="med"/>
                <a:tailEnd type="none" w="med" len="med"/>
              </a:ln>
            </p:spPr>
          </p:sp>
        </p:grpSp>
        <p:grpSp>
          <p:nvGrpSpPr>
            <p:cNvPr id="35" name="Group 215"/>
            <p:cNvGrpSpPr/>
            <p:nvPr/>
          </p:nvGrpSpPr>
          <p:grpSpPr>
            <a:xfrm>
              <a:off x="1556" y="2305"/>
              <a:ext cx="32" cy="72"/>
              <a:chOff x="2705" y="307"/>
              <a:chExt cx="73" cy="72"/>
            </a:xfrm>
          </p:grpSpPr>
          <p:sp>
            <p:nvSpPr>
              <p:cNvPr id="47" name="Line 216"/>
              <p:cNvSpPr/>
              <p:nvPr/>
            </p:nvSpPr>
            <p:spPr>
              <a:xfrm>
                <a:off x="2705" y="349"/>
                <a:ext cx="73" cy="0"/>
              </a:xfrm>
              <a:prstGeom prst="line">
                <a:avLst/>
              </a:prstGeom>
              <a:ln w="9525" cap="flat" cmpd="sng">
                <a:solidFill>
                  <a:schemeClr val="tx1"/>
                </a:solidFill>
                <a:prstDash val="solid"/>
                <a:headEnd type="none" w="med" len="med"/>
                <a:tailEnd type="none" w="med" len="med"/>
              </a:ln>
            </p:spPr>
          </p:sp>
          <p:sp>
            <p:nvSpPr>
              <p:cNvPr id="48" name="Line 217"/>
              <p:cNvSpPr/>
              <p:nvPr/>
            </p:nvSpPr>
            <p:spPr>
              <a:xfrm rot="5400000">
                <a:off x="2709" y="343"/>
                <a:ext cx="72" cy="0"/>
              </a:xfrm>
              <a:prstGeom prst="line">
                <a:avLst/>
              </a:prstGeom>
              <a:ln w="9525" cap="flat" cmpd="sng">
                <a:solidFill>
                  <a:schemeClr val="tx1"/>
                </a:solidFill>
                <a:prstDash val="solid"/>
                <a:headEnd type="none" w="med" len="med"/>
                <a:tailEnd type="none" w="med" len="med"/>
              </a:ln>
            </p:spPr>
          </p:sp>
        </p:grpSp>
        <p:grpSp>
          <p:nvGrpSpPr>
            <p:cNvPr id="36" name="Group 218"/>
            <p:cNvGrpSpPr/>
            <p:nvPr/>
          </p:nvGrpSpPr>
          <p:grpSpPr>
            <a:xfrm>
              <a:off x="2232" y="2692"/>
              <a:ext cx="32" cy="72"/>
              <a:chOff x="2705" y="307"/>
              <a:chExt cx="73" cy="72"/>
            </a:xfrm>
          </p:grpSpPr>
          <p:sp>
            <p:nvSpPr>
              <p:cNvPr id="45" name="Line 219"/>
              <p:cNvSpPr/>
              <p:nvPr/>
            </p:nvSpPr>
            <p:spPr>
              <a:xfrm>
                <a:off x="2705" y="349"/>
                <a:ext cx="73" cy="0"/>
              </a:xfrm>
              <a:prstGeom prst="line">
                <a:avLst/>
              </a:prstGeom>
              <a:ln w="9525" cap="flat" cmpd="sng">
                <a:solidFill>
                  <a:schemeClr val="tx1"/>
                </a:solidFill>
                <a:prstDash val="solid"/>
                <a:headEnd type="none" w="med" len="med"/>
                <a:tailEnd type="none" w="med" len="med"/>
              </a:ln>
            </p:spPr>
          </p:sp>
          <p:sp>
            <p:nvSpPr>
              <p:cNvPr id="46" name="Line 220"/>
              <p:cNvSpPr/>
              <p:nvPr/>
            </p:nvSpPr>
            <p:spPr>
              <a:xfrm rot="5400000">
                <a:off x="2709" y="343"/>
                <a:ext cx="72" cy="0"/>
              </a:xfrm>
              <a:prstGeom prst="line">
                <a:avLst/>
              </a:prstGeom>
              <a:ln w="9525" cap="flat" cmpd="sng">
                <a:solidFill>
                  <a:schemeClr val="tx1"/>
                </a:solidFill>
                <a:prstDash val="solid"/>
                <a:headEnd type="none" w="med" len="med"/>
                <a:tailEnd type="none" w="med" len="med"/>
              </a:ln>
            </p:spPr>
          </p:sp>
        </p:grpSp>
        <p:grpSp>
          <p:nvGrpSpPr>
            <p:cNvPr id="37" name="Group 221"/>
            <p:cNvGrpSpPr/>
            <p:nvPr/>
          </p:nvGrpSpPr>
          <p:grpSpPr>
            <a:xfrm>
              <a:off x="2877" y="2916"/>
              <a:ext cx="32" cy="72"/>
              <a:chOff x="2705" y="307"/>
              <a:chExt cx="73" cy="72"/>
            </a:xfrm>
          </p:grpSpPr>
          <p:sp>
            <p:nvSpPr>
              <p:cNvPr id="43" name="Line 222"/>
              <p:cNvSpPr/>
              <p:nvPr/>
            </p:nvSpPr>
            <p:spPr>
              <a:xfrm>
                <a:off x="2705" y="349"/>
                <a:ext cx="73" cy="0"/>
              </a:xfrm>
              <a:prstGeom prst="line">
                <a:avLst/>
              </a:prstGeom>
              <a:ln w="9525" cap="flat" cmpd="sng">
                <a:solidFill>
                  <a:schemeClr val="tx1"/>
                </a:solidFill>
                <a:prstDash val="solid"/>
                <a:headEnd type="none" w="med" len="med"/>
                <a:tailEnd type="none" w="med" len="med"/>
              </a:ln>
            </p:spPr>
          </p:sp>
          <p:sp>
            <p:nvSpPr>
              <p:cNvPr id="44" name="Line 223"/>
              <p:cNvSpPr/>
              <p:nvPr/>
            </p:nvSpPr>
            <p:spPr>
              <a:xfrm rot="5400000">
                <a:off x="2709" y="343"/>
                <a:ext cx="72" cy="0"/>
              </a:xfrm>
              <a:prstGeom prst="line">
                <a:avLst/>
              </a:prstGeom>
              <a:ln w="9525" cap="flat" cmpd="sng">
                <a:solidFill>
                  <a:schemeClr val="tx1"/>
                </a:solidFill>
                <a:prstDash val="solid"/>
                <a:headEnd type="none" w="med" len="med"/>
                <a:tailEnd type="none" w="med" len="med"/>
              </a:ln>
            </p:spPr>
          </p:sp>
        </p:grpSp>
        <p:grpSp>
          <p:nvGrpSpPr>
            <p:cNvPr id="38" name="Group 224"/>
            <p:cNvGrpSpPr/>
            <p:nvPr/>
          </p:nvGrpSpPr>
          <p:grpSpPr>
            <a:xfrm>
              <a:off x="3178" y="2994"/>
              <a:ext cx="32" cy="72"/>
              <a:chOff x="2705" y="307"/>
              <a:chExt cx="73" cy="72"/>
            </a:xfrm>
          </p:grpSpPr>
          <p:sp>
            <p:nvSpPr>
              <p:cNvPr id="41" name="Line 225"/>
              <p:cNvSpPr/>
              <p:nvPr/>
            </p:nvSpPr>
            <p:spPr>
              <a:xfrm>
                <a:off x="2705" y="349"/>
                <a:ext cx="73" cy="0"/>
              </a:xfrm>
              <a:prstGeom prst="line">
                <a:avLst/>
              </a:prstGeom>
              <a:ln w="9525" cap="flat" cmpd="sng">
                <a:solidFill>
                  <a:schemeClr val="tx1"/>
                </a:solidFill>
                <a:prstDash val="solid"/>
                <a:headEnd type="none" w="med" len="med"/>
                <a:tailEnd type="none" w="med" len="med"/>
              </a:ln>
            </p:spPr>
          </p:sp>
          <p:sp>
            <p:nvSpPr>
              <p:cNvPr id="42" name="Line 226"/>
              <p:cNvSpPr/>
              <p:nvPr/>
            </p:nvSpPr>
            <p:spPr>
              <a:xfrm rot="5400000">
                <a:off x="2709" y="343"/>
                <a:ext cx="72" cy="0"/>
              </a:xfrm>
              <a:prstGeom prst="line">
                <a:avLst/>
              </a:prstGeom>
              <a:ln w="9525" cap="flat" cmpd="sng">
                <a:solidFill>
                  <a:schemeClr val="tx1"/>
                </a:solidFill>
                <a:prstDash val="solid"/>
                <a:headEnd type="none" w="med" len="med"/>
                <a:tailEnd type="none" w="med" len="med"/>
              </a:ln>
            </p:spPr>
          </p:sp>
        </p:grpSp>
        <p:sp>
          <p:nvSpPr>
            <p:cNvPr id="39" name="Rectangle 227"/>
            <p:cNvSpPr/>
            <p:nvPr/>
          </p:nvSpPr>
          <p:spPr>
            <a:xfrm>
              <a:off x="1940" y="943"/>
              <a:ext cx="405" cy="288"/>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zh-CN" altLang="zh-CN" sz="2400" b="1" dirty="0">
                  <a:latin typeface="Times New Roman" panose="02020603050405020304" pitchFamily="18" charset="0"/>
                </a:rPr>
                <a:t>图1</a:t>
              </a:r>
              <a:endParaRPr lang="en-US" altLang="zh-CN" sz="2000" b="1" dirty="0">
                <a:latin typeface="Times New Roman" panose="02020603050405020304" pitchFamily="18" charset="0"/>
              </a:endParaRPr>
            </a:p>
          </p:txBody>
        </p:sp>
        <p:sp>
          <p:nvSpPr>
            <p:cNvPr id="40" name="Freeform 228"/>
            <p:cNvSpPr/>
            <p:nvPr/>
          </p:nvSpPr>
          <p:spPr>
            <a:xfrm>
              <a:off x="1034" y="1634"/>
              <a:ext cx="2483" cy="1272"/>
            </a:xfrm>
            <a:custGeom>
              <a:avLst/>
              <a:gdLst>
                <a:gd name="txL" fmla="*/ 0 w 2483"/>
                <a:gd name="txT" fmla="*/ 0 h 1272"/>
                <a:gd name="txR" fmla="*/ 2483 w 2483"/>
                <a:gd name="txB" fmla="*/ 1272 h 1272"/>
              </a:gdLst>
              <a:ahLst/>
              <a:cxnLst>
                <a:cxn ang="0">
                  <a:pos x="0" y="0"/>
                </a:cxn>
                <a:cxn ang="0">
                  <a:pos x="104" y="114"/>
                </a:cxn>
                <a:cxn ang="0">
                  <a:pos x="218" y="217"/>
                </a:cxn>
                <a:cxn ang="0">
                  <a:pos x="300" y="279"/>
                </a:cxn>
                <a:cxn ang="0">
                  <a:pos x="352" y="331"/>
                </a:cxn>
                <a:cxn ang="0">
                  <a:pos x="404" y="383"/>
                </a:cxn>
                <a:cxn ang="0">
                  <a:pos x="487" y="466"/>
                </a:cxn>
                <a:cxn ang="0">
                  <a:pos x="549" y="507"/>
                </a:cxn>
                <a:cxn ang="0">
                  <a:pos x="600" y="548"/>
                </a:cxn>
                <a:cxn ang="0">
                  <a:pos x="693" y="631"/>
                </a:cxn>
                <a:cxn ang="0">
                  <a:pos x="973" y="797"/>
                </a:cxn>
                <a:cxn ang="0">
                  <a:pos x="1035" y="838"/>
                </a:cxn>
                <a:cxn ang="0">
                  <a:pos x="1159" y="910"/>
                </a:cxn>
                <a:cxn ang="0">
                  <a:pos x="1459" y="1004"/>
                </a:cxn>
                <a:cxn ang="0">
                  <a:pos x="1687" y="1086"/>
                </a:cxn>
                <a:cxn ang="0">
                  <a:pos x="1842" y="1148"/>
                </a:cxn>
                <a:cxn ang="0">
                  <a:pos x="2400" y="1252"/>
                </a:cxn>
                <a:cxn ang="0">
                  <a:pos x="2431" y="1262"/>
                </a:cxn>
                <a:cxn ang="0">
                  <a:pos x="2483" y="1272"/>
                </a:cxn>
              </a:cxnLst>
              <a:rect l="txL" t="txT" r="txR" b="txB"/>
              <a:pathLst>
                <a:path w="2483" h="1272">
                  <a:moveTo>
                    <a:pt x="0" y="0"/>
                  </a:moveTo>
                  <a:cubicBezTo>
                    <a:pt x="39" y="39"/>
                    <a:pt x="59" y="83"/>
                    <a:pt x="104" y="114"/>
                  </a:cubicBezTo>
                  <a:cubicBezTo>
                    <a:pt x="132" y="156"/>
                    <a:pt x="176" y="190"/>
                    <a:pt x="218" y="217"/>
                  </a:cubicBezTo>
                  <a:cubicBezTo>
                    <a:pt x="245" y="259"/>
                    <a:pt x="259" y="253"/>
                    <a:pt x="300" y="279"/>
                  </a:cubicBezTo>
                  <a:cubicBezTo>
                    <a:pt x="354" y="362"/>
                    <a:pt x="284" y="265"/>
                    <a:pt x="352" y="331"/>
                  </a:cubicBezTo>
                  <a:cubicBezTo>
                    <a:pt x="426" y="403"/>
                    <a:pt x="317" y="324"/>
                    <a:pt x="404" y="383"/>
                  </a:cubicBezTo>
                  <a:cubicBezTo>
                    <a:pt x="426" y="415"/>
                    <a:pt x="456" y="442"/>
                    <a:pt x="487" y="466"/>
                  </a:cubicBezTo>
                  <a:cubicBezTo>
                    <a:pt x="507" y="481"/>
                    <a:pt x="549" y="507"/>
                    <a:pt x="549" y="507"/>
                  </a:cubicBezTo>
                  <a:cubicBezTo>
                    <a:pt x="603" y="591"/>
                    <a:pt x="532" y="496"/>
                    <a:pt x="600" y="548"/>
                  </a:cubicBezTo>
                  <a:cubicBezTo>
                    <a:pt x="633" y="573"/>
                    <a:pt x="661" y="605"/>
                    <a:pt x="693" y="631"/>
                  </a:cubicBezTo>
                  <a:cubicBezTo>
                    <a:pt x="778" y="701"/>
                    <a:pt x="868" y="761"/>
                    <a:pt x="973" y="797"/>
                  </a:cubicBezTo>
                  <a:cubicBezTo>
                    <a:pt x="996" y="805"/>
                    <a:pt x="1014" y="824"/>
                    <a:pt x="1035" y="838"/>
                  </a:cubicBezTo>
                  <a:cubicBezTo>
                    <a:pt x="1075" y="865"/>
                    <a:pt x="1115" y="891"/>
                    <a:pt x="1159" y="910"/>
                  </a:cubicBezTo>
                  <a:cubicBezTo>
                    <a:pt x="1253" y="952"/>
                    <a:pt x="1360" y="974"/>
                    <a:pt x="1459" y="1004"/>
                  </a:cubicBezTo>
                  <a:cubicBezTo>
                    <a:pt x="1538" y="1028"/>
                    <a:pt x="1607" y="1067"/>
                    <a:pt x="1687" y="1086"/>
                  </a:cubicBezTo>
                  <a:cubicBezTo>
                    <a:pt x="1734" y="1118"/>
                    <a:pt x="1788" y="1130"/>
                    <a:pt x="1842" y="1148"/>
                  </a:cubicBezTo>
                  <a:cubicBezTo>
                    <a:pt x="2022" y="1209"/>
                    <a:pt x="2212" y="1227"/>
                    <a:pt x="2400" y="1252"/>
                  </a:cubicBezTo>
                  <a:cubicBezTo>
                    <a:pt x="2410" y="1255"/>
                    <a:pt x="2420" y="1259"/>
                    <a:pt x="2431" y="1262"/>
                  </a:cubicBezTo>
                  <a:cubicBezTo>
                    <a:pt x="2448" y="1266"/>
                    <a:pt x="2483" y="1272"/>
                    <a:pt x="2483" y="1272"/>
                  </a:cubicBezTo>
                </a:path>
              </a:pathLst>
            </a:custGeom>
            <a:noFill/>
            <a:ln w="28575" cap="flat" cmpd="sng">
              <a:solidFill>
                <a:srgbClr val="000000"/>
              </a:solidFill>
              <a:prstDash val="solid"/>
              <a:roun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grpSp>
      <p:sp>
        <p:nvSpPr>
          <p:cNvPr id="7" name="AutoShape 229"/>
          <p:cNvSpPr/>
          <p:nvPr/>
        </p:nvSpPr>
        <p:spPr>
          <a:xfrm>
            <a:off x="7310437" y="2224087"/>
            <a:ext cx="3000375" cy="2774950"/>
          </a:xfrm>
          <a:prstGeom prst="wedgeEllipseCallout">
            <a:avLst>
              <a:gd name="adj1" fmla="val -57778"/>
              <a:gd name="adj2" fmla="val 46069"/>
            </a:avLst>
          </a:prstGeom>
          <a:solidFill>
            <a:schemeClr val="bg1"/>
          </a:solidFill>
          <a:ln w="9525" cap="flat" cmpd="sng">
            <a:solidFill>
              <a:schemeClr val="tx1"/>
            </a:solidFill>
            <a:prstDash val="solid"/>
            <a:miter/>
            <a:headEnd type="none" w="med" len="med"/>
            <a:tailEnd type="none" w="med" len="med"/>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pPr>
            <a:r>
              <a:rPr lang="zh-CN" altLang="en-US" sz="2200" b="1" dirty="0">
                <a:latin typeface="Times New Roman" panose="02020603050405020304" pitchFamily="18" charset="0"/>
              </a:rPr>
              <a:t>曲线太粗，不均匀，不光滑</a:t>
            </a:r>
            <a:r>
              <a:rPr lang="zh-CN" altLang="en-US" sz="1600" b="1" dirty="0">
                <a:latin typeface="Times New Roman" panose="02020603050405020304" pitchFamily="18" charset="0"/>
              </a:rPr>
              <a:t>。</a:t>
            </a:r>
            <a:r>
              <a:rPr lang="zh-CN" altLang="en-US" sz="2000" b="1" dirty="0">
                <a:latin typeface="Times New Roman" panose="02020603050405020304" pitchFamily="18" charset="0"/>
              </a:rPr>
              <a:t>应该用直尺、曲线板等工具把实验点连成光滑、均匀的细实线。</a:t>
            </a:r>
            <a:endParaRPr lang="zh-CN" altLang="en-US" sz="1600" b="1" dirty="0">
              <a:latin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solidFill>
                  <a:schemeClr val="tx1"/>
                </a:solidFill>
              </a:rPr>
              <a:t>1.2 </a:t>
            </a:r>
            <a:r>
              <a:rPr lang="zh-CN" altLang="en-US"/>
              <a:t>选课方式与注意事项</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a:t>
            </a:fld>
            <a:endParaRPr lang="zh-CN" altLang="en-US"/>
          </a:p>
        </p:txBody>
      </p:sp>
      <p:sp>
        <p:nvSpPr>
          <p:cNvPr id="4" name="矩形 3"/>
          <p:cNvSpPr/>
          <p:nvPr/>
        </p:nvSpPr>
        <p:spPr>
          <a:xfrm>
            <a:off x="839787" y="1268413"/>
            <a:ext cx="11035690" cy="1907061"/>
          </a:xfrm>
          <a:prstGeom prst="rect">
            <a:avLst/>
          </a:prstGeom>
        </p:spPr>
        <p:txBody>
          <a:bodyPr wrap="square">
            <a:spAutoFit/>
          </a:bodyPr>
          <a:lstStyle/>
          <a:p>
            <a:pPr algn="just">
              <a:lnSpc>
                <a:spcPct val="200000"/>
              </a:lnSpc>
              <a:spcBef>
                <a:spcPts val="0"/>
              </a:spcBef>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实验报告成绩百分制。抄袭他人实验报告者与被抄袭者当次实验成绩</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分，涂改姓名、学号者当次实验成绩</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分。</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42352435"/>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4.1.3 </a:t>
            </a:r>
            <a:r>
              <a:rPr lang="zh-CN" altLang="en-US"/>
              <a:t>不当图例展示：</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90</a:t>
            </a:fld>
            <a:endParaRPr lang="zh-CN" altLang="en-US"/>
          </a:p>
        </p:txBody>
      </p:sp>
      <p:pic>
        <p:nvPicPr>
          <p:cNvPr id="2" name="图片 1"/>
          <p:cNvPicPr>
            <a:picLocks noChangeAspect="1"/>
          </p:cNvPicPr>
          <p:nvPr/>
        </p:nvPicPr>
        <p:blipFill>
          <a:blip r:embed="rId5"/>
          <a:stretch>
            <a:fillRect/>
          </a:stretch>
        </p:blipFill>
        <p:spPr>
          <a:xfrm>
            <a:off x="2269711" y="1351825"/>
            <a:ext cx="6475704" cy="50045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4.1.3 </a:t>
            </a:r>
            <a:r>
              <a:rPr lang="zh-CN" altLang="en-US"/>
              <a:t>不当图例展示：</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91</a:t>
            </a:fld>
            <a:endParaRPr lang="zh-CN" altLang="en-US"/>
          </a:p>
        </p:txBody>
      </p:sp>
      <p:pic>
        <p:nvPicPr>
          <p:cNvPr id="2" name="图片 1"/>
          <p:cNvPicPr>
            <a:picLocks noChangeAspect="1"/>
          </p:cNvPicPr>
          <p:nvPr/>
        </p:nvPicPr>
        <p:blipFill>
          <a:blip r:embed="rId5"/>
          <a:stretch>
            <a:fillRect/>
          </a:stretch>
        </p:blipFill>
        <p:spPr>
          <a:xfrm>
            <a:off x="2159158" y="1268413"/>
            <a:ext cx="7219303" cy="534269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4.1.3 </a:t>
            </a:r>
            <a:r>
              <a:rPr lang="zh-CN" altLang="en-US"/>
              <a:t>不当图例展示：</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92</a:t>
            </a:fld>
            <a:endParaRPr lang="zh-CN" altLang="en-US"/>
          </a:p>
        </p:txBody>
      </p:sp>
      <p:pic>
        <p:nvPicPr>
          <p:cNvPr id="4" name="图片 3"/>
          <p:cNvPicPr>
            <a:picLocks noChangeAspect="1"/>
          </p:cNvPicPr>
          <p:nvPr/>
        </p:nvPicPr>
        <p:blipFill>
          <a:blip r:embed="rId5"/>
          <a:stretch>
            <a:fillRect/>
          </a:stretch>
        </p:blipFill>
        <p:spPr>
          <a:xfrm>
            <a:off x="3226036" y="1268413"/>
            <a:ext cx="4675317" cy="514889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4.2 </a:t>
            </a:r>
            <a:r>
              <a:rPr lang="zh-CN" altLang="en-US"/>
              <a:t>实验数据的拟合</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93</a:t>
            </a:fld>
            <a:endParaRPr lang="zh-CN" altLang="en-US"/>
          </a:p>
        </p:txBody>
      </p:sp>
      <p:sp>
        <p:nvSpPr>
          <p:cNvPr id="4" name="矩形 3"/>
          <p:cNvSpPr/>
          <p:nvPr/>
        </p:nvSpPr>
        <p:spPr>
          <a:xfrm>
            <a:off x="839787" y="1268413"/>
            <a:ext cx="11035690" cy="3046095"/>
          </a:xfrm>
          <a:prstGeom prst="rect">
            <a:avLst/>
          </a:prstGeom>
        </p:spPr>
        <p:txBody>
          <a:bodyPr wrap="square">
            <a:spAutoFit/>
          </a:bodyPr>
          <a:lstStyle/>
          <a:p>
            <a:pPr indent="0">
              <a:lnSpc>
                <a:spcPct val="200000"/>
              </a:lnSpc>
              <a:spcBef>
                <a:spcPts val="0"/>
              </a:spcBef>
              <a:buNone/>
              <a:tabLst>
                <a:tab pos="1343025" algn="l"/>
              </a:tabLst>
            </a:pPr>
            <a:r>
              <a:rPr lang="en-US" altLang="zh-CN"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32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最小二乘法</a:t>
            </a:r>
            <a:r>
              <a:rPr lang="zh-CN" altLang="en-US" sz="3200" b="1">
                <a:latin typeface="Times New Roman" panose="02020603050405020304" pitchFamily="18" charset="0"/>
                <a:ea typeface="宋体" panose="02010600030101010101" pitchFamily="2" charset="-122"/>
                <a:cs typeface="Times New Roman" panose="02020603050405020304" pitchFamily="18" charset="0"/>
              </a:rPr>
              <a:t>（一种精确的曲线拟合方法）</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1078230" indent="-538480">
              <a:lnSpc>
                <a:spcPct val="200000"/>
              </a:lnSpc>
              <a:spcBef>
                <a:spcPts val="0"/>
              </a:spcBef>
              <a:buFont typeface="Wingdings" panose="05000000000000000000" pitchFamily="2" charset="2"/>
              <a:buChar char="p"/>
              <a:tabLst>
                <a:tab pos="1343025" algn="l"/>
              </a:tabLst>
            </a:pPr>
            <a:r>
              <a:rPr lang="zh-CN" altLang="en-US" sz="3200" b="1">
                <a:latin typeface="Times New Roman" panose="02020603050405020304" pitchFamily="18" charset="0"/>
                <a:ea typeface="宋体" panose="02010600030101010101" pitchFamily="2" charset="-122"/>
                <a:cs typeface="Times New Roman" panose="02020603050405020304" pitchFamily="18" charset="0"/>
              </a:rPr>
              <a:t>回归方程的确定：</a:t>
            </a:r>
            <a:endParaRPr lang="en-US" altLang="zh-CN" sz="3200" b="1">
              <a:latin typeface="Times New Roman" panose="02020603050405020304" pitchFamily="18" charset="0"/>
              <a:ea typeface="宋体" panose="02010600030101010101" pitchFamily="2" charset="-122"/>
              <a:cs typeface="Times New Roman" panose="02020603050405020304" pitchFamily="18" charset="0"/>
            </a:endParaRPr>
          </a:p>
          <a:p>
            <a:pPr marL="1078230" indent="-538480">
              <a:lnSpc>
                <a:spcPct val="200000"/>
              </a:lnSpc>
              <a:spcBef>
                <a:spcPts val="0"/>
              </a:spcBef>
              <a:buFont typeface="Wingdings" panose="05000000000000000000" pitchFamily="2" charset="2"/>
              <a:buChar char="p"/>
              <a:tabLst>
                <a:tab pos="1343025" algn="l"/>
              </a:tabLst>
            </a:pPr>
            <a:r>
              <a:rPr kumimoji="1" lang="zh-CN" altLang="en-US" sz="3200" b="1">
                <a:effectLst>
                  <a:outerShdw blurRad="38100" dist="38100" dir="2700000" algn="tl">
                    <a:srgbClr val="C0C0C0"/>
                  </a:outerShdw>
                </a:effectLst>
                <a:latin typeface="Times New Roman" panose="02020603050405020304" pitchFamily="18" charset="0"/>
                <a:ea typeface="宋体" panose="02010600030101010101" pitchFamily="2" charset="-122"/>
              </a:rPr>
              <a:t>相关系数 </a:t>
            </a:r>
            <a:r>
              <a:rPr kumimoji="1" lang="en-US" altLang="zh-CN" sz="3200" b="1" i="1">
                <a:effectLst>
                  <a:outerShdw blurRad="38100" dist="38100" dir="2700000" algn="tl">
                    <a:srgbClr val="C0C0C0"/>
                  </a:outerShdw>
                </a:effectLst>
                <a:latin typeface="Times New Roman" panose="02020603050405020304" pitchFamily="18" charset="0"/>
                <a:ea typeface="宋体" panose="02010600030101010101" pitchFamily="2" charset="-122"/>
              </a:rPr>
              <a:t>r</a:t>
            </a:r>
            <a:endParaRPr lang="zh-CN" altLang="en-US" sz="3200" b="1" i="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5617122" y="2597669"/>
          <a:ext cx="1943663" cy="598050"/>
        </p:xfrm>
        <a:graphic>
          <a:graphicData uri="http://schemas.openxmlformats.org/presentationml/2006/ole">
            <mc:AlternateContent xmlns:mc="http://schemas.openxmlformats.org/markup-compatibility/2006">
              <mc:Choice xmlns:v="urn:schemas-microsoft-com:vml" Requires="v">
                <p:oleObj name="公式" r:id="rId5" imgW="15849600" imgH="4876800" progId="">
                  <p:embed/>
                </p:oleObj>
              </mc:Choice>
              <mc:Fallback>
                <p:oleObj name="公式" r:id="rId5" imgW="15849600" imgH="4876800" progId="">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7122" y="2597669"/>
                        <a:ext cx="1943663" cy="59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4.2 </a:t>
            </a:r>
            <a:r>
              <a:rPr lang="zh-CN" altLang="en-US"/>
              <a:t>实验数据的拟合</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94</a:t>
            </a:fld>
            <a:endParaRPr lang="zh-CN" altLang="en-US"/>
          </a:p>
        </p:txBody>
      </p:sp>
      <p:sp>
        <p:nvSpPr>
          <p:cNvPr id="4" name="矩形 3"/>
          <p:cNvSpPr/>
          <p:nvPr/>
        </p:nvSpPr>
        <p:spPr>
          <a:xfrm>
            <a:off x="839787" y="1268413"/>
            <a:ext cx="11035690" cy="922176"/>
          </a:xfrm>
          <a:prstGeom prst="rect">
            <a:avLst/>
          </a:prstGeom>
        </p:spPr>
        <p:txBody>
          <a:bodyPr wrap="square">
            <a:spAutoFit/>
          </a:bodyPr>
          <a:lstStyle/>
          <a:p>
            <a:pPr indent="0">
              <a:lnSpc>
                <a:spcPct val="200000"/>
              </a:lnSpc>
              <a:spcBef>
                <a:spcPts val="0"/>
              </a:spcBef>
              <a:buNone/>
              <a:tabLst>
                <a:tab pos="1343025" algn="l"/>
              </a:tabLst>
            </a:pPr>
            <a:r>
              <a:rPr kumimoji="1" lang="en-US" altLang="zh-CN" sz="3200" b="1" noProof="0">
                <a:latin typeface="Times New Roman" panose="02020603050405020304" pitchFamily="18" charset="0"/>
                <a:ea typeface="宋体" panose="02010600030101010101" pitchFamily="2" charset="-122"/>
                <a:sym typeface="+mn-ea"/>
              </a:rPr>
              <a:t>2) </a:t>
            </a:r>
            <a:r>
              <a:rPr kumimoji="1" lang="zh-CN" altLang="en-US" sz="3200" b="1" noProof="0">
                <a:latin typeface="Times New Roman" panose="02020603050405020304" pitchFamily="18" charset="0"/>
                <a:ea typeface="宋体" panose="02010600030101010101" pitchFamily="2" charset="-122"/>
                <a:sym typeface="+mn-ea"/>
              </a:rPr>
              <a:t>一元线性回归方程的确定</a:t>
            </a:r>
            <a:endParaRPr lang="zh-CN" altLang="en-US" sz="3200" b="1" i="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61475" name="Group 3"/>
          <p:cNvGraphicFramePr>
            <a:graphicFrameLocks noGrp="1"/>
          </p:cNvGraphicFramePr>
          <p:nvPr/>
        </p:nvGraphicFramePr>
        <p:xfrm>
          <a:off x="3613785" y="2640330"/>
          <a:ext cx="5486400" cy="1089660"/>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125663">
                  <a:extLst>
                    <a:ext uri="{9D8B030D-6E8A-4147-A177-3AD203B41FA5}">
                      <a16:colId xmlns:a16="http://schemas.microsoft.com/office/drawing/2014/main" val="20002"/>
                    </a:ext>
                  </a:extLst>
                </a:gridCol>
                <a:gridCol w="617537">
                  <a:extLst>
                    <a:ext uri="{9D8B030D-6E8A-4147-A177-3AD203B41FA5}">
                      <a16:colId xmlns:a16="http://schemas.microsoft.com/office/drawing/2014/main" val="20003"/>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 </a:t>
                      </a: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y</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 </a:t>
                      </a: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28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文本框 5"/>
          <p:cNvSpPr txBox="1"/>
          <p:nvPr/>
        </p:nvSpPr>
        <p:spPr>
          <a:xfrm>
            <a:off x="1225550" y="4025265"/>
            <a:ext cx="9961880" cy="1753235"/>
          </a:xfrm>
          <a:prstGeom prst="rect">
            <a:avLst/>
          </a:prstGeom>
          <a:noFill/>
        </p:spPr>
        <p:txBody>
          <a:bodyPr wrap="none" rtlCol="0" anchor="t">
            <a:spAutoFit/>
          </a:body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p"/>
              <a:defRPr/>
            </a:pPr>
            <a:r>
              <a:rPr kumimoji="1" lang="zh-CN" altLang="en-US"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设两个物理量之间满足线性关系：</a:t>
            </a:r>
            <a:r>
              <a:rPr kumimoji="1" lang="en-US" altLang="zh-CN" sz="2400" b="1" i="1"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y</a:t>
            </a:r>
            <a:r>
              <a:rPr kumimoji="1" lang="en-US" altLang="zh-CN" sz="2400" b="1"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400" b="1" i="1"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r>
              <a:rPr kumimoji="1" lang="en-US" altLang="zh-CN" sz="2400" b="1"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400" b="1" i="1"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ax</a:t>
            </a:r>
            <a:endParaRPr kumimoji="1" lang="en-US" altLang="zh-CN" sz="24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p"/>
              <a:defRPr/>
            </a:pPr>
            <a:r>
              <a:rPr kumimoji="1" lang="zh-CN" altLang="en-US"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测量值 </a:t>
            </a:r>
            <a:r>
              <a:rPr kumimoji="1" lang="en-US" altLang="zh-CN" sz="24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y</a:t>
            </a:r>
            <a:r>
              <a:rPr kumimoji="1" lang="en-US" altLang="zh-CN" sz="2400" b="1" i="1" baseline="-2500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 </a:t>
            </a:r>
            <a:r>
              <a:rPr kumimoji="1" lang="zh-CN" altLang="en-US"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与计算出的</a:t>
            </a:r>
            <a:r>
              <a:rPr kumimoji="1" lang="en-US" altLang="zh-CN" sz="24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y</a:t>
            </a:r>
            <a:r>
              <a:rPr kumimoji="1" lang="zh-CN" altLang="en-US"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值之间的偏差为：</a:t>
            </a:r>
            <a:r>
              <a:rPr kumimoji="1" lang="en-US" altLang="zh-CN" sz="24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v</a:t>
            </a:r>
            <a:r>
              <a:rPr kumimoji="1" lang="en-US" altLang="zh-CN" sz="2400" b="1" i="1" baseline="-2500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kumimoji="1" lang="en-US" altLang="zh-CN"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4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y</a:t>
            </a:r>
            <a:r>
              <a:rPr kumimoji="1" lang="en-US" altLang="zh-CN" sz="2400" b="1" i="1" baseline="-2500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kumimoji="1" lang="en-US" altLang="zh-CN"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4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r>
              <a:rPr kumimoji="1" lang="en-US" altLang="zh-CN"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4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ax</a:t>
            </a:r>
            <a:r>
              <a:rPr kumimoji="1" lang="en-US" altLang="zh-CN" sz="2400" b="1" i="1" baseline="-2500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kumimoji="1" lang="en-US" altLang="zh-CN"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p"/>
              <a:defRPr/>
            </a:pPr>
            <a:r>
              <a:rPr kumimoji="1" lang="zh-CN" altLang="en-US" sz="24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最小二乘法原理:  </a:t>
            </a:r>
            <a:r>
              <a:rPr kumimoji="1" lang="zh-CN" altLang="en-US" sz="2400" b="1"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所有偏差平方之和为最小值时，所拟合的直线为最佳</a:t>
            </a:r>
            <a:endParaRPr kumimoji="1" lang="zh-CN" altLang="en-US" sz="2400" b="1" i="1"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4.2 </a:t>
            </a:r>
            <a:r>
              <a:rPr lang="zh-CN" altLang="en-US"/>
              <a:t>实验数据的拟合</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95</a:t>
            </a:fld>
            <a:endParaRPr lang="zh-CN" altLang="en-US"/>
          </a:p>
        </p:txBody>
      </p:sp>
      <p:sp>
        <p:nvSpPr>
          <p:cNvPr id="4" name="矩形 3"/>
          <p:cNvSpPr/>
          <p:nvPr/>
        </p:nvSpPr>
        <p:spPr>
          <a:xfrm>
            <a:off x="839787" y="1268413"/>
            <a:ext cx="11035690" cy="922176"/>
          </a:xfrm>
          <a:prstGeom prst="rect">
            <a:avLst/>
          </a:prstGeom>
        </p:spPr>
        <p:txBody>
          <a:bodyPr wrap="square">
            <a:spAutoFit/>
          </a:bodyPr>
          <a:lstStyle/>
          <a:p>
            <a:pPr indent="0">
              <a:lnSpc>
                <a:spcPct val="200000"/>
              </a:lnSpc>
              <a:spcBef>
                <a:spcPts val="0"/>
              </a:spcBef>
              <a:buNone/>
              <a:tabLst>
                <a:tab pos="1343025" algn="l"/>
              </a:tabLst>
            </a:pPr>
            <a:r>
              <a:rPr kumimoji="1" lang="en-US" altLang="zh-CN" sz="3200" b="1" noProof="0">
                <a:latin typeface="Times New Roman" panose="02020603050405020304" pitchFamily="18" charset="0"/>
                <a:ea typeface="宋体" panose="02010600030101010101" pitchFamily="2" charset="-122"/>
                <a:sym typeface="+mn-ea"/>
              </a:rPr>
              <a:t>2) </a:t>
            </a:r>
            <a:r>
              <a:rPr kumimoji="1" lang="zh-CN" altLang="en-US" sz="3200" b="1" noProof="0">
                <a:latin typeface="Times New Roman" panose="02020603050405020304" pitchFamily="18" charset="0"/>
                <a:ea typeface="宋体" panose="02010600030101010101" pitchFamily="2" charset="-122"/>
                <a:sym typeface="+mn-ea"/>
              </a:rPr>
              <a:t>一元线性回归方程的确定</a:t>
            </a:r>
            <a:endParaRPr lang="zh-CN" altLang="en-US" sz="3200" b="1" i="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196340" y="3306445"/>
          <a:ext cx="4327525" cy="1038225"/>
        </p:xfrm>
        <a:graphic>
          <a:graphicData uri="http://schemas.openxmlformats.org/presentationml/2006/ole">
            <mc:AlternateContent xmlns:mc="http://schemas.openxmlformats.org/markup-compatibility/2006">
              <mc:Choice xmlns:v="urn:schemas-microsoft-com:vml" Requires="v">
                <p:oleObj r:id="rId5" imgW="2035800" imgH="797040" progId="Equation.3">
                  <p:embed/>
                </p:oleObj>
              </mc:Choice>
              <mc:Fallback>
                <p:oleObj r:id="rId5" imgW="2035800" imgH="797040" progId="Equation.3">
                  <p:embed/>
                  <p:pic>
                    <p:nvPicPr>
                      <p:cNvPr id="0" name="Picture 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340" y="3306445"/>
                        <a:ext cx="432752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6602730" y="2826385"/>
          <a:ext cx="1537335" cy="1999615"/>
        </p:xfrm>
        <a:graphic>
          <a:graphicData uri="http://schemas.openxmlformats.org/presentationml/2006/ole">
            <mc:AlternateContent xmlns:mc="http://schemas.openxmlformats.org/markup-compatibility/2006">
              <mc:Choice xmlns:v="urn:schemas-microsoft-com:vml" Requires="v">
                <p:oleObj r:id="rId7" imgW="1510200" imgH="1952640" progId="Equation.3">
                  <p:embed/>
                </p:oleObj>
              </mc:Choice>
              <mc:Fallback>
                <p:oleObj r:id="rId7" imgW="1510200" imgH="1952640" progId="Equation.3">
                  <p:embed/>
                  <p:pic>
                    <p:nvPicPr>
                      <p:cNvPr id="0" name="Picture 1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2730" y="2826385"/>
                        <a:ext cx="1537335" cy="1999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8219440" y="3489325"/>
          <a:ext cx="974725" cy="673735"/>
        </p:xfrm>
        <a:graphic>
          <a:graphicData uri="http://schemas.openxmlformats.org/presentationml/2006/ole">
            <mc:AlternateContent xmlns:mc="http://schemas.openxmlformats.org/markup-compatibility/2006">
              <mc:Choice xmlns:v="urn:schemas-microsoft-com:vml" Requires="v">
                <p:oleObj r:id="rId9" imgW="2917800" imgH="586800" progId="Equation.3">
                  <p:embed/>
                </p:oleObj>
              </mc:Choice>
              <mc:Fallback>
                <p:oleObj r:id="rId9" imgW="2917800" imgH="586800" progId="Equation.3">
                  <p:embed/>
                  <p:pic>
                    <p:nvPicPr>
                      <p:cNvPr id="0" name="Picture 1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9440" y="3489325"/>
                        <a:ext cx="974725" cy="6737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9281795" y="2667635"/>
          <a:ext cx="2489200" cy="2317115"/>
        </p:xfrm>
        <a:graphic>
          <a:graphicData uri="http://schemas.openxmlformats.org/presentationml/2006/ole">
            <mc:AlternateContent xmlns:mc="http://schemas.openxmlformats.org/markup-compatibility/2006">
              <mc:Choice xmlns:v="urn:schemas-microsoft-com:vml" Requires="v">
                <p:oleObj r:id="rId11" imgW="965160" imgH="1066680" progId="Equation.3">
                  <p:embed/>
                </p:oleObj>
              </mc:Choice>
              <mc:Fallback>
                <p:oleObj r:id="rId11" imgW="965160" imgH="1066680" progId="Equation.3">
                  <p:embed/>
                  <p:pic>
                    <p:nvPicPr>
                      <p:cNvPr id="0" name="Picture 1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1795" y="2667635"/>
                        <a:ext cx="2489200" cy="2317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2675255" y="5168265"/>
            <a:ext cx="6840855" cy="1383665"/>
          </a:xfrm>
          <a:prstGeom prst="rect">
            <a:avLst/>
          </a:prstGeom>
          <a:noFill/>
        </p:spPr>
        <p:txBody>
          <a:bodyPr wrap="square" rtlCol="0" anchor="t">
            <a:spAutoFit/>
          </a:bodyPr>
          <a:lstStyle/>
          <a:p>
            <a:pPr algn="ctr">
              <a:lnSpc>
                <a:spcPct val="150000"/>
              </a:lnSpc>
            </a:pPr>
            <a:r>
              <a:rPr kumimoji="1" lang="en-US" altLang="zh-CN" sz="28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y</a:t>
            </a:r>
            <a:r>
              <a:rPr kumimoji="1" lang="en-US" altLang="zh-CN" sz="28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8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r>
              <a:rPr kumimoji="1" lang="en-US" altLang="zh-CN" sz="2800" b="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800" b="1" i="1"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ax</a:t>
            </a:r>
            <a:r>
              <a:rPr kumimoji="1" lang="zh-CN" altLang="en-US" sz="2800" b="1"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mn-ea"/>
              </a:rPr>
              <a:t>是由实验数据（</a:t>
            </a:r>
            <a:r>
              <a:rPr kumimoji="1" lang="en-US" altLang="zh-CN" sz="2800" b="1" i="1"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mn-ea"/>
              </a:rPr>
              <a:t>x</a:t>
            </a:r>
            <a:r>
              <a:rPr kumimoji="1" lang="en-US" altLang="zh-CN" sz="2800" b="1" i="1"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mn-ea"/>
              </a:rPr>
              <a:t>i</a:t>
            </a:r>
            <a:r>
              <a:rPr kumimoji="1" lang="zh-CN" altLang="en-US" sz="2800" b="1"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800" b="1" i="1"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mn-ea"/>
              </a:rPr>
              <a:t>y</a:t>
            </a:r>
            <a:r>
              <a:rPr kumimoji="1" lang="en-US" altLang="zh-CN" sz="2800" b="1" i="1"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mn-ea"/>
              </a:rPr>
              <a:t>i</a:t>
            </a:r>
            <a:r>
              <a:rPr kumimoji="1" lang="zh-CN" altLang="en-US" sz="2800" b="1"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mn-ea"/>
              </a:rPr>
              <a:t>）所拟合出的最佳直线方程，即回归方程。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normAutofit/>
          </a:bodyPr>
          <a:lstStyle/>
          <a:p>
            <a:r>
              <a:rPr lang="en-US" altLang="zh-CN"/>
              <a:t>4.2 </a:t>
            </a:r>
            <a:r>
              <a:rPr lang="zh-CN" altLang="en-US"/>
              <a:t>实验数据的拟合</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96</a:t>
            </a:fld>
            <a:endParaRPr lang="zh-CN" altLang="en-US"/>
          </a:p>
        </p:txBody>
      </p:sp>
      <p:sp>
        <p:nvSpPr>
          <p:cNvPr id="4" name="矩形 3"/>
          <p:cNvSpPr/>
          <p:nvPr/>
        </p:nvSpPr>
        <p:spPr>
          <a:xfrm>
            <a:off x="839787" y="1268413"/>
            <a:ext cx="11035690" cy="922176"/>
          </a:xfrm>
          <a:prstGeom prst="rect">
            <a:avLst/>
          </a:prstGeom>
        </p:spPr>
        <p:txBody>
          <a:bodyPr wrap="square">
            <a:spAutoFit/>
          </a:bodyPr>
          <a:lstStyle/>
          <a:p>
            <a:pPr indent="0">
              <a:lnSpc>
                <a:spcPct val="200000"/>
              </a:lnSpc>
              <a:spcBef>
                <a:spcPts val="0"/>
              </a:spcBef>
              <a:buNone/>
              <a:tabLst>
                <a:tab pos="1343025" algn="l"/>
              </a:tabLst>
            </a:pPr>
            <a:r>
              <a:rPr kumimoji="1" lang="en-US" altLang="zh-CN" sz="3200" b="1" noProof="0">
                <a:latin typeface="Times New Roman" panose="02020603050405020304" pitchFamily="18" charset="0"/>
                <a:ea typeface="宋体" panose="02010600030101010101" pitchFamily="2" charset="-122"/>
                <a:sym typeface="+mn-ea"/>
              </a:rPr>
              <a:t>3) </a:t>
            </a:r>
            <a:r>
              <a:rPr kumimoji="1" lang="zh-CN" altLang="en-US" sz="3200" b="1">
                <a:latin typeface="Times New Roman" panose="02020603050405020304" pitchFamily="18" charset="0"/>
                <a:ea typeface="宋体" panose="02010600030101010101" pitchFamily="2" charset="-122"/>
                <a:sym typeface="+mn-ea"/>
              </a:rPr>
              <a:t>相关系数 </a:t>
            </a:r>
            <a:r>
              <a:rPr kumimoji="1" lang="en-US" altLang="zh-CN" sz="3200" b="1" i="1">
                <a:latin typeface="Times New Roman" panose="02020603050405020304" pitchFamily="18" charset="0"/>
                <a:ea typeface="宋体" panose="02010600030101010101" pitchFamily="2" charset="-122"/>
                <a:sym typeface="+mn-ea"/>
              </a:rPr>
              <a:t>r</a:t>
            </a:r>
            <a:endParaRPr lang="zh-CN" altLang="en-US" sz="3200" b="1" i="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27688675"/>
              </p:ext>
            </p:extLst>
          </p:nvPr>
        </p:nvGraphicFramePr>
        <p:xfrm>
          <a:off x="4033776" y="2414696"/>
          <a:ext cx="4647712" cy="1601313"/>
        </p:xfrm>
        <a:graphic>
          <a:graphicData uri="http://schemas.openxmlformats.org/presentationml/2006/ole">
            <mc:AlternateContent xmlns:mc="http://schemas.openxmlformats.org/markup-compatibility/2006">
              <mc:Choice xmlns:v="urn:schemas-microsoft-com:vml" Requires="v">
                <p:oleObj name="公式" r:id="rId5" imgW="1511280" imgH="520560" progId="">
                  <p:embed/>
                </p:oleObj>
              </mc:Choice>
              <mc:Fallback>
                <p:oleObj name="公式" r:id="rId5" imgW="1511280" imgH="520560" progId="">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3776" y="2414696"/>
                        <a:ext cx="4647712" cy="160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图片 5"/>
          <p:cNvPicPr>
            <a:picLocks noChangeAspect="1"/>
          </p:cNvPicPr>
          <p:nvPr/>
        </p:nvPicPr>
        <p:blipFill>
          <a:blip r:embed="rId7"/>
          <a:stretch>
            <a:fillRect/>
          </a:stretch>
        </p:blipFill>
        <p:spPr>
          <a:xfrm>
            <a:off x="3126472" y="4569006"/>
            <a:ext cx="6462320" cy="556308"/>
          </a:xfrm>
          <a:prstGeom prst="rect">
            <a:avLst/>
          </a:prstGeom>
        </p:spPr>
      </p:pic>
      <p:pic>
        <p:nvPicPr>
          <p:cNvPr id="8" name="图片 7"/>
          <p:cNvPicPr>
            <a:picLocks noChangeAspect="1"/>
          </p:cNvPicPr>
          <p:nvPr/>
        </p:nvPicPr>
        <p:blipFill>
          <a:blip r:embed="rId8"/>
          <a:stretch>
            <a:fillRect/>
          </a:stretch>
        </p:blipFill>
        <p:spPr>
          <a:xfrm>
            <a:off x="3541798" y="5262285"/>
            <a:ext cx="5631668" cy="54106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9786" y="457200"/>
            <a:ext cx="10261967" cy="811213"/>
          </a:xfrm>
        </p:spPr>
        <p:txBody>
          <a:bodyPr/>
          <a:lstStyle/>
          <a:p>
            <a:r>
              <a:rPr lang="en-US" altLang="zh-CN"/>
              <a:t>4.2 </a:t>
            </a:r>
            <a:r>
              <a:rPr lang="zh-CN" altLang="en-US"/>
              <a:t>实验数据的拟合</a:t>
            </a:r>
          </a:p>
        </p:txBody>
      </p:sp>
      <p:sp>
        <p:nvSpPr>
          <p:cNvPr id="3" name="灯片编号占位符 2"/>
          <p:cNvSpPr>
            <a:spLocks noGrp="1"/>
          </p:cNvSpPr>
          <p:nvPr>
            <p:ph type="sldNum" sz="quarter" idx="12"/>
          </p:nvPr>
        </p:nvSpPr>
        <p:spPr/>
        <p:txBody>
          <a:bodyPr/>
          <a:lstStyle/>
          <a:p>
            <a:fld id="{FABC47A4-756D-490B-A52F-7D9E2C9FC05F}" type="slidenum">
              <a:rPr lang="zh-CN" altLang="en-US" smtClean="0"/>
              <a:pPr/>
              <a:t>97</a:t>
            </a:fld>
            <a:endParaRPr lang="zh-CN" altLang="en-US"/>
          </a:p>
        </p:txBody>
      </p:sp>
      <p:sp>
        <p:nvSpPr>
          <p:cNvPr id="4" name="矩形 3"/>
          <p:cNvSpPr/>
          <p:nvPr/>
        </p:nvSpPr>
        <p:spPr>
          <a:xfrm>
            <a:off x="839787" y="1268413"/>
            <a:ext cx="11035690" cy="5306068"/>
          </a:xfrm>
          <a:prstGeom prst="rect">
            <a:avLst/>
          </a:prstGeom>
        </p:spPr>
        <p:txBody>
          <a:bodyPr wrap="square">
            <a:spAutoFit/>
          </a:bodyPr>
          <a:lstStyle/>
          <a:p>
            <a:pPr marL="342900" lvl="0" indent="-342900" fontAlgn="base">
              <a:spcBef>
                <a:spcPct val="20000"/>
              </a:spcBef>
              <a:spcAft>
                <a:spcPct val="0"/>
              </a:spcAft>
              <a:buClr>
                <a:schemeClr val="tx2"/>
              </a:buClr>
              <a:buSzPct val="75000"/>
              <a:defRPr/>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例：</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实验测量一组数据点如下：</a:t>
            </a:r>
          </a:p>
          <a:p>
            <a:pPr marL="342900" lvl="0" indent="-342900" fontAlgn="base">
              <a:spcBef>
                <a:spcPct val="20000"/>
              </a:spcBef>
              <a:spcAft>
                <a:spcPct val="0"/>
              </a:spcAft>
              <a:buClr>
                <a:schemeClr val="tx2"/>
              </a:buClr>
              <a:buSzPct val="75000"/>
              <a:defRPr/>
            </a:pP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 =0</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1.000</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2.000</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3.000</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4.000</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5.000</a:t>
            </a:r>
          </a:p>
          <a:p>
            <a:pPr marL="342900" lvl="0" indent="-342900" fontAlgn="base">
              <a:spcBef>
                <a:spcPct val="20000"/>
              </a:spcBef>
              <a:spcAft>
                <a:spcPct val="0"/>
              </a:spcAft>
              <a:buClr>
                <a:schemeClr val="tx2"/>
              </a:buClr>
              <a:buSzPct val="75000"/>
              <a:defRPr/>
            </a:pP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 =0</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0.780</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1.576</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2.332</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3.082</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3.898</a:t>
            </a:r>
          </a:p>
          <a:p>
            <a:pPr marL="342900" lvl="0" indent="-342900" fontAlgn="base">
              <a:spcBef>
                <a:spcPct val="20000"/>
              </a:spcBef>
              <a:spcAft>
                <a:spcPct val="0"/>
              </a:spcAft>
              <a:buClr>
                <a:schemeClr val="tx2"/>
              </a:buClr>
              <a:buSzPct val="75000"/>
              <a:defRPr/>
            </a:pP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用</a:t>
            </a:r>
            <a:r>
              <a:rPr kumimoji="1" lang="zh-CN" altLang="en-US" sz="2800" b="1">
                <a:solidFill>
                  <a:srgbClr val="0000CC"/>
                </a:solidFill>
                <a:latin typeface="Times New Roman" panose="02020603050405020304" pitchFamily="18" charset="0"/>
                <a:ea typeface="宋体" panose="02010600030101010101" pitchFamily="2" charset="-122"/>
                <a:cs typeface="Times New Roman" panose="02020603050405020304" pitchFamily="18" charset="0"/>
              </a:rPr>
              <a:t>最小二乘法</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求经验公式。</a:t>
            </a:r>
            <a:endParaRPr kumimoji="1"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lvl="0" fontAlgn="base">
              <a:spcBef>
                <a:spcPct val="50000"/>
              </a:spcBef>
              <a:spcAft>
                <a:spcPct val="0"/>
              </a:spcAft>
              <a:buClr>
                <a:schemeClr val="tx2"/>
              </a:buClr>
              <a:buSzPct val="75000"/>
              <a:defRPr/>
            </a:pPr>
            <a:r>
              <a:rPr kumimoji="1" lang="zh-CN" altLang="en-US" sz="2800" b="1">
                <a:effectLst>
                  <a:outerShdw blurRad="38100" dist="38100" dir="2700000" algn="tl">
                    <a:srgbClr val="C0C0C0"/>
                  </a:outerShdw>
                </a:effectLst>
                <a:latin typeface="Times New Roman" panose="02020603050405020304" pitchFamily="18" charset="0"/>
                <a:ea typeface="宋体" panose="02010600030101010101" pitchFamily="2" charset="-122"/>
              </a:rPr>
              <a:t>解：</a:t>
            </a:r>
          </a:p>
          <a:p>
            <a:pPr lvl="0" fontAlgn="base">
              <a:spcBef>
                <a:spcPct val="50000"/>
              </a:spcBef>
              <a:spcAft>
                <a:spcPct val="0"/>
              </a:spcAft>
              <a:buClr>
                <a:schemeClr val="tx2"/>
              </a:buClr>
              <a:buSzPct val="75000"/>
              <a:defRPr/>
            </a:pP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①设定</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x</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y</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满足线性关系：</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ax</a:t>
            </a:r>
          </a:p>
          <a:p>
            <a:pPr lvl="0" fontAlgn="base">
              <a:spcBef>
                <a:spcPct val="50000"/>
              </a:spcBef>
              <a:spcAft>
                <a:spcPct val="0"/>
              </a:spcAft>
              <a:buClr>
                <a:schemeClr val="tx2"/>
              </a:buClr>
              <a:buSzPct val="75000"/>
              <a:defRPr/>
            </a:pP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②</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用最小二乘法求系数</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a</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b</a:t>
            </a:r>
          </a:p>
          <a:p>
            <a:pPr lvl="0" fontAlgn="base">
              <a:spcBef>
                <a:spcPct val="50000"/>
              </a:spcBef>
              <a:spcAft>
                <a:spcPct val="0"/>
              </a:spcAft>
              <a:buClr>
                <a:schemeClr val="tx2"/>
              </a:buClr>
              <a:buSzPct val="75000"/>
              <a:defRPr/>
            </a:pP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③</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求相关系数： </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=0.999999</a:t>
            </a:r>
          </a:p>
          <a:p>
            <a:pPr lvl="0" fontAlgn="base">
              <a:spcBef>
                <a:spcPct val="50000"/>
              </a:spcBef>
              <a:spcAft>
                <a:spcPct val="0"/>
              </a:spcAft>
              <a:buClr>
                <a:schemeClr val="tx2"/>
              </a:buClr>
              <a:buSzPct val="75000"/>
              <a:defRPr/>
            </a:pP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④</a:t>
            </a:r>
            <a:r>
              <a:rPr kumimoji="1" lang="zh-CN" altLang="en-US" sz="2800" b="1">
                <a:latin typeface="Times New Roman" panose="02020603050405020304" pitchFamily="18" charset="0"/>
                <a:ea typeface="宋体" panose="02010600030101010101" pitchFamily="2" charset="-122"/>
                <a:cs typeface="Times New Roman" panose="02020603050405020304" pitchFamily="18" charset="0"/>
              </a:rPr>
              <a:t>回归方程：</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sz="2800" b="1">
                <a:latin typeface="Times New Roman" panose="02020603050405020304" pitchFamily="18" charset="0"/>
                <a:ea typeface="宋体" panose="02010600030101010101" pitchFamily="2" charset="-122"/>
                <a:cs typeface="Times New Roman" panose="02020603050405020304" pitchFamily="18" charset="0"/>
              </a:rPr>
              <a:t>=0.00517+0.7758</a:t>
            </a:r>
            <a:r>
              <a:rPr kumimoji="1" lang="en-US" altLang="zh-CN" sz="2800" b="1" i="1">
                <a:latin typeface="Times New Roman" panose="02020603050405020304" pitchFamily="18" charset="0"/>
                <a:ea typeface="宋体" panose="02010600030101010101" pitchFamily="2" charset="-122"/>
                <a:cs typeface="Times New Roman" panose="02020603050405020304" pitchFamily="18" charset="0"/>
              </a:rPr>
              <a:t>x</a:t>
            </a:r>
            <a:endParaRPr kumimoji="1" lang="zh-CN" altLang="en-US" sz="2800" b="1" i="1">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5"/>
          <a:stretch>
            <a:fillRect/>
          </a:stretch>
        </p:blipFill>
        <p:spPr>
          <a:xfrm>
            <a:off x="6820588" y="4405461"/>
            <a:ext cx="4412362" cy="1950889"/>
          </a:xfrm>
          <a:prstGeom prst="rect">
            <a:avLst/>
          </a:prstGeom>
        </p:spPr>
      </p:pic>
    </p:spTree>
    <p:custDataLst>
      <p:tags r:id="rId1"/>
    </p:custDataLst>
    <p:extLst>
      <p:ext uri="{BB962C8B-B14F-4D97-AF65-F5344CB8AC3E}">
        <p14:creationId xmlns:p14="http://schemas.microsoft.com/office/powerpoint/2010/main" val="1347387883"/>
      </p:ext>
    </p:ext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9AE70B2-8BF9-45C0-BB95-33D1B9D3A854}" type="slidenum">
              <a:rPr lang="zh-CN" altLang="en-US" smtClean="0"/>
              <a:pPr/>
              <a:t>98</a:t>
            </a:fld>
            <a:endParaRPr lang="zh-CN" altLang="en-US"/>
          </a:p>
        </p:txBody>
      </p:sp>
      <p:sp>
        <p:nvSpPr>
          <p:cNvPr id="2" name="文本框 1"/>
          <p:cNvSpPr txBox="1"/>
          <p:nvPr/>
        </p:nvSpPr>
        <p:spPr>
          <a:xfrm>
            <a:off x="3815568" y="2789854"/>
            <a:ext cx="4560864" cy="1569660"/>
          </a:xfrm>
          <a:prstGeom prst="rect">
            <a:avLst/>
          </a:prstGeom>
          <a:noFill/>
        </p:spPr>
        <p:txBody>
          <a:bodyPr wrap="none" rtlCol="0">
            <a:spAutoFit/>
          </a:bodyPr>
          <a:lstStyle/>
          <a:p>
            <a:r>
              <a:rPr lang="zh-CN" altLang="en-US" sz="9600" dirty="0"/>
              <a:t>谢  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random/>
      </p:transition>
    </mc:Choice>
    <mc:Fallback xmlns="">
      <p:transition>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0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5"/>
  <p:tag name="KSO_WM_UNIT_INDEX" val="5"/>
  <p:tag name="KSO_WM_UNIT_FILL_FORE_SCHEMECOLOR_INDEX" val="5"/>
  <p:tag name="KSO_WM_UNI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0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0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0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0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ISCONTENTSTITLE" val="1"/>
  <p:tag name="KSO_WM_UNIT_VALUE" val="17"/>
  <p:tag name="KSO_WM_UNIT_HIGHLIGHT" val="0"/>
  <p:tag name="KSO_WM_UNIT_COMPATIBLE" val="0"/>
  <p:tag name="KSO_WM_UNIT_PRESET_TEXT" val="CONTENTS"/>
  <p:tag name="KSO_WM_TEMPLATE_CATEGORY" val="custom"/>
  <p:tag name="KSO_WM_TEMPLATE_INDEX" val="20181606"/>
  <p:tag name="KSO_WM_DIAGRAM_GROUP_CODE" val="l1_1"/>
  <p:tag name="KSO_WM_UNIT_ID" val="custom20181606_8*a*1"/>
  <p:tag name="KSO_WM_UNIT_FILL_FORE_SCHEMECOLOR_INDEX" val="5"/>
  <p:tag name="KSO_WM_UNI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1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1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1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1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7"/>
  <p:tag name="KSO_WM_UNIT_INDEX" val="7"/>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2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2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2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2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8"/>
  <p:tag name="KSO_WM_UNIT_INDEX" val="8"/>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3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3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3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3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4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4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4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4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48.xml><?xml version="1.0" encoding="utf-8"?>
<p:tagLst xmlns:a="http://schemas.openxmlformats.org/drawingml/2006/main" xmlns:r="http://schemas.openxmlformats.org/officeDocument/2006/relationships" xmlns:p="http://schemas.openxmlformats.org/presentationml/2006/main">
  <p:tag name="PAGETYPE" val="目录页"/>
  <p:tag name="KSO_WM_TAG_VERSION" val="1.0"/>
  <p:tag name="KSO_WM_SLIDE_ITEM_CNT" val="3"/>
  <p:tag name="KSO_WM_SLIDE_LAYOUT" val="a_l"/>
  <p:tag name="KSO_WM_SLIDE_LAYOUT_CNT" val="1_1"/>
  <p:tag name="KSO_WM_SLIDE_TYPE" val="contents"/>
  <p:tag name="KSO_WM_BEAUTIFY_FLAG" val="#wm#"/>
  <p:tag name="KSO_WM_COMBINE_RELATE_SLIDE_ID" val="custom160168_8"/>
  <p:tag name="KSO_WM_TEMPLATE_CATEGORY" val="custom"/>
  <p:tag name="KSO_WM_TEMPLATE_INDEX" val="20181606"/>
  <p:tag name="KSO_WM_SLIDE_ID" val="custom20181606_8"/>
  <p:tag name="KSO_WM_SLIDE_INDEX" val="8"/>
  <p:tag name="KSO_WM_DIAGRAM_GROUP_CODE" val="l1-1"/>
  <p:tag name="KSO_WM_TEMPLATE_SUBCATEGORY" val="combine"/>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0"/>
  <p:tag name="KSO_WM_UNIT_INDEX" val="0"/>
  <p:tag name="KSO_WM_UNIT_FILL_FORE_SCHEMECOLOR_INDEX" val="5"/>
  <p:tag name="KSO_WM_UNI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1"/>
  <p:tag name="KSO_WM_UNIT_INDEX"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2"/>
  <p:tag name="KSO_WM_UNIT_INDEX" val="2"/>
  <p:tag name="KSO_WM_UNIT_FILL_FORE_SCHEMECOLOR_INDEX" val="5"/>
  <p:tag name="KSO_WM_UNI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3"/>
  <p:tag name="KSO_WM_UNIT_INDEX" val="3"/>
  <p:tag name="KSO_WM_UNIT_FILL_FORE_SCHEMECOLOR_INDEX" val="5"/>
  <p:tag name="KSO_WM_UNI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4"/>
  <p:tag name="KSO_WM_UNIT_INDEX" val="4"/>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5"/>
  <p:tag name="KSO_WM_UNIT_INDEX" val="5"/>
  <p:tag name="KSO_WM_UNIT_FILL_FORE_SCHEMECOLOR_INDEX" val="5"/>
  <p:tag name="KSO_WM_UNI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ISCONTENTSTITLE" val="1"/>
  <p:tag name="KSO_WM_UNIT_VALUE" val="17"/>
  <p:tag name="KSO_WM_UNIT_HIGHLIGHT" val="0"/>
  <p:tag name="KSO_WM_UNIT_COMPATIBLE" val="0"/>
  <p:tag name="KSO_WM_UNIT_PRESET_TEXT" val="CONTENTS"/>
  <p:tag name="KSO_WM_TEMPLATE_CATEGORY" val="custom"/>
  <p:tag name="KSO_WM_TEMPLATE_INDEX" val="20181606"/>
  <p:tag name="KSO_WM_DIAGRAM_GROUP_CODE" val="l1_1"/>
  <p:tag name="KSO_WM_UNIT_ID" val="custom20181606_8*a*1"/>
  <p:tag name="KSO_WM_UNIT_FILL_FORE_SCHEMECOLOR_INDEX" val="5"/>
  <p:tag name="KSO_WM_UNI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7"/>
  <p:tag name="KSO_WM_UNIT_INDEX" val="7"/>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8"/>
  <p:tag name="KSO_WM_UNIT_INDEX" val="8"/>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6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6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6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6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6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7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7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7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7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7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80.xml><?xml version="1.0" encoding="utf-8"?>
<p:tagLst xmlns:a="http://schemas.openxmlformats.org/drawingml/2006/main" xmlns:r="http://schemas.openxmlformats.org/officeDocument/2006/relationships" xmlns:p="http://schemas.openxmlformats.org/presentationml/2006/main">
  <p:tag name="PAGETYPE" val="目录页"/>
  <p:tag name="KSO_WM_TAG_VERSION" val="1.0"/>
  <p:tag name="KSO_WM_SLIDE_ITEM_CNT" val="3"/>
  <p:tag name="KSO_WM_SLIDE_LAYOUT" val="a_l"/>
  <p:tag name="KSO_WM_SLIDE_LAYOUT_CNT" val="1_1"/>
  <p:tag name="KSO_WM_SLIDE_TYPE" val="contents"/>
  <p:tag name="KSO_WM_BEAUTIFY_FLAG" val="#wm#"/>
  <p:tag name="KSO_WM_COMBINE_RELATE_SLIDE_ID" val="custom160168_8"/>
  <p:tag name="KSO_WM_TEMPLATE_CATEGORY" val="custom"/>
  <p:tag name="KSO_WM_TEMPLATE_INDEX" val="20181606"/>
  <p:tag name="KSO_WM_SLIDE_ID" val="custom20181606_8"/>
  <p:tag name="KSO_WM_SLIDE_INDEX" val="8"/>
  <p:tag name="KSO_WM_DIAGRAM_GROUP_CODE" val="l1-1"/>
  <p:tag name="KSO_WM_TEMPLATE_SUBCATEGORY" val="combine"/>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0"/>
  <p:tag name="KSO_WM_UNIT_INDEX" val="0"/>
  <p:tag name="KSO_WM_UNIT_FILL_FORE_SCHEMECOLOR_INDEX" val="5"/>
  <p:tag name="KSO_WM_UNI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1"/>
  <p:tag name="KSO_WM_UNIT_INDEX"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2"/>
  <p:tag name="KSO_WM_UNIT_INDEX" val="2"/>
  <p:tag name="KSO_WM_UNIT_FILL_FORE_SCHEMECOLOR_INDEX" val="5"/>
  <p:tag name="KSO_WM_UNI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3"/>
  <p:tag name="KSO_WM_UNIT_INDEX" val="3"/>
  <p:tag name="KSO_WM_UNIT_FILL_FORE_SCHEMECOLOR_INDEX" val="5"/>
  <p:tag name="KSO_WM_UNI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4"/>
  <p:tag name="KSO_WM_UNIT_INDEX" val="4"/>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5"/>
  <p:tag name="KSO_WM_UNIT_INDEX" val="5"/>
  <p:tag name="KSO_WM_UNIT_FILL_FORE_SCHEMECOLOR_INDEX" val="5"/>
  <p:tag name="KSO_WM_UNI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ISCONTENTSTITLE" val="1"/>
  <p:tag name="KSO_WM_UNIT_VALUE" val="17"/>
  <p:tag name="KSO_WM_UNIT_HIGHLIGHT" val="0"/>
  <p:tag name="KSO_WM_UNIT_COMPATIBLE" val="0"/>
  <p:tag name="KSO_WM_UNIT_PRESET_TEXT" val="CONTENTS"/>
  <p:tag name="KSO_WM_TEMPLATE_CATEGORY" val="custom"/>
  <p:tag name="KSO_WM_TEMPLATE_INDEX" val="20181606"/>
  <p:tag name="KSO_WM_DIAGRAM_GROUP_CODE" val="l1_1"/>
  <p:tag name="KSO_WM_UNIT_ID" val="custom20181606_8*a*1"/>
  <p:tag name="KSO_WM_UNIT_FILL_FORE_SCHEMECOLOR_INDEX" val="5"/>
  <p:tag name="KSO_WM_UNI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7"/>
  <p:tag name="KSO_WM_UNIT_INDEX" val="7"/>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8"/>
  <p:tag name="KSO_WM_UNIT_INDEX" val="8"/>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9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9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9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9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19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06"/>
</p:tagLst>
</file>

<file path=ppt/tags/tag2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0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0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0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05.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0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0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1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1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1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1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1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2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2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2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26.xml><?xml version="1.0" encoding="utf-8"?>
<p:tagLst xmlns:a="http://schemas.openxmlformats.org/drawingml/2006/main" xmlns:r="http://schemas.openxmlformats.org/officeDocument/2006/relationships" xmlns:p="http://schemas.openxmlformats.org/presentationml/2006/main">
  <p:tag name="PAGETYPE" val="目录页"/>
  <p:tag name="KSO_WM_TAG_VERSION" val="1.0"/>
  <p:tag name="KSO_WM_SLIDE_ITEM_CNT" val="3"/>
  <p:tag name="KSO_WM_SLIDE_LAYOUT" val="a_l"/>
  <p:tag name="KSO_WM_SLIDE_LAYOUT_CNT" val="1_1"/>
  <p:tag name="KSO_WM_SLIDE_TYPE" val="contents"/>
  <p:tag name="KSO_WM_BEAUTIFY_FLAG" val="#wm#"/>
  <p:tag name="KSO_WM_COMBINE_RELATE_SLIDE_ID" val="custom160168_8"/>
  <p:tag name="KSO_WM_TEMPLATE_CATEGORY" val="custom"/>
  <p:tag name="KSO_WM_TEMPLATE_INDEX" val="20181606"/>
  <p:tag name="KSO_WM_SLIDE_ID" val="custom20181606_8"/>
  <p:tag name="KSO_WM_SLIDE_INDEX" val="8"/>
  <p:tag name="KSO_WM_DIAGRAM_GROUP_CODE" val="l1-1"/>
  <p:tag name="KSO_WM_TEMPLATE_SUBCATEGORY" val="combine"/>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2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56_1"/>
  <p:tag name="KSO_WM_TEMPLATE_CATEGORY" val="custom"/>
  <p:tag name="KSO_WM_TEMPLATE_INDEX" val="20181606"/>
  <p:tag name="KSO_WM_TEMPLATE_SUBCATEGORY" val="combine"/>
  <p:tag name="KSO_WM_TEMPLATE_THUMBS_INDEX" val="1、4、5、6、12、13、20、21"/>
</p:tagLst>
</file>

<file path=ppt/tags/tag3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3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3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3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3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4.xml><?xml version="1.0" encoding="utf-8"?>
<p:tagLst xmlns:a="http://schemas.openxmlformats.org/drawingml/2006/main" xmlns:r="http://schemas.openxmlformats.org/officeDocument/2006/relationships" xmlns:p="http://schemas.openxmlformats.org/presentationml/2006/main">
  <p:tag name="PAGETYPE" val="目录页"/>
  <p:tag name="KSO_WM_TAG_VERSION" val="1.0"/>
  <p:tag name="KSO_WM_SLIDE_ITEM_CNT" val="3"/>
  <p:tag name="KSO_WM_SLIDE_LAYOUT" val="a_l"/>
  <p:tag name="KSO_WM_SLIDE_LAYOUT_CNT" val="1_1"/>
  <p:tag name="KSO_WM_SLIDE_TYPE" val="contents"/>
  <p:tag name="KSO_WM_BEAUTIFY_FLAG" val="#wm#"/>
  <p:tag name="KSO_WM_COMBINE_RELATE_SLIDE_ID" val="custom160168_8"/>
  <p:tag name="KSO_WM_TEMPLATE_CATEGORY" val="custom"/>
  <p:tag name="KSO_WM_TEMPLATE_INDEX" val="20181606"/>
  <p:tag name="KSO_WM_SLIDE_ID" val="custom20181606_8"/>
  <p:tag name="KSO_WM_SLIDE_INDEX" val="8"/>
  <p:tag name="KSO_WM_DIAGRAM_GROUP_CODE" val="l1-1"/>
  <p:tag name="KSO_WM_TEMPLATE_SUBCATEGORY" val="combine"/>
</p:tagLst>
</file>

<file path=ppt/tags/tag4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4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4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4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4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0"/>
  <p:tag name="KSO_WM_UNIT_INDEX" val="0"/>
  <p:tag name="KSO_WM_UNIT_FILL_FORE_SCHEMECOLOR_INDEX" val="5"/>
  <p:tag name="KSO_WM_UNI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5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54.xml><?xml version="1.0" encoding="utf-8"?>
<p:tagLst xmlns:a="http://schemas.openxmlformats.org/drawingml/2006/main" xmlns:r="http://schemas.openxmlformats.org/officeDocument/2006/relationships" xmlns:p="http://schemas.openxmlformats.org/presentationml/2006/main">
  <p:tag name="PAGETYPE" val="目录页"/>
  <p:tag name="KSO_WM_TAG_VERSION" val="1.0"/>
  <p:tag name="KSO_WM_SLIDE_ITEM_CNT" val="3"/>
  <p:tag name="KSO_WM_SLIDE_LAYOUT" val="a_l"/>
  <p:tag name="KSO_WM_SLIDE_LAYOUT_CNT" val="1_1"/>
  <p:tag name="KSO_WM_SLIDE_TYPE" val="contents"/>
  <p:tag name="KSO_WM_BEAUTIFY_FLAG" val="#wm#"/>
  <p:tag name="KSO_WM_COMBINE_RELATE_SLIDE_ID" val="custom160168_8"/>
  <p:tag name="KSO_WM_TEMPLATE_CATEGORY" val="custom"/>
  <p:tag name="KSO_WM_TEMPLATE_INDEX" val="20181606"/>
  <p:tag name="KSO_WM_SLIDE_ID" val="custom20181606_8"/>
  <p:tag name="KSO_WM_SLIDE_INDEX" val="8"/>
  <p:tag name="KSO_WM_DIAGRAM_GROUP_CODE" val="l1-1"/>
  <p:tag name="KSO_WM_TEMPLATE_SUBCATEGORY" val="combine"/>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0"/>
  <p:tag name="KSO_WM_UNIT_INDEX" val="0"/>
  <p:tag name="KSO_WM_UNIT_FILL_FORE_SCHEMECOLOR_INDEX" val="5"/>
  <p:tag name="KSO_WM_UNI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1"/>
  <p:tag name="KSO_WM_UNIT_INDEX"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2"/>
  <p:tag name="KSO_WM_UNIT_INDEX" val="2"/>
  <p:tag name="KSO_WM_UNIT_FILL_FORE_SCHEMECOLOR_INDEX" val="5"/>
  <p:tag name="KSO_WM_UNI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3"/>
  <p:tag name="KSO_WM_UNIT_INDEX" val="3"/>
  <p:tag name="KSO_WM_UNIT_FILL_FORE_SCHEMECOLOR_INDEX" val="5"/>
  <p:tag name="KSO_WM_UNI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4"/>
  <p:tag name="KSO_WM_UNIT_INDEX" val="4"/>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1"/>
  <p:tag name="KSO_WM_UNIT_INDEX"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5"/>
  <p:tag name="KSO_WM_UNIT_INDEX" val="5"/>
  <p:tag name="KSO_WM_UNIT_FILL_FORE_SCHEMECOLOR_INDEX" val="5"/>
  <p:tag name="KSO_WM_UNI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ISCONTENTSTITLE" val="1"/>
  <p:tag name="KSO_WM_UNIT_VALUE" val="17"/>
  <p:tag name="KSO_WM_UNIT_HIGHLIGHT" val="0"/>
  <p:tag name="KSO_WM_UNIT_COMPATIBLE" val="0"/>
  <p:tag name="KSO_WM_UNIT_PRESET_TEXT" val="CONTENTS"/>
  <p:tag name="KSO_WM_TEMPLATE_CATEGORY" val="custom"/>
  <p:tag name="KSO_WM_TEMPLATE_INDEX" val="20181606"/>
  <p:tag name="KSO_WM_DIAGRAM_GROUP_CODE" val="l1_1"/>
  <p:tag name="KSO_WM_UNIT_ID" val="custom20181606_8*a*1"/>
  <p:tag name="KSO_WM_UNIT_FILL_FORE_SCHEMECOLOR_INDEX" val="5"/>
  <p:tag name="KSO_WM_UNI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7"/>
  <p:tag name="KSO_WM_UNIT_INDEX" val="7"/>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8"/>
  <p:tag name="KSO_WM_UNIT_INDEX" val="8"/>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6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6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2"/>
  <p:tag name="KSO_WM_UNIT_INDEX" val="2"/>
  <p:tag name="KSO_WM_UNIT_FILL_FORE_SCHEMECOLOR_INDEX" val="5"/>
  <p:tag name="KSO_WM_UNI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7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7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7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7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3"/>
  <p:tag name="KSO_WM_UNIT_INDEX" val="3"/>
  <p:tag name="KSO_WM_UNIT_FILL_FORE_SCHEMECOLOR_INDEX" val="5"/>
  <p:tag name="KSO_WM_UNI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8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8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8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8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TEMPLATE_CATEGORY" val="custom"/>
  <p:tag name="KSO_WM_TEMPLATE_INDEX" val="20181606"/>
  <p:tag name="KSO_WM_DIAGRAM_GROUP_CODE" val="l1_1"/>
  <p:tag name="KSO_WM_UNIT_ID" val="custom20181606_8*i*4"/>
  <p:tag name="KSO_WM_UNIT_INDEX" val="4"/>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92.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94.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96.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ags/tag98.xml><?xml version="1.0" encoding="utf-8"?>
<p:tagLst xmlns:a="http://schemas.openxmlformats.org/drawingml/2006/main" xmlns:r="http://schemas.openxmlformats.org/officeDocument/2006/relationships"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56_4"/>
  <p:tag name="KSO_WM_TEMPLATE_CATEGORY" val="custom"/>
  <p:tag name="KSO_WM_TEMPLATE_INDEX" val="20181606"/>
  <p:tag name="KSO_WM_SLIDE_ID" val="custom20181606_4"/>
  <p:tag name="KSO_WM_SLIDE_INDEX" val="4"/>
  <p:tag name="KSO_WM_TEMPLATE_SUBCATEGORY" val="combine"/>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81606"/>
  <p:tag name="KSO_WM_UNIT_ID" val="custom20181606_4*a*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C00102"/>
      </a:dk2>
      <a:lt2>
        <a:srgbClr val="E7E6E6"/>
      </a:lt2>
      <a:accent1>
        <a:srgbClr val="C00102"/>
      </a:accent1>
      <a:accent2>
        <a:srgbClr val="3E4150"/>
      </a:accent2>
      <a:accent3>
        <a:srgbClr val="FFFFFF"/>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5000</Words>
  <Application>Microsoft Office PowerPoint</Application>
  <PresentationFormat>宽屏</PresentationFormat>
  <Paragraphs>748</Paragraphs>
  <Slides>98</Slides>
  <Notes>97</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98</vt:i4>
      </vt:variant>
    </vt:vector>
  </HeadingPairs>
  <TitlesOfParts>
    <vt:vector size="113" baseType="lpstr">
      <vt:lpstr>黑体</vt:lpstr>
      <vt:lpstr>华文中宋</vt:lpstr>
      <vt:lpstr>楷体_GB2312</vt:lpstr>
      <vt:lpstr>宋体</vt:lpstr>
      <vt:lpstr>Arial</vt:lpstr>
      <vt:lpstr>Calibri</vt:lpstr>
      <vt:lpstr>Calibri Light</vt:lpstr>
      <vt:lpstr>Times New Roman</vt:lpstr>
      <vt:lpstr>Verdana</vt:lpstr>
      <vt:lpstr>Wingdings</vt:lpstr>
      <vt:lpstr>Office 主题</vt:lpstr>
      <vt:lpstr>1_Office 主题</vt:lpstr>
      <vt:lpstr>公式</vt:lpstr>
      <vt:lpstr>Equation</vt:lpstr>
      <vt:lpstr>Microsoft Equation 3.0</vt:lpstr>
      <vt:lpstr>大 学 物 理 实 验 绪 论</vt:lpstr>
      <vt:lpstr>PowerPoint 演示文稿</vt:lpstr>
      <vt:lpstr>1 课程学习的重点与程序</vt:lpstr>
      <vt:lpstr>1.1 课程体系</vt:lpstr>
      <vt:lpstr>1.1 课程体系</vt:lpstr>
      <vt:lpstr>1.2 选课方式与注意事项</vt:lpstr>
      <vt:lpstr>1.2 选课方式与注意事项</vt:lpstr>
      <vt:lpstr>1.2 选课方式与注意事项</vt:lpstr>
      <vt:lpstr>1.2 选课方式与注意事项</vt:lpstr>
      <vt:lpstr>1.3 成绩计算</vt:lpstr>
      <vt:lpstr>1.4 上课要求</vt:lpstr>
      <vt:lpstr>1.5 大学物理实验课的地位和作用</vt:lpstr>
      <vt:lpstr>1.6 大学物理实验课的基本程序</vt:lpstr>
      <vt:lpstr>1.6.1 课前预习</vt:lpstr>
      <vt:lpstr>1.6.2 课上进行实验</vt:lpstr>
      <vt:lpstr>1.6.3 课后整理分析数据</vt:lpstr>
      <vt:lpstr>1.6.4 实验报告撰写及上交</vt:lpstr>
      <vt:lpstr>1.6.4 实验报告撰写及上交</vt:lpstr>
      <vt:lpstr>1.6.4 实验报告撰写及上交</vt:lpstr>
      <vt:lpstr>1.6.4 实验报告撰写及上交</vt:lpstr>
      <vt:lpstr>1.6.4 实验报告撰写及上交</vt:lpstr>
      <vt:lpstr>1.6.4 实验报告撰写及上交</vt:lpstr>
      <vt:lpstr>PowerPoint 演示文稿</vt:lpstr>
      <vt:lpstr>2 数据处理及误差分析理论</vt:lpstr>
      <vt:lpstr>2.1 测量与测量误差-测量</vt:lpstr>
      <vt:lpstr>2.1 测量与测量误差-测量</vt:lpstr>
      <vt:lpstr>2.1 测量与测量误差-测量误差</vt:lpstr>
      <vt:lpstr>2.1 测量与测量误差-测量误差</vt:lpstr>
      <vt:lpstr>2.1 测量与测量误差-测量误差</vt:lpstr>
      <vt:lpstr>2.2 误差的分类及其处理方法</vt:lpstr>
      <vt:lpstr>2.2.1 可定系统误差-分类</vt:lpstr>
      <vt:lpstr>2.2.1 可定系统误差-分类</vt:lpstr>
      <vt:lpstr>2.2.1 可定系统误差-分类</vt:lpstr>
      <vt:lpstr>2.2.1 可定系统误差-分类</vt:lpstr>
      <vt:lpstr>2.2.1 可定系统误差-消除方法</vt:lpstr>
      <vt:lpstr>2.2.1 可定系统误差-消除方法</vt:lpstr>
      <vt:lpstr>2.2.1 可定系统误差-消除方法</vt:lpstr>
      <vt:lpstr>2.2.2 随机误差</vt:lpstr>
      <vt:lpstr>2.3 误差的评定-不确定度理论</vt:lpstr>
      <vt:lpstr>2.3 误差的评定-不确定度理论</vt:lpstr>
      <vt:lpstr>2.3.1 测量结果的科学表达方法和不确定度概念</vt:lpstr>
      <vt:lpstr>2.3.1 测量结果的科学表达方法和不确定度概念</vt:lpstr>
      <vt:lpstr>2.3.2 直接测量不确定度的计算</vt:lpstr>
      <vt:lpstr>2.3.2 直接测量不确定度的计算</vt:lpstr>
      <vt:lpstr>2.3.3 直接测量结果的不确定度估计-多次测量</vt:lpstr>
      <vt:lpstr>2.3.3 直接测量结果的不确定度估计-多次测量</vt:lpstr>
      <vt:lpstr>2.3.3 直接测量结果的不确定度估计-多次测量</vt:lpstr>
      <vt:lpstr>2.3.3 直接测量结果的不确定度估计-多次测量</vt:lpstr>
      <vt:lpstr>2.3.3 直接测量结果的不确定度估计-多次测量</vt:lpstr>
      <vt:lpstr>2.3.3 直接测量结果的不确定度估计-多次测量</vt:lpstr>
      <vt:lpstr>2.3.3 直接测量结果的不确定度估计-多次测量</vt:lpstr>
      <vt:lpstr>2.3.3 直接测量结果的不确定度估计-单次测量</vt:lpstr>
      <vt:lpstr>2.3.3 直接测量结果的不确定度估计-单次测量</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2.3.4 间接测量结果的不确定度估计</vt:lpstr>
      <vt:lpstr>PowerPoint 演示文稿</vt:lpstr>
      <vt:lpstr>3 实验数据的有效位数</vt:lpstr>
      <vt:lpstr>3.1 原始记录（直接测量量）的有效数字</vt:lpstr>
      <vt:lpstr>3.1 原始记录（直接测量量）的有效数字</vt:lpstr>
      <vt:lpstr>3.1 原始记录（直接测量量）的有效数字</vt:lpstr>
      <vt:lpstr>读数举例： </vt:lpstr>
      <vt:lpstr>3.2 运算后的有效位数字</vt:lpstr>
      <vt:lpstr>3.2 运算后的有效位数字</vt:lpstr>
      <vt:lpstr>3.3 几点说明</vt:lpstr>
      <vt:lpstr>3.3 几点说明</vt:lpstr>
      <vt:lpstr>3.3 几点说明</vt:lpstr>
      <vt:lpstr>3.3 几点说明</vt:lpstr>
      <vt:lpstr>PowerPoint 演示文稿</vt:lpstr>
      <vt:lpstr>4.1 实验曲线的描绘</vt:lpstr>
      <vt:lpstr>4.1 实验曲线的描绘</vt:lpstr>
      <vt:lpstr>4.1 实验曲线的描绘</vt:lpstr>
      <vt:lpstr>4.1.1 作图步骤</vt:lpstr>
      <vt:lpstr>4.1.1 作图步骤</vt:lpstr>
      <vt:lpstr>4.1.1 作图步骤</vt:lpstr>
      <vt:lpstr>4.1.2 注意事项</vt:lpstr>
      <vt:lpstr>PowerPoint 演示文稿</vt:lpstr>
      <vt:lpstr>PowerPoint 演示文稿</vt:lpstr>
      <vt:lpstr>4.1.2 注意事项</vt:lpstr>
      <vt:lpstr>4.1.3 不当图例展示：</vt:lpstr>
      <vt:lpstr>4.1.3 不当图例展示：</vt:lpstr>
      <vt:lpstr>4.1.3 不当图例展示：</vt:lpstr>
      <vt:lpstr>4.1.3 不当图例展示：</vt:lpstr>
      <vt:lpstr>4.2 实验数据的拟合</vt:lpstr>
      <vt:lpstr>4.2 实验数据的拟合</vt:lpstr>
      <vt:lpstr>4.2 实验数据的拟合</vt:lpstr>
      <vt:lpstr>4.2 实验数据的拟合</vt:lpstr>
      <vt:lpstr>4.2 实验数据的拟合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Sn介质LDP EUV光源转换效率影响研究</dc:title>
  <dc:creator>徐强</dc:creator>
  <cp:lastModifiedBy>Tian He</cp:lastModifiedBy>
  <cp:revision>201</cp:revision>
  <dcterms:created xsi:type="dcterms:W3CDTF">2015-05-05T08:02:00Z</dcterms:created>
  <dcterms:modified xsi:type="dcterms:W3CDTF">2023-03-01T11:57:29Z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