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0" r:id="rId2"/>
    <p:sldId id="353" r:id="rId3"/>
    <p:sldId id="341" r:id="rId4"/>
    <p:sldId id="344" r:id="rId5"/>
    <p:sldId id="343" r:id="rId6"/>
    <p:sldId id="369" r:id="rId7"/>
    <p:sldId id="342" r:id="rId8"/>
    <p:sldId id="346" r:id="rId9"/>
    <p:sldId id="345" r:id="rId10"/>
    <p:sldId id="347" r:id="rId11"/>
    <p:sldId id="370" r:id="rId12"/>
    <p:sldId id="354" r:id="rId13"/>
    <p:sldId id="371" r:id="rId14"/>
    <p:sldId id="349" r:id="rId15"/>
    <p:sldId id="372" r:id="rId16"/>
    <p:sldId id="355" r:id="rId17"/>
    <p:sldId id="348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73" r:id="rId26"/>
    <p:sldId id="374" r:id="rId27"/>
    <p:sldId id="363" r:id="rId28"/>
    <p:sldId id="364" r:id="rId29"/>
    <p:sldId id="375" r:id="rId30"/>
    <p:sldId id="365" r:id="rId31"/>
    <p:sldId id="366" r:id="rId32"/>
    <p:sldId id="376" r:id="rId33"/>
    <p:sldId id="377" r:id="rId34"/>
    <p:sldId id="378" r:id="rId35"/>
    <p:sldId id="368" r:id="rId36"/>
    <p:sldId id="379" r:id="rId37"/>
    <p:sldId id="352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282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C68AD85-1B8D-4940-AD87-19E43C24006F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5C05FC8-E727-4DD9-BADD-C1AC72442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ACED5FAD-57E5-4729-8FC7-99A8F35C6D9D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0D806AFD-6A96-468F-B965-F23A8B5C655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53628B4E-0729-4813-9AFF-96E6B2BC9D6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D357DCCE-55EC-4F05-B67A-E7A1E30D498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B20276B5-DA02-4466-AAE1-FA1A03812C1B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F93AFFB7-16BD-4AD9-9C3A-F53FC9CD01C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55DDBB15-09EF-4FCE-8164-C56F88020D2B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9E9B7C95-A5DE-4A3E-AD7D-0026B7FBC5E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6D4AB52C-29EA-45B9-AFBA-753D2C1A8DA1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46B2B438-744A-422D-A50A-07C71873EEDD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59CFFA0-412C-4534-BCC7-4E90E8E56D8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988AC6D-5A19-4343-B8B3-8EBF4BFAC352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BB9B47A-9025-4457-B5A5-324AE4CE5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7CAFE56-9E3D-45B1-B1CD-E3A50B1E45E6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394EC3C-9B75-40ED-AC7D-9F9B0D72D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-126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spc="-126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b="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86E2A32-7853-47F8-B77F-8D7C30003870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0DC3804-EE72-48CD-B0A4-A5A45AC8C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8916C91-5BE5-4E26-8FCF-87FBFE67E3DB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67F7477-3B5F-4D42-A745-D4821A1FD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E482E80-F73B-4AA5-803C-82D5952D72C7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1440344-7BB8-4EB3-92FF-67185AAB4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C894DE2-F298-4D80-AF97-B2DE7DF071B2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AF2AAD6-681D-4404-8C52-6E5BABAD4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71B3F2F-AE35-483D-A237-75982F3B74DA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5CC434-2FEB-4DA3-BDD9-25A9671555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FAD9F5B-E885-43E2-B3A6-FF02537DC6AB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15A855C-91E0-48D1-A2D1-DFA6296B3F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3.png"/><Relationship Id="rId7" Type="http://schemas.openxmlformats.org/officeDocument/2006/relationships/slide" Target="slide2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8.xml"/><Relationship Id="rId5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211638" y="2133600"/>
            <a:ext cx="45720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宋体" charset="-122"/>
                <a:cs typeface="Arial" charset="0"/>
              </a:rPr>
              <a:t>数字逻辑概述及相关基本知识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34820" name="Rectangle 52"/>
          <p:cNvSpPr>
            <a:spLocks noChangeArrowheads="1"/>
          </p:cNvSpPr>
          <p:nvPr/>
        </p:nvSpPr>
        <p:spPr bwMode="auto">
          <a:xfrm>
            <a:off x="684213" y="909638"/>
            <a:ext cx="4954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二进制数的运算规则如下：</a:t>
            </a:r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612775" y="1484313"/>
            <a:ext cx="7918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加法</a:t>
            </a:r>
            <a:r>
              <a:rPr kumimoji="1" lang="zh-CN" altLang="en-US" sz="2800"/>
              <a:t>规则    </a:t>
            </a:r>
            <a:r>
              <a:rPr kumimoji="1" lang="en-US" altLang="zh-CN" sz="2800">
                <a:latin typeface="Times New Roman" pitchFamily="18" charset="0"/>
              </a:rPr>
              <a:t>0+0=0        0+1=1 </a:t>
            </a:r>
          </a:p>
          <a:p>
            <a:pPr defTabSz="914400"/>
            <a:r>
              <a:rPr kumimoji="1" lang="en-US" altLang="zh-CN" sz="2800">
                <a:latin typeface="Times New Roman" pitchFamily="18" charset="0"/>
              </a:rPr>
              <a:t>                        1+0=1         1+1=0 (</a:t>
            </a:r>
            <a:r>
              <a:rPr kumimoji="1" lang="zh-CN" altLang="en-US" sz="2800">
                <a:latin typeface="Times New Roman" pitchFamily="18" charset="0"/>
              </a:rPr>
              <a:t>进位为</a:t>
            </a:r>
            <a:r>
              <a:rPr kumimoji="1" lang="en-US" altLang="zh-CN" sz="2800">
                <a:latin typeface="Times New Roman" pitchFamily="18" charset="0"/>
              </a:rPr>
              <a:t>1)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612775" y="2347913"/>
            <a:ext cx="7918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  <a:latin typeface="Times New Roman" pitchFamily="18" charset="0"/>
              </a:rPr>
              <a:t>减法</a:t>
            </a:r>
            <a:r>
              <a:rPr kumimoji="1" lang="zh-CN" altLang="en-US" sz="2800">
                <a:latin typeface="Times New Roman" pitchFamily="18" charset="0"/>
              </a:rPr>
              <a:t>规则        </a:t>
            </a:r>
            <a:r>
              <a:rPr kumimoji="1" lang="en-US" altLang="zh-CN" sz="2800"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宋体" charset="-122"/>
              </a:rPr>
              <a:t>-</a:t>
            </a:r>
            <a:r>
              <a:rPr kumimoji="1" lang="en-US" altLang="zh-CN" sz="2800">
                <a:latin typeface="Times New Roman" pitchFamily="18" charset="0"/>
              </a:rPr>
              <a:t>0=0         1</a:t>
            </a:r>
            <a:r>
              <a:rPr kumimoji="1" lang="en-US" altLang="zh-CN" sz="2800">
                <a:latin typeface="宋体" charset="-122"/>
              </a:rPr>
              <a:t>-</a:t>
            </a:r>
            <a:r>
              <a:rPr kumimoji="1" lang="en-US" altLang="zh-CN" sz="2800">
                <a:latin typeface="Times New Roman" pitchFamily="18" charset="0"/>
              </a:rPr>
              <a:t>0=1   </a:t>
            </a:r>
            <a:endParaRPr kumimoji="1" lang="en-US" altLang="zh-CN" sz="2800" b="0">
              <a:latin typeface="Times New Roman" pitchFamily="18" charset="0"/>
            </a:endParaRPr>
          </a:p>
          <a:p>
            <a:pPr defTabSz="914400"/>
            <a:r>
              <a:rPr kumimoji="1" lang="en-US" altLang="zh-CN" sz="2800">
                <a:latin typeface="Times New Roman" pitchFamily="18" charset="0"/>
              </a:rPr>
              <a:t>                        1</a:t>
            </a:r>
            <a:r>
              <a:rPr kumimoji="1" lang="en-US" altLang="zh-CN" sz="2800">
                <a:latin typeface="宋体" charset="-122"/>
              </a:rPr>
              <a:t>-</a:t>
            </a:r>
            <a:r>
              <a:rPr kumimoji="1" lang="en-US" altLang="zh-CN" sz="2800">
                <a:latin typeface="Times New Roman" pitchFamily="18" charset="0"/>
              </a:rPr>
              <a:t>1=0          0</a:t>
            </a:r>
            <a:r>
              <a:rPr kumimoji="1" lang="en-US" altLang="zh-CN" sz="2800">
                <a:latin typeface="宋体" charset="-122"/>
              </a:rPr>
              <a:t>-</a:t>
            </a:r>
            <a:r>
              <a:rPr kumimoji="1" lang="en-US" altLang="zh-CN" sz="2800">
                <a:latin typeface="Times New Roman" pitchFamily="18" charset="0"/>
              </a:rPr>
              <a:t>1=1 (</a:t>
            </a:r>
            <a:r>
              <a:rPr kumimoji="1" lang="zh-CN" altLang="en-US" sz="2800">
                <a:latin typeface="Times New Roman" pitchFamily="18" charset="0"/>
              </a:rPr>
              <a:t>借位为</a:t>
            </a:r>
            <a:r>
              <a:rPr kumimoji="1" lang="en-US" altLang="zh-CN" sz="2800">
                <a:latin typeface="Times New Roman" pitchFamily="18" charset="0"/>
              </a:rPr>
              <a:t>1) 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612775" y="3284538"/>
            <a:ext cx="7343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乘法</a:t>
            </a:r>
            <a:r>
              <a:rPr kumimoji="1" lang="zh-CN" altLang="en-US" sz="2800"/>
              <a:t>规则    </a:t>
            </a:r>
            <a:r>
              <a:rPr kumimoji="1" lang="en-US" altLang="zh-CN" sz="2800">
                <a:latin typeface="Times New Roman" pitchFamily="18" charset="0"/>
              </a:rPr>
              <a:t>0×0=0      0×1=0 </a:t>
            </a:r>
            <a:endParaRPr kumimoji="1" lang="en-US" altLang="zh-CN" sz="2800" b="0">
              <a:latin typeface="Times New Roman" pitchFamily="18" charset="0"/>
            </a:endParaRPr>
          </a:p>
          <a:p>
            <a:pPr defTabSz="914400"/>
            <a:r>
              <a:rPr kumimoji="1" lang="en-US" altLang="zh-CN" sz="2800">
                <a:latin typeface="Times New Roman" pitchFamily="18" charset="0"/>
              </a:rPr>
              <a:t>                        1×0=0      1×1=1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84213" y="4221163"/>
            <a:ext cx="764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除法</a:t>
            </a:r>
            <a:r>
              <a:rPr kumimoji="1" lang="zh-CN" altLang="en-US" sz="2800"/>
              <a:t>规则    </a:t>
            </a:r>
            <a:r>
              <a:rPr kumimoji="1" lang="en-US" altLang="zh-CN" sz="2800">
                <a:latin typeface="Times New Roman" pitchFamily="18" charset="0"/>
              </a:rPr>
              <a:t>0÷1=0     1÷1=1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68313" y="4797425"/>
            <a:ext cx="799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zh-CN" altLang="en-US"/>
              <a:t>二进制的</a:t>
            </a:r>
            <a:r>
              <a:rPr kumimoji="1" lang="zh-CN" altLang="en-US">
                <a:solidFill>
                  <a:srgbClr val="FF0000"/>
                </a:solidFill>
              </a:rPr>
              <a:t>优点</a:t>
            </a:r>
            <a:r>
              <a:rPr kumimoji="1" lang="en-US" altLang="zh-CN"/>
              <a:t>:  </a:t>
            </a:r>
            <a:r>
              <a:rPr kumimoji="1" lang="zh-CN" altLang="en-US">
                <a:solidFill>
                  <a:schemeClr val="folHlink"/>
                </a:solidFill>
              </a:rPr>
              <a:t>运算简单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chemeClr val="folHlink"/>
                </a:solidFill>
              </a:rPr>
              <a:t>物理实现容易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chemeClr val="folHlink"/>
                </a:solidFill>
              </a:rPr>
              <a:t>存储和传送方便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chemeClr val="folHlink"/>
                </a:solidFill>
              </a:rPr>
              <a:t>可靠</a:t>
            </a:r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68313" y="5518150"/>
            <a:ext cx="7918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zh-CN" altLang="en-US"/>
              <a:t>二进制的</a:t>
            </a:r>
            <a:r>
              <a:rPr kumimoji="1" lang="zh-CN" altLang="en-US">
                <a:solidFill>
                  <a:srgbClr val="FF0000"/>
                </a:solidFill>
              </a:rPr>
              <a:t>缺点</a:t>
            </a:r>
            <a:r>
              <a:rPr kumimoji="1" lang="zh-CN" altLang="en-US"/>
              <a:t>： 数的</a:t>
            </a:r>
            <a:r>
              <a:rPr kumimoji="1" lang="zh-CN" altLang="en-US">
                <a:solidFill>
                  <a:srgbClr val="FF0000"/>
                </a:solidFill>
              </a:rPr>
              <a:t>位数太长</a:t>
            </a:r>
            <a:r>
              <a:rPr kumimoji="1" lang="zh-CN" altLang="en-US"/>
              <a:t>且</a:t>
            </a:r>
            <a:r>
              <a:rPr kumimoji="1" lang="zh-CN" altLang="en-US">
                <a:solidFill>
                  <a:srgbClr val="FF0000"/>
                </a:solidFill>
              </a:rPr>
              <a:t>字符单调</a:t>
            </a:r>
            <a:r>
              <a:rPr kumimoji="1" lang="zh-CN" altLang="en-US"/>
              <a:t>，使得书写、记忆和阅读不方便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5" grpId="0"/>
      <p:bldP spid="33846" grpId="0"/>
      <p:bldP spid="33847" grpId="0"/>
      <p:bldP spid="33848" grpId="0"/>
      <p:bldP spid="33849" grpId="0"/>
      <p:bldP spid="338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684213" y="1052513"/>
            <a:ext cx="3959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）八进制 </a:t>
            </a:r>
            <a:r>
              <a:rPr lang="en-US" altLang="zh-CN" sz="2800">
                <a:latin typeface="宋体" charset="-122"/>
              </a:rPr>
              <a:t>-</a:t>
            </a:r>
            <a:r>
              <a:rPr lang="en-US" altLang="zh-CN" sz="2800">
                <a:latin typeface="Times New Roman" pitchFamily="18" charset="0"/>
              </a:rPr>
              <a:t>Octal</a:t>
            </a:r>
            <a:r>
              <a:rPr lang="en-US" altLang="zh-CN"/>
              <a:t> </a:t>
            </a: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900113" y="1628775"/>
            <a:ext cx="4535487" cy="519113"/>
            <a:chOff x="567" y="1026"/>
            <a:chExt cx="2857" cy="327"/>
          </a:xfrm>
        </p:grpSpPr>
        <p:sp>
          <p:nvSpPr>
            <p:cNvPr id="6" name="Text Box 37"/>
            <p:cNvSpPr txBox="1">
              <a:spLocks noChangeArrowheads="1"/>
            </p:cNvSpPr>
            <p:nvPr/>
          </p:nvSpPr>
          <p:spPr bwMode="auto">
            <a:xfrm>
              <a:off x="567" y="1026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/>
                <a:t>例：</a:t>
              </a:r>
            </a:p>
          </p:txBody>
        </p:sp>
        <p:sp>
          <p:nvSpPr>
            <p:cNvPr id="36883" name="Text Box 38"/>
            <p:cNvSpPr txBox="1">
              <a:spLocks noChangeArrowheads="1"/>
            </p:cNvSpPr>
            <p:nvPr/>
          </p:nvSpPr>
          <p:spPr bwMode="auto">
            <a:xfrm>
              <a:off x="1973" y="1026"/>
              <a:ext cx="1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307.46 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372225" y="1052513"/>
            <a:ext cx="1728788" cy="574675"/>
          </a:xfrm>
          <a:prstGeom prst="wedgeRoundRectCallout">
            <a:avLst>
              <a:gd name="adj1" fmla="val -84435"/>
              <a:gd name="adj2" fmla="val 4419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基数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AutoShape 32"/>
          <p:cNvSpPr>
            <a:spLocks noChangeArrowheads="1"/>
          </p:cNvSpPr>
          <p:nvPr/>
        </p:nvSpPr>
        <p:spPr bwMode="auto">
          <a:xfrm>
            <a:off x="6156325" y="1773238"/>
            <a:ext cx="2517775" cy="865187"/>
          </a:xfrm>
          <a:prstGeom prst="wedgeRoundRectCallout">
            <a:avLst>
              <a:gd name="adj1" fmla="val -75852"/>
              <a:gd name="adj2" fmla="val -3697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表数符号 </a:t>
            </a:r>
            <a:endParaRPr lang="en-US" altLang="zh-CN">
              <a:latin typeface="Times New Roman" pitchFamily="18" charset="0"/>
            </a:endParaRPr>
          </a:p>
          <a:p>
            <a:pPr algn="ctr" defTabSz="914400"/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2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… 7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971550" y="2276475"/>
            <a:ext cx="248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>
                <a:solidFill>
                  <a:schemeClr val="folHlink"/>
                </a:solidFill>
              </a:rPr>
              <a:t>各位数值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chemeClr val="folHlink"/>
                </a:solidFill>
              </a:rPr>
              <a:t>权值</a:t>
            </a:r>
            <a:r>
              <a:rPr kumimoji="1" lang="en-US" altLang="zh-CN"/>
              <a:t>:</a:t>
            </a:r>
            <a:endParaRPr kumimoji="1" lang="en-US" altLang="zh-CN">
              <a:solidFill>
                <a:schemeClr val="folHlink"/>
              </a:solidFill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1619250" y="2781300"/>
            <a:ext cx="662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×8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×8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7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×8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×8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6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×8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-2</a:t>
            </a:r>
            <a:endParaRPr kumimoji="1" lang="zh-CN" altLang="en-US" sz="3200" baseline="30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84213" y="3357563"/>
            <a:ext cx="5111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</a:rPr>
              <a:t>）十六进制 </a:t>
            </a:r>
            <a:r>
              <a:rPr lang="en-US" altLang="zh-CN" sz="2800">
                <a:latin typeface="宋体" charset="-122"/>
              </a:rPr>
              <a:t>-</a:t>
            </a:r>
            <a:r>
              <a:rPr lang="en-US" altLang="zh-CN" sz="2800">
                <a:latin typeface="Times New Roman" pitchFamily="18" charset="0"/>
              </a:rPr>
              <a:t>Hexadecimal</a:t>
            </a:r>
            <a:r>
              <a:rPr lang="en-US" altLang="zh-CN"/>
              <a:t>  </a:t>
            </a: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900113" y="4062413"/>
            <a:ext cx="4895850" cy="533400"/>
            <a:chOff x="567" y="2559"/>
            <a:chExt cx="3084" cy="336"/>
          </a:xfrm>
        </p:grpSpPr>
        <p:sp>
          <p:nvSpPr>
            <p:cNvPr id="36880" name="Text Box 37"/>
            <p:cNvSpPr txBox="1">
              <a:spLocks noChangeArrowheads="1"/>
            </p:cNvSpPr>
            <p:nvPr/>
          </p:nvSpPr>
          <p:spPr bwMode="auto">
            <a:xfrm>
              <a:off x="567" y="2559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/>
                <a:t>例：</a:t>
              </a:r>
            </a:p>
          </p:txBody>
        </p:sp>
        <p:sp>
          <p:nvSpPr>
            <p:cNvPr id="36881" name="Text Box 38"/>
            <p:cNvSpPr txBox="1">
              <a:spLocks noChangeArrowheads="1"/>
            </p:cNvSpPr>
            <p:nvPr/>
          </p:nvSpPr>
          <p:spPr bwMode="auto">
            <a:xfrm>
              <a:off x="1973" y="2568"/>
              <a:ext cx="16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139A.E8 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" name="AutoShape 32"/>
          <p:cNvSpPr>
            <a:spLocks noChangeArrowheads="1"/>
          </p:cNvSpPr>
          <p:nvPr/>
        </p:nvSpPr>
        <p:spPr bwMode="auto">
          <a:xfrm>
            <a:off x="6588125" y="3429000"/>
            <a:ext cx="1728788" cy="574675"/>
          </a:xfrm>
          <a:prstGeom prst="wedgeRoundRectCallout">
            <a:avLst>
              <a:gd name="adj1" fmla="val -88843"/>
              <a:gd name="adj2" fmla="val 6629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基数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6227763" y="4292600"/>
            <a:ext cx="2736850" cy="720725"/>
          </a:xfrm>
          <a:prstGeom prst="wedgeRoundRectCallout">
            <a:avLst>
              <a:gd name="adj1" fmla="val -70593"/>
              <a:gd name="adj2" fmla="val -4493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表数符号</a:t>
            </a:r>
            <a:r>
              <a:rPr lang="en-US" altLang="zh-CN" sz="2000"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、</a:t>
            </a:r>
            <a:r>
              <a:rPr lang="en-US" altLang="zh-CN" sz="2000">
                <a:latin typeface="Times New Roman" pitchFamily="18" charset="0"/>
              </a:rPr>
              <a:t>1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altLang="zh-CN" sz="2000">
                <a:latin typeface="Times New Roman" pitchFamily="18" charset="0"/>
              </a:rPr>
              <a:t>9</a:t>
            </a:r>
          </a:p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971550" y="4724400"/>
            <a:ext cx="248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>
                <a:solidFill>
                  <a:schemeClr val="folHlink"/>
                </a:solidFill>
              </a:rPr>
              <a:t>各位数值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chemeClr val="folHlink"/>
                </a:solidFill>
              </a:rPr>
              <a:t>权值</a:t>
            </a:r>
            <a:r>
              <a:rPr kumimoji="1" lang="en-US" altLang="zh-CN"/>
              <a:t>:</a:t>
            </a:r>
            <a:endParaRPr kumimoji="1" lang="en-US" altLang="zh-CN">
              <a:solidFill>
                <a:schemeClr val="folHlink"/>
              </a:solidFill>
            </a:endParaRPr>
          </a:p>
        </p:txBody>
      </p:sp>
      <p:sp>
        <p:nvSpPr>
          <p:cNvPr id="36879" name="Rectangle 43"/>
          <p:cNvSpPr>
            <a:spLocks noChangeArrowheads="1"/>
          </p:cNvSpPr>
          <p:nvPr/>
        </p:nvSpPr>
        <p:spPr bwMode="auto">
          <a:xfrm>
            <a:off x="971550" y="5300663"/>
            <a:ext cx="817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9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14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-1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-2</a:t>
            </a:r>
            <a:endParaRPr kumimoji="1" lang="zh-CN" altLang="en-US" sz="2800" baseline="300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22560" grpId="0" animBg="1"/>
      <p:bldP spid="2" grpId="0" animBg="1"/>
      <p:bldP spid="29738" grpId="0"/>
      <p:bldP spid="7" grpId="0"/>
      <p:bldP spid="36878" grpId="0"/>
      <p:bldP spid="3" grpId="0" animBg="1"/>
      <p:bldP spid="4" grpId="0" animBg="1"/>
      <p:bldP spid="5" grpId="0"/>
      <p:bldP spid="368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37893" name="Text Box 43"/>
          <p:cNvSpPr txBox="1">
            <a:spLocks noChangeArrowheads="1"/>
          </p:cNvSpPr>
          <p:nvPr/>
        </p:nvSpPr>
        <p:spPr bwMode="auto">
          <a:xfrm>
            <a:off x="468313" y="112553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/>
              <a:t>十进制数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15 </a:t>
            </a:r>
            <a:r>
              <a:rPr lang="zh-CN" altLang="en-US">
                <a:latin typeface="Times New Roman" pitchFamily="18" charset="0"/>
              </a:rPr>
              <a:t>和二</a:t>
            </a:r>
            <a:r>
              <a:rPr lang="zh-CN" altLang="en-US"/>
              <a:t>进制数、八进制数、十六进制数对应关系</a:t>
            </a:r>
          </a:p>
        </p:txBody>
      </p:sp>
      <p:grpSp>
        <p:nvGrpSpPr>
          <p:cNvPr id="37972" name="Group 84"/>
          <p:cNvGrpSpPr>
            <a:grpSpLocks/>
          </p:cNvGrpSpPr>
          <p:nvPr/>
        </p:nvGrpSpPr>
        <p:grpSpPr bwMode="auto">
          <a:xfrm>
            <a:off x="684213" y="1700213"/>
            <a:ext cx="7924800" cy="3384550"/>
            <a:chOff x="431" y="1162"/>
            <a:chExt cx="4992" cy="2132"/>
          </a:xfrm>
        </p:grpSpPr>
        <p:sp>
          <p:nvSpPr>
            <p:cNvPr id="37899" name="Line 61"/>
            <p:cNvSpPr>
              <a:spLocks noChangeShapeType="1"/>
            </p:cNvSpPr>
            <p:nvPr/>
          </p:nvSpPr>
          <p:spPr bwMode="auto">
            <a:xfrm>
              <a:off x="476" y="3294"/>
              <a:ext cx="489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62"/>
            <p:cNvSpPr>
              <a:spLocks noChangeShapeType="1"/>
            </p:cNvSpPr>
            <p:nvPr/>
          </p:nvSpPr>
          <p:spPr bwMode="auto">
            <a:xfrm>
              <a:off x="2925" y="1162"/>
              <a:ext cx="0" cy="2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01" name="Group 65"/>
            <p:cNvGrpSpPr>
              <a:grpSpLocks/>
            </p:cNvGrpSpPr>
            <p:nvPr/>
          </p:nvGrpSpPr>
          <p:grpSpPr bwMode="auto">
            <a:xfrm>
              <a:off x="431" y="1162"/>
              <a:ext cx="4992" cy="318"/>
              <a:chOff x="431" y="1162"/>
              <a:chExt cx="4992" cy="318"/>
            </a:xfrm>
          </p:grpSpPr>
          <p:sp>
            <p:nvSpPr>
              <p:cNvPr id="37920" name="Line 59"/>
              <p:cNvSpPr>
                <a:spLocks noChangeShapeType="1"/>
              </p:cNvSpPr>
              <p:nvPr/>
            </p:nvSpPr>
            <p:spPr bwMode="auto">
              <a:xfrm>
                <a:off x="476" y="1162"/>
                <a:ext cx="489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Line 60"/>
              <p:cNvSpPr>
                <a:spLocks noChangeShapeType="1"/>
              </p:cNvSpPr>
              <p:nvPr/>
            </p:nvSpPr>
            <p:spPr bwMode="auto">
              <a:xfrm>
                <a:off x="476" y="1480"/>
                <a:ext cx="489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Text Box 63"/>
              <p:cNvSpPr txBox="1">
                <a:spLocks noChangeArrowheads="1"/>
              </p:cNvSpPr>
              <p:nvPr/>
            </p:nvSpPr>
            <p:spPr bwMode="auto">
              <a:xfrm>
                <a:off x="431" y="1178"/>
                <a:ext cx="24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zh-CN" altLang="en-US" sz="2000"/>
                  <a:t>十进制 二进制 八进制 十六进制</a:t>
                </a:r>
              </a:p>
            </p:txBody>
          </p:sp>
          <p:sp>
            <p:nvSpPr>
              <p:cNvPr id="37923" name="Text Box 64"/>
              <p:cNvSpPr txBox="1">
                <a:spLocks noChangeArrowheads="1"/>
              </p:cNvSpPr>
              <p:nvPr/>
            </p:nvSpPr>
            <p:spPr bwMode="auto">
              <a:xfrm>
                <a:off x="2971" y="1184"/>
                <a:ext cx="24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zh-CN" altLang="en-US" sz="2000"/>
                  <a:t>十进制 二进制 八进制 十六进制</a:t>
                </a:r>
              </a:p>
            </p:txBody>
          </p:sp>
        </p:grpSp>
        <p:grpSp>
          <p:nvGrpSpPr>
            <p:cNvPr id="37902" name="Group 82"/>
            <p:cNvGrpSpPr>
              <a:grpSpLocks/>
            </p:cNvGrpSpPr>
            <p:nvPr/>
          </p:nvGrpSpPr>
          <p:grpSpPr bwMode="auto">
            <a:xfrm>
              <a:off x="567" y="1525"/>
              <a:ext cx="2222" cy="1724"/>
              <a:chOff x="567" y="1525"/>
              <a:chExt cx="2222" cy="1724"/>
            </a:xfrm>
          </p:grpSpPr>
          <p:sp>
            <p:nvSpPr>
              <p:cNvPr id="37912" name="Text Box 66"/>
              <p:cNvSpPr txBox="1">
                <a:spLocks noChangeArrowheads="1"/>
              </p:cNvSpPr>
              <p:nvPr/>
            </p:nvSpPr>
            <p:spPr bwMode="auto">
              <a:xfrm>
                <a:off x="567" y="1525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0          0000         00            0</a:t>
                </a:r>
              </a:p>
            </p:txBody>
          </p:sp>
          <p:sp>
            <p:nvSpPr>
              <p:cNvPr id="37913" name="Text Box 67"/>
              <p:cNvSpPr txBox="1">
                <a:spLocks noChangeArrowheads="1"/>
              </p:cNvSpPr>
              <p:nvPr/>
            </p:nvSpPr>
            <p:spPr bwMode="auto">
              <a:xfrm>
                <a:off x="567" y="1729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1          0001         01            1</a:t>
                </a:r>
              </a:p>
            </p:txBody>
          </p:sp>
          <p:sp>
            <p:nvSpPr>
              <p:cNvPr id="37914" name="Text Box 68"/>
              <p:cNvSpPr txBox="1">
                <a:spLocks noChangeArrowheads="1"/>
              </p:cNvSpPr>
              <p:nvPr/>
            </p:nvSpPr>
            <p:spPr bwMode="auto">
              <a:xfrm>
                <a:off x="567" y="1955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2          0010         02            2</a:t>
                </a:r>
              </a:p>
            </p:txBody>
          </p:sp>
          <p:sp>
            <p:nvSpPr>
              <p:cNvPr id="37915" name="Text Box 69"/>
              <p:cNvSpPr txBox="1">
                <a:spLocks noChangeArrowheads="1"/>
              </p:cNvSpPr>
              <p:nvPr/>
            </p:nvSpPr>
            <p:spPr bwMode="auto">
              <a:xfrm>
                <a:off x="567" y="2160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3          0011         03            3</a:t>
                </a:r>
              </a:p>
            </p:txBody>
          </p:sp>
          <p:sp>
            <p:nvSpPr>
              <p:cNvPr id="37916" name="Text Box 70"/>
              <p:cNvSpPr txBox="1">
                <a:spLocks noChangeArrowheads="1"/>
              </p:cNvSpPr>
              <p:nvPr/>
            </p:nvSpPr>
            <p:spPr bwMode="auto">
              <a:xfrm>
                <a:off x="567" y="2364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4          0100         04            4</a:t>
                </a:r>
              </a:p>
            </p:txBody>
          </p:sp>
          <p:sp>
            <p:nvSpPr>
              <p:cNvPr id="37917" name="Text Box 71"/>
              <p:cNvSpPr txBox="1">
                <a:spLocks noChangeArrowheads="1"/>
              </p:cNvSpPr>
              <p:nvPr/>
            </p:nvSpPr>
            <p:spPr bwMode="auto">
              <a:xfrm>
                <a:off x="567" y="2568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5          0101         05            5</a:t>
                </a:r>
              </a:p>
            </p:txBody>
          </p:sp>
          <p:sp>
            <p:nvSpPr>
              <p:cNvPr id="37918" name="Text Box 72"/>
              <p:cNvSpPr txBox="1">
                <a:spLocks noChangeArrowheads="1"/>
              </p:cNvSpPr>
              <p:nvPr/>
            </p:nvSpPr>
            <p:spPr bwMode="auto">
              <a:xfrm>
                <a:off x="567" y="2794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6          0110         06            6</a:t>
                </a:r>
              </a:p>
            </p:txBody>
          </p:sp>
          <p:sp>
            <p:nvSpPr>
              <p:cNvPr id="37919" name="Text Box 73"/>
              <p:cNvSpPr txBox="1">
                <a:spLocks noChangeArrowheads="1"/>
              </p:cNvSpPr>
              <p:nvPr/>
            </p:nvSpPr>
            <p:spPr bwMode="auto">
              <a:xfrm>
                <a:off x="567" y="2999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7          0111         07            7</a:t>
                </a:r>
              </a:p>
            </p:txBody>
          </p:sp>
        </p:grpSp>
        <p:grpSp>
          <p:nvGrpSpPr>
            <p:cNvPr id="37903" name="Group 83"/>
            <p:cNvGrpSpPr>
              <a:grpSpLocks/>
            </p:cNvGrpSpPr>
            <p:nvPr/>
          </p:nvGrpSpPr>
          <p:grpSpPr bwMode="auto">
            <a:xfrm>
              <a:off x="3107" y="1525"/>
              <a:ext cx="2222" cy="1724"/>
              <a:chOff x="3107" y="1525"/>
              <a:chExt cx="2222" cy="1724"/>
            </a:xfrm>
          </p:grpSpPr>
          <p:sp>
            <p:nvSpPr>
              <p:cNvPr id="37904" name="Text Box 74"/>
              <p:cNvSpPr txBox="1">
                <a:spLocks noChangeArrowheads="1"/>
              </p:cNvSpPr>
              <p:nvPr/>
            </p:nvSpPr>
            <p:spPr bwMode="auto">
              <a:xfrm>
                <a:off x="3107" y="1525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8          1000         10            8</a:t>
                </a:r>
              </a:p>
            </p:txBody>
          </p:sp>
          <p:sp>
            <p:nvSpPr>
              <p:cNvPr id="37905" name="Text Box 75"/>
              <p:cNvSpPr txBox="1">
                <a:spLocks noChangeArrowheads="1"/>
              </p:cNvSpPr>
              <p:nvPr/>
            </p:nvSpPr>
            <p:spPr bwMode="auto">
              <a:xfrm>
                <a:off x="3107" y="1729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9          1001         11            9</a:t>
                </a:r>
              </a:p>
            </p:txBody>
          </p:sp>
          <p:sp>
            <p:nvSpPr>
              <p:cNvPr id="37906" name="Text Box 76"/>
              <p:cNvSpPr txBox="1">
                <a:spLocks noChangeArrowheads="1"/>
              </p:cNvSpPr>
              <p:nvPr/>
            </p:nvSpPr>
            <p:spPr bwMode="auto">
              <a:xfrm>
                <a:off x="3107" y="1955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10        1010         12           A</a:t>
                </a:r>
              </a:p>
            </p:txBody>
          </p:sp>
          <p:sp>
            <p:nvSpPr>
              <p:cNvPr id="37907" name="Text Box 77"/>
              <p:cNvSpPr txBox="1">
                <a:spLocks noChangeArrowheads="1"/>
              </p:cNvSpPr>
              <p:nvPr/>
            </p:nvSpPr>
            <p:spPr bwMode="auto">
              <a:xfrm>
                <a:off x="3107" y="2160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11        1011         13           B</a:t>
                </a:r>
              </a:p>
            </p:txBody>
          </p:sp>
          <p:sp>
            <p:nvSpPr>
              <p:cNvPr id="37908" name="Text Box 78"/>
              <p:cNvSpPr txBox="1">
                <a:spLocks noChangeArrowheads="1"/>
              </p:cNvSpPr>
              <p:nvPr/>
            </p:nvSpPr>
            <p:spPr bwMode="auto">
              <a:xfrm>
                <a:off x="3107" y="2364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12        1100         14           C</a:t>
                </a:r>
              </a:p>
            </p:txBody>
          </p:sp>
          <p:sp>
            <p:nvSpPr>
              <p:cNvPr id="37909" name="Text Box 79"/>
              <p:cNvSpPr txBox="1">
                <a:spLocks noChangeArrowheads="1"/>
              </p:cNvSpPr>
              <p:nvPr/>
            </p:nvSpPr>
            <p:spPr bwMode="auto">
              <a:xfrm>
                <a:off x="3107" y="2568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13        1101         15           D</a:t>
                </a:r>
              </a:p>
            </p:txBody>
          </p:sp>
          <p:sp>
            <p:nvSpPr>
              <p:cNvPr id="37910" name="Text Box 80"/>
              <p:cNvSpPr txBox="1">
                <a:spLocks noChangeArrowheads="1"/>
              </p:cNvSpPr>
              <p:nvPr/>
            </p:nvSpPr>
            <p:spPr bwMode="auto">
              <a:xfrm>
                <a:off x="3107" y="2794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14        1110         16           E</a:t>
                </a:r>
              </a:p>
            </p:txBody>
          </p:sp>
          <p:sp>
            <p:nvSpPr>
              <p:cNvPr id="37911" name="Text Box 81"/>
              <p:cNvSpPr txBox="1">
                <a:spLocks noChangeArrowheads="1"/>
              </p:cNvSpPr>
              <p:nvPr/>
            </p:nvSpPr>
            <p:spPr bwMode="auto">
              <a:xfrm>
                <a:off x="3107" y="2999"/>
                <a:ext cx="2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15        1111         17           F</a:t>
                </a:r>
              </a:p>
            </p:txBody>
          </p:sp>
        </p:grpSp>
      </p:grpSp>
      <p:sp>
        <p:nvSpPr>
          <p:cNvPr id="37973" name="Rectangle 85"/>
          <p:cNvSpPr>
            <a:spLocks noChangeArrowheads="1"/>
          </p:cNvSpPr>
          <p:nvPr/>
        </p:nvSpPr>
        <p:spPr bwMode="auto">
          <a:xfrm>
            <a:off x="1836738" y="2349500"/>
            <a:ext cx="504825" cy="2592388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74" name="Rectangle 14"/>
          <p:cNvSpPr>
            <a:spLocks noChangeArrowheads="1"/>
          </p:cNvSpPr>
          <p:nvPr/>
        </p:nvSpPr>
        <p:spPr bwMode="auto">
          <a:xfrm>
            <a:off x="539750" y="5157788"/>
            <a:ext cx="8208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zh-CN" altLang="en-US"/>
              <a:t>：三位二进制数对应一位八进制数，四位二进制数对应一位十六进制数</a:t>
            </a:r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2941638" y="2349500"/>
            <a:ext cx="215900" cy="2592388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76" name="Rectangle 14"/>
          <p:cNvSpPr>
            <a:spLocks noChangeArrowheads="1"/>
          </p:cNvSpPr>
          <p:nvPr/>
        </p:nvSpPr>
        <p:spPr bwMode="auto">
          <a:xfrm>
            <a:off x="539750" y="5948363"/>
            <a:ext cx="820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八进制数、十六进制数即二进制数的</a:t>
            </a:r>
            <a:r>
              <a:rPr lang="zh-CN" altLang="en-US">
                <a:solidFill>
                  <a:srgbClr val="FF0000"/>
                </a:solidFill>
              </a:rPr>
              <a:t>短写</a:t>
            </a:r>
            <a:r>
              <a:rPr lang="zh-CN" altLang="en-US"/>
              <a:t>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3" grpId="0" animBg="1"/>
      <p:bldP spid="37974" grpId="0"/>
      <p:bldP spid="37975" grpId="0" animBg="1"/>
      <p:bldP spid="379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755650" y="981075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/>
              <a:t>、数制之间转换方法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755650" y="155733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/>
              <a:t>、按权展开法</a:t>
            </a:r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755650" y="2205038"/>
            <a:ext cx="530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/>
              <a:t>其它任何进制数（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/>
              <a:t>进制）</a:t>
            </a:r>
            <a:r>
              <a:rPr lang="zh-CN" altLang="en-US">
                <a:latin typeface="宋体" charset="-122"/>
              </a:rPr>
              <a:t>→十进制数</a:t>
            </a:r>
          </a:p>
        </p:txBody>
      </p:sp>
      <p:sp>
        <p:nvSpPr>
          <p:cNvPr id="38921" name="Text Box 37"/>
          <p:cNvSpPr txBox="1">
            <a:spLocks noChangeArrowheads="1"/>
          </p:cNvSpPr>
          <p:nvPr/>
        </p:nvSpPr>
        <p:spPr bwMode="auto">
          <a:xfrm>
            <a:off x="755650" y="2852738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例：</a:t>
            </a:r>
            <a:r>
              <a:rPr lang="en-US" altLang="zh-CN" sz="2800">
                <a:latin typeface="Times New Roman" pitchFamily="18" charset="0"/>
              </a:rPr>
              <a:t>1011.011 B </a:t>
            </a:r>
            <a:r>
              <a:rPr lang="zh-CN" altLang="en-US" sz="2800"/>
              <a:t>→十进制数</a:t>
            </a:r>
          </a:p>
        </p:txBody>
      </p:sp>
      <p:sp>
        <p:nvSpPr>
          <p:cNvPr id="38923" name="Rectangle 43"/>
          <p:cNvSpPr>
            <a:spLocks noChangeArrowheads="1"/>
          </p:cNvSpPr>
          <p:nvPr/>
        </p:nvSpPr>
        <p:spPr bwMode="auto">
          <a:xfrm>
            <a:off x="755650" y="348615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1×2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+1×2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+1×2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+1×2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-2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+1×2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-3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= 11.375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755650" y="4133850"/>
            <a:ext cx="489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dirty="0">
                <a:latin typeface="Times New Roman" pitchFamily="18" charset="0"/>
              </a:rPr>
              <a:t>例：</a:t>
            </a:r>
            <a:r>
              <a:rPr lang="en-US" altLang="zh-CN" sz="2800" dirty="0">
                <a:latin typeface="Times New Roman" pitchFamily="18" charset="0"/>
              </a:rPr>
              <a:t>39A.E </a:t>
            </a:r>
            <a:r>
              <a:rPr lang="en-US" altLang="zh-CN" sz="2800" dirty="0" smtClean="0">
                <a:latin typeface="Times New Roman" pitchFamily="18" charset="0"/>
              </a:rPr>
              <a:t>H </a:t>
            </a:r>
            <a:r>
              <a:rPr lang="zh-CN" altLang="en-US" sz="2800" dirty="0"/>
              <a:t>→十进制数</a:t>
            </a:r>
          </a:p>
        </p:txBody>
      </p:sp>
      <p:sp>
        <p:nvSpPr>
          <p:cNvPr id="38925" name="Rectangle 43"/>
          <p:cNvSpPr>
            <a:spLocks noChangeArrowheads="1"/>
          </p:cNvSpPr>
          <p:nvPr/>
        </p:nvSpPr>
        <p:spPr bwMode="auto">
          <a:xfrm>
            <a:off x="755650" y="4781550"/>
            <a:ext cx="730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3×16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+9×16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+10×16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+14×16</a:t>
            </a:r>
            <a:r>
              <a:rPr kumimoji="1"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-1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= 922.875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/>
      <p:bldP spid="38918" grpId="0"/>
      <p:bldP spid="38921" grpId="0"/>
      <p:bldP spid="38923" grpId="0"/>
      <p:bldP spid="38924" grpId="0"/>
      <p:bldP spid="389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755650" y="90963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b</a:t>
            </a:r>
            <a:r>
              <a:rPr kumimoji="1" lang="zh-CN" altLang="en-US" sz="2800"/>
              <a:t>、基数乘除法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530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/>
              <a:t>十进制数→其它任何进制数（</a:t>
            </a:r>
            <a:r>
              <a:rPr lang="en-US" altLang="zh-CN">
                <a:latin typeface="Times New Roman" pitchFamily="18" charset="0"/>
              </a:rPr>
              <a:t>R</a:t>
            </a:r>
            <a:r>
              <a:rPr lang="zh-CN" altLang="en-US"/>
              <a:t>进制）</a:t>
            </a: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588125" y="1125538"/>
            <a:ext cx="2160588" cy="574675"/>
          </a:xfrm>
          <a:prstGeom prst="wedgeRoundRectCallout">
            <a:avLst>
              <a:gd name="adj1" fmla="val -78727"/>
              <a:gd name="adj2" fmla="val 6022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乘除基数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828675" y="2708275"/>
            <a:ext cx="7739063" cy="2695575"/>
            <a:chOff x="1248" y="1470"/>
            <a:chExt cx="4875" cy="1698"/>
          </a:xfrm>
        </p:grpSpPr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1344" y="1470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3  5</a:t>
              </a:r>
              <a:r>
                <a:rPr kumimoji="1" lang="en-US" altLang="zh-CN">
                  <a:solidFill>
                    <a:schemeClr val="tx2"/>
                  </a:solidFill>
                  <a:latin typeface="宋体" charset="-122"/>
                  <a:cs typeface="Times New Roman" pitchFamily="18" charset="0"/>
                </a:rPr>
                <a:t>          </a:t>
              </a:r>
              <a:r>
                <a:rPr kumimoji="1" lang="zh-CN" altLang="en-US">
                  <a:solidFill>
                    <a:srgbClr val="FF3300"/>
                  </a:solidFill>
                  <a:latin typeface="宋体" charset="-122"/>
                  <a:cs typeface="Times New Roman" pitchFamily="18" charset="0"/>
                </a:rPr>
                <a:t>余数</a:t>
              </a: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</a:t>
              </a:r>
              <a:endParaRPr lang="zh-CN" altLang="en-US" sz="1800" b="0">
                <a:latin typeface="Arial" charset="0"/>
              </a:endParaRP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1344" y="1710"/>
              <a:ext cx="3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1  7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………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FF0000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（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）  </a:t>
              </a:r>
              <a:r>
                <a:rPr kumimoji="1" lang="zh-CN" altLang="en-US">
                  <a:solidFill>
                    <a:srgbClr val="FF3300"/>
                  </a:solidFill>
                  <a:latin typeface="宋体" charset="-122"/>
                  <a:cs typeface="Times New Roman" pitchFamily="18" charset="0"/>
                </a:rPr>
                <a:t>低位</a:t>
              </a: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</a:t>
              </a:r>
              <a:endParaRPr lang="zh-CN" altLang="en-US" sz="1800" b="0">
                <a:latin typeface="Arial" charset="0"/>
              </a:endParaRPr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1335" y="1959"/>
              <a:ext cx="3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………</a:t>
              </a:r>
              <a:r>
                <a:rPr kumimoji="1" lang="en-US" altLang="zh-CN">
                  <a:solidFill>
                    <a:srgbClr val="FF0000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（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）</a:t>
              </a:r>
              <a:endParaRPr lang="zh-CN" altLang="en-US" sz="1800" b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9950" name="Text Box 12"/>
            <p:cNvSpPr txBox="1">
              <a:spLocks noChangeArrowheads="1"/>
            </p:cNvSpPr>
            <p:nvPr/>
          </p:nvSpPr>
          <p:spPr bwMode="auto">
            <a:xfrm>
              <a:off x="1422" y="2199"/>
              <a:ext cx="3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………</a:t>
              </a:r>
              <a:r>
                <a:rPr kumimoji="1" lang="en-US" altLang="zh-CN">
                  <a:solidFill>
                    <a:srgbClr val="FFCC00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>
                  <a:solidFill>
                    <a:srgbClr val="FFCC00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（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</a:t>
              </a:r>
              <a:endParaRPr lang="zh-CN" altLang="en-US" sz="1800" b="0">
                <a:latin typeface="Arial" charset="0"/>
              </a:endParaRP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1440" y="2421"/>
              <a:ext cx="3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………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>
                  <a:solidFill>
                    <a:srgbClr val="FA2B08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（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</a:t>
              </a:r>
              <a:endParaRPr lang="zh-CN" altLang="en-US" sz="1800" b="0">
                <a:latin typeface="Arial" charset="0"/>
              </a:endParaRPr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1248" y="2670"/>
              <a:ext cx="3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    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………</a:t>
              </a:r>
              <a:r>
                <a:rPr kumimoji="1" lang="en-US" altLang="zh-CN">
                  <a:solidFill>
                    <a:srgbClr val="FFCC00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>
                  <a:solidFill>
                    <a:srgbClr val="FA2B08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（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）</a:t>
              </a: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</a:t>
              </a:r>
              <a:endParaRPr lang="zh-CN" altLang="en-US" sz="1800" b="0">
                <a:latin typeface="Arial" charset="0"/>
              </a:endParaRPr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2139" y="2880"/>
              <a:ext cx="3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………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FA2B08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（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）  </a:t>
              </a:r>
              <a:r>
                <a:rPr kumimoji="1" lang="zh-CN" altLang="en-US">
                  <a:solidFill>
                    <a:srgbClr val="FF3300"/>
                  </a:solidFill>
                  <a:latin typeface="宋体" charset="-122"/>
                  <a:cs typeface="Times New Roman" pitchFamily="18" charset="0"/>
                </a:rPr>
                <a:t>高位</a:t>
              </a:r>
              <a:r>
                <a:rPr kumimoji="1" lang="zh-CN" altLang="en-US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</a:t>
              </a:r>
              <a:endParaRPr lang="zh-CN" altLang="en-US" sz="1800" b="0">
                <a:solidFill>
                  <a:srgbClr val="0000FF"/>
                </a:solidFill>
                <a:latin typeface="Arial" charset="0"/>
              </a:endParaRPr>
            </a:p>
          </p:txBody>
        </p:sp>
        <p:grpSp>
          <p:nvGrpSpPr>
            <p:cNvPr id="39954" name="Group 16"/>
            <p:cNvGrpSpPr>
              <a:grpSpLocks/>
            </p:cNvGrpSpPr>
            <p:nvPr/>
          </p:nvGrpSpPr>
          <p:grpSpPr bwMode="auto">
            <a:xfrm>
              <a:off x="1680" y="1527"/>
              <a:ext cx="633" cy="201"/>
              <a:chOff x="1737" y="1545"/>
              <a:chExt cx="576" cy="192"/>
            </a:xfrm>
          </p:grpSpPr>
          <p:sp>
            <p:nvSpPr>
              <p:cNvPr id="2" name="Line 17"/>
              <p:cNvSpPr>
                <a:spLocks noChangeShapeType="1"/>
              </p:cNvSpPr>
              <p:nvPr/>
            </p:nvSpPr>
            <p:spPr bwMode="auto">
              <a:xfrm>
                <a:off x="1737" y="1737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3" name="Line 18"/>
              <p:cNvSpPr>
                <a:spLocks noChangeShapeType="1"/>
              </p:cNvSpPr>
              <p:nvPr/>
            </p:nvSpPr>
            <p:spPr bwMode="auto">
              <a:xfrm>
                <a:off x="1737" y="1545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</p:grpSp>
        <p:grpSp>
          <p:nvGrpSpPr>
            <p:cNvPr id="39955" name="Group 19"/>
            <p:cNvGrpSpPr>
              <a:grpSpLocks/>
            </p:cNvGrpSpPr>
            <p:nvPr/>
          </p:nvGrpSpPr>
          <p:grpSpPr bwMode="auto">
            <a:xfrm>
              <a:off x="1728" y="1728"/>
              <a:ext cx="576" cy="249"/>
              <a:chOff x="1824" y="1728"/>
              <a:chExt cx="480" cy="249"/>
            </a:xfrm>
          </p:grpSpPr>
          <p:sp>
            <p:nvSpPr>
              <p:cNvPr id="39969" name="Line 2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39970" name="Line 21"/>
              <p:cNvSpPr>
                <a:spLocks noChangeShapeType="1"/>
              </p:cNvSpPr>
              <p:nvPr/>
            </p:nvSpPr>
            <p:spPr bwMode="auto">
              <a:xfrm>
                <a:off x="1824" y="1977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</p:grpSp>
        <p:grpSp>
          <p:nvGrpSpPr>
            <p:cNvPr id="39956" name="Group 22"/>
            <p:cNvGrpSpPr>
              <a:grpSpLocks/>
            </p:cNvGrpSpPr>
            <p:nvPr/>
          </p:nvGrpSpPr>
          <p:grpSpPr bwMode="auto">
            <a:xfrm>
              <a:off x="1824" y="1977"/>
              <a:ext cx="480" cy="240"/>
              <a:chOff x="1920" y="1977"/>
              <a:chExt cx="384" cy="240"/>
            </a:xfrm>
          </p:grpSpPr>
          <p:sp>
            <p:nvSpPr>
              <p:cNvPr id="39967" name="Line 23"/>
              <p:cNvSpPr>
                <a:spLocks noChangeShapeType="1"/>
              </p:cNvSpPr>
              <p:nvPr/>
            </p:nvSpPr>
            <p:spPr bwMode="auto">
              <a:xfrm>
                <a:off x="192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39968" name="Line 24"/>
              <p:cNvSpPr>
                <a:spLocks noChangeShapeType="1"/>
              </p:cNvSpPr>
              <p:nvPr/>
            </p:nvSpPr>
            <p:spPr bwMode="auto">
              <a:xfrm>
                <a:off x="1920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</p:grpSp>
        <p:grpSp>
          <p:nvGrpSpPr>
            <p:cNvPr id="39957" name="Group 25"/>
            <p:cNvGrpSpPr>
              <a:grpSpLocks/>
            </p:cNvGrpSpPr>
            <p:nvPr/>
          </p:nvGrpSpPr>
          <p:grpSpPr bwMode="auto">
            <a:xfrm>
              <a:off x="1920" y="2208"/>
              <a:ext cx="384" cy="240"/>
              <a:chOff x="2016" y="2208"/>
              <a:chExt cx="288" cy="288"/>
            </a:xfrm>
          </p:grpSpPr>
          <p:sp>
            <p:nvSpPr>
              <p:cNvPr id="39965" name="Line 26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Ctr="1"/>
              <a:lstStyle/>
              <a:p>
                <a:endParaRPr lang="zh-CN" altLang="en-US"/>
              </a:p>
            </p:txBody>
          </p:sp>
          <p:sp>
            <p:nvSpPr>
              <p:cNvPr id="39966" name="Line 27"/>
              <p:cNvSpPr>
                <a:spLocks noChangeShapeType="1"/>
              </p:cNvSpPr>
              <p:nvPr/>
            </p:nvSpPr>
            <p:spPr bwMode="auto">
              <a:xfrm>
                <a:off x="2016" y="2487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</p:grpSp>
        <p:grpSp>
          <p:nvGrpSpPr>
            <p:cNvPr id="39958" name="Group 28"/>
            <p:cNvGrpSpPr>
              <a:grpSpLocks/>
            </p:cNvGrpSpPr>
            <p:nvPr/>
          </p:nvGrpSpPr>
          <p:grpSpPr bwMode="auto">
            <a:xfrm>
              <a:off x="2016" y="2448"/>
              <a:ext cx="288" cy="240"/>
              <a:chOff x="2112" y="2496"/>
              <a:chExt cx="192" cy="240"/>
            </a:xfrm>
          </p:grpSpPr>
          <p:sp>
            <p:nvSpPr>
              <p:cNvPr id="39963" name="Line 29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39964" name="Line 30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</p:grpSp>
        <p:grpSp>
          <p:nvGrpSpPr>
            <p:cNvPr id="39959" name="Group 31"/>
            <p:cNvGrpSpPr>
              <a:grpSpLocks/>
            </p:cNvGrpSpPr>
            <p:nvPr/>
          </p:nvGrpSpPr>
          <p:grpSpPr bwMode="auto">
            <a:xfrm>
              <a:off x="2133" y="2691"/>
              <a:ext cx="171" cy="237"/>
              <a:chOff x="1920" y="1977"/>
              <a:chExt cx="384" cy="240"/>
            </a:xfrm>
          </p:grpSpPr>
          <p:sp>
            <p:nvSpPr>
              <p:cNvPr id="39961" name="Line 32"/>
              <p:cNvSpPr>
                <a:spLocks noChangeShapeType="1"/>
              </p:cNvSpPr>
              <p:nvPr/>
            </p:nvSpPr>
            <p:spPr bwMode="auto">
              <a:xfrm>
                <a:off x="192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39962" name="Line 33"/>
              <p:cNvSpPr>
                <a:spLocks noChangeShapeType="1"/>
              </p:cNvSpPr>
              <p:nvPr/>
            </p:nvSpPr>
            <p:spPr bwMode="auto">
              <a:xfrm>
                <a:off x="1920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</p:grpSp>
        <p:sp>
          <p:nvSpPr>
            <p:cNvPr id="39960" name="Line 34"/>
            <p:cNvSpPr>
              <a:spLocks noChangeShapeType="1"/>
            </p:cNvSpPr>
            <p:nvPr/>
          </p:nvSpPr>
          <p:spPr bwMode="auto">
            <a:xfrm flipV="1">
              <a:off x="4272" y="1968"/>
              <a:ext cx="0" cy="96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Ctr="1"/>
            <a:lstStyle/>
            <a:p>
              <a:endParaRPr lang="zh-CN" altLang="en-US"/>
            </a:p>
          </p:txBody>
        </p:sp>
      </p:grp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84213" y="2046288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例：</a:t>
            </a:r>
            <a:r>
              <a:rPr lang="en-US" altLang="zh-CN" sz="2800">
                <a:latin typeface="Times New Roman" pitchFamily="18" charset="0"/>
              </a:rPr>
              <a:t>35 </a:t>
            </a:r>
            <a:r>
              <a:rPr lang="zh-CN" altLang="en-US" sz="2800"/>
              <a:t>→二进制数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461000" y="2046288"/>
            <a:ext cx="2312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35 =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100011</a:t>
            </a:r>
            <a:r>
              <a:rPr lang="en-US" altLang="zh-CN" sz="2800">
                <a:latin typeface="Times New Roman" pitchFamily="18" charset="0"/>
              </a:rPr>
              <a:t> B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755650" y="5732463"/>
            <a:ext cx="553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整数转换 </a:t>
            </a:r>
            <a:r>
              <a:rPr kumimoji="1" lang="en-US" altLang="zh-CN" sz="2800">
                <a:latin typeface="Times New Roman" pitchFamily="18" charset="0"/>
              </a:rPr>
              <a:t>— </a:t>
            </a:r>
            <a:r>
              <a:rPr kumimoji="1" lang="zh-CN" altLang="en-US" sz="2800">
                <a:latin typeface="Times New Roman" pitchFamily="18" charset="0"/>
              </a:rPr>
              <a:t>采用“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除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取余</a:t>
            </a:r>
            <a:r>
              <a:rPr kumimoji="1" lang="zh-CN" altLang="en-US" sz="2800">
                <a:latin typeface="Times New Roman" pitchFamily="18" charset="0"/>
              </a:rPr>
              <a:t>”的方法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6" grpId="0"/>
      <p:bldP spid="39942" grpId="0"/>
      <p:bldP spid="22560" grpId="0" animBg="1"/>
      <p:bldP spid="39971" grpId="0"/>
      <p:bldP spid="39972" grpId="0"/>
      <p:bldP spid="399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69639" name="Text Box 9"/>
          <p:cNvSpPr txBox="1">
            <a:spLocks noChangeArrowheads="1"/>
          </p:cNvSpPr>
          <p:nvPr/>
        </p:nvSpPr>
        <p:spPr bwMode="auto">
          <a:xfrm>
            <a:off x="684213" y="1052513"/>
            <a:ext cx="712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按权值转换： 十进制数→二进制</a:t>
            </a:r>
          </a:p>
        </p:txBody>
      </p:sp>
      <p:sp>
        <p:nvSpPr>
          <p:cNvPr id="69640" name="Text Box 37"/>
          <p:cNvSpPr txBox="1">
            <a:spLocks noChangeArrowheads="1"/>
          </p:cNvSpPr>
          <p:nvPr/>
        </p:nvSpPr>
        <p:spPr bwMode="auto">
          <a:xfrm>
            <a:off x="684213" y="1628775"/>
            <a:ext cx="489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例：</a:t>
            </a:r>
            <a:r>
              <a:rPr lang="en-US" altLang="zh-CN" sz="2800">
                <a:latin typeface="Times New Roman" pitchFamily="18" charset="0"/>
              </a:rPr>
              <a:t>439 </a:t>
            </a:r>
            <a:r>
              <a:rPr lang="zh-CN" altLang="en-US" sz="2800"/>
              <a:t>→二进制数</a:t>
            </a:r>
          </a:p>
        </p:txBody>
      </p:sp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6804025" y="1844675"/>
            <a:ext cx="2087563" cy="3600450"/>
            <a:chOff x="4286" y="1162"/>
            <a:chExt cx="1315" cy="2268"/>
          </a:xfrm>
        </p:grpSpPr>
        <p:sp>
          <p:nvSpPr>
            <p:cNvPr id="42002" name="Line 9"/>
            <p:cNvSpPr>
              <a:spLocks noChangeShapeType="1"/>
            </p:cNvSpPr>
            <p:nvPr/>
          </p:nvSpPr>
          <p:spPr bwMode="auto">
            <a:xfrm>
              <a:off x="4286" y="1162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10"/>
            <p:cNvSpPr>
              <a:spLocks noChangeShapeType="1"/>
            </p:cNvSpPr>
            <p:nvPr/>
          </p:nvSpPr>
          <p:spPr bwMode="auto">
            <a:xfrm>
              <a:off x="4286" y="1434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1"/>
            <p:cNvSpPr>
              <a:spLocks noChangeShapeType="1"/>
            </p:cNvSpPr>
            <p:nvPr/>
          </p:nvSpPr>
          <p:spPr bwMode="auto">
            <a:xfrm>
              <a:off x="4286" y="3430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Text Box 12"/>
            <p:cNvSpPr txBox="1">
              <a:spLocks noChangeArrowheads="1"/>
            </p:cNvSpPr>
            <p:nvPr/>
          </p:nvSpPr>
          <p:spPr bwMode="auto">
            <a:xfrm>
              <a:off x="4286" y="1178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权值</a:t>
              </a:r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i="1" baseline="3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2006" name="Text Box 13"/>
            <p:cNvSpPr txBox="1">
              <a:spLocks noChangeArrowheads="1"/>
            </p:cNvSpPr>
            <p:nvPr/>
          </p:nvSpPr>
          <p:spPr bwMode="auto">
            <a:xfrm>
              <a:off x="4920" y="1162"/>
              <a:ext cx="6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数值</a:t>
              </a:r>
            </a:p>
          </p:txBody>
        </p:sp>
        <p:sp>
          <p:nvSpPr>
            <p:cNvPr id="42007" name="Text Box 14"/>
            <p:cNvSpPr txBox="1">
              <a:spLocks noChangeArrowheads="1"/>
            </p:cNvSpPr>
            <p:nvPr/>
          </p:nvSpPr>
          <p:spPr bwMode="auto">
            <a:xfrm>
              <a:off x="4422" y="3180"/>
              <a:ext cx="10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10</a:t>
              </a:r>
              <a:r>
                <a:rPr lang="en-US" altLang="zh-CN" sz="2000">
                  <a:latin typeface="Times New Roman" pitchFamily="18" charset="0"/>
                </a:rPr>
                <a:t>        1024</a:t>
              </a:r>
            </a:p>
          </p:txBody>
        </p:sp>
        <p:sp>
          <p:nvSpPr>
            <p:cNvPr id="42008" name="Text Box 15"/>
            <p:cNvSpPr txBox="1">
              <a:spLocks noChangeArrowheads="1"/>
            </p:cNvSpPr>
            <p:nvPr/>
          </p:nvSpPr>
          <p:spPr bwMode="auto">
            <a:xfrm>
              <a:off x="4423" y="1434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         2</a:t>
              </a:r>
            </a:p>
          </p:txBody>
        </p:sp>
        <p:sp>
          <p:nvSpPr>
            <p:cNvPr id="42009" name="Text Box 16"/>
            <p:cNvSpPr txBox="1">
              <a:spLocks noChangeArrowheads="1"/>
            </p:cNvSpPr>
            <p:nvPr/>
          </p:nvSpPr>
          <p:spPr bwMode="auto">
            <a:xfrm>
              <a:off x="4422" y="1616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2</a:t>
              </a:r>
              <a:r>
                <a:rPr lang="en-US" altLang="zh-CN" sz="2000">
                  <a:latin typeface="Times New Roman" pitchFamily="18" charset="0"/>
                </a:rPr>
                <a:t>          4</a:t>
              </a:r>
            </a:p>
          </p:txBody>
        </p:sp>
        <p:sp>
          <p:nvSpPr>
            <p:cNvPr id="42010" name="Text Box 17"/>
            <p:cNvSpPr txBox="1">
              <a:spLocks noChangeArrowheads="1"/>
            </p:cNvSpPr>
            <p:nvPr/>
          </p:nvSpPr>
          <p:spPr bwMode="auto">
            <a:xfrm>
              <a:off x="4422" y="1819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          8</a:t>
              </a:r>
            </a:p>
          </p:txBody>
        </p:sp>
        <p:sp>
          <p:nvSpPr>
            <p:cNvPr id="42011" name="Text Box 19"/>
            <p:cNvSpPr txBox="1">
              <a:spLocks noChangeArrowheads="1"/>
            </p:cNvSpPr>
            <p:nvPr/>
          </p:nvSpPr>
          <p:spPr bwMode="auto">
            <a:xfrm>
              <a:off x="4422" y="2024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4</a:t>
              </a:r>
              <a:r>
                <a:rPr lang="en-US" altLang="zh-CN" sz="2000">
                  <a:latin typeface="Times New Roman" pitchFamily="18" charset="0"/>
                </a:rPr>
                <a:t>          16</a:t>
              </a:r>
            </a:p>
          </p:txBody>
        </p:sp>
        <p:sp>
          <p:nvSpPr>
            <p:cNvPr id="42012" name="Text Box 20"/>
            <p:cNvSpPr txBox="1">
              <a:spLocks noChangeArrowheads="1"/>
            </p:cNvSpPr>
            <p:nvPr/>
          </p:nvSpPr>
          <p:spPr bwMode="auto">
            <a:xfrm>
              <a:off x="4422" y="2206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5</a:t>
              </a:r>
              <a:r>
                <a:rPr lang="en-US" altLang="zh-CN" sz="2000">
                  <a:latin typeface="Times New Roman" pitchFamily="18" charset="0"/>
                </a:rPr>
                <a:t>          32</a:t>
              </a:r>
            </a:p>
          </p:txBody>
        </p:sp>
        <p:sp>
          <p:nvSpPr>
            <p:cNvPr id="42013" name="Text Box 21"/>
            <p:cNvSpPr txBox="1">
              <a:spLocks noChangeArrowheads="1"/>
            </p:cNvSpPr>
            <p:nvPr/>
          </p:nvSpPr>
          <p:spPr bwMode="auto">
            <a:xfrm>
              <a:off x="4422" y="2409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6</a:t>
              </a:r>
              <a:r>
                <a:rPr lang="en-US" altLang="zh-CN" sz="2000">
                  <a:latin typeface="Times New Roman" pitchFamily="18" charset="0"/>
                </a:rPr>
                <a:t>          64</a:t>
              </a:r>
            </a:p>
          </p:txBody>
        </p:sp>
        <p:sp>
          <p:nvSpPr>
            <p:cNvPr id="42014" name="Text Box 22"/>
            <p:cNvSpPr txBox="1">
              <a:spLocks noChangeArrowheads="1"/>
            </p:cNvSpPr>
            <p:nvPr/>
          </p:nvSpPr>
          <p:spPr bwMode="auto">
            <a:xfrm>
              <a:off x="4422" y="2614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7</a:t>
              </a:r>
              <a:r>
                <a:rPr lang="en-US" altLang="zh-CN" sz="2000">
                  <a:latin typeface="Times New Roman" pitchFamily="18" charset="0"/>
                </a:rPr>
                <a:t>          128</a:t>
              </a:r>
            </a:p>
          </p:txBody>
        </p:sp>
        <p:sp>
          <p:nvSpPr>
            <p:cNvPr id="42015" name="Text Box 23"/>
            <p:cNvSpPr txBox="1">
              <a:spLocks noChangeArrowheads="1"/>
            </p:cNvSpPr>
            <p:nvPr/>
          </p:nvSpPr>
          <p:spPr bwMode="auto">
            <a:xfrm>
              <a:off x="4422" y="2796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8</a:t>
              </a:r>
              <a:r>
                <a:rPr lang="en-US" altLang="zh-CN" sz="2000">
                  <a:latin typeface="Times New Roman" pitchFamily="18" charset="0"/>
                </a:rPr>
                <a:t>          256</a:t>
              </a:r>
            </a:p>
          </p:txBody>
        </p:sp>
        <p:sp>
          <p:nvSpPr>
            <p:cNvPr id="42016" name="Text Box 24"/>
            <p:cNvSpPr txBox="1">
              <a:spLocks noChangeArrowheads="1"/>
            </p:cNvSpPr>
            <p:nvPr/>
          </p:nvSpPr>
          <p:spPr bwMode="auto">
            <a:xfrm>
              <a:off x="4422" y="2976"/>
              <a:ext cx="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2</a:t>
              </a:r>
              <a:r>
                <a:rPr lang="en-US" altLang="zh-CN" sz="2000" baseline="30000">
                  <a:latin typeface="Times New Roman" pitchFamily="18" charset="0"/>
                </a:rPr>
                <a:t>9</a:t>
              </a:r>
              <a:r>
                <a:rPr lang="en-US" altLang="zh-CN" sz="2000">
                  <a:latin typeface="Times New Roman" pitchFamily="18" charset="0"/>
                </a:rPr>
                <a:t>          512</a:t>
              </a:r>
            </a:p>
          </p:txBody>
        </p:sp>
        <p:sp>
          <p:nvSpPr>
            <p:cNvPr id="42017" name="Line 25"/>
            <p:cNvSpPr>
              <a:spLocks noChangeShapeType="1"/>
            </p:cNvSpPr>
            <p:nvPr/>
          </p:nvSpPr>
          <p:spPr bwMode="auto">
            <a:xfrm>
              <a:off x="4876" y="1162"/>
              <a:ext cx="0" cy="226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26"/>
            <p:cNvSpPr>
              <a:spLocks noChangeShapeType="1"/>
            </p:cNvSpPr>
            <p:nvPr/>
          </p:nvSpPr>
          <p:spPr bwMode="auto">
            <a:xfrm>
              <a:off x="4286" y="2432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2843213" y="23495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256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1403350" y="2349500"/>
            <a:ext cx="117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183</a:t>
            </a: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2843213" y="2852738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128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</a:rPr>
              <a:t>7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1600200" y="2852738"/>
            <a:ext cx="1171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55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3013075" y="33575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1600200" y="3357563"/>
            <a:ext cx="1171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23</a:t>
            </a:r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3032125" y="384651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16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1763713" y="3846513"/>
            <a:ext cx="1171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7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1403350" y="4581525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439 = 110110111 B</a:t>
            </a:r>
          </a:p>
        </p:txBody>
      </p:sp>
      <p:sp>
        <p:nvSpPr>
          <p:cNvPr id="69669" name="Rectangle 14"/>
          <p:cNvSpPr>
            <a:spLocks noChangeArrowheads="1"/>
          </p:cNvSpPr>
          <p:nvPr/>
        </p:nvSpPr>
        <p:spPr bwMode="auto">
          <a:xfrm>
            <a:off x="684213" y="5229225"/>
            <a:ext cx="6191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适合于数值较大，且</a:t>
            </a:r>
            <a:r>
              <a:rPr lang="en-US" altLang="zh-CN" sz="2800"/>
              <a:t>0</a:t>
            </a:r>
            <a:r>
              <a:rPr lang="zh-CN" altLang="en-US" sz="2800"/>
              <a:t>值较多的数</a:t>
            </a:r>
          </a:p>
        </p:txBody>
      </p:sp>
      <p:sp>
        <p:nvSpPr>
          <p:cNvPr id="69670" name="Rectangle 14"/>
          <p:cNvSpPr>
            <a:spLocks noChangeArrowheads="1"/>
          </p:cNvSpPr>
          <p:nvPr/>
        </p:nvSpPr>
        <p:spPr bwMode="auto">
          <a:xfrm>
            <a:off x="684213" y="5805488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</a:t>
            </a:r>
            <a:r>
              <a:rPr lang="zh-CN" altLang="en-US" sz="2800"/>
              <a:t>：整数和小数要分别转换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0" grpId="0"/>
      <p:bldP spid="69660" grpId="0"/>
      <p:bldP spid="69661" grpId="0"/>
      <p:bldP spid="69662" grpId="0"/>
      <p:bldP spid="69663" grpId="0"/>
      <p:bldP spid="69664" grpId="0"/>
      <p:bldP spid="69665" grpId="0"/>
      <p:bldP spid="69666" grpId="0"/>
      <p:bldP spid="69667" grpId="0"/>
      <p:bldP spid="69668" grpId="0"/>
      <p:bldP spid="69669" grpId="0"/>
      <p:bldP spid="696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42043" name="Text Box 37"/>
          <p:cNvSpPr txBox="1">
            <a:spLocks noChangeArrowheads="1"/>
          </p:cNvSpPr>
          <p:nvPr/>
        </p:nvSpPr>
        <p:spPr bwMode="auto">
          <a:xfrm>
            <a:off x="684213" y="1052513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例： </a:t>
            </a:r>
            <a:r>
              <a:rPr kumimoji="1" lang="en-US" altLang="zh-CN" sz="2800">
                <a:latin typeface="Times New Roman" pitchFamily="18" charset="0"/>
              </a:rPr>
              <a:t>0.6875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/>
              <a:t>→二进制数</a:t>
            </a:r>
          </a:p>
        </p:txBody>
      </p:sp>
      <p:grpSp>
        <p:nvGrpSpPr>
          <p:cNvPr id="42044" name="Group 60"/>
          <p:cNvGrpSpPr>
            <a:grpSpLocks/>
          </p:cNvGrpSpPr>
          <p:nvPr/>
        </p:nvGrpSpPr>
        <p:grpSpPr bwMode="auto">
          <a:xfrm>
            <a:off x="755650" y="1773238"/>
            <a:ext cx="5280025" cy="3200400"/>
            <a:chOff x="228" y="2016"/>
            <a:chExt cx="3326" cy="2016"/>
          </a:xfrm>
        </p:grpSpPr>
        <p:sp>
          <p:nvSpPr>
            <p:cNvPr id="43016" name="Text Box 61"/>
            <p:cNvSpPr txBox="1">
              <a:spLocks noChangeArrowheads="1"/>
            </p:cNvSpPr>
            <p:nvPr/>
          </p:nvSpPr>
          <p:spPr bwMode="auto">
            <a:xfrm>
              <a:off x="228" y="2400"/>
              <a:ext cx="31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solidFill>
                    <a:srgbClr val="FF3300"/>
                  </a:solidFill>
                  <a:latin typeface="宋体" charset="-122"/>
                  <a:cs typeface="Times New Roman" pitchFamily="18" charset="0"/>
                </a:rPr>
                <a:t>高位</a:t>
              </a:r>
              <a:r>
                <a:rPr kumimoji="1" lang="zh-CN" altLang="en-US">
                  <a:latin typeface="宋体" charset="-122"/>
                  <a:cs typeface="Times New Roman" pitchFamily="18" charset="0"/>
                </a:rPr>
                <a:t>    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(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)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     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.3 7 5 0</a:t>
              </a:r>
              <a:endParaRPr lang="en-US" altLang="zh-CN" sz="1800" b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3017" name="Text Box 62"/>
            <p:cNvSpPr txBox="1">
              <a:spLocks noChangeArrowheads="1"/>
            </p:cNvSpPr>
            <p:nvPr/>
          </p:nvSpPr>
          <p:spPr bwMode="auto">
            <a:xfrm>
              <a:off x="240" y="2880"/>
              <a:ext cx="3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solidFill>
                    <a:srgbClr val="008000"/>
                  </a:solidFill>
                  <a:latin typeface="宋体" charset="-122"/>
                  <a:cs typeface="Times New Roman" pitchFamily="18" charset="0"/>
                </a:rPr>
                <a:t>        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(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-2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)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  </a:t>
              </a:r>
              <a:r>
                <a:rPr kumimoji="1" lang="en-US" altLang="zh-CN">
                  <a:solidFill>
                    <a:srgbClr val="008000"/>
                  </a:solidFill>
                  <a:latin typeface="宋体" charset="-122"/>
                  <a:cs typeface="Times New Roman" pitchFamily="18" charset="0"/>
                </a:rPr>
                <a:t>   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.7 5 0 0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43018" name="Text Box 63"/>
            <p:cNvSpPr txBox="1">
              <a:spLocks noChangeArrowheads="1"/>
            </p:cNvSpPr>
            <p:nvPr/>
          </p:nvSpPr>
          <p:spPr bwMode="auto">
            <a:xfrm>
              <a:off x="372" y="3264"/>
              <a:ext cx="30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>
                  <a:solidFill>
                    <a:srgbClr val="008000"/>
                  </a:solidFill>
                  <a:latin typeface="宋体" charset="-122"/>
                  <a:cs typeface="Times New Roman" pitchFamily="18" charset="0"/>
                </a:rPr>
                <a:t>     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(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-3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)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……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008000"/>
                  </a:solidFill>
                  <a:latin typeface="宋体" charset="-122"/>
                  <a:cs typeface="Times New Roman" pitchFamily="18" charset="0"/>
                </a:rPr>
                <a:t>      </a:t>
              </a:r>
              <a:r>
                <a:rPr kumimoji="1" lang="en-US" altLang="zh-CN">
                  <a:solidFill>
                    <a:srgbClr val="FA2B08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.5</a:t>
              </a: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0 0 0</a:t>
              </a:r>
              <a:r>
                <a:rPr kumimoji="1" lang="en-US" altLang="zh-CN">
                  <a:latin typeface="宋体" charset="-122"/>
                  <a:cs typeface="Times New Roman" pitchFamily="18" charset="0"/>
                </a:rPr>
                <a:t> </a:t>
              </a:r>
              <a:endParaRPr lang="en-US" altLang="zh-CN" sz="1800" b="0">
                <a:latin typeface="Arial" charset="0"/>
              </a:endParaRPr>
            </a:p>
          </p:txBody>
        </p:sp>
        <p:grpSp>
          <p:nvGrpSpPr>
            <p:cNvPr id="43019" name="Group 64"/>
            <p:cNvGrpSpPr>
              <a:grpSpLocks/>
            </p:cNvGrpSpPr>
            <p:nvPr/>
          </p:nvGrpSpPr>
          <p:grpSpPr bwMode="auto">
            <a:xfrm>
              <a:off x="240" y="2016"/>
              <a:ext cx="3314" cy="2016"/>
              <a:chOff x="382" y="1968"/>
              <a:chExt cx="3314" cy="2016"/>
            </a:xfrm>
          </p:grpSpPr>
          <p:sp>
            <p:nvSpPr>
              <p:cNvPr id="43020" name="Text Box 65"/>
              <p:cNvSpPr txBox="1">
                <a:spLocks noChangeArrowheads="1"/>
              </p:cNvSpPr>
              <p:nvPr/>
            </p:nvSpPr>
            <p:spPr bwMode="auto">
              <a:xfrm>
                <a:off x="2386" y="1968"/>
                <a:ext cx="10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0.6 8 7 5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</a:t>
                </a:r>
                <a:endParaRPr lang="en-US" altLang="zh-CN" sz="1800" b="0">
                  <a:latin typeface="Arial" charset="0"/>
                </a:endParaRPr>
              </a:p>
            </p:txBody>
          </p:sp>
          <p:sp>
            <p:nvSpPr>
              <p:cNvPr id="43021" name="Text Box 66"/>
              <p:cNvSpPr txBox="1">
                <a:spLocks noChangeArrowheads="1"/>
              </p:cNvSpPr>
              <p:nvPr/>
            </p:nvSpPr>
            <p:spPr bwMode="auto">
              <a:xfrm>
                <a:off x="382" y="2155"/>
                <a:ext cx="33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zh-CN" altLang="en-US">
                    <a:latin typeface="宋体" charset="-122"/>
                    <a:cs typeface="Times New Roman" pitchFamily="18" charset="0"/>
                  </a:rPr>
                  <a:t>      </a:t>
                </a:r>
                <a:r>
                  <a:rPr kumimoji="1" lang="zh-CN" altLang="en-US">
                    <a:solidFill>
                      <a:srgbClr val="FF3300"/>
                    </a:solidFill>
                    <a:latin typeface="宋体" charset="-122"/>
                    <a:cs typeface="Times New Roman" pitchFamily="18" charset="0"/>
                  </a:rPr>
                  <a:t>整数部分</a:t>
                </a:r>
                <a:r>
                  <a:rPr kumimoji="1" lang="zh-CN" altLang="en-US">
                    <a:latin typeface="宋体" charset="-122"/>
                    <a:cs typeface="Times New Roman" pitchFamily="18" charset="0"/>
                  </a:rPr>
                  <a:t>     </a:t>
                </a:r>
                <a:r>
                  <a:rPr kumimoji="1" lang="en-US" altLang="zh-CN">
                    <a:solidFill>
                      <a:srgbClr val="FF3300"/>
                    </a:solidFill>
                    <a:latin typeface="宋体" charset="-122"/>
                    <a:cs typeface="Times New Roman" pitchFamily="18" charset="0"/>
                  </a:rPr>
                  <a:t>×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       </a:t>
                </a: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</a:t>
                </a:r>
                <a:endParaRPr lang="en-US" altLang="zh-CN" sz="1800" b="0">
                  <a:latin typeface="Arial" charset="0"/>
                </a:endParaRPr>
              </a:p>
            </p:txBody>
          </p:sp>
          <p:sp>
            <p:nvSpPr>
              <p:cNvPr id="43022" name="Text Box 67"/>
              <p:cNvSpPr txBox="1">
                <a:spLocks noChangeArrowheads="1"/>
              </p:cNvSpPr>
              <p:nvPr/>
            </p:nvSpPr>
            <p:spPr bwMode="auto">
              <a:xfrm>
                <a:off x="394" y="2616"/>
                <a:ext cx="33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zh-CN" altLang="en-US">
                    <a:latin typeface="宋体" charset="-122"/>
                    <a:cs typeface="Times New Roman" pitchFamily="18" charset="0"/>
                  </a:rPr>
                  <a:t>                   </a:t>
                </a:r>
                <a:r>
                  <a:rPr kumimoji="1" lang="en-US" altLang="zh-CN">
                    <a:solidFill>
                      <a:srgbClr val="FF3300"/>
                    </a:solidFill>
                    <a:latin typeface="宋体" charset="-122"/>
                    <a:cs typeface="Times New Roman" pitchFamily="18" charset="0"/>
                  </a:rPr>
                  <a:t>×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       </a:t>
                </a: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8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3" name="Text Box 68"/>
              <p:cNvSpPr txBox="1">
                <a:spLocks noChangeArrowheads="1"/>
              </p:cNvSpPr>
              <p:nvPr/>
            </p:nvSpPr>
            <p:spPr bwMode="auto">
              <a:xfrm>
                <a:off x="432" y="3696"/>
                <a:ext cx="3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rgbClr val="FF3300"/>
                    </a:solidFill>
                    <a:latin typeface="宋体" charset="-122"/>
                    <a:cs typeface="Times New Roman" pitchFamily="18" charset="0"/>
                  </a:rPr>
                  <a:t>低位</a:t>
                </a:r>
                <a:r>
                  <a:rPr kumimoji="1" lang="zh-CN" altLang="en-US">
                    <a:latin typeface="宋体" charset="-122"/>
                    <a:cs typeface="Times New Roman" pitchFamily="18" charset="0"/>
                  </a:rPr>
                  <a:t>   </a:t>
                </a:r>
                <a:r>
                  <a:rPr kumimoji="1" lang="en-US" altLang="zh-CN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>
                    <a:solidFill>
                      <a:srgbClr val="0000FF"/>
                    </a:solidFill>
                    <a:latin typeface="宋体" charset="-122"/>
                    <a:cs typeface="Times New Roman" pitchFamily="18" charset="0"/>
                  </a:rPr>
                  <a:t>(</a:t>
                </a: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baseline="-30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-4</a:t>
                </a:r>
                <a:r>
                  <a:rPr kumimoji="1" lang="en-US" altLang="zh-CN">
                    <a:solidFill>
                      <a:srgbClr val="0000FF"/>
                    </a:solidFill>
                    <a:latin typeface="宋体" charset="-122"/>
                    <a:cs typeface="Times New Roman" pitchFamily="18" charset="0"/>
                  </a:rPr>
                  <a:t>)</a:t>
                </a: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……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  </a:t>
                </a:r>
                <a:r>
                  <a:rPr kumimoji="1" lang="en-US" altLang="zh-CN">
                    <a:solidFill>
                      <a:schemeClr val="accent1"/>
                    </a:solidFill>
                    <a:latin typeface="宋体" charset="-122"/>
                    <a:cs typeface="Times New Roman" pitchFamily="18" charset="0"/>
                  </a:rPr>
                  <a:t>    </a:t>
                </a:r>
                <a:r>
                  <a:rPr kumimoji="1" lang="en-US" altLang="zh-CN">
                    <a:solidFill>
                      <a:srgbClr val="FF33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.0 0 0 0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</a:t>
                </a:r>
                <a:endParaRPr lang="en-US" altLang="zh-CN" sz="1800" b="0">
                  <a:latin typeface="Arial" charset="0"/>
                </a:endParaRPr>
              </a:p>
            </p:txBody>
          </p:sp>
          <p:sp>
            <p:nvSpPr>
              <p:cNvPr id="43024" name="Text Box 69"/>
              <p:cNvSpPr txBox="1">
                <a:spLocks noChangeArrowheads="1"/>
              </p:cNvSpPr>
              <p:nvPr/>
            </p:nvSpPr>
            <p:spPr bwMode="auto">
              <a:xfrm>
                <a:off x="403" y="3043"/>
                <a:ext cx="31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zh-CN" altLang="en-US">
                    <a:latin typeface="宋体" charset="-122"/>
                    <a:cs typeface="Times New Roman" pitchFamily="18" charset="0"/>
                  </a:rPr>
                  <a:t>                   </a:t>
                </a:r>
                <a:r>
                  <a:rPr kumimoji="1" lang="en-US" altLang="zh-CN">
                    <a:solidFill>
                      <a:srgbClr val="FF3300"/>
                    </a:solidFill>
                    <a:latin typeface="宋体" charset="-122"/>
                    <a:cs typeface="Times New Roman" pitchFamily="18" charset="0"/>
                  </a:rPr>
                  <a:t>×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       </a:t>
                </a: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8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5" name="Text Box 70"/>
              <p:cNvSpPr txBox="1">
                <a:spLocks noChangeArrowheads="1"/>
              </p:cNvSpPr>
              <p:nvPr/>
            </p:nvSpPr>
            <p:spPr bwMode="auto">
              <a:xfrm>
                <a:off x="453" y="3456"/>
                <a:ext cx="3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zh-CN" altLang="en-US">
                    <a:latin typeface="宋体" charset="-122"/>
                    <a:cs typeface="Times New Roman" pitchFamily="18" charset="0"/>
                  </a:rPr>
                  <a:t>                   </a:t>
                </a:r>
                <a:r>
                  <a:rPr kumimoji="1" lang="en-US" altLang="zh-CN">
                    <a:solidFill>
                      <a:srgbClr val="FF3300"/>
                    </a:solidFill>
                    <a:latin typeface="宋体" charset="-122"/>
                    <a:cs typeface="Times New Roman" pitchFamily="18" charset="0"/>
                  </a:rPr>
                  <a:t>× </a:t>
                </a:r>
                <a:r>
                  <a:rPr kumimoji="1" lang="en-US" altLang="zh-CN">
                    <a:latin typeface="宋体" charset="-122"/>
                    <a:cs typeface="Times New Roman" pitchFamily="18" charset="0"/>
                  </a:rPr>
                  <a:t>       </a:t>
                </a:r>
                <a:r>
                  <a:rPr kumimoji="1" lang="en-US" altLang="zh-CN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8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6" name="Line 71"/>
              <p:cNvSpPr>
                <a:spLocks noChangeShapeType="1"/>
              </p:cNvSpPr>
              <p:nvPr/>
            </p:nvSpPr>
            <p:spPr bwMode="auto">
              <a:xfrm>
                <a:off x="2269" y="2373"/>
                <a:ext cx="11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43027" name="Line 72"/>
              <p:cNvSpPr>
                <a:spLocks noChangeShapeType="1"/>
              </p:cNvSpPr>
              <p:nvPr/>
            </p:nvSpPr>
            <p:spPr bwMode="auto">
              <a:xfrm>
                <a:off x="2269" y="2825"/>
                <a:ext cx="11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43028" name="Line 73"/>
              <p:cNvSpPr>
                <a:spLocks noChangeShapeType="1"/>
              </p:cNvSpPr>
              <p:nvPr/>
            </p:nvSpPr>
            <p:spPr bwMode="auto">
              <a:xfrm>
                <a:off x="2278" y="3263"/>
                <a:ext cx="11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43029" name="Line 74"/>
              <p:cNvSpPr>
                <a:spLocks noChangeShapeType="1"/>
              </p:cNvSpPr>
              <p:nvPr/>
            </p:nvSpPr>
            <p:spPr bwMode="auto">
              <a:xfrm>
                <a:off x="2275" y="3708"/>
                <a:ext cx="11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43030" name="Line 75"/>
              <p:cNvSpPr>
                <a:spLocks noChangeShapeType="1"/>
              </p:cNvSpPr>
              <p:nvPr/>
            </p:nvSpPr>
            <p:spPr bwMode="auto">
              <a:xfrm>
                <a:off x="632" y="2616"/>
                <a:ext cx="0" cy="1133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5075238" y="1052513"/>
            <a:ext cx="3529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0.6875 = 0.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1011</a:t>
            </a:r>
            <a:r>
              <a:rPr lang="en-US" altLang="zh-CN" sz="2800">
                <a:latin typeface="Times New Roman" pitchFamily="18" charset="0"/>
              </a:rPr>
              <a:t> B</a:t>
            </a:r>
          </a:p>
        </p:txBody>
      </p:sp>
      <p:sp>
        <p:nvSpPr>
          <p:cNvPr id="43015" name="Rectangle 77"/>
          <p:cNvSpPr>
            <a:spLocks noChangeArrowheads="1"/>
          </p:cNvSpPr>
          <p:nvPr/>
        </p:nvSpPr>
        <p:spPr bwMode="auto">
          <a:xfrm>
            <a:off x="612775" y="5229225"/>
            <a:ext cx="7056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宋体" charset="-122"/>
              </a:rPr>
              <a:t>小数转换</a:t>
            </a:r>
            <a:r>
              <a:rPr kumimoji="1" lang="en-US" altLang="zh-CN" sz="2800">
                <a:latin typeface="宋体" charset="-122"/>
              </a:rPr>
              <a:t>—</a:t>
            </a:r>
            <a:r>
              <a:rPr kumimoji="1" lang="zh-CN" altLang="en-US" sz="2800">
                <a:latin typeface="宋体" charset="-122"/>
              </a:rPr>
              <a:t>采用“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乘</a:t>
            </a:r>
            <a:r>
              <a:rPr kumimoji="1" lang="en-US" altLang="zh-CN" sz="2800">
                <a:solidFill>
                  <a:schemeClr val="hlink"/>
                </a:solidFill>
                <a:latin typeface="宋体" charset="-122"/>
              </a:rPr>
              <a:t>2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取整</a:t>
            </a:r>
            <a:r>
              <a:rPr kumimoji="1" lang="zh-CN" altLang="en-US" sz="2800">
                <a:latin typeface="宋体" charset="-122"/>
              </a:rPr>
              <a:t>”的方法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3" grpId="0"/>
      <p:bldP spid="420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43099" name="Rectangle 34"/>
          <p:cNvSpPr>
            <a:spLocks noChangeArrowheads="1"/>
          </p:cNvSpPr>
          <p:nvPr/>
        </p:nvSpPr>
        <p:spPr bwMode="auto">
          <a:xfrm>
            <a:off x="755650" y="909638"/>
            <a:ext cx="3529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c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二进制</a:t>
            </a:r>
            <a:r>
              <a:rPr kumimoji="1" lang="zh-CN" altLang="en-US" sz="2800">
                <a:latin typeface="宋体" charset="-122"/>
              </a:rPr>
              <a:t>和</a:t>
            </a:r>
            <a:r>
              <a:rPr kumimoji="1" lang="zh-CN" altLang="en-US" sz="2800">
                <a:solidFill>
                  <a:schemeClr val="folHlink"/>
                </a:solidFill>
                <a:latin typeface="宋体" charset="-122"/>
              </a:rPr>
              <a:t>八进制</a:t>
            </a:r>
          </a:p>
        </p:txBody>
      </p:sp>
      <p:sp>
        <p:nvSpPr>
          <p:cNvPr id="43100" name="Text Box 92"/>
          <p:cNvSpPr txBox="1">
            <a:spLocks noChangeArrowheads="1"/>
          </p:cNvSpPr>
          <p:nvPr/>
        </p:nvSpPr>
        <p:spPr bwMode="auto">
          <a:xfrm>
            <a:off x="1331913" y="1484313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三位二进制数一组对应一位八进制数</a:t>
            </a:r>
          </a:p>
        </p:txBody>
      </p:sp>
      <p:sp>
        <p:nvSpPr>
          <p:cNvPr id="43101" name="Rectangle 34"/>
          <p:cNvSpPr>
            <a:spLocks noChangeArrowheads="1"/>
          </p:cNvSpPr>
          <p:nvPr/>
        </p:nvSpPr>
        <p:spPr bwMode="auto">
          <a:xfrm>
            <a:off x="755650" y="1973263"/>
            <a:ext cx="4319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d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二进制</a:t>
            </a:r>
            <a:r>
              <a:rPr kumimoji="1" lang="zh-CN" altLang="en-US" sz="2800">
                <a:latin typeface="宋体" charset="-122"/>
              </a:rPr>
              <a:t>和</a:t>
            </a:r>
            <a:r>
              <a:rPr kumimoji="1" lang="zh-CN" altLang="en-US" sz="2800">
                <a:solidFill>
                  <a:schemeClr val="folHlink"/>
                </a:solidFill>
                <a:latin typeface="宋体" charset="-122"/>
              </a:rPr>
              <a:t>十六进制</a:t>
            </a:r>
          </a:p>
        </p:txBody>
      </p:sp>
      <p:sp>
        <p:nvSpPr>
          <p:cNvPr id="43102" name="Text Box 94"/>
          <p:cNvSpPr txBox="1">
            <a:spLocks noChangeArrowheads="1"/>
          </p:cNvSpPr>
          <p:nvPr/>
        </p:nvSpPr>
        <p:spPr bwMode="auto">
          <a:xfrm>
            <a:off x="1331913" y="2540000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四位二进制数一组对应一位十六进制数</a:t>
            </a:r>
          </a:p>
        </p:txBody>
      </p:sp>
      <p:sp>
        <p:nvSpPr>
          <p:cNvPr id="43103" name="Rectangle 95"/>
          <p:cNvSpPr>
            <a:spLocks noChangeArrowheads="1"/>
          </p:cNvSpPr>
          <p:nvPr/>
        </p:nvSpPr>
        <p:spPr bwMode="auto">
          <a:xfrm>
            <a:off x="684213" y="3068638"/>
            <a:ext cx="5761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例：（</a:t>
            </a:r>
            <a:r>
              <a:rPr kumimoji="1" lang="en-US" altLang="zh-CN" sz="2800">
                <a:latin typeface="Times New Roman" pitchFamily="18" charset="0"/>
              </a:rPr>
              <a:t>11100101.01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zh-CN" altLang="en-US" sz="2800">
                <a:latin typeface="Times New Roman" pitchFamily="18" charset="0"/>
              </a:rPr>
              <a:t>（？）</a:t>
            </a:r>
            <a:r>
              <a:rPr kumimoji="1" lang="en-US" altLang="zh-CN" sz="2800" baseline="-25000">
                <a:latin typeface="Times New Roman" pitchFamily="18" charset="0"/>
              </a:rPr>
              <a:t>8</a:t>
            </a:r>
            <a:endParaRPr kumimoji="1" lang="zh-CN" altLang="en-US" sz="2800" baseline="-25000">
              <a:latin typeface="Times New Roman" pitchFamily="18" charset="0"/>
            </a:endParaRPr>
          </a:p>
        </p:txBody>
      </p:sp>
      <p:sp>
        <p:nvSpPr>
          <p:cNvPr id="43111" name="Rectangle 103"/>
          <p:cNvSpPr>
            <a:spLocks noChangeArrowheads="1"/>
          </p:cNvSpPr>
          <p:nvPr/>
        </p:nvSpPr>
        <p:spPr bwMode="auto">
          <a:xfrm>
            <a:off x="6156325" y="3068638"/>
            <a:ext cx="2735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en-US" altLang="zh-CN" sz="2800">
                <a:latin typeface="Times New Roman" pitchFamily="18" charset="0"/>
              </a:rPr>
              <a:t>011100101.010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3112" name="Rectangle 104"/>
          <p:cNvSpPr>
            <a:spLocks noChangeArrowheads="1"/>
          </p:cNvSpPr>
          <p:nvPr/>
        </p:nvSpPr>
        <p:spPr bwMode="auto">
          <a:xfrm>
            <a:off x="7499350" y="3116263"/>
            <a:ext cx="504825" cy="43180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3" name="Rectangle 105"/>
          <p:cNvSpPr>
            <a:spLocks noChangeArrowheads="1"/>
          </p:cNvSpPr>
          <p:nvPr/>
        </p:nvSpPr>
        <p:spPr bwMode="auto">
          <a:xfrm>
            <a:off x="6956425" y="3116263"/>
            <a:ext cx="504825" cy="43180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4" name="Rectangle 106"/>
          <p:cNvSpPr>
            <a:spLocks noChangeArrowheads="1"/>
          </p:cNvSpPr>
          <p:nvPr/>
        </p:nvSpPr>
        <p:spPr bwMode="auto">
          <a:xfrm>
            <a:off x="6418263" y="3116263"/>
            <a:ext cx="504825" cy="43180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5" name="Rectangle 107"/>
          <p:cNvSpPr>
            <a:spLocks noChangeArrowheads="1"/>
          </p:cNvSpPr>
          <p:nvPr/>
        </p:nvSpPr>
        <p:spPr bwMode="auto">
          <a:xfrm>
            <a:off x="8074025" y="3106738"/>
            <a:ext cx="636588" cy="43180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6" name="Text Box 108"/>
          <p:cNvSpPr txBox="1">
            <a:spLocks noChangeArrowheads="1"/>
          </p:cNvSpPr>
          <p:nvPr/>
        </p:nvSpPr>
        <p:spPr bwMode="auto">
          <a:xfrm>
            <a:off x="6130925" y="3632200"/>
            <a:ext cx="298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3   4   5 .  2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en-US" altLang="zh-CN" sz="2800" baseline="-25000">
                <a:latin typeface="Times New Roman" pitchFamily="18" charset="0"/>
              </a:rPr>
              <a:t>8</a:t>
            </a:r>
          </a:p>
        </p:txBody>
      </p:sp>
      <p:sp>
        <p:nvSpPr>
          <p:cNvPr id="43117" name="Rectangle 109"/>
          <p:cNvSpPr>
            <a:spLocks noChangeArrowheads="1"/>
          </p:cNvSpPr>
          <p:nvPr/>
        </p:nvSpPr>
        <p:spPr bwMode="auto">
          <a:xfrm>
            <a:off x="684213" y="4292600"/>
            <a:ext cx="576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例：（</a:t>
            </a:r>
            <a:r>
              <a:rPr kumimoji="1" lang="en-US" altLang="zh-CN" sz="2800">
                <a:latin typeface="Times New Roman" pitchFamily="18" charset="0"/>
              </a:rPr>
              <a:t>11100101.01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zh-CN" altLang="en-US" sz="2800">
                <a:latin typeface="Times New Roman" pitchFamily="18" charset="0"/>
              </a:rPr>
              <a:t>（？）</a:t>
            </a:r>
            <a:r>
              <a:rPr kumimoji="1" lang="en-US" altLang="zh-CN" sz="2800" baseline="-25000">
                <a:latin typeface="Times New Roman" pitchFamily="18" charset="0"/>
              </a:rPr>
              <a:t>16</a:t>
            </a:r>
            <a:endParaRPr kumimoji="1" lang="zh-CN" altLang="en-US" sz="2800" baseline="-25000">
              <a:latin typeface="Times New Roman" pitchFamily="18" charset="0"/>
            </a:endParaRPr>
          </a:p>
        </p:txBody>
      </p:sp>
      <p:sp>
        <p:nvSpPr>
          <p:cNvPr id="43118" name="Rectangle 110"/>
          <p:cNvSpPr>
            <a:spLocks noChangeArrowheads="1"/>
          </p:cNvSpPr>
          <p:nvPr/>
        </p:nvSpPr>
        <p:spPr bwMode="auto">
          <a:xfrm>
            <a:off x="6048375" y="4292600"/>
            <a:ext cx="298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en-US" altLang="zh-CN" sz="2800">
                <a:latin typeface="Times New Roman" pitchFamily="18" charset="0"/>
              </a:rPr>
              <a:t>11100101.0100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3119" name="Rectangle 111"/>
          <p:cNvSpPr>
            <a:spLocks noChangeArrowheads="1"/>
          </p:cNvSpPr>
          <p:nvPr/>
        </p:nvSpPr>
        <p:spPr bwMode="auto">
          <a:xfrm>
            <a:off x="7150100" y="4340225"/>
            <a:ext cx="720725" cy="43180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20" name="Rectangle 112"/>
          <p:cNvSpPr>
            <a:spLocks noChangeArrowheads="1"/>
          </p:cNvSpPr>
          <p:nvPr/>
        </p:nvSpPr>
        <p:spPr bwMode="auto">
          <a:xfrm>
            <a:off x="6430963" y="4340225"/>
            <a:ext cx="720725" cy="43180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21" name="Rectangle 113"/>
          <p:cNvSpPr>
            <a:spLocks noChangeArrowheads="1"/>
          </p:cNvSpPr>
          <p:nvPr/>
        </p:nvSpPr>
        <p:spPr bwMode="auto">
          <a:xfrm>
            <a:off x="7954963" y="4340225"/>
            <a:ext cx="720725" cy="431800"/>
          </a:xfrm>
          <a:prstGeom prst="rect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22" name="Text Box 114"/>
          <p:cNvSpPr txBox="1">
            <a:spLocks noChangeArrowheads="1"/>
          </p:cNvSpPr>
          <p:nvPr/>
        </p:nvSpPr>
        <p:spPr bwMode="auto">
          <a:xfrm>
            <a:off x="6156325" y="4997450"/>
            <a:ext cx="2987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E    5 .   4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en-US" altLang="zh-CN" sz="2800" baseline="-25000">
                <a:latin typeface="Times New Roman" pitchFamily="18" charset="0"/>
              </a:rPr>
              <a:t>16</a:t>
            </a:r>
          </a:p>
        </p:txBody>
      </p:sp>
      <p:sp>
        <p:nvSpPr>
          <p:cNvPr id="44053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9" grpId="0"/>
      <p:bldP spid="43100" grpId="0"/>
      <p:bldP spid="43101" grpId="0"/>
      <p:bldP spid="43102" grpId="0"/>
      <p:bldP spid="43103" grpId="0"/>
      <p:bldP spid="43111" grpId="0"/>
      <p:bldP spid="43112" grpId="0" animBg="1"/>
      <p:bldP spid="43113" grpId="0" animBg="1"/>
      <p:bldP spid="43114" grpId="0" animBg="1"/>
      <p:bldP spid="43115" grpId="0" animBg="1"/>
      <p:bldP spid="43116" grpId="0"/>
      <p:bldP spid="43117" grpId="0"/>
      <p:bldP spid="43118" grpId="0"/>
      <p:bldP spid="43119" grpId="0" animBg="1"/>
      <p:bldP spid="43120" grpId="0" animBg="1"/>
      <p:bldP spid="43121" grpId="0" animBg="1"/>
      <p:bldP spid="43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4213" y="1052513"/>
            <a:ext cx="7296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/>
              <a:t>* 实际操作应用中，一个数通常有</a:t>
            </a:r>
            <a:r>
              <a:rPr lang="zh-CN" altLang="en-US" sz="2800">
                <a:solidFill>
                  <a:schemeClr val="folHlink"/>
                </a:solidFill>
              </a:rPr>
              <a:t>“</a:t>
            </a:r>
            <a:r>
              <a:rPr lang="en-US" altLang="zh-CN" sz="2800">
                <a:solidFill>
                  <a:schemeClr val="folHlink"/>
                </a:solidFill>
              </a:rPr>
              <a:t>+”“-”</a:t>
            </a:r>
          </a:p>
        </p:txBody>
      </p: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2771775" y="1917700"/>
            <a:ext cx="1584325" cy="1008063"/>
            <a:chOff x="839" y="1208"/>
            <a:chExt cx="998" cy="635"/>
          </a:xfrm>
        </p:grpSpPr>
        <p:sp>
          <p:nvSpPr>
            <p:cNvPr id="46100" name="Text Box 6"/>
            <p:cNvSpPr txBox="1">
              <a:spLocks noChangeArrowheads="1"/>
            </p:cNvSpPr>
            <p:nvPr/>
          </p:nvSpPr>
          <p:spPr bwMode="auto">
            <a:xfrm>
              <a:off x="975" y="1208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“</a:t>
              </a:r>
              <a:r>
                <a:rPr lang="en-US" altLang="zh-CN"/>
                <a:t>+”</a:t>
              </a:r>
            </a:p>
          </p:txBody>
        </p:sp>
        <p:sp>
          <p:nvSpPr>
            <p:cNvPr id="46101" name="Text Box 7"/>
            <p:cNvSpPr txBox="1">
              <a:spLocks noChangeArrowheads="1"/>
            </p:cNvSpPr>
            <p:nvPr/>
          </p:nvSpPr>
          <p:spPr bwMode="auto">
            <a:xfrm>
              <a:off x="975" y="1555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“</a:t>
              </a:r>
              <a:r>
                <a:rPr lang="en-US" altLang="zh-CN"/>
                <a:t>-”</a:t>
              </a:r>
            </a:p>
          </p:txBody>
        </p:sp>
        <p:sp>
          <p:nvSpPr>
            <p:cNvPr id="2" name="AutoShape 8"/>
            <p:cNvSpPr>
              <a:spLocks/>
            </p:cNvSpPr>
            <p:nvPr/>
          </p:nvSpPr>
          <p:spPr bwMode="auto">
            <a:xfrm>
              <a:off x="839" y="1277"/>
              <a:ext cx="90" cy="454"/>
            </a:xfrm>
            <a:prstGeom prst="leftBrace">
              <a:avLst>
                <a:gd name="adj1" fmla="val 42037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900113" y="2133600"/>
            <a:ext cx="197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符号数值化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572000" y="1844675"/>
            <a:ext cx="153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rgbClr val="FF0000"/>
                </a:solidFill>
              </a:rPr>
              <a:t>0 </a:t>
            </a:r>
            <a:r>
              <a:rPr lang="zh-CN" altLang="en-US"/>
              <a:t>表示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572000" y="2395538"/>
            <a:ext cx="153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rgbClr val="FF0000"/>
                </a:solidFill>
              </a:rPr>
              <a:t>1 </a:t>
            </a:r>
            <a:r>
              <a:rPr lang="zh-CN" altLang="en-US"/>
              <a:t>表示</a:t>
            </a: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588125" y="1628775"/>
            <a:ext cx="2016125" cy="574675"/>
          </a:xfrm>
          <a:prstGeom prst="wedgeRoundRectCallout">
            <a:avLst>
              <a:gd name="adj1" fmla="val -75750"/>
              <a:gd name="adj2" fmla="val 6325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</a:rPr>
              <a:t>反之亦可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2916238" y="3213100"/>
            <a:ext cx="3889375" cy="601663"/>
            <a:chOff x="1519" y="2115"/>
            <a:chExt cx="2450" cy="379"/>
          </a:xfrm>
        </p:grpSpPr>
        <p:sp>
          <p:nvSpPr>
            <p:cNvPr id="46098" name="Rectangle 14"/>
            <p:cNvSpPr>
              <a:spLocks noChangeArrowheads="1"/>
            </p:cNvSpPr>
            <p:nvPr/>
          </p:nvSpPr>
          <p:spPr bwMode="auto">
            <a:xfrm>
              <a:off x="1519" y="2115"/>
              <a:ext cx="24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kumimoji="1" lang="en-US" altLang="zh-CN" sz="3200">
                  <a:latin typeface="Times New Roman" pitchFamily="18" charset="0"/>
                </a:rPr>
                <a:t>X</a:t>
              </a:r>
              <a:r>
                <a:rPr kumimoji="1" lang="en-US" altLang="zh-CN" sz="3200" baseline="-25000">
                  <a:latin typeface="Times New Roman" pitchFamily="18" charset="0"/>
                </a:rPr>
                <a:t>n-1</a:t>
              </a:r>
              <a:r>
                <a:rPr kumimoji="1" lang="en-US" altLang="zh-CN" sz="3200">
                  <a:latin typeface="Times New Roman" pitchFamily="18" charset="0"/>
                </a:rPr>
                <a:t> X</a:t>
              </a:r>
              <a:r>
                <a:rPr kumimoji="1" lang="en-US" altLang="zh-CN" sz="3200" baseline="-25000">
                  <a:latin typeface="Times New Roman" pitchFamily="18" charset="0"/>
                </a:rPr>
                <a:t>n-2</a:t>
              </a:r>
              <a:r>
                <a:rPr kumimoji="1" lang="en-US" altLang="zh-CN" sz="3200">
                  <a:latin typeface="Times New Roman" pitchFamily="18" charset="0"/>
                </a:rPr>
                <a:t> … X</a:t>
              </a:r>
              <a:r>
                <a:rPr kumimoji="1" lang="en-US" altLang="zh-CN" sz="3200" baseline="-25000">
                  <a:latin typeface="Times New Roman" pitchFamily="18" charset="0"/>
                </a:rPr>
                <a:t>1</a:t>
              </a:r>
              <a:r>
                <a:rPr kumimoji="1" lang="en-US" altLang="zh-CN" sz="3200">
                  <a:latin typeface="Times New Roman" pitchFamily="18" charset="0"/>
                </a:rPr>
                <a:t> X</a:t>
              </a:r>
              <a:r>
                <a:rPr kumimoji="1" lang="en-US" altLang="zh-CN" sz="3200" baseline="-25000">
                  <a:latin typeface="Times New Roman" pitchFamily="18" charset="0"/>
                </a:rPr>
                <a:t>0</a:t>
              </a:r>
              <a:endParaRPr kumimoji="1" lang="zh-CN" altLang="en-US" sz="3200" baseline="-25000">
                <a:latin typeface="Times New Roman" pitchFamily="18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/>
          </p:nvSpPr>
          <p:spPr bwMode="auto">
            <a:xfrm>
              <a:off x="1594" y="2131"/>
              <a:ext cx="2314" cy="36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2170113" y="3225800"/>
            <a:ext cx="877887" cy="590550"/>
            <a:chOff x="1565" y="3193"/>
            <a:chExt cx="553" cy="372"/>
          </a:xfrm>
        </p:grpSpPr>
        <p:sp>
          <p:nvSpPr>
            <p:cNvPr id="46096" name="Rectangle 15"/>
            <p:cNvSpPr>
              <a:spLocks noChangeArrowheads="1"/>
            </p:cNvSpPr>
            <p:nvPr/>
          </p:nvSpPr>
          <p:spPr bwMode="auto">
            <a:xfrm>
              <a:off x="1573" y="3193"/>
              <a:ext cx="5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kumimoji="1" lang="en-US" altLang="zh-CN" sz="3200">
                  <a:latin typeface="Times New Roman" pitchFamily="18" charset="0"/>
                </a:rPr>
                <a:t>X</a:t>
              </a:r>
              <a:r>
                <a:rPr kumimoji="1" lang="en-US" altLang="zh-CN" sz="3200" baseline="-25000">
                  <a:latin typeface="Times New Roman" pitchFamily="18" charset="0"/>
                </a:rPr>
                <a:t>f</a:t>
              </a:r>
              <a:endParaRPr kumimoji="1" lang="zh-CN" altLang="en-US" sz="3200" baseline="-25000">
                <a:latin typeface="Times New Roman" pitchFamily="18" charset="0"/>
              </a:endParaRPr>
            </a:p>
          </p:txBody>
        </p:sp>
        <p:sp>
          <p:nvSpPr>
            <p:cNvPr id="4" name="Rectangle 18"/>
            <p:cNvSpPr>
              <a:spLocks noChangeArrowheads="1"/>
            </p:cNvSpPr>
            <p:nvPr/>
          </p:nvSpPr>
          <p:spPr bwMode="auto">
            <a:xfrm>
              <a:off x="1565" y="3203"/>
              <a:ext cx="544" cy="362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1908175" y="3932238"/>
            <a:ext cx="1389063" cy="817562"/>
            <a:chOff x="1202" y="2613"/>
            <a:chExt cx="875" cy="515"/>
          </a:xfrm>
        </p:grpSpPr>
        <p:sp>
          <p:nvSpPr>
            <p:cNvPr id="46094" name="Text Box 20"/>
            <p:cNvSpPr txBox="1">
              <a:spLocks noChangeArrowheads="1"/>
            </p:cNvSpPr>
            <p:nvPr/>
          </p:nvSpPr>
          <p:spPr bwMode="auto">
            <a:xfrm>
              <a:off x="1202" y="2840"/>
              <a:ext cx="8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/>
                <a:t>符号位</a:t>
              </a:r>
            </a:p>
          </p:txBody>
        </p:sp>
        <p:sp>
          <p:nvSpPr>
            <p:cNvPr id="46095" name="Line 21"/>
            <p:cNvSpPr>
              <a:spLocks noChangeShapeType="1"/>
            </p:cNvSpPr>
            <p:nvPr/>
          </p:nvSpPr>
          <p:spPr bwMode="auto">
            <a:xfrm flipV="1">
              <a:off x="1655" y="2613"/>
              <a:ext cx="0" cy="2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828675" y="5157788"/>
            <a:ext cx="5976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rgbClr val="FF0000"/>
                </a:solidFill>
              </a:rPr>
              <a:t>注意：</a:t>
            </a:r>
            <a:r>
              <a:rPr kumimoji="1" lang="zh-CN" altLang="en-US" sz="2800"/>
              <a:t>数的最高位作为符号位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90" grpId="0"/>
      <p:bldP spid="46091" grpId="0"/>
      <p:bldP spid="46092" grpId="0"/>
      <p:bldP spid="22560" grpId="0" animBg="1"/>
      <p:bldP spid="46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47143" name="Rectangle 14"/>
          <p:cNvSpPr>
            <a:spLocks noChangeArrowheads="1"/>
          </p:cNvSpPr>
          <p:nvPr/>
        </p:nvSpPr>
        <p:spPr bwMode="auto">
          <a:xfrm>
            <a:off x="539750" y="105251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）原码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612775" y="1614488"/>
            <a:ext cx="7991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数值位保持不变；</a:t>
            </a:r>
            <a:r>
              <a:rPr kumimoji="1" lang="zh-CN" altLang="en-US" sz="2800">
                <a:latin typeface="Times New Roman" pitchFamily="18" charset="0"/>
              </a:rPr>
              <a:t>符号位用</a:t>
            </a:r>
            <a:r>
              <a:rPr kumimoji="1" lang="en-US" altLang="zh-CN" sz="2800">
                <a:latin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</a:rPr>
              <a:t>表示正，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表示负</a:t>
            </a:r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608013" y="2205038"/>
            <a:ext cx="792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例：若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+1101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宋体" charset="-122"/>
              </a:rPr>
              <a:t>-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1101</a:t>
            </a:r>
            <a:r>
              <a:rPr kumimoji="1" lang="zh-CN" altLang="en-US" sz="2800">
                <a:latin typeface="Times New Roman" pitchFamily="18" charset="0"/>
              </a:rPr>
              <a:t>，求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的原码</a:t>
            </a:r>
          </a:p>
        </p:txBody>
      </p:sp>
      <p:sp>
        <p:nvSpPr>
          <p:cNvPr id="47146" name="Rectangle 42"/>
          <p:cNvSpPr>
            <a:spLocks noChangeArrowheads="1"/>
          </p:cNvSpPr>
          <p:nvPr/>
        </p:nvSpPr>
        <p:spPr bwMode="auto">
          <a:xfrm>
            <a:off x="1476375" y="2925763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原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  1101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4932363" y="2925763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原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1101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712788" y="3716338"/>
            <a:ext cx="681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宋体" charset="-122"/>
              </a:rPr>
              <a:t>*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“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solidFill>
                  <a:schemeClr val="hlink"/>
                </a:solidFill>
                <a:latin typeface="宋体" charset="-122"/>
              </a:rPr>
              <a:t>”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值</a:t>
            </a:r>
            <a:r>
              <a:rPr kumimoji="1" lang="zh-CN" altLang="en-US" sz="2800">
                <a:latin typeface="宋体" charset="-122"/>
              </a:rPr>
              <a:t>处理：</a:t>
            </a:r>
            <a:r>
              <a:rPr kumimoji="1" lang="zh-CN" altLang="en-US" sz="2800">
                <a:latin typeface="Times New Roman" pitchFamily="18" charset="0"/>
              </a:rPr>
              <a:t>若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+0000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宋体" charset="-122"/>
              </a:rPr>
              <a:t>-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0000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1476375" y="4365625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原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  0000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4932363" y="4365625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原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0000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755650" y="5013325"/>
            <a:ext cx="5111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rgbClr val="FF0000"/>
                </a:solidFill>
              </a:rPr>
              <a:t>优点：</a:t>
            </a:r>
            <a:r>
              <a:rPr kumimoji="1" lang="zh-CN" altLang="en-US" sz="2800">
                <a:solidFill>
                  <a:srgbClr val="0000FF"/>
                </a:solidFill>
              </a:rPr>
              <a:t>简单易懂，求取方便</a:t>
            </a: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755650" y="5589588"/>
            <a:ext cx="7993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rgbClr val="FA2B08"/>
                </a:solidFill>
              </a:rPr>
              <a:t>缺点：</a:t>
            </a:r>
            <a:r>
              <a:rPr kumimoji="1" lang="zh-CN" altLang="en-US" sz="2800">
                <a:solidFill>
                  <a:srgbClr val="0000FF"/>
                </a:solidFill>
              </a:rPr>
              <a:t>加、减运算不方便；“</a:t>
            </a:r>
            <a:r>
              <a:rPr kumimoji="1" lang="en-US" altLang="zh-CN" sz="2800">
                <a:solidFill>
                  <a:srgbClr val="0000FF"/>
                </a:solidFill>
              </a:rPr>
              <a:t>0”</a:t>
            </a:r>
            <a:r>
              <a:rPr kumimoji="1" lang="zh-CN" altLang="en-US" sz="2800">
                <a:solidFill>
                  <a:srgbClr val="0000FF"/>
                </a:solidFill>
              </a:rPr>
              <a:t>码值不唯一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3" grpId="0"/>
      <p:bldP spid="47144" grpId="0"/>
      <p:bldP spid="47145" grpId="0"/>
      <p:bldP spid="47146" grpId="0"/>
      <p:bldP spid="47147" grpId="0"/>
      <p:bldP spid="47148" grpId="0"/>
      <p:bldP spid="47149" grpId="0"/>
      <p:bldP spid="47150" grpId="0"/>
      <p:bldP spid="47151" grpId="0"/>
      <p:bldP spid="471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51847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概述及相关基本知识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484438" y="1196975"/>
            <a:ext cx="3954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课程相关内容简介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916238" y="1989138"/>
            <a:ext cx="3040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数制及其转换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627313" y="2925763"/>
            <a:ext cx="3497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带符号数值编码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809875" y="3789363"/>
            <a:ext cx="327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十进制编码 </a:t>
            </a:r>
          </a:p>
        </p:txBody>
      </p:sp>
      <p:sp>
        <p:nvSpPr>
          <p:cNvPr id="19464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132138" y="4659313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可靠性编码</a:t>
            </a:r>
          </a:p>
        </p:txBody>
      </p:sp>
      <p:sp>
        <p:nvSpPr>
          <p:cNvPr id="19465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422650" y="5516563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字符编码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48179" name="Rectangle 14"/>
          <p:cNvSpPr>
            <a:spLocks noChangeArrowheads="1"/>
          </p:cNvSpPr>
          <p:nvPr/>
        </p:nvSpPr>
        <p:spPr bwMode="auto">
          <a:xfrm>
            <a:off x="539750" y="105251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）反码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8180" name="Rectangle 52"/>
          <p:cNvSpPr>
            <a:spLocks noChangeArrowheads="1"/>
          </p:cNvSpPr>
          <p:nvPr/>
        </p:nvSpPr>
        <p:spPr bwMode="auto">
          <a:xfrm>
            <a:off x="468313" y="1557338"/>
            <a:ext cx="853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数值位 </a:t>
            </a:r>
            <a:r>
              <a:rPr kumimoji="1" lang="en-US" altLang="zh-CN" sz="2800">
                <a:latin typeface="宋体" charset="-122"/>
              </a:rPr>
              <a:t>—</a:t>
            </a:r>
            <a:r>
              <a:rPr kumimoji="1" lang="en-US" altLang="zh-CN" sz="2800"/>
              <a:t> </a:t>
            </a:r>
            <a:r>
              <a:rPr kumimoji="1" lang="zh-CN" altLang="en-US" sz="2800"/>
              <a:t>正数数值位不变；负数数值位各位取反</a:t>
            </a:r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468313" y="2133600"/>
            <a:ext cx="515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符号位</a:t>
            </a:r>
            <a:r>
              <a:rPr kumimoji="1" lang="zh-CN" altLang="en-US" sz="2800">
                <a:ea typeface="仿宋" pitchFamily="49" charset="-122"/>
              </a:rPr>
              <a:t> </a:t>
            </a:r>
            <a:r>
              <a:rPr kumimoji="1" lang="en-US" altLang="zh-CN" sz="2800"/>
              <a:t>—</a:t>
            </a:r>
            <a:r>
              <a:rPr kumimoji="1" lang="en-US" altLang="zh-CN"/>
              <a:t> </a:t>
            </a:r>
            <a:r>
              <a:rPr kumimoji="1" lang="zh-CN" altLang="en-US" sz="2800">
                <a:latin typeface="Times New Roman" pitchFamily="18" charset="0"/>
              </a:rPr>
              <a:t>用</a:t>
            </a:r>
            <a:r>
              <a:rPr kumimoji="1" lang="en-US" altLang="zh-CN" sz="2800">
                <a:latin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</a:rPr>
              <a:t>表示正，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表示负</a:t>
            </a:r>
          </a:p>
        </p:txBody>
      </p:sp>
      <p:sp>
        <p:nvSpPr>
          <p:cNvPr id="48182" name="Rectangle 54"/>
          <p:cNvSpPr>
            <a:spLocks noChangeArrowheads="1"/>
          </p:cNvSpPr>
          <p:nvPr/>
        </p:nvSpPr>
        <p:spPr bwMode="auto">
          <a:xfrm>
            <a:off x="468313" y="2909888"/>
            <a:ext cx="792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例：若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+1101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宋体" charset="-122"/>
              </a:rPr>
              <a:t>-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1101</a:t>
            </a:r>
            <a:r>
              <a:rPr kumimoji="1" lang="zh-CN" altLang="en-US" sz="2800">
                <a:latin typeface="Times New Roman" pitchFamily="18" charset="0"/>
              </a:rPr>
              <a:t>，求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的反码</a:t>
            </a:r>
          </a:p>
        </p:txBody>
      </p:sp>
      <p:sp>
        <p:nvSpPr>
          <p:cNvPr id="48183" name="Rectangle 55"/>
          <p:cNvSpPr>
            <a:spLocks noChangeArrowheads="1"/>
          </p:cNvSpPr>
          <p:nvPr/>
        </p:nvSpPr>
        <p:spPr bwMode="auto">
          <a:xfrm>
            <a:off x="1336675" y="3630613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反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  1101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8184" name="Rectangle 56"/>
          <p:cNvSpPr>
            <a:spLocks noChangeArrowheads="1"/>
          </p:cNvSpPr>
          <p:nvPr/>
        </p:nvSpPr>
        <p:spPr bwMode="auto">
          <a:xfrm>
            <a:off x="4792663" y="3630613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反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0010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48185" name="Rectangle 57"/>
          <p:cNvSpPr>
            <a:spLocks noChangeArrowheads="1"/>
          </p:cNvSpPr>
          <p:nvPr/>
        </p:nvSpPr>
        <p:spPr bwMode="auto">
          <a:xfrm>
            <a:off x="573088" y="4421188"/>
            <a:ext cx="681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宋体" charset="-122"/>
              </a:rPr>
              <a:t>*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“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solidFill>
                  <a:schemeClr val="hlink"/>
                </a:solidFill>
                <a:latin typeface="宋体" charset="-122"/>
              </a:rPr>
              <a:t>”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值</a:t>
            </a:r>
            <a:r>
              <a:rPr kumimoji="1" lang="zh-CN" altLang="en-US" sz="2800">
                <a:latin typeface="宋体" charset="-122"/>
              </a:rPr>
              <a:t>处理：</a:t>
            </a:r>
            <a:r>
              <a:rPr kumimoji="1" lang="zh-CN" altLang="en-US" sz="2800">
                <a:latin typeface="Times New Roman" pitchFamily="18" charset="0"/>
              </a:rPr>
              <a:t>若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+0000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宋体" charset="-122"/>
              </a:rPr>
              <a:t>-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0000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1336675" y="5070475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反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  0000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>
            <a:off x="4792663" y="5070475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反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1111</a:t>
            </a:r>
            <a:endParaRPr kumimoji="1"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9" grpId="0"/>
      <p:bldP spid="48180" grpId="0"/>
      <p:bldP spid="48181" grpId="0"/>
      <p:bldP spid="48182" grpId="0"/>
      <p:bldP spid="48183" grpId="0"/>
      <p:bldP spid="48184" grpId="0"/>
      <p:bldP spid="48185" grpId="0"/>
      <p:bldP spid="48186" grpId="0"/>
      <p:bldP spid="481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49156" name="Rectangle 14"/>
          <p:cNvSpPr>
            <a:spLocks noChangeArrowheads="1"/>
          </p:cNvSpPr>
          <p:nvPr/>
        </p:nvSpPr>
        <p:spPr bwMode="auto">
          <a:xfrm>
            <a:off x="539750" y="105251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宋体" charset="-122"/>
              </a:rPr>
              <a:t>*</a:t>
            </a:r>
            <a:r>
              <a:rPr lang="zh-CN" altLang="en-US" sz="2800">
                <a:latin typeface="Times New Roman" pitchFamily="18" charset="0"/>
              </a:rPr>
              <a:t> 模运算的基本思想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2182813" y="2174875"/>
            <a:ext cx="1889125" cy="1901825"/>
            <a:chOff x="1239" y="1597"/>
            <a:chExt cx="1190" cy="1198"/>
          </a:xfrm>
        </p:grpSpPr>
        <p:grpSp>
          <p:nvGrpSpPr>
            <p:cNvPr id="49173" name="Group 17"/>
            <p:cNvGrpSpPr>
              <a:grpSpLocks/>
            </p:cNvGrpSpPr>
            <p:nvPr/>
          </p:nvGrpSpPr>
          <p:grpSpPr bwMode="auto">
            <a:xfrm>
              <a:off x="1239" y="1597"/>
              <a:ext cx="1190" cy="1198"/>
              <a:chOff x="1239" y="1597"/>
              <a:chExt cx="1190" cy="1198"/>
            </a:xfrm>
          </p:grpSpPr>
          <p:sp>
            <p:nvSpPr>
              <p:cNvPr id="49175" name="Oval 8"/>
              <p:cNvSpPr>
                <a:spLocks noChangeArrowheads="1"/>
              </p:cNvSpPr>
              <p:nvPr/>
            </p:nvSpPr>
            <p:spPr bwMode="auto">
              <a:xfrm>
                <a:off x="1247" y="1616"/>
                <a:ext cx="1179" cy="117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Text Box 12"/>
              <p:cNvSpPr txBox="1">
                <a:spLocks noChangeArrowheads="1"/>
              </p:cNvSpPr>
              <p:nvPr/>
            </p:nvSpPr>
            <p:spPr bwMode="auto">
              <a:xfrm>
                <a:off x="1709" y="1597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12</a:t>
                </a:r>
              </a:p>
            </p:txBody>
          </p:sp>
          <p:sp>
            <p:nvSpPr>
              <p:cNvPr id="49177" name="Text Box 13"/>
              <p:cNvSpPr txBox="1">
                <a:spLocks noChangeArrowheads="1"/>
              </p:cNvSpPr>
              <p:nvPr/>
            </p:nvSpPr>
            <p:spPr bwMode="auto">
              <a:xfrm>
                <a:off x="2248" y="2085"/>
                <a:ext cx="18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sp>
            <p:nvSpPr>
              <p:cNvPr id="49178" name="Text Box 14"/>
              <p:cNvSpPr txBox="1">
                <a:spLocks noChangeArrowheads="1"/>
              </p:cNvSpPr>
              <p:nvPr/>
            </p:nvSpPr>
            <p:spPr bwMode="auto">
              <a:xfrm>
                <a:off x="1746" y="2583"/>
                <a:ext cx="18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6</a:t>
                </a:r>
              </a:p>
            </p:txBody>
          </p:sp>
          <p:sp>
            <p:nvSpPr>
              <p:cNvPr id="49179" name="Text Box 15"/>
              <p:cNvSpPr txBox="1">
                <a:spLocks noChangeArrowheads="1"/>
              </p:cNvSpPr>
              <p:nvPr/>
            </p:nvSpPr>
            <p:spPr bwMode="auto">
              <a:xfrm>
                <a:off x="1239" y="2085"/>
                <a:ext cx="18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9</a:t>
                </a:r>
              </a:p>
            </p:txBody>
          </p:sp>
        </p:grpSp>
        <p:sp>
          <p:nvSpPr>
            <p:cNvPr id="49174" name="Line 16"/>
            <p:cNvSpPr>
              <a:spLocks noChangeShapeType="1"/>
            </p:cNvSpPr>
            <p:nvPr/>
          </p:nvSpPr>
          <p:spPr bwMode="auto">
            <a:xfrm flipV="1">
              <a:off x="1837" y="1797"/>
              <a:ext cx="0" cy="40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5418138" y="2174875"/>
            <a:ext cx="1889125" cy="1901825"/>
            <a:chOff x="2688" y="1597"/>
            <a:chExt cx="1190" cy="1198"/>
          </a:xfrm>
        </p:grpSpPr>
        <p:grpSp>
          <p:nvGrpSpPr>
            <p:cNvPr id="49165" name="Group 18"/>
            <p:cNvGrpSpPr>
              <a:grpSpLocks/>
            </p:cNvGrpSpPr>
            <p:nvPr/>
          </p:nvGrpSpPr>
          <p:grpSpPr bwMode="auto">
            <a:xfrm>
              <a:off x="2688" y="1597"/>
              <a:ext cx="1190" cy="1198"/>
              <a:chOff x="1239" y="1597"/>
              <a:chExt cx="1190" cy="1198"/>
            </a:xfrm>
          </p:grpSpPr>
          <p:sp>
            <p:nvSpPr>
              <p:cNvPr id="49168" name="Oval 19"/>
              <p:cNvSpPr>
                <a:spLocks noChangeArrowheads="1"/>
              </p:cNvSpPr>
              <p:nvPr/>
            </p:nvSpPr>
            <p:spPr bwMode="auto">
              <a:xfrm>
                <a:off x="1247" y="1616"/>
                <a:ext cx="1179" cy="117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Text Box 20"/>
              <p:cNvSpPr txBox="1">
                <a:spLocks noChangeArrowheads="1"/>
              </p:cNvSpPr>
              <p:nvPr/>
            </p:nvSpPr>
            <p:spPr bwMode="auto">
              <a:xfrm>
                <a:off x="1709" y="1597"/>
                <a:ext cx="2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12</a:t>
                </a:r>
              </a:p>
            </p:txBody>
          </p:sp>
          <p:sp>
            <p:nvSpPr>
              <p:cNvPr id="49170" name="Text Box 21"/>
              <p:cNvSpPr txBox="1">
                <a:spLocks noChangeArrowheads="1"/>
              </p:cNvSpPr>
              <p:nvPr/>
            </p:nvSpPr>
            <p:spPr bwMode="auto">
              <a:xfrm>
                <a:off x="2248" y="2085"/>
                <a:ext cx="18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sp>
            <p:nvSpPr>
              <p:cNvPr id="49171" name="Text Box 22"/>
              <p:cNvSpPr txBox="1">
                <a:spLocks noChangeArrowheads="1"/>
              </p:cNvSpPr>
              <p:nvPr/>
            </p:nvSpPr>
            <p:spPr bwMode="auto">
              <a:xfrm>
                <a:off x="1746" y="2583"/>
                <a:ext cx="18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6</a:t>
                </a:r>
              </a:p>
            </p:txBody>
          </p:sp>
          <p:sp>
            <p:nvSpPr>
              <p:cNvPr id="49172" name="Text Box 23"/>
              <p:cNvSpPr txBox="1">
                <a:spLocks noChangeArrowheads="1"/>
              </p:cNvSpPr>
              <p:nvPr/>
            </p:nvSpPr>
            <p:spPr bwMode="auto">
              <a:xfrm>
                <a:off x="1239" y="2085"/>
                <a:ext cx="18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 sz="1600">
                    <a:solidFill>
                      <a:schemeClr val="folHlink"/>
                    </a:solidFill>
                  </a:rPr>
                  <a:t>9</a:t>
                </a:r>
              </a:p>
            </p:txBody>
          </p:sp>
        </p:grpSp>
        <p:sp>
          <p:nvSpPr>
            <p:cNvPr id="49166" name="Line 24"/>
            <p:cNvSpPr>
              <a:spLocks noChangeShapeType="1"/>
            </p:cNvSpPr>
            <p:nvPr/>
          </p:nvSpPr>
          <p:spPr bwMode="auto">
            <a:xfrm flipV="1">
              <a:off x="3286" y="1797"/>
              <a:ext cx="0" cy="40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25"/>
            <p:cNvSpPr>
              <a:spLocks noChangeShapeType="1"/>
            </p:cNvSpPr>
            <p:nvPr/>
          </p:nvSpPr>
          <p:spPr bwMode="auto">
            <a:xfrm>
              <a:off x="3288" y="2205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755650" y="1989138"/>
            <a:ext cx="1368425" cy="431800"/>
          </a:xfrm>
          <a:prstGeom prst="wedgeRoundRectCallout">
            <a:avLst>
              <a:gd name="adj1" fmla="val 50000"/>
              <a:gd name="adj2" fmla="val 15441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模值</a:t>
            </a:r>
            <a:r>
              <a:rPr lang="zh-CN" altLang="en-US" sz="2000">
                <a:solidFill>
                  <a:schemeClr val="folHlink"/>
                </a:solidFill>
              </a:rPr>
              <a:t>为</a:t>
            </a:r>
            <a:r>
              <a:rPr lang="en-US" altLang="zh-CN" sz="2000">
                <a:solidFill>
                  <a:schemeClr val="folHlink"/>
                </a:solidFill>
              </a:rPr>
              <a:t>12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7019925" y="1844675"/>
            <a:ext cx="1584325" cy="431800"/>
          </a:xfrm>
          <a:prstGeom prst="wedgeRoundRectCallout">
            <a:avLst>
              <a:gd name="adj1" fmla="val -59218"/>
              <a:gd name="adj2" fmla="val 138236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</a:rPr>
              <a:t>顺时针</a:t>
            </a:r>
            <a:r>
              <a:rPr lang="en-US" altLang="zh-CN" sz="2000">
                <a:solidFill>
                  <a:schemeClr val="folHlink"/>
                </a:solidFill>
              </a:rPr>
              <a:t>3</a:t>
            </a:r>
            <a:r>
              <a:rPr lang="zh-CN" altLang="en-US" sz="2000">
                <a:solidFill>
                  <a:schemeClr val="folHlink"/>
                </a:solidFill>
              </a:rPr>
              <a:t>格</a:t>
            </a: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4067175" y="3789363"/>
            <a:ext cx="1584325" cy="431800"/>
          </a:xfrm>
          <a:prstGeom prst="wedgeRoundRectCallout">
            <a:avLst>
              <a:gd name="adj1" fmla="val 46292"/>
              <a:gd name="adj2" fmla="val -134190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</a:rPr>
              <a:t>逆时针</a:t>
            </a:r>
            <a:r>
              <a:rPr lang="en-US" altLang="zh-CN" sz="2000">
                <a:solidFill>
                  <a:schemeClr val="folHlink"/>
                </a:solidFill>
              </a:rPr>
              <a:t>9</a:t>
            </a:r>
            <a:r>
              <a:rPr lang="zh-CN" altLang="en-US" sz="2000">
                <a:solidFill>
                  <a:schemeClr val="folHlink"/>
                </a:solidFill>
              </a:rPr>
              <a:t>格</a:t>
            </a:r>
          </a:p>
        </p:txBody>
      </p:sp>
      <p:sp>
        <p:nvSpPr>
          <p:cNvPr id="49206" name="Rectangle 32"/>
          <p:cNvSpPr>
            <a:spLocks noChangeArrowheads="1"/>
          </p:cNvSpPr>
          <p:nvPr/>
        </p:nvSpPr>
        <p:spPr bwMode="auto">
          <a:xfrm>
            <a:off x="828675" y="4581525"/>
            <a:ext cx="532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正数直接表示（加操作）</a:t>
            </a:r>
          </a:p>
        </p:txBody>
      </p:sp>
      <p:sp>
        <p:nvSpPr>
          <p:cNvPr id="49207" name="Rectangle 33"/>
          <p:cNvSpPr>
            <a:spLocks noChangeArrowheads="1"/>
          </p:cNvSpPr>
          <p:nvPr/>
        </p:nvSpPr>
        <p:spPr bwMode="auto">
          <a:xfrm>
            <a:off x="828675" y="5229225"/>
            <a:ext cx="640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负数用互补的模值表示（减操作）</a:t>
            </a: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516688" y="4581525"/>
            <a:ext cx="2159000" cy="574675"/>
          </a:xfrm>
          <a:prstGeom prst="wedgeRoundRectCallout">
            <a:avLst>
              <a:gd name="adj1" fmla="val -77060"/>
              <a:gd name="adj2" fmla="val 6298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</a:rPr>
              <a:t>减法加操作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 animBg="1"/>
      <p:bldP spid="3" grpId="0" animBg="1"/>
      <p:bldP spid="4" grpId="0" animBg="1"/>
      <p:bldP spid="49206" grpId="0"/>
      <p:bldP spid="49207" grpId="0"/>
      <p:bldP spid="225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50180" name="Rectangle 14"/>
          <p:cNvSpPr>
            <a:spLocks noChangeArrowheads="1"/>
          </p:cNvSpPr>
          <p:nvPr/>
        </p:nvSpPr>
        <p:spPr bwMode="auto">
          <a:xfrm>
            <a:off x="539750" y="1052513"/>
            <a:ext cx="532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宋体" charset="-122"/>
              </a:rPr>
              <a:t>*</a:t>
            </a:r>
            <a:r>
              <a:rPr lang="zh-CN" altLang="en-US" sz="2800">
                <a:latin typeface="Times New Roman" pitchFamily="18" charset="0"/>
              </a:rPr>
              <a:t> 二进制互补数值的求法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50248" name="Group 72"/>
          <p:cNvGrpSpPr>
            <a:grpSpLocks/>
          </p:cNvGrpSpPr>
          <p:nvPr/>
        </p:nvGrpSpPr>
        <p:grpSpPr bwMode="auto">
          <a:xfrm>
            <a:off x="971550" y="1917700"/>
            <a:ext cx="2087563" cy="3600450"/>
            <a:chOff x="567" y="1162"/>
            <a:chExt cx="1315" cy="2268"/>
          </a:xfrm>
        </p:grpSpPr>
        <p:sp>
          <p:nvSpPr>
            <p:cNvPr id="50195" name="Line 9"/>
            <p:cNvSpPr>
              <a:spLocks noChangeShapeType="1"/>
            </p:cNvSpPr>
            <p:nvPr/>
          </p:nvSpPr>
          <p:spPr bwMode="auto">
            <a:xfrm>
              <a:off x="567" y="1162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0"/>
            <p:cNvSpPr>
              <a:spLocks noChangeShapeType="1"/>
            </p:cNvSpPr>
            <p:nvPr/>
          </p:nvSpPr>
          <p:spPr bwMode="auto">
            <a:xfrm>
              <a:off x="567" y="1434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11"/>
            <p:cNvSpPr>
              <a:spLocks noChangeShapeType="1"/>
            </p:cNvSpPr>
            <p:nvPr/>
          </p:nvSpPr>
          <p:spPr bwMode="auto">
            <a:xfrm>
              <a:off x="567" y="3430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Text Box 12"/>
            <p:cNvSpPr txBox="1">
              <a:spLocks noChangeArrowheads="1"/>
            </p:cNvSpPr>
            <p:nvPr/>
          </p:nvSpPr>
          <p:spPr bwMode="auto">
            <a:xfrm>
              <a:off x="567" y="1178"/>
              <a:ext cx="1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000">
                  <a:latin typeface="Times New Roman" pitchFamily="18" charset="0"/>
                </a:rPr>
                <a:t>3</a:t>
              </a:r>
              <a:r>
                <a:rPr lang="zh-CN" altLang="en-US" sz="2000"/>
                <a:t>位二进制数</a:t>
              </a:r>
              <a:endParaRPr lang="en-US" altLang="zh-CN" sz="2000" i="1" baseline="30000">
                <a:latin typeface="Times New Roman" pitchFamily="18" charset="0"/>
              </a:endParaRPr>
            </a:p>
          </p:txBody>
        </p:sp>
        <p:sp>
          <p:nvSpPr>
            <p:cNvPr id="50199" name="Line 26"/>
            <p:cNvSpPr>
              <a:spLocks noChangeShapeType="1"/>
            </p:cNvSpPr>
            <p:nvPr/>
          </p:nvSpPr>
          <p:spPr bwMode="auto">
            <a:xfrm>
              <a:off x="567" y="2432"/>
              <a:ext cx="10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00" name="Group 66"/>
            <p:cNvGrpSpPr>
              <a:grpSpLocks/>
            </p:cNvGrpSpPr>
            <p:nvPr/>
          </p:nvGrpSpPr>
          <p:grpSpPr bwMode="auto">
            <a:xfrm>
              <a:off x="794" y="1434"/>
              <a:ext cx="997" cy="997"/>
              <a:chOff x="794" y="1434"/>
              <a:chExt cx="997" cy="997"/>
            </a:xfrm>
          </p:grpSpPr>
          <p:sp>
            <p:nvSpPr>
              <p:cNvPr id="50206" name="Text Box 15"/>
              <p:cNvSpPr txBox="1">
                <a:spLocks noChangeArrowheads="1"/>
              </p:cNvSpPr>
              <p:nvPr/>
            </p:nvSpPr>
            <p:spPr bwMode="auto">
              <a:xfrm>
                <a:off x="794" y="143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0 0 0</a:t>
                </a:r>
              </a:p>
            </p:txBody>
          </p:sp>
          <p:sp>
            <p:nvSpPr>
              <p:cNvPr id="50207" name="Text Box 15"/>
              <p:cNvSpPr txBox="1">
                <a:spLocks noChangeArrowheads="1"/>
              </p:cNvSpPr>
              <p:nvPr/>
            </p:nvSpPr>
            <p:spPr bwMode="auto">
              <a:xfrm>
                <a:off x="794" y="1651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0 0 1</a:t>
                </a:r>
              </a:p>
            </p:txBody>
          </p:sp>
          <p:sp>
            <p:nvSpPr>
              <p:cNvPr id="50208" name="Text Box 15"/>
              <p:cNvSpPr txBox="1">
                <a:spLocks noChangeArrowheads="1"/>
              </p:cNvSpPr>
              <p:nvPr/>
            </p:nvSpPr>
            <p:spPr bwMode="auto">
              <a:xfrm>
                <a:off x="794" y="1887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0 1 0</a:t>
                </a:r>
              </a:p>
            </p:txBody>
          </p:sp>
          <p:sp>
            <p:nvSpPr>
              <p:cNvPr id="50209" name="Text Box 15"/>
              <p:cNvSpPr txBox="1">
                <a:spLocks noChangeArrowheads="1"/>
              </p:cNvSpPr>
              <p:nvPr/>
            </p:nvSpPr>
            <p:spPr bwMode="auto">
              <a:xfrm>
                <a:off x="794" y="210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0 1 1</a:t>
                </a:r>
              </a:p>
            </p:txBody>
          </p:sp>
        </p:grpSp>
        <p:grpSp>
          <p:nvGrpSpPr>
            <p:cNvPr id="50201" name="Group 67"/>
            <p:cNvGrpSpPr>
              <a:grpSpLocks/>
            </p:cNvGrpSpPr>
            <p:nvPr/>
          </p:nvGrpSpPr>
          <p:grpSpPr bwMode="auto">
            <a:xfrm>
              <a:off x="794" y="2432"/>
              <a:ext cx="997" cy="997"/>
              <a:chOff x="794" y="1434"/>
              <a:chExt cx="997" cy="997"/>
            </a:xfrm>
          </p:grpSpPr>
          <p:sp>
            <p:nvSpPr>
              <p:cNvPr id="50202" name="Text Box 15"/>
              <p:cNvSpPr txBox="1">
                <a:spLocks noChangeArrowheads="1"/>
              </p:cNvSpPr>
              <p:nvPr/>
            </p:nvSpPr>
            <p:spPr bwMode="auto">
              <a:xfrm>
                <a:off x="794" y="143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1 0 0</a:t>
                </a:r>
              </a:p>
            </p:txBody>
          </p:sp>
          <p:sp>
            <p:nvSpPr>
              <p:cNvPr id="50203" name="Text Box 15"/>
              <p:cNvSpPr txBox="1">
                <a:spLocks noChangeArrowheads="1"/>
              </p:cNvSpPr>
              <p:nvPr/>
            </p:nvSpPr>
            <p:spPr bwMode="auto">
              <a:xfrm>
                <a:off x="794" y="1651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1 0 1</a:t>
                </a:r>
              </a:p>
            </p:txBody>
          </p:sp>
          <p:sp>
            <p:nvSpPr>
              <p:cNvPr id="50204" name="Text Box 15"/>
              <p:cNvSpPr txBox="1">
                <a:spLocks noChangeArrowheads="1"/>
              </p:cNvSpPr>
              <p:nvPr/>
            </p:nvSpPr>
            <p:spPr bwMode="auto">
              <a:xfrm>
                <a:off x="794" y="1887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1 1 0</a:t>
                </a:r>
              </a:p>
            </p:txBody>
          </p:sp>
          <p:sp>
            <p:nvSpPr>
              <p:cNvPr id="50205" name="Text Box 15"/>
              <p:cNvSpPr txBox="1">
                <a:spLocks noChangeArrowheads="1"/>
              </p:cNvSpPr>
              <p:nvPr/>
            </p:nvSpPr>
            <p:spPr bwMode="auto">
              <a:xfrm>
                <a:off x="794" y="210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>
                    <a:latin typeface="Times New Roman" pitchFamily="18" charset="0"/>
                  </a:rPr>
                  <a:t>1 1 1</a:t>
                </a:r>
              </a:p>
            </p:txBody>
          </p:sp>
        </p:grpSp>
      </p:grpSp>
      <p:grpSp>
        <p:nvGrpSpPr>
          <p:cNvPr id="50251" name="Group 75"/>
          <p:cNvGrpSpPr>
            <a:grpSpLocks/>
          </p:cNvGrpSpPr>
          <p:nvPr/>
        </p:nvGrpSpPr>
        <p:grpSpPr bwMode="auto">
          <a:xfrm>
            <a:off x="2555875" y="3644900"/>
            <a:ext cx="431800" cy="576263"/>
            <a:chOff x="2109" y="2341"/>
            <a:chExt cx="272" cy="363"/>
          </a:xfrm>
        </p:grpSpPr>
        <p:sp>
          <p:nvSpPr>
            <p:cNvPr id="50192" name="Line 25"/>
            <p:cNvSpPr>
              <a:spLocks noChangeShapeType="1"/>
            </p:cNvSpPr>
            <p:nvPr/>
          </p:nvSpPr>
          <p:spPr bwMode="auto">
            <a:xfrm>
              <a:off x="2381" y="2341"/>
              <a:ext cx="0" cy="36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73"/>
            <p:cNvSpPr>
              <a:spLocks noChangeShapeType="1"/>
            </p:cNvSpPr>
            <p:nvPr/>
          </p:nvSpPr>
          <p:spPr bwMode="auto">
            <a:xfrm flipH="1">
              <a:off x="2109" y="2341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74"/>
            <p:cNvSpPr>
              <a:spLocks noChangeShapeType="1"/>
            </p:cNvSpPr>
            <p:nvPr/>
          </p:nvSpPr>
          <p:spPr bwMode="auto">
            <a:xfrm flipH="1">
              <a:off x="2109" y="2704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56" name="Group 80"/>
          <p:cNvGrpSpPr>
            <a:grpSpLocks/>
          </p:cNvGrpSpPr>
          <p:nvPr/>
        </p:nvGrpSpPr>
        <p:grpSpPr bwMode="auto">
          <a:xfrm>
            <a:off x="2555875" y="2611438"/>
            <a:ext cx="863600" cy="2663825"/>
            <a:chOff x="1610" y="1616"/>
            <a:chExt cx="544" cy="1678"/>
          </a:xfrm>
        </p:grpSpPr>
        <p:sp>
          <p:nvSpPr>
            <p:cNvPr id="50189" name="Line 25"/>
            <p:cNvSpPr>
              <a:spLocks noChangeShapeType="1"/>
            </p:cNvSpPr>
            <p:nvPr/>
          </p:nvSpPr>
          <p:spPr bwMode="auto">
            <a:xfrm>
              <a:off x="2154" y="1616"/>
              <a:ext cx="0" cy="167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78"/>
            <p:cNvSpPr>
              <a:spLocks noChangeShapeType="1"/>
            </p:cNvSpPr>
            <p:nvPr/>
          </p:nvSpPr>
          <p:spPr bwMode="auto">
            <a:xfrm flipH="1">
              <a:off x="1610" y="1616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79"/>
            <p:cNvSpPr>
              <a:spLocks noChangeShapeType="1"/>
            </p:cNvSpPr>
            <p:nvPr/>
          </p:nvSpPr>
          <p:spPr bwMode="auto">
            <a:xfrm flipH="1">
              <a:off x="1610" y="3294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57" name="Rectangle 81"/>
          <p:cNvSpPr>
            <a:spLocks noChangeArrowheads="1"/>
          </p:cNvSpPr>
          <p:nvPr/>
        </p:nvSpPr>
        <p:spPr bwMode="auto">
          <a:xfrm>
            <a:off x="4356100" y="1844675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rgbClr val="FF0000"/>
                </a:solidFill>
              </a:rPr>
              <a:t>反码特点（</a:t>
            </a:r>
            <a:r>
              <a:rPr lang="zh-CN" altLang="en-US" sz="2800">
                <a:solidFill>
                  <a:srgbClr val="FF0000"/>
                </a:solidFill>
              </a:rPr>
              <a:t>模运算</a:t>
            </a:r>
            <a:r>
              <a:rPr kumimoji="1" lang="zh-CN" altLang="en-US" sz="2800">
                <a:solidFill>
                  <a:srgbClr val="FF0000"/>
                </a:solidFill>
              </a:rPr>
              <a:t>）：</a:t>
            </a:r>
          </a:p>
        </p:txBody>
      </p:sp>
      <p:sp>
        <p:nvSpPr>
          <p:cNvPr id="50258" name="Text Box 82"/>
          <p:cNvSpPr txBox="1">
            <a:spLocks noChangeArrowheads="1"/>
          </p:cNvSpPr>
          <p:nvPr/>
        </p:nvSpPr>
        <p:spPr bwMode="auto">
          <a:xfrm>
            <a:off x="4427538" y="2636838"/>
            <a:ext cx="345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互补数值求法简单</a:t>
            </a:r>
          </a:p>
        </p:txBody>
      </p:sp>
      <p:sp>
        <p:nvSpPr>
          <p:cNvPr id="50259" name="Text Box 83"/>
          <p:cNvSpPr txBox="1">
            <a:spLocks noChangeArrowheads="1"/>
          </p:cNvSpPr>
          <p:nvPr/>
        </p:nvSpPr>
        <p:spPr bwMode="auto">
          <a:xfrm>
            <a:off x="4356100" y="3284538"/>
            <a:ext cx="3600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减法可以加操作，符号参与运算</a:t>
            </a:r>
          </a:p>
        </p:txBody>
      </p:sp>
      <p:sp>
        <p:nvSpPr>
          <p:cNvPr id="50260" name="Text Box 84"/>
          <p:cNvSpPr txBox="1">
            <a:spLocks noChangeArrowheads="1"/>
          </p:cNvSpPr>
          <p:nvPr/>
        </p:nvSpPr>
        <p:spPr bwMode="auto">
          <a:xfrm>
            <a:off x="4500563" y="4437063"/>
            <a:ext cx="345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0</a:t>
            </a:r>
            <a:r>
              <a:rPr lang="zh-CN" altLang="en-US" sz="2800"/>
              <a:t>值码值形式不唯一</a:t>
            </a: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3851275" y="5805488"/>
            <a:ext cx="3744913" cy="574675"/>
          </a:xfrm>
          <a:prstGeom prst="wedgeRoundRectCallout">
            <a:avLst>
              <a:gd name="adj1" fmla="val -57292"/>
              <a:gd name="adj2" fmla="val -13756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8</a:t>
            </a:r>
            <a:r>
              <a:rPr lang="zh-CN" altLang="en-US"/>
              <a:t>个数，却是按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zh-CN" altLang="en-US"/>
              <a:t>求补数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7" grpId="0"/>
      <p:bldP spid="50258" grpId="0"/>
      <p:bldP spid="50259" grpId="0"/>
      <p:bldP spid="50260" grpId="0"/>
      <p:bldP spid="225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51224" name="Rectangle 14"/>
          <p:cNvSpPr>
            <a:spLocks noChangeArrowheads="1"/>
          </p:cNvSpPr>
          <p:nvPr/>
        </p:nvSpPr>
        <p:spPr bwMode="auto">
          <a:xfrm>
            <a:off x="539750" y="105251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）补码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468313" y="1557338"/>
            <a:ext cx="8531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zh-CN" altLang="en-US" sz="2800"/>
              <a:t>数值位 </a:t>
            </a:r>
            <a:r>
              <a:rPr kumimoji="1" lang="en-US" altLang="zh-CN" sz="2800">
                <a:latin typeface="宋体" charset="-122"/>
              </a:rPr>
              <a:t>—</a:t>
            </a:r>
            <a:r>
              <a:rPr kumimoji="1" lang="en-US" altLang="zh-CN" sz="2800"/>
              <a:t> </a:t>
            </a:r>
            <a:r>
              <a:rPr kumimoji="1" lang="zh-CN" altLang="en-US" sz="2800"/>
              <a:t>正数数值位不变；负数数值位各位取反，末位加</a:t>
            </a:r>
            <a:r>
              <a:rPr kumimoji="1" lang="zh-CN" altLang="en-US" sz="2800">
                <a:latin typeface="宋体" charset="-122"/>
              </a:rPr>
              <a:t>“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宋体" charset="-122"/>
              </a:rPr>
              <a:t>”</a:t>
            </a:r>
            <a:endParaRPr kumimoji="1" lang="en-US" altLang="zh-CN" sz="2800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492125" y="2492375"/>
            <a:ext cx="515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符号位</a:t>
            </a:r>
            <a:r>
              <a:rPr kumimoji="1" lang="zh-CN" altLang="en-US" sz="2800">
                <a:ea typeface="仿宋" pitchFamily="49" charset="-122"/>
              </a:rPr>
              <a:t> </a:t>
            </a:r>
            <a:r>
              <a:rPr kumimoji="1" lang="en-US" altLang="zh-CN" sz="2800"/>
              <a:t>—</a:t>
            </a:r>
            <a:r>
              <a:rPr kumimoji="1" lang="en-US" altLang="zh-CN"/>
              <a:t> </a:t>
            </a:r>
            <a:r>
              <a:rPr kumimoji="1" lang="zh-CN" altLang="en-US" sz="2800">
                <a:latin typeface="Times New Roman" pitchFamily="18" charset="0"/>
              </a:rPr>
              <a:t>用</a:t>
            </a:r>
            <a:r>
              <a:rPr kumimoji="1" lang="en-US" altLang="zh-CN" sz="2800">
                <a:latin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</a:rPr>
              <a:t>表示正，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表示负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468313" y="3141663"/>
            <a:ext cx="792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例：若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+1101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宋体" charset="-122"/>
              </a:rPr>
              <a:t>-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1101</a:t>
            </a:r>
            <a:r>
              <a:rPr kumimoji="1" lang="zh-CN" altLang="en-US" sz="2800">
                <a:latin typeface="Times New Roman" pitchFamily="18" charset="0"/>
              </a:rPr>
              <a:t>，求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的补码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1336675" y="3862388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  1101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4792663" y="3862388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001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573088" y="4652963"/>
            <a:ext cx="681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宋体" charset="-122"/>
              </a:rPr>
              <a:t>*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“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solidFill>
                  <a:schemeClr val="hlink"/>
                </a:solidFill>
                <a:latin typeface="宋体" charset="-122"/>
              </a:rPr>
              <a:t>”</a:t>
            </a:r>
            <a:r>
              <a:rPr kumimoji="1" lang="zh-CN" altLang="en-US" sz="2800">
                <a:solidFill>
                  <a:schemeClr val="hlink"/>
                </a:solidFill>
                <a:latin typeface="宋体" charset="-122"/>
              </a:rPr>
              <a:t>值</a:t>
            </a:r>
            <a:r>
              <a:rPr kumimoji="1" lang="zh-CN" altLang="en-US" sz="2800">
                <a:latin typeface="宋体" charset="-122"/>
              </a:rPr>
              <a:t>处理：</a:t>
            </a:r>
            <a:r>
              <a:rPr kumimoji="1" lang="zh-CN" altLang="en-US" sz="2800">
                <a:latin typeface="Times New Roman" pitchFamily="18" charset="0"/>
              </a:rPr>
              <a:t>若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+0000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</a:rPr>
              <a:t> = </a:t>
            </a:r>
            <a:r>
              <a:rPr kumimoji="1" lang="en-US" altLang="zh-CN" sz="2800">
                <a:solidFill>
                  <a:schemeClr val="folHlink"/>
                </a:solidFill>
                <a:latin typeface="宋体" charset="-122"/>
              </a:rPr>
              <a:t>-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0000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1336675" y="5302250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  0000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4792663" y="5302250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  1111 +  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6242050" y="5789613"/>
            <a:ext cx="154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  0000</a:t>
            </a:r>
            <a:endParaRPr kumimoji="1"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4" grpId="0"/>
      <p:bldP spid="51225" grpId="0"/>
      <p:bldP spid="51226" grpId="0"/>
      <p:bldP spid="51227" grpId="0"/>
      <p:bldP spid="51228" grpId="0"/>
      <p:bldP spid="51229" grpId="0"/>
      <p:bldP spid="51230" grpId="0"/>
      <p:bldP spid="51231" grpId="0"/>
      <p:bldP spid="51232" grpId="0"/>
      <p:bldP spid="51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900113" y="1125538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补运算用在减法中</a:t>
            </a:r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1908175" y="1917700"/>
            <a:ext cx="928688" cy="1536700"/>
            <a:chOff x="1206" y="1194"/>
            <a:chExt cx="585" cy="968"/>
          </a:xfrm>
        </p:grpSpPr>
        <p:sp>
          <p:nvSpPr>
            <p:cNvPr id="52242" name="Text Box 7"/>
            <p:cNvSpPr txBox="1">
              <a:spLocks noChangeArrowheads="1"/>
            </p:cNvSpPr>
            <p:nvPr/>
          </p:nvSpPr>
          <p:spPr bwMode="auto">
            <a:xfrm>
              <a:off x="1293" y="1480"/>
              <a:ext cx="3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itchFamily="18" charset="0"/>
                </a:rPr>
                <a:t>- </a:t>
              </a:r>
              <a:r>
                <a:rPr kumimoji="1"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243" name="Line 8"/>
            <p:cNvSpPr>
              <a:spLocks noChangeShapeType="1"/>
            </p:cNvSpPr>
            <p:nvPr/>
          </p:nvSpPr>
          <p:spPr bwMode="auto">
            <a:xfrm>
              <a:off x="1206" y="1827"/>
              <a:ext cx="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4" name="Text Box 9"/>
            <p:cNvSpPr txBox="1">
              <a:spLocks noChangeArrowheads="1"/>
            </p:cNvSpPr>
            <p:nvPr/>
          </p:nvSpPr>
          <p:spPr bwMode="auto">
            <a:xfrm>
              <a:off x="1437" y="119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2245" name="Text Box 10"/>
            <p:cNvSpPr txBox="1">
              <a:spLocks noChangeArrowheads="1"/>
            </p:cNvSpPr>
            <p:nvPr/>
          </p:nvSpPr>
          <p:spPr bwMode="auto">
            <a:xfrm>
              <a:off x="1429" y="179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3787775" y="2362200"/>
            <a:ext cx="928688" cy="579438"/>
            <a:chOff x="2431" y="1494"/>
            <a:chExt cx="585" cy="365"/>
          </a:xfrm>
        </p:grpSpPr>
        <p:sp>
          <p:nvSpPr>
            <p:cNvPr id="52240" name="Text Box 13"/>
            <p:cNvSpPr txBox="1">
              <a:spLocks noChangeArrowheads="1"/>
            </p:cNvSpPr>
            <p:nvPr/>
          </p:nvSpPr>
          <p:spPr bwMode="auto">
            <a:xfrm>
              <a:off x="2496" y="1494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+ 8</a:t>
              </a:r>
            </a:p>
          </p:txBody>
        </p:sp>
        <p:sp>
          <p:nvSpPr>
            <p:cNvPr id="52241" name="Line 14"/>
            <p:cNvSpPr>
              <a:spLocks noChangeShapeType="1"/>
            </p:cNvSpPr>
            <p:nvPr/>
          </p:nvSpPr>
          <p:spPr bwMode="auto">
            <a:xfrm>
              <a:off x="2431" y="1843"/>
              <a:ext cx="5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246563" y="1905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224338" y="286543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3779838" y="287813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4932363" y="1700213"/>
            <a:ext cx="2195512" cy="792162"/>
          </a:xfrm>
          <a:prstGeom prst="wedgeRoundRectCallout">
            <a:avLst>
              <a:gd name="adj1" fmla="val -56292"/>
              <a:gd name="adj2" fmla="val 100903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</a:rPr>
              <a:t>向前的进位，超出模值舍掉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187450" y="3500438"/>
            <a:ext cx="2735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加法直接操作</a:t>
            </a:r>
          </a:p>
        </p:txBody>
      </p:sp>
      <p:sp>
        <p:nvSpPr>
          <p:cNvPr id="30741" name="Rectangle 33"/>
          <p:cNvSpPr>
            <a:spLocks noChangeArrowheads="1"/>
          </p:cNvSpPr>
          <p:nvPr/>
        </p:nvSpPr>
        <p:spPr bwMode="auto">
          <a:xfrm>
            <a:off x="1187450" y="4005263"/>
            <a:ext cx="6624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减法用</a:t>
            </a:r>
            <a:r>
              <a:rPr kumimoji="1" lang="zh-CN" altLang="en-US" sz="2800">
                <a:solidFill>
                  <a:schemeClr val="folHlink"/>
                </a:solidFill>
              </a:rPr>
              <a:t>加上正补数</a:t>
            </a:r>
            <a:r>
              <a:rPr kumimoji="1" lang="zh-CN" altLang="en-US" sz="2800"/>
              <a:t>操作（超出的模值舍掉）</a:t>
            </a:r>
          </a:p>
        </p:txBody>
      </p:sp>
      <p:sp>
        <p:nvSpPr>
          <p:cNvPr id="52289" name="Rectangle 65"/>
          <p:cNvSpPr>
            <a:spLocks noChangeArrowheads="1"/>
          </p:cNvSpPr>
          <p:nvPr/>
        </p:nvSpPr>
        <p:spPr bwMode="auto">
          <a:xfrm>
            <a:off x="1181100" y="5154613"/>
            <a:ext cx="7710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补码进行加、减运算最方便，符号参与运算</a:t>
            </a:r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1187450" y="458152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solidFill>
                  <a:srgbClr val="FF0000"/>
                </a:solidFill>
              </a:rPr>
              <a:t>特点：</a:t>
            </a:r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1187450" y="5789613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0</a:t>
            </a:r>
            <a:r>
              <a:rPr lang="zh-CN" altLang="en-US" sz="2800"/>
              <a:t>值码值形式唯一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35" grpId="0"/>
      <p:bldP spid="30736" grpId="0"/>
      <p:bldP spid="30738" grpId="0"/>
      <p:bldP spid="20508" grpId="0" animBg="1"/>
      <p:bldP spid="28704" grpId="0"/>
      <p:bldP spid="30741" grpId="0"/>
      <p:bldP spid="52289" grpId="0"/>
      <p:bldP spid="52290" grpId="0"/>
      <p:bldP spid="522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50752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二、带符号数值编码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828675" y="98107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带符号小数的编码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828675" y="1557338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/>
              <a:t>纯小数编码和整数编码只是</a:t>
            </a:r>
            <a:r>
              <a:rPr lang="zh-CN" altLang="en-US">
                <a:solidFill>
                  <a:srgbClr val="FF0000"/>
                </a:solidFill>
              </a:rPr>
              <a:t>小数点位置</a:t>
            </a:r>
            <a:r>
              <a:rPr lang="zh-CN" altLang="en-US"/>
              <a:t>的差别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2195513" y="2205038"/>
            <a:ext cx="4635500" cy="603250"/>
            <a:chOff x="1367" y="2024"/>
            <a:chExt cx="2920" cy="380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837" y="2024"/>
              <a:ext cx="2450" cy="379"/>
              <a:chOff x="1519" y="2115"/>
              <a:chExt cx="2450" cy="379"/>
            </a:xfrm>
          </p:grpSpPr>
          <p:sp>
            <p:nvSpPr>
              <p:cNvPr id="53268" name="Rectangle 14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245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kumimoji="1" lang="en-US" altLang="zh-CN" sz="3200">
                    <a:latin typeface="Times New Roman" pitchFamily="18" charset="0"/>
                  </a:rPr>
                  <a:t>X</a:t>
                </a:r>
                <a:r>
                  <a:rPr kumimoji="1" lang="en-US" altLang="zh-CN" sz="3200" baseline="-25000">
                    <a:latin typeface="Times New Roman" pitchFamily="18" charset="0"/>
                  </a:rPr>
                  <a:t>n-1</a:t>
                </a:r>
                <a:r>
                  <a:rPr kumimoji="1" lang="en-US" altLang="zh-CN" sz="3200">
                    <a:latin typeface="Times New Roman" pitchFamily="18" charset="0"/>
                  </a:rPr>
                  <a:t> X</a:t>
                </a:r>
                <a:r>
                  <a:rPr kumimoji="1" lang="en-US" altLang="zh-CN" sz="3200" baseline="-25000">
                    <a:latin typeface="Times New Roman" pitchFamily="18" charset="0"/>
                  </a:rPr>
                  <a:t>n-2</a:t>
                </a:r>
                <a:r>
                  <a:rPr kumimoji="1" lang="en-US" altLang="zh-CN" sz="3200">
                    <a:latin typeface="Times New Roman" pitchFamily="18" charset="0"/>
                  </a:rPr>
                  <a:t> … X</a:t>
                </a:r>
                <a:r>
                  <a:rPr kumimoji="1" lang="en-US" altLang="zh-CN" sz="3200" baseline="-25000">
                    <a:latin typeface="Times New Roman" pitchFamily="18" charset="0"/>
                  </a:rPr>
                  <a:t>1</a:t>
                </a:r>
                <a:r>
                  <a:rPr kumimoji="1" lang="en-US" altLang="zh-CN" sz="3200">
                    <a:latin typeface="Times New Roman" pitchFamily="18" charset="0"/>
                  </a:rPr>
                  <a:t> X</a:t>
                </a:r>
                <a:r>
                  <a:rPr kumimoji="1" lang="en-US" altLang="zh-CN" sz="3200" baseline="-25000">
                    <a:latin typeface="Times New Roman" pitchFamily="18" charset="0"/>
                  </a:rPr>
                  <a:t>0</a:t>
                </a:r>
                <a:endParaRPr kumimoji="1" lang="zh-CN" altLang="en-US" sz="3200" baseline="-25000">
                  <a:latin typeface="Times New Roman" pitchFamily="18" charset="0"/>
                </a:endParaRPr>
              </a:p>
            </p:txBody>
          </p:sp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1594" y="2131"/>
                <a:ext cx="2314" cy="363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265" name="Group 19"/>
            <p:cNvGrpSpPr>
              <a:grpSpLocks/>
            </p:cNvGrpSpPr>
            <p:nvPr/>
          </p:nvGrpSpPr>
          <p:grpSpPr bwMode="auto">
            <a:xfrm>
              <a:off x="1367" y="2032"/>
              <a:ext cx="553" cy="372"/>
              <a:chOff x="1565" y="3193"/>
              <a:chExt cx="553" cy="372"/>
            </a:xfrm>
          </p:grpSpPr>
          <p:sp>
            <p:nvSpPr>
              <p:cNvPr id="53266" name="Rectangle 15"/>
              <p:cNvSpPr>
                <a:spLocks noChangeArrowheads="1"/>
              </p:cNvSpPr>
              <p:nvPr/>
            </p:nvSpPr>
            <p:spPr bwMode="auto">
              <a:xfrm>
                <a:off x="1573" y="3193"/>
                <a:ext cx="54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kumimoji="1" lang="en-US" altLang="zh-CN" sz="3200">
                    <a:latin typeface="Times New Roman" pitchFamily="18" charset="0"/>
                  </a:rPr>
                  <a:t>X</a:t>
                </a:r>
                <a:r>
                  <a:rPr kumimoji="1" lang="en-US" altLang="zh-CN" sz="3200" baseline="-25000">
                    <a:latin typeface="Times New Roman" pitchFamily="18" charset="0"/>
                  </a:rPr>
                  <a:t>f</a:t>
                </a:r>
                <a:endParaRPr kumimoji="1" lang="zh-CN" altLang="en-US" sz="3200" baseline="-25000">
                  <a:latin typeface="Times New Roman" pitchFamily="18" charset="0"/>
                </a:endParaRPr>
              </a:p>
            </p:txBody>
          </p:sp>
          <p:sp>
            <p:nvSpPr>
              <p:cNvPr id="53267" name="Rectangle 18"/>
              <p:cNvSpPr>
                <a:spLocks noChangeArrowheads="1"/>
              </p:cNvSpPr>
              <p:nvPr/>
            </p:nvSpPr>
            <p:spPr bwMode="auto">
              <a:xfrm>
                <a:off x="1565" y="3203"/>
                <a:ext cx="544" cy="362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3025775" y="2900363"/>
            <a:ext cx="71438" cy="504825"/>
            <a:chOff x="4785" y="2477"/>
            <a:chExt cx="45" cy="318"/>
          </a:xfrm>
        </p:grpSpPr>
        <p:sp>
          <p:nvSpPr>
            <p:cNvPr id="53262" name="Line 37"/>
            <p:cNvSpPr>
              <a:spLocks noChangeShapeType="1"/>
            </p:cNvSpPr>
            <p:nvPr/>
          </p:nvSpPr>
          <p:spPr bwMode="auto">
            <a:xfrm flipV="1">
              <a:off x="4806" y="2560"/>
              <a:ext cx="0" cy="2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AutoShape 38"/>
            <p:cNvSpPr>
              <a:spLocks noChangeArrowheads="1"/>
            </p:cNvSpPr>
            <p:nvPr/>
          </p:nvSpPr>
          <p:spPr bwMode="auto">
            <a:xfrm>
              <a:off x="4785" y="2477"/>
              <a:ext cx="45" cy="45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179388" y="3500438"/>
            <a:ext cx="879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例：若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 = 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+0.1101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 = </a:t>
            </a:r>
            <a:r>
              <a:rPr kumimoji="1" lang="en-US" altLang="zh-CN">
                <a:solidFill>
                  <a:schemeClr val="folHlink"/>
                </a:solidFill>
                <a:latin typeface="宋体" charset="-122"/>
              </a:rPr>
              <a:t>-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0.1101</a:t>
            </a:r>
            <a:r>
              <a:rPr kumimoji="1" lang="zh-CN" altLang="en-US">
                <a:latin typeface="Times New Roman" pitchFamily="18" charset="0"/>
              </a:rPr>
              <a:t>，分别求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zh-CN" altLang="en-US">
                <a:latin typeface="Times New Roman" pitchFamily="18" charset="0"/>
              </a:rPr>
              <a:t>的原、反、补</a:t>
            </a:r>
          </a:p>
        </p:txBody>
      </p:sp>
      <p:sp>
        <p:nvSpPr>
          <p:cNvPr id="53269" name="Rectangle 28"/>
          <p:cNvSpPr>
            <a:spLocks noChangeArrowheads="1"/>
          </p:cNvSpPr>
          <p:nvPr/>
        </p:nvSpPr>
        <p:spPr bwMode="auto">
          <a:xfrm>
            <a:off x="1187450" y="4149725"/>
            <a:ext cx="7488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原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反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</a:t>
            </a:r>
            <a:r>
              <a:rPr kumimoji="1" lang="en-US" altLang="zh-CN" sz="2800"/>
              <a:t> </a:t>
            </a:r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</a:rPr>
              <a:t>.1101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1187450" y="4724400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原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1101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1187450" y="5229225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反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0010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1187450" y="5718175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［</a:t>
            </a:r>
            <a:r>
              <a:rPr kumimoji="1" lang="en-US" altLang="zh-CN" sz="2800">
                <a:latin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］</a:t>
            </a:r>
            <a:r>
              <a:rPr kumimoji="1" lang="zh-CN" altLang="en-US" sz="2800" baseline="-25000">
                <a:latin typeface="Times New Roman" pitchFamily="18" charset="0"/>
              </a:rPr>
              <a:t>补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 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</a:rPr>
              <a:t>.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001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261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53254" grpId="0"/>
      <p:bldP spid="51227" grpId="0"/>
      <p:bldP spid="53269" grpId="0"/>
      <p:bldP spid="51229" grpId="0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6" name="文本框 2"/>
          <p:cNvSpPr txBox="1">
            <a:spLocks noChangeArrowheads="1"/>
          </p:cNvSpPr>
          <p:nvPr/>
        </p:nvSpPr>
        <p:spPr bwMode="auto">
          <a:xfrm>
            <a:off x="0" y="260350"/>
            <a:ext cx="56737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十进制编码（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BCD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755650" y="1052513"/>
            <a:ext cx="679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用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位</a:t>
            </a:r>
            <a:r>
              <a:rPr kumimoji="1" lang="zh-CN" altLang="en-US" sz="2800">
                <a:latin typeface="Times New Roman" pitchFamily="18" charset="0"/>
              </a:rPr>
              <a:t>二进制数对十进制数字符号进行编码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55650" y="1557338"/>
            <a:ext cx="7343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或称为</a:t>
            </a:r>
            <a:r>
              <a:rPr kumimoji="1" lang="en-US" altLang="zh-CN" sz="2800">
                <a:latin typeface="Times New Roman" pitchFamily="18" charset="0"/>
              </a:rPr>
              <a:t>BCD</a:t>
            </a:r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>
                <a:latin typeface="Times New Roman" pitchFamily="18" charset="0"/>
              </a:rPr>
              <a:t>Binary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Coded</a:t>
            </a:r>
            <a:r>
              <a:rPr kumimoji="1" lang="en-US" altLang="zh-CN" sz="2800">
                <a:latin typeface="Times New Roman" pitchFamily="18" charset="0"/>
              </a:rPr>
              <a:t> Decimal</a:t>
            </a:r>
            <a:r>
              <a:rPr kumimoji="1" lang="zh-CN" altLang="en-US" sz="2800">
                <a:latin typeface="Times New Roman" pitchFamily="18" charset="0"/>
              </a:rPr>
              <a:t>）码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55650" y="2060575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分为：有权码、无权码</a:t>
            </a:r>
          </a:p>
        </p:txBody>
      </p:sp>
      <p:sp>
        <p:nvSpPr>
          <p:cNvPr id="51224" name="Rectangle 14"/>
          <p:cNvSpPr>
            <a:spLocks noChangeArrowheads="1"/>
          </p:cNvSpPr>
          <p:nvPr/>
        </p:nvSpPr>
        <p:spPr bwMode="auto">
          <a:xfrm>
            <a:off x="539750" y="2636838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en-US" altLang="zh-CN" sz="2800">
                <a:latin typeface="Times New Roman" pitchFamily="18" charset="0"/>
              </a:rPr>
              <a:t>8421</a:t>
            </a:r>
            <a:r>
              <a:rPr lang="zh-CN" altLang="en-US" sz="2800">
                <a:latin typeface="Times New Roman" pitchFamily="18" charset="0"/>
              </a:rPr>
              <a:t>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3143250" y="2636838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宋体" charset="-122"/>
              </a:rPr>
              <a:t>- </a:t>
            </a:r>
            <a:r>
              <a:rPr kumimoji="1" lang="zh-CN" altLang="en-US" sz="2800">
                <a:latin typeface="宋体" charset="-122"/>
              </a:rPr>
              <a:t>对应</a:t>
            </a:r>
            <a:r>
              <a:rPr kumimoji="1" lang="en-US" altLang="zh-CN" sz="2800">
                <a:latin typeface="Times New Roman" pitchFamily="18" charset="0"/>
              </a:rPr>
              <a:t>4</a:t>
            </a:r>
            <a:r>
              <a:rPr kumimoji="1" lang="zh-CN" altLang="en-US" sz="2800">
                <a:latin typeface="宋体" charset="-122"/>
              </a:rPr>
              <a:t>位二进制数的权值</a:t>
            </a:r>
          </a:p>
        </p:txBody>
      </p:sp>
      <p:grpSp>
        <p:nvGrpSpPr>
          <p:cNvPr id="71711" name="Group 31"/>
          <p:cNvGrpSpPr>
            <a:grpSpLocks/>
          </p:cNvGrpSpPr>
          <p:nvPr/>
        </p:nvGrpSpPr>
        <p:grpSpPr bwMode="auto">
          <a:xfrm>
            <a:off x="828675" y="3284538"/>
            <a:ext cx="7127875" cy="2806700"/>
            <a:chOff x="612" y="2115"/>
            <a:chExt cx="4490" cy="1768"/>
          </a:xfrm>
        </p:grpSpPr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612" y="2115"/>
              <a:ext cx="449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4"/>
            <p:cNvSpPr>
              <a:spLocks noChangeShapeType="1"/>
            </p:cNvSpPr>
            <p:nvPr/>
          </p:nvSpPr>
          <p:spPr bwMode="auto">
            <a:xfrm>
              <a:off x="612" y="2432"/>
              <a:ext cx="449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Text Box 15"/>
            <p:cNvSpPr txBox="1">
              <a:spLocks noChangeArrowheads="1"/>
            </p:cNvSpPr>
            <p:nvPr/>
          </p:nvSpPr>
          <p:spPr bwMode="auto">
            <a:xfrm>
              <a:off x="890" y="2152"/>
              <a:ext cx="1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2000"/>
                <a:t>十进制字符   </a:t>
              </a:r>
              <a:r>
                <a:rPr lang="en-US" altLang="zh-CN" sz="2000">
                  <a:latin typeface="Times New Roman" pitchFamily="18" charset="0"/>
                </a:rPr>
                <a:t>8421</a:t>
              </a:r>
              <a:r>
                <a:rPr lang="zh-CN" altLang="en-US" sz="2000"/>
                <a:t>码</a:t>
              </a:r>
            </a:p>
          </p:txBody>
        </p:sp>
        <p:sp>
          <p:nvSpPr>
            <p:cNvPr id="54285" name="Text Box 16"/>
            <p:cNvSpPr txBox="1">
              <a:spLocks noChangeArrowheads="1"/>
            </p:cNvSpPr>
            <p:nvPr/>
          </p:nvSpPr>
          <p:spPr bwMode="auto">
            <a:xfrm>
              <a:off x="3061" y="2152"/>
              <a:ext cx="1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2000"/>
                <a:t>十进制字符   </a:t>
              </a:r>
              <a:r>
                <a:rPr lang="en-US" altLang="zh-CN" sz="2000">
                  <a:latin typeface="Times New Roman" pitchFamily="18" charset="0"/>
                </a:rPr>
                <a:t>8421</a:t>
              </a:r>
              <a:r>
                <a:rPr lang="zh-CN" altLang="en-US" sz="2000"/>
                <a:t>码</a:t>
              </a:r>
            </a:p>
          </p:txBody>
        </p:sp>
        <p:sp>
          <p:nvSpPr>
            <p:cNvPr id="54286" name="Line 17"/>
            <p:cNvSpPr>
              <a:spLocks noChangeShapeType="1"/>
            </p:cNvSpPr>
            <p:nvPr/>
          </p:nvSpPr>
          <p:spPr bwMode="auto">
            <a:xfrm>
              <a:off x="2880" y="2115"/>
              <a:ext cx="0" cy="176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7" name="Group 23"/>
            <p:cNvGrpSpPr>
              <a:grpSpLocks/>
            </p:cNvGrpSpPr>
            <p:nvPr/>
          </p:nvGrpSpPr>
          <p:grpSpPr bwMode="auto">
            <a:xfrm>
              <a:off x="975" y="2448"/>
              <a:ext cx="1724" cy="1345"/>
              <a:chOff x="975" y="2448"/>
              <a:chExt cx="1724" cy="1345"/>
            </a:xfrm>
          </p:grpSpPr>
          <p:sp>
            <p:nvSpPr>
              <p:cNvPr id="54295" name="Text Box 18"/>
              <p:cNvSpPr txBox="1">
                <a:spLocks noChangeArrowheads="1"/>
              </p:cNvSpPr>
              <p:nvPr/>
            </p:nvSpPr>
            <p:spPr bwMode="auto">
              <a:xfrm>
                <a:off x="975" y="2448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0             0000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6" name="Text Box 19"/>
              <p:cNvSpPr txBox="1">
                <a:spLocks noChangeArrowheads="1"/>
              </p:cNvSpPr>
              <p:nvPr/>
            </p:nvSpPr>
            <p:spPr bwMode="auto">
              <a:xfrm>
                <a:off x="975" y="2688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1             0001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7" name="Text Box 20"/>
              <p:cNvSpPr txBox="1">
                <a:spLocks noChangeArrowheads="1"/>
              </p:cNvSpPr>
              <p:nvPr/>
            </p:nvSpPr>
            <p:spPr bwMode="auto">
              <a:xfrm>
                <a:off x="975" y="2961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2             0010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8" name="Text Box 21"/>
              <p:cNvSpPr txBox="1">
                <a:spLocks noChangeArrowheads="1"/>
              </p:cNvSpPr>
              <p:nvPr/>
            </p:nvSpPr>
            <p:spPr bwMode="auto">
              <a:xfrm>
                <a:off x="975" y="3232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3             0011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9" name="Text Box 22"/>
              <p:cNvSpPr txBox="1">
                <a:spLocks noChangeArrowheads="1"/>
              </p:cNvSpPr>
              <p:nvPr/>
            </p:nvSpPr>
            <p:spPr bwMode="auto">
              <a:xfrm>
                <a:off x="975" y="3505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4             0100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54288" name="Line 24"/>
            <p:cNvSpPr>
              <a:spLocks noChangeShapeType="1"/>
            </p:cNvSpPr>
            <p:nvPr/>
          </p:nvSpPr>
          <p:spPr bwMode="auto">
            <a:xfrm>
              <a:off x="612" y="3883"/>
              <a:ext cx="449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9" name="Group 25"/>
            <p:cNvGrpSpPr>
              <a:grpSpLocks/>
            </p:cNvGrpSpPr>
            <p:nvPr/>
          </p:nvGrpSpPr>
          <p:grpSpPr bwMode="auto">
            <a:xfrm>
              <a:off x="3152" y="2448"/>
              <a:ext cx="1724" cy="1345"/>
              <a:chOff x="975" y="2448"/>
              <a:chExt cx="1724" cy="1345"/>
            </a:xfrm>
          </p:grpSpPr>
          <p:sp>
            <p:nvSpPr>
              <p:cNvPr id="54290" name="Text Box 26"/>
              <p:cNvSpPr txBox="1">
                <a:spLocks noChangeArrowheads="1"/>
              </p:cNvSpPr>
              <p:nvPr/>
            </p:nvSpPr>
            <p:spPr bwMode="auto">
              <a:xfrm>
                <a:off x="975" y="2448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5             0101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1" name="Text Box 27"/>
              <p:cNvSpPr txBox="1">
                <a:spLocks noChangeArrowheads="1"/>
              </p:cNvSpPr>
              <p:nvPr/>
            </p:nvSpPr>
            <p:spPr bwMode="auto">
              <a:xfrm>
                <a:off x="975" y="2688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6             0110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2" name="Text Box 28"/>
              <p:cNvSpPr txBox="1">
                <a:spLocks noChangeArrowheads="1"/>
              </p:cNvSpPr>
              <p:nvPr/>
            </p:nvSpPr>
            <p:spPr bwMode="auto">
              <a:xfrm>
                <a:off x="975" y="2961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7             0111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3" name="Text Box 29"/>
              <p:cNvSpPr txBox="1">
                <a:spLocks noChangeArrowheads="1"/>
              </p:cNvSpPr>
              <p:nvPr/>
            </p:nvSpPr>
            <p:spPr bwMode="auto">
              <a:xfrm>
                <a:off x="975" y="3232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8             1000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4294" name="Text Box 30"/>
              <p:cNvSpPr txBox="1">
                <a:spLocks noChangeArrowheads="1"/>
              </p:cNvSpPr>
              <p:nvPr/>
            </p:nvSpPr>
            <p:spPr bwMode="auto">
              <a:xfrm>
                <a:off x="975" y="3505"/>
                <a:ext cx="17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9             1001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  <p:bldP spid="71689" grpId="0"/>
      <p:bldP spid="71690" grpId="0"/>
      <p:bldP spid="51224" grpId="0"/>
      <p:bldP spid="716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90" name="文本框 2"/>
          <p:cNvSpPr txBox="1">
            <a:spLocks noChangeArrowheads="1"/>
          </p:cNvSpPr>
          <p:nvPr/>
        </p:nvSpPr>
        <p:spPr bwMode="auto">
          <a:xfrm>
            <a:off x="0" y="260350"/>
            <a:ext cx="56737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十进制编码（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BCD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55300" name="Rectangle 119"/>
          <p:cNvSpPr>
            <a:spLocks noChangeArrowheads="1"/>
          </p:cNvSpPr>
          <p:nvPr/>
        </p:nvSpPr>
        <p:spPr bwMode="auto">
          <a:xfrm>
            <a:off x="755650" y="981075"/>
            <a:ext cx="467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宋体" charset="-122"/>
              </a:rPr>
              <a:t>*</a:t>
            </a:r>
            <a:r>
              <a:rPr kumimoji="1" lang="en-US" altLang="zh-CN" sz="2800">
                <a:latin typeface="Times New Roman" pitchFamily="18" charset="0"/>
              </a:rPr>
              <a:t> 8421</a:t>
            </a:r>
            <a:r>
              <a:rPr kumimoji="1" lang="zh-CN" altLang="en-US" sz="2800">
                <a:latin typeface="Times New Roman" pitchFamily="18" charset="0"/>
              </a:rPr>
              <a:t>码与二进制的区别</a:t>
            </a:r>
          </a:p>
        </p:txBody>
      </p:sp>
      <p:sp>
        <p:nvSpPr>
          <p:cNvPr id="54392" name="Text Box 120"/>
          <p:cNvSpPr txBox="1">
            <a:spLocks noChangeArrowheads="1"/>
          </p:cNvSpPr>
          <p:nvPr/>
        </p:nvSpPr>
        <p:spPr bwMode="auto">
          <a:xfrm>
            <a:off x="612775" y="1614488"/>
            <a:ext cx="720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/>
              <a:t>例：把（</a:t>
            </a:r>
            <a:r>
              <a:rPr lang="en-US" altLang="zh-CN" sz="2800">
                <a:latin typeface="Times New Roman" pitchFamily="18" charset="0"/>
              </a:rPr>
              <a:t>37</a:t>
            </a:r>
            <a:r>
              <a:rPr lang="zh-CN" altLang="en-US" sz="2800"/>
              <a:t>）</a:t>
            </a:r>
            <a:r>
              <a:rPr lang="en-US" altLang="zh-CN" sz="2800" baseline="-25000">
                <a:latin typeface="Times New Roman" pitchFamily="18" charset="0"/>
              </a:rPr>
              <a:t>10</a:t>
            </a:r>
            <a:r>
              <a:rPr lang="zh-CN" altLang="en-US" sz="2800">
                <a:latin typeface="Times New Roman" pitchFamily="18" charset="0"/>
              </a:rPr>
              <a:t>分别转化成二进制数和</a:t>
            </a:r>
            <a:r>
              <a:rPr lang="en-US" altLang="zh-CN" sz="2800">
                <a:latin typeface="Times New Roman" pitchFamily="18" charset="0"/>
              </a:rPr>
              <a:t>8421</a:t>
            </a:r>
            <a:r>
              <a:rPr lang="zh-CN" altLang="en-US" sz="2800">
                <a:latin typeface="Times New Roman" pitchFamily="18" charset="0"/>
              </a:rPr>
              <a:t>码</a:t>
            </a:r>
          </a:p>
        </p:txBody>
      </p:sp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1260475" y="23495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</a:rPr>
              <a:t>37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baseline="-25000" dirty="0">
                <a:latin typeface="Times New Roman" pitchFamily="18" charset="0"/>
              </a:rPr>
              <a:t>10</a:t>
            </a:r>
            <a:r>
              <a:rPr lang="en-US" altLang="zh-CN" sz="2800" dirty="0">
                <a:latin typeface="Times New Roman" pitchFamily="18" charset="0"/>
              </a:rPr>
              <a:t> = </a:t>
            </a:r>
            <a:r>
              <a:rPr lang="zh-CN" altLang="en-US" sz="2800" dirty="0">
                <a:latin typeface="Times New Roman" pitchFamily="18" charset="0"/>
              </a:rPr>
              <a:t>（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itchFamily="18" charset="0"/>
              </a:rPr>
              <a:t>100101</a:t>
            </a:r>
            <a:r>
              <a:rPr lang="zh-CN" altLang="en-US" sz="2800" dirty="0">
                <a:latin typeface="Times New Roman" pitchFamily="18" charset="0"/>
              </a:rPr>
              <a:t>）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1260475" y="2981325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37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en-US" altLang="zh-CN" sz="2800" baseline="-25000">
                <a:latin typeface="Times New Roman" pitchFamily="18" charset="0"/>
              </a:rPr>
              <a:t>10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zh-CN" altLang="en-US" sz="2800">
                <a:latin typeface="Times New Roman" pitchFamily="18" charset="0"/>
              </a:rPr>
              <a:t>（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0011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0111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en-US" altLang="zh-CN" sz="2800" baseline="-25000">
                <a:latin typeface="Times New Roman" pitchFamily="18" charset="0"/>
              </a:rPr>
              <a:t>8421</a:t>
            </a: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300788" y="2420938"/>
            <a:ext cx="2014537" cy="720725"/>
          </a:xfrm>
          <a:prstGeom prst="wedgeRoundRectCallout">
            <a:avLst>
              <a:gd name="adj1" fmla="val -83963"/>
              <a:gd name="adj2" fmla="val 6079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000"/>
              <a:t>位十进制对应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000"/>
              <a:t>位二进制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396" name="Rectangle 124"/>
          <p:cNvSpPr>
            <a:spLocks noChangeArrowheads="1"/>
          </p:cNvSpPr>
          <p:nvPr/>
        </p:nvSpPr>
        <p:spPr bwMode="auto">
          <a:xfrm>
            <a:off x="539750" y="4710113"/>
            <a:ext cx="7847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en-US" altLang="zh-CN" sz="2800">
                <a:latin typeface="Times New Roman" pitchFamily="18" charset="0"/>
              </a:rPr>
              <a:t>8421</a:t>
            </a:r>
            <a:r>
              <a:rPr kumimoji="1" lang="zh-CN" altLang="en-US" sz="2800">
                <a:latin typeface="Times New Roman" pitchFamily="18" charset="0"/>
              </a:rPr>
              <a:t>码中不允许出现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1010</a:t>
            </a:r>
            <a:r>
              <a:rPr kumimoji="1" lang="zh-CN" altLang="en-US" sz="2800">
                <a:latin typeface="Times New Roman" pitchFamily="18" charset="0"/>
              </a:rPr>
              <a:t>～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1111</a:t>
            </a:r>
            <a:r>
              <a:rPr kumimoji="1" lang="zh-CN" altLang="en-US" sz="2800">
                <a:latin typeface="Times New Roman" pitchFamily="18" charset="0"/>
              </a:rPr>
              <a:t>六种组合</a:t>
            </a:r>
          </a:p>
        </p:txBody>
      </p:sp>
      <p:sp>
        <p:nvSpPr>
          <p:cNvPr id="54397" name="Text Box 125"/>
          <p:cNvSpPr txBox="1">
            <a:spLocks noChangeArrowheads="1"/>
          </p:cNvSpPr>
          <p:nvPr/>
        </p:nvSpPr>
        <p:spPr bwMode="auto">
          <a:xfrm>
            <a:off x="755650" y="400526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54398" name="Rectangle 126"/>
          <p:cNvSpPr>
            <a:spLocks noChangeArrowheads="1"/>
          </p:cNvSpPr>
          <p:nvPr/>
        </p:nvSpPr>
        <p:spPr bwMode="auto">
          <a:xfrm>
            <a:off x="468313" y="5286375"/>
            <a:ext cx="78470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>
                <a:latin typeface="Times New Roman" pitchFamily="18" charset="0"/>
              </a:rPr>
              <a:t>b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en-US" altLang="zh-CN" sz="2800">
                <a:latin typeface="Times New Roman" pitchFamily="18" charset="0"/>
              </a:rPr>
              <a:t>8421</a:t>
            </a:r>
            <a:r>
              <a:rPr kumimoji="1" lang="zh-CN" altLang="en-US" sz="2800">
                <a:latin typeface="Times New Roman" pitchFamily="18" charset="0"/>
              </a:rPr>
              <a:t>码有些情况可以</a:t>
            </a:r>
            <a:r>
              <a:rPr kumimoji="1" lang="en-US" altLang="zh-CN" sz="2800">
                <a:latin typeface="Times New Roman" pitchFamily="18" charset="0"/>
              </a:rPr>
              <a:t>4</a:t>
            </a:r>
            <a:r>
              <a:rPr kumimoji="1" lang="zh-CN" altLang="en-US" sz="2800">
                <a:latin typeface="Times New Roman" pitchFamily="18" charset="0"/>
              </a:rPr>
              <a:t>位一组按二进制进行运算，结果可能需要修正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92" grpId="0"/>
      <p:bldP spid="54393" grpId="0"/>
      <p:bldP spid="54394" grpId="0"/>
      <p:bldP spid="22560" grpId="0" animBg="1"/>
      <p:bldP spid="54396" grpId="0"/>
      <p:bldP spid="54397" grpId="0"/>
      <p:bldP spid="543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72" name="文本框 2"/>
          <p:cNvSpPr txBox="1">
            <a:spLocks noChangeArrowheads="1"/>
          </p:cNvSpPr>
          <p:nvPr/>
        </p:nvSpPr>
        <p:spPr bwMode="auto">
          <a:xfrm>
            <a:off x="0" y="260350"/>
            <a:ext cx="56737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十进制编码（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BCD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51224" name="Rectangle 14"/>
          <p:cNvSpPr>
            <a:spLocks noChangeArrowheads="1"/>
          </p:cNvSpPr>
          <p:nvPr/>
        </p:nvSpPr>
        <p:spPr bwMode="auto">
          <a:xfrm>
            <a:off x="539750" y="105251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en-US" altLang="zh-CN" sz="2800">
                <a:latin typeface="Times New Roman" pitchFamily="18" charset="0"/>
              </a:rPr>
              <a:t>2421</a:t>
            </a:r>
            <a:r>
              <a:rPr lang="zh-CN" altLang="en-US" sz="2800">
                <a:latin typeface="Times New Roman" pitchFamily="18" charset="0"/>
              </a:rPr>
              <a:t>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3060700" y="1100138"/>
            <a:ext cx="553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latin typeface="宋体" charset="-122"/>
              </a:rPr>
              <a:t>-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对应的各位权值分别为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55409" name="Group 113"/>
          <p:cNvGrpSpPr>
            <a:grpSpLocks/>
          </p:cNvGrpSpPr>
          <p:nvPr/>
        </p:nvGrpSpPr>
        <p:grpSpPr bwMode="auto">
          <a:xfrm>
            <a:off x="828675" y="1773238"/>
            <a:ext cx="4319588" cy="4321175"/>
            <a:chOff x="431" y="1071"/>
            <a:chExt cx="2721" cy="2722"/>
          </a:xfrm>
        </p:grpSpPr>
        <p:sp>
          <p:nvSpPr>
            <p:cNvPr id="56340" name="Line 80"/>
            <p:cNvSpPr>
              <a:spLocks noChangeShapeType="1"/>
            </p:cNvSpPr>
            <p:nvPr/>
          </p:nvSpPr>
          <p:spPr bwMode="auto">
            <a:xfrm>
              <a:off x="431" y="1071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431" y="1389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Text Box 82"/>
            <p:cNvSpPr txBox="1">
              <a:spLocks noChangeArrowheads="1"/>
            </p:cNvSpPr>
            <p:nvPr/>
          </p:nvSpPr>
          <p:spPr bwMode="auto">
            <a:xfrm>
              <a:off x="522" y="1117"/>
              <a:ext cx="2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十进制字符   </a:t>
              </a:r>
              <a:r>
                <a:rPr lang="en-US" altLang="zh-CN" sz="2000">
                  <a:latin typeface="Times New Roman" pitchFamily="18" charset="0"/>
                </a:rPr>
                <a:t>8421</a:t>
              </a:r>
              <a:r>
                <a:rPr lang="zh-CN" altLang="en-US" sz="2000"/>
                <a:t>码    </a:t>
              </a:r>
              <a:r>
                <a:rPr lang="en-US" altLang="zh-CN" sz="2000">
                  <a:latin typeface="Times New Roman" pitchFamily="18" charset="0"/>
                </a:rPr>
                <a:t>2421</a:t>
              </a:r>
              <a:r>
                <a:rPr lang="zh-CN" altLang="en-US" sz="2000"/>
                <a:t>码</a:t>
              </a:r>
            </a:p>
          </p:txBody>
        </p:sp>
        <p:grpSp>
          <p:nvGrpSpPr>
            <p:cNvPr id="56343" name="Group 109"/>
            <p:cNvGrpSpPr>
              <a:grpSpLocks/>
            </p:cNvGrpSpPr>
            <p:nvPr/>
          </p:nvGrpSpPr>
          <p:grpSpPr bwMode="auto">
            <a:xfrm>
              <a:off x="702" y="1418"/>
              <a:ext cx="2360" cy="2329"/>
              <a:chOff x="702" y="1418"/>
              <a:chExt cx="2360" cy="2329"/>
            </a:xfrm>
          </p:grpSpPr>
          <p:sp>
            <p:nvSpPr>
              <p:cNvPr id="56347" name="Text Box 86"/>
              <p:cNvSpPr txBox="1">
                <a:spLocks noChangeArrowheads="1"/>
              </p:cNvSpPr>
              <p:nvPr/>
            </p:nvSpPr>
            <p:spPr bwMode="auto">
              <a:xfrm>
                <a:off x="702" y="1418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0             0000         0000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48" name="Text Box 99"/>
              <p:cNvSpPr txBox="1">
                <a:spLocks noChangeArrowheads="1"/>
              </p:cNvSpPr>
              <p:nvPr/>
            </p:nvSpPr>
            <p:spPr bwMode="auto">
              <a:xfrm>
                <a:off x="702" y="164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1             0001         0001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49" name="Text Box 101"/>
              <p:cNvSpPr txBox="1">
                <a:spLocks noChangeArrowheads="1"/>
              </p:cNvSpPr>
              <p:nvPr/>
            </p:nvSpPr>
            <p:spPr bwMode="auto">
              <a:xfrm>
                <a:off x="702" y="187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2             0010         0010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50" name="Text Box 102"/>
              <p:cNvSpPr txBox="1">
                <a:spLocks noChangeArrowheads="1"/>
              </p:cNvSpPr>
              <p:nvPr/>
            </p:nvSpPr>
            <p:spPr bwMode="auto">
              <a:xfrm>
                <a:off x="702" y="209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3             0011         0011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51" name="Text Box 103"/>
              <p:cNvSpPr txBox="1">
                <a:spLocks noChangeArrowheads="1"/>
              </p:cNvSpPr>
              <p:nvPr/>
            </p:nvSpPr>
            <p:spPr bwMode="auto">
              <a:xfrm>
                <a:off x="703" y="232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4             0100         0100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52" name="Text Box 104"/>
              <p:cNvSpPr txBox="1">
                <a:spLocks noChangeArrowheads="1"/>
              </p:cNvSpPr>
              <p:nvPr/>
            </p:nvSpPr>
            <p:spPr bwMode="auto">
              <a:xfrm>
                <a:off x="703" y="255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5             0101         1011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53" name="Text Box 105"/>
              <p:cNvSpPr txBox="1">
                <a:spLocks noChangeArrowheads="1"/>
              </p:cNvSpPr>
              <p:nvPr/>
            </p:nvSpPr>
            <p:spPr bwMode="auto">
              <a:xfrm>
                <a:off x="703" y="277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6             0110         1100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54" name="Text Box 106"/>
              <p:cNvSpPr txBox="1">
                <a:spLocks noChangeArrowheads="1"/>
              </p:cNvSpPr>
              <p:nvPr/>
            </p:nvSpPr>
            <p:spPr bwMode="auto">
              <a:xfrm>
                <a:off x="703" y="300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7             0111         1101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55" name="Text Box 107"/>
              <p:cNvSpPr txBox="1">
                <a:spLocks noChangeArrowheads="1"/>
              </p:cNvSpPr>
              <p:nvPr/>
            </p:nvSpPr>
            <p:spPr bwMode="auto">
              <a:xfrm>
                <a:off x="703" y="323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8             1000         1110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6356" name="Text Box 108"/>
              <p:cNvSpPr txBox="1">
                <a:spLocks noChangeArrowheads="1"/>
              </p:cNvSpPr>
              <p:nvPr/>
            </p:nvSpPr>
            <p:spPr bwMode="auto">
              <a:xfrm>
                <a:off x="703" y="345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9             1001         1111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56344" name="Line 110"/>
            <p:cNvSpPr>
              <a:spLocks noChangeShapeType="1"/>
            </p:cNvSpPr>
            <p:nvPr/>
          </p:nvSpPr>
          <p:spPr bwMode="auto">
            <a:xfrm>
              <a:off x="431" y="3793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Line 111"/>
            <p:cNvSpPr>
              <a:spLocks noChangeShapeType="1"/>
            </p:cNvSpPr>
            <p:nvPr/>
          </p:nvSpPr>
          <p:spPr bwMode="auto">
            <a:xfrm>
              <a:off x="1519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Line 112"/>
            <p:cNvSpPr>
              <a:spLocks noChangeShapeType="1"/>
            </p:cNvSpPr>
            <p:nvPr/>
          </p:nvSpPr>
          <p:spPr bwMode="auto">
            <a:xfrm>
              <a:off x="2290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410" name="Line 114"/>
          <p:cNvSpPr>
            <a:spLocks noChangeShapeType="1"/>
          </p:cNvSpPr>
          <p:nvPr/>
        </p:nvSpPr>
        <p:spPr bwMode="auto">
          <a:xfrm>
            <a:off x="828675" y="4187825"/>
            <a:ext cx="4319588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5415" name="Group 119"/>
          <p:cNvGrpSpPr>
            <a:grpSpLocks/>
          </p:cNvGrpSpPr>
          <p:nvPr/>
        </p:nvGrpSpPr>
        <p:grpSpPr bwMode="auto">
          <a:xfrm>
            <a:off x="5003800" y="4005263"/>
            <a:ext cx="431800" cy="360362"/>
            <a:chOff x="3243" y="2523"/>
            <a:chExt cx="272" cy="227"/>
          </a:xfrm>
        </p:grpSpPr>
        <p:sp>
          <p:nvSpPr>
            <p:cNvPr id="56337" name="Line 25"/>
            <p:cNvSpPr>
              <a:spLocks noChangeShapeType="1"/>
            </p:cNvSpPr>
            <p:nvPr/>
          </p:nvSpPr>
          <p:spPr bwMode="auto">
            <a:xfrm>
              <a:off x="3515" y="2523"/>
              <a:ext cx="0" cy="22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Line 73"/>
            <p:cNvSpPr>
              <a:spLocks noChangeShapeType="1"/>
            </p:cNvSpPr>
            <p:nvPr/>
          </p:nvSpPr>
          <p:spPr bwMode="auto">
            <a:xfrm flipH="1">
              <a:off x="3243" y="2523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74"/>
            <p:cNvSpPr>
              <a:spLocks noChangeShapeType="1"/>
            </p:cNvSpPr>
            <p:nvPr/>
          </p:nvSpPr>
          <p:spPr bwMode="auto">
            <a:xfrm flipH="1">
              <a:off x="3243" y="2750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420" name="Group 124"/>
          <p:cNvGrpSpPr>
            <a:grpSpLocks/>
          </p:cNvGrpSpPr>
          <p:nvPr/>
        </p:nvGrpSpPr>
        <p:grpSpPr bwMode="auto">
          <a:xfrm>
            <a:off x="5003800" y="2911475"/>
            <a:ext cx="720725" cy="2520950"/>
            <a:chOff x="3651" y="1797"/>
            <a:chExt cx="454" cy="1588"/>
          </a:xfrm>
        </p:grpSpPr>
        <p:sp>
          <p:nvSpPr>
            <p:cNvPr id="56334" name="Line 25"/>
            <p:cNvSpPr>
              <a:spLocks noChangeShapeType="1"/>
            </p:cNvSpPr>
            <p:nvPr/>
          </p:nvSpPr>
          <p:spPr bwMode="auto">
            <a:xfrm>
              <a:off x="4105" y="1797"/>
              <a:ext cx="0" cy="15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73"/>
            <p:cNvSpPr>
              <a:spLocks noChangeShapeType="1"/>
            </p:cNvSpPr>
            <p:nvPr/>
          </p:nvSpPr>
          <p:spPr bwMode="auto">
            <a:xfrm flipH="1">
              <a:off x="3651" y="1797"/>
              <a:ext cx="45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74"/>
            <p:cNvSpPr>
              <a:spLocks noChangeShapeType="1"/>
            </p:cNvSpPr>
            <p:nvPr/>
          </p:nvSpPr>
          <p:spPr bwMode="auto">
            <a:xfrm flipH="1">
              <a:off x="3651" y="3385"/>
              <a:ext cx="45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421" name="Text Box 125"/>
          <p:cNvSpPr txBox="1">
            <a:spLocks noChangeArrowheads="1"/>
          </p:cNvSpPr>
          <p:nvPr/>
        </p:nvSpPr>
        <p:spPr bwMode="auto">
          <a:xfrm>
            <a:off x="6227763" y="175736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55422" name="Rectangle 126"/>
          <p:cNvSpPr>
            <a:spLocks noChangeArrowheads="1"/>
          </p:cNvSpPr>
          <p:nvPr/>
        </p:nvSpPr>
        <p:spPr bwMode="auto">
          <a:xfrm>
            <a:off x="6154738" y="2386013"/>
            <a:ext cx="2520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）</a:t>
            </a:r>
            <a:r>
              <a:rPr kumimoji="1" lang="en-US" altLang="zh-CN">
                <a:latin typeface="Times New Roman" pitchFamily="18" charset="0"/>
              </a:rPr>
              <a:t>2421</a:t>
            </a:r>
            <a:r>
              <a:rPr kumimoji="1" lang="zh-CN" altLang="en-US">
                <a:latin typeface="Times New Roman" pitchFamily="18" charset="0"/>
              </a:rPr>
              <a:t>码中不允许出现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0101</a:t>
            </a:r>
            <a:r>
              <a:rPr kumimoji="1" lang="zh-CN" altLang="en-US">
                <a:latin typeface="Times New Roman" pitchFamily="18" charset="0"/>
              </a:rPr>
              <a:t>～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1010</a:t>
            </a:r>
            <a:r>
              <a:rPr kumimoji="1" lang="zh-CN" altLang="en-US">
                <a:latin typeface="Times New Roman" pitchFamily="18" charset="0"/>
              </a:rPr>
              <a:t>六种组合</a:t>
            </a:r>
          </a:p>
        </p:txBody>
      </p:sp>
      <p:sp>
        <p:nvSpPr>
          <p:cNvPr id="55423" name="Rectangle 127"/>
          <p:cNvSpPr>
            <a:spLocks noChangeArrowheads="1"/>
          </p:cNvSpPr>
          <p:nvPr/>
        </p:nvSpPr>
        <p:spPr bwMode="auto">
          <a:xfrm>
            <a:off x="6192838" y="3716338"/>
            <a:ext cx="2627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）</a:t>
            </a:r>
            <a:r>
              <a:rPr kumimoji="1" lang="en-US" altLang="zh-CN">
                <a:latin typeface="Times New Roman" pitchFamily="18" charset="0"/>
              </a:rPr>
              <a:t>2421</a:t>
            </a:r>
            <a:r>
              <a:rPr kumimoji="1" lang="zh-CN" altLang="en-US">
                <a:latin typeface="Times New Roman" pitchFamily="18" charset="0"/>
              </a:rPr>
              <a:t>码具有模</a:t>
            </a:r>
            <a:r>
              <a:rPr kumimoji="1" lang="en-US" altLang="zh-CN">
                <a:latin typeface="Times New Roman" pitchFamily="18" charset="0"/>
              </a:rPr>
              <a:t>9</a:t>
            </a:r>
            <a:r>
              <a:rPr kumimoji="1" lang="zh-CN" altLang="en-US">
                <a:latin typeface="Times New Roman" pitchFamily="18" charset="0"/>
              </a:rPr>
              <a:t>自补性</a:t>
            </a:r>
          </a:p>
        </p:txBody>
      </p:sp>
      <p:sp>
        <p:nvSpPr>
          <p:cNvPr id="55424" name="Rectangle 128"/>
          <p:cNvSpPr>
            <a:spLocks noChangeArrowheads="1"/>
          </p:cNvSpPr>
          <p:nvPr/>
        </p:nvSpPr>
        <p:spPr bwMode="auto">
          <a:xfrm>
            <a:off x="6207125" y="4767263"/>
            <a:ext cx="2627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zh-CN" altLang="en-US">
                <a:latin typeface="Times New Roman" pitchFamily="18" charset="0"/>
              </a:rPr>
              <a:t>）</a:t>
            </a:r>
            <a:r>
              <a:rPr kumimoji="1" lang="en-US" altLang="zh-CN">
                <a:latin typeface="Times New Roman" pitchFamily="18" charset="0"/>
              </a:rPr>
              <a:t>2421</a:t>
            </a:r>
            <a:r>
              <a:rPr kumimoji="1" lang="zh-CN" altLang="en-US">
                <a:latin typeface="Times New Roman" pitchFamily="18" charset="0"/>
              </a:rPr>
              <a:t>码应于二进制数区别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4" grpId="0"/>
      <p:bldP spid="55374" grpId="0"/>
      <p:bldP spid="55410" grpId="0" animBg="1"/>
      <p:bldP spid="55421" grpId="0"/>
      <p:bldP spid="55422" grpId="0"/>
      <p:bldP spid="55423" grpId="0"/>
      <p:bldP spid="554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文本框 2"/>
          <p:cNvSpPr txBox="1">
            <a:spLocks noChangeArrowheads="1"/>
          </p:cNvSpPr>
          <p:nvPr/>
        </p:nvSpPr>
        <p:spPr bwMode="auto">
          <a:xfrm>
            <a:off x="0" y="260350"/>
            <a:ext cx="56737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十进制编码（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BCD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51224" name="Rectangle 14"/>
          <p:cNvSpPr>
            <a:spLocks noChangeArrowheads="1"/>
          </p:cNvSpPr>
          <p:nvPr/>
        </p:nvSpPr>
        <p:spPr bwMode="auto">
          <a:xfrm>
            <a:off x="539750" y="105251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）余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060700" y="1100138"/>
            <a:ext cx="553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latin typeface="宋体" charset="-122"/>
              </a:rPr>
              <a:t>-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latin typeface="Times New Roman" pitchFamily="18" charset="0"/>
              </a:rPr>
              <a:t>8421</a:t>
            </a:r>
            <a:r>
              <a:rPr kumimoji="1" lang="zh-CN" altLang="en-US">
                <a:latin typeface="Times New Roman" pitchFamily="18" charset="0"/>
              </a:rPr>
              <a:t>码的数值差</a:t>
            </a:r>
            <a:r>
              <a:rPr kumimoji="1" lang="en-US" altLang="zh-CN">
                <a:latin typeface="Times New Roman" pitchFamily="18" charset="0"/>
              </a:rPr>
              <a:t>3</a:t>
            </a:r>
            <a:endParaRPr kumimoji="1" lang="zh-CN" alt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55409" name="Group 113"/>
          <p:cNvGrpSpPr>
            <a:grpSpLocks/>
          </p:cNvGrpSpPr>
          <p:nvPr/>
        </p:nvGrpSpPr>
        <p:grpSpPr bwMode="auto">
          <a:xfrm>
            <a:off x="828675" y="1773238"/>
            <a:ext cx="4319588" cy="4321175"/>
            <a:chOff x="431" y="1071"/>
            <a:chExt cx="2721" cy="2722"/>
          </a:xfrm>
        </p:grpSpPr>
        <p:sp>
          <p:nvSpPr>
            <p:cNvPr id="57363" name="Line 80"/>
            <p:cNvSpPr>
              <a:spLocks noChangeShapeType="1"/>
            </p:cNvSpPr>
            <p:nvPr/>
          </p:nvSpPr>
          <p:spPr bwMode="auto">
            <a:xfrm>
              <a:off x="431" y="1071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81"/>
            <p:cNvSpPr>
              <a:spLocks noChangeShapeType="1"/>
            </p:cNvSpPr>
            <p:nvPr/>
          </p:nvSpPr>
          <p:spPr bwMode="auto">
            <a:xfrm>
              <a:off x="431" y="1389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Text Box 82"/>
            <p:cNvSpPr txBox="1">
              <a:spLocks noChangeArrowheads="1"/>
            </p:cNvSpPr>
            <p:nvPr/>
          </p:nvSpPr>
          <p:spPr bwMode="auto">
            <a:xfrm>
              <a:off x="522" y="1117"/>
              <a:ext cx="2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十进制字符   </a:t>
              </a:r>
              <a:r>
                <a:rPr lang="en-US" altLang="zh-CN" sz="2000">
                  <a:latin typeface="Times New Roman" pitchFamily="18" charset="0"/>
                </a:rPr>
                <a:t>8421</a:t>
              </a:r>
              <a:r>
                <a:rPr lang="zh-CN" altLang="en-US" sz="2000"/>
                <a:t>码    </a:t>
              </a:r>
              <a:r>
                <a:rPr lang="zh-CN" altLang="en-US" sz="2000">
                  <a:latin typeface="Times New Roman" pitchFamily="18" charset="0"/>
                </a:rPr>
                <a:t>余</a:t>
              </a:r>
              <a:r>
                <a:rPr lang="en-US" altLang="zh-CN" sz="2000">
                  <a:latin typeface="Times New Roman" pitchFamily="18" charset="0"/>
                </a:rPr>
                <a:t>3</a:t>
              </a:r>
              <a:r>
                <a:rPr lang="zh-CN" altLang="en-US" sz="2000"/>
                <a:t>码</a:t>
              </a:r>
            </a:p>
          </p:txBody>
        </p:sp>
        <p:grpSp>
          <p:nvGrpSpPr>
            <p:cNvPr id="57366" name="Group 109"/>
            <p:cNvGrpSpPr>
              <a:grpSpLocks/>
            </p:cNvGrpSpPr>
            <p:nvPr/>
          </p:nvGrpSpPr>
          <p:grpSpPr bwMode="auto">
            <a:xfrm>
              <a:off x="702" y="1418"/>
              <a:ext cx="2360" cy="2329"/>
              <a:chOff x="702" y="1418"/>
              <a:chExt cx="2360" cy="2329"/>
            </a:xfrm>
          </p:grpSpPr>
          <p:sp>
            <p:nvSpPr>
              <p:cNvPr id="2" name="Text Box 86"/>
              <p:cNvSpPr txBox="1">
                <a:spLocks noChangeArrowheads="1"/>
              </p:cNvSpPr>
              <p:nvPr/>
            </p:nvSpPr>
            <p:spPr bwMode="auto">
              <a:xfrm>
                <a:off x="702" y="1418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0             0000         0011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3" name="Text Box 99"/>
              <p:cNvSpPr txBox="1">
                <a:spLocks noChangeArrowheads="1"/>
              </p:cNvSpPr>
              <p:nvPr/>
            </p:nvSpPr>
            <p:spPr bwMode="auto">
              <a:xfrm>
                <a:off x="702" y="164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1             0001         0100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7372" name="Text Box 101"/>
              <p:cNvSpPr txBox="1">
                <a:spLocks noChangeArrowheads="1"/>
              </p:cNvSpPr>
              <p:nvPr/>
            </p:nvSpPr>
            <p:spPr bwMode="auto">
              <a:xfrm>
                <a:off x="702" y="187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2             0010         0101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7373" name="Text Box 102"/>
              <p:cNvSpPr txBox="1">
                <a:spLocks noChangeArrowheads="1"/>
              </p:cNvSpPr>
              <p:nvPr/>
            </p:nvSpPr>
            <p:spPr bwMode="auto">
              <a:xfrm>
                <a:off x="702" y="209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3             0011         0110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7374" name="Text Box 103"/>
              <p:cNvSpPr txBox="1">
                <a:spLocks noChangeArrowheads="1"/>
              </p:cNvSpPr>
              <p:nvPr/>
            </p:nvSpPr>
            <p:spPr bwMode="auto">
              <a:xfrm>
                <a:off x="703" y="232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4             0100         0111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7375" name="Text Box 104"/>
              <p:cNvSpPr txBox="1">
                <a:spLocks noChangeArrowheads="1"/>
              </p:cNvSpPr>
              <p:nvPr/>
            </p:nvSpPr>
            <p:spPr bwMode="auto">
              <a:xfrm>
                <a:off x="703" y="255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5             0101         1000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7376" name="Text Box 105"/>
              <p:cNvSpPr txBox="1">
                <a:spLocks noChangeArrowheads="1"/>
              </p:cNvSpPr>
              <p:nvPr/>
            </p:nvSpPr>
            <p:spPr bwMode="auto">
              <a:xfrm>
                <a:off x="703" y="277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6             0110         1001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" name="Text Box 106"/>
              <p:cNvSpPr txBox="1">
                <a:spLocks noChangeArrowheads="1"/>
              </p:cNvSpPr>
              <p:nvPr/>
            </p:nvSpPr>
            <p:spPr bwMode="auto">
              <a:xfrm>
                <a:off x="703" y="300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7             0111         1010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" name="Text Box 107"/>
              <p:cNvSpPr txBox="1">
                <a:spLocks noChangeArrowheads="1"/>
              </p:cNvSpPr>
              <p:nvPr/>
            </p:nvSpPr>
            <p:spPr bwMode="auto">
              <a:xfrm>
                <a:off x="703" y="323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8             1000         1011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" name="Text Box 108"/>
              <p:cNvSpPr txBox="1">
                <a:spLocks noChangeArrowheads="1"/>
              </p:cNvSpPr>
              <p:nvPr/>
            </p:nvSpPr>
            <p:spPr bwMode="auto">
              <a:xfrm>
                <a:off x="703" y="345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9             1001         1100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57367" name="Line 110"/>
            <p:cNvSpPr>
              <a:spLocks noChangeShapeType="1"/>
            </p:cNvSpPr>
            <p:nvPr/>
          </p:nvSpPr>
          <p:spPr bwMode="auto">
            <a:xfrm>
              <a:off x="431" y="3793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111"/>
            <p:cNvSpPr>
              <a:spLocks noChangeShapeType="1"/>
            </p:cNvSpPr>
            <p:nvPr/>
          </p:nvSpPr>
          <p:spPr bwMode="auto">
            <a:xfrm>
              <a:off x="1519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Line 112"/>
            <p:cNvSpPr>
              <a:spLocks noChangeShapeType="1"/>
            </p:cNvSpPr>
            <p:nvPr/>
          </p:nvSpPr>
          <p:spPr bwMode="auto">
            <a:xfrm>
              <a:off x="2290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410" name="Line 114"/>
          <p:cNvSpPr>
            <a:spLocks noChangeShapeType="1"/>
          </p:cNvSpPr>
          <p:nvPr/>
        </p:nvSpPr>
        <p:spPr bwMode="auto">
          <a:xfrm>
            <a:off x="828675" y="4187825"/>
            <a:ext cx="4319588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V="1">
            <a:off x="3492500" y="2636838"/>
            <a:ext cx="431800" cy="9366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V="1">
            <a:off x="3492500" y="4795838"/>
            <a:ext cx="431800" cy="9366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5415" name="Group 119"/>
          <p:cNvGrpSpPr>
            <a:grpSpLocks/>
          </p:cNvGrpSpPr>
          <p:nvPr/>
        </p:nvGrpSpPr>
        <p:grpSpPr bwMode="auto">
          <a:xfrm>
            <a:off x="4859338" y="4005263"/>
            <a:ext cx="431800" cy="360362"/>
            <a:chOff x="3243" y="2523"/>
            <a:chExt cx="272" cy="227"/>
          </a:xfrm>
        </p:grpSpPr>
        <p:sp>
          <p:nvSpPr>
            <p:cNvPr id="57360" name="Line 25"/>
            <p:cNvSpPr>
              <a:spLocks noChangeShapeType="1"/>
            </p:cNvSpPr>
            <p:nvPr/>
          </p:nvSpPr>
          <p:spPr bwMode="auto">
            <a:xfrm>
              <a:off x="3515" y="2523"/>
              <a:ext cx="0" cy="22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73"/>
            <p:cNvSpPr>
              <a:spLocks noChangeShapeType="1"/>
            </p:cNvSpPr>
            <p:nvPr/>
          </p:nvSpPr>
          <p:spPr bwMode="auto">
            <a:xfrm flipH="1">
              <a:off x="3243" y="2523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74"/>
            <p:cNvSpPr>
              <a:spLocks noChangeShapeType="1"/>
            </p:cNvSpPr>
            <p:nvPr/>
          </p:nvSpPr>
          <p:spPr bwMode="auto">
            <a:xfrm flipH="1">
              <a:off x="3243" y="2750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421" name="Text Box 125"/>
          <p:cNvSpPr txBox="1">
            <a:spLocks noChangeArrowheads="1"/>
          </p:cNvSpPr>
          <p:nvPr/>
        </p:nvSpPr>
        <p:spPr bwMode="auto">
          <a:xfrm>
            <a:off x="5940425" y="18303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57377" name="Rectangle 126"/>
          <p:cNvSpPr>
            <a:spLocks noChangeArrowheads="1"/>
          </p:cNvSpPr>
          <p:nvPr/>
        </p:nvSpPr>
        <p:spPr bwMode="auto">
          <a:xfrm>
            <a:off x="5867400" y="2386013"/>
            <a:ext cx="2952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）余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码中不允许出现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0000</a:t>
            </a:r>
            <a:r>
              <a:rPr kumimoji="1" lang="zh-CN" altLang="en-US">
                <a:latin typeface="Times New Roman" pitchFamily="18" charset="0"/>
              </a:rPr>
              <a:t>～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0010</a:t>
            </a:r>
            <a:r>
              <a:rPr kumimoji="1" lang="zh-CN" altLang="en-US">
                <a:latin typeface="Times New Roman" pitchFamily="18" charset="0"/>
              </a:rPr>
              <a:t>及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1101</a:t>
            </a:r>
            <a:r>
              <a:rPr kumimoji="1" lang="zh-CN" altLang="en-US"/>
              <a:t>～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1111</a:t>
            </a:r>
            <a:r>
              <a:rPr kumimoji="1" lang="zh-CN" altLang="en-US">
                <a:latin typeface="Times New Roman" pitchFamily="18" charset="0"/>
              </a:rPr>
              <a:t>六种组合</a:t>
            </a:r>
          </a:p>
        </p:txBody>
      </p:sp>
      <p:sp>
        <p:nvSpPr>
          <p:cNvPr id="57378" name="Rectangle 127"/>
          <p:cNvSpPr>
            <a:spLocks noChangeArrowheads="1"/>
          </p:cNvSpPr>
          <p:nvPr/>
        </p:nvSpPr>
        <p:spPr bwMode="auto">
          <a:xfrm>
            <a:off x="5903913" y="4046538"/>
            <a:ext cx="2987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）余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码具有模</a:t>
            </a:r>
            <a:r>
              <a:rPr kumimoji="1" lang="en-US" altLang="zh-CN">
                <a:latin typeface="Times New Roman" pitchFamily="18" charset="0"/>
              </a:rPr>
              <a:t>9</a:t>
            </a:r>
            <a:r>
              <a:rPr kumimoji="1" lang="zh-CN" altLang="en-US">
                <a:latin typeface="Times New Roman" pitchFamily="18" charset="0"/>
              </a:rPr>
              <a:t>自补性</a:t>
            </a:r>
          </a:p>
        </p:txBody>
      </p:sp>
      <p:sp>
        <p:nvSpPr>
          <p:cNvPr id="57379" name="Rectangle 128"/>
          <p:cNvSpPr>
            <a:spLocks noChangeArrowheads="1"/>
          </p:cNvSpPr>
          <p:nvPr/>
        </p:nvSpPr>
        <p:spPr bwMode="auto">
          <a:xfrm>
            <a:off x="5930900" y="5084763"/>
            <a:ext cx="2817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（</a:t>
            </a:r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zh-CN" altLang="en-US">
                <a:latin typeface="Times New Roman" pitchFamily="18" charset="0"/>
              </a:rPr>
              <a:t>）余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码是一种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无权码</a:t>
            </a:r>
          </a:p>
        </p:txBody>
      </p:sp>
      <p:sp>
        <p:nvSpPr>
          <p:cNvPr id="57359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4" grpId="0"/>
      <p:bldP spid="72712" grpId="0"/>
      <p:bldP spid="55410" grpId="0" animBg="1"/>
      <p:bldP spid="57370" grpId="0" animBg="1"/>
      <p:bldP spid="57371" grpId="0" animBg="1"/>
      <p:bldP spid="55421" grpId="0"/>
      <p:bldP spid="57377" grpId="0"/>
      <p:bldP spid="57378" grpId="0"/>
      <p:bldP spid="573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684213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课程相关内容简介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755650" y="1196975"/>
            <a:ext cx="4103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ea typeface="仿宋" pitchFamily="49" charset="-122"/>
              </a:rPr>
              <a:t>*</a:t>
            </a:r>
            <a:r>
              <a:rPr kumimoji="1" lang="zh-CN" altLang="en-US" sz="3200">
                <a:latin typeface="Times New Roman" pitchFamily="18" charset="0"/>
              </a:rPr>
              <a:t>  </a:t>
            </a:r>
            <a:r>
              <a:rPr kumimoji="1" lang="zh-CN" altLang="en-US" sz="3200" u="sng">
                <a:solidFill>
                  <a:schemeClr val="folHlink"/>
                </a:solidFill>
                <a:latin typeface="宋体" charset="-122"/>
              </a:rPr>
              <a:t>数字</a:t>
            </a:r>
            <a:r>
              <a:rPr kumimoji="1" lang="zh-CN" altLang="en-US" sz="3200">
                <a:latin typeface="宋体" charset="-122"/>
              </a:rPr>
              <a:t> </a:t>
            </a:r>
            <a:r>
              <a:rPr kumimoji="1" lang="zh-CN" altLang="en-US" sz="3200" u="sng">
                <a:solidFill>
                  <a:schemeClr val="folHlink"/>
                </a:solidFill>
                <a:latin typeface="宋体" charset="-122"/>
              </a:rPr>
              <a:t>逻辑</a:t>
            </a:r>
            <a:r>
              <a:rPr kumimoji="1" lang="zh-CN" altLang="en-US" sz="3200">
                <a:latin typeface="宋体" charset="-122"/>
              </a:rPr>
              <a:t> 的含义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28675" y="1917700"/>
            <a:ext cx="1204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>
                <a:solidFill>
                  <a:schemeClr val="folHlink"/>
                </a:solidFill>
              </a:rPr>
              <a:t>数字</a:t>
            </a:r>
            <a:r>
              <a:rPr lang="zh-CN" altLang="en-US" sz="32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836738" y="1989138"/>
            <a:ext cx="536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ea typeface="仿宋" pitchFamily="49" charset="-122"/>
              </a:rPr>
              <a:t>― </a:t>
            </a:r>
            <a:r>
              <a:rPr lang="zh-CN" altLang="en-US"/>
              <a:t>数字电路系统（ </a:t>
            </a:r>
            <a:r>
              <a:rPr lang="en-US" altLang="zh-CN">
                <a:latin typeface="Times New Roman" pitchFamily="18" charset="0"/>
              </a:rPr>
              <a:t>Digital Circuit </a:t>
            </a:r>
            <a:r>
              <a:rPr lang="zh-CN" altLang="en-US"/>
              <a:t>） 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684213" y="2636838"/>
            <a:ext cx="7559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/>
              <a:t>相关信号的变化在时间上和数值上都是</a:t>
            </a:r>
            <a:r>
              <a:rPr kumimoji="1" lang="zh-CN" altLang="en-US" sz="2800">
                <a:solidFill>
                  <a:schemeClr val="folHlink"/>
                </a:solidFill>
              </a:rPr>
              <a:t>离散</a:t>
            </a:r>
            <a:r>
              <a:rPr kumimoji="1" lang="zh-CN" altLang="en-US" sz="2800"/>
              <a:t>的，或者说是断续的，有时也称为</a:t>
            </a:r>
            <a:r>
              <a:rPr kumimoji="1" lang="zh-CN" altLang="en-US" sz="2800">
                <a:solidFill>
                  <a:schemeClr val="folHlink"/>
                </a:solidFill>
              </a:rPr>
              <a:t>离散信号</a:t>
            </a:r>
            <a:endParaRPr kumimoji="1" lang="en-US" altLang="zh-CN" sz="2800">
              <a:solidFill>
                <a:schemeClr val="folHlink"/>
              </a:solidFill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47725" y="3716338"/>
            <a:ext cx="1204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>
                <a:solidFill>
                  <a:schemeClr val="folHlink"/>
                </a:solidFill>
              </a:rPr>
              <a:t>逻辑 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836738" y="3792538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/>
              <a:t>― </a:t>
            </a:r>
            <a:r>
              <a:rPr lang="zh-CN" altLang="en-US"/>
              <a:t>数学上的逻辑关系</a:t>
            </a:r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755650" y="4511675"/>
            <a:ext cx="77755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相关信号</a:t>
            </a:r>
            <a:r>
              <a:rPr lang="zh-CN" altLang="en-US" sz="2800">
                <a:solidFill>
                  <a:srgbClr val="FF0000"/>
                </a:solidFill>
              </a:rPr>
              <a:t>数值化</a:t>
            </a:r>
            <a:r>
              <a:rPr lang="zh-CN" altLang="en-US" sz="2800"/>
              <a:t>，用数学上的逻辑关系推导，</a:t>
            </a:r>
            <a:r>
              <a:rPr lang="zh-CN" altLang="en-US" sz="2800">
                <a:solidFill>
                  <a:schemeClr val="folHlink"/>
                </a:solidFill>
              </a:rPr>
              <a:t>分析</a:t>
            </a:r>
            <a:r>
              <a:rPr lang="zh-CN" altLang="en-US" sz="2800"/>
              <a:t>电路功能，或者</a:t>
            </a:r>
            <a:r>
              <a:rPr lang="zh-CN" altLang="en-US" sz="2800">
                <a:solidFill>
                  <a:schemeClr val="folHlink"/>
                </a:solidFill>
              </a:rPr>
              <a:t>设计</a:t>
            </a:r>
            <a:r>
              <a:rPr lang="zh-CN" altLang="en-US" sz="2800"/>
              <a:t>出相应的功能电路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6659563" y="981075"/>
            <a:ext cx="2195512" cy="792163"/>
          </a:xfrm>
          <a:prstGeom prst="wedgeRoundRectCallout">
            <a:avLst>
              <a:gd name="adj1" fmla="val -54051"/>
              <a:gd name="adj2" fmla="val 8727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1800"/>
              <a:t>模拟电路（</a:t>
            </a:r>
            <a:r>
              <a:rPr lang="en-US" altLang="zh-CN" sz="1800">
                <a:latin typeface="Times New Roman" pitchFamily="18" charset="0"/>
              </a:rPr>
              <a:t>Analog Circuit</a:t>
            </a:r>
            <a:r>
              <a:rPr lang="zh-CN" altLang="en-US" sz="1800">
                <a:latin typeface="Times New Roman" pitchFamily="18" charset="0"/>
              </a:rPr>
              <a:t>）</a:t>
            </a:r>
            <a:r>
              <a:rPr lang="zh-CN" altLang="en-US"/>
              <a:t>  </a:t>
            </a:r>
          </a:p>
        </p:txBody>
      </p:sp>
      <p:sp>
        <p:nvSpPr>
          <p:cNvPr id="20505" name="Rectangle 14"/>
          <p:cNvSpPr>
            <a:spLocks noChangeArrowheads="1"/>
          </p:cNvSpPr>
          <p:nvPr/>
        </p:nvSpPr>
        <p:spPr bwMode="auto">
          <a:xfrm>
            <a:off x="828675" y="5661025"/>
            <a:ext cx="777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</a:t>
            </a:r>
            <a:r>
              <a:rPr lang="zh-CN" altLang="en-US" sz="2800"/>
              <a:t>：计算机系统电路是典型的数字电路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16393" grpId="0"/>
      <p:bldP spid="16394" grpId="0"/>
      <p:bldP spid="20487" grpId="0" autoUpdateAnimBg="0"/>
      <p:bldP spid="16396" grpId="0"/>
      <p:bldP spid="16397" grpId="0"/>
      <p:bldP spid="20490" grpId="0"/>
      <p:bldP spid="20504" grpId="0" animBg="1"/>
      <p:bldP spid="205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文本框 2"/>
          <p:cNvSpPr txBox="1">
            <a:spLocks noChangeArrowheads="1"/>
          </p:cNvSpPr>
          <p:nvPr/>
        </p:nvSpPr>
        <p:spPr bwMode="auto">
          <a:xfrm>
            <a:off x="323850" y="260350"/>
            <a:ext cx="446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四、可靠性编码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252413" y="1052513"/>
            <a:ext cx="889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* 为了减少或者发现代码在形成和传送过程中可能发生的错误</a:t>
            </a:r>
          </a:p>
        </p:txBody>
      </p:sp>
      <p:sp>
        <p:nvSpPr>
          <p:cNvPr id="58395" name="Rectangle 14"/>
          <p:cNvSpPr>
            <a:spLocks noChangeArrowheads="1"/>
          </p:cNvSpPr>
          <p:nvPr/>
        </p:nvSpPr>
        <p:spPr bwMode="auto">
          <a:xfrm>
            <a:off x="323850" y="1557338"/>
            <a:ext cx="4824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）格雷（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Gray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）码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468313" y="2133600"/>
            <a:ext cx="835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特点：任意两个相邻的数，其编码仅有一位不同</a:t>
            </a:r>
          </a:p>
        </p:txBody>
      </p:sp>
      <p:grpSp>
        <p:nvGrpSpPr>
          <p:cNvPr id="58434" name="Group 66"/>
          <p:cNvGrpSpPr>
            <a:grpSpLocks/>
          </p:cNvGrpSpPr>
          <p:nvPr/>
        </p:nvGrpSpPr>
        <p:grpSpPr bwMode="auto">
          <a:xfrm>
            <a:off x="468313" y="2852738"/>
            <a:ext cx="8280400" cy="3384550"/>
            <a:chOff x="249" y="1706"/>
            <a:chExt cx="5216" cy="2132"/>
          </a:xfrm>
        </p:grpSpPr>
        <p:sp>
          <p:nvSpPr>
            <p:cNvPr id="58376" name="Line 13"/>
            <p:cNvSpPr>
              <a:spLocks noChangeShapeType="1"/>
            </p:cNvSpPr>
            <p:nvPr/>
          </p:nvSpPr>
          <p:spPr bwMode="auto">
            <a:xfrm>
              <a:off x="295" y="1706"/>
              <a:ext cx="517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Line 14"/>
            <p:cNvSpPr>
              <a:spLocks noChangeShapeType="1"/>
            </p:cNvSpPr>
            <p:nvPr/>
          </p:nvSpPr>
          <p:spPr bwMode="auto">
            <a:xfrm>
              <a:off x="295" y="2024"/>
              <a:ext cx="517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Text Box 15"/>
            <p:cNvSpPr txBox="1">
              <a:spLocks noChangeArrowheads="1"/>
            </p:cNvSpPr>
            <p:nvPr/>
          </p:nvSpPr>
          <p:spPr bwMode="auto">
            <a:xfrm>
              <a:off x="249" y="1752"/>
              <a:ext cx="2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十进制数  </a:t>
              </a:r>
              <a:r>
                <a:rPr lang="en-US" altLang="zh-CN" sz="2000">
                  <a:latin typeface="Times New Roman" pitchFamily="18" charset="0"/>
                </a:rPr>
                <a:t>4</a:t>
              </a:r>
              <a:r>
                <a:rPr lang="zh-CN" altLang="en-US" sz="2000">
                  <a:latin typeface="Times New Roman" pitchFamily="18" charset="0"/>
                </a:rPr>
                <a:t>位二进制   典型格雷码</a:t>
              </a:r>
              <a:endParaRPr lang="zh-CN" altLang="en-US" sz="2000"/>
            </a:p>
          </p:txBody>
        </p:sp>
        <p:sp>
          <p:nvSpPr>
            <p:cNvPr id="58379" name="Line 17"/>
            <p:cNvSpPr>
              <a:spLocks noChangeShapeType="1"/>
            </p:cNvSpPr>
            <p:nvPr/>
          </p:nvSpPr>
          <p:spPr bwMode="auto">
            <a:xfrm>
              <a:off x="2835" y="1706"/>
              <a:ext cx="0" cy="2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Line 24"/>
            <p:cNvSpPr>
              <a:spLocks noChangeShapeType="1"/>
            </p:cNvSpPr>
            <p:nvPr/>
          </p:nvSpPr>
          <p:spPr bwMode="auto">
            <a:xfrm>
              <a:off x="295" y="3838"/>
              <a:ext cx="517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Text Box 15"/>
            <p:cNvSpPr txBox="1">
              <a:spLocks noChangeArrowheads="1"/>
            </p:cNvSpPr>
            <p:nvPr/>
          </p:nvSpPr>
          <p:spPr bwMode="auto">
            <a:xfrm>
              <a:off x="2880" y="1752"/>
              <a:ext cx="2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十进制数  </a:t>
              </a:r>
              <a:r>
                <a:rPr lang="en-US" altLang="zh-CN" sz="2000">
                  <a:latin typeface="Times New Roman" pitchFamily="18" charset="0"/>
                </a:rPr>
                <a:t>4</a:t>
              </a:r>
              <a:r>
                <a:rPr lang="zh-CN" altLang="en-US" sz="2000">
                  <a:latin typeface="Times New Roman" pitchFamily="18" charset="0"/>
                </a:rPr>
                <a:t>位二进制   典型格雷码</a:t>
              </a:r>
              <a:endParaRPr lang="zh-CN" altLang="en-US" sz="2000"/>
            </a:p>
          </p:txBody>
        </p:sp>
        <p:grpSp>
          <p:nvGrpSpPr>
            <p:cNvPr id="58382" name="Group 56"/>
            <p:cNvGrpSpPr>
              <a:grpSpLocks/>
            </p:cNvGrpSpPr>
            <p:nvPr/>
          </p:nvGrpSpPr>
          <p:grpSpPr bwMode="auto">
            <a:xfrm>
              <a:off x="295" y="2024"/>
              <a:ext cx="2494" cy="1814"/>
              <a:chOff x="295" y="2024"/>
              <a:chExt cx="2494" cy="1814"/>
            </a:xfrm>
          </p:grpSpPr>
          <p:sp>
            <p:nvSpPr>
              <p:cNvPr id="58392" name="Text Box 18"/>
              <p:cNvSpPr txBox="1">
                <a:spLocks noChangeArrowheads="1"/>
              </p:cNvSpPr>
              <p:nvPr/>
            </p:nvSpPr>
            <p:spPr bwMode="auto">
              <a:xfrm>
                <a:off x="295" y="2024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0             0000         0000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93" name="Text Box 18"/>
              <p:cNvSpPr txBox="1">
                <a:spLocks noChangeArrowheads="1"/>
              </p:cNvSpPr>
              <p:nvPr/>
            </p:nvSpPr>
            <p:spPr bwMode="auto">
              <a:xfrm>
                <a:off x="295" y="2235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1             0001         0001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" name="Text Box 18"/>
              <p:cNvSpPr txBox="1">
                <a:spLocks noChangeArrowheads="1"/>
              </p:cNvSpPr>
              <p:nvPr/>
            </p:nvSpPr>
            <p:spPr bwMode="auto">
              <a:xfrm>
                <a:off x="295" y="2462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2             0010         0011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3" name="Text Box 18"/>
              <p:cNvSpPr txBox="1">
                <a:spLocks noChangeArrowheads="1"/>
              </p:cNvSpPr>
              <p:nvPr/>
            </p:nvSpPr>
            <p:spPr bwMode="auto">
              <a:xfrm>
                <a:off x="295" y="2659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3             0011         0010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" name="Text Box 18"/>
              <p:cNvSpPr txBox="1">
                <a:spLocks noChangeArrowheads="1"/>
              </p:cNvSpPr>
              <p:nvPr/>
            </p:nvSpPr>
            <p:spPr bwMode="auto">
              <a:xfrm>
                <a:off x="295" y="2870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4             0100         0110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97" name="Text Box 18"/>
              <p:cNvSpPr txBox="1">
                <a:spLocks noChangeArrowheads="1"/>
              </p:cNvSpPr>
              <p:nvPr/>
            </p:nvSpPr>
            <p:spPr bwMode="auto">
              <a:xfrm>
                <a:off x="295" y="3097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5             0101         0111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98" name="Text Box 18"/>
              <p:cNvSpPr txBox="1">
                <a:spLocks noChangeArrowheads="1"/>
              </p:cNvSpPr>
              <p:nvPr/>
            </p:nvSpPr>
            <p:spPr bwMode="auto">
              <a:xfrm>
                <a:off x="295" y="3323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6             0110         0101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99" name="Text Box 18"/>
              <p:cNvSpPr txBox="1">
                <a:spLocks noChangeArrowheads="1"/>
              </p:cNvSpPr>
              <p:nvPr/>
            </p:nvSpPr>
            <p:spPr bwMode="auto">
              <a:xfrm>
                <a:off x="295" y="3550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7             0111         0100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58383" name="Group 57"/>
            <p:cNvGrpSpPr>
              <a:grpSpLocks/>
            </p:cNvGrpSpPr>
            <p:nvPr/>
          </p:nvGrpSpPr>
          <p:grpSpPr bwMode="auto">
            <a:xfrm>
              <a:off x="2926" y="2024"/>
              <a:ext cx="2494" cy="1814"/>
              <a:chOff x="295" y="2024"/>
              <a:chExt cx="2494" cy="1814"/>
            </a:xfrm>
          </p:grpSpPr>
          <p:sp>
            <p:nvSpPr>
              <p:cNvPr id="58384" name="Text Box 18"/>
              <p:cNvSpPr txBox="1">
                <a:spLocks noChangeArrowheads="1"/>
              </p:cNvSpPr>
              <p:nvPr/>
            </p:nvSpPr>
            <p:spPr bwMode="auto">
              <a:xfrm>
                <a:off x="295" y="2024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8             1000         1100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85" name="Text Box 18"/>
              <p:cNvSpPr txBox="1">
                <a:spLocks noChangeArrowheads="1"/>
              </p:cNvSpPr>
              <p:nvPr/>
            </p:nvSpPr>
            <p:spPr bwMode="auto">
              <a:xfrm>
                <a:off x="295" y="2235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9             1001         1101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86" name="Text Box 18"/>
              <p:cNvSpPr txBox="1">
                <a:spLocks noChangeArrowheads="1"/>
              </p:cNvSpPr>
              <p:nvPr/>
            </p:nvSpPr>
            <p:spPr bwMode="auto">
              <a:xfrm>
                <a:off x="295" y="2462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10            1010         1111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87" name="Text Box 18"/>
              <p:cNvSpPr txBox="1">
                <a:spLocks noChangeArrowheads="1"/>
              </p:cNvSpPr>
              <p:nvPr/>
            </p:nvSpPr>
            <p:spPr bwMode="auto">
              <a:xfrm>
                <a:off x="295" y="2659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11            1011         1110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88" name="Text Box 18"/>
              <p:cNvSpPr txBox="1">
                <a:spLocks noChangeArrowheads="1"/>
              </p:cNvSpPr>
              <p:nvPr/>
            </p:nvSpPr>
            <p:spPr bwMode="auto">
              <a:xfrm>
                <a:off x="295" y="2870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12            1100         1010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89" name="Text Box 18"/>
              <p:cNvSpPr txBox="1">
                <a:spLocks noChangeArrowheads="1"/>
              </p:cNvSpPr>
              <p:nvPr/>
            </p:nvSpPr>
            <p:spPr bwMode="auto">
              <a:xfrm>
                <a:off x="295" y="3097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13            1101         1011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90" name="Text Box 18"/>
              <p:cNvSpPr txBox="1">
                <a:spLocks noChangeArrowheads="1"/>
              </p:cNvSpPr>
              <p:nvPr/>
            </p:nvSpPr>
            <p:spPr bwMode="auto">
              <a:xfrm>
                <a:off x="295" y="3323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14            1110         1001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8391" name="Text Box 18"/>
              <p:cNvSpPr txBox="1">
                <a:spLocks noChangeArrowheads="1"/>
              </p:cNvSpPr>
              <p:nvPr/>
            </p:nvSpPr>
            <p:spPr bwMode="auto">
              <a:xfrm>
                <a:off x="295" y="3550"/>
                <a:ext cx="24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15            1111         1000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4" grpId="0"/>
      <p:bldP spid="58395" grpId="0"/>
      <p:bldP spid="583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3" name="文本框 2"/>
          <p:cNvSpPr txBox="1">
            <a:spLocks noChangeArrowheads="1"/>
          </p:cNvSpPr>
          <p:nvPr/>
        </p:nvSpPr>
        <p:spPr bwMode="auto">
          <a:xfrm>
            <a:off x="323850" y="260350"/>
            <a:ext cx="446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四、可靠性编码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612775" y="1052513"/>
            <a:ext cx="7631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数字系统中，数据通常按升序或降序变化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468313" y="1773238"/>
            <a:ext cx="4114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例：</a:t>
            </a:r>
            <a:r>
              <a:rPr kumimoji="1" lang="zh-CN" altLang="en-US">
                <a:latin typeface="Times New Roman" pitchFamily="18" charset="0"/>
              </a:rPr>
              <a:t>用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四位二进制</a:t>
            </a:r>
            <a:r>
              <a:rPr kumimoji="1" lang="zh-CN" altLang="en-US">
                <a:latin typeface="Times New Roman" pitchFamily="18" charset="0"/>
              </a:rPr>
              <a:t>数表示的十进制数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由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变为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zh-CN" altLang="en-US">
                <a:latin typeface="Times New Roman" pitchFamily="18" charset="0"/>
              </a:rPr>
              <a:t>时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，要求四位都发生变化</a:t>
            </a:r>
            <a:r>
              <a:rPr kumimoji="1" lang="zh-CN" altLang="en-US">
                <a:latin typeface="Times New Roman" pitchFamily="18" charset="0"/>
              </a:rPr>
              <a:t>。即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四</a:t>
            </a:r>
            <a:r>
              <a:rPr kumimoji="1" lang="zh-CN" altLang="en-US">
                <a:latin typeface="Times New Roman" pitchFamily="18" charset="0"/>
              </a:rPr>
              <a:t>个电子器件的状态应由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0111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变为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kumimoji="1" lang="zh-CN" altLang="en-US">
                <a:latin typeface="Times New Roman" pitchFamily="18" charset="0"/>
              </a:rPr>
              <a:t>，如右图所示。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b="0">
              <a:latin typeface="Times New Roman" pitchFamily="18" charset="0"/>
            </a:endParaRPr>
          </a:p>
        </p:txBody>
      </p:sp>
      <p:grpSp>
        <p:nvGrpSpPr>
          <p:cNvPr id="59416" name="Group 24"/>
          <p:cNvGrpSpPr>
            <a:grpSpLocks/>
          </p:cNvGrpSpPr>
          <p:nvPr/>
        </p:nvGrpSpPr>
        <p:grpSpPr bwMode="auto">
          <a:xfrm>
            <a:off x="4987925" y="1927225"/>
            <a:ext cx="3400425" cy="1644650"/>
            <a:chOff x="3072" y="1584"/>
            <a:chExt cx="2142" cy="1036"/>
          </a:xfrm>
        </p:grpSpPr>
        <p:sp>
          <p:nvSpPr>
            <p:cNvPr id="59405" name="Rectangle 25"/>
            <p:cNvSpPr>
              <a:spLocks noChangeArrowheads="1"/>
            </p:cNvSpPr>
            <p:nvPr/>
          </p:nvSpPr>
          <p:spPr bwMode="auto">
            <a:xfrm>
              <a:off x="4996" y="1592"/>
              <a:ext cx="218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1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59406" name="Rectangle 26"/>
            <p:cNvSpPr>
              <a:spLocks noChangeArrowheads="1"/>
            </p:cNvSpPr>
            <p:nvPr/>
          </p:nvSpPr>
          <p:spPr bwMode="auto">
            <a:xfrm>
              <a:off x="4346" y="1584"/>
              <a:ext cx="218" cy="2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1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59407" name="Rectangle 27"/>
            <p:cNvSpPr>
              <a:spLocks noChangeArrowheads="1"/>
            </p:cNvSpPr>
            <p:nvPr/>
          </p:nvSpPr>
          <p:spPr bwMode="auto">
            <a:xfrm>
              <a:off x="3696" y="1584"/>
              <a:ext cx="218" cy="2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1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59408" name="Rectangle 28"/>
            <p:cNvSpPr>
              <a:spLocks noChangeArrowheads="1"/>
            </p:cNvSpPr>
            <p:nvPr/>
          </p:nvSpPr>
          <p:spPr bwMode="auto">
            <a:xfrm>
              <a:off x="3072" y="1589"/>
              <a:ext cx="218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0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59409" name="Rectangle 29"/>
            <p:cNvSpPr>
              <a:spLocks noChangeArrowheads="1"/>
            </p:cNvSpPr>
            <p:nvPr/>
          </p:nvSpPr>
          <p:spPr bwMode="auto">
            <a:xfrm>
              <a:off x="4996" y="2317"/>
              <a:ext cx="218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0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59410" name="Rectangle 30"/>
            <p:cNvSpPr>
              <a:spLocks noChangeArrowheads="1"/>
            </p:cNvSpPr>
            <p:nvPr/>
          </p:nvSpPr>
          <p:spPr bwMode="auto">
            <a:xfrm>
              <a:off x="4346" y="2317"/>
              <a:ext cx="218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0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59411" name="Rectangle 31"/>
            <p:cNvSpPr>
              <a:spLocks noChangeArrowheads="1"/>
            </p:cNvSpPr>
            <p:nvPr/>
          </p:nvSpPr>
          <p:spPr bwMode="auto">
            <a:xfrm>
              <a:off x="3699" y="2317"/>
              <a:ext cx="217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0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59412" name="Rectangle 32"/>
            <p:cNvSpPr>
              <a:spLocks noChangeArrowheads="1"/>
            </p:cNvSpPr>
            <p:nvPr/>
          </p:nvSpPr>
          <p:spPr bwMode="auto">
            <a:xfrm>
              <a:off x="3072" y="2326"/>
              <a:ext cx="218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>
                  <a:latin typeface="宋体" charset="-122"/>
                  <a:cs typeface="Times New Roman" pitchFamily="18" charset="0"/>
                </a:rPr>
                <a:t>1</a:t>
              </a:r>
              <a:endParaRPr lang="en-US" altLang="zh-CN" sz="1800" b="0">
                <a:latin typeface="Arial" charset="0"/>
              </a:endParaRPr>
            </a:p>
          </p:txBody>
        </p:sp>
        <p:sp>
          <p:nvSpPr>
            <p:cNvPr id="2" name="Line 33"/>
            <p:cNvSpPr>
              <a:spLocks noChangeShapeType="1"/>
            </p:cNvSpPr>
            <p:nvPr/>
          </p:nvSpPr>
          <p:spPr bwMode="auto">
            <a:xfrm>
              <a:off x="3198" y="192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34"/>
            <p:cNvSpPr>
              <a:spLocks noChangeShapeType="1"/>
            </p:cNvSpPr>
            <p:nvPr/>
          </p:nvSpPr>
          <p:spPr bwMode="auto">
            <a:xfrm>
              <a:off x="3792" y="192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35"/>
            <p:cNvSpPr>
              <a:spLocks noChangeShapeType="1"/>
            </p:cNvSpPr>
            <p:nvPr/>
          </p:nvSpPr>
          <p:spPr bwMode="auto">
            <a:xfrm>
              <a:off x="4440" y="192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6"/>
            <p:cNvSpPr>
              <a:spLocks noChangeShapeType="1"/>
            </p:cNvSpPr>
            <p:nvPr/>
          </p:nvSpPr>
          <p:spPr bwMode="auto">
            <a:xfrm>
              <a:off x="5102" y="192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612775" y="3702050"/>
            <a:ext cx="3757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/>
              <a:t>* 典型格雷码转换规则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612775" y="4292600"/>
            <a:ext cx="554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设二进制码为   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B = B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n-1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n-2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 … B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0</a:t>
            </a:r>
            <a:endParaRPr kumimoji="1" lang="zh-CN" altLang="en-US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612775" y="4724400"/>
            <a:ext cx="554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对应格雷码为   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G = G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n-1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n-2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 … G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kumimoji="1"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0</a:t>
            </a:r>
            <a:endParaRPr kumimoji="1" lang="zh-CN" altLang="en-US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1230313" y="5229225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有     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G</a:t>
            </a:r>
            <a:r>
              <a:rPr kumimoji="1"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n-1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 = B</a:t>
            </a:r>
            <a:r>
              <a:rPr kumimoji="1"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n-1</a:t>
            </a:r>
            <a:endParaRPr kumimoji="1" lang="zh-CN" altLang="en-US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1908175" y="5661025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G</a:t>
            </a:r>
            <a:r>
              <a:rPr kumimoji="1"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 = B</a:t>
            </a:r>
            <a:r>
              <a:rPr kumimoji="1"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i+1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⊕B</a:t>
            </a:r>
            <a:r>
              <a:rPr kumimoji="1"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endParaRPr kumimoji="1" lang="zh-CN" altLang="en-US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9434" name="Rectangle 42"/>
          <p:cNvSpPr>
            <a:spLocks noChangeArrowheads="1"/>
          </p:cNvSpPr>
          <p:nvPr/>
        </p:nvSpPr>
        <p:spPr bwMode="auto">
          <a:xfrm>
            <a:off x="4284663" y="56816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0 ≤i≤ n-2</a:t>
            </a:r>
            <a:endParaRPr kumimoji="1"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4" grpId="0"/>
      <p:bldP spid="59415" grpId="0"/>
      <p:bldP spid="59429" grpId="0"/>
      <p:bldP spid="59430" grpId="0"/>
      <p:bldP spid="59431" grpId="0"/>
      <p:bldP spid="59432" grpId="0"/>
      <p:bldP spid="59433" grpId="0"/>
      <p:bldP spid="594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文本框 2"/>
          <p:cNvSpPr txBox="1">
            <a:spLocks noChangeArrowheads="1"/>
          </p:cNvSpPr>
          <p:nvPr/>
        </p:nvSpPr>
        <p:spPr bwMode="auto">
          <a:xfrm>
            <a:off x="323850" y="260350"/>
            <a:ext cx="446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四、可靠性编码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84213" y="1125538"/>
            <a:ext cx="7847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运算“</a:t>
            </a:r>
            <a:r>
              <a:rPr kumimoji="1" lang="zh-CN" altLang="en-US" sz="2800">
                <a:solidFill>
                  <a:srgbClr val="FF0000"/>
                </a:solidFill>
              </a:rPr>
              <a:t>⊕</a:t>
            </a:r>
            <a:r>
              <a:rPr kumimoji="1" lang="zh-CN" altLang="en-US" sz="2800"/>
              <a:t>”称为“</a:t>
            </a:r>
            <a:r>
              <a:rPr kumimoji="1" lang="zh-CN" altLang="en-US" sz="2800">
                <a:solidFill>
                  <a:srgbClr val="FF0000"/>
                </a:solidFill>
              </a:rPr>
              <a:t>异或</a:t>
            </a:r>
            <a:r>
              <a:rPr kumimoji="1" lang="zh-CN" altLang="en-US" sz="2800"/>
              <a:t>”运算，运算规则是：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044575" y="1844675"/>
            <a:ext cx="1992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0⊕0=0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1044575" y="2406650"/>
            <a:ext cx="1992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0⊕1=1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300413" y="1830388"/>
            <a:ext cx="1992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1⊕0=1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300413" y="2406650"/>
            <a:ext cx="1992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1⊕1=0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5651500" y="1989138"/>
            <a:ext cx="2592388" cy="574675"/>
          </a:xfrm>
          <a:prstGeom prst="wedgeRoundRectCallout">
            <a:avLst>
              <a:gd name="adj1" fmla="val -74435"/>
              <a:gd name="adj2" fmla="val 5718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folHlink"/>
                </a:solidFill>
              </a:rPr>
              <a:t>不带进位的加法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4392" name="Text Box 120"/>
          <p:cNvSpPr txBox="1">
            <a:spLocks noChangeArrowheads="1"/>
          </p:cNvSpPr>
          <p:nvPr/>
        </p:nvSpPr>
        <p:spPr bwMode="auto">
          <a:xfrm>
            <a:off x="712788" y="3213100"/>
            <a:ext cx="5659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/>
              <a:t>例：把（</a:t>
            </a:r>
            <a:r>
              <a:rPr lang="en-US" altLang="zh-CN" sz="2800">
                <a:latin typeface="Times New Roman" pitchFamily="18" charset="0"/>
              </a:rPr>
              <a:t>1011</a:t>
            </a:r>
            <a:r>
              <a:rPr lang="zh-CN" altLang="en-US" sz="2800"/>
              <a:t>）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转化成典型格雷码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2441575" y="3860800"/>
            <a:ext cx="2851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  1      0      1      1  </a:t>
            </a:r>
          </a:p>
        </p:txBody>
      </p:sp>
      <p:grpSp>
        <p:nvGrpSpPr>
          <p:cNvPr id="73748" name="Group 20"/>
          <p:cNvGrpSpPr>
            <a:grpSpLocks/>
          </p:cNvGrpSpPr>
          <p:nvPr/>
        </p:nvGrpSpPr>
        <p:grpSpPr bwMode="auto">
          <a:xfrm>
            <a:off x="2627313" y="4508500"/>
            <a:ext cx="361950" cy="1584325"/>
            <a:chOff x="1655" y="2840"/>
            <a:chExt cx="228" cy="998"/>
          </a:xfrm>
        </p:grpSpPr>
        <p:sp>
          <p:nvSpPr>
            <p:cNvPr id="60447" name="Line 18"/>
            <p:cNvSpPr>
              <a:spLocks noChangeShapeType="1"/>
            </p:cNvSpPr>
            <p:nvPr/>
          </p:nvSpPr>
          <p:spPr bwMode="auto">
            <a:xfrm>
              <a:off x="1770" y="2840"/>
              <a:ext cx="0" cy="545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Rectangle 19"/>
            <p:cNvSpPr>
              <a:spLocks noChangeArrowheads="1"/>
            </p:cNvSpPr>
            <p:nvPr/>
          </p:nvSpPr>
          <p:spPr bwMode="auto">
            <a:xfrm>
              <a:off x="1655" y="351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zh-CN" altLang="en-US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3753" name="Group 25"/>
          <p:cNvGrpSpPr>
            <a:grpSpLocks/>
          </p:cNvGrpSpPr>
          <p:nvPr/>
        </p:nvGrpSpPr>
        <p:grpSpPr bwMode="auto">
          <a:xfrm>
            <a:off x="3132138" y="4495800"/>
            <a:ext cx="635000" cy="877888"/>
            <a:chOff x="1973" y="2832"/>
            <a:chExt cx="400" cy="553"/>
          </a:xfrm>
        </p:grpSpPr>
        <p:sp>
          <p:nvSpPr>
            <p:cNvPr id="60443" name="Rectangle 21"/>
            <p:cNvSpPr>
              <a:spLocks noChangeArrowheads="1"/>
            </p:cNvSpPr>
            <p:nvPr/>
          </p:nvSpPr>
          <p:spPr bwMode="auto">
            <a:xfrm>
              <a:off x="2064" y="2931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kumimoji="1" lang="en-US" altLang="zh-CN">
                  <a:solidFill>
                    <a:schemeClr val="folHlink"/>
                  </a:solidFill>
                </a:rPr>
                <a:t>⊕</a:t>
              </a:r>
              <a:endParaRPr kumimoji="1"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60444" name="Line 22"/>
            <p:cNvSpPr>
              <a:spLocks noChangeShapeType="1"/>
            </p:cNvSpPr>
            <p:nvPr/>
          </p:nvSpPr>
          <p:spPr bwMode="auto">
            <a:xfrm>
              <a:off x="1973" y="2840"/>
              <a:ext cx="181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Line 23"/>
            <p:cNvSpPr>
              <a:spLocks noChangeShapeType="1"/>
            </p:cNvSpPr>
            <p:nvPr/>
          </p:nvSpPr>
          <p:spPr bwMode="auto">
            <a:xfrm>
              <a:off x="2224" y="2832"/>
              <a:ext cx="0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Line 24"/>
            <p:cNvSpPr>
              <a:spLocks noChangeShapeType="1"/>
            </p:cNvSpPr>
            <p:nvPr/>
          </p:nvSpPr>
          <p:spPr bwMode="auto">
            <a:xfrm>
              <a:off x="2224" y="3203"/>
              <a:ext cx="0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3348038" y="55737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73755" name="Group 27"/>
          <p:cNvGrpSpPr>
            <a:grpSpLocks/>
          </p:cNvGrpSpPr>
          <p:nvPr/>
        </p:nvGrpSpPr>
        <p:grpSpPr bwMode="auto">
          <a:xfrm>
            <a:off x="3792538" y="4495800"/>
            <a:ext cx="635000" cy="877888"/>
            <a:chOff x="1973" y="2832"/>
            <a:chExt cx="400" cy="553"/>
          </a:xfrm>
        </p:grpSpPr>
        <p:sp>
          <p:nvSpPr>
            <p:cNvPr id="60439" name="Rectangle 28"/>
            <p:cNvSpPr>
              <a:spLocks noChangeArrowheads="1"/>
            </p:cNvSpPr>
            <p:nvPr/>
          </p:nvSpPr>
          <p:spPr bwMode="auto">
            <a:xfrm>
              <a:off x="2064" y="2931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kumimoji="1" lang="en-US" altLang="zh-CN">
                  <a:solidFill>
                    <a:schemeClr val="folHlink"/>
                  </a:solidFill>
                </a:rPr>
                <a:t>⊕</a:t>
              </a:r>
              <a:endParaRPr kumimoji="1"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60440" name="Line 29"/>
            <p:cNvSpPr>
              <a:spLocks noChangeShapeType="1"/>
            </p:cNvSpPr>
            <p:nvPr/>
          </p:nvSpPr>
          <p:spPr bwMode="auto">
            <a:xfrm>
              <a:off x="1973" y="2840"/>
              <a:ext cx="181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Line 30"/>
            <p:cNvSpPr>
              <a:spLocks noChangeShapeType="1"/>
            </p:cNvSpPr>
            <p:nvPr/>
          </p:nvSpPr>
          <p:spPr bwMode="auto">
            <a:xfrm>
              <a:off x="2224" y="2832"/>
              <a:ext cx="0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2" name="Line 31"/>
            <p:cNvSpPr>
              <a:spLocks noChangeShapeType="1"/>
            </p:cNvSpPr>
            <p:nvPr/>
          </p:nvSpPr>
          <p:spPr bwMode="auto">
            <a:xfrm>
              <a:off x="2224" y="3203"/>
              <a:ext cx="0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4008438" y="55737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73761" name="Group 33"/>
          <p:cNvGrpSpPr>
            <a:grpSpLocks/>
          </p:cNvGrpSpPr>
          <p:nvPr/>
        </p:nvGrpSpPr>
        <p:grpSpPr bwMode="auto">
          <a:xfrm>
            <a:off x="4513263" y="4508500"/>
            <a:ext cx="635000" cy="877888"/>
            <a:chOff x="1973" y="2832"/>
            <a:chExt cx="400" cy="553"/>
          </a:xfrm>
        </p:grpSpPr>
        <p:sp>
          <p:nvSpPr>
            <p:cNvPr id="60435" name="Rectangle 34"/>
            <p:cNvSpPr>
              <a:spLocks noChangeArrowheads="1"/>
            </p:cNvSpPr>
            <p:nvPr/>
          </p:nvSpPr>
          <p:spPr bwMode="auto">
            <a:xfrm>
              <a:off x="2064" y="2931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kumimoji="1" lang="en-US" altLang="zh-CN">
                  <a:solidFill>
                    <a:schemeClr val="folHlink"/>
                  </a:solidFill>
                </a:rPr>
                <a:t>⊕</a:t>
              </a:r>
              <a:endParaRPr kumimoji="1"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60436" name="Line 35"/>
            <p:cNvSpPr>
              <a:spLocks noChangeShapeType="1"/>
            </p:cNvSpPr>
            <p:nvPr/>
          </p:nvSpPr>
          <p:spPr bwMode="auto">
            <a:xfrm>
              <a:off x="1973" y="2840"/>
              <a:ext cx="181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7" name="Line 36"/>
            <p:cNvSpPr>
              <a:spLocks noChangeShapeType="1"/>
            </p:cNvSpPr>
            <p:nvPr/>
          </p:nvSpPr>
          <p:spPr bwMode="auto">
            <a:xfrm>
              <a:off x="2224" y="2832"/>
              <a:ext cx="0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37"/>
            <p:cNvSpPr>
              <a:spLocks noChangeShapeType="1"/>
            </p:cNvSpPr>
            <p:nvPr/>
          </p:nvSpPr>
          <p:spPr bwMode="auto">
            <a:xfrm>
              <a:off x="2224" y="3203"/>
              <a:ext cx="0" cy="18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4729163" y="55864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/>
      <p:bldP spid="73736" grpId="0"/>
      <p:bldP spid="73737" grpId="0"/>
      <p:bldP spid="73738" grpId="0"/>
      <p:bldP spid="73739" grpId="0"/>
      <p:bldP spid="22560" grpId="0" animBg="1"/>
      <p:bldP spid="54392" grpId="0"/>
      <p:bldP spid="73745" grpId="0"/>
      <p:bldP spid="73754" grpId="0"/>
      <p:bldP spid="73760" grpId="0"/>
      <p:bldP spid="737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文本框 2"/>
          <p:cNvSpPr txBox="1">
            <a:spLocks noChangeArrowheads="1"/>
          </p:cNvSpPr>
          <p:nvPr/>
        </p:nvSpPr>
        <p:spPr bwMode="auto">
          <a:xfrm>
            <a:off x="323850" y="260350"/>
            <a:ext cx="446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四、可靠性编码</a:t>
            </a:r>
          </a:p>
        </p:txBody>
      </p:sp>
      <p:sp>
        <p:nvSpPr>
          <p:cNvPr id="74759" name="Rectangle 14"/>
          <p:cNvSpPr>
            <a:spLocks noChangeArrowheads="1"/>
          </p:cNvSpPr>
          <p:nvPr/>
        </p:nvSpPr>
        <p:spPr bwMode="auto">
          <a:xfrm>
            <a:off x="395288" y="981075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）奇偶校验码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55650" y="162877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组成</a:t>
            </a:r>
          </a:p>
        </p:txBody>
      </p: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078038" y="1628775"/>
            <a:ext cx="6597650" cy="962025"/>
            <a:chOff x="1309" y="1026"/>
            <a:chExt cx="4156" cy="606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1429" y="1026"/>
              <a:ext cx="4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/>
                <a:t>信息位 </a:t>
              </a:r>
              <a:r>
                <a:rPr kumimoji="1" lang="en-US" altLang="zh-CN"/>
                <a:t>— </a:t>
              </a:r>
              <a:r>
                <a:rPr kumimoji="1" lang="zh-CN" altLang="en-US"/>
                <a:t>位数不限的一组二进制代码</a:t>
              </a:r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1429" y="1344"/>
              <a:ext cx="2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/>
                <a:t>奇偶检验位 </a:t>
              </a:r>
              <a:r>
                <a:rPr kumimoji="1" lang="en-US" altLang="zh-CN"/>
                <a:t>— </a:t>
              </a:r>
              <a:r>
                <a:rPr kumimoji="1" lang="zh-CN" altLang="en-US"/>
                <a:t>仅有一位</a:t>
              </a:r>
            </a:p>
          </p:txBody>
        </p:sp>
        <p:sp>
          <p:nvSpPr>
            <p:cNvPr id="4" name="AutoShape 9"/>
            <p:cNvSpPr>
              <a:spLocks/>
            </p:cNvSpPr>
            <p:nvPr/>
          </p:nvSpPr>
          <p:spPr bwMode="auto">
            <a:xfrm>
              <a:off x="1309" y="1079"/>
              <a:ext cx="120" cy="545"/>
            </a:xfrm>
            <a:prstGeom prst="leftBrace">
              <a:avLst>
                <a:gd name="adj1" fmla="val 37847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971550" y="2781300"/>
            <a:ext cx="3687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itchFamily="18" charset="0"/>
              </a:rPr>
              <a:t>n-1  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itchFamily="18" charset="0"/>
              </a:rPr>
              <a:t>n-2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  …  B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itchFamily="18" charset="0"/>
              </a:rPr>
              <a:t>1  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kumimoji="1" lang="en-US" altLang="zh-CN" sz="3200" baseline="-25000">
                <a:solidFill>
                  <a:schemeClr val="hlink"/>
                </a:solidFill>
                <a:latin typeface="Times New Roman" pitchFamily="18" charset="0"/>
              </a:rPr>
              <a:t>0</a:t>
            </a:r>
            <a:endParaRPr kumimoji="1" lang="zh-CN" altLang="en-US" sz="3200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4556125" y="2781300"/>
            <a:ext cx="1311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P</a:t>
            </a:r>
            <a:endParaRPr kumimoji="1" lang="zh-CN" altLang="en-US" sz="32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395288" y="4149725"/>
            <a:ext cx="857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奇检验</a:t>
            </a:r>
            <a:r>
              <a:rPr kumimoji="1" lang="zh-CN" altLang="en-US" sz="2800"/>
              <a:t>：使信息位和检验位中“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en-US" altLang="zh-CN" sz="2800"/>
              <a:t>”</a:t>
            </a:r>
            <a:r>
              <a:rPr kumimoji="1" lang="zh-CN" altLang="en-US" sz="2800"/>
              <a:t>的个数共计为</a:t>
            </a:r>
            <a:r>
              <a:rPr kumimoji="1" lang="zh-CN" altLang="en-US" sz="2800">
                <a:solidFill>
                  <a:srgbClr val="FF0000"/>
                </a:solidFill>
              </a:rPr>
              <a:t>奇数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1258888" y="3500438"/>
            <a:ext cx="2808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3200">
                <a:latin typeface="Times New Roman" pitchFamily="18" charset="0"/>
              </a:rPr>
              <a:t>1 0 0 1 1 0 1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714875" y="3500438"/>
            <a:ext cx="1008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395288" y="4710113"/>
            <a:ext cx="8577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偶检验</a:t>
            </a:r>
            <a:r>
              <a:rPr kumimoji="1" lang="zh-CN" altLang="en-US" sz="2800"/>
              <a:t>：使信息位和检验位中“</a:t>
            </a:r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en-US" altLang="zh-CN" sz="2800"/>
              <a:t>”</a:t>
            </a:r>
            <a:r>
              <a:rPr kumimoji="1" lang="zh-CN" altLang="en-US" sz="2800"/>
              <a:t>的个数共计为</a:t>
            </a:r>
            <a:r>
              <a:rPr kumimoji="1" lang="zh-CN" altLang="en-US" sz="2800">
                <a:solidFill>
                  <a:srgbClr val="FF0000"/>
                </a:solidFill>
              </a:rPr>
              <a:t>偶数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845050" y="3509963"/>
            <a:ext cx="720725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3200">
                <a:solidFill>
                  <a:srgbClr val="FFC91D"/>
                </a:solidFill>
                <a:latin typeface="Times New Roman" pitchFamily="18" charset="0"/>
              </a:rPr>
              <a:t>0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6732588" y="3141663"/>
            <a:ext cx="1716087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3200">
                <a:solidFill>
                  <a:srgbClr val="FFC91D"/>
                </a:solidFill>
                <a:latin typeface="Times New Roman" pitchFamily="18" charset="0"/>
              </a:rPr>
              <a:t>1011011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1547813" y="5373688"/>
            <a:ext cx="5183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只有检错能力，没有纠错能力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395288" y="5373688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1547813" y="5876925"/>
            <a:ext cx="561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只能发现单错，不能发现双错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61446" grpId="0"/>
      <p:bldP spid="61451" grpId="0"/>
      <p:bldP spid="61452" grpId="0"/>
      <p:bldP spid="61453" grpId="0"/>
      <p:bldP spid="61454" grpId="0"/>
      <p:bldP spid="61455" grpId="0"/>
      <p:bldP spid="61456" grpId="0"/>
      <p:bldP spid="61457" grpId="0" animBg="1"/>
      <p:bldP spid="61458" grpId="0" animBg="1"/>
      <p:bldP spid="61459" grpId="0"/>
      <p:bldP spid="61460" grpId="0"/>
      <p:bldP spid="614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文本框 2"/>
          <p:cNvSpPr txBox="1">
            <a:spLocks noChangeArrowheads="1"/>
          </p:cNvSpPr>
          <p:nvPr/>
        </p:nvSpPr>
        <p:spPr bwMode="auto">
          <a:xfrm>
            <a:off x="323850" y="260350"/>
            <a:ext cx="446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四、可靠性编码</a:t>
            </a:r>
          </a:p>
        </p:txBody>
      </p:sp>
      <p:grpSp>
        <p:nvGrpSpPr>
          <p:cNvPr id="55409" name="Group 113"/>
          <p:cNvGrpSpPr>
            <a:grpSpLocks/>
          </p:cNvGrpSpPr>
          <p:nvPr/>
        </p:nvGrpSpPr>
        <p:grpSpPr bwMode="auto">
          <a:xfrm>
            <a:off x="468313" y="1917700"/>
            <a:ext cx="4319587" cy="4321175"/>
            <a:chOff x="431" y="1071"/>
            <a:chExt cx="2721" cy="2722"/>
          </a:xfrm>
        </p:grpSpPr>
        <p:sp>
          <p:nvSpPr>
            <p:cNvPr id="62489" name="Line 80"/>
            <p:cNvSpPr>
              <a:spLocks noChangeShapeType="1"/>
            </p:cNvSpPr>
            <p:nvPr/>
          </p:nvSpPr>
          <p:spPr bwMode="auto">
            <a:xfrm>
              <a:off x="431" y="1071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81"/>
            <p:cNvSpPr>
              <a:spLocks noChangeShapeType="1"/>
            </p:cNvSpPr>
            <p:nvPr/>
          </p:nvSpPr>
          <p:spPr bwMode="auto">
            <a:xfrm>
              <a:off x="431" y="1389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Text Box 82"/>
            <p:cNvSpPr txBox="1">
              <a:spLocks noChangeArrowheads="1"/>
            </p:cNvSpPr>
            <p:nvPr/>
          </p:nvSpPr>
          <p:spPr bwMode="auto">
            <a:xfrm>
              <a:off x="522" y="1117"/>
              <a:ext cx="2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十进制字符   </a:t>
              </a:r>
              <a:r>
                <a:rPr lang="en-US" altLang="zh-CN" sz="2000">
                  <a:latin typeface="Times New Roman" pitchFamily="18" charset="0"/>
                </a:rPr>
                <a:t>8421</a:t>
              </a:r>
              <a:r>
                <a:rPr lang="zh-CN" altLang="en-US" sz="2000"/>
                <a:t>码    </a:t>
              </a:r>
              <a:r>
                <a:rPr lang="zh-CN" altLang="en-US" sz="2000">
                  <a:latin typeface="Times New Roman" pitchFamily="18" charset="0"/>
                </a:rPr>
                <a:t>奇校验</a:t>
              </a:r>
              <a:endParaRPr lang="zh-CN" altLang="en-US" sz="2000"/>
            </a:p>
          </p:txBody>
        </p:sp>
        <p:grpSp>
          <p:nvGrpSpPr>
            <p:cNvPr id="62492" name="Group 109"/>
            <p:cNvGrpSpPr>
              <a:grpSpLocks/>
            </p:cNvGrpSpPr>
            <p:nvPr/>
          </p:nvGrpSpPr>
          <p:grpSpPr bwMode="auto">
            <a:xfrm>
              <a:off x="702" y="1418"/>
              <a:ext cx="2360" cy="2329"/>
              <a:chOff x="702" y="1418"/>
              <a:chExt cx="2360" cy="2329"/>
            </a:xfrm>
          </p:grpSpPr>
          <p:sp>
            <p:nvSpPr>
              <p:cNvPr id="62496" name="Text Box 86"/>
              <p:cNvSpPr txBox="1">
                <a:spLocks noChangeArrowheads="1"/>
              </p:cNvSpPr>
              <p:nvPr/>
            </p:nvSpPr>
            <p:spPr bwMode="auto">
              <a:xfrm>
                <a:off x="702" y="1418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0            0000            1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97" name="Text Box 99"/>
              <p:cNvSpPr txBox="1">
                <a:spLocks noChangeArrowheads="1"/>
              </p:cNvSpPr>
              <p:nvPr/>
            </p:nvSpPr>
            <p:spPr bwMode="auto">
              <a:xfrm>
                <a:off x="702" y="164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1            0001            0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98" name="Text Box 101"/>
              <p:cNvSpPr txBox="1">
                <a:spLocks noChangeArrowheads="1"/>
              </p:cNvSpPr>
              <p:nvPr/>
            </p:nvSpPr>
            <p:spPr bwMode="auto">
              <a:xfrm>
                <a:off x="702" y="187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2            0010            0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99" name="Text Box 102"/>
              <p:cNvSpPr txBox="1">
                <a:spLocks noChangeArrowheads="1"/>
              </p:cNvSpPr>
              <p:nvPr/>
            </p:nvSpPr>
            <p:spPr bwMode="auto">
              <a:xfrm>
                <a:off x="702" y="209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3            0011            1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500" name="Text Box 103"/>
              <p:cNvSpPr txBox="1">
                <a:spLocks noChangeArrowheads="1"/>
              </p:cNvSpPr>
              <p:nvPr/>
            </p:nvSpPr>
            <p:spPr bwMode="auto">
              <a:xfrm>
                <a:off x="703" y="232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4            0100            0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501" name="Text Box 104"/>
              <p:cNvSpPr txBox="1">
                <a:spLocks noChangeArrowheads="1"/>
              </p:cNvSpPr>
              <p:nvPr/>
            </p:nvSpPr>
            <p:spPr bwMode="auto">
              <a:xfrm>
                <a:off x="703" y="255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5            0101            1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502" name="Text Box 105"/>
              <p:cNvSpPr txBox="1">
                <a:spLocks noChangeArrowheads="1"/>
              </p:cNvSpPr>
              <p:nvPr/>
            </p:nvSpPr>
            <p:spPr bwMode="auto">
              <a:xfrm>
                <a:off x="703" y="277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6            0110            1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503" name="Text Box 106"/>
              <p:cNvSpPr txBox="1">
                <a:spLocks noChangeArrowheads="1"/>
              </p:cNvSpPr>
              <p:nvPr/>
            </p:nvSpPr>
            <p:spPr bwMode="auto">
              <a:xfrm>
                <a:off x="703" y="300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7            0111            0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504" name="Text Box 107"/>
              <p:cNvSpPr txBox="1">
                <a:spLocks noChangeArrowheads="1"/>
              </p:cNvSpPr>
              <p:nvPr/>
            </p:nvSpPr>
            <p:spPr bwMode="auto">
              <a:xfrm>
                <a:off x="703" y="323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8            1000            0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505" name="Text Box 108"/>
              <p:cNvSpPr txBox="1">
                <a:spLocks noChangeArrowheads="1"/>
              </p:cNvSpPr>
              <p:nvPr/>
            </p:nvSpPr>
            <p:spPr bwMode="auto">
              <a:xfrm>
                <a:off x="703" y="345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9            1001            1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62493" name="Line 110"/>
            <p:cNvSpPr>
              <a:spLocks noChangeShapeType="1"/>
            </p:cNvSpPr>
            <p:nvPr/>
          </p:nvSpPr>
          <p:spPr bwMode="auto">
            <a:xfrm>
              <a:off x="431" y="3793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4" name="Line 111"/>
            <p:cNvSpPr>
              <a:spLocks noChangeShapeType="1"/>
            </p:cNvSpPr>
            <p:nvPr/>
          </p:nvSpPr>
          <p:spPr bwMode="auto">
            <a:xfrm>
              <a:off x="1519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Line 112"/>
            <p:cNvSpPr>
              <a:spLocks noChangeShapeType="1"/>
            </p:cNvSpPr>
            <p:nvPr/>
          </p:nvSpPr>
          <p:spPr bwMode="auto">
            <a:xfrm>
              <a:off x="2290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59" name="Rectangle 14"/>
          <p:cNvSpPr>
            <a:spLocks noChangeArrowheads="1"/>
          </p:cNvSpPr>
          <p:nvPr/>
        </p:nvSpPr>
        <p:spPr bwMode="auto">
          <a:xfrm>
            <a:off x="395288" y="981075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宋体" charset="-122"/>
              </a:rPr>
              <a:t>*</a:t>
            </a:r>
            <a:r>
              <a:rPr lang="en-US" altLang="zh-CN" sz="2800">
                <a:latin typeface="Times New Roman" pitchFamily="18" charset="0"/>
              </a:rPr>
              <a:t>  8421</a:t>
            </a:r>
            <a:r>
              <a:rPr lang="zh-CN" altLang="en-US" sz="2800">
                <a:latin typeface="Times New Roman" pitchFamily="18" charset="0"/>
              </a:rPr>
              <a:t>码的奇偶校验示意</a:t>
            </a:r>
            <a:r>
              <a:rPr lang="en-US" altLang="zh-CN"/>
              <a:t> </a:t>
            </a:r>
            <a:endParaRPr lang="zh-CN" altLang="en-US"/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4643438" y="1917700"/>
            <a:ext cx="4319587" cy="4321175"/>
            <a:chOff x="431" y="1071"/>
            <a:chExt cx="2721" cy="2722"/>
          </a:xfrm>
        </p:grpSpPr>
        <p:sp>
          <p:nvSpPr>
            <p:cNvPr id="62472" name="Line 80"/>
            <p:cNvSpPr>
              <a:spLocks noChangeShapeType="1"/>
            </p:cNvSpPr>
            <p:nvPr/>
          </p:nvSpPr>
          <p:spPr bwMode="auto">
            <a:xfrm>
              <a:off x="431" y="1071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81"/>
            <p:cNvSpPr>
              <a:spLocks noChangeShapeType="1"/>
            </p:cNvSpPr>
            <p:nvPr/>
          </p:nvSpPr>
          <p:spPr bwMode="auto">
            <a:xfrm>
              <a:off x="431" y="1389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Text Box 82"/>
            <p:cNvSpPr txBox="1">
              <a:spLocks noChangeArrowheads="1"/>
            </p:cNvSpPr>
            <p:nvPr/>
          </p:nvSpPr>
          <p:spPr bwMode="auto">
            <a:xfrm>
              <a:off x="522" y="1117"/>
              <a:ext cx="2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十进制字符   </a:t>
              </a:r>
              <a:r>
                <a:rPr lang="en-US" altLang="zh-CN" sz="2000">
                  <a:latin typeface="Times New Roman" pitchFamily="18" charset="0"/>
                </a:rPr>
                <a:t>8421</a:t>
              </a:r>
              <a:r>
                <a:rPr lang="zh-CN" altLang="en-US" sz="2000"/>
                <a:t>码    </a:t>
              </a:r>
              <a:r>
                <a:rPr lang="zh-CN" altLang="en-US" sz="2000">
                  <a:latin typeface="Times New Roman" pitchFamily="18" charset="0"/>
                </a:rPr>
                <a:t>偶校验</a:t>
              </a:r>
              <a:endParaRPr lang="zh-CN" altLang="en-US" sz="2000"/>
            </a:p>
          </p:txBody>
        </p:sp>
        <p:grpSp>
          <p:nvGrpSpPr>
            <p:cNvPr id="62475" name="Group 109"/>
            <p:cNvGrpSpPr>
              <a:grpSpLocks/>
            </p:cNvGrpSpPr>
            <p:nvPr/>
          </p:nvGrpSpPr>
          <p:grpSpPr bwMode="auto">
            <a:xfrm>
              <a:off x="702" y="1418"/>
              <a:ext cx="2360" cy="2329"/>
              <a:chOff x="702" y="1418"/>
              <a:chExt cx="2360" cy="2329"/>
            </a:xfrm>
          </p:grpSpPr>
          <p:sp>
            <p:nvSpPr>
              <p:cNvPr id="62479" name="Text Box 86"/>
              <p:cNvSpPr txBox="1">
                <a:spLocks noChangeArrowheads="1"/>
              </p:cNvSpPr>
              <p:nvPr/>
            </p:nvSpPr>
            <p:spPr bwMode="auto">
              <a:xfrm>
                <a:off x="702" y="1418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0            0000            0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0" name="Text Box 99"/>
              <p:cNvSpPr txBox="1">
                <a:spLocks noChangeArrowheads="1"/>
              </p:cNvSpPr>
              <p:nvPr/>
            </p:nvSpPr>
            <p:spPr bwMode="auto">
              <a:xfrm>
                <a:off x="702" y="164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1            0001            1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1" name="Text Box 101"/>
              <p:cNvSpPr txBox="1">
                <a:spLocks noChangeArrowheads="1"/>
              </p:cNvSpPr>
              <p:nvPr/>
            </p:nvSpPr>
            <p:spPr bwMode="auto">
              <a:xfrm>
                <a:off x="702" y="187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2            0010            1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2" name="Text Box 102"/>
              <p:cNvSpPr txBox="1">
                <a:spLocks noChangeArrowheads="1"/>
              </p:cNvSpPr>
              <p:nvPr/>
            </p:nvSpPr>
            <p:spPr bwMode="auto">
              <a:xfrm>
                <a:off x="702" y="209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3            0011            0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3" name="Text Box 103"/>
              <p:cNvSpPr txBox="1">
                <a:spLocks noChangeArrowheads="1"/>
              </p:cNvSpPr>
              <p:nvPr/>
            </p:nvSpPr>
            <p:spPr bwMode="auto">
              <a:xfrm>
                <a:off x="703" y="232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4            0100            1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4" name="Text Box 104"/>
              <p:cNvSpPr txBox="1">
                <a:spLocks noChangeArrowheads="1"/>
              </p:cNvSpPr>
              <p:nvPr/>
            </p:nvSpPr>
            <p:spPr bwMode="auto">
              <a:xfrm>
                <a:off x="703" y="255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5            0101            0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5" name="Text Box 105"/>
              <p:cNvSpPr txBox="1">
                <a:spLocks noChangeArrowheads="1"/>
              </p:cNvSpPr>
              <p:nvPr/>
            </p:nvSpPr>
            <p:spPr bwMode="auto">
              <a:xfrm>
                <a:off x="703" y="277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6            0110            0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6" name="Text Box 106"/>
              <p:cNvSpPr txBox="1">
                <a:spLocks noChangeArrowheads="1"/>
              </p:cNvSpPr>
              <p:nvPr/>
            </p:nvSpPr>
            <p:spPr bwMode="auto">
              <a:xfrm>
                <a:off x="703" y="300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7            0111            1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7" name="Text Box 107"/>
              <p:cNvSpPr txBox="1">
                <a:spLocks noChangeArrowheads="1"/>
              </p:cNvSpPr>
              <p:nvPr/>
            </p:nvSpPr>
            <p:spPr bwMode="auto">
              <a:xfrm>
                <a:off x="703" y="323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8            1000            1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2488" name="Text Box 108"/>
              <p:cNvSpPr txBox="1">
                <a:spLocks noChangeArrowheads="1"/>
              </p:cNvSpPr>
              <p:nvPr/>
            </p:nvSpPr>
            <p:spPr bwMode="auto">
              <a:xfrm>
                <a:off x="703" y="345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9            1001            0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62476" name="Line 110"/>
            <p:cNvSpPr>
              <a:spLocks noChangeShapeType="1"/>
            </p:cNvSpPr>
            <p:nvPr/>
          </p:nvSpPr>
          <p:spPr bwMode="auto">
            <a:xfrm>
              <a:off x="431" y="3793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11"/>
            <p:cNvSpPr>
              <a:spLocks noChangeShapeType="1"/>
            </p:cNvSpPr>
            <p:nvPr/>
          </p:nvSpPr>
          <p:spPr bwMode="auto">
            <a:xfrm>
              <a:off x="1519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112"/>
            <p:cNvSpPr>
              <a:spLocks noChangeShapeType="1"/>
            </p:cNvSpPr>
            <p:nvPr/>
          </p:nvSpPr>
          <p:spPr bwMode="auto">
            <a:xfrm>
              <a:off x="2290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1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文本框 2"/>
          <p:cNvSpPr txBox="1">
            <a:spLocks noChangeArrowheads="1"/>
          </p:cNvSpPr>
          <p:nvPr/>
        </p:nvSpPr>
        <p:spPr bwMode="auto">
          <a:xfrm>
            <a:off x="323850" y="260350"/>
            <a:ext cx="446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五、字符编码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23850" y="1052513"/>
            <a:ext cx="836771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    数字系统中处理的数据除了数字之外，还有字母、运算符号、标点符号以及其他特殊符号</a:t>
            </a:r>
            <a:r>
              <a:rPr kumimoji="1" lang="en-US" altLang="zh-CN" sz="280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,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人们将这些符号统称为</a:t>
            </a:r>
            <a:r>
              <a:rPr kumimoji="1" lang="zh-CN" altLang="en-US" sz="2800">
                <a:solidFill>
                  <a:srgbClr val="FF3300"/>
                </a:solidFill>
                <a:latin typeface="宋体" charset="-122"/>
                <a:cs typeface="Times New Roman" pitchFamily="18" charset="0"/>
              </a:rPr>
              <a:t>字符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。所有字符在数字系统中必须用</a:t>
            </a:r>
            <a:r>
              <a:rPr kumimoji="1" lang="zh-CN" altLang="en-US" sz="2800">
                <a:solidFill>
                  <a:schemeClr val="folHlink"/>
                </a:solidFill>
                <a:latin typeface="宋体" charset="-122"/>
                <a:cs typeface="Times New Roman" pitchFamily="18" charset="0"/>
              </a:rPr>
              <a:t>二进制编码</a:t>
            </a:r>
            <a:r>
              <a:rPr kumimoji="1" lang="zh-CN" altLang="en-US" sz="280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表示，通常将其称为</a:t>
            </a:r>
            <a:r>
              <a:rPr kumimoji="1" lang="zh-CN" altLang="en-US" sz="2800">
                <a:solidFill>
                  <a:srgbClr val="FF3300"/>
                </a:solidFill>
                <a:latin typeface="宋体" charset="-122"/>
                <a:cs typeface="Times New Roman" pitchFamily="18" charset="0"/>
              </a:rPr>
              <a:t>字符编码。</a:t>
            </a:r>
            <a:endParaRPr lang="zh-CN" altLang="en-US" sz="28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395288" y="3917950"/>
            <a:ext cx="669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宋体" charset="-122"/>
              </a:rPr>
              <a:t>*</a:t>
            </a:r>
            <a:r>
              <a:rPr kumimoji="1" lang="zh-CN" altLang="en-US" sz="2800">
                <a:latin typeface="Times New Roman" pitchFamily="18" charset="0"/>
              </a:rPr>
              <a:t>  美国</a:t>
            </a:r>
            <a:r>
              <a:rPr kumimoji="1" lang="zh-CN" altLang="en-US" sz="2800">
                <a:solidFill>
                  <a:schemeClr val="hlink"/>
                </a:solidFill>
              </a:rPr>
              <a:t>标准</a:t>
            </a:r>
            <a:r>
              <a:rPr kumimoji="1" lang="zh-CN" altLang="en-US" sz="2800">
                <a:latin typeface="Times New Roman" pitchFamily="18" charset="0"/>
              </a:rPr>
              <a:t>信息交换码，简称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ASCII</a:t>
            </a:r>
            <a:r>
              <a:rPr kumimoji="1" lang="zh-CN" altLang="en-US" sz="2800">
                <a:latin typeface="Times New Roman" pitchFamily="18" charset="0"/>
              </a:rPr>
              <a:t>码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755650" y="4843463"/>
            <a:ext cx="820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American Standard Code for Information Interchange</a:t>
            </a:r>
            <a:endParaRPr kumimoji="1"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804025" y="3286125"/>
            <a:ext cx="1871663" cy="574675"/>
          </a:xfrm>
          <a:prstGeom prst="wedgeRoundRectCallout">
            <a:avLst>
              <a:gd name="adj1" fmla="val -86389"/>
              <a:gd name="adj2" fmla="val 6602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7</a:t>
            </a:r>
            <a:r>
              <a:rPr lang="zh-CN" altLang="en-US"/>
              <a:t>位编码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 autoUpdateAnimBg="0"/>
      <p:bldP spid="62478" grpId="0"/>
      <p:bldP spid="62479" grpId="0"/>
      <p:bldP spid="225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4514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文本框 2"/>
          <p:cNvSpPr txBox="1">
            <a:spLocks noChangeArrowheads="1"/>
          </p:cNvSpPr>
          <p:nvPr/>
        </p:nvSpPr>
        <p:spPr bwMode="auto">
          <a:xfrm>
            <a:off x="323850" y="260350"/>
            <a:ext cx="446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五、字符编码</a:t>
            </a:r>
          </a:p>
        </p:txBody>
      </p:sp>
      <p:grpSp>
        <p:nvGrpSpPr>
          <p:cNvPr id="64517" name="Group 8"/>
          <p:cNvGrpSpPr>
            <a:grpSpLocks/>
          </p:cNvGrpSpPr>
          <p:nvPr/>
        </p:nvGrpSpPr>
        <p:grpSpPr bwMode="auto">
          <a:xfrm>
            <a:off x="463550" y="806450"/>
            <a:ext cx="7924800" cy="5791200"/>
            <a:chOff x="528" y="432"/>
            <a:chExt cx="4992" cy="3696"/>
          </a:xfrm>
        </p:grpSpPr>
        <p:sp>
          <p:nvSpPr>
            <p:cNvPr id="64522" name="Rectangle 9"/>
            <p:cNvSpPr>
              <a:spLocks noChangeArrowheads="1"/>
            </p:cNvSpPr>
            <p:nvPr/>
          </p:nvSpPr>
          <p:spPr bwMode="auto">
            <a:xfrm>
              <a:off x="1902" y="1008"/>
              <a:ext cx="357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000  001  010  011  100  101  110  111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180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64523" name="Rectangle 10"/>
            <p:cNvSpPr>
              <a:spLocks noChangeArrowheads="1"/>
            </p:cNvSpPr>
            <p:nvPr/>
          </p:nvSpPr>
          <p:spPr bwMode="auto">
            <a:xfrm>
              <a:off x="1920" y="1296"/>
              <a:ext cx="3552" cy="2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NUL  DEL   SP   0    @    P 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、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p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SOH  DC1    !   1    A    Q    a    q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STX  DC2    "   2    B    R    b    r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ETX  DC3    #   3    C    S    c    s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EOT  DC4    $   4    D    T    d    t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ENQ  NAK    %   5    E    U    e    u  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ACK  SYN    &amp;   6    F    V    f    v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BEL  ETB 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,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 7    G    W    g    w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BS   CAN    (   8    H    X    h    x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HT   EM     )   9    I    Y    i    y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LF   SUB    *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：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J    Z    j    z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VT   ESC    +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；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K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［ 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k    {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FF   FS  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，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&lt;    L 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＼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l    |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CR   GS     -   =    M 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］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m    }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SO   RS     .   &gt;    N    ∧   n 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～ </a:t>
              </a:r>
              <a:endParaRPr kumimoji="1" lang="zh-CN" altLang="en-US">
                <a:solidFill>
                  <a:srgbClr val="0000FF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SI   US     /   ?    O   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－  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o    DEL</a:t>
              </a:r>
              <a:endParaRPr lang="en-US" altLang="zh-CN" sz="180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64524" name="Rectangle 11"/>
            <p:cNvSpPr>
              <a:spLocks noChangeArrowheads="1"/>
            </p:cNvSpPr>
            <p:nvPr/>
          </p:nvSpPr>
          <p:spPr bwMode="auto">
            <a:xfrm>
              <a:off x="528" y="1296"/>
              <a:ext cx="1374" cy="2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0000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0001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0010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0011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0100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0101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0110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0111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1000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1001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1010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1011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1100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1101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1110 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1111</a:t>
              </a:r>
              <a:endParaRPr lang="en-US" altLang="zh-CN" sz="180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64525" name="Rectangle 12"/>
            <p:cNvSpPr>
              <a:spLocks noChangeArrowheads="1"/>
            </p:cNvSpPr>
            <p:nvPr/>
          </p:nvSpPr>
          <p:spPr bwMode="auto">
            <a:xfrm>
              <a:off x="1902" y="768"/>
              <a:ext cx="357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高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3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位代码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(a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宋体" charset="-122"/>
                </a:rPr>
                <a:t>7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a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宋体" charset="-122"/>
                </a:rPr>
                <a:t>6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a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宋体" charset="-122"/>
                </a:rPr>
                <a:t>5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)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180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64526" name="Rectangle 13"/>
            <p:cNvSpPr>
              <a:spLocks noChangeArrowheads="1"/>
            </p:cNvSpPr>
            <p:nvPr/>
          </p:nvSpPr>
          <p:spPr bwMode="auto">
            <a:xfrm>
              <a:off x="528" y="750"/>
              <a:ext cx="1374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低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4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位代码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(a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宋体" charset="-122"/>
                </a:rPr>
                <a:t>4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a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宋体" charset="-122"/>
                </a:rPr>
                <a:t>3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a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宋体" charset="-122"/>
                </a:rPr>
                <a:t>2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a</a:t>
              </a:r>
              <a:r>
                <a:rPr kumimoji="1" lang="en-US" altLang="zh-CN" sz="2000" baseline="-30000">
                  <a:solidFill>
                    <a:srgbClr val="0000FF"/>
                  </a:solidFill>
                  <a:latin typeface="宋体" charset="-122"/>
                </a:rPr>
                <a:t>1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)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altLang="zh-CN" sz="180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64527" name="Line 14"/>
            <p:cNvSpPr>
              <a:spLocks noChangeShapeType="1"/>
            </p:cNvSpPr>
            <p:nvPr/>
          </p:nvSpPr>
          <p:spPr bwMode="auto">
            <a:xfrm>
              <a:off x="576" y="768"/>
              <a:ext cx="49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576" y="1248"/>
              <a:ext cx="49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64529" name="Line 16"/>
            <p:cNvSpPr>
              <a:spLocks noChangeShapeType="1"/>
            </p:cNvSpPr>
            <p:nvPr/>
          </p:nvSpPr>
          <p:spPr bwMode="auto">
            <a:xfrm>
              <a:off x="576" y="4128"/>
              <a:ext cx="494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64530" name="Line 17"/>
            <p:cNvSpPr>
              <a:spLocks noChangeShapeType="1"/>
            </p:cNvSpPr>
            <p:nvPr/>
          </p:nvSpPr>
          <p:spPr bwMode="auto">
            <a:xfrm>
              <a:off x="1902" y="768"/>
              <a:ext cx="0" cy="3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Ctr="1"/>
            <a:lstStyle/>
            <a:p>
              <a:endParaRPr lang="zh-CN" altLang="en-US"/>
            </a:p>
          </p:txBody>
        </p:sp>
        <p:sp>
          <p:nvSpPr>
            <p:cNvPr id="64531" name="Line 18"/>
            <p:cNvSpPr>
              <a:spLocks noChangeShapeType="1"/>
            </p:cNvSpPr>
            <p:nvPr/>
          </p:nvSpPr>
          <p:spPr bwMode="auto">
            <a:xfrm>
              <a:off x="1902" y="1008"/>
              <a:ext cx="36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Ctr="1"/>
            <a:lstStyle/>
            <a:p>
              <a:endParaRPr lang="zh-CN" altLang="en-US"/>
            </a:p>
          </p:txBody>
        </p:sp>
        <p:sp>
          <p:nvSpPr>
            <p:cNvPr id="64532" name="Text Box 19"/>
            <p:cNvSpPr txBox="1">
              <a:spLocks noChangeArrowheads="1"/>
            </p:cNvSpPr>
            <p:nvPr/>
          </p:nvSpPr>
          <p:spPr bwMode="auto">
            <a:xfrm>
              <a:off x="1875" y="432"/>
              <a:ext cx="2331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7 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位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ASCII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码编码表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(</a:t>
              </a:r>
              <a:r>
                <a:rPr kumimoji="1" lang="zh-CN" altLang="en-US" sz="2000">
                  <a:solidFill>
                    <a:srgbClr val="0000FF"/>
                  </a:solidFill>
                  <a:latin typeface="宋体" charset="-122"/>
                </a:rPr>
                <a:t>一</a:t>
              </a:r>
              <a:r>
                <a:rPr kumimoji="1" lang="en-US" altLang="zh-CN" sz="2000">
                  <a:solidFill>
                    <a:srgbClr val="0000FF"/>
                  </a:solidFill>
                  <a:latin typeface="宋体" charset="-122"/>
                </a:rPr>
                <a:t>)</a:t>
              </a:r>
              <a:r>
                <a:rPr kumimoji="1" lang="en-US" altLang="zh-CN">
                  <a:solidFill>
                    <a:srgbClr val="0000FF"/>
                  </a:solidFill>
                  <a:latin typeface="宋体" charset="-122"/>
                  <a:cs typeface="Times New Roman" pitchFamily="18" charset="0"/>
                </a:rPr>
                <a:t> </a:t>
              </a:r>
              <a:endParaRPr lang="en-US" altLang="zh-CN" sz="180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4897438" y="2179638"/>
            <a:ext cx="539750" cy="28082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1211263" y="2179638"/>
            <a:ext cx="684212" cy="28082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5507038" y="2492375"/>
            <a:ext cx="576262" cy="165735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6791325" y="2517775"/>
            <a:ext cx="576263" cy="165735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0" grpId="0" animBg="1"/>
      <p:bldP spid="76821" grpId="0" animBg="1"/>
      <p:bldP spid="76822" grpId="0" animBg="1"/>
      <p:bldP spid="768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65579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5589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5590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5591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65593" name="图片 90" descr="T:\我的答辩PPT\东北林业大学.jpg东北林业大学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65596" name="矩形 3"/>
          <p:cNvSpPr>
            <a:spLocks noChangeArrowheads="1"/>
          </p:cNvSpPr>
          <p:nvPr/>
        </p:nvSpPr>
        <p:spPr bwMode="auto">
          <a:xfrm>
            <a:off x="4140200" y="4595813"/>
            <a:ext cx="4784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684213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课程相关内容简介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84213" y="1052513"/>
            <a:ext cx="482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数字逻辑电路具有如下特点：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39750" y="1665288"/>
            <a:ext cx="828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latin typeface="Times New Roman" pitchFamily="18" charset="0"/>
              </a:rPr>
              <a:t>    (1)</a:t>
            </a:r>
            <a:r>
              <a:rPr kumimoji="1" lang="zh-CN" altLang="en-US"/>
              <a:t>电路的基本工作信号是</a:t>
            </a:r>
            <a:r>
              <a:rPr kumimoji="1" lang="zh-CN" altLang="en-US">
                <a:solidFill>
                  <a:schemeClr val="folHlink"/>
                </a:solidFill>
              </a:rPr>
              <a:t>二值</a:t>
            </a:r>
            <a:r>
              <a:rPr kumimoji="1" lang="zh-CN" altLang="en-US"/>
              <a:t>信号。它表现为电路中电压的“高”或“低”、开关的“接通”或“断开”、晶体管的“</a:t>
            </a:r>
            <a:r>
              <a:rPr kumimoji="1" lang="zh-CN" altLang="en-US">
                <a:solidFill>
                  <a:srgbClr val="FF0000"/>
                </a:solidFill>
              </a:rPr>
              <a:t>导通</a:t>
            </a:r>
            <a:r>
              <a:rPr kumimoji="1" lang="zh-CN" altLang="en-US"/>
              <a:t>”或“</a:t>
            </a:r>
            <a:r>
              <a:rPr kumimoji="1" lang="zh-CN" altLang="en-US">
                <a:solidFill>
                  <a:srgbClr val="FF0000"/>
                </a:solidFill>
              </a:rPr>
              <a:t>截止</a:t>
            </a:r>
            <a:r>
              <a:rPr kumimoji="1" lang="zh-CN" altLang="en-US"/>
              <a:t>”等两种稳定的物理状态。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828675" y="3332163"/>
            <a:ext cx="697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en-US" altLang="zh-CN">
                <a:latin typeface="Times New Roman" pitchFamily="18" charset="0"/>
              </a:rPr>
              <a:t>(2)</a:t>
            </a:r>
            <a:r>
              <a:rPr kumimoji="1" lang="zh-CN" altLang="en-US"/>
              <a:t>电路中的半导体器件一般都工作在开、关状态。</a:t>
            </a: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804025" y="2565400"/>
            <a:ext cx="2195513" cy="574675"/>
          </a:xfrm>
          <a:prstGeom prst="wedgeRoundRectCallout">
            <a:avLst>
              <a:gd name="adj1" fmla="val -49204"/>
              <a:gd name="adj2" fmla="val 9281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1800"/>
              <a:t>本质上就是“门”</a:t>
            </a:r>
            <a:r>
              <a:rPr lang="zh-CN" altLang="en-US"/>
              <a:t>  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39750" y="3902075"/>
            <a:ext cx="8243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latin typeface="Times New Roman" pitchFamily="18" charset="0"/>
              </a:rPr>
              <a:t>    (3)</a:t>
            </a:r>
            <a:r>
              <a:rPr kumimoji="1" lang="zh-CN" altLang="en-US"/>
              <a:t>电路结构简单、功耗低、便于</a:t>
            </a:r>
            <a:r>
              <a:rPr kumimoji="1" lang="zh-CN" altLang="en-US">
                <a:solidFill>
                  <a:srgbClr val="FF0000"/>
                </a:solidFill>
              </a:rPr>
              <a:t>集成</a:t>
            </a:r>
            <a:r>
              <a:rPr kumimoji="1" lang="zh-CN" altLang="en-US"/>
              <a:t>制造和系列化生产；产品价格低廉、使用方便、通用性好。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539750" y="4838700"/>
            <a:ext cx="8135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latin typeface="Times New Roman" pitchFamily="18" charset="0"/>
              </a:rPr>
              <a:t>    (4)</a:t>
            </a:r>
            <a:r>
              <a:rPr kumimoji="1" lang="zh-CN" altLang="en-US"/>
              <a:t>由数字逻辑电路构成的数字系统工作速度快、精度高、功能强、可靠性好。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  <p:bldP spid="22558" grpId="0"/>
      <p:bldP spid="22559" grpId="0"/>
      <p:bldP spid="22560" grpId="0" animBg="1"/>
      <p:bldP spid="22561" grpId="0"/>
      <p:bldP spid="225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Box 12"/>
          <p:cNvSpPr txBox="1">
            <a:spLocks noChangeArrowheads="1"/>
          </p:cNvSpPr>
          <p:nvPr/>
        </p:nvSpPr>
        <p:spPr bwMode="auto">
          <a:xfrm>
            <a:off x="684213" y="3065463"/>
            <a:ext cx="7920037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72" tIns="45736" rIns="91472" bIns="45736" anchor="ctr">
            <a:spAutoFit/>
          </a:bodyPr>
          <a:lstStyle/>
          <a:p>
            <a:pPr defTabSz="914400"/>
            <a:r>
              <a:rPr lang="en-US" altLang="zh-CN" sz="3200">
                <a:latin typeface="Times New Roman" pitchFamily="18" charset="0"/>
                <a:ea typeface="仿宋" pitchFamily="49" charset="-122"/>
              </a:rPr>
              <a:t>2</a:t>
            </a:r>
            <a:r>
              <a:rPr lang="zh-CN" altLang="en-US" sz="3200">
                <a:latin typeface="Times New Roman" pitchFamily="18" charset="0"/>
                <a:ea typeface="仿宋" pitchFamily="49" charset="-122"/>
              </a:rPr>
              <a:t>、计算机组成（</a:t>
            </a:r>
            <a:r>
              <a:rPr lang="en-US" altLang="zh-CN" sz="3200">
                <a:latin typeface="Times New Roman" pitchFamily="18" charset="0"/>
                <a:ea typeface="仿宋" pitchFamily="49" charset="-122"/>
              </a:rPr>
              <a:t>Computer Organization</a:t>
            </a:r>
            <a:r>
              <a:rPr lang="zh-CN" altLang="en-US" sz="3200">
                <a:latin typeface="Times New Roman" pitchFamily="18" charset="0"/>
                <a:ea typeface="仿宋" pitchFamily="49" charset="-122"/>
              </a:rPr>
              <a:t>） </a:t>
            </a:r>
          </a:p>
        </p:txBody>
      </p:sp>
      <p:sp>
        <p:nvSpPr>
          <p:cNvPr id="24580" name="TextBox 12"/>
          <p:cNvSpPr txBox="1">
            <a:spLocks noChangeArrowheads="1"/>
          </p:cNvSpPr>
          <p:nvPr/>
        </p:nvSpPr>
        <p:spPr bwMode="auto">
          <a:xfrm>
            <a:off x="684213" y="4433888"/>
            <a:ext cx="828040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72" tIns="45736" rIns="91472" bIns="45736" anchor="ctr">
            <a:spAutoFit/>
          </a:bodyPr>
          <a:lstStyle/>
          <a:p>
            <a:pPr defTabSz="914400"/>
            <a:r>
              <a:rPr lang="en-US" altLang="zh-CN" sz="3200">
                <a:latin typeface="Times New Roman" pitchFamily="18" charset="0"/>
                <a:ea typeface="仿宋" pitchFamily="49" charset="-122"/>
              </a:rPr>
              <a:t>3</a:t>
            </a:r>
            <a:r>
              <a:rPr lang="zh-CN" altLang="en-US" sz="3200">
                <a:latin typeface="Times New Roman" pitchFamily="18" charset="0"/>
                <a:ea typeface="仿宋" pitchFamily="49" charset="-122"/>
              </a:rPr>
              <a:t>、计算机结构（</a:t>
            </a:r>
            <a:r>
              <a:rPr lang="en-US" altLang="zh-CN" sz="3200">
                <a:latin typeface="Times New Roman" pitchFamily="18" charset="0"/>
                <a:ea typeface="仿宋" pitchFamily="49" charset="-122"/>
              </a:rPr>
              <a:t>Computer Architecture</a:t>
            </a:r>
            <a:r>
              <a:rPr lang="zh-CN" altLang="en-US" sz="3200">
                <a:latin typeface="Times New Roman" pitchFamily="18" charset="0"/>
                <a:ea typeface="仿宋" pitchFamily="49" charset="-122"/>
              </a:rPr>
              <a:t>） </a:t>
            </a:r>
          </a:p>
        </p:txBody>
      </p:sp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684213" y="1700213"/>
            <a:ext cx="62642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72" tIns="45736" rIns="91472" bIns="45736" anchor="ctr">
            <a:spAutoFit/>
          </a:bodyPr>
          <a:lstStyle/>
          <a:p>
            <a:pPr defTabSz="914400"/>
            <a:r>
              <a:rPr lang="en-US" altLang="zh-CN" sz="3200">
                <a:latin typeface="Times New Roman" pitchFamily="18" charset="0"/>
                <a:ea typeface="仿宋" pitchFamily="49" charset="-122"/>
              </a:rPr>
              <a:t>1</a:t>
            </a:r>
            <a:r>
              <a:rPr lang="zh-CN" altLang="en-US" sz="3200">
                <a:latin typeface="Times New Roman" pitchFamily="18" charset="0"/>
                <a:ea typeface="仿宋" pitchFamily="49" charset="-122"/>
              </a:rPr>
              <a:t>、数字逻辑（ </a:t>
            </a:r>
            <a:r>
              <a:rPr lang="en-US" altLang="zh-CN" sz="3200">
                <a:latin typeface="Times New Roman" pitchFamily="18" charset="0"/>
              </a:rPr>
              <a:t>Digital Logic</a:t>
            </a:r>
            <a:r>
              <a:rPr lang="en-US" altLang="zh-CN" sz="3200"/>
              <a:t> </a:t>
            </a:r>
            <a:r>
              <a:rPr lang="zh-CN" altLang="en-US" sz="3200">
                <a:latin typeface="Times New Roman" pitchFamily="18" charset="0"/>
                <a:ea typeface="仿宋" pitchFamily="49" charset="-122"/>
              </a:rPr>
              <a:t>） </a:t>
            </a:r>
          </a:p>
        </p:txBody>
      </p:sp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684213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课程相关内容简介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84213" y="1052513"/>
            <a:ext cx="5541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数字计算机系统</a:t>
            </a:r>
            <a:r>
              <a:rPr kumimoji="1" lang="zh-CN" altLang="en-US" sz="2800">
                <a:solidFill>
                  <a:srgbClr val="FF0000"/>
                </a:solidFill>
              </a:rPr>
              <a:t>逻辑构建</a:t>
            </a:r>
            <a:r>
              <a:rPr kumimoji="1" lang="zh-CN" altLang="en-US" sz="2800">
                <a:solidFill>
                  <a:schemeClr val="folHlink"/>
                </a:solidFill>
              </a:rPr>
              <a:t>三个层次</a:t>
            </a: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684213" y="2395538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―</a:t>
            </a:r>
            <a:r>
              <a:rPr kumimoji="1" lang="en-US" altLang="zh-CN"/>
              <a:t> </a:t>
            </a:r>
            <a:r>
              <a:rPr kumimoji="1" lang="zh-CN" altLang="en-US"/>
              <a:t>构造和分析底层的基本单元电路和功能电路</a:t>
            </a:r>
            <a:endParaRPr kumimoji="1" lang="en-US" altLang="zh-CN">
              <a:solidFill>
                <a:schemeClr val="folHlink"/>
              </a:solidFill>
            </a:endParaRPr>
          </a:p>
        </p:txBody>
      </p:sp>
      <p:sp>
        <p:nvSpPr>
          <p:cNvPr id="24591" name="Text Box 11"/>
          <p:cNvSpPr txBox="1">
            <a:spLocks noChangeArrowheads="1"/>
          </p:cNvSpPr>
          <p:nvPr/>
        </p:nvSpPr>
        <p:spPr bwMode="auto">
          <a:xfrm>
            <a:off x="684213" y="3763963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―</a:t>
            </a:r>
            <a:r>
              <a:rPr kumimoji="1" lang="en-US" altLang="zh-CN"/>
              <a:t> </a:t>
            </a:r>
            <a:r>
              <a:rPr kumimoji="1" lang="zh-CN" altLang="en-US"/>
              <a:t>用相应的基本单元电路和功能电路</a:t>
            </a:r>
            <a:r>
              <a:rPr kumimoji="1" lang="zh-CN" altLang="en-US">
                <a:solidFill>
                  <a:schemeClr val="folHlink"/>
                </a:solidFill>
              </a:rPr>
              <a:t>组成</a:t>
            </a:r>
            <a:r>
              <a:rPr kumimoji="1" lang="zh-CN" altLang="en-US"/>
              <a:t>计算机系统</a:t>
            </a:r>
            <a:endParaRPr kumimoji="1" lang="en-US" altLang="zh-CN">
              <a:solidFill>
                <a:schemeClr val="folHlink"/>
              </a:solidFill>
            </a:endParaRPr>
          </a:p>
        </p:txBody>
      </p:sp>
      <p:sp>
        <p:nvSpPr>
          <p:cNvPr id="24592" name="Text Box 11"/>
          <p:cNvSpPr txBox="1">
            <a:spLocks noChangeArrowheads="1"/>
          </p:cNvSpPr>
          <p:nvPr/>
        </p:nvSpPr>
        <p:spPr bwMode="auto">
          <a:xfrm>
            <a:off x="684213" y="5157788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―</a:t>
            </a:r>
            <a:r>
              <a:rPr kumimoji="1" lang="en-US" altLang="zh-CN"/>
              <a:t> </a:t>
            </a:r>
            <a:r>
              <a:rPr kumimoji="1" lang="zh-CN" altLang="en-US"/>
              <a:t>合理组成和架构计算机系统，达到</a:t>
            </a:r>
            <a:r>
              <a:rPr kumimoji="1" lang="zh-CN" altLang="en-US">
                <a:solidFill>
                  <a:schemeClr val="folHlink"/>
                </a:solidFill>
              </a:rPr>
              <a:t>性能最优</a:t>
            </a:r>
            <a:endParaRPr kumimoji="1" lang="en-US" altLang="zh-CN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1" grpId="0"/>
      <p:bldP spid="24589" grpId="0"/>
      <p:bldP spid="24590" grpId="0" autoUpdateAnimBg="0"/>
      <p:bldP spid="24591" grpId="0" autoUpdateAnimBg="0"/>
      <p:bldP spid="245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684213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课程相关内容简介</a:t>
            </a:r>
          </a:p>
        </p:txBody>
      </p:sp>
      <p:sp>
        <p:nvSpPr>
          <p:cNvPr id="26628" name="AutoShape 1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755650" y="1125538"/>
            <a:ext cx="5616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ea typeface="仿宋" pitchFamily="49" charset="-122"/>
              </a:rPr>
              <a:t>*</a:t>
            </a:r>
            <a:r>
              <a:rPr kumimoji="1" lang="zh-CN" altLang="en-US" sz="3200">
                <a:latin typeface="Times New Roman" pitchFamily="18" charset="0"/>
              </a:rPr>
              <a:t>  几个</a:t>
            </a:r>
            <a:r>
              <a:rPr kumimoji="1" lang="zh-CN" altLang="en-US" sz="3200">
                <a:solidFill>
                  <a:schemeClr val="folHlink"/>
                </a:solidFill>
                <a:latin typeface="Times New Roman" pitchFamily="18" charset="0"/>
              </a:rPr>
              <a:t>对比</a:t>
            </a:r>
            <a:r>
              <a:rPr kumimoji="1" lang="zh-CN" altLang="en-US" sz="3200">
                <a:latin typeface="Times New Roman" pitchFamily="18" charset="0"/>
              </a:rPr>
              <a:t>的概念</a:t>
            </a:r>
            <a:r>
              <a:rPr kumimoji="1" lang="zh-CN" altLang="en-US" sz="3200">
                <a:latin typeface="宋体" charset="-122"/>
              </a:rPr>
              <a:t>含义</a:t>
            </a:r>
          </a:p>
        </p:txBody>
      </p: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684213" y="1917700"/>
            <a:ext cx="7631112" cy="1079500"/>
            <a:chOff x="431" y="1208"/>
            <a:chExt cx="4807" cy="680"/>
          </a:xfrm>
        </p:grpSpPr>
        <p:sp>
          <p:nvSpPr>
            <p:cNvPr id="26652" name="Rectangle 9"/>
            <p:cNvSpPr>
              <a:spLocks noChangeArrowheads="1"/>
            </p:cNvSpPr>
            <p:nvPr/>
          </p:nvSpPr>
          <p:spPr bwMode="auto">
            <a:xfrm>
              <a:off x="612" y="1208"/>
              <a:ext cx="46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数字电路（ </a:t>
              </a:r>
              <a:r>
                <a:rPr lang="en-US" altLang="zh-CN">
                  <a:latin typeface="Times New Roman" pitchFamily="18" charset="0"/>
                </a:rPr>
                <a:t>Digital Circuit</a:t>
              </a:r>
              <a:r>
                <a:rPr lang="en-US" altLang="zh-CN"/>
                <a:t> </a:t>
              </a:r>
              <a:r>
                <a:rPr lang="zh-CN" altLang="en-US"/>
                <a:t>）</a:t>
              </a:r>
              <a:r>
                <a:rPr lang="en-US" altLang="zh-CN"/>
                <a:t>― </a:t>
              </a:r>
              <a:r>
                <a:rPr lang="zh-CN" altLang="en-US"/>
                <a:t>离散信号</a:t>
              </a:r>
            </a:p>
          </p:txBody>
        </p:sp>
        <p:sp>
          <p:nvSpPr>
            <p:cNvPr id="26653" name="Rectangle 10"/>
            <p:cNvSpPr>
              <a:spLocks noChangeArrowheads="1"/>
            </p:cNvSpPr>
            <p:nvPr/>
          </p:nvSpPr>
          <p:spPr bwMode="auto">
            <a:xfrm>
              <a:off x="612" y="1600"/>
              <a:ext cx="46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模拟电路（ </a:t>
              </a:r>
              <a:r>
                <a:rPr lang="en-US" altLang="zh-CN">
                  <a:latin typeface="Times New Roman" pitchFamily="18" charset="0"/>
                </a:rPr>
                <a:t>Analog Circuit</a:t>
              </a:r>
              <a:r>
                <a:rPr lang="en-US" altLang="zh-CN"/>
                <a:t> </a:t>
              </a:r>
              <a:r>
                <a:rPr lang="zh-CN" altLang="en-US"/>
                <a:t>）</a:t>
              </a:r>
              <a:r>
                <a:rPr lang="en-US" altLang="zh-CN"/>
                <a:t>― </a:t>
              </a:r>
              <a:r>
                <a:rPr lang="zh-CN" altLang="en-US"/>
                <a:t>连续信号</a:t>
              </a:r>
            </a:p>
          </p:txBody>
        </p:sp>
        <p:sp>
          <p:nvSpPr>
            <p:cNvPr id="26654" name="AutoShape 12"/>
            <p:cNvSpPr>
              <a:spLocks/>
            </p:cNvSpPr>
            <p:nvPr/>
          </p:nvSpPr>
          <p:spPr bwMode="auto">
            <a:xfrm>
              <a:off x="431" y="1253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552" name="Group 16"/>
          <p:cNvGrpSpPr>
            <a:grpSpLocks/>
          </p:cNvGrpSpPr>
          <p:nvPr/>
        </p:nvGrpSpPr>
        <p:grpSpPr bwMode="auto">
          <a:xfrm>
            <a:off x="684213" y="3213100"/>
            <a:ext cx="6911975" cy="1033463"/>
            <a:chOff x="431" y="2024"/>
            <a:chExt cx="4354" cy="651"/>
          </a:xfrm>
        </p:grpSpPr>
        <p:sp>
          <p:nvSpPr>
            <p:cNvPr id="26649" name="Rectangle 11"/>
            <p:cNvSpPr>
              <a:spLocks noChangeArrowheads="1"/>
            </p:cNvSpPr>
            <p:nvPr/>
          </p:nvSpPr>
          <p:spPr bwMode="auto">
            <a:xfrm>
              <a:off x="612" y="2024"/>
              <a:ext cx="3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电平信号（ </a:t>
              </a:r>
              <a:r>
                <a:rPr lang="en-US" altLang="zh-CN">
                  <a:latin typeface="Times New Roman" pitchFamily="18" charset="0"/>
                </a:rPr>
                <a:t>Level</a:t>
              </a:r>
              <a:r>
                <a:rPr lang="en-US" altLang="zh-CN"/>
                <a:t> </a:t>
              </a:r>
              <a:r>
                <a:rPr lang="zh-CN" altLang="en-US"/>
                <a:t>）</a:t>
              </a:r>
              <a:r>
                <a:rPr lang="en-US" altLang="zh-CN"/>
                <a:t>― </a:t>
              </a:r>
              <a:r>
                <a:rPr lang="zh-CN" altLang="en-US"/>
                <a:t>也称</a:t>
              </a:r>
              <a:r>
                <a:rPr lang="zh-CN" altLang="en-US">
                  <a:solidFill>
                    <a:schemeClr val="folHlink"/>
                  </a:solidFill>
                </a:rPr>
                <a:t>电位</a:t>
              </a:r>
            </a:p>
          </p:txBody>
        </p:sp>
        <p:sp>
          <p:nvSpPr>
            <p:cNvPr id="26650" name="Rectangle 14"/>
            <p:cNvSpPr>
              <a:spLocks noChangeArrowheads="1"/>
            </p:cNvSpPr>
            <p:nvPr/>
          </p:nvSpPr>
          <p:spPr bwMode="auto">
            <a:xfrm>
              <a:off x="612" y="2387"/>
              <a:ext cx="41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脉冲信号（ </a:t>
              </a:r>
              <a:r>
                <a:rPr lang="en-US" altLang="zh-CN">
                  <a:latin typeface="Times New Roman" pitchFamily="18" charset="0"/>
                </a:rPr>
                <a:t>Pulse</a:t>
              </a:r>
              <a:r>
                <a:rPr lang="en-US" altLang="zh-CN"/>
                <a:t> </a:t>
              </a:r>
              <a:r>
                <a:rPr lang="zh-CN" altLang="en-US"/>
                <a:t>）</a:t>
              </a:r>
              <a:r>
                <a:rPr lang="en-US" altLang="zh-CN"/>
                <a:t>― </a:t>
              </a:r>
              <a:r>
                <a:rPr lang="zh-CN" altLang="en-US"/>
                <a:t>对应</a:t>
              </a:r>
              <a:r>
                <a:rPr lang="zh-CN" altLang="en-US">
                  <a:solidFill>
                    <a:schemeClr val="folHlink"/>
                  </a:solidFill>
                </a:rPr>
                <a:t>边沿（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Edge</a:t>
              </a:r>
              <a:r>
                <a:rPr lang="zh-CN" altLang="en-US">
                  <a:solidFill>
                    <a:schemeClr val="folHlink"/>
                  </a:solidFill>
                </a:rPr>
                <a:t>）</a:t>
              </a:r>
            </a:p>
          </p:txBody>
        </p:sp>
        <p:sp>
          <p:nvSpPr>
            <p:cNvPr id="26651" name="AutoShape 15"/>
            <p:cNvSpPr>
              <a:spLocks/>
            </p:cNvSpPr>
            <p:nvPr/>
          </p:nvSpPr>
          <p:spPr bwMode="auto">
            <a:xfrm>
              <a:off x="431" y="2032"/>
              <a:ext cx="136" cy="635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558" name="Group 22"/>
          <p:cNvGrpSpPr>
            <a:grpSpLocks/>
          </p:cNvGrpSpPr>
          <p:nvPr/>
        </p:nvGrpSpPr>
        <p:grpSpPr bwMode="auto">
          <a:xfrm>
            <a:off x="6732588" y="3068638"/>
            <a:ext cx="2016125" cy="433387"/>
            <a:chOff x="3379" y="3022"/>
            <a:chExt cx="1270" cy="273"/>
          </a:xfrm>
        </p:grpSpPr>
        <p:sp>
          <p:nvSpPr>
            <p:cNvPr id="26644" name="Line 17"/>
            <p:cNvSpPr>
              <a:spLocks noChangeShapeType="1"/>
            </p:cNvSpPr>
            <p:nvPr/>
          </p:nvSpPr>
          <p:spPr bwMode="auto">
            <a:xfrm>
              <a:off x="3379" y="3294"/>
              <a:ext cx="45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>
              <a:off x="3832" y="3022"/>
              <a:ext cx="59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>
              <a:off x="3833" y="3022"/>
              <a:ext cx="0" cy="2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>
              <a:off x="4422" y="3022"/>
              <a:ext cx="0" cy="2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>
              <a:off x="4422" y="3294"/>
              <a:ext cx="227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65" name="Group 29"/>
          <p:cNvGrpSpPr>
            <a:grpSpLocks/>
          </p:cNvGrpSpPr>
          <p:nvPr/>
        </p:nvGrpSpPr>
        <p:grpSpPr bwMode="auto">
          <a:xfrm>
            <a:off x="7092950" y="3716338"/>
            <a:ext cx="1727200" cy="433387"/>
            <a:chOff x="4014" y="3067"/>
            <a:chExt cx="1088" cy="273"/>
          </a:xfrm>
        </p:grpSpPr>
        <p:sp>
          <p:nvSpPr>
            <p:cNvPr id="26639" name="Line 24"/>
            <p:cNvSpPr>
              <a:spLocks noChangeShapeType="1"/>
            </p:cNvSpPr>
            <p:nvPr/>
          </p:nvSpPr>
          <p:spPr bwMode="auto">
            <a:xfrm>
              <a:off x="4377" y="3339"/>
              <a:ext cx="72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25"/>
            <p:cNvSpPr>
              <a:spLocks noChangeShapeType="1"/>
            </p:cNvSpPr>
            <p:nvPr/>
          </p:nvSpPr>
          <p:spPr bwMode="auto">
            <a:xfrm>
              <a:off x="4241" y="3067"/>
              <a:ext cx="13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26"/>
            <p:cNvSpPr>
              <a:spLocks noChangeShapeType="1"/>
            </p:cNvSpPr>
            <p:nvPr/>
          </p:nvSpPr>
          <p:spPr bwMode="auto">
            <a:xfrm>
              <a:off x="4241" y="3067"/>
              <a:ext cx="0" cy="2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27"/>
            <p:cNvSpPr>
              <a:spLocks noChangeShapeType="1"/>
            </p:cNvSpPr>
            <p:nvPr/>
          </p:nvSpPr>
          <p:spPr bwMode="auto">
            <a:xfrm>
              <a:off x="4377" y="3067"/>
              <a:ext cx="0" cy="2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28"/>
            <p:cNvSpPr>
              <a:spLocks noChangeShapeType="1"/>
            </p:cNvSpPr>
            <p:nvPr/>
          </p:nvSpPr>
          <p:spPr bwMode="auto">
            <a:xfrm>
              <a:off x="4014" y="3339"/>
              <a:ext cx="227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66" name="Line 30"/>
          <p:cNvSpPr>
            <a:spLocks noChangeShapeType="1"/>
          </p:cNvSpPr>
          <p:nvPr/>
        </p:nvSpPr>
        <p:spPr bwMode="auto">
          <a:xfrm flipV="1">
            <a:off x="7451725" y="3716338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5571" name="Group 35"/>
          <p:cNvGrpSpPr>
            <a:grpSpLocks/>
          </p:cNvGrpSpPr>
          <p:nvPr/>
        </p:nvGrpSpPr>
        <p:grpSpPr bwMode="auto">
          <a:xfrm>
            <a:off x="684213" y="4652963"/>
            <a:ext cx="7724775" cy="1295400"/>
            <a:chOff x="431" y="2931"/>
            <a:chExt cx="4866" cy="816"/>
          </a:xfrm>
        </p:grpSpPr>
        <p:sp>
          <p:nvSpPr>
            <p:cNvPr id="26636" name="Rectangle 32"/>
            <p:cNvSpPr>
              <a:spLocks noChangeArrowheads="1"/>
            </p:cNvSpPr>
            <p:nvPr/>
          </p:nvSpPr>
          <p:spPr bwMode="auto">
            <a:xfrm>
              <a:off x="612" y="2931"/>
              <a:ext cx="462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/>
                <a:t>组合逻辑电路（</a:t>
              </a:r>
              <a:r>
                <a:rPr kumimoji="1" lang="en-US" altLang="zh-CN">
                  <a:latin typeface="Times New Roman" pitchFamily="18" charset="0"/>
                </a:rPr>
                <a:t>Combinational</a:t>
              </a:r>
              <a:r>
                <a:rPr lang="zh-CN" altLang="en-US"/>
                <a:t>）</a:t>
              </a:r>
              <a:r>
                <a:rPr lang="en-US" altLang="zh-CN"/>
                <a:t>― </a:t>
              </a:r>
              <a:r>
                <a:rPr lang="zh-CN" altLang="en-US"/>
                <a:t>稳定输出取决该时刻的输入</a:t>
              </a:r>
            </a:p>
          </p:txBody>
        </p:sp>
        <p:sp>
          <p:nvSpPr>
            <p:cNvPr id="26637" name="Rectangle 33"/>
            <p:cNvSpPr>
              <a:spLocks noChangeArrowheads="1"/>
            </p:cNvSpPr>
            <p:nvPr/>
          </p:nvSpPr>
          <p:spPr bwMode="auto">
            <a:xfrm>
              <a:off x="671" y="3459"/>
              <a:ext cx="46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时序逻辑电路（</a:t>
              </a:r>
              <a:r>
                <a:rPr kumimoji="1" lang="en-US" altLang="zh-CN">
                  <a:latin typeface="Times New Roman" pitchFamily="18" charset="0"/>
                </a:rPr>
                <a:t>Sequential</a:t>
              </a:r>
              <a:r>
                <a:rPr lang="zh-CN" altLang="en-US"/>
                <a:t>）</a:t>
              </a:r>
              <a:r>
                <a:rPr lang="en-US" altLang="zh-CN"/>
                <a:t>― </a:t>
              </a:r>
              <a:r>
                <a:rPr lang="zh-CN" altLang="en-US"/>
                <a:t>可以记忆过去的输入</a:t>
              </a:r>
            </a:p>
          </p:txBody>
        </p:sp>
        <p:sp>
          <p:nvSpPr>
            <p:cNvPr id="26638" name="AutoShape 34"/>
            <p:cNvSpPr>
              <a:spLocks/>
            </p:cNvSpPr>
            <p:nvPr/>
          </p:nvSpPr>
          <p:spPr bwMode="auto">
            <a:xfrm>
              <a:off x="431" y="2992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 autoUpdateAnimBg="0"/>
      <p:bldP spid="655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12775" y="981075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>
                <a:latin typeface="宋体" charset="-122"/>
              </a:rPr>
              <a:t>*</a:t>
            </a:r>
            <a:r>
              <a:rPr lang="zh-CN" altLang="en-US" sz="2800">
                <a:latin typeface="Times New Roman" pitchFamily="18" charset="0"/>
              </a:rPr>
              <a:t> 数字系统数值进制的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原因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1692275" y="1700213"/>
            <a:ext cx="1800225" cy="1223962"/>
            <a:chOff x="1066" y="1298"/>
            <a:chExt cx="1134" cy="771"/>
          </a:xfrm>
        </p:grpSpPr>
        <p:sp>
          <p:nvSpPr>
            <p:cNvPr id="27665" name="AutoShape 26"/>
            <p:cNvSpPr>
              <a:spLocks noChangeArrowheads="1"/>
            </p:cNvSpPr>
            <p:nvPr/>
          </p:nvSpPr>
          <p:spPr bwMode="auto">
            <a:xfrm>
              <a:off x="1066" y="1298"/>
              <a:ext cx="1134" cy="771"/>
            </a:xfrm>
            <a:prstGeom prst="flowChart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Text Box 27"/>
            <p:cNvSpPr txBox="1">
              <a:spLocks noChangeArrowheads="1"/>
            </p:cNvSpPr>
            <p:nvPr/>
          </p:nvSpPr>
          <p:spPr bwMode="auto">
            <a:xfrm>
              <a:off x="1111" y="1389"/>
              <a:ext cx="10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/>
                <a:t>数字系统</a:t>
              </a:r>
            </a:p>
          </p:txBody>
        </p:sp>
        <p:sp>
          <p:nvSpPr>
            <p:cNvPr id="27667" name="Text Box 28"/>
            <p:cNvSpPr txBox="1">
              <a:spLocks noChangeArrowheads="1"/>
            </p:cNvSpPr>
            <p:nvPr/>
          </p:nvSpPr>
          <p:spPr bwMode="auto">
            <a:xfrm>
              <a:off x="1202" y="1661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solidFill>
                    <a:srgbClr val="FF0000"/>
                  </a:solidFill>
                </a:rPr>
                <a:t>二</a:t>
              </a:r>
              <a:r>
                <a:rPr lang="zh-CN" altLang="en-US"/>
                <a:t>进制</a:t>
              </a:r>
            </a:p>
          </p:txBody>
        </p:sp>
      </p:grpSp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4859338" y="1700213"/>
            <a:ext cx="1800225" cy="1223962"/>
            <a:chOff x="1066" y="1298"/>
            <a:chExt cx="1134" cy="771"/>
          </a:xfrm>
        </p:grpSpPr>
        <p:sp>
          <p:nvSpPr>
            <p:cNvPr id="27662" name="AutoShape 31"/>
            <p:cNvSpPr>
              <a:spLocks noChangeArrowheads="1"/>
            </p:cNvSpPr>
            <p:nvPr/>
          </p:nvSpPr>
          <p:spPr bwMode="auto">
            <a:xfrm>
              <a:off x="1066" y="1298"/>
              <a:ext cx="1134" cy="771"/>
            </a:xfrm>
            <a:prstGeom prst="flowChartProcess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Text Box 32"/>
            <p:cNvSpPr txBox="1">
              <a:spLocks noChangeArrowheads="1"/>
            </p:cNvSpPr>
            <p:nvPr/>
          </p:nvSpPr>
          <p:spPr bwMode="auto">
            <a:xfrm>
              <a:off x="1111" y="1389"/>
              <a:ext cx="10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/>
                <a:t>日常使用</a:t>
              </a:r>
            </a:p>
          </p:txBody>
        </p:sp>
        <p:sp>
          <p:nvSpPr>
            <p:cNvPr id="27664" name="Text Box 33"/>
            <p:cNvSpPr txBox="1">
              <a:spLocks noChangeArrowheads="1"/>
            </p:cNvSpPr>
            <p:nvPr/>
          </p:nvSpPr>
          <p:spPr bwMode="auto">
            <a:xfrm>
              <a:off x="1202" y="1661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solidFill>
                    <a:srgbClr val="FF0000"/>
                  </a:solidFill>
                </a:rPr>
                <a:t>十</a:t>
              </a:r>
              <a:r>
                <a:rPr lang="zh-CN" altLang="en-US"/>
                <a:t>进制</a:t>
              </a:r>
            </a:p>
          </p:txBody>
        </p:sp>
      </p:grpSp>
      <p:sp>
        <p:nvSpPr>
          <p:cNvPr id="27682" name="AutoShape 34"/>
          <p:cNvSpPr>
            <a:spLocks noChangeArrowheads="1"/>
          </p:cNvSpPr>
          <p:nvPr/>
        </p:nvSpPr>
        <p:spPr bwMode="auto">
          <a:xfrm>
            <a:off x="3708400" y="1916113"/>
            <a:ext cx="1008063" cy="217487"/>
          </a:xfrm>
          <a:prstGeom prst="curvedDownArrow">
            <a:avLst>
              <a:gd name="adj1" fmla="val 92701"/>
              <a:gd name="adj2" fmla="val 185402"/>
              <a:gd name="adj3" fmla="val 33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5" name="AutoShape 37"/>
          <p:cNvSpPr>
            <a:spLocks noChangeArrowheads="1"/>
          </p:cNvSpPr>
          <p:nvPr/>
        </p:nvSpPr>
        <p:spPr bwMode="auto">
          <a:xfrm rot="10800000">
            <a:off x="3635375" y="2419350"/>
            <a:ext cx="1008063" cy="217488"/>
          </a:xfrm>
          <a:prstGeom prst="curvedDownArrow">
            <a:avLst>
              <a:gd name="adj1" fmla="val 92701"/>
              <a:gd name="adj2" fmla="val 185401"/>
              <a:gd name="adj3" fmla="val 33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684213" y="3141663"/>
            <a:ext cx="302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、进制描述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84213" y="3716338"/>
            <a:ext cx="6972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基数</a:t>
            </a:r>
            <a:r>
              <a:rPr kumimoji="1" lang="en-US" altLang="zh-CN" sz="2800"/>
              <a:t>: </a:t>
            </a:r>
            <a:r>
              <a:rPr kumimoji="1" lang="zh-CN" altLang="en-US" sz="2800"/>
              <a:t>指计数制中所用到的</a:t>
            </a:r>
            <a:r>
              <a:rPr kumimoji="1" lang="zh-CN" altLang="en-US" sz="2800">
                <a:solidFill>
                  <a:schemeClr val="folHlink"/>
                </a:solidFill>
              </a:rPr>
              <a:t>数字符号</a:t>
            </a:r>
            <a:r>
              <a:rPr kumimoji="1" lang="zh-CN" altLang="en-US" sz="2800"/>
              <a:t>的</a:t>
            </a:r>
            <a:r>
              <a:rPr kumimoji="1" lang="zh-CN" altLang="en-US" sz="2800">
                <a:solidFill>
                  <a:srgbClr val="FF0000"/>
                </a:solidFill>
              </a:rPr>
              <a:t>个数</a:t>
            </a:r>
          </a:p>
        </p:txBody>
      </p: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7091363" y="2925763"/>
            <a:ext cx="1728787" cy="574675"/>
          </a:xfrm>
          <a:prstGeom prst="wedgeRoundRectCallout">
            <a:avLst>
              <a:gd name="adj1" fmla="val -69741"/>
              <a:gd name="adj2" fmla="val 9281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逢</a:t>
            </a:r>
            <a:r>
              <a:rPr lang="zh-CN" altLang="en-US">
                <a:solidFill>
                  <a:srgbClr val="FF0000"/>
                </a:solidFill>
              </a:rPr>
              <a:t>几</a:t>
            </a:r>
            <a:r>
              <a:rPr lang="zh-CN" altLang="en-US"/>
              <a:t>进一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671513" y="4283075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zh-CN" altLang="en-US" sz="2800">
                <a:solidFill>
                  <a:schemeClr val="folHlink"/>
                </a:solidFill>
              </a:rPr>
              <a:t>位权</a:t>
            </a:r>
            <a:r>
              <a:rPr kumimoji="1" lang="en-US" altLang="zh-CN" sz="2800"/>
              <a:t>: </a:t>
            </a:r>
            <a:r>
              <a:rPr kumimoji="1" lang="zh-CN" altLang="en-US" sz="2800"/>
              <a:t>是指在一种进位计数制表示的数中，用来表明不同数位上数值大小的一个</a:t>
            </a:r>
            <a:r>
              <a:rPr kumimoji="1" lang="zh-CN" altLang="en-US" sz="2800">
                <a:solidFill>
                  <a:srgbClr val="FF0000"/>
                </a:solidFill>
              </a:rPr>
              <a:t>固定常数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684213" y="5300663"/>
            <a:ext cx="5900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>
                <a:solidFill>
                  <a:schemeClr val="folHlink"/>
                </a:solidFill>
              </a:rPr>
              <a:t>数位数值</a:t>
            </a:r>
            <a:r>
              <a:rPr kumimoji="1" lang="en-US" altLang="zh-CN" sz="2800"/>
              <a:t>: </a:t>
            </a:r>
            <a:r>
              <a:rPr kumimoji="1" lang="zh-CN" altLang="en-US" sz="2800"/>
              <a:t>具体数值每位的</a:t>
            </a:r>
            <a:r>
              <a:rPr kumimoji="1" lang="zh-CN" altLang="en-US" sz="2800">
                <a:solidFill>
                  <a:schemeClr val="folHlink"/>
                </a:solidFill>
              </a:rPr>
              <a:t>数字符号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  <p:bldP spid="27682" grpId="0" animBg="1"/>
      <p:bldP spid="27685" grpId="0" animBg="1"/>
      <p:bldP spid="27686" grpId="0"/>
      <p:bldP spid="27687" grpId="0"/>
      <p:bldP spid="22560" grpId="0" animBg="1"/>
      <p:bldP spid="27689" grpId="0"/>
      <p:bldP spid="276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90" descr="T:\我的答辩PPT\东北林业大学.jpg东北林业大学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14"/>
          <p:cNvSpPr>
            <a:spLocks noChangeArrowheads="1"/>
          </p:cNvSpPr>
          <p:nvPr/>
        </p:nvSpPr>
        <p:spPr bwMode="auto">
          <a:xfrm>
            <a:off x="684213" y="105251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）十进制 </a:t>
            </a:r>
            <a:r>
              <a:rPr lang="en-US" altLang="zh-CN" sz="2800">
                <a:latin typeface="宋体" charset="-122"/>
              </a:rPr>
              <a:t>-</a:t>
            </a:r>
            <a:r>
              <a:rPr lang="en-US" altLang="zh-CN" sz="2800">
                <a:latin typeface="Times New Roman" pitchFamily="18" charset="0"/>
              </a:rPr>
              <a:t>Decimal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900113" y="1628775"/>
            <a:ext cx="4032250" cy="519113"/>
            <a:chOff x="567" y="1117"/>
            <a:chExt cx="2540" cy="327"/>
          </a:xfrm>
        </p:grpSpPr>
        <p:sp>
          <p:nvSpPr>
            <p:cNvPr id="32792" name="Text Box 23"/>
            <p:cNvSpPr txBox="1">
              <a:spLocks noChangeArrowheads="1"/>
            </p:cNvSpPr>
            <p:nvPr/>
          </p:nvSpPr>
          <p:spPr bwMode="auto">
            <a:xfrm>
              <a:off x="567" y="1117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/>
                <a:t>例：</a:t>
              </a:r>
            </a:p>
          </p:txBody>
        </p:sp>
        <p:sp>
          <p:nvSpPr>
            <p:cNvPr id="32793" name="Text Box 24"/>
            <p:cNvSpPr txBox="1">
              <a:spLocks noChangeArrowheads="1"/>
            </p:cNvSpPr>
            <p:nvPr/>
          </p:nvSpPr>
          <p:spPr bwMode="auto">
            <a:xfrm>
              <a:off x="1973" y="1117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1279</a:t>
              </a:r>
            </a:p>
          </p:txBody>
        </p:sp>
      </p:grp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372225" y="1052513"/>
            <a:ext cx="1728788" cy="574675"/>
          </a:xfrm>
          <a:prstGeom prst="wedgeRoundRectCallout">
            <a:avLst>
              <a:gd name="adj1" fmla="val -84435"/>
              <a:gd name="adj2" fmla="val 4419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基数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" name="AutoShape 32"/>
          <p:cNvSpPr>
            <a:spLocks noChangeArrowheads="1"/>
          </p:cNvSpPr>
          <p:nvPr/>
        </p:nvSpPr>
        <p:spPr bwMode="auto">
          <a:xfrm>
            <a:off x="5651500" y="1917700"/>
            <a:ext cx="3022600" cy="865188"/>
          </a:xfrm>
          <a:prstGeom prst="wedgeRoundRectCallout">
            <a:avLst>
              <a:gd name="adj1" fmla="val -77102"/>
              <a:gd name="adj2" fmla="val -5312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表数符号 </a:t>
            </a:r>
            <a:r>
              <a:rPr lang="en-US" altLang="zh-CN">
                <a:latin typeface="Times New Roman" pitchFamily="18" charset="0"/>
              </a:rPr>
              <a:t>symbol</a:t>
            </a:r>
          </a:p>
          <a:p>
            <a:pPr algn="ctr" defTabSz="914400"/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3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altLang="zh-CN">
                <a:latin typeface="Times New Roman" pitchFamily="18" charset="0"/>
              </a:rPr>
              <a:t>9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1775" name="Group 31"/>
          <p:cNvGrpSpPr>
            <a:grpSpLocks/>
          </p:cNvGrpSpPr>
          <p:nvPr/>
        </p:nvGrpSpPr>
        <p:grpSpPr bwMode="auto">
          <a:xfrm>
            <a:off x="4356100" y="2133600"/>
            <a:ext cx="2447925" cy="1392238"/>
            <a:chOff x="2744" y="1344"/>
            <a:chExt cx="1542" cy="877"/>
          </a:xfrm>
        </p:grpSpPr>
        <p:sp>
          <p:nvSpPr>
            <p:cNvPr id="32790" name="Line 29"/>
            <p:cNvSpPr>
              <a:spLocks noChangeShapeType="1"/>
            </p:cNvSpPr>
            <p:nvPr/>
          </p:nvSpPr>
          <p:spPr bwMode="auto">
            <a:xfrm>
              <a:off x="2744" y="1344"/>
              <a:ext cx="499" cy="49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Text Box 30"/>
            <p:cNvSpPr txBox="1">
              <a:spLocks noChangeArrowheads="1"/>
            </p:cNvSpPr>
            <p:nvPr/>
          </p:nvSpPr>
          <p:spPr bwMode="auto">
            <a:xfrm>
              <a:off x="3107" y="1933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个位：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1780" name="Group 36"/>
          <p:cNvGrpSpPr>
            <a:grpSpLocks/>
          </p:cNvGrpSpPr>
          <p:nvPr/>
        </p:nvGrpSpPr>
        <p:grpSpPr bwMode="auto">
          <a:xfrm>
            <a:off x="3419475" y="2133600"/>
            <a:ext cx="1871663" cy="1392238"/>
            <a:chOff x="2155" y="1344"/>
            <a:chExt cx="1179" cy="877"/>
          </a:xfrm>
        </p:grpSpPr>
        <p:sp>
          <p:nvSpPr>
            <p:cNvPr id="32788" name="Text Box 34"/>
            <p:cNvSpPr txBox="1">
              <a:spLocks noChangeArrowheads="1"/>
            </p:cNvSpPr>
            <p:nvPr/>
          </p:nvSpPr>
          <p:spPr bwMode="auto">
            <a:xfrm>
              <a:off x="2155" y="1933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十位：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789" name="Line 35"/>
            <p:cNvSpPr>
              <a:spLocks noChangeShapeType="1"/>
            </p:cNvSpPr>
            <p:nvPr/>
          </p:nvSpPr>
          <p:spPr bwMode="auto">
            <a:xfrm>
              <a:off x="2587" y="1344"/>
              <a:ext cx="0" cy="49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5" name="Group 41"/>
          <p:cNvGrpSpPr>
            <a:grpSpLocks/>
          </p:cNvGrpSpPr>
          <p:nvPr/>
        </p:nvGrpSpPr>
        <p:grpSpPr bwMode="auto">
          <a:xfrm>
            <a:off x="1836738" y="2133600"/>
            <a:ext cx="2016125" cy="1392238"/>
            <a:chOff x="1157" y="1344"/>
            <a:chExt cx="1270" cy="877"/>
          </a:xfrm>
        </p:grpSpPr>
        <p:sp>
          <p:nvSpPr>
            <p:cNvPr id="32786" name="Line 37"/>
            <p:cNvSpPr>
              <a:spLocks noChangeShapeType="1"/>
            </p:cNvSpPr>
            <p:nvPr/>
          </p:nvSpPr>
          <p:spPr bwMode="auto">
            <a:xfrm flipH="1">
              <a:off x="1928" y="1344"/>
              <a:ext cx="499" cy="49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Text Box 40"/>
            <p:cNvSpPr txBox="1">
              <a:spLocks noChangeArrowheads="1"/>
            </p:cNvSpPr>
            <p:nvPr/>
          </p:nvSpPr>
          <p:spPr bwMode="auto">
            <a:xfrm>
              <a:off x="1157" y="1933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百位：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31791" name="Group 47"/>
          <p:cNvGrpSpPr>
            <a:grpSpLocks/>
          </p:cNvGrpSpPr>
          <p:nvPr/>
        </p:nvGrpSpPr>
        <p:grpSpPr bwMode="auto">
          <a:xfrm>
            <a:off x="1547813" y="1700213"/>
            <a:ext cx="2087562" cy="457200"/>
            <a:chOff x="1157" y="3384"/>
            <a:chExt cx="1315" cy="288"/>
          </a:xfrm>
        </p:grpSpPr>
        <p:sp>
          <p:nvSpPr>
            <p:cNvPr id="32784" name="Text Box 44"/>
            <p:cNvSpPr txBox="1">
              <a:spLocks noChangeArrowheads="1"/>
            </p:cNvSpPr>
            <p:nvPr/>
          </p:nvSpPr>
          <p:spPr bwMode="auto">
            <a:xfrm>
              <a:off x="1157" y="3384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/>
                <a:t>千位：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785" name="Line 46"/>
            <p:cNvSpPr>
              <a:spLocks noChangeShapeType="1"/>
            </p:cNvSpPr>
            <p:nvPr/>
          </p:nvSpPr>
          <p:spPr bwMode="auto">
            <a:xfrm>
              <a:off x="2154" y="3521"/>
              <a:ext cx="3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0" name="Rectangle 48"/>
          <p:cNvSpPr>
            <a:spLocks noChangeArrowheads="1"/>
          </p:cNvSpPr>
          <p:nvPr/>
        </p:nvSpPr>
        <p:spPr bwMode="auto">
          <a:xfrm>
            <a:off x="1547813" y="3644900"/>
            <a:ext cx="547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chemeClr val="folHlink"/>
                </a:solidFill>
              </a:rPr>
              <a:t>各位数值</a:t>
            </a:r>
            <a:r>
              <a:rPr kumimoji="1" lang="zh-CN" altLang="en-US"/>
              <a:t>依次为</a:t>
            </a:r>
            <a:r>
              <a:rPr kumimoji="1" lang="en-US" altLang="zh-CN"/>
              <a:t>:   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7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9</a:t>
            </a:r>
            <a:endParaRPr kumimoji="1" lang="en-US" altLang="zh-CN">
              <a:solidFill>
                <a:schemeClr val="folHlink"/>
              </a:solidFill>
            </a:endParaRP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1116013" y="4940300"/>
            <a:ext cx="6642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(N)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= 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n-1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n-2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…K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. 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…K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-m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zh-CN" altLang="en-US" sz="32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949325" y="4292600"/>
            <a:ext cx="268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 sz="2800"/>
              <a:t>* 通用的表示法</a:t>
            </a:r>
          </a:p>
        </p:txBody>
      </p:sp>
      <p:sp>
        <p:nvSpPr>
          <p:cNvPr id="31795" name="Rectangle 14"/>
          <p:cNvSpPr>
            <a:spLocks noChangeArrowheads="1"/>
          </p:cNvSpPr>
          <p:nvPr/>
        </p:nvSpPr>
        <p:spPr bwMode="auto">
          <a:xfrm>
            <a:off x="973138" y="5645150"/>
            <a:ext cx="6478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</a:t>
            </a:r>
            <a:r>
              <a:rPr lang="zh-CN" altLang="en-US" sz="2800"/>
              <a:t>：可以扩展到</a:t>
            </a:r>
            <a:r>
              <a:rPr lang="zh-CN" altLang="en-US" sz="2800">
                <a:solidFill>
                  <a:schemeClr val="folHlink"/>
                </a:solidFill>
              </a:rPr>
              <a:t>小数点</a:t>
            </a:r>
            <a:r>
              <a:rPr lang="zh-CN" altLang="en-US" sz="2800"/>
              <a:t>之后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22560" grpId="0" animBg="1"/>
      <p:bldP spid="2" grpId="0" animBg="1"/>
      <p:bldP spid="32780" grpId="0"/>
      <p:bldP spid="31793" grpId="0"/>
      <p:bldP spid="31794" grpId="0"/>
      <p:bldP spid="317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44" name="图片 90" descr="T:\我的答辩PPT\东北林业大学.jpg东北林业大学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4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46" name="Rectangle 14"/>
          <p:cNvSpPr>
            <a:spLocks noChangeArrowheads="1"/>
          </p:cNvSpPr>
          <p:nvPr/>
        </p:nvSpPr>
        <p:spPr bwMode="auto">
          <a:xfrm>
            <a:off x="684213" y="105251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）二进制 </a:t>
            </a:r>
            <a:r>
              <a:rPr lang="en-US" altLang="zh-CN" sz="2800">
                <a:latin typeface="宋体" charset="-122"/>
              </a:rPr>
              <a:t>-</a:t>
            </a:r>
            <a:r>
              <a:rPr lang="en-US" altLang="zh-CN" sz="2800">
                <a:latin typeface="Times New Roman" pitchFamily="18" charset="0"/>
              </a:rPr>
              <a:t>Binary</a:t>
            </a:r>
            <a:r>
              <a:rPr lang="en-US" altLang="zh-CN" sz="2800"/>
              <a:t> </a:t>
            </a:r>
            <a:r>
              <a:rPr lang="en-US" altLang="zh-CN" sz="2800">
                <a:latin typeface="Times New Roman" pitchFamily="18" charset="0"/>
              </a:rPr>
              <a:t> </a:t>
            </a:r>
          </a:p>
        </p:txBody>
      </p:sp>
      <p:sp>
        <p:nvSpPr>
          <p:cNvPr id="1843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23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数制及其转换</a:t>
            </a:r>
          </a:p>
        </p:txBody>
      </p: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900113" y="1628775"/>
            <a:ext cx="4535487" cy="519113"/>
            <a:chOff x="567" y="1026"/>
            <a:chExt cx="2857" cy="327"/>
          </a:xfrm>
        </p:grpSpPr>
        <p:sp>
          <p:nvSpPr>
            <p:cNvPr id="29755" name="Text Box 37"/>
            <p:cNvSpPr txBox="1">
              <a:spLocks noChangeArrowheads="1"/>
            </p:cNvSpPr>
            <p:nvPr/>
          </p:nvSpPr>
          <p:spPr bwMode="auto">
            <a:xfrm>
              <a:off x="567" y="1026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/>
                <a:t>例：</a:t>
              </a:r>
            </a:p>
          </p:txBody>
        </p:sp>
        <p:sp>
          <p:nvSpPr>
            <p:cNvPr id="29756" name="Text Box 38"/>
            <p:cNvSpPr txBox="1">
              <a:spLocks noChangeArrowheads="1"/>
            </p:cNvSpPr>
            <p:nvPr/>
          </p:nvSpPr>
          <p:spPr bwMode="auto">
            <a:xfrm>
              <a:off x="1973" y="1026"/>
              <a:ext cx="1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1011.011 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2560" name="AutoShape 32"/>
          <p:cNvSpPr>
            <a:spLocks noChangeArrowheads="1"/>
          </p:cNvSpPr>
          <p:nvPr/>
        </p:nvSpPr>
        <p:spPr bwMode="auto">
          <a:xfrm>
            <a:off x="6372225" y="1052513"/>
            <a:ext cx="1728788" cy="574675"/>
          </a:xfrm>
          <a:prstGeom prst="wedgeRoundRectCallout">
            <a:avLst>
              <a:gd name="adj1" fmla="val -84435"/>
              <a:gd name="adj2" fmla="val 4419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基数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" name="AutoShape 32"/>
          <p:cNvSpPr>
            <a:spLocks noChangeArrowheads="1"/>
          </p:cNvSpPr>
          <p:nvPr/>
        </p:nvSpPr>
        <p:spPr bwMode="auto">
          <a:xfrm>
            <a:off x="6011863" y="1917700"/>
            <a:ext cx="2519362" cy="503238"/>
          </a:xfrm>
          <a:prstGeom prst="wedgeRoundRectCallout">
            <a:avLst>
              <a:gd name="adj1" fmla="val -70606"/>
              <a:gd name="adj2" fmla="val -4274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表数符号 </a:t>
            </a:r>
            <a:r>
              <a:rPr lang="en-US" altLang="zh-CN"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1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395288" y="2540000"/>
            <a:ext cx="248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zh-CN" altLang="en-US">
                <a:solidFill>
                  <a:schemeClr val="folHlink"/>
                </a:solidFill>
              </a:rPr>
              <a:t>各位数值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chemeClr val="folHlink"/>
                </a:solidFill>
              </a:rPr>
              <a:t>权值</a:t>
            </a:r>
            <a:r>
              <a:rPr kumimoji="1" lang="en-US" altLang="zh-CN"/>
              <a:t>:</a:t>
            </a:r>
            <a:endParaRPr kumimoji="1" lang="en-US" altLang="zh-CN">
              <a:solidFill>
                <a:schemeClr val="folHlink"/>
              </a:solidFill>
            </a:endParaRP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395288" y="3141663"/>
            <a:ext cx="8475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3200" baseline="30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-2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+</a:t>
            </a:r>
            <a:r>
              <a:rPr kumimoji="1" lang="en-US" altLang="zh-CN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chemeClr val="hlink"/>
                </a:solidFill>
                <a:latin typeface="Times New Roman" pitchFamily="18" charset="0"/>
              </a:rPr>
              <a:t>-3</a:t>
            </a:r>
            <a:endParaRPr kumimoji="1" lang="zh-CN" altLang="en-US" sz="3200" baseline="30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395288" y="3716338"/>
            <a:ext cx="6508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(N)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= 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n-1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n-2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…K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. 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…K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-m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zh-CN" altLang="en-US" sz="32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684213" y="4437063"/>
            <a:ext cx="81359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= 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n-1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rgbClr val="0000FF"/>
                </a:solidFill>
                <a:latin typeface="Times New Roman" pitchFamily="18" charset="0"/>
              </a:rPr>
              <a:t>n-1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+K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n-2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rgbClr val="0000FF"/>
                </a:solidFill>
                <a:latin typeface="Times New Roman" pitchFamily="18" charset="0"/>
              </a:rPr>
              <a:t>n-2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+…+K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+K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 </a:t>
            </a:r>
          </a:p>
          <a:p>
            <a:pPr defTabSz="914400"/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   +K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+K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rgbClr val="0000FF"/>
                </a:solidFill>
                <a:latin typeface="Times New Roman" pitchFamily="18" charset="0"/>
              </a:rPr>
              <a:t>-2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+…+K</a:t>
            </a:r>
            <a:r>
              <a:rPr kumimoji="1" lang="en-US" altLang="zh-CN" sz="3200" baseline="-25000">
                <a:solidFill>
                  <a:srgbClr val="0000FF"/>
                </a:solidFill>
                <a:latin typeface="Times New Roman" pitchFamily="18" charset="0"/>
              </a:rPr>
              <a:t>-m</a:t>
            </a: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</a:rPr>
              <a:t>×2</a:t>
            </a:r>
            <a:r>
              <a:rPr kumimoji="1" lang="en-US" altLang="zh-CN" sz="3200" baseline="30000">
                <a:solidFill>
                  <a:srgbClr val="0000FF"/>
                </a:solidFill>
                <a:latin typeface="Times New Roman" pitchFamily="18" charset="0"/>
              </a:rPr>
              <a:t>-m</a:t>
            </a:r>
            <a:endParaRPr kumimoji="1" lang="zh-CN" altLang="en-US" sz="3200" baseline="300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29743" name="Object 47"/>
          <p:cNvGraphicFramePr>
            <a:graphicFrameLocks noChangeAspect="1"/>
          </p:cNvGraphicFramePr>
          <p:nvPr/>
        </p:nvGraphicFramePr>
        <p:xfrm>
          <a:off x="739775" y="5445125"/>
          <a:ext cx="1600200" cy="889000"/>
        </p:xfrm>
        <a:graphic>
          <a:graphicData uri="http://schemas.openxmlformats.org/presentationml/2006/ole">
            <p:oleObj spid="_x0000_s29743" name="Equation" r:id="rId6" imgW="622030" imgH="431613" progId="Equations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2560" grpId="0" animBg="1"/>
      <p:bldP spid="2" grpId="0" animBg="1"/>
      <p:bldP spid="29738" grpId="0"/>
      <p:bldP spid="29739" grpId="0"/>
      <p:bldP spid="29740" grpId="0"/>
      <p:bldP spid="297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3989</Words>
  <Application>Microsoft Office PowerPoint</Application>
  <PresentationFormat>全屏显示(4:3)</PresentationFormat>
  <Paragraphs>515</Paragraphs>
  <Slides>37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第一PPT，www.1ppt.com​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zhaogy</cp:lastModifiedBy>
  <cp:revision>198</cp:revision>
  <dcterms:created xsi:type="dcterms:W3CDTF">2014-08-23T07:50:00Z</dcterms:created>
  <dcterms:modified xsi:type="dcterms:W3CDTF">2020-09-07T02:25:23Z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