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30" r:id="rId2"/>
    <p:sldId id="353" r:id="rId3"/>
    <p:sldId id="341" r:id="rId4"/>
    <p:sldId id="344" r:id="rId5"/>
    <p:sldId id="343" r:id="rId6"/>
    <p:sldId id="342" r:id="rId7"/>
    <p:sldId id="369" r:id="rId8"/>
    <p:sldId id="345" r:id="rId9"/>
    <p:sldId id="346" r:id="rId10"/>
    <p:sldId id="347" r:id="rId11"/>
    <p:sldId id="354" r:id="rId12"/>
    <p:sldId id="349" r:id="rId13"/>
    <p:sldId id="355" r:id="rId14"/>
    <p:sldId id="348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70" r:id="rId23"/>
    <p:sldId id="363" r:id="rId24"/>
    <p:sldId id="371" r:id="rId25"/>
    <p:sldId id="364" r:id="rId26"/>
    <p:sldId id="365" r:id="rId27"/>
    <p:sldId id="366" r:id="rId28"/>
    <p:sldId id="352" r:id="rId29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1pPr>
    <a:lvl2pPr marL="511175" indent="-53975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2pPr>
    <a:lvl3pPr marL="1023938" indent="-109538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3pPr>
    <a:lvl4pPr marL="1535113" indent="-163513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4pPr>
    <a:lvl5pPr marL="2047875" indent="-219075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B2B2B2"/>
    <a:srgbClr val="969696"/>
    <a:srgbClr val="FFC400"/>
    <a:srgbClr val="005DA2"/>
    <a:srgbClr val="FFD347"/>
    <a:srgbClr val="FFC91D"/>
    <a:srgbClr val="FF0000"/>
    <a:srgbClr val="33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94" y="-810"/>
      </p:cViewPr>
      <p:guideLst>
        <p:guide orient="horz" pos="2148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056B98DB-A31B-4BFC-9909-D3CDF2571876}" type="datetimeFigureOut">
              <a:rPr lang="zh-CN" altLang="en-US"/>
              <a:pPr>
                <a:defRPr/>
              </a:pPr>
              <a:t>2020/7/2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E327549A-8CCB-4116-8B11-CE5A2C2EFD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11175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23938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35113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47875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59685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7213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8394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9575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169ECC0E-E71C-4545-8830-39AAA5BC5BA2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AE2C8CAC-C192-4788-9454-E2EAADAE21B8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FA98D9F9-0505-4CDC-96B2-5AA426EBB408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338B1B6B-ABA3-47A2-B43F-A6998A4D8041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4867B475-80BD-407C-95E4-BF53292896DC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138F8A98-762A-4800-876D-1E5734A1464E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289E2142-6D05-4B7A-B366-3BB1F648792E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BA88D505-A77C-44DE-A0C9-429070DA386A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A0E3F0A6-9870-43DF-A470-254233D77B5B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EE42F5A3-8ABF-4973-B202-BAEA586642A2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C57C72C5-CB15-4B4F-A368-86E0EF44BE78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69C42B31-F0E9-455F-99C9-25F44B3807E6}" type="datetimeFigureOut">
              <a:rPr lang="zh-CN" altLang="en-US"/>
              <a:pPr>
                <a:defRPr/>
              </a:pPr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A5680570-F9C1-41AA-B32B-9BDE411ECC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6375"/>
            <a:ext cx="2057400" cy="4387851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88DCE650-BBEB-4E95-98E3-723975CE2026}" type="datetimeFigureOut">
              <a:rPr lang="zh-CN" altLang="en-US"/>
              <a:pPr>
                <a:defRPr/>
              </a:pPr>
              <a:t>2020/7/2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273B2F2E-3F5D-4917-B45D-41C9D513FA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/>
          <p:cNvSpPr txBox="1"/>
          <p:nvPr userDrawn="1"/>
        </p:nvSpPr>
        <p:spPr>
          <a:xfrm>
            <a:off x="57150" y="117475"/>
            <a:ext cx="1276350" cy="1027113"/>
          </a:xfrm>
          <a:prstGeom prst="rect">
            <a:avLst/>
          </a:prstGeom>
          <a:noFill/>
        </p:spPr>
        <p:txBody>
          <a:bodyPr lIns="102400" tIns="51200" rIns="102400" bIns="51200">
            <a:spAutoFit/>
          </a:bodyPr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spc="-126" dirty="0">
                <a:solidFill>
                  <a:srgbClr val="005DA2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000" spc="-126" dirty="0">
              <a:solidFill>
                <a:srgbClr val="005DA2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171575" y="693738"/>
            <a:ext cx="797242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5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8"/>
          <p:cNvSpPr/>
          <p:nvPr userDrawn="1"/>
        </p:nvSpPr>
        <p:spPr>
          <a:xfrm>
            <a:off x="7229475" y="6380163"/>
            <a:ext cx="581025" cy="293687"/>
          </a:xfrm>
          <a:prstGeom prst="rect">
            <a:avLst/>
          </a:prstGeom>
        </p:spPr>
        <p:txBody>
          <a:bodyPr lIns="76773" tIns="38387" rIns="76773" bIns="38387">
            <a:spAutoFit/>
          </a:bodyPr>
          <a:lstStyle/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模板下载：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行业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www.1ppt.com/hangye/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节日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素材下载：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www.1ppt.com/sucai/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背景图片：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图表下载：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www.1ppt.com/tubiao/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优秀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www.1ppt.com/powerpoint/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Word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教程：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www.1ppt.com/excel/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资料下载：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课件下载：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www.1ppt.com/kejian/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范文下载：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试卷下载：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www.1ppt.com/shiti/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教案下载：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www.1ppt.com/jiaoan/  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字体下载：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www.1ppt.com/ziti/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 </a:t>
            </a:r>
            <a:endParaRPr lang="zh-CN" altLang="en-US" sz="100" b="0" kern="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075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D1E6851D-D372-48EB-A05B-E20B407B2EAD}" type="datetimeFigureOut">
              <a:rPr lang="zh-CN" altLang="en-US"/>
              <a:pPr>
                <a:defRPr/>
              </a:pPr>
              <a:t>2020/7/2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69D91517-F9EC-43A3-A013-196947414B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  <a:prstGeom prst="rect">
            <a:avLst/>
          </a:prstGeom>
        </p:spPr>
        <p:txBody>
          <a:bodyPr lIns="102400" tIns="51200" rIns="102400" bIns="51200" anchor="b"/>
          <a:lstStyle>
            <a:lvl1pPr marL="0" indent="0">
              <a:buNone/>
              <a:defRPr sz="2700" b="1"/>
            </a:lvl1pPr>
            <a:lvl2pPr marL="511810" indent="0">
              <a:buNone/>
              <a:defRPr sz="2300" b="1"/>
            </a:lvl2pPr>
            <a:lvl3pPr marL="1024255" indent="0">
              <a:buNone/>
              <a:defRPr sz="2000" b="1"/>
            </a:lvl3pPr>
            <a:lvl4pPr marL="1536065" indent="0">
              <a:buNone/>
              <a:defRPr sz="1800" b="1"/>
            </a:lvl4pPr>
            <a:lvl5pPr marL="2047875" indent="0">
              <a:buNone/>
              <a:defRPr sz="1800" b="1"/>
            </a:lvl5pPr>
            <a:lvl6pPr marL="2559685" indent="0">
              <a:buNone/>
              <a:defRPr sz="1800" b="1"/>
            </a:lvl6pPr>
            <a:lvl7pPr marL="3072130" indent="0">
              <a:buNone/>
              <a:defRPr sz="1800" b="1"/>
            </a:lvl7pPr>
            <a:lvl8pPr marL="3583940" indent="0">
              <a:buNone/>
              <a:defRPr sz="1800" b="1"/>
            </a:lvl8pPr>
            <a:lvl9pPr marL="409575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3"/>
          </a:xfrm>
          <a:prstGeom prst="rect">
            <a:avLst/>
          </a:prstGeom>
        </p:spPr>
        <p:txBody>
          <a:bodyPr lIns="102400" tIns="51200" rIns="102400" bIns="51200" anchor="b"/>
          <a:lstStyle>
            <a:lvl1pPr marL="0" indent="0">
              <a:buNone/>
              <a:defRPr sz="2700" b="1"/>
            </a:lvl1pPr>
            <a:lvl2pPr marL="511810" indent="0">
              <a:buNone/>
              <a:defRPr sz="2300" b="1"/>
            </a:lvl2pPr>
            <a:lvl3pPr marL="1024255" indent="0">
              <a:buNone/>
              <a:defRPr sz="2000" b="1"/>
            </a:lvl3pPr>
            <a:lvl4pPr marL="1536065" indent="0">
              <a:buNone/>
              <a:defRPr sz="1800" b="1"/>
            </a:lvl4pPr>
            <a:lvl5pPr marL="2047875" indent="0">
              <a:buNone/>
              <a:defRPr sz="1800" b="1"/>
            </a:lvl5pPr>
            <a:lvl6pPr marL="2559685" indent="0">
              <a:buNone/>
              <a:defRPr sz="1800" b="1"/>
            </a:lvl6pPr>
            <a:lvl7pPr marL="3072130" indent="0">
              <a:buNone/>
              <a:defRPr sz="1800" b="1"/>
            </a:lvl7pPr>
            <a:lvl8pPr marL="3583940" indent="0">
              <a:buNone/>
              <a:defRPr sz="1800" b="1"/>
            </a:lvl8pPr>
            <a:lvl9pPr marL="409575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AF6D0B8A-1B81-48C7-A84F-4D2D9A3E5AE8}" type="datetimeFigureOut">
              <a:rPr lang="zh-CN" altLang="en-US"/>
              <a:pPr>
                <a:defRPr/>
              </a:pPr>
              <a:t>2020/7/2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006C93C0-E0FA-4BC5-9A19-9F949E134B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83238047-1D1F-4259-8336-3287CA8DB587}" type="datetimeFigureOut">
              <a:rPr lang="zh-CN" altLang="en-US"/>
              <a:pPr>
                <a:defRPr/>
              </a:pPr>
              <a:t>2020/7/2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9DF87577-5DC5-4D84-9297-D74E33C2E6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56FA2A9A-3486-4A59-8986-D7A1E9438BC3}" type="datetimeFigureOut">
              <a:rPr lang="zh-CN" altLang="en-US"/>
              <a:pPr>
                <a:defRPr/>
              </a:pPr>
              <a:t>2020/7/2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B2CF1DA-940E-491C-8F9A-2908A9655D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lIns="102400" tIns="51200" rIns="102400" bIns="51200"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4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1600"/>
            </a:lvl1pPr>
            <a:lvl2pPr marL="511810" indent="0">
              <a:buNone/>
              <a:defRPr sz="1300"/>
            </a:lvl2pPr>
            <a:lvl3pPr marL="1024255" indent="0">
              <a:buNone/>
              <a:defRPr sz="1100"/>
            </a:lvl3pPr>
            <a:lvl4pPr marL="1536065" indent="0">
              <a:buNone/>
              <a:defRPr sz="1000"/>
            </a:lvl4pPr>
            <a:lvl5pPr marL="2047875" indent="0">
              <a:buNone/>
              <a:defRPr sz="1000"/>
            </a:lvl5pPr>
            <a:lvl6pPr marL="2559685" indent="0">
              <a:buNone/>
              <a:defRPr sz="1000"/>
            </a:lvl6pPr>
            <a:lvl7pPr marL="3072130" indent="0">
              <a:buNone/>
              <a:defRPr sz="1000"/>
            </a:lvl7pPr>
            <a:lvl8pPr marL="3583940" indent="0">
              <a:buNone/>
              <a:defRPr sz="1000"/>
            </a:lvl8pPr>
            <a:lvl9pPr marL="40957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92B30E98-51F4-4FE3-B1AC-F979339EA834}" type="datetimeFigureOut">
              <a:rPr lang="zh-CN" altLang="en-US"/>
              <a:pPr>
                <a:defRPr/>
              </a:pPr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0C21076-6147-4246-ADB8-2FC3B3F7A3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lIns="102400" tIns="51200" rIns="102400" bIns="51200"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3600"/>
            </a:lvl1pPr>
            <a:lvl2pPr marL="511810" indent="0">
              <a:buNone/>
              <a:defRPr sz="3100"/>
            </a:lvl2pPr>
            <a:lvl3pPr marL="1024255" indent="0">
              <a:buNone/>
              <a:defRPr sz="2700"/>
            </a:lvl3pPr>
            <a:lvl4pPr marL="1536065" indent="0">
              <a:buNone/>
              <a:defRPr sz="2300"/>
            </a:lvl4pPr>
            <a:lvl5pPr marL="2047875" indent="0">
              <a:buNone/>
              <a:defRPr sz="2300"/>
            </a:lvl5pPr>
            <a:lvl6pPr marL="2559685" indent="0">
              <a:buNone/>
              <a:defRPr sz="2300"/>
            </a:lvl6pPr>
            <a:lvl7pPr marL="3072130" indent="0">
              <a:buNone/>
              <a:defRPr sz="2300"/>
            </a:lvl7pPr>
            <a:lvl8pPr marL="3583940" indent="0">
              <a:buNone/>
              <a:defRPr sz="2300"/>
            </a:lvl8pPr>
            <a:lvl9pPr marL="4095750" indent="0">
              <a:buNone/>
              <a:defRPr sz="23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1600"/>
            </a:lvl1pPr>
            <a:lvl2pPr marL="511810" indent="0">
              <a:buNone/>
              <a:defRPr sz="1300"/>
            </a:lvl2pPr>
            <a:lvl3pPr marL="1024255" indent="0">
              <a:buNone/>
              <a:defRPr sz="1100"/>
            </a:lvl3pPr>
            <a:lvl4pPr marL="1536065" indent="0">
              <a:buNone/>
              <a:defRPr sz="1000"/>
            </a:lvl4pPr>
            <a:lvl5pPr marL="2047875" indent="0">
              <a:buNone/>
              <a:defRPr sz="1000"/>
            </a:lvl5pPr>
            <a:lvl6pPr marL="2559685" indent="0">
              <a:buNone/>
              <a:defRPr sz="1000"/>
            </a:lvl6pPr>
            <a:lvl7pPr marL="3072130" indent="0">
              <a:buNone/>
              <a:defRPr sz="1000"/>
            </a:lvl7pPr>
            <a:lvl8pPr marL="3583940" indent="0">
              <a:buNone/>
              <a:defRPr sz="1000"/>
            </a:lvl8pPr>
            <a:lvl9pPr marL="40957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7BB928AD-8B37-451F-87C2-37E1A04AE1BF}" type="datetimeFigureOut">
              <a:rPr lang="zh-CN" altLang="en-US"/>
              <a:pPr>
                <a:defRPr/>
              </a:pPr>
              <a:t>2020/7/2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92DDB35F-3CBA-4BAC-947D-BFEE09F64B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1" r:id="rId12"/>
    <p:sldLayoutId id="2147483660" r:id="rId13"/>
    <p:sldLayoutId id="2147483659" r:id="rId14"/>
  </p:sldLayoutIdLst>
  <p:txStyles>
    <p:titleStyle>
      <a:lvl1pPr algn="ctr" defTabSz="1023938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84175" indent="-384175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850" indent="-3190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525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00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3463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622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03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84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290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81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25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06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87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68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13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94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75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image" Target="../media/image3.png"/><Relationship Id="rId7" Type="http://schemas.openxmlformats.org/officeDocument/2006/relationships/slide" Target="slide1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15.xml"/><Relationship Id="rId5" Type="http://schemas.openxmlformats.org/officeDocument/2006/relationships/slide" Target="slide10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7"/>
          <p:cNvSpPr/>
          <p:nvPr/>
        </p:nvSpPr>
        <p:spPr bwMode="auto">
          <a:xfrm>
            <a:off x="2387600" y="2441575"/>
            <a:ext cx="70326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0" name="Freeform 8"/>
          <p:cNvSpPr/>
          <p:nvPr/>
        </p:nvSpPr>
        <p:spPr bwMode="auto">
          <a:xfrm>
            <a:off x="3403600" y="1273175"/>
            <a:ext cx="452438" cy="2308225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1" name="Freeform 10"/>
          <p:cNvSpPr/>
          <p:nvPr/>
        </p:nvSpPr>
        <p:spPr bwMode="auto">
          <a:xfrm>
            <a:off x="3835400" y="265113"/>
            <a:ext cx="385763" cy="3316287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4" name="Freeform 11"/>
          <p:cNvSpPr/>
          <p:nvPr/>
        </p:nvSpPr>
        <p:spPr bwMode="auto">
          <a:xfrm>
            <a:off x="3381375" y="3581400"/>
            <a:ext cx="47307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6" name="Freeform 12"/>
          <p:cNvSpPr/>
          <p:nvPr/>
        </p:nvSpPr>
        <p:spPr bwMode="auto">
          <a:xfrm>
            <a:off x="3381375" y="3913188"/>
            <a:ext cx="671513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7" name="Freeform 16"/>
          <p:cNvSpPr/>
          <p:nvPr/>
        </p:nvSpPr>
        <p:spPr bwMode="auto">
          <a:xfrm>
            <a:off x="1873250" y="2563813"/>
            <a:ext cx="434975" cy="3444875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8" name="Freeform 21"/>
          <p:cNvSpPr/>
          <p:nvPr/>
        </p:nvSpPr>
        <p:spPr bwMode="auto">
          <a:xfrm>
            <a:off x="530225" y="2563813"/>
            <a:ext cx="1778000" cy="3470275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9" name="Freeform 22"/>
          <p:cNvSpPr/>
          <p:nvPr/>
        </p:nvSpPr>
        <p:spPr bwMode="auto">
          <a:xfrm>
            <a:off x="530225" y="1749425"/>
            <a:ext cx="2751138" cy="4284663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0" name="Freeform 25"/>
          <p:cNvSpPr/>
          <p:nvPr/>
        </p:nvSpPr>
        <p:spPr bwMode="auto">
          <a:xfrm>
            <a:off x="-855663" y="4979988"/>
            <a:ext cx="4237038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1" name="Freeform 26"/>
          <p:cNvSpPr/>
          <p:nvPr/>
        </p:nvSpPr>
        <p:spPr bwMode="auto">
          <a:xfrm>
            <a:off x="-855663" y="3913188"/>
            <a:ext cx="4908551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2" name="Freeform 27"/>
          <p:cNvSpPr/>
          <p:nvPr/>
        </p:nvSpPr>
        <p:spPr bwMode="auto">
          <a:xfrm>
            <a:off x="-855663" y="2563813"/>
            <a:ext cx="3163888" cy="2871787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3" name="Freeform 31"/>
          <p:cNvSpPr/>
          <p:nvPr/>
        </p:nvSpPr>
        <p:spPr bwMode="auto">
          <a:xfrm>
            <a:off x="3763963" y="-88900"/>
            <a:ext cx="595312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4" name="Freeform 32"/>
          <p:cNvSpPr/>
          <p:nvPr/>
        </p:nvSpPr>
        <p:spPr bwMode="auto">
          <a:xfrm>
            <a:off x="3633788" y="-117475"/>
            <a:ext cx="725487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5" name="Freeform 35"/>
          <p:cNvSpPr/>
          <p:nvPr/>
        </p:nvSpPr>
        <p:spPr bwMode="auto">
          <a:xfrm>
            <a:off x="3370263" y="-73025"/>
            <a:ext cx="989012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6" name="Freeform 37"/>
          <p:cNvSpPr/>
          <p:nvPr/>
        </p:nvSpPr>
        <p:spPr bwMode="auto">
          <a:xfrm>
            <a:off x="2308225" y="-31750"/>
            <a:ext cx="2051050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7" name="Freeform 38"/>
          <p:cNvSpPr/>
          <p:nvPr/>
        </p:nvSpPr>
        <p:spPr bwMode="auto">
          <a:xfrm>
            <a:off x="3281363" y="-31750"/>
            <a:ext cx="1077912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8" name="Freeform 39"/>
          <p:cNvSpPr/>
          <p:nvPr/>
        </p:nvSpPr>
        <p:spPr bwMode="auto">
          <a:xfrm>
            <a:off x="3922713" y="-31750"/>
            <a:ext cx="436562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9" name="Freeform 44"/>
          <p:cNvSpPr/>
          <p:nvPr/>
        </p:nvSpPr>
        <p:spPr bwMode="auto">
          <a:xfrm>
            <a:off x="4359275" y="-31750"/>
            <a:ext cx="428625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0" name="Freeform 45"/>
          <p:cNvSpPr/>
          <p:nvPr/>
        </p:nvSpPr>
        <p:spPr bwMode="auto">
          <a:xfrm>
            <a:off x="3763963" y="-122238"/>
            <a:ext cx="1023937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1" name="Freeform 46"/>
          <p:cNvSpPr/>
          <p:nvPr/>
        </p:nvSpPr>
        <p:spPr bwMode="auto">
          <a:xfrm>
            <a:off x="3633788" y="-138113"/>
            <a:ext cx="1154112" cy="530226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2" name="Freeform 47"/>
          <p:cNvSpPr/>
          <p:nvPr/>
        </p:nvSpPr>
        <p:spPr bwMode="auto">
          <a:xfrm>
            <a:off x="1873250" y="314325"/>
            <a:ext cx="2998788" cy="5695950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3" name="Freeform 48"/>
          <p:cNvSpPr/>
          <p:nvPr/>
        </p:nvSpPr>
        <p:spPr bwMode="auto">
          <a:xfrm>
            <a:off x="3381375" y="314325"/>
            <a:ext cx="1565275" cy="4665663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4" name="Freeform 49"/>
          <p:cNvSpPr/>
          <p:nvPr/>
        </p:nvSpPr>
        <p:spPr bwMode="auto">
          <a:xfrm>
            <a:off x="3854450" y="314325"/>
            <a:ext cx="1114425" cy="3270250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5" name="Freeform 52"/>
          <p:cNvSpPr/>
          <p:nvPr/>
        </p:nvSpPr>
        <p:spPr bwMode="auto">
          <a:xfrm>
            <a:off x="3370263" y="-134938"/>
            <a:ext cx="1417637" cy="1108076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6" name="Freeform 53"/>
          <p:cNvSpPr/>
          <p:nvPr/>
        </p:nvSpPr>
        <p:spPr bwMode="auto">
          <a:xfrm>
            <a:off x="4051300" y="314325"/>
            <a:ext cx="898525" cy="3602038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7" name="Freeform 54"/>
          <p:cNvSpPr/>
          <p:nvPr/>
        </p:nvSpPr>
        <p:spPr bwMode="auto">
          <a:xfrm>
            <a:off x="3835400" y="85725"/>
            <a:ext cx="984250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8" name="Freeform 55"/>
          <p:cNvSpPr/>
          <p:nvPr/>
        </p:nvSpPr>
        <p:spPr bwMode="auto">
          <a:xfrm>
            <a:off x="2308225" y="314325"/>
            <a:ext cx="2479675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9" name="Freeform 56"/>
          <p:cNvSpPr/>
          <p:nvPr/>
        </p:nvSpPr>
        <p:spPr bwMode="auto">
          <a:xfrm>
            <a:off x="3281363" y="314325"/>
            <a:ext cx="1506537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0" name="Freeform 57"/>
          <p:cNvSpPr/>
          <p:nvPr/>
        </p:nvSpPr>
        <p:spPr bwMode="auto">
          <a:xfrm>
            <a:off x="3922713" y="101600"/>
            <a:ext cx="865187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1" name="Freeform 61"/>
          <p:cNvSpPr/>
          <p:nvPr/>
        </p:nvSpPr>
        <p:spPr bwMode="auto">
          <a:xfrm>
            <a:off x="4787900" y="314325"/>
            <a:ext cx="171450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2" name="Freeform 62"/>
          <p:cNvSpPr/>
          <p:nvPr/>
        </p:nvSpPr>
        <p:spPr bwMode="auto">
          <a:xfrm>
            <a:off x="4359275" y="-52388"/>
            <a:ext cx="600075" cy="1292226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3" name="Freeform 63"/>
          <p:cNvSpPr/>
          <p:nvPr/>
        </p:nvSpPr>
        <p:spPr bwMode="auto">
          <a:xfrm>
            <a:off x="3763963" y="-230188"/>
            <a:ext cx="1195387" cy="1470026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4" name="Freeform 64"/>
          <p:cNvSpPr/>
          <p:nvPr/>
        </p:nvSpPr>
        <p:spPr bwMode="auto">
          <a:xfrm>
            <a:off x="3633788" y="-268288"/>
            <a:ext cx="1325562" cy="1508126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5" name="Freeform 65"/>
          <p:cNvSpPr/>
          <p:nvPr/>
        </p:nvSpPr>
        <p:spPr bwMode="auto">
          <a:xfrm>
            <a:off x="530225" y="1239838"/>
            <a:ext cx="4419600" cy="4814887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6" name="Freeform 66"/>
          <p:cNvSpPr/>
          <p:nvPr/>
        </p:nvSpPr>
        <p:spPr bwMode="auto">
          <a:xfrm>
            <a:off x="1873250" y="1239838"/>
            <a:ext cx="3076575" cy="4768850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7" name="Freeform 67"/>
          <p:cNvSpPr/>
          <p:nvPr/>
        </p:nvSpPr>
        <p:spPr bwMode="auto">
          <a:xfrm>
            <a:off x="3381375" y="1239838"/>
            <a:ext cx="1568450" cy="3740150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8" name="Freeform 68"/>
          <p:cNvSpPr/>
          <p:nvPr/>
        </p:nvSpPr>
        <p:spPr bwMode="auto">
          <a:xfrm>
            <a:off x="3854450" y="1239838"/>
            <a:ext cx="1095375" cy="2344737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9" name="Freeform 69"/>
          <p:cNvSpPr/>
          <p:nvPr/>
        </p:nvSpPr>
        <p:spPr bwMode="auto">
          <a:xfrm>
            <a:off x="4051300" y="1239838"/>
            <a:ext cx="898525" cy="2673350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0" name="Freeform 70"/>
          <p:cNvSpPr/>
          <p:nvPr/>
        </p:nvSpPr>
        <p:spPr bwMode="auto">
          <a:xfrm>
            <a:off x="3835400" y="265113"/>
            <a:ext cx="1114425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1" name="Freeform 71"/>
          <p:cNvSpPr/>
          <p:nvPr/>
        </p:nvSpPr>
        <p:spPr bwMode="auto">
          <a:xfrm>
            <a:off x="2308225" y="1239838"/>
            <a:ext cx="2641600" cy="1325562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2" name="Freeform 72"/>
          <p:cNvSpPr/>
          <p:nvPr/>
        </p:nvSpPr>
        <p:spPr bwMode="auto">
          <a:xfrm>
            <a:off x="2641600" y="2030413"/>
            <a:ext cx="1673225" cy="735012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3" name="Freeform 73"/>
          <p:cNvSpPr/>
          <p:nvPr/>
        </p:nvSpPr>
        <p:spPr bwMode="auto">
          <a:xfrm>
            <a:off x="3922713" y="147638"/>
            <a:ext cx="1033462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grpSp>
        <p:nvGrpSpPr>
          <p:cNvPr id="17451" name="组合 63"/>
          <p:cNvGrpSpPr>
            <a:grpSpLocks/>
          </p:cNvGrpSpPr>
          <p:nvPr/>
        </p:nvGrpSpPr>
        <p:grpSpPr bwMode="auto">
          <a:xfrm>
            <a:off x="1370013" y="1885950"/>
            <a:ext cx="1727200" cy="1760538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656868" y="3307804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3465513" y="1885950"/>
            <a:ext cx="133350" cy="179388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4124325" y="1581150"/>
            <a:ext cx="134938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3789363" y="20002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4475163" y="48577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4000500" y="3821113"/>
            <a:ext cx="134938" cy="17780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1839913" y="5886450"/>
            <a:ext cx="133350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473075" y="5942013"/>
            <a:ext cx="134938" cy="179387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642043" y="1061797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17461" name="组合 80"/>
          <p:cNvGrpSpPr>
            <a:grpSpLocks/>
          </p:cNvGrpSpPr>
          <p:nvPr/>
        </p:nvGrpSpPr>
        <p:grpSpPr bwMode="auto">
          <a:xfrm>
            <a:off x="4286250" y="2659063"/>
            <a:ext cx="377825" cy="503237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17462" name="组合 83"/>
          <p:cNvGrpSpPr>
            <a:grpSpLocks/>
          </p:cNvGrpSpPr>
          <p:nvPr/>
        </p:nvGrpSpPr>
        <p:grpSpPr bwMode="auto">
          <a:xfrm>
            <a:off x="3522663" y="4286250"/>
            <a:ext cx="377825" cy="503238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17463" name="组合 86"/>
          <p:cNvGrpSpPr>
            <a:grpSpLocks/>
          </p:cNvGrpSpPr>
          <p:nvPr/>
        </p:nvGrpSpPr>
        <p:grpSpPr bwMode="auto">
          <a:xfrm>
            <a:off x="3040063" y="738188"/>
            <a:ext cx="558800" cy="746125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pic>
        <p:nvPicPr>
          <p:cNvPr id="90" name="图片 89" descr="东北林业大学图标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96" y="1941368"/>
            <a:ext cx="1652618" cy="1647614"/>
          </a:xfrm>
          <a:prstGeom prst="ellipse">
            <a:avLst/>
          </a:prstGeom>
        </p:spPr>
      </p:pic>
      <p:pic>
        <p:nvPicPr>
          <p:cNvPr id="17465" name="图片 90" descr="T:\我的答辩PPT\东北林业大学.jpg东北林业大学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6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矩形 91"/>
          <p:cNvSpPr/>
          <p:nvPr/>
        </p:nvSpPr>
        <p:spPr>
          <a:xfrm>
            <a:off x="5872163" y="4462463"/>
            <a:ext cx="2976562" cy="385762"/>
          </a:xfrm>
          <a:prstGeom prst="rect">
            <a:avLst/>
          </a:prstGeom>
        </p:spPr>
        <p:txBody>
          <a:bodyPr wrap="none" lIns="76773" tIns="38387" rIns="76773" bIns="38387">
            <a:spAutoFit/>
          </a:bodyPr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专业：计算机科学与技术</a:t>
            </a:r>
          </a:p>
        </p:txBody>
      </p:sp>
      <p:sp>
        <p:nvSpPr>
          <p:cNvPr id="17468" name="TextBox 12"/>
          <p:cNvSpPr txBox="1">
            <a:spLocks noChangeArrowheads="1"/>
          </p:cNvSpPr>
          <p:nvPr/>
        </p:nvSpPr>
        <p:spPr bwMode="auto">
          <a:xfrm>
            <a:off x="4176713" y="2095500"/>
            <a:ext cx="46434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800" tIns="38400" rIns="76800" bIns="38400" anchor="ctr">
            <a:spAutoFit/>
          </a:bodyPr>
          <a:lstStyle/>
          <a:p>
            <a:pPr algn="ctr"/>
            <a:r>
              <a:rPr lang="zh-CN" altLang="en-US" sz="4000">
                <a:solidFill>
                  <a:schemeClr val="tx2"/>
                </a:solidFill>
                <a:latin typeface="宋体" charset="-122"/>
                <a:cs typeface="Arial" charset="0"/>
              </a:rPr>
              <a:t>逻辑代数基础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1117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逻辑代数基本定理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684213" y="909638"/>
            <a:ext cx="48244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* </a:t>
            </a:r>
            <a:r>
              <a:rPr lang="zh-CN" altLang="en-US" sz="2800">
                <a:solidFill>
                  <a:srgbClr val="FF0000"/>
                </a:solidFill>
              </a:rPr>
              <a:t>定理</a:t>
            </a:r>
            <a:r>
              <a:rPr lang="zh-CN" altLang="en-US" sz="2800"/>
              <a:t>可由公理推导出来</a:t>
            </a:r>
          </a:p>
        </p:txBody>
      </p:sp>
      <p:sp>
        <p:nvSpPr>
          <p:cNvPr id="33798" name="Rectangle 26"/>
          <p:cNvSpPr>
            <a:spLocks noChangeArrowheads="1"/>
          </p:cNvSpPr>
          <p:nvPr/>
        </p:nvSpPr>
        <p:spPr bwMode="auto">
          <a:xfrm>
            <a:off x="1047750" y="1484313"/>
            <a:ext cx="3021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定理</a:t>
            </a:r>
            <a:r>
              <a:rPr lang="en-US" altLang="zh-CN" sz="2800">
                <a:latin typeface="Times New Roman" pitchFamily="18" charset="0"/>
              </a:rPr>
              <a:t>1  </a:t>
            </a:r>
            <a:r>
              <a:rPr lang="zh-CN" altLang="en-US" sz="2800"/>
              <a:t>重叠律 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116013" y="2133600"/>
            <a:ext cx="5472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A + A = A </a:t>
            </a:r>
            <a:r>
              <a:rPr kumimoji="1" lang="zh-CN" altLang="en-US" sz="2800">
                <a:solidFill>
                  <a:srgbClr val="0033CC"/>
                </a:solidFill>
                <a:latin typeface="Times New Roman" pitchFamily="18" charset="0"/>
              </a:rPr>
              <a:t>　；　</a:t>
            </a:r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A · A = A</a:t>
            </a:r>
            <a:endParaRPr kumimoji="1" lang="zh-CN" altLang="en-US" sz="28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1331913" y="2781300"/>
            <a:ext cx="280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用真值表证明</a:t>
            </a:r>
          </a:p>
        </p:txBody>
      </p:sp>
      <p:grpSp>
        <p:nvGrpSpPr>
          <p:cNvPr id="28699" name="Group 27"/>
          <p:cNvGrpSpPr>
            <a:grpSpLocks/>
          </p:cNvGrpSpPr>
          <p:nvPr/>
        </p:nvGrpSpPr>
        <p:grpSpPr bwMode="auto">
          <a:xfrm>
            <a:off x="1404938" y="3476625"/>
            <a:ext cx="2663825" cy="2112963"/>
            <a:chOff x="567" y="1736"/>
            <a:chExt cx="1678" cy="1331"/>
          </a:xfrm>
        </p:grpSpPr>
        <p:sp>
          <p:nvSpPr>
            <p:cNvPr id="33834" name="Line 8"/>
            <p:cNvSpPr>
              <a:spLocks noChangeShapeType="1"/>
            </p:cNvSpPr>
            <p:nvPr/>
          </p:nvSpPr>
          <p:spPr bwMode="auto">
            <a:xfrm>
              <a:off x="567" y="1752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Line 9"/>
            <p:cNvSpPr>
              <a:spLocks noChangeShapeType="1"/>
            </p:cNvSpPr>
            <p:nvPr/>
          </p:nvSpPr>
          <p:spPr bwMode="auto">
            <a:xfrm>
              <a:off x="567" y="2024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36" name="Group 12"/>
            <p:cNvGrpSpPr>
              <a:grpSpLocks/>
            </p:cNvGrpSpPr>
            <p:nvPr/>
          </p:nvGrpSpPr>
          <p:grpSpPr bwMode="auto">
            <a:xfrm>
              <a:off x="658" y="1736"/>
              <a:ext cx="1497" cy="288"/>
              <a:chOff x="703" y="1752"/>
              <a:chExt cx="1497" cy="288"/>
            </a:xfrm>
          </p:grpSpPr>
          <p:sp>
            <p:nvSpPr>
              <p:cNvPr id="2" name="Text Box 10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A      B</a:t>
                </a:r>
              </a:p>
            </p:txBody>
          </p:sp>
          <p:sp>
            <p:nvSpPr>
              <p:cNvPr id="3" name="Text Box 11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F</a:t>
                </a:r>
              </a:p>
            </p:txBody>
          </p:sp>
        </p:grpSp>
        <p:grpSp>
          <p:nvGrpSpPr>
            <p:cNvPr id="33837" name="Group 13"/>
            <p:cNvGrpSpPr>
              <a:grpSpLocks/>
            </p:cNvGrpSpPr>
            <p:nvPr/>
          </p:nvGrpSpPr>
          <p:grpSpPr bwMode="auto">
            <a:xfrm>
              <a:off x="658" y="2008"/>
              <a:ext cx="1497" cy="288"/>
              <a:chOff x="703" y="1752"/>
              <a:chExt cx="1497" cy="288"/>
            </a:xfrm>
          </p:grpSpPr>
          <p:sp>
            <p:nvSpPr>
              <p:cNvPr id="33849" name="Text Box 14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0       0</a:t>
                </a:r>
              </a:p>
            </p:txBody>
          </p:sp>
          <p:sp>
            <p:nvSpPr>
              <p:cNvPr id="33850" name="Text Box 15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33838" name="Group 16"/>
            <p:cNvGrpSpPr>
              <a:grpSpLocks/>
            </p:cNvGrpSpPr>
            <p:nvPr/>
          </p:nvGrpSpPr>
          <p:grpSpPr bwMode="auto">
            <a:xfrm>
              <a:off x="658" y="2235"/>
              <a:ext cx="1497" cy="288"/>
              <a:chOff x="703" y="1752"/>
              <a:chExt cx="1497" cy="288"/>
            </a:xfrm>
          </p:grpSpPr>
          <p:sp>
            <p:nvSpPr>
              <p:cNvPr id="4" name="Text Box 17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0       1</a:t>
                </a:r>
              </a:p>
            </p:txBody>
          </p:sp>
          <p:sp>
            <p:nvSpPr>
              <p:cNvPr id="33848" name="Text Box 18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33839" name="Group 19"/>
            <p:cNvGrpSpPr>
              <a:grpSpLocks/>
            </p:cNvGrpSpPr>
            <p:nvPr/>
          </p:nvGrpSpPr>
          <p:grpSpPr bwMode="auto">
            <a:xfrm>
              <a:off x="658" y="2477"/>
              <a:ext cx="1497" cy="288"/>
              <a:chOff x="703" y="1752"/>
              <a:chExt cx="1497" cy="288"/>
            </a:xfrm>
          </p:grpSpPr>
          <p:sp>
            <p:nvSpPr>
              <p:cNvPr id="33845" name="Text Box 20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1       0</a:t>
                </a:r>
              </a:p>
            </p:txBody>
          </p:sp>
          <p:sp>
            <p:nvSpPr>
              <p:cNvPr id="33846" name="Text Box 21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33840" name="Group 22"/>
            <p:cNvGrpSpPr>
              <a:grpSpLocks/>
            </p:cNvGrpSpPr>
            <p:nvPr/>
          </p:nvGrpSpPr>
          <p:grpSpPr bwMode="auto">
            <a:xfrm>
              <a:off x="658" y="2750"/>
              <a:ext cx="1497" cy="288"/>
              <a:chOff x="703" y="1752"/>
              <a:chExt cx="1497" cy="288"/>
            </a:xfrm>
          </p:grpSpPr>
          <p:sp>
            <p:nvSpPr>
              <p:cNvPr id="5" name="Text Box 23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1       1</a:t>
                </a:r>
              </a:p>
            </p:txBody>
          </p:sp>
          <p:sp>
            <p:nvSpPr>
              <p:cNvPr id="33844" name="Text Box 24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3841" name="Line 25"/>
            <p:cNvSpPr>
              <a:spLocks noChangeShapeType="1"/>
            </p:cNvSpPr>
            <p:nvPr/>
          </p:nvSpPr>
          <p:spPr bwMode="auto">
            <a:xfrm>
              <a:off x="567" y="3067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Line 26"/>
            <p:cNvSpPr>
              <a:spLocks noChangeShapeType="1"/>
            </p:cNvSpPr>
            <p:nvPr/>
          </p:nvSpPr>
          <p:spPr bwMode="auto">
            <a:xfrm>
              <a:off x="1610" y="1752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24" name="Group 32"/>
          <p:cNvGrpSpPr>
            <a:grpSpLocks/>
          </p:cNvGrpSpPr>
          <p:nvPr/>
        </p:nvGrpSpPr>
        <p:grpSpPr bwMode="auto">
          <a:xfrm>
            <a:off x="107950" y="4221163"/>
            <a:ext cx="1439863" cy="1008062"/>
            <a:chOff x="68" y="2659"/>
            <a:chExt cx="907" cy="635"/>
          </a:xfrm>
        </p:grpSpPr>
        <p:sp>
          <p:nvSpPr>
            <p:cNvPr id="33831" name="Text Box 29"/>
            <p:cNvSpPr txBox="1">
              <a:spLocks noChangeArrowheads="1"/>
            </p:cNvSpPr>
            <p:nvPr/>
          </p:nvSpPr>
          <p:spPr bwMode="auto">
            <a:xfrm>
              <a:off x="68" y="2795"/>
              <a:ext cx="6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A+A</a:t>
              </a:r>
            </a:p>
          </p:txBody>
        </p:sp>
        <p:sp>
          <p:nvSpPr>
            <p:cNvPr id="33832" name="Line 30"/>
            <p:cNvSpPr>
              <a:spLocks noChangeShapeType="1"/>
            </p:cNvSpPr>
            <p:nvPr/>
          </p:nvSpPr>
          <p:spPr bwMode="auto">
            <a:xfrm flipV="1">
              <a:off x="658" y="2659"/>
              <a:ext cx="317" cy="18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Line 31"/>
            <p:cNvSpPr>
              <a:spLocks noChangeShapeType="1"/>
            </p:cNvSpPr>
            <p:nvPr/>
          </p:nvSpPr>
          <p:spPr bwMode="auto">
            <a:xfrm>
              <a:off x="658" y="3067"/>
              <a:ext cx="317" cy="22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1657350" y="3979863"/>
            <a:ext cx="2016125" cy="312737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1657350" y="5157788"/>
            <a:ext cx="2016125" cy="312737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54" name="Group 58"/>
          <p:cNvGrpSpPr>
            <a:grpSpLocks/>
          </p:cNvGrpSpPr>
          <p:nvPr/>
        </p:nvGrpSpPr>
        <p:grpSpPr bwMode="auto">
          <a:xfrm>
            <a:off x="5651500" y="3476625"/>
            <a:ext cx="2663825" cy="2112963"/>
            <a:chOff x="567" y="1736"/>
            <a:chExt cx="1678" cy="1331"/>
          </a:xfrm>
        </p:grpSpPr>
        <p:sp>
          <p:nvSpPr>
            <p:cNvPr id="33812" name="Line 59"/>
            <p:cNvSpPr>
              <a:spLocks noChangeShapeType="1"/>
            </p:cNvSpPr>
            <p:nvPr/>
          </p:nvSpPr>
          <p:spPr bwMode="auto">
            <a:xfrm>
              <a:off x="567" y="1752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Line 60"/>
            <p:cNvSpPr>
              <a:spLocks noChangeShapeType="1"/>
            </p:cNvSpPr>
            <p:nvPr/>
          </p:nvSpPr>
          <p:spPr bwMode="auto">
            <a:xfrm>
              <a:off x="567" y="2024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14" name="Group 61"/>
            <p:cNvGrpSpPr>
              <a:grpSpLocks/>
            </p:cNvGrpSpPr>
            <p:nvPr/>
          </p:nvGrpSpPr>
          <p:grpSpPr bwMode="auto">
            <a:xfrm>
              <a:off x="658" y="1736"/>
              <a:ext cx="1497" cy="288"/>
              <a:chOff x="703" y="1752"/>
              <a:chExt cx="1497" cy="288"/>
            </a:xfrm>
          </p:grpSpPr>
          <p:sp>
            <p:nvSpPr>
              <p:cNvPr id="33829" name="Text Box 62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A      B</a:t>
                </a:r>
              </a:p>
            </p:txBody>
          </p:sp>
          <p:sp>
            <p:nvSpPr>
              <p:cNvPr id="33830" name="Text Box 63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F</a:t>
                </a:r>
              </a:p>
            </p:txBody>
          </p:sp>
        </p:grpSp>
        <p:grpSp>
          <p:nvGrpSpPr>
            <p:cNvPr id="33815" name="Group 64"/>
            <p:cNvGrpSpPr>
              <a:grpSpLocks/>
            </p:cNvGrpSpPr>
            <p:nvPr/>
          </p:nvGrpSpPr>
          <p:grpSpPr bwMode="auto">
            <a:xfrm>
              <a:off x="658" y="2008"/>
              <a:ext cx="1497" cy="288"/>
              <a:chOff x="703" y="1752"/>
              <a:chExt cx="1497" cy="288"/>
            </a:xfrm>
          </p:grpSpPr>
          <p:sp>
            <p:nvSpPr>
              <p:cNvPr id="33827" name="Text Box 65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0       0</a:t>
                </a:r>
              </a:p>
            </p:txBody>
          </p:sp>
          <p:sp>
            <p:nvSpPr>
              <p:cNvPr id="33828" name="Text Box 66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33816" name="Group 67"/>
            <p:cNvGrpSpPr>
              <a:grpSpLocks/>
            </p:cNvGrpSpPr>
            <p:nvPr/>
          </p:nvGrpSpPr>
          <p:grpSpPr bwMode="auto">
            <a:xfrm>
              <a:off x="658" y="2235"/>
              <a:ext cx="1497" cy="288"/>
              <a:chOff x="703" y="1752"/>
              <a:chExt cx="1497" cy="288"/>
            </a:xfrm>
          </p:grpSpPr>
          <p:sp>
            <p:nvSpPr>
              <p:cNvPr id="6" name="Text Box 68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0       1</a:t>
                </a:r>
              </a:p>
            </p:txBody>
          </p:sp>
          <p:sp>
            <p:nvSpPr>
              <p:cNvPr id="7" name="Text Box 69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33817" name="Group 70"/>
            <p:cNvGrpSpPr>
              <a:grpSpLocks/>
            </p:cNvGrpSpPr>
            <p:nvPr/>
          </p:nvGrpSpPr>
          <p:grpSpPr bwMode="auto">
            <a:xfrm>
              <a:off x="658" y="2477"/>
              <a:ext cx="1497" cy="288"/>
              <a:chOff x="703" y="1752"/>
              <a:chExt cx="1497" cy="288"/>
            </a:xfrm>
          </p:grpSpPr>
          <p:sp>
            <p:nvSpPr>
              <p:cNvPr id="33823" name="Text Box 71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1       0</a:t>
                </a:r>
              </a:p>
            </p:txBody>
          </p:sp>
          <p:sp>
            <p:nvSpPr>
              <p:cNvPr id="8" name="Text Box 72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33818" name="Group 73"/>
            <p:cNvGrpSpPr>
              <a:grpSpLocks/>
            </p:cNvGrpSpPr>
            <p:nvPr/>
          </p:nvGrpSpPr>
          <p:grpSpPr bwMode="auto">
            <a:xfrm>
              <a:off x="658" y="2750"/>
              <a:ext cx="1497" cy="288"/>
              <a:chOff x="703" y="1752"/>
              <a:chExt cx="1497" cy="288"/>
            </a:xfrm>
          </p:grpSpPr>
          <p:sp>
            <p:nvSpPr>
              <p:cNvPr id="33821" name="Text Box 74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1       1</a:t>
                </a:r>
              </a:p>
            </p:txBody>
          </p:sp>
          <p:sp>
            <p:nvSpPr>
              <p:cNvPr id="33822" name="Text Box 75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33819" name="Line 76"/>
            <p:cNvSpPr>
              <a:spLocks noChangeShapeType="1"/>
            </p:cNvSpPr>
            <p:nvPr/>
          </p:nvSpPr>
          <p:spPr bwMode="auto">
            <a:xfrm>
              <a:off x="567" y="3067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Line 77"/>
            <p:cNvSpPr>
              <a:spLocks noChangeShapeType="1"/>
            </p:cNvSpPr>
            <p:nvPr/>
          </p:nvSpPr>
          <p:spPr bwMode="auto">
            <a:xfrm>
              <a:off x="1610" y="1752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47" name="Group 55"/>
          <p:cNvGrpSpPr>
            <a:grpSpLocks/>
          </p:cNvGrpSpPr>
          <p:nvPr/>
        </p:nvGrpSpPr>
        <p:grpSpPr bwMode="auto">
          <a:xfrm>
            <a:off x="4356100" y="4221163"/>
            <a:ext cx="1439863" cy="1008062"/>
            <a:chOff x="68" y="2659"/>
            <a:chExt cx="907" cy="635"/>
          </a:xfrm>
        </p:grpSpPr>
        <p:sp>
          <p:nvSpPr>
            <p:cNvPr id="33809" name="Text Box 56"/>
            <p:cNvSpPr txBox="1">
              <a:spLocks noChangeArrowheads="1"/>
            </p:cNvSpPr>
            <p:nvPr/>
          </p:nvSpPr>
          <p:spPr bwMode="auto">
            <a:xfrm>
              <a:off x="68" y="2795"/>
              <a:ext cx="6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A</a:t>
              </a:r>
              <a:r>
                <a:rPr kumimoji="1" lang="en-US" altLang="zh-CN">
                  <a:latin typeface="Times New Roman" pitchFamily="18" charset="0"/>
                </a:rPr>
                <a:t>·</a:t>
              </a:r>
              <a:r>
                <a:rPr lang="en-US" altLang="zh-CN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3810" name="Line 57"/>
            <p:cNvSpPr>
              <a:spLocks noChangeShapeType="1"/>
            </p:cNvSpPr>
            <p:nvPr/>
          </p:nvSpPr>
          <p:spPr bwMode="auto">
            <a:xfrm flipV="1">
              <a:off x="658" y="2659"/>
              <a:ext cx="317" cy="18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Line 58"/>
            <p:cNvSpPr>
              <a:spLocks noChangeShapeType="1"/>
            </p:cNvSpPr>
            <p:nvPr/>
          </p:nvSpPr>
          <p:spPr bwMode="auto">
            <a:xfrm>
              <a:off x="658" y="3067"/>
              <a:ext cx="317" cy="22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51" name="Rectangle 59"/>
          <p:cNvSpPr>
            <a:spLocks noChangeArrowheads="1"/>
          </p:cNvSpPr>
          <p:nvPr/>
        </p:nvSpPr>
        <p:spPr bwMode="auto">
          <a:xfrm>
            <a:off x="5940425" y="3983038"/>
            <a:ext cx="2016125" cy="312737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5940425" y="5170488"/>
            <a:ext cx="2016125" cy="312737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2" name="AutoShape 34"/>
          <p:cNvSpPr>
            <a:spLocks noChangeArrowheads="1"/>
          </p:cNvSpPr>
          <p:nvPr/>
        </p:nvSpPr>
        <p:spPr bwMode="auto">
          <a:xfrm>
            <a:off x="6300788" y="2349500"/>
            <a:ext cx="2592387" cy="504825"/>
          </a:xfrm>
          <a:prstGeom prst="wedgeRoundRectCallout">
            <a:avLst>
              <a:gd name="adj1" fmla="val -48653"/>
              <a:gd name="adj2" fmla="val 146542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/>
              <a:t>注意这里的</a:t>
            </a:r>
            <a:r>
              <a:rPr lang="zh-CN" altLang="en-US" sz="2000">
                <a:solidFill>
                  <a:srgbClr val="FF0000"/>
                </a:solidFill>
              </a:rPr>
              <a:t>对偶性</a:t>
            </a:r>
            <a:endParaRPr lang="en-US" altLang="zh-CN" sz="20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3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3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43" grpId="0"/>
      <p:bldP spid="33798" grpId="0"/>
      <p:bldP spid="33799" grpId="0"/>
      <p:bldP spid="33800" grpId="0"/>
      <p:bldP spid="33825" grpId="0" animBg="1"/>
      <p:bldP spid="33826" grpId="0" animBg="1"/>
      <p:bldP spid="33851" grpId="0" animBg="1"/>
      <p:bldP spid="33852" grpId="0" animBg="1"/>
      <p:bldP spid="225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8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1117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逻辑代数基本定理</a:t>
            </a:r>
          </a:p>
        </p:txBody>
      </p:sp>
      <p:sp>
        <p:nvSpPr>
          <p:cNvPr id="35845" name="Rectangle 26"/>
          <p:cNvSpPr>
            <a:spLocks noChangeArrowheads="1"/>
          </p:cNvSpPr>
          <p:nvPr/>
        </p:nvSpPr>
        <p:spPr bwMode="auto">
          <a:xfrm>
            <a:off x="900113" y="981075"/>
            <a:ext cx="3384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定理</a:t>
            </a:r>
            <a:r>
              <a:rPr lang="en-US" altLang="zh-CN" sz="2800">
                <a:latin typeface="Times New Roman" pitchFamily="18" charset="0"/>
              </a:rPr>
              <a:t>2  </a:t>
            </a:r>
            <a:r>
              <a:rPr lang="zh-CN" altLang="en-US" sz="2800"/>
              <a:t>吸收律 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900113" y="1484313"/>
            <a:ext cx="70564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A + A · B = A</a:t>
            </a:r>
            <a:r>
              <a:rPr kumimoji="1" lang="zh-CN" altLang="en-US" sz="2800">
                <a:solidFill>
                  <a:srgbClr val="0033CC"/>
                </a:solidFill>
                <a:latin typeface="Times New Roman" pitchFamily="18" charset="0"/>
              </a:rPr>
              <a:t>　   ； 　</a:t>
            </a:r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A · ( A + B ) = A</a:t>
            </a:r>
            <a:endParaRPr kumimoji="1" lang="zh-CN" altLang="en-US" sz="28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828675" y="2060575"/>
            <a:ext cx="331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A+A·B = A·1+A·B</a:t>
            </a:r>
            <a:endParaRPr lang="zh-CN" altLang="en-US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836738" y="2492375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= A·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（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1+B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836738" y="2925763"/>
            <a:ext cx="1655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= A·1</a:t>
            </a:r>
            <a:endParaRPr lang="zh-CN" altLang="en-US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836738" y="3357563"/>
            <a:ext cx="1655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= A</a:t>
            </a:r>
            <a:endParaRPr lang="zh-CN" altLang="en-US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4500563" y="2060575"/>
            <a:ext cx="388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A·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（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A+B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） 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= A·A+A·B</a:t>
            </a:r>
            <a:endParaRPr lang="zh-CN" altLang="en-US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6156325" y="2492375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= A+A·B</a:t>
            </a:r>
            <a:endParaRPr lang="zh-CN" altLang="en-US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6156325" y="2925763"/>
            <a:ext cx="165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= A</a:t>
            </a:r>
            <a:endParaRPr lang="zh-CN" altLang="en-US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900113" y="37734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定理</a:t>
            </a:r>
            <a:r>
              <a:rPr lang="en-US" altLang="zh-CN" sz="2800">
                <a:latin typeface="Times New Roman" pitchFamily="18" charset="0"/>
              </a:rPr>
              <a:t>3  </a:t>
            </a:r>
            <a:r>
              <a:rPr lang="zh-CN" altLang="en-US" sz="2800">
                <a:latin typeface="Times New Roman" pitchFamily="18" charset="0"/>
              </a:rPr>
              <a:t>反向</a:t>
            </a:r>
            <a:r>
              <a:rPr lang="zh-CN" altLang="en-US" sz="2800"/>
              <a:t>吸收律 </a:t>
            </a:r>
          </a:p>
        </p:txBody>
      </p:sp>
      <p:grpSp>
        <p:nvGrpSpPr>
          <p:cNvPr id="35858" name="Group 18"/>
          <p:cNvGrpSpPr>
            <a:grpSpLocks/>
          </p:cNvGrpSpPr>
          <p:nvPr/>
        </p:nvGrpSpPr>
        <p:grpSpPr bwMode="auto">
          <a:xfrm>
            <a:off x="900113" y="4292600"/>
            <a:ext cx="7775575" cy="519113"/>
            <a:chOff x="567" y="2704"/>
            <a:chExt cx="4898" cy="327"/>
          </a:xfrm>
        </p:grpSpPr>
        <p:sp>
          <p:nvSpPr>
            <p:cNvPr id="35866" name="Rectangle 6"/>
            <p:cNvSpPr>
              <a:spLocks noChangeArrowheads="1"/>
            </p:cNvSpPr>
            <p:nvPr/>
          </p:nvSpPr>
          <p:spPr bwMode="auto">
            <a:xfrm>
              <a:off x="567" y="2704"/>
              <a:ext cx="48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+ A · B = A+B</a:t>
              </a:r>
              <a:r>
                <a:rPr kumimoji="1" lang="zh-CN" altLang="en-US" sz="2800">
                  <a:solidFill>
                    <a:srgbClr val="0033CC"/>
                  </a:solidFill>
                  <a:latin typeface="Times New Roman" pitchFamily="18" charset="0"/>
                </a:rPr>
                <a:t>　   ； 　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· ( A + B ) = A ·B</a:t>
              </a:r>
              <a:endParaRPr kumimoji="1" lang="zh-CN" altLang="en-US" sz="2800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35867" name="Line 16"/>
            <p:cNvSpPr>
              <a:spLocks noChangeShapeType="1"/>
            </p:cNvSpPr>
            <p:nvPr/>
          </p:nvSpPr>
          <p:spPr bwMode="auto">
            <a:xfrm>
              <a:off x="3568" y="2750"/>
              <a:ext cx="18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Line 17"/>
            <p:cNvSpPr>
              <a:spLocks noChangeShapeType="1"/>
            </p:cNvSpPr>
            <p:nvPr/>
          </p:nvSpPr>
          <p:spPr bwMode="auto">
            <a:xfrm>
              <a:off x="1012" y="2750"/>
              <a:ext cx="18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61" name="Group 21"/>
          <p:cNvGrpSpPr>
            <a:grpSpLocks/>
          </p:cNvGrpSpPr>
          <p:nvPr/>
        </p:nvGrpSpPr>
        <p:grpSpPr bwMode="auto">
          <a:xfrm>
            <a:off x="612775" y="4843463"/>
            <a:ext cx="3455988" cy="457200"/>
            <a:chOff x="386" y="3051"/>
            <a:chExt cx="2177" cy="288"/>
          </a:xfrm>
        </p:grpSpPr>
        <p:sp>
          <p:nvSpPr>
            <p:cNvPr id="35864" name="Rectangle 19"/>
            <p:cNvSpPr>
              <a:spLocks noChangeArrowheads="1"/>
            </p:cNvSpPr>
            <p:nvPr/>
          </p:nvSpPr>
          <p:spPr bwMode="auto">
            <a:xfrm>
              <a:off x="386" y="3051"/>
              <a:ext cx="21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= </a:t>
              </a:r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（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A+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）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·</a:t>
              </a:r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（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A+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35865" name="Line 20"/>
            <p:cNvSpPr>
              <a:spLocks noChangeShapeType="1"/>
            </p:cNvSpPr>
            <p:nvPr/>
          </p:nvSpPr>
          <p:spPr bwMode="auto">
            <a:xfrm>
              <a:off x="1058" y="3099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612775" y="5300663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= 1·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（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A+B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612775" y="5780088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= A+B</a:t>
            </a:r>
            <a:endParaRPr lang="zh-CN" altLang="en-US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4591" name="AutoShape 15"/>
          <p:cNvSpPr>
            <a:spLocks noChangeArrowheads="1"/>
          </p:cNvSpPr>
          <p:nvPr/>
        </p:nvSpPr>
        <p:spPr bwMode="auto">
          <a:xfrm>
            <a:off x="2916238" y="5661025"/>
            <a:ext cx="1511300" cy="792163"/>
          </a:xfrm>
          <a:prstGeom prst="wedgeRoundRectCallout">
            <a:avLst>
              <a:gd name="adj1" fmla="val -52102"/>
              <a:gd name="adj2" fmla="val -99500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/>
              <a:t>注意这里</a:t>
            </a:r>
            <a:r>
              <a:rPr lang="zh-CN" altLang="en-US" sz="2000">
                <a:solidFill>
                  <a:srgbClr val="FF0000"/>
                </a:solidFill>
              </a:rPr>
              <a:t>分配律</a:t>
            </a:r>
            <a:endParaRPr lang="en-US" altLang="zh-CN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35868" name="Group 28"/>
          <p:cNvGrpSpPr>
            <a:grpSpLocks/>
          </p:cNvGrpSpPr>
          <p:nvPr/>
        </p:nvGrpSpPr>
        <p:grpSpPr bwMode="auto">
          <a:xfrm>
            <a:off x="4643438" y="4835525"/>
            <a:ext cx="2808287" cy="457200"/>
            <a:chOff x="2880" y="3067"/>
            <a:chExt cx="1769" cy="288"/>
          </a:xfrm>
        </p:grpSpPr>
        <p:sp>
          <p:nvSpPr>
            <p:cNvPr id="4" name="Rectangle 26"/>
            <p:cNvSpPr>
              <a:spLocks noChangeArrowheads="1"/>
            </p:cNvSpPr>
            <p:nvPr/>
          </p:nvSpPr>
          <p:spPr bwMode="auto">
            <a:xfrm>
              <a:off x="2880" y="3067"/>
              <a:ext cx="1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=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·A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+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·B</a:t>
              </a:r>
              <a:endParaRPr lang="zh-CN" altLang="en-US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" name="Line 27"/>
            <p:cNvSpPr>
              <a:spLocks noChangeShapeType="1"/>
            </p:cNvSpPr>
            <p:nvPr/>
          </p:nvSpPr>
          <p:spPr bwMode="auto">
            <a:xfrm>
              <a:off x="3296" y="3115"/>
              <a:ext cx="136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4643438" y="5300663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= 0+A·B</a:t>
            </a:r>
            <a:endParaRPr lang="zh-CN" altLang="en-US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4643438" y="5780088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= A·B</a:t>
            </a:r>
            <a:endParaRPr lang="zh-CN" altLang="en-US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5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35846" grpId="0"/>
      <p:bldP spid="35847" grpId="0"/>
      <p:bldP spid="35848" grpId="0"/>
      <p:bldP spid="35849" grpId="0"/>
      <p:bldP spid="35850" grpId="0"/>
      <p:bldP spid="35851" grpId="0"/>
      <p:bldP spid="35852" grpId="0"/>
      <p:bldP spid="35853" grpId="0"/>
      <p:bldP spid="2" grpId="0"/>
      <p:bldP spid="35862" grpId="0"/>
      <p:bldP spid="35863" grpId="0"/>
      <p:bldP spid="24591" grpId="0" animBg="1"/>
      <p:bldP spid="35869" grpId="0"/>
      <p:bldP spid="358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8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1117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逻辑代数基本定理</a:t>
            </a:r>
          </a:p>
        </p:txBody>
      </p:sp>
      <p:sp>
        <p:nvSpPr>
          <p:cNvPr id="35845" name="Rectangle 26"/>
          <p:cNvSpPr>
            <a:spLocks noChangeArrowheads="1"/>
          </p:cNvSpPr>
          <p:nvPr/>
        </p:nvSpPr>
        <p:spPr bwMode="auto">
          <a:xfrm>
            <a:off x="900113" y="981075"/>
            <a:ext cx="3384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定理</a:t>
            </a:r>
            <a:r>
              <a:rPr lang="en-US" altLang="zh-CN" sz="2800">
                <a:latin typeface="Times New Roman" pitchFamily="18" charset="0"/>
              </a:rPr>
              <a:t>4  </a:t>
            </a:r>
            <a:r>
              <a:rPr lang="zh-CN" altLang="en-US" sz="2800"/>
              <a:t>对合律 </a:t>
            </a:r>
          </a:p>
        </p:txBody>
      </p:sp>
      <p:grpSp>
        <p:nvGrpSpPr>
          <p:cNvPr id="36903" name="Group 39"/>
          <p:cNvGrpSpPr>
            <a:grpSpLocks/>
          </p:cNvGrpSpPr>
          <p:nvPr/>
        </p:nvGrpSpPr>
        <p:grpSpPr bwMode="auto">
          <a:xfrm>
            <a:off x="971550" y="1773238"/>
            <a:ext cx="2160588" cy="661987"/>
            <a:chOff x="567" y="2614"/>
            <a:chExt cx="1361" cy="417"/>
          </a:xfrm>
        </p:grpSpPr>
        <p:sp>
          <p:nvSpPr>
            <p:cNvPr id="3" name="Rectangle 6"/>
            <p:cNvSpPr>
              <a:spLocks noChangeArrowheads="1"/>
            </p:cNvSpPr>
            <p:nvPr/>
          </p:nvSpPr>
          <p:spPr bwMode="auto">
            <a:xfrm>
              <a:off x="567" y="2704"/>
              <a:ext cx="136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 = A</a:t>
              </a:r>
              <a:endParaRPr kumimoji="1" lang="zh-CN" altLang="en-US" sz="2800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36905" name="Line 37"/>
            <p:cNvSpPr>
              <a:spLocks noChangeShapeType="1"/>
            </p:cNvSpPr>
            <p:nvPr/>
          </p:nvSpPr>
          <p:spPr bwMode="auto">
            <a:xfrm>
              <a:off x="612" y="2614"/>
              <a:ext cx="18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6" name="Line 38"/>
            <p:cNvSpPr>
              <a:spLocks noChangeShapeType="1"/>
            </p:cNvSpPr>
            <p:nvPr/>
          </p:nvSpPr>
          <p:spPr bwMode="auto">
            <a:xfrm>
              <a:off x="612" y="2750"/>
              <a:ext cx="18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904" name="Group 40"/>
          <p:cNvGrpSpPr>
            <a:grpSpLocks/>
          </p:cNvGrpSpPr>
          <p:nvPr/>
        </p:nvGrpSpPr>
        <p:grpSpPr bwMode="auto">
          <a:xfrm>
            <a:off x="5580063" y="1771650"/>
            <a:ext cx="2160587" cy="661988"/>
            <a:chOff x="567" y="2614"/>
            <a:chExt cx="1361" cy="417"/>
          </a:xfrm>
        </p:grpSpPr>
        <p:sp>
          <p:nvSpPr>
            <p:cNvPr id="36901" name="Rectangle 6"/>
            <p:cNvSpPr>
              <a:spLocks noChangeArrowheads="1"/>
            </p:cNvSpPr>
            <p:nvPr/>
          </p:nvSpPr>
          <p:spPr bwMode="auto">
            <a:xfrm>
              <a:off x="567" y="2704"/>
              <a:ext cx="136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 = 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endParaRPr kumimoji="1"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36902" name="Line 42"/>
            <p:cNvSpPr>
              <a:spLocks noChangeShapeType="1"/>
            </p:cNvSpPr>
            <p:nvPr/>
          </p:nvSpPr>
          <p:spPr bwMode="auto">
            <a:xfrm>
              <a:off x="612" y="2614"/>
              <a:ext cx="18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43"/>
            <p:cNvSpPr>
              <a:spLocks noChangeShapeType="1"/>
            </p:cNvSpPr>
            <p:nvPr/>
          </p:nvSpPr>
          <p:spPr bwMode="auto">
            <a:xfrm>
              <a:off x="612" y="2750"/>
              <a:ext cx="18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4643438" y="1917700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令</a:t>
            </a:r>
          </a:p>
        </p:txBody>
      </p:sp>
      <p:grpSp>
        <p:nvGrpSpPr>
          <p:cNvPr id="36912" name="Group 48"/>
          <p:cNvGrpSpPr>
            <a:grpSpLocks/>
          </p:cNvGrpSpPr>
          <p:nvPr/>
        </p:nvGrpSpPr>
        <p:grpSpPr bwMode="auto">
          <a:xfrm>
            <a:off x="5570538" y="1895475"/>
            <a:ext cx="441325" cy="519113"/>
            <a:chOff x="3470" y="2477"/>
            <a:chExt cx="278" cy="327"/>
          </a:xfrm>
        </p:grpSpPr>
        <p:sp>
          <p:nvSpPr>
            <p:cNvPr id="36899" name="Rectangle 46"/>
            <p:cNvSpPr>
              <a:spLocks noChangeArrowheads="1"/>
            </p:cNvSpPr>
            <p:nvPr/>
          </p:nvSpPr>
          <p:spPr bwMode="auto">
            <a:xfrm>
              <a:off x="3470" y="2477"/>
              <a:ext cx="278" cy="327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kumimoji="1" lang="en-US" altLang="zh-CN" sz="2800">
                  <a:solidFill>
                    <a:srgbClr val="FFC91D"/>
                  </a:solidFill>
                  <a:latin typeface="Times New Roman" pitchFamily="18" charset="0"/>
                </a:rPr>
                <a:t>A</a:t>
              </a:r>
              <a:endParaRPr kumimoji="1" lang="zh-CN" altLang="en-US" sz="2800">
                <a:solidFill>
                  <a:srgbClr val="FFC91D"/>
                </a:solidFill>
                <a:latin typeface="Times New Roman" pitchFamily="18" charset="0"/>
              </a:endParaRPr>
            </a:p>
          </p:txBody>
        </p:sp>
        <p:sp>
          <p:nvSpPr>
            <p:cNvPr id="36900" name="Line 47"/>
            <p:cNvSpPr>
              <a:spLocks noChangeShapeType="1"/>
            </p:cNvSpPr>
            <p:nvPr/>
          </p:nvSpPr>
          <p:spPr bwMode="auto">
            <a:xfrm>
              <a:off x="3523" y="2531"/>
              <a:ext cx="1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62" name="AutoShape 34"/>
          <p:cNvSpPr>
            <a:spLocks noChangeArrowheads="1"/>
          </p:cNvSpPr>
          <p:nvPr/>
        </p:nvSpPr>
        <p:spPr bwMode="auto">
          <a:xfrm>
            <a:off x="6588125" y="1412875"/>
            <a:ext cx="1368425" cy="504825"/>
          </a:xfrm>
          <a:prstGeom prst="wedgeRoundRectCallout">
            <a:avLst>
              <a:gd name="adj1" fmla="val -83875"/>
              <a:gd name="adj2" fmla="val 58491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zh-CN" altLang="en-US" sz="2000"/>
              <a:t>的反向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36918" name="Group 54"/>
          <p:cNvGrpSpPr>
            <a:grpSpLocks/>
          </p:cNvGrpSpPr>
          <p:nvPr/>
        </p:nvGrpSpPr>
        <p:grpSpPr bwMode="auto">
          <a:xfrm>
            <a:off x="971550" y="2565400"/>
            <a:ext cx="5472113" cy="519113"/>
            <a:chOff x="567" y="1652"/>
            <a:chExt cx="3447" cy="327"/>
          </a:xfrm>
        </p:grpSpPr>
        <p:sp>
          <p:nvSpPr>
            <p:cNvPr id="36896" name="Rectangle 6"/>
            <p:cNvSpPr>
              <a:spLocks noChangeArrowheads="1"/>
            </p:cNvSpPr>
            <p:nvPr/>
          </p:nvSpPr>
          <p:spPr bwMode="auto">
            <a:xfrm>
              <a:off x="567" y="1652"/>
              <a:ext cx="34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 + A = 1</a:t>
              </a:r>
              <a:r>
                <a:rPr kumimoji="1" lang="zh-CN" altLang="en-US" sz="2800">
                  <a:solidFill>
                    <a:srgbClr val="0033CC"/>
                  </a:solidFill>
                  <a:latin typeface="Times New Roman" pitchFamily="18" charset="0"/>
                </a:rPr>
                <a:t>　     ； 　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 · A = 0</a:t>
              </a:r>
              <a:endParaRPr kumimoji="1" lang="zh-CN" altLang="en-US" sz="2800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36897" name="Line 52"/>
            <p:cNvSpPr>
              <a:spLocks noChangeShapeType="1"/>
            </p:cNvSpPr>
            <p:nvPr/>
          </p:nvSpPr>
          <p:spPr bwMode="auto">
            <a:xfrm>
              <a:off x="2887" y="1698"/>
              <a:ext cx="18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Line 53"/>
            <p:cNvSpPr>
              <a:spLocks noChangeShapeType="1"/>
            </p:cNvSpPr>
            <p:nvPr/>
          </p:nvSpPr>
          <p:spPr bwMode="auto">
            <a:xfrm>
              <a:off x="1012" y="1698"/>
              <a:ext cx="18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923" name="Group 59"/>
          <p:cNvGrpSpPr>
            <a:grpSpLocks/>
          </p:cNvGrpSpPr>
          <p:nvPr/>
        </p:nvGrpSpPr>
        <p:grpSpPr bwMode="auto">
          <a:xfrm>
            <a:off x="971550" y="3089275"/>
            <a:ext cx="6408738" cy="519113"/>
            <a:chOff x="612" y="2069"/>
            <a:chExt cx="4037" cy="327"/>
          </a:xfrm>
        </p:grpSpPr>
        <p:sp>
          <p:nvSpPr>
            <p:cNvPr id="36893" name="Rectangle 23"/>
            <p:cNvSpPr>
              <a:spLocks noChangeArrowheads="1"/>
            </p:cNvSpPr>
            <p:nvPr/>
          </p:nvSpPr>
          <p:spPr bwMode="auto">
            <a:xfrm>
              <a:off x="612" y="2069"/>
              <a:ext cx="403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A + A = 1         </a:t>
              </a:r>
              <a:r>
                <a:rPr kumimoji="1" lang="zh-CN" altLang="en-US" sz="2800">
                  <a:solidFill>
                    <a:schemeClr val="hlink"/>
                  </a:solidFill>
                  <a:latin typeface="Times New Roman" pitchFamily="18" charset="0"/>
                </a:rPr>
                <a:t>；     </a:t>
              </a:r>
              <a:r>
                <a:rPr kumimoji="1"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A · A = 0</a:t>
              </a:r>
              <a:endParaRPr kumimoji="1" lang="zh-CN" altLang="en-US" sz="28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36894" name="Line 24"/>
            <p:cNvSpPr>
              <a:spLocks noChangeShapeType="1"/>
            </p:cNvSpPr>
            <p:nvPr/>
          </p:nvSpPr>
          <p:spPr bwMode="auto">
            <a:xfrm>
              <a:off x="2926" y="2115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5" name="Line 25"/>
            <p:cNvSpPr>
              <a:spLocks noChangeShapeType="1"/>
            </p:cNvSpPr>
            <p:nvPr/>
          </p:nvSpPr>
          <p:spPr bwMode="auto">
            <a:xfrm>
              <a:off x="1065" y="2115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24" name="Text Box 60"/>
          <p:cNvSpPr txBox="1">
            <a:spLocks noChangeArrowheads="1"/>
          </p:cNvSpPr>
          <p:nvPr/>
        </p:nvSpPr>
        <p:spPr bwMode="auto">
          <a:xfrm>
            <a:off x="396875" y="2579688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得</a:t>
            </a:r>
          </a:p>
        </p:txBody>
      </p:sp>
      <p:sp>
        <p:nvSpPr>
          <p:cNvPr id="36925" name="Text Box 61"/>
          <p:cNvSpPr txBox="1">
            <a:spLocks noChangeArrowheads="1"/>
          </p:cNvSpPr>
          <p:nvPr/>
        </p:nvSpPr>
        <p:spPr bwMode="auto">
          <a:xfrm>
            <a:off x="179388" y="3089275"/>
            <a:ext cx="108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因为</a:t>
            </a:r>
          </a:p>
        </p:txBody>
      </p:sp>
      <p:sp>
        <p:nvSpPr>
          <p:cNvPr id="36926" name="Text Box 62"/>
          <p:cNvSpPr txBox="1">
            <a:spLocks noChangeArrowheads="1"/>
          </p:cNvSpPr>
          <p:nvPr/>
        </p:nvSpPr>
        <p:spPr bwMode="auto">
          <a:xfrm>
            <a:off x="6154738" y="3089275"/>
            <a:ext cx="1801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>
                <a:solidFill>
                  <a:srgbClr val="FF0000"/>
                </a:solidFill>
              </a:rPr>
              <a:t>唯一性</a:t>
            </a:r>
          </a:p>
        </p:txBody>
      </p:sp>
      <p:sp>
        <p:nvSpPr>
          <p:cNvPr id="36927" name="Rectangle 63"/>
          <p:cNvSpPr>
            <a:spLocks noChangeArrowheads="1"/>
          </p:cNvSpPr>
          <p:nvPr/>
        </p:nvSpPr>
        <p:spPr bwMode="auto">
          <a:xfrm>
            <a:off x="7524750" y="3068638"/>
            <a:ext cx="1439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=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A</a:t>
            </a:r>
            <a:endParaRPr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" name="Rectangle 26"/>
          <p:cNvSpPr>
            <a:spLocks noChangeArrowheads="1"/>
          </p:cNvSpPr>
          <p:nvPr/>
        </p:nvSpPr>
        <p:spPr bwMode="auto">
          <a:xfrm>
            <a:off x="900113" y="37734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定理</a:t>
            </a:r>
            <a:r>
              <a:rPr lang="en-US" altLang="zh-CN" sz="2800">
                <a:latin typeface="Times New Roman" pitchFamily="18" charset="0"/>
              </a:rPr>
              <a:t>5  </a:t>
            </a:r>
            <a:r>
              <a:rPr lang="zh-CN" altLang="en-US" sz="2800"/>
              <a:t>反演律 </a:t>
            </a:r>
          </a:p>
        </p:txBody>
      </p:sp>
      <p:grpSp>
        <p:nvGrpSpPr>
          <p:cNvPr id="36936" name="Group 72"/>
          <p:cNvGrpSpPr>
            <a:grpSpLocks/>
          </p:cNvGrpSpPr>
          <p:nvPr/>
        </p:nvGrpSpPr>
        <p:grpSpPr bwMode="auto">
          <a:xfrm>
            <a:off x="900113" y="4494213"/>
            <a:ext cx="7056437" cy="519112"/>
            <a:chOff x="567" y="2831"/>
            <a:chExt cx="4445" cy="327"/>
          </a:xfrm>
        </p:grpSpPr>
        <p:sp>
          <p:nvSpPr>
            <p:cNvPr id="36886" name="Rectangle 6"/>
            <p:cNvSpPr>
              <a:spLocks noChangeArrowheads="1"/>
            </p:cNvSpPr>
            <p:nvPr/>
          </p:nvSpPr>
          <p:spPr bwMode="auto">
            <a:xfrm>
              <a:off x="567" y="2831"/>
              <a:ext cx="44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+ B = A ·</a:t>
              </a:r>
              <a:r>
                <a:rPr kumimoji="1" lang="en-US" altLang="zh-CN">
                  <a:solidFill>
                    <a:srgbClr val="0033CC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/>
                <a:t> </a:t>
              </a:r>
              <a:r>
                <a:rPr kumimoji="1" lang="zh-CN" altLang="en-US" sz="2800">
                  <a:solidFill>
                    <a:srgbClr val="0033CC"/>
                  </a:solidFill>
                  <a:latin typeface="Times New Roman" pitchFamily="18" charset="0"/>
                </a:rPr>
                <a:t>　   ； 　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· B = A + B</a:t>
              </a:r>
              <a:r>
                <a:rPr kumimoji="1" lang="en-US" altLang="zh-CN"/>
                <a:t> </a:t>
              </a:r>
              <a:endParaRPr kumimoji="1" lang="zh-CN" altLang="en-US"/>
            </a:p>
          </p:txBody>
        </p:sp>
        <p:sp>
          <p:nvSpPr>
            <p:cNvPr id="36887" name="Line 66"/>
            <p:cNvSpPr>
              <a:spLocks noChangeShapeType="1"/>
            </p:cNvSpPr>
            <p:nvPr/>
          </p:nvSpPr>
          <p:spPr bwMode="auto">
            <a:xfrm>
              <a:off x="2893" y="2840"/>
              <a:ext cx="499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8" name="Line 67"/>
            <p:cNvSpPr>
              <a:spLocks noChangeShapeType="1"/>
            </p:cNvSpPr>
            <p:nvPr/>
          </p:nvSpPr>
          <p:spPr bwMode="auto">
            <a:xfrm>
              <a:off x="650" y="2840"/>
              <a:ext cx="54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9" name="Line 68"/>
            <p:cNvSpPr>
              <a:spLocks noChangeShapeType="1"/>
            </p:cNvSpPr>
            <p:nvPr/>
          </p:nvSpPr>
          <p:spPr bwMode="auto">
            <a:xfrm>
              <a:off x="1415" y="2840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0" name="Line 69"/>
            <p:cNvSpPr>
              <a:spLocks noChangeShapeType="1"/>
            </p:cNvSpPr>
            <p:nvPr/>
          </p:nvSpPr>
          <p:spPr bwMode="auto">
            <a:xfrm>
              <a:off x="1746" y="2840"/>
              <a:ext cx="18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1" name="Line 70"/>
            <p:cNvSpPr>
              <a:spLocks noChangeShapeType="1"/>
            </p:cNvSpPr>
            <p:nvPr/>
          </p:nvSpPr>
          <p:spPr bwMode="auto">
            <a:xfrm>
              <a:off x="3627" y="2840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2" name="Line 71"/>
            <p:cNvSpPr>
              <a:spLocks noChangeShapeType="1"/>
            </p:cNvSpPr>
            <p:nvPr/>
          </p:nvSpPr>
          <p:spPr bwMode="auto">
            <a:xfrm>
              <a:off x="4014" y="2840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37" name="Rectangle 73"/>
          <p:cNvSpPr>
            <a:spLocks noChangeArrowheads="1"/>
          </p:cNvSpPr>
          <p:nvPr/>
        </p:nvSpPr>
        <p:spPr bwMode="auto">
          <a:xfrm>
            <a:off x="900113" y="4581525"/>
            <a:ext cx="1079500" cy="358775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38" name="Text Box 74"/>
          <p:cNvSpPr txBox="1">
            <a:spLocks noChangeArrowheads="1"/>
          </p:cNvSpPr>
          <p:nvPr/>
        </p:nvSpPr>
        <p:spPr bwMode="auto">
          <a:xfrm>
            <a:off x="828675" y="5157788"/>
            <a:ext cx="621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>
                <a:solidFill>
                  <a:schemeClr val="hlink"/>
                </a:solidFill>
              </a:rPr>
              <a:t>整体的反向</a:t>
            </a:r>
            <a:r>
              <a:rPr lang="zh-CN" altLang="en-US"/>
              <a:t>等于</a:t>
            </a:r>
            <a:r>
              <a:rPr lang="zh-CN" altLang="en-US">
                <a:solidFill>
                  <a:schemeClr val="hlink"/>
                </a:solidFill>
              </a:rPr>
              <a:t>各自的反向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反操作</a:t>
            </a:r>
          </a:p>
        </p:txBody>
      </p:sp>
      <p:sp>
        <p:nvSpPr>
          <p:cNvPr id="36939" name="Rectangle 75"/>
          <p:cNvSpPr>
            <a:spLocks noChangeArrowheads="1"/>
          </p:cNvSpPr>
          <p:nvPr/>
        </p:nvSpPr>
        <p:spPr bwMode="auto">
          <a:xfrm>
            <a:off x="4584700" y="4581525"/>
            <a:ext cx="863600" cy="358775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40" name="Rectangle 27"/>
          <p:cNvSpPr>
            <a:spLocks noChangeArrowheads="1"/>
          </p:cNvSpPr>
          <p:nvPr/>
        </p:nvSpPr>
        <p:spPr bwMode="auto">
          <a:xfrm>
            <a:off x="755650" y="5718175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solidFill>
                  <a:srgbClr val="FF2800"/>
                </a:solidFill>
              </a:rPr>
              <a:t>注意：</a:t>
            </a:r>
            <a:r>
              <a:rPr kumimoji="1" lang="zh-CN" altLang="en-US" sz="2800"/>
              <a:t>“</a:t>
            </a:r>
            <a:r>
              <a:rPr kumimoji="1" lang="zh-CN" altLang="en-US" sz="2800">
                <a:solidFill>
                  <a:schemeClr val="hlink"/>
                </a:solidFill>
              </a:rPr>
              <a:t>与</a:t>
            </a:r>
            <a:r>
              <a:rPr kumimoji="1" lang="zh-CN" altLang="en-US" sz="2800"/>
              <a:t>”操作和“</a:t>
            </a:r>
            <a:r>
              <a:rPr kumimoji="1" lang="zh-CN" altLang="en-US" sz="2800">
                <a:solidFill>
                  <a:schemeClr val="hlink"/>
                </a:solidFill>
              </a:rPr>
              <a:t>或</a:t>
            </a:r>
            <a:r>
              <a:rPr kumimoji="1" lang="zh-CN" altLang="en-US" sz="2800"/>
              <a:t>”操作是</a:t>
            </a:r>
            <a:r>
              <a:rPr kumimoji="1" lang="zh-CN" altLang="en-US" sz="2800">
                <a:solidFill>
                  <a:schemeClr val="folHlink"/>
                </a:solidFill>
              </a:rPr>
              <a:t>互反</a:t>
            </a:r>
            <a:r>
              <a:rPr kumimoji="1" lang="zh-CN" altLang="en-US" sz="2800"/>
              <a:t>操作</a:t>
            </a:r>
            <a:endParaRPr kumimoji="1" lang="zh-CN" altLang="en-US" sz="2800">
              <a:solidFill>
                <a:srgbClr val="FF28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36908" grpId="0"/>
      <p:bldP spid="22562" grpId="0" animBg="1"/>
      <p:bldP spid="36924" grpId="0"/>
      <p:bldP spid="36925" grpId="0"/>
      <p:bldP spid="36926" grpId="0"/>
      <p:bldP spid="36927" grpId="0"/>
      <p:bldP spid="2" grpId="0"/>
      <p:bldP spid="36937" grpId="0" animBg="1"/>
      <p:bldP spid="36938" grpId="0"/>
      <p:bldP spid="36939" grpId="0" animBg="1"/>
      <p:bldP spid="369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8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1117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逻辑代数基本定理</a:t>
            </a:r>
          </a:p>
        </p:txBody>
      </p:sp>
      <p:grpSp>
        <p:nvGrpSpPr>
          <p:cNvPr id="38916" name="Group 69"/>
          <p:cNvGrpSpPr>
            <a:grpSpLocks/>
          </p:cNvGrpSpPr>
          <p:nvPr/>
        </p:nvGrpSpPr>
        <p:grpSpPr bwMode="auto">
          <a:xfrm>
            <a:off x="900113" y="1196975"/>
            <a:ext cx="7056437" cy="519113"/>
            <a:chOff x="567" y="754"/>
            <a:chExt cx="4445" cy="327"/>
          </a:xfrm>
        </p:grpSpPr>
        <p:grpSp>
          <p:nvGrpSpPr>
            <p:cNvPr id="38945" name="Group 59"/>
            <p:cNvGrpSpPr>
              <a:grpSpLocks/>
            </p:cNvGrpSpPr>
            <p:nvPr/>
          </p:nvGrpSpPr>
          <p:grpSpPr bwMode="auto">
            <a:xfrm>
              <a:off x="567" y="754"/>
              <a:ext cx="4445" cy="327"/>
              <a:chOff x="567" y="2831"/>
              <a:chExt cx="4445" cy="327"/>
            </a:xfrm>
          </p:grpSpPr>
          <p:sp>
            <p:nvSpPr>
              <p:cNvPr id="38947" name="Rectangle 6"/>
              <p:cNvSpPr>
                <a:spLocks noChangeArrowheads="1"/>
              </p:cNvSpPr>
              <p:nvPr/>
            </p:nvSpPr>
            <p:spPr bwMode="auto">
              <a:xfrm>
                <a:off x="567" y="2831"/>
                <a:ext cx="444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kumimoji="1" lang="en-US" altLang="zh-CN" sz="2800">
                    <a:solidFill>
                      <a:srgbClr val="0033CC"/>
                    </a:solidFill>
                    <a:latin typeface="Times New Roman" pitchFamily="18" charset="0"/>
                  </a:rPr>
                  <a:t>A + B = A ·</a:t>
                </a:r>
                <a:r>
                  <a:rPr kumimoji="1" lang="en-US" altLang="zh-CN">
                    <a:solidFill>
                      <a:srgbClr val="0033CC"/>
                    </a:solidFill>
                    <a:latin typeface="Times New Roman" pitchFamily="18" charset="0"/>
                  </a:rPr>
                  <a:t> </a:t>
                </a:r>
                <a:r>
                  <a:rPr kumimoji="1" lang="en-US" altLang="zh-CN" sz="2800">
                    <a:solidFill>
                      <a:srgbClr val="0033CC"/>
                    </a:solidFill>
                    <a:latin typeface="Times New Roman" pitchFamily="18" charset="0"/>
                  </a:rPr>
                  <a:t>B</a:t>
                </a:r>
                <a:r>
                  <a:rPr kumimoji="1" lang="en-US" altLang="zh-CN"/>
                  <a:t> </a:t>
                </a:r>
                <a:r>
                  <a:rPr kumimoji="1" lang="zh-CN" altLang="en-US" sz="2800">
                    <a:solidFill>
                      <a:srgbClr val="0033CC"/>
                    </a:solidFill>
                    <a:latin typeface="Times New Roman" pitchFamily="18" charset="0"/>
                  </a:rPr>
                  <a:t>　   ； 　</a:t>
                </a:r>
                <a:r>
                  <a:rPr kumimoji="1" lang="en-US" altLang="zh-CN" sz="2800">
                    <a:solidFill>
                      <a:srgbClr val="0033CC"/>
                    </a:solidFill>
                    <a:latin typeface="Times New Roman" pitchFamily="18" charset="0"/>
                  </a:rPr>
                  <a:t>A · B = A + B</a:t>
                </a:r>
                <a:r>
                  <a:rPr kumimoji="1" lang="en-US" altLang="zh-CN"/>
                  <a:t> </a:t>
                </a:r>
                <a:endParaRPr kumimoji="1" lang="zh-CN" altLang="en-US"/>
              </a:p>
            </p:txBody>
          </p:sp>
          <p:sp>
            <p:nvSpPr>
              <p:cNvPr id="38948" name="Line 61"/>
              <p:cNvSpPr>
                <a:spLocks noChangeShapeType="1"/>
              </p:cNvSpPr>
              <p:nvPr/>
            </p:nvSpPr>
            <p:spPr bwMode="auto">
              <a:xfrm>
                <a:off x="2893" y="2840"/>
                <a:ext cx="499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9" name="Line 62"/>
              <p:cNvSpPr>
                <a:spLocks noChangeShapeType="1"/>
              </p:cNvSpPr>
              <p:nvPr/>
            </p:nvSpPr>
            <p:spPr bwMode="auto">
              <a:xfrm>
                <a:off x="650" y="2840"/>
                <a:ext cx="54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0" name="Line 63"/>
              <p:cNvSpPr>
                <a:spLocks noChangeShapeType="1"/>
              </p:cNvSpPr>
              <p:nvPr/>
            </p:nvSpPr>
            <p:spPr bwMode="auto">
              <a:xfrm>
                <a:off x="1415" y="2840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1" name="Line 64"/>
              <p:cNvSpPr>
                <a:spLocks noChangeShapeType="1"/>
              </p:cNvSpPr>
              <p:nvPr/>
            </p:nvSpPr>
            <p:spPr bwMode="auto">
              <a:xfrm>
                <a:off x="1746" y="2840"/>
                <a:ext cx="182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2" name="Line 65"/>
              <p:cNvSpPr>
                <a:spLocks noChangeShapeType="1"/>
              </p:cNvSpPr>
              <p:nvPr/>
            </p:nvSpPr>
            <p:spPr bwMode="auto">
              <a:xfrm>
                <a:off x="3627" y="2840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3" name="Line 66"/>
              <p:cNvSpPr>
                <a:spLocks noChangeShapeType="1"/>
              </p:cNvSpPr>
              <p:nvPr/>
            </p:nvSpPr>
            <p:spPr bwMode="auto">
              <a:xfrm>
                <a:off x="4014" y="2840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46" name="Rectangle 67"/>
            <p:cNvSpPr>
              <a:spLocks noChangeArrowheads="1"/>
            </p:cNvSpPr>
            <p:nvPr/>
          </p:nvSpPr>
          <p:spPr bwMode="auto">
            <a:xfrm>
              <a:off x="567" y="815"/>
              <a:ext cx="680" cy="226"/>
            </a:xfrm>
            <a:prstGeom prst="rect">
              <a:avLst/>
            </a:prstGeom>
            <a:noFill/>
            <a:ln w="2222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90" name="Group 78"/>
          <p:cNvGrpSpPr>
            <a:grpSpLocks/>
          </p:cNvGrpSpPr>
          <p:nvPr/>
        </p:nvGrpSpPr>
        <p:grpSpPr bwMode="auto">
          <a:xfrm>
            <a:off x="684213" y="1989138"/>
            <a:ext cx="3816350" cy="519112"/>
            <a:chOff x="431" y="1253"/>
            <a:chExt cx="2404" cy="327"/>
          </a:xfrm>
        </p:grpSpPr>
        <p:sp>
          <p:nvSpPr>
            <p:cNvPr id="38942" name="Rectangle 6"/>
            <p:cNvSpPr>
              <a:spLocks noChangeArrowheads="1"/>
            </p:cNvSpPr>
            <p:nvPr/>
          </p:nvSpPr>
          <p:spPr bwMode="auto">
            <a:xfrm>
              <a:off x="431" y="1253"/>
              <a:ext cx="24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 + B</a:t>
              </a:r>
              <a:r>
                <a:rPr kumimoji="1" lang="zh-CN" altLang="en-US" sz="2800">
                  <a:solidFill>
                    <a:schemeClr val="folHlink"/>
                  </a:solidFill>
                  <a:latin typeface="Times New Roman" pitchFamily="18" charset="0"/>
                  <a:ea typeface="仿宋" pitchFamily="49" charset="-122"/>
                </a:rPr>
                <a:t>）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·</a:t>
              </a:r>
              <a:r>
                <a:rPr kumimoji="1"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 · B</a:t>
              </a:r>
              <a:r>
                <a:rPr kumimoji="1"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）</a:t>
              </a:r>
              <a:r>
                <a:rPr kumimoji="1" lang="zh-CN" altLang="en-US" sz="2800">
                  <a:solidFill>
                    <a:schemeClr val="folHlink"/>
                  </a:solidFill>
                </a:rPr>
                <a:t> </a:t>
              </a:r>
              <a:r>
                <a:rPr kumimoji="1"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　</a:t>
              </a:r>
              <a:endParaRPr kumimoji="1" lang="zh-CN" altLang="en-US" sz="2800">
                <a:solidFill>
                  <a:schemeClr val="folHlink"/>
                </a:solidFill>
              </a:endParaRPr>
            </a:p>
          </p:txBody>
        </p:sp>
        <p:sp>
          <p:nvSpPr>
            <p:cNvPr id="38943" name="Line 74"/>
            <p:cNvSpPr>
              <a:spLocks noChangeShapeType="1"/>
            </p:cNvSpPr>
            <p:nvPr/>
          </p:nvSpPr>
          <p:spPr bwMode="auto">
            <a:xfrm>
              <a:off x="1791" y="1266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4" name="Line 75"/>
            <p:cNvSpPr>
              <a:spLocks noChangeShapeType="1"/>
            </p:cNvSpPr>
            <p:nvPr/>
          </p:nvSpPr>
          <p:spPr bwMode="auto">
            <a:xfrm>
              <a:off x="2122" y="1266"/>
              <a:ext cx="18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97" name="Group 85"/>
          <p:cNvGrpSpPr>
            <a:grpSpLocks/>
          </p:cNvGrpSpPr>
          <p:nvPr/>
        </p:nvGrpSpPr>
        <p:grpSpPr bwMode="auto">
          <a:xfrm>
            <a:off x="684213" y="2693988"/>
            <a:ext cx="3816350" cy="519112"/>
            <a:chOff x="431" y="1752"/>
            <a:chExt cx="2404" cy="327"/>
          </a:xfrm>
        </p:grpSpPr>
        <p:sp>
          <p:nvSpPr>
            <p:cNvPr id="38937" name="Rectangle 6"/>
            <p:cNvSpPr>
              <a:spLocks noChangeArrowheads="1"/>
            </p:cNvSpPr>
            <p:nvPr/>
          </p:nvSpPr>
          <p:spPr bwMode="auto">
            <a:xfrm>
              <a:off x="431" y="1752"/>
              <a:ext cx="24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= A·A·B</a:t>
              </a:r>
              <a:r>
                <a:rPr kumimoji="1" lang="en-US" altLang="zh-CN" sz="2800">
                  <a:solidFill>
                    <a:schemeClr val="folHlink"/>
                  </a:solidFill>
                </a:rPr>
                <a:t> 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+ B·A·B</a:t>
              </a:r>
              <a:r>
                <a:rPr kumimoji="1" lang="en-US" altLang="zh-CN"/>
                <a:t> </a:t>
              </a:r>
              <a:r>
                <a:rPr kumimoji="1"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　</a:t>
              </a:r>
            </a:p>
          </p:txBody>
        </p:sp>
        <p:sp>
          <p:nvSpPr>
            <p:cNvPr id="38938" name="Line 81"/>
            <p:cNvSpPr>
              <a:spLocks noChangeShapeType="1"/>
            </p:cNvSpPr>
            <p:nvPr/>
          </p:nvSpPr>
          <p:spPr bwMode="auto">
            <a:xfrm>
              <a:off x="905" y="1765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9" name="Line 82"/>
            <p:cNvSpPr>
              <a:spLocks noChangeShapeType="1"/>
            </p:cNvSpPr>
            <p:nvPr/>
          </p:nvSpPr>
          <p:spPr bwMode="auto">
            <a:xfrm>
              <a:off x="1132" y="1765"/>
              <a:ext cx="18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Line 83"/>
            <p:cNvSpPr>
              <a:spLocks noChangeShapeType="1"/>
            </p:cNvSpPr>
            <p:nvPr/>
          </p:nvSpPr>
          <p:spPr bwMode="auto">
            <a:xfrm>
              <a:off x="1812" y="1765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1" name="Line 84"/>
            <p:cNvSpPr>
              <a:spLocks noChangeShapeType="1"/>
            </p:cNvSpPr>
            <p:nvPr/>
          </p:nvSpPr>
          <p:spPr bwMode="auto">
            <a:xfrm>
              <a:off x="2039" y="1765"/>
              <a:ext cx="18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98" name="Rectangle 86"/>
          <p:cNvSpPr>
            <a:spLocks noChangeArrowheads="1"/>
          </p:cNvSpPr>
          <p:nvPr/>
        </p:nvSpPr>
        <p:spPr bwMode="auto">
          <a:xfrm>
            <a:off x="684213" y="3284538"/>
            <a:ext cx="1655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= 0 + 0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8999" name="Rectangle 87"/>
          <p:cNvSpPr>
            <a:spLocks noChangeArrowheads="1"/>
          </p:cNvSpPr>
          <p:nvPr/>
        </p:nvSpPr>
        <p:spPr bwMode="auto">
          <a:xfrm>
            <a:off x="684213" y="3932238"/>
            <a:ext cx="1655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= 0 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39004" name="Group 92"/>
          <p:cNvGrpSpPr>
            <a:grpSpLocks/>
          </p:cNvGrpSpPr>
          <p:nvPr/>
        </p:nvGrpSpPr>
        <p:grpSpPr bwMode="auto">
          <a:xfrm>
            <a:off x="4787900" y="1989138"/>
            <a:ext cx="3960813" cy="519112"/>
            <a:chOff x="3016" y="1253"/>
            <a:chExt cx="2495" cy="327"/>
          </a:xfrm>
        </p:grpSpPr>
        <p:sp>
          <p:nvSpPr>
            <p:cNvPr id="38934" name="Rectangle 6"/>
            <p:cNvSpPr>
              <a:spLocks noChangeArrowheads="1"/>
            </p:cNvSpPr>
            <p:nvPr/>
          </p:nvSpPr>
          <p:spPr bwMode="auto">
            <a:xfrm>
              <a:off x="3016" y="1253"/>
              <a:ext cx="24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 + B</a:t>
              </a:r>
              <a:r>
                <a:rPr kumimoji="1" lang="zh-CN" altLang="en-US" sz="2800">
                  <a:solidFill>
                    <a:schemeClr val="folHlink"/>
                  </a:solidFill>
                  <a:latin typeface="Times New Roman" pitchFamily="18" charset="0"/>
                  <a:ea typeface="仿宋" pitchFamily="49" charset="-122"/>
                </a:rPr>
                <a:t>）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+</a:t>
              </a:r>
              <a:r>
                <a:rPr kumimoji="1"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 · B</a:t>
              </a:r>
              <a:r>
                <a:rPr kumimoji="1"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）</a:t>
              </a:r>
              <a:r>
                <a:rPr kumimoji="1" lang="zh-CN" altLang="en-US" sz="2800">
                  <a:solidFill>
                    <a:schemeClr val="folHlink"/>
                  </a:solidFill>
                </a:rPr>
                <a:t> </a:t>
              </a:r>
              <a:r>
                <a:rPr kumimoji="1"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　</a:t>
              </a:r>
              <a:endParaRPr kumimoji="1" lang="zh-CN" altLang="en-US" sz="2800">
                <a:solidFill>
                  <a:schemeClr val="folHlink"/>
                </a:solidFill>
              </a:endParaRPr>
            </a:p>
          </p:txBody>
        </p:sp>
        <p:sp>
          <p:nvSpPr>
            <p:cNvPr id="38935" name="Line 90"/>
            <p:cNvSpPr>
              <a:spLocks noChangeShapeType="1"/>
            </p:cNvSpPr>
            <p:nvPr/>
          </p:nvSpPr>
          <p:spPr bwMode="auto">
            <a:xfrm>
              <a:off x="4416" y="1266"/>
              <a:ext cx="188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Line 91"/>
            <p:cNvSpPr>
              <a:spLocks noChangeShapeType="1"/>
            </p:cNvSpPr>
            <p:nvPr/>
          </p:nvSpPr>
          <p:spPr bwMode="auto">
            <a:xfrm>
              <a:off x="4747" y="1266"/>
              <a:ext cx="189" cy="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11" name="Group 99"/>
          <p:cNvGrpSpPr>
            <a:grpSpLocks/>
          </p:cNvGrpSpPr>
          <p:nvPr/>
        </p:nvGrpSpPr>
        <p:grpSpPr bwMode="auto">
          <a:xfrm>
            <a:off x="4787900" y="2682875"/>
            <a:ext cx="3816350" cy="519113"/>
            <a:chOff x="3016" y="1690"/>
            <a:chExt cx="2404" cy="327"/>
          </a:xfrm>
        </p:grpSpPr>
        <p:sp>
          <p:nvSpPr>
            <p:cNvPr id="38931" name="Rectangle 6"/>
            <p:cNvSpPr>
              <a:spLocks noChangeArrowheads="1"/>
            </p:cNvSpPr>
            <p:nvPr/>
          </p:nvSpPr>
          <p:spPr bwMode="auto">
            <a:xfrm>
              <a:off x="3016" y="1690"/>
              <a:ext cx="24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= A + A·B</a:t>
              </a:r>
              <a:r>
                <a:rPr kumimoji="1" lang="en-US" altLang="zh-CN" sz="2800">
                  <a:solidFill>
                    <a:schemeClr val="folHlink"/>
                  </a:solidFill>
                </a:rPr>
                <a:t> 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+ B</a:t>
              </a:r>
              <a:r>
                <a:rPr kumimoji="1" lang="en-US" altLang="zh-CN"/>
                <a:t> </a:t>
              </a:r>
              <a:r>
                <a:rPr kumimoji="1"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　</a:t>
              </a:r>
            </a:p>
          </p:txBody>
        </p:sp>
        <p:sp>
          <p:nvSpPr>
            <p:cNvPr id="38932" name="Line 95"/>
            <p:cNvSpPr>
              <a:spLocks noChangeShapeType="1"/>
            </p:cNvSpPr>
            <p:nvPr/>
          </p:nvSpPr>
          <p:spPr bwMode="auto">
            <a:xfrm>
              <a:off x="3650" y="1706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Line 96"/>
            <p:cNvSpPr>
              <a:spLocks noChangeShapeType="1"/>
            </p:cNvSpPr>
            <p:nvPr/>
          </p:nvSpPr>
          <p:spPr bwMode="auto">
            <a:xfrm>
              <a:off x="3877" y="1706"/>
              <a:ext cx="18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16" name="Group 104"/>
          <p:cNvGrpSpPr>
            <a:grpSpLocks/>
          </p:cNvGrpSpPr>
          <p:nvPr/>
        </p:nvGrpSpPr>
        <p:grpSpPr bwMode="auto">
          <a:xfrm>
            <a:off x="4787900" y="3282950"/>
            <a:ext cx="3816350" cy="519113"/>
            <a:chOff x="3016" y="2068"/>
            <a:chExt cx="2404" cy="327"/>
          </a:xfrm>
        </p:grpSpPr>
        <p:sp>
          <p:nvSpPr>
            <p:cNvPr id="38929" name="Rectangle 6"/>
            <p:cNvSpPr>
              <a:spLocks noChangeArrowheads="1"/>
            </p:cNvSpPr>
            <p:nvPr/>
          </p:nvSpPr>
          <p:spPr bwMode="auto">
            <a:xfrm>
              <a:off x="3016" y="2068"/>
              <a:ext cx="24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= A + B</a:t>
              </a:r>
              <a:r>
                <a:rPr kumimoji="1" lang="en-US" altLang="zh-CN" sz="2800">
                  <a:solidFill>
                    <a:schemeClr val="folHlink"/>
                  </a:solidFill>
                </a:rPr>
                <a:t> 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+ B</a:t>
              </a:r>
              <a:r>
                <a:rPr kumimoji="1" lang="en-US" altLang="zh-CN"/>
                <a:t> </a:t>
              </a:r>
              <a:r>
                <a:rPr kumimoji="1"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　</a:t>
              </a:r>
            </a:p>
          </p:txBody>
        </p:sp>
        <p:sp>
          <p:nvSpPr>
            <p:cNvPr id="38930" name="Line 103"/>
            <p:cNvSpPr>
              <a:spLocks noChangeShapeType="1"/>
            </p:cNvSpPr>
            <p:nvPr/>
          </p:nvSpPr>
          <p:spPr bwMode="auto">
            <a:xfrm>
              <a:off x="3643" y="2084"/>
              <a:ext cx="18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017" name="Rectangle 105"/>
          <p:cNvSpPr>
            <a:spLocks noChangeArrowheads="1"/>
          </p:cNvSpPr>
          <p:nvPr/>
        </p:nvSpPr>
        <p:spPr bwMode="auto">
          <a:xfrm>
            <a:off x="4787900" y="3860800"/>
            <a:ext cx="2303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= A + 1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9018" name="Rectangle 106"/>
          <p:cNvSpPr>
            <a:spLocks noChangeArrowheads="1"/>
          </p:cNvSpPr>
          <p:nvPr/>
        </p:nvSpPr>
        <p:spPr bwMode="auto">
          <a:xfrm>
            <a:off x="4787900" y="4421188"/>
            <a:ext cx="1655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= 1 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9019" name="Rectangle 27"/>
          <p:cNvSpPr>
            <a:spLocks noChangeArrowheads="1"/>
          </p:cNvSpPr>
          <p:nvPr/>
        </p:nvSpPr>
        <p:spPr bwMode="auto">
          <a:xfrm>
            <a:off x="539750" y="5084763"/>
            <a:ext cx="7848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kumimoji="1" lang="zh-CN" altLang="en-US" sz="2800">
                <a:solidFill>
                  <a:srgbClr val="FF2800"/>
                </a:solidFill>
              </a:rPr>
              <a:t>注意：</a:t>
            </a:r>
            <a:r>
              <a:rPr kumimoji="1" lang="zh-CN" altLang="en-US" sz="2800"/>
              <a:t>在逻辑代数中，原表达式证明完毕，那么它的</a:t>
            </a:r>
            <a:r>
              <a:rPr kumimoji="1" lang="zh-CN" altLang="en-US" sz="2800">
                <a:solidFill>
                  <a:schemeClr val="folHlink"/>
                </a:solidFill>
              </a:rPr>
              <a:t>对偶表达式</a:t>
            </a:r>
            <a:r>
              <a:rPr kumimoji="1" lang="zh-CN" altLang="en-US" sz="2800"/>
              <a:t>一定成立</a:t>
            </a:r>
            <a:endParaRPr kumimoji="1" lang="zh-CN" altLang="en-US" sz="2800">
              <a:solidFill>
                <a:srgbClr val="FF2800"/>
              </a:solidFill>
            </a:endParaRPr>
          </a:p>
        </p:txBody>
      </p:sp>
      <p:sp>
        <p:nvSpPr>
          <p:cNvPr id="39021" name="Rectangle 109"/>
          <p:cNvSpPr>
            <a:spLocks noChangeArrowheads="1"/>
          </p:cNvSpPr>
          <p:nvPr/>
        </p:nvSpPr>
        <p:spPr bwMode="auto">
          <a:xfrm>
            <a:off x="935038" y="2060575"/>
            <a:ext cx="1295400" cy="358775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22" name="Rectangle 110"/>
          <p:cNvSpPr>
            <a:spLocks noChangeArrowheads="1"/>
          </p:cNvSpPr>
          <p:nvPr/>
        </p:nvSpPr>
        <p:spPr bwMode="auto">
          <a:xfrm>
            <a:off x="5041900" y="2060575"/>
            <a:ext cx="1295400" cy="358775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98" grpId="0"/>
      <p:bldP spid="38999" grpId="0"/>
      <p:bldP spid="39017" grpId="0"/>
      <p:bldP spid="39018" grpId="0"/>
      <p:bldP spid="39019" grpId="0"/>
      <p:bldP spid="39021" grpId="0" animBg="1"/>
      <p:bldP spid="390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8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1117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逻辑代数基本定理</a:t>
            </a:r>
          </a:p>
        </p:txBody>
      </p:sp>
      <p:sp>
        <p:nvSpPr>
          <p:cNvPr id="35845" name="Rectangle 26"/>
          <p:cNvSpPr>
            <a:spLocks noChangeArrowheads="1"/>
          </p:cNvSpPr>
          <p:nvPr/>
        </p:nvSpPr>
        <p:spPr bwMode="auto">
          <a:xfrm>
            <a:off x="828675" y="90963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定理</a:t>
            </a:r>
            <a:r>
              <a:rPr lang="en-US" altLang="zh-CN" sz="2800">
                <a:latin typeface="Times New Roman" pitchFamily="18" charset="0"/>
              </a:rPr>
              <a:t>6  </a:t>
            </a:r>
            <a:r>
              <a:rPr lang="zh-CN" altLang="en-US" sz="2800"/>
              <a:t>包含律 </a:t>
            </a:r>
          </a:p>
        </p:txBody>
      </p:sp>
      <p:grpSp>
        <p:nvGrpSpPr>
          <p:cNvPr id="39951" name="Group 15"/>
          <p:cNvGrpSpPr>
            <a:grpSpLocks/>
          </p:cNvGrpSpPr>
          <p:nvPr/>
        </p:nvGrpSpPr>
        <p:grpSpPr bwMode="auto">
          <a:xfrm>
            <a:off x="468313" y="1470025"/>
            <a:ext cx="7056437" cy="519113"/>
            <a:chOff x="522" y="1026"/>
            <a:chExt cx="4445" cy="327"/>
          </a:xfrm>
        </p:grpSpPr>
        <p:sp>
          <p:nvSpPr>
            <p:cNvPr id="39963" name="Rectangle 6"/>
            <p:cNvSpPr>
              <a:spLocks noChangeArrowheads="1"/>
            </p:cNvSpPr>
            <p:nvPr/>
          </p:nvSpPr>
          <p:spPr bwMode="auto">
            <a:xfrm>
              <a:off x="522" y="1026"/>
              <a:ext cx="44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>
                  <a:solidFill>
                    <a:srgbClr val="0033CC"/>
                  </a:solidFill>
                  <a:latin typeface="Times New Roman" pitchFamily="18" charset="0"/>
                </a:rPr>
                <a:t>·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B + 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·C +</a:t>
              </a:r>
              <a:r>
                <a:rPr kumimoji="1"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B·C</a:t>
              </a:r>
              <a:r>
                <a:rPr kumimoji="1" lang="en-US" altLang="zh-CN"/>
                <a:t>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= 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·B + 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·C</a:t>
              </a:r>
              <a:r>
                <a:rPr kumimoji="1" lang="en-US" altLang="zh-CN"/>
                <a:t> </a:t>
              </a:r>
              <a:r>
                <a:rPr kumimoji="1" lang="zh-CN" altLang="en-US" sz="2800">
                  <a:solidFill>
                    <a:srgbClr val="0033CC"/>
                  </a:solidFill>
                  <a:latin typeface="Times New Roman" pitchFamily="18" charset="0"/>
                </a:rPr>
                <a:t>　 　</a:t>
              </a:r>
            </a:p>
          </p:txBody>
        </p:sp>
        <p:sp>
          <p:nvSpPr>
            <p:cNvPr id="39964" name="Line 70"/>
            <p:cNvSpPr>
              <a:spLocks noChangeShapeType="1"/>
            </p:cNvSpPr>
            <p:nvPr/>
          </p:nvSpPr>
          <p:spPr bwMode="auto">
            <a:xfrm>
              <a:off x="1202" y="1071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Line 71"/>
            <p:cNvSpPr>
              <a:spLocks noChangeShapeType="1"/>
            </p:cNvSpPr>
            <p:nvPr/>
          </p:nvSpPr>
          <p:spPr bwMode="auto">
            <a:xfrm>
              <a:off x="3078" y="1071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53" name="Group 17"/>
          <p:cNvGrpSpPr>
            <a:grpSpLocks/>
          </p:cNvGrpSpPr>
          <p:nvPr/>
        </p:nvGrpSpPr>
        <p:grpSpPr bwMode="auto">
          <a:xfrm>
            <a:off x="107950" y="2060575"/>
            <a:ext cx="8856663" cy="519113"/>
            <a:chOff x="68" y="1298"/>
            <a:chExt cx="5579" cy="327"/>
          </a:xfrm>
        </p:grpSpPr>
        <p:sp>
          <p:nvSpPr>
            <p:cNvPr id="3" name="Line 68"/>
            <p:cNvSpPr>
              <a:spLocks noChangeShapeType="1"/>
            </p:cNvSpPr>
            <p:nvPr/>
          </p:nvSpPr>
          <p:spPr bwMode="auto">
            <a:xfrm>
              <a:off x="1314" y="1322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Line 69"/>
            <p:cNvSpPr>
              <a:spLocks noChangeShapeType="1"/>
            </p:cNvSpPr>
            <p:nvPr/>
          </p:nvSpPr>
          <p:spPr bwMode="auto">
            <a:xfrm>
              <a:off x="4377" y="1322"/>
              <a:ext cx="18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Rectangle 14"/>
            <p:cNvSpPr>
              <a:spLocks noChangeArrowheads="1"/>
            </p:cNvSpPr>
            <p:nvPr/>
          </p:nvSpPr>
          <p:spPr bwMode="auto">
            <a:xfrm>
              <a:off x="68" y="1298"/>
              <a:ext cx="557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zh-CN" altLang="en-US" sz="2800">
                  <a:solidFill>
                    <a:srgbClr val="0033CC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+B</a:t>
              </a:r>
              <a:r>
                <a:rPr kumimoji="1" lang="zh-CN" altLang="en-US" sz="2800">
                  <a:solidFill>
                    <a:srgbClr val="0033CC"/>
                  </a:solidFill>
                  <a:latin typeface="Times New Roman" pitchFamily="18" charset="0"/>
                </a:rPr>
                <a:t>）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·</a:t>
              </a:r>
              <a:r>
                <a:rPr kumimoji="1" lang="zh-CN" altLang="en-US" sz="2800">
                  <a:solidFill>
                    <a:srgbClr val="0033CC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+C</a:t>
              </a:r>
              <a:r>
                <a:rPr kumimoji="1" lang="zh-CN" altLang="en-US" sz="2800">
                  <a:solidFill>
                    <a:srgbClr val="0033CC"/>
                  </a:solidFill>
                  <a:latin typeface="Times New Roman" pitchFamily="18" charset="0"/>
                </a:rPr>
                <a:t>）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·</a:t>
              </a:r>
              <a:r>
                <a:rPr kumimoji="1" lang="zh-CN" altLang="en-US" sz="2800">
                  <a:solidFill>
                    <a:srgbClr val="0033CC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+</a:t>
              </a:r>
              <a:r>
                <a:rPr kumimoji="1"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  <a:r>
                <a:rPr kumimoji="1" lang="zh-CN" altLang="en-US" sz="2800">
                  <a:solidFill>
                    <a:srgbClr val="0033CC"/>
                  </a:solidFill>
                  <a:latin typeface="Times New Roman" pitchFamily="18" charset="0"/>
                </a:rPr>
                <a:t>）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= </a:t>
              </a:r>
              <a:r>
                <a:rPr kumimoji="1" lang="zh-CN" altLang="en-US" sz="2800">
                  <a:solidFill>
                    <a:srgbClr val="0033CC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+B</a:t>
              </a:r>
              <a:r>
                <a:rPr kumimoji="1" lang="zh-CN" altLang="en-US" sz="2800">
                  <a:solidFill>
                    <a:srgbClr val="0033CC"/>
                  </a:solidFill>
                  <a:latin typeface="Times New Roman" pitchFamily="18" charset="0"/>
                </a:rPr>
                <a:t>）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·</a:t>
              </a:r>
              <a:r>
                <a:rPr kumimoji="1" lang="zh-CN" altLang="en-US" sz="2800">
                  <a:solidFill>
                    <a:srgbClr val="0033CC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+C</a:t>
              </a:r>
              <a:r>
                <a:rPr kumimoji="1" lang="zh-CN" altLang="en-US" sz="2800">
                  <a:solidFill>
                    <a:srgbClr val="0033CC"/>
                  </a:solidFill>
                  <a:latin typeface="Times New Roman" pitchFamily="18" charset="0"/>
                </a:rPr>
                <a:t>）</a:t>
              </a:r>
              <a:r>
                <a:rPr kumimoji="1" lang="zh-CN" altLang="en-US" sz="280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663575" y="2708275"/>
            <a:ext cx="326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上式“与或形式”证明</a:t>
            </a:r>
          </a:p>
        </p:txBody>
      </p:sp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684213" y="3332163"/>
            <a:ext cx="5975350" cy="457200"/>
            <a:chOff x="522" y="2160"/>
            <a:chExt cx="3764" cy="288"/>
          </a:xfrm>
        </p:grpSpPr>
        <p:sp>
          <p:nvSpPr>
            <p:cNvPr id="39957" name="Rectangle 6"/>
            <p:cNvSpPr>
              <a:spLocks noChangeArrowheads="1"/>
            </p:cNvSpPr>
            <p:nvPr/>
          </p:nvSpPr>
          <p:spPr bwMode="auto">
            <a:xfrm>
              <a:off x="522" y="2160"/>
              <a:ext cx="37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zh-CN" altLang="en-US">
                  <a:solidFill>
                    <a:schemeClr val="folHlink"/>
                  </a:solidFill>
                  <a:latin typeface="Times New Roman" pitchFamily="18" charset="0"/>
                </a:rPr>
                <a:t>左边</a:t>
              </a:r>
              <a:r>
                <a:rPr kumimoji="1" lang="en-US" altLang="zh-CN">
                  <a:solidFill>
                    <a:schemeClr val="folHlink"/>
                  </a:solidFill>
                  <a:latin typeface="Times New Roman" pitchFamily="18" charset="0"/>
                </a:rPr>
                <a:t>= A·B + A·C + B·C·</a:t>
              </a:r>
              <a:r>
                <a:rPr kumimoji="1" lang="zh-CN" altLang="en-US">
                  <a:solidFill>
                    <a:schemeClr val="folHlink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>
                  <a:solidFill>
                    <a:schemeClr val="folHlink"/>
                  </a:solidFill>
                  <a:latin typeface="Times New Roman" pitchFamily="18" charset="0"/>
                </a:rPr>
                <a:t>A+A</a:t>
              </a:r>
              <a:r>
                <a:rPr kumimoji="1" lang="zh-CN" altLang="en-US">
                  <a:solidFill>
                    <a:schemeClr val="folHlink"/>
                  </a:solidFill>
                  <a:latin typeface="Times New Roman" pitchFamily="18" charset="0"/>
                </a:rPr>
                <a:t>）</a:t>
              </a:r>
              <a:r>
                <a:rPr kumimoji="1" lang="zh-CN" altLang="en-US">
                  <a:latin typeface="Times New Roman" pitchFamily="18" charset="0"/>
                </a:rPr>
                <a:t> </a:t>
              </a:r>
              <a:r>
                <a:rPr kumimoji="1" lang="zh-CN" altLang="en-US">
                  <a:solidFill>
                    <a:schemeClr val="folHlink"/>
                  </a:solidFill>
                  <a:latin typeface="Times New Roman" pitchFamily="18" charset="0"/>
                </a:rPr>
                <a:t>　</a:t>
              </a:r>
            </a:p>
          </p:txBody>
        </p:sp>
        <p:sp>
          <p:nvSpPr>
            <p:cNvPr id="4" name="Line 95"/>
            <p:cNvSpPr>
              <a:spLocks noChangeShapeType="1"/>
            </p:cNvSpPr>
            <p:nvPr/>
          </p:nvSpPr>
          <p:spPr bwMode="auto">
            <a:xfrm>
              <a:off x="1671" y="2189"/>
              <a:ext cx="1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Line 95"/>
            <p:cNvSpPr>
              <a:spLocks noChangeShapeType="1"/>
            </p:cNvSpPr>
            <p:nvPr/>
          </p:nvSpPr>
          <p:spPr bwMode="auto">
            <a:xfrm>
              <a:off x="3061" y="2189"/>
              <a:ext cx="1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65" name="Group 29"/>
          <p:cNvGrpSpPr>
            <a:grpSpLocks/>
          </p:cNvGrpSpPr>
          <p:nvPr/>
        </p:nvGrpSpPr>
        <p:grpSpPr bwMode="auto">
          <a:xfrm>
            <a:off x="1260475" y="3932238"/>
            <a:ext cx="5975350" cy="457200"/>
            <a:chOff x="839" y="3112"/>
            <a:chExt cx="3764" cy="288"/>
          </a:xfrm>
        </p:grpSpPr>
        <p:sp>
          <p:nvSpPr>
            <p:cNvPr id="39954" name="Rectangle 6"/>
            <p:cNvSpPr>
              <a:spLocks noChangeArrowheads="1"/>
            </p:cNvSpPr>
            <p:nvPr/>
          </p:nvSpPr>
          <p:spPr bwMode="auto">
            <a:xfrm>
              <a:off x="839" y="3112"/>
              <a:ext cx="37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>
                  <a:solidFill>
                    <a:schemeClr val="folHlink"/>
                  </a:solidFill>
                  <a:latin typeface="Times New Roman" pitchFamily="18" charset="0"/>
                </a:rPr>
                <a:t>= </a:t>
              </a:r>
              <a:r>
                <a:rPr kumimoji="1" lang="en-US" altLang="zh-CN">
                  <a:solidFill>
                    <a:schemeClr val="hlink"/>
                  </a:solidFill>
                  <a:latin typeface="Times New Roman" pitchFamily="18" charset="0"/>
                </a:rPr>
                <a:t>A·B</a:t>
              </a:r>
              <a:r>
                <a:rPr kumimoji="1" lang="en-US" altLang="zh-CN">
                  <a:solidFill>
                    <a:schemeClr val="folHlink"/>
                  </a:solidFill>
                  <a:latin typeface="Times New Roman" pitchFamily="18" charset="0"/>
                </a:rPr>
                <a:t> + A·C + </a:t>
              </a:r>
              <a:r>
                <a:rPr kumimoji="1" lang="en-US" altLang="zh-CN">
                  <a:solidFill>
                    <a:schemeClr val="hlink"/>
                  </a:solidFill>
                  <a:latin typeface="Times New Roman" pitchFamily="18" charset="0"/>
                </a:rPr>
                <a:t>B·C·A</a:t>
              </a:r>
              <a:r>
                <a:rPr kumimoji="1" lang="en-US" altLang="zh-CN">
                  <a:solidFill>
                    <a:schemeClr val="folHlink"/>
                  </a:solidFill>
                  <a:latin typeface="Times New Roman" pitchFamily="18" charset="0"/>
                </a:rPr>
                <a:t>+B·C·A</a:t>
              </a:r>
              <a:r>
                <a:rPr kumimoji="1" lang="zh-CN" altLang="en-US">
                  <a:latin typeface="Times New Roman" pitchFamily="18" charset="0"/>
                </a:rPr>
                <a:t> </a:t>
              </a:r>
              <a:r>
                <a:rPr kumimoji="1" lang="zh-CN" altLang="en-US">
                  <a:solidFill>
                    <a:schemeClr val="folHlink"/>
                  </a:solidFill>
                  <a:latin typeface="Times New Roman" pitchFamily="18" charset="0"/>
                </a:rPr>
                <a:t>　</a:t>
              </a:r>
            </a:p>
          </p:txBody>
        </p:sp>
        <p:sp>
          <p:nvSpPr>
            <p:cNvPr id="39955" name="Line 95"/>
            <p:cNvSpPr>
              <a:spLocks noChangeShapeType="1"/>
            </p:cNvSpPr>
            <p:nvPr/>
          </p:nvSpPr>
          <p:spPr bwMode="auto">
            <a:xfrm>
              <a:off x="1594" y="3136"/>
              <a:ext cx="1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Line 95"/>
            <p:cNvSpPr>
              <a:spLocks noChangeShapeType="1"/>
            </p:cNvSpPr>
            <p:nvPr/>
          </p:nvSpPr>
          <p:spPr bwMode="auto">
            <a:xfrm>
              <a:off x="3168" y="3136"/>
              <a:ext cx="1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70" name="Group 34"/>
          <p:cNvGrpSpPr>
            <a:grpSpLocks/>
          </p:cNvGrpSpPr>
          <p:nvPr/>
        </p:nvGrpSpPr>
        <p:grpSpPr bwMode="auto">
          <a:xfrm>
            <a:off x="1260475" y="4581525"/>
            <a:ext cx="5975350" cy="457200"/>
            <a:chOff x="794" y="2915"/>
            <a:chExt cx="3764" cy="288"/>
          </a:xfrm>
        </p:grpSpPr>
        <p:sp>
          <p:nvSpPr>
            <p:cNvPr id="39952" name="Rectangle 6"/>
            <p:cNvSpPr>
              <a:spLocks noChangeArrowheads="1"/>
            </p:cNvSpPr>
            <p:nvPr/>
          </p:nvSpPr>
          <p:spPr bwMode="auto">
            <a:xfrm>
              <a:off x="794" y="2915"/>
              <a:ext cx="37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>
                  <a:solidFill>
                    <a:schemeClr val="folHlink"/>
                  </a:solidFill>
                  <a:latin typeface="Times New Roman" pitchFamily="18" charset="0"/>
                </a:rPr>
                <a:t>= </a:t>
              </a:r>
              <a:r>
                <a:rPr kumimoji="1" lang="en-US" altLang="zh-CN">
                  <a:solidFill>
                    <a:schemeClr val="hlink"/>
                  </a:solidFill>
                  <a:latin typeface="Times New Roman" pitchFamily="18" charset="0"/>
                </a:rPr>
                <a:t>A·B·</a:t>
              </a:r>
              <a:r>
                <a:rPr kumimoji="1" lang="zh-CN" altLang="en-US">
                  <a:solidFill>
                    <a:schemeClr val="hlink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>
                  <a:solidFill>
                    <a:schemeClr val="hlink"/>
                  </a:solidFill>
                  <a:latin typeface="Times New Roman" pitchFamily="18" charset="0"/>
                </a:rPr>
                <a:t>1+C</a:t>
              </a:r>
              <a:r>
                <a:rPr kumimoji="1" lang="zh-CN" altLang="en-US">
                  <a:solidFill>
                    <a:schemeClr val="hlink"/>
                  </a:solidFill>
                  <a:latin typeface="Times New Roman" pitchFamily="18" charset="0"/>
                </a:rPr>
                <a:t>）</a:t>
              </a:r>
              <a:r>
                <a:rPr kumimoji="1" lang="zh-CN" altLang="en-US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>
                  <a:solidFill>
                    <a:schemeClr val="folHlink"/>
                  </a:solidFill>
                  <a:latin typeface="Times New Roman" pitchFamily="18" charset="0"/>
                </a:rPr>
                <a:t>+ A·C·</a:t>
              </a:r>
              <a:r>
                <a:rPr kumimoji="1" lang="zh-CN" altLang="en-US">
                  <a:solidFill>
                    <a:schemeClr val="folHlink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>
                  <a:solidFill>
                    <a:schemeClr val="folHlink"/>
                  </a:solidFill>
                  <a:latin typeface="Times New Roman" pitchFamily="18" charset="0"/>
                </a:rPr>
                <a:t>1+ B</a:t>
              </a:r>
              <a:r>
                <a:rPr kumimoji="1" lang="zh-CN" altLang="en-US">
                  <a:solidFill>
                    <a:schemeClr val="folHlink"/>
                  </a:solidFill>
                  <a:latin typeface="Times New Roman" pitchFamily="18" charset="0"/>
                </a:rPr>
                <a:t>）</a:t>
              </a:r>
              <a:r>
                <a:rPr kumimoji="1" lang="zh-CN" altLang="en-US">
                  <a:latin typeface="Times New Roman" pitchFamily="18" charset="0"/>
                </a:rPr>
                <a:t> </a:t>
              </a:r>
              <a:r>
                <a:rPr kumimoji="1" lang="zh-CN" altLang="en-US">
                  <a:solidFill>
                    <a:schemeClr val="folHlink"/>
                  </a:solidFill>
                  <a:latin typeface="Times New Roman" pitchFamily="18" charset="0"/>
                </a:rPr>
                <a:t>　</a:t>
              </a:r>
            </a:p>
          </p:txBody>
        </p:sp>
        <p:sp>
          <p:nvSpPr>
            <p:cNvPr id="5" name="Line 95"/>
            <p:cNvSpPr>
              <a:spLocks noChangeShapeType="1"/>
            </p:cNvSpPr>
            <p:nvPr/>
          </p:nvSpPr>
          <p:spPr bwMode="auto">
            <a:xfrm>
              <a:off x="2352" y="2931"/>
              <a:ext cx="1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74" name="Group 38"/>
          <p:cNvGrpSpPr>
            <a:grpSpLocks/>
          </p:cNvGrpSpPr>
          <p:nvPr/>
        </p:nvGrpSpPr>
        <p:grpSpPr bwMode="auto">
          <a:xfrm>
            <a:off x="1260475" y="5229225"/>
            <a:ext cx="2808288" cy="457200"/>
            <a:chOff x="794" y="3339"/>
            <a:chExt cx="1769" cy="288"/>
          </a:xfrm>
        </p:grpSpPr>
        <p:sp>
          <p:nvSpPr>
            <p:cNvPr id="39950" name="Rectangle 6"/>
            <p:cNvSpPr>
              <a:spLocks noChangeArrowheads="1"/>
            </p:cNvSpPr>
            <p:nvPr/>
          </p:nvSpPr>
          <p:spPr bwMode="auto">
            <a:xfrm>
              <a:off x="794" y="3339"/>
              <a:ext cx="1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>
                  <a:solidFill>
                    <a:schemeClr val="folHlink"/>
                  </a:solidFill>
                  <a:latin typeface="Times New Roman" pitchFamily="18" charset="0"/>
                </a:rPr>
                <a:t>= A·B</a:t>
              </a:r>
              <a:r>
                <a:rPr kumimoji="1" lang="zh-CN" altLang="en-US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>
                  <a:solidFill>
                    <a:schemeClr val="folHlink"/>
                  </a:solidFill>
                  <a:latin typeface="Times New Roman" pitchFamily="18" charset="0"/>
                </a:rPr>
                <a:t>+ A·C</a:t>
              </a:r>
              <a:r>
                <a:rPr kumimoji="1" lang="zh-CN" altLang="en-US">
                  <a:latin typeface="Times New Roman" pitchFamily="18" charset="0"/>
                </a:rPr>
                <a:t> </a:t>
              </a:r>
              <a:r>
                <a:rPr kumimoji="1" lang="zh-CN" altLang="en-US">
                  <a:solidFill>
                    <a:schemeClr val="folHlink"/>
                  </a:solidFill>
                  <a:latin typeface="Times New Roman" pitchFamily="18" charset="0"/>
                </a:rPr>
                <a:t>　</a:t>
              </a:r>
            </a:p>
          </p:txBody>
        </p:sp>
        <p:sp>
          <p:nvSpPr>
            <p:cNvPr id="6" name="Line 95"/>
            <p:cNvSpPr>
              <a:spLocks noChangeShapeType="1"/>
            </p:cNvSpPr>
            <p:nvPr/>
          </p:nvSpPr>
          <p:spPr bwMode="auto">
            <a:xfrm>
              <a:off x="1557" y="3369"/>
              <a:ext cx="1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62" name="AutoShape 34"/>
          <p:cNvSpPr>
            <a:spLocks noChangeArrowheads="1"/>
          </p:cNvSpPr>
          <p:nvPr/>
        </p:nvSpPr>
        <p:spPr bwMode="auto">
          <a:xfrm>
            <a:off x="5795963" y="2925763"/>
            <a:ext cx="2592387" cy="504825"/>
          </a:xfrm>
          <a:prstGeom prst="wedgeRoundRectCallout">
            <a:avLst>
              <a:gd name="adj1" fmla="val -52694"/>
              <a:gd name="adj2" fmla="val -118556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/>
              <a:t>“或与”</a:t>
            </a:r>
            <a:r>
              <a:rPr lang="zh-CN" altLang="en-US" sz="2000">
                <a:solidFill>
                  <a:schemeClr val="hlink"/>
                </a:solidFill>
              </a:rPr>
              <a:t>尝试</a:t>
            </a:r>
            <a:r>
              <a:rPr lang="zh-CN" altLang="en-US" sz="2000"/>
              <a:t>证明</a:t>
            </a:r>
            <a:endParaRPr lang="en-US" altLang="zh-CN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9949" name="AutoShape 4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39958" grpId="0"/>
      <p:bldP spid="225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文本框 2"/>
          <p:cNvSpPr txBox="1">
            <a:spLocks noChangeArrowheads="1"/>
          </p:cNvSpPr>
          <p:nvPr/>
        </p:nvSpPr>
        <p:spPr bwMode="auto">
          <a:xfrm>
            <a:off x="287338" y="260350"/>
            <a:ext cx="45720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三、逻辑函数</a:t>
            </a:r>
          </a:p>
        </p:txBody>
      </p:sp>
      <p:sp>
        <p:nvSpPr>
          <p:cNvPr id="42061" name="Rectangle 77"/>
          <p:cNvSpPr>
            <a:spLocks noChangeArrowheads="1"/>
          </p:cNvSpPr>
          <p:nvPr/>
        </p:nvSpPr>
        <p:spPr bwMode="auto">
          <a:xfrm>
            <a:off x="684213" y="1052513"/>
            <a:ext cx="3455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* 逻辑函数的定义</a:t>
            </a:r>
          </a:p>
        </p:txBody>
      </p:sp>
      <p:sp>
        <p:nvSpPr>
          <p:cNvPr id="42062" name="Rectangle 78"/>
          <p:cNvSpPr>
            <a:spLocks noChangeArrowheads="1"/>
          </p:cNvSpPr>
          <p:nvPr/>
        </p:nvSpPr>
        <p:spPr bwMode="auto">
          <a:xfrm>
            <a:off x="612775" y="1628775"/>
            <a:ext cx="7847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描述</a:t>
            </a:r>
            <a:r>
              <a:rPr lang="zh-CN" altLang="en-US">
                <a:solidFill>
                  <a:schemeClr val="hlink"/>
                </a:solidFill>
              </a:rPr>
              <a:t>输入逻辑变量</a:t>
            </a:r>
            <a:r>
              <a:rPr lang="zh-CN" altLang="en-US"/>
              <a:t>和</a:t>
            </a:r>
            <a:r>
              <a:rPr lang="zh-CN" altLang="en-US">
                <a:solidFill>
                  <a:schemeClr val="hlink"/>
                </a:solidFill>
              </a:rPr>
              <a:t>输出逻辑变量</a:t>
            </a:r>
            <a:r>
              <a:rPr lang="zh-CN" altLang="en-US"/>
              <a:t>之间的逻辑关系 </a:t>
            </a:r>
          </a:p>
        </p:txBody>
      </p:sp>
      <p:grpSp>
        <p:nvGrpSpPr>
          <p:cNvPr id="42078" name="Group 94"/>
          <p:cNvGrpSpPr>
            <a:grpSpLocks/>
          </p:cNvGrpSpPr>
          <p:nvPr/>
        </p:nvGrpSpPr>
        <p:grpSpPr bwMode="auto">
          <a:xfrm>
            <a:off x="828675" y="2349500"/>
            <a:ext cx="3692525" cy="1609725"/>
            <a:chOff x="793" y="1645"/>
            <a:chExt cx="2326" cy="1014"/>
          </a:xfrm>
        </p:grpSpPr>
        <p:grpSp>
          <p:nvGrpSpPr>
            <p:cNvPr id="41996" name="Group 81"/>
            <p:cNvGrpSpPr>
              <a:grpSpLocks/>
            </p:cNvGrpSpPr>
            <p:nvPr/>
          </p:nvGrpSpPr>
          <p:grpSpPr bwMode="auto">
            <a:xfrm>
              <a:off x="1610" y="1685"/>
              <a:ext cx="544" cy="974"/>
              <a:chOff x="1610" y="1685"/>
              <a:chExt cx="544" cy="974"/>
            </a:xfrm>
          </p:grpSpPr>
          <p:sp>
            <p:nvSpPr>
              <p:cNvPr id="42008" name="Rectangle 79"/>
              <p:cNvSpPr>
                <a:spLocks noChangeArrowheads="1"/>
              </p:cNvSpPr>
              <p:nvPr/>
            </p:nvSpPr>
            <p:spPr bwMode="auto">
              <a:xfrm>
                <a:off x="1610" y="1706"/>
                <a:ext cx="544" cy="953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009" name="Text Box 80"/>
              <p:cNvSpPr txBox="1">
                <a:spLocks noChangeArrowheads="1"/>
              </p:cNvSpPr>
              <p:nvPr/>
            </p:nvSpPr>
            <p:spPr bwMode="auto">
              <a:xfrm>
                <a:off x="1694" y="1685"/>
                <a:ext cx="346" cy="9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 algn="ctr" defTabSz="914400"/>
                <a:r>
                  <a:rPr lang="zh-CN" altLang="en-US"/>
                  <a:t>逻辑函数</a:t>
                </a:r>
              </a:p>
            </p:txBody>
          </p:sp>
        </p:grpSp>
        <p:grpSp>
          <p:nvGrpSpPr>
            <p:cNvPr id="41997" name="Group 92"/>
            <p:cNvGrpSpPr>
              <a:grpSpLocks/>
            </p:cNvGrpSpPr>
            <p:nvPr/>
          </p:nvGrpSpPr>
          <p:grpSpPr bwMode="auto">
            <a:xfrm>
              <a:off x="793" y="1645"/>
              <a:ext cx="817" cy="990"/>
              <a:chOff x="748" y="1669"/>
              <a:chExt cx="817" cy="990"/>
            </a:xfrm>
          </p:grpSpPr>
          <p:sp>
            <p:nvSpPr>
              <p:cNvPr id="42001" name="Text Box 82"/>
              <p:cNvSpPr txBox="1">
                <a:spLocks noChangeArrowheads="1"/>
              </p:cNvSpPr>
              <p:nvPr/>
            </p:nvSpPr>
            <p:spPr bwMode="auto">
              <a:xfrm>
                <a:off x="748" y="1669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>
                    <a:latin typeface="Times New Roman" pitchFamily="18" charset="0"/>
                  </a:rPr>
                  <a:t>A</a:t>
                </a:r>
                <a:r>
                  <a:rPr lang="en-US" altLang="zh-CN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2002" name="Text Box 83"/>
              <p:cNvSpPr txBox="1">
                <a:spLocks noChangeArrowheads="1"/>
              </p:cNvSpPr>
              <p:nvPr/>
            </p:nvSpPr>
            <p:spPr bwMode="auto">
              <a:xfrm>
                <a:off x="748" y="1880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>
                    <a:latin typeface="Times New Roman" pitchFamily="18" charset="0"/>
                  </a:rPr>
                  <a:t>A</a:t>
                </a:r>
                <a:r>
                  <a:rPr lang="en-US" altLang="zh-CN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2003" name="Text Box 84"/>
              <p:cNvSpPr txBox="1">
                <a:spLocks noChangeArrowheads="1"/>
              </p:cNvSpPr>
              <p:nvPr/>
            </p:nvSpPr>
            <p:spPr bwMode="auto">
              <a:xfrm>
                <a:off x="748" y="2371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>
                    <a:latin typeface="Times New Roman" pitchFamily="18" charset="0"/>
                  </a:rPr>
                  <a:t>A</a:t>
                </a:r>
                <a:r>
                  <a:rPr lang="en-US" altLang="zh-CN" baseline="-25000"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42004" name="Line 85"/>
              <p:cNvSpPr>
                <a:spLocks noChangeShapeType="1"/>
              </p:cNvSpPr>
              <p:nvPr/>
            </p:nvSpPr>
            <p:spPr bwMode="auto">
              <a:xfrm>
                <a:off x="1111" y="1843"/>
                <a:ext cx="45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5" name="Line 86"/>
              <p:cNvSpPr>
                <a:spLocks noChangeShapeType="1"/>
              </p:cNvSpPr>
              <p:nvPr/>
            </p:nvSpPr>
            <p:spPr bwMode="auto">
              <a:xfrm>
                <a:off x="1111" y="2069"/>
                <a:ext cx="45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6" name="Line 87"/>
              <p:cNvSpPr>
                <a:spLocks noChangeShapeType="1"/>
              </p:cNvSpPr>
              <p:nvPr/>
            </p:nvSpPr>
            <p:spPr bwMode="auto">
              <a:xfrm>
                <a:off x="1111" y="2568"/>
                <a:ext cx="45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7" name="Text Box 89"/>
              <p:cNvSpPr txBox="1">
                <a:spLocks noChangeArrowheads="1"/>
              </p:cNvSpPr>
              <p:nvPr/>
            </p:nvSpPr>
            <p:spPr bwMode="auto">
              <a:xfrm>
                <a:off x="1111" y="2160"/>
                <a:ext cx="30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914400"/>
                <a:r>
                  <a:rPr lang="zh-CN" altLang="en-US">
                    <a:latin typeface="宋体" charset="-122"/>
                  </a:rPr>
                  <a:t>┆</a:t>
                </a:r>
              </a:p>
            </p:txBody>
          </p:sp>
        </p:grpSp>
        <p:grpSp>
          <p:nvGrpSpPr>
            <p:cNvPr id="41998" name="Group 93"/>
            <p:cNvGrpSpPr>
              <a:grpSpLocks/>
            </p:cNvGrpSpPr>
            <p:nvPr/>
          </p:nvGrpSpPr>
          <p:grpSpPr bwMode="auto">
            <a:xfrm>
              <a:off x="2154" y="2016"/>
              <a:ext cx="965" cy="288"/>
              <a:chOff x="2154" y="2016"/>
              <a:chExt cx="965" cy="288"/>
            </a:xfrm>
          </p:grpSpPr>
          <p:sp>
            <p:nvSpPr>
              <p:cNvPr id="41999" name="Line 90"/>
              <p:cNvSpPr>
                <a:spLocks noChangeShapeType="1"/>
              </p:cNvSpPr>
              <p:nvPr/>
            </p:nvSpPr>
            <p:spPr bwMode="auto">
              <a:xfrm>
                <a:off x="2154" y="2168"/>
                <a:ext cx="45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00" name="Text Box 91"/>
              <p:cNvSpPr txBox="1">
                <a:spLocks noChangeArrowheads="1"/>
              </p:cNvSpPr>
              <p:nvPr/>
            </p:nvSpPr>
            <p:spPr bwMode="auto">
              <a:xfrm>
                <a:off x="2653" y="2016"/>
                <a:ext cx="46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>
                    <a:latin typeface="Times New Roman" pitchFamily="18" charset="0"/>
                  </a:rPr>
                  <a:t>F</a:t>
                </a:r>
              </a:p>
            </p:txBody>
          </p:sp>
        </p:grpSp>
      </p:grpSp>
      <p:sp>
        <p:nvSpPr>
          <p:cNvPr id="42079" name="Rectangle 95"/>
          <p:cNvSpPr>
            <a:spLocks noChangeArrowheads="1"/>
          </p:cNvSpPr>
          <p:nvPr/>
        </p:nvSpPr>
        <p:spPr bwMode="auto">
          <a:xfrm>
            <a:off x="4356100" y="3341688"/>
            <a:ext cx="45354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F = f( A</a:t>
            </a:r>
            <a:r>
              <a:rPr kumimoji="1" lang="en-US" altLang="zh-CN" sz="2800" baseline="-25000">
                <a:solidFill>
                  <a:srgbClr val="0033CC"/>
                </a:solidFill>
                <a:latin typeface="Times New Roman" pitchFamily="18" charset="0"/>
              </a:rPr>
              <a:t>1</a:t>
            </a:r>
            <a:r>
              <a:rPr kumimoji="1" lang="zh-CN" altLang="en-US" sz="2800">
                <a:solidFill>
                  <a:srgbClr val="0033CC"/>
                </a:solidFill>
                <a:latin typeface="Times New Roman" pitchFamily="18" charset="0"/>
              </a:rPr>
              <a:t>，</a:t>
            </a:r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A</a:t>
            </a:r>
            <a:r>
              <a:rPr kumimoji="1" lang="en-US" altLang="zh-CN" sz="2800" baseline="-25000">
                <a:solidFill>
                  <a:srgbClr val="0033CC"/>
                </a:solidFill>
                <a:latin typeface="Times New Roman" pitchFamily="18" charset="0"/>
              </a:rPr>
              <a:t>2</a:t>
            </a:r>
            <a:r>
              <a:rPr kumimoji="1" lang="zh-CN" altLang="en-US" sz="2800">
                <a:solidFill>
                  <a:srgbClr val="0033CC"/>
                </a:solidFill>
                <a:latin typeface="Times New Roman" pitchFamily="18" charset="0"/>
              </a:rPr>
              <a:t>，</a:t>
            </a:r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…</a:t>
            </a:r>
            <a:r>
              <a:rPr kumimoji="1" lang="zh-CN" altLang="en-US" sz="2800">
                <a:solidFill>
                  <a:srgbClr val="0033CC"/>
                </a:solidFill>
                <a:latin typeface="Times New Roman" pitchFamily="18" charset="0"/>
              </a:rPr>
              <a:t>，</a:t>
            </a:r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A</a:t>
            </a:r>
            <a:r>
              <a:rPr kumimoji="1" lang="en-US" altLang="zh-CN" sz="2800" baseline="-25000">
                <a:solidFill>
                  <a:srgbClr val="0033CC"/>
                </a:solidFill>
                <a:latin typeface="Times New Roman" pitchFamily="18" charset="0"/>
              </a:rPr>
              <a:t>n</a:t>
            </a:r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 )</a:t>
            </a:r>
            <a:endParaRPr kumimoji="1" lang="zh-CN" altLang="en-US" sz="28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42080" name="Rectangle 96"/>
          <p:cNvSpPr>
            <a:spLocks noChangeArrowheads="1"/>
          </p:cNvSpPr>
          <p:nvPr/>
        </p:nvSpPr>
        <p:spPr bwMode="auto">
          <a:xfrm>
            <a:off x="684213" y="4292600"/>
            <a:ext cx="4032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* 逻辑函数的</a:t>
            </a:r>
            <a:r>
              <a:rPr kumimoji="1" lang="zh-CN" altLang="en-US" sz="2800">
                <a:solidFill>
                  <a:schemeClr val="folHlink"/>
                </a:solidFill>
              </a:rPr>
              <a:t>特点</a:t>
            </a:r>
          </a:p>
        </p:txBody>
      </p:sp>
      <p:sp>
        <p:nvSpPr>
          <p:cNvPr id="22562" name="AutoShape 34"/>
          <p:cNvSpPr>
            <a:spLocks noChangeArrowheads="1"/>
          </p:cNvSpPr>
          <p:nvPr/>
        </p:nvSpPr>
        <p:spPr bwMode="auto">
          <a:xfrm>
            <a:off x="4427538" y="4005263"/>
            <a:ext cx="2592387" cy="504825"/>
          </a:xfrm>
          <a:prstGeom prst="wedgeRoundRectCallout">
            <a:avLst>
              <a:gd name="adj1" fmla="val -71921"/>
              <a:gd name="adj2" fmla="val 58491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/>
              <a:t>和普通函数的</a:t>
            </a:r>
            <a:r>
              <a:rPr lang="zh-CN" altLang="en-US" sz="2000">
                <a:solidFill>
                  <a:srgbClr val="FF0000"/>
                </a:solidFill>
              </a:rPr>
              <a:t>区别</a:t>
            </a:r>
            <a:endParaRPr lang="en-US" altLang="zh-CN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2082" name="Rectangle 98"/>
          <p:cNvSpPr>
            <a:spLocks noChangeArrowheads="1"/>
          </p:cNvSpPr>
          <p:nvPr/>
        </p:nvSpPr>
        <p:spPr bwMode="auto">
          <a:xfrm>
            <a:off x="1044575" y="4940300"/>
            <a:ext cx="7127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solidFill>
                  <a:schemeClr val="hlink"/>
                </a:solidFill>
              </a:rPr>
              <a:t>逻辑函数的逻辑变量取值只有 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0 </a:t>
            </a:r>
            <a:r>
              <a:rPr kumimoji="1" lang="zh-CN" altLang="en-US">
                <a:solidFill>
                  <a:schemeClr val="hlink"/>
                </a:solidFill>
                <a:latin typeface="Times New Roman" pitchFamily="18" charset="0"/>
              </a:rPr>
              <a:t>和 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1 </a:t>
            </a:r>
            <a:r>
              <a:rPr kumimoji="1" lang="zh-CN" altLang="en-US">
                <a:solidFill>
                  <a:schemeClr val="hlink"/>
                </a:solidFill>
              </a:rPr>
              <a:t>两种可能</a:t>
            </a:r>
          </a:p>
        </p:txBody>
      </p:sp>
      <p:sp>
        <p:nvSpPr>
          <p:cNvPr id="42084" name="Rectangle 100"/>
          <p:cNvSpPr>
            <a:spLocks noChangeArrowheads="1"/>
          </p:cNvSpPr>
          <p:nvPr/>
        </p:nvSpPr>
        <p:spPr bwMode="auto">
          <a:xfrm>
            <a:off x="742950" y="5373688"/>
            <a:ext cx="7416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solidFill>
                  <a:schemeClr val="hlink"/>
                </a:solidFill>
              </a:rPr>
              <a:t>  函数变量之间的关系只能由“</a:t>
            </a:r>
            <a:r>
              <a:rPr kumimoji="1" lang="zh-CN" altLang="en-US">
                <a:solidFill>
                  <a:schemeClr val="folHlink"/>
                </a:solidFill>
              </a:rPr>
              <a:t>或</a:t>
            </a:r>
            <a:r>
              <a:rPr kumimoji="1" lang="zh-CN" altLang="en-US">
                <a:solidFill>
                  <a:schemeClr val="hlink"/>
                </a:solidFill>
              </a:rPr>
              <a:t>”、“</a:t>
            </a:r>
            <a:r>
              <a:rPr kumimoji="1" lang="zh-CN" altLang="en-US">
                <a:solidFill>
                  <a:schemeClr val="folHlink"/>
                </a:solidFill>
              </a:rPr>
              <a:t>与</a:t>
            </a:r>
            <a:r>
              <a:rPr kumimoji="1" lang="zh-CN" altLang="en-US">
                <a:solidFill>
                  <a:schemeClr val="hlink"/>
                </a:solidFill>
              </a:rPr>
              <a:t>”、“</a:t>
            </a:r>
            <a:r>
              <a:rPr kumimoji="1" lang="zh-CN" altLang="en-US">
                <a:solidFill>
                  <a:schemeClr val="folHlink"/>
                </a:solidFill>
              </a:rPr>
              <a:t>非</a:t>
            </a:r>
            <a:r>
              <a:rPr kumimoji="1" lang="zh-CN" altLang="en-US">
                <a:solidFill>
                  <a:schemeClr val="hlink"/>
                </a:solidFill>
              </a:rPr>
              <a:t>”三种基本运算决定的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61" grpId="0"/>
      <p:bldP spid="42062" grpId="0"/>
      <p:bldP spid="42079" grpId="0"/>
      <p:bldP spid="42080" grpId="0"/>
      <p:bldP spid="22562" grpId="0" animBg="1"/>
      <p:bldP spid="42082" grpId="0"/>
      <p:bldP spid="420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46" name="文本框 2"/>
          <p:cNvSpPr txBox="1">
            <a:spLocks noChangeArrowheads="1"/>
          </p:cNvSpPr>
          <p:nvPr/>
        </p:nvSpPr>
        <p:spPr bwMode="auto">
          <a:xfrm>
            <a:off x="287338" y="260350"/>
            <a:ext cx="45720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三、逻辑函数</a:t>
            </a:r>
          </a:p>
        </p:txBody>
      </p:sp>
      <p:sp>
        <p:nvSpPr>
          <p:cNvPr id="43047" name="Rectangle 39"/>
          <p:cNvSpPr>
            <a:spLocks noChangeArrowheads="1"/>
          </p:cNvSpPr>
          <p:nvPr/>
        </p:nvSpPr>
        <p:spPr bwMode="auto">
          <a:xfrm>
            <a:off x="684213" y="909638"/>
            <a:ext cx="43195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* 逻辑函数的</a:t>
            </a:r>
            <a:r>
              <a:rPr lang="zh-CN" altLang="en-US" sz="2800">
                <a:solidFill>
                  <a:srgbClr val="FF0000"/>
                </a:solidFill>
              </a:rPr>
              <a:t>表示方法</a:t>
            </a:r>
            <a:r>
              <a:rPr lang="zh-CN" altLang="en-US" sz="2800"/>
              <a:t> </a:t>
            </a:r>
          </a:p>
        </p:txBody>
      </p:sp>
      <p:sp>
        <p:nvSpPr>
          <p:cNvPr id="43048" name="Rectangle 40"/>
          <p:cNvSpPr>
            <a:spLocks noChangeArrowheads="1"/>
          </p:cNvSpPr>
          <p:nvPr/>
        </p:nvSpPr>
        <p:spPr bwMode="auto">
          <a:xfrm>
            <a:off x="684213" y="1614488"/>
            <a:ext cx="3313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/>
              <a:t>、逻辑表达式 </a:t>
            </a:r>
          </a:p>
        </p:txBody>
      </p:sp>
      <p:grpSp>
        <p:nvGrpSpPr>
          <p:cNvPr id="43052" name="Group 44"/>
          <p:cNvGrpSpPr>
            <a:grpSpLocks/>
          </p:cNvGrpSpPr>
          <p:nvPr/>
        </p:nvGrpSpPr>
        <p:grpSpPr bwMode="auto">
          <a:xfrm>
            <a:off x="1116013" y="2333625"/>
            <a:ext cx="5759450" cy="519113"/>
            <a:chOff x="431" y="1480"/>
            <a:chExt cx="3628" cy="327"/>
          </a:xfrm>
        </p:grpSpPr>
        <p:sp>
          <p:nvSpPr>
            <p:cNvPr id="43027" name="Rectangle 41"/>
            <p:cNvSpPr>
              <a:spLocks noChangeArrowheads="1"/>
            </p:cNvSpPr>
            <p:nvPr/>
          </p:nvSpPr>
          <p:spPr bwMode="auto">
            <a:xfrm>
              <a:off x="431" y="1480"/>
              <a:ext cx="36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F = f</a:t>
              </a:r>
              <a:r>
                <a:rPr lang="zh-CN" altLang="en-US" sz="2800">
                  <a:solidFill>
                    <a:schemeClr val="hlink"/>
                  </a:solidFill>
                  <a:latin typeface="Times New Roman" pitchFamily="18" charset="0"/>
                </a:rPr>
                <a:t>（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zh-CN" altLang="en-US" sz="2800">
                  <a:solidFill>
                    <a:schemeClr val="hlink"/>
                  </a:solidFill>
                  <a:latin typeface="Times New Roman" pitchFamily="18" charset="0"/>
                </a:rPr>
                <a:t>，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B</a:t>
              </a:r>
              <a:r>
                <a:rPr lang="zh-CN" altLang="en-US" sz="2800">
                  <a:solidFill>
                    <a:schemeClr val="hlink"/>
                  </a:solidFill>
                  <a:latin typeface="Times New Roman" pitchFamily="18" charset="0"/>
                </a:rPr>
                <a:t>）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=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· B + A · B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3028" name="Line 42"/>
            <p:cNvSpPr>
              <a:spLocks noChangeShapeType="1"/>
            </p:cNvSpPr>
            <p:nvPr/>
          </p:nvSpPr>
          <p:spPr bwMode="auto">
            <a:xfrm>
              <a:off x="3182" y="1509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43"/>
            <p:cNvSpPr>
              <a:spLocks noChangeShapeType="1"/>
            </p:cNvSpPr>
            <p:nvPr/>
          </p:nvSpPr>
          <p:spPr bwMode="auto">
            <a:xfrm>
              <a:off x="2101" y="1509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53" name="Rectangle 45"/>
          <p:cNvSpPr>
            <a:spLocks noChangeArrowheads="1"/>
          </p:cNvSpPr>
          <p:nvPr/>
        </p:nvSpPr>
        <p:spPr bwMode="auto">
          <a:xfrm>
            <a:off x="684213" y="2925763"/>
            <a:ext cx="316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表达式</a:t>
            </a:r>
            <a:r>
              <a:rPr lang="zh-CN" altLang="en-US">
                <a:solidFill>
                  <a:schemeClr val="folHlink"/>
                </a:solidFill>
              </a:rPr>
              <a:t>书写规则</a:t>
            </a:r>
            <a:r>
              <a:rPr lang="zh-CN" altLang="en-US"/>
              <a:t> </a:t>
            </a:r>
          </a:p>
        </p:txBody>
      </p:sp>
      <p:sp>
        <p:nvSpPr>
          <p:cNvPr id="43054" name="Rectangle 46"/>
          <p:cNvSpPr>
            <a:spLocks noChangeArrowheads="1"/>
          </p:cNvSpPr>
          <p:nvPr/>
        </p:nvSpPr>
        <p:spPr bwMode="auto">
          <a:xfrm>
            <a:off x="468313" y="3573463"/>
            <a:ext cx="489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（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/>
              <a:t>）非运算可以不加括号 </a:t>
            </a:r>
          </a:p>
        </p:txBody>
      </p:sp>
      <p:grpSp>
        <p:nvGrpSpPr>
          <p:cNvPr id="43057" name="Group 49"/>
          <p:cNvGrpSpPr>
            <a:grpSpLocks/>
          </p:cNvGrpSpPr>
          <p:nvPr/>
        </p:nvGrpSpPr>
        <p:grpSpPr bwMode="auto">
          <a:xfrm>
            <a:off x="5292725" y="3573463"/>
            <a:ext cx="1871663" cy="457200"/>
            <a:chOff x="3515" y="2251"/>
            <a:chExt cx="1179" cy="288"/>
          </a:xfrm>
        </p:grpSpPr>
        <p:sp>
          <p:nvSpPr>
            <p:cNvPr id="43025" name="Rectangle 47"/>
            <p:cNvSpPr>
              <a:spLocks noChangeArrowheads="1"/>
            </p:cNvSpPr>
            <p:nvPr/>
          </p:nvSpPr>
          <p:spPr bwMode="auto">
            <a:xfrm>
              <a:off x="3515" y="2251"/>
              <a:ext cx="11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>
                  <a:solidFill>
                    <a:srgbClr val="0033CC"/>
                  </a:solidFill>
                  <a:latin typeface="Times New Roman" pitchFamily="18" charset="0"/>
                </a:rPr>
                <a:t>A + B · C</a:t>
              </a:r>
              <a:r>
                <a:rPr kumimoji="1" lang="en-US" altLang="zh-CN"/>
                <a:t> </a:t>
              </a:r>
              <a:endParaRPr kumimoji="1" lang="zh-CN" altLang="en-US"/>
            </a:p>
          </p:txBody>
        </p:sp>
        <p:sp>
          <p:nvSpPr>
            <p:cNvPr id="43026" name="Line 48"/>
            <p:cNvSpPr>
              <a:spLocks noChangeShapeType="1"/>
            </p:cNvSpPr>
            <p:nvPr/>
          </p:nvSpPr>
          <p:spPr bwMode="auto">
            <a:xfrm>
              <a:off x="3584" y="2267"/>
              <a:ext cx="77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58" name="Rectangle 50"/>
          <p:cNvSpPr>
            <a:spLocks noChangeArrowheads="1"/>
          </p:cNvSpPr>
          <p:nvPr/>
        </p:nvSpPr>
        <p:spPr bwMode="auto">
          <a:xfrm>
            <a:off x="468313" y="4149725"/>
            <a:ext cx="5040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（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/>
              <a:t>）与运算符号一般可以省略 </a:t>
            </a:r>
          </a:p>
        </p:txBody>
      </p:sp>
      <p:sp>
        <p:nvSpPr>
          <p:cNvPr id="43059" name="Text Box 51"/>
          <p:cNvSpPr txBox="1">
            <a:spLocks noChangeArrowheads="1"/>
          </p:cNvSpPr>
          <p:nvPr/>
        </p:nvSpPr>
        <p:spPr bwMode="auto">
          <a:xfrm>
            <a:off x="5489575" y="4124325"/>
            <a:ext cx="1243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ABC</a:t>
            </a:r>
          </a:p>
        </p:txBody>
      </p:sp>
      <p:sp>
        <p:nvSpPr>
          <p:cNvPr id="43060" name="Rectangle 52"/>
          <p:cNvSpPr>
            <a:spLocks noChangeArrowheads="1"/>
          </p:cNvSpPr>
          <p:nvPr/>
        </p:nvSpPr>
        <p:spPr bwMode="auto">
          <a:xfrm>
            <a:off x="468313" y="4724400"/>
            <a:ext cx="698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（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zh-CN" altLang="en-US"/>
              <a:t>）按照先“</a:t>
            </a:r>
            <a:r>
              <a:rPr lang="zh-CN" altLang="en-US">
                <a:solidFill>
                  <a:schemeClr val="folHlink"/>
                </a:solidFill>
              </a:rPr>
              <a:t>与</a:t>
            </a:r>
            <a:r>
              <a:rPr lang="zh-CN" altLang="en-US"/>
              <a:t>”后“</a:t>
            </a:r>
            <a:r>
              <a:rPr lang="zh-CN" altLang="en-US">
                <a:solidFill>
                  <a:schemeClr val="folHlink"/>
                </a:solidFill>
              </a:rPr>
              <a:t>或</a:t>
            </a:r>
            <a:r>
              <a:rPr lang="zh-CN" altLang="en-US"/>
              <a:t>”的规则进行运算 </a:t>
            </a:r>
          </a:p>
        </p:txBody>
      </p:sp>
      <p:sp>
        <p:nvSpPr>
          <p:cNvPr id="43061" name="Rectangle 53"/>
          <p:cNvSpPr>
            <a:spLocks noChangeArrowheads="1"/>
          </p:cNvSpPr>
          <p:nvPr/>
        </p:nvSpPr>
        <p:spPr bwMode="auto">
          <a:xfrm>
            <a:off x="6956425" y="4700588"/>
            <a:ext cx="179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kumimoji="1" lang="en-US" altLang="zh-CN">
                <a:solidFill>
                  <a:srgbClr val="0033CC"/>
                </a:solidFill>
                <a:latin typeface="Times New Roman" pitchFamily="18" charset="0"/>
              </a:rPr>
              <a:t>·</a:t>
            </a:r>
            <a:r>
              <a:rPr lang="zh-CN" altLang="en-US">
                <a:solidFill>
                  <a:schemeClr val="hlink"/>
                </a:solidFill>
                <a:latin typeface="Times New Roman" pitchFamily="18" charset="0"/>
              </a:rPr>
              <a:t>（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B+C</a:t>
            </a:r>
            <a:r>
              <a:rPr lang="zh-CN" altLang="en-US">
                <a:solidFill>
                  <a:schemeClr val="hlink"/>
                </a:solidFill>
                <a:latin typeface="Times New Roman" pitchFamily="18" charset="0"/>
              </a:rPr>
              <a:t>） </a:t>
            </a:r>
          </a:p>
        </p:txBody>
      </p:sp>
      <p:sp>
        <p:nvSpPr>
          <p:cNvPr id="22562" name="AutoShape 34"/>
          <p:cNvSpPr>
            <a:spLocks noChangeArrowheads="1"/>
          </p:cNvSpPr>
          <p:nvPr/>
        </p:nvSpPr>
        <p:spPr bwMode="auto">
          <a:xfrm>
            <a:off x="6875463" y="2925763"/>
            <a:ext cx="1944687" cy="1225550"/>
          </a:xfrm>
          <a:prstGeom prst="wedgeRoundRectCallout">
            <a:avLst>
              <a:gd name="adj1" fmla="val 2407"/>
              <a:gd name="adj2" fmla="val 93912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/>
              <a:t>逻辑代数中“与”“或”</a:t>
            </a:r>
            <a:r>
              <a:rPr lang="zh-CN" altLang="en-US" sz="2000">
                <a:solidFill>
                  <a:srgbClr val="FF0000"/>
                </a:solidFill>
              </a:rPr>
              <a:t>同级别</a:t>
            </a:r>
            <a:endParaRPr lang="en-US" altLang="zh-CN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3063" name="Rectangle 55"/>
          <p:cNvSpPr>
            <a:spLocks noChangeArrowheads="1"/>
          </p:cNvSpPr>
          <p:nvPr/>
        </p:nvSpPr>
        <p:spPr bwMode="auto">
          <a:xfrm>
            <a:off x="468313" y="5300663"/>
            <a:ext cx="5327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（</a:t>
            </a:r>
            <a:r>
              <a:rPr lang="en-US" altLang="zh-CN">
                <a:latin typeface="Times New Roman" pitchFamily="18" charset="0"/>
              </a:rPr>
              <a:t>4</a:t>
            </a:r>
            <a:r>
              <a:rPr lang="zh-CN" altLang="en-US"/>
              <a:t>）同级运算，括号可以省略 </a:t>
            </a:r>
          </a:p>
        </p:txBody>
      </p:sp>
      <p:sp>
        <p:nvSpPr>
          <p:cNvPr id="43064" name="Rectangle 56"/>
          <p:cNvSpPr>
            <a:spLocks noChangeArrowheads="1"/>
          </p:cNvSpPr>
          <p:nvPr/>
        </p:nvSpPr>
        <p:spPr bwMode="auto">
          <a:xfrm>
            <a:off x="5364163" y="5300663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A + B + C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4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4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7" grpId="0"/>
      <p:bldP spid="43048" grpId="0"/>
      <p:bldP spid="43053" grpId="0"/>
      <p:bldP spid="43054" grpId="0"/>
      <p:bldP spid="43058" grpId="0"/>
      <p:bldP spid="43059" grpId="0"/>
      <p:bldP spid="43060" grpId="0"/>
      <p:bldP spid="43061" grpId="0"/>
      <p:bldP spid="22562" grpId="0" animBg="1"/>
      <p:bldP spid="43063" grpId="0"/>
      <p:bldP spid="430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82" name="文本框 2"/>
          <p:cNvSpPr txBox="1">
            <a:spLocks noChangeArrowheads="1"/>
          </p:cNvSpPr>
          <p:nvPr/>
        </p:nvSpPr>
        <p:spPr bwMode="auto">
          <a:xfrm>
            <a:off x="287338" y="260350"/>
            <a:ext cx="45720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三、逻辑函数</a:t>
            </a:r>
          </a:p>
        </p:txBody>
      </p:sp>
      <p:sp>
        <p:nvSpPr>
          <p:cNvPr id="44083" name="Rectangle 51"/>
          <p:cNvSpPr>
            <a:spLocks noChangeArrowheads="1"/>
          </p:cNvSpPr>
          <p:nvPr/>
        </p:nvSpPr>
        <p:spPr bwMode="auto">
          <a:xfrm>
            <a:off x="684213" y="981075"/>
            <a:ext cx="2808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/>
              <a:t>、真值表 </a:t>
            </a:r>
          </a:p>
        </p:txBody>
      </p:sp>
      <p:grpSp>
        <p:nvGrpSpPr>
          <p:cNvPr id="44084" name="Group 52"/>
          <p:cNvGrpSpPr>
            <a:grpSpLocks/>
          </p:cNvGrpSpPr>
          <p:nvPr/>
        </p:nvGrpSpPr>
        <p:grpSpPr bwMode="auto">
          <a:xfrm>
            <a:off x="684213" y="1700213"/>
            <a:ext cx="5759450" cy="519112"/>
            <a:chOff x="431" y="1480"/>
            <a:chExt cx="3628" cy="327"/>
          </a:xfrm>
        </p:grpSpPr>
        <p:sp>
          <p:nvSpPr>
            <p:cNvPr id="44062" name="Rectangle 53"/>
            <p:cNvSpPr>
              <a:spLocks noChangeArrowheads="1"/>
            </p:cNvSpPr>
            <p:nvPr/>
          </p:nvSpPr>
          <p:spPr bwMode="auto">
            <a:xfrm>
              <a:off x="431" y="1480"/>
              <a:ext cx="36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F = f</a:t>
              </a:r>
              <a:r>
                <a:rPr lang="zh-CN" altLang="en-US" sz="2800">
                  <a:solidFill>
                    <a:schemeClr val="hlink"/>
                  </a:solidFill>
                  <a:latin typeface="Times New Roman" pitchFamily="18" charset="0"/>
                </a:rPr>
                <a:t>（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zh-CN" altLang="en-US" sz="2800">
                  <a:solidFill>
                    <a:schemeClr val="hlink"/>
                  </a:solidFill>
                  <a:latin typeface="Times New Roman" pitchFamily="18" charset="0"/>
                </a:rPr>
                <a:t>，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B</a:t>
              </a:r>
              <a:r>
                <a:rPr lang="zh-CN" altLang="en-US" sz="2800">
                  <a:solidFill>
                    <a:schemeClr val="hlink"/>
                  </a:solidFill>
                  <a:latin typeface="Times New Roman" pitchFamily="18" charset="0"/>
                </a:rPr>
                <a:t>）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=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· B + A · B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4063" name="Line 54"/>
            <p:cNvSpPr>
              <a:spLocks noChangeShapeType="1"/>
            </p:cNvSpPr>
            <p:nvPr/>
          </p:nvSpPr>
          <p:spPr bwMode="auto">
            <a:xfrm>
              <a:off x="3182" y="1509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Line 55"/>
            <p:cNvSpPr>
              <a:spLocks noChangeShapeType="1"/>
            </p:cNvSpPr>
            <p:nvPr/>
          </p:nvSpPr>
          <p:spPr bwMode="auto">
            <a:xfrm>
              <a:off x="2101" y="1509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54" name="Group 58"/>
          <p:cNvGrpSpPr>
            <a:grpSpLocks/>
          </p:cNvGrpSpPr>
          <p:nvPr/>
        </p:nvGrpSpPr>
        <p:grpSpPr bwMode="auto">
          <a:xfrm>
            <a:off x="1762125" y="2636838"/>
            <a:ext cx="2663825" cy="2112962"/>
            <a:chOff x="567" y="1736"/>
            <a:chExt cx="1678" cy="1331"/>
          </a:xfrm>
        </p:grpSpPr>
        <p:sp>
          <p:nvSpPr>
            <p:cNvPr id="44043" name="Line 59"/>
            <p:cNvSpPr>
              <a:spLocks noChangeShapeType="1"/>
            </p:cNvSpPr>
            <p:nvPr/>
          </p:nvSpPr>
          <p:spPr bwMode="auto">
            <a:xfrm>
              <a:off x="567" y="1752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4" name="Line 60"/>
            <p:cNvSpPr>
              <a:spLocks noChangeShapeType="1"/>
            </p:cNvSpPr>
            <p:nvPr/>
          </p:nvSpPr>
          <p:spPr bwMode="auto">
            <a:xfrm>
              <a:off x="567" y="2024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045" name="Group 61"/>
            <p:cNvGrpSpPr>
              <a:grpSpLocks/>
            </p:cNvGrpSpPr>
            <p:nvPr/>
          </p:nvGrpSpPr>
          <p:grpSpPr bwMode="auto">
            <a:xfrm>
              <a:off x="658" y="1736"/>
              <a:ext cx="1497" cy="288"/>
              <a:chOff x="703" y="1752"/>
              <a:chExt cx="1497" cy="288"/>
            </a:xfrm>
          </p:grpSpPr>
          <p:sp>
            <p:nvSpPr>
              <p:cNvPr id="44060" name="Text Box 62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A      B</a:t>
                </a:r>
              </a:p>
            </p:txBody>
          </p:sp>
          <p:sp>
            <p:nvSpPr>
              <p:cNvPr id="44061" name="Text Box 63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F</a:t>
                </a:r>
              </a:p>
            </p:txBody>
          </p:sp>
        </p:grpSp>
        <p:grpSp>
          <p:nvGrpSpPr>
            <p:cNvPr id="44046" name="Group 64"/>
            <p:cNvGrpSpPr>
              <a:grpSpLocks/>
            </p:cNvGrpSpPr>
            <p:nvPr/>
          </p:nvGrpSpPr>
          <p:grpSpPr bwMode="auto">
            <a:xfrm>
              <a:off x="658" y="2008"/>
              <a:ext cx="1497" cy="288"/>
              <a:chOff x="703" y="1752"/>
              <a:chExt cx="1497" cy="288"/>
            </a:xfrm>
          </p:grpSpPr>
          <p:sp>
            <p:nvSpPr>
              <p:cNvPr id="44058" name="Text Box 65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0       0</a:t>
                </a:r>
              </a:p>
            </p:txBody>
          </p:sp>
          <p:sp>
            <p:nvSpPr>
              <p:cNvPr id="44059" name="Text Box 66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44047" name="Group 67"/>
            <p:cNvGrpSpPr>
              <a:grpSpLocks/>
            </p:cNvGrpSpPr>
            <p:nvPr/>
          </p:nvGrpSpPr>
          <p:grpSpPr bwMode="auto">
            <a:xfrm>
              <a:off x="658" y="2235"/>
              <a:ext cx="1497" cy="288"/>
              <a:chOff x="703" y="1752"/>
              <a:chExt cx="1497" cy="288"/>
            </a:xfrm>
          </p:grpSpPr>
          <p:sp>
            <p:nvSpPr>
              <p:cNvPr id="44056" name="Text Box 68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0       1</a:t>
                </a:r>
              </a:p>
            </p:txBody>
          </p:sp>
          <p:sp>
            <p:nvSpPr>
              <p:cNvPr id="44057" name="Text Box 69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4048" name="Group 70"/>
            <p:cNvGrpSpPr>
              <a:grpSpLocks/>
            </p:cNvGrpSpPr>
            <p:nvPr/>
          </p:nvGrpSpPr>
          <p:grpSpPr bwMode="auto">
            <a:xfrm>
              <a:off x="658" y="2477"/>
              <a:ext cx="1497" cy="288"/>
              <a:chOff x="703" y="1752"/>
              <a:chExt cx="1497" cy="288"/>
            </a:xfrm>
          </p:grpSpPr>
          <p:sp>
            <p:nvSpPr>
              <p:cNvPr id="44054" name="Text Box 71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1       0</a:t>
                </a:r>
              </a:p>
            </p:txBody>
          </p:sp>
          <p:sp>
            <p:nvSpPr>
              <p:cNvPr id="44055" name="Text Box 72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4049" name="Group 73"/>
            <p:cNvGrpSpPr>
              <a:grpSpLocks/>
            </p:cNvGrpSpPr>
            <p:nvPr/>
          </p:nvGrpSpPr>
          <p:grpSpPr bwMode="auto">
            <a:xfrm>
              <a:off x="658" y="2750"/>
              <a:ext cx="1497" cy="288"/>
              <a:chOff x="703" y="1752"/>
              <a:chExt cx="1497" cy="288"/>
            </a:xfrm>
          </p:grpSpPr>
          <p:sp>
            <p:nvSpPr>
              <p:cNvPr id="44052" name="Text Box 74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1       1</a:t>
                </a:r>
              </a:p>
            </p:txBody>
          </p:sp>
          <p:sp>
            <p:nvSpPr>
              <p:cNvPr id="44053" name="Text Box 75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4050" name="Line 76"/>
            <p:cNvSpPr>
              <a:spLocks noChangeShapeType="1"/>
            </p:cNvSpPr>
            <p:nvPr/>
          </p:nvSpPr>
          <p:spPr bwMode="auto">
            <a:xfrm>
              <a:off x="567" y="3067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Line 77"/>
            <p:cNvSpPr>
              <a:spLocks noChangeShapeType="1"/>
            </p:cNvSpPr>
            <p:nvPr/>
          </p:nvSpPr>
          <p:spPr bwMode="auto">
            <a:xfrm>
              <a:off x="1610" y="1752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62" name="AutoShape 34"/>
          <p:cNvSpPr>
            <a:spLocks noChangeArrowheads="1"/>
          </p:cNvSpPr>
          <p:nvPr/>
        </p:nvSpPr>
        <p:spPr bwMode="auto">
          <a:xfrm>
            <a:off x="5291138" y="2420938"/>
            <a:ext cx="1944687" cy="936625"/>
          </a:xfrm>
          <a:prstGeom prst="wedgeRoundRectCallout">
            <a:avLst>
              <a:gd name="adj1" fmla="val -89019"/>
              <a:gd name="adj2" fmla="val 65083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个变量，真值表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CN" baseline="3000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行 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" name="AutoShape 34"/>
          <p:cNvSpPr>
            <a:spLocks noChangeArrowheads="1"/>
          </p:cNvSpPr>
          <p:nvPr/>
        </p:nvSpPr>
        <p:spPr bwMode="auto">
          <a:xfrm>
            <a:off x="3562350" y="5157788"/>
            <a:ext cx="2378075" cy="936625"/>
          </a:xfrm>
          <a:prstGeom prst="wedgeRoundRectCallout">
            <a:avLst>
              <a:gd name="adj1" fmla="val -54671"/>
              <a:gd name="adj2" fmla="val -85426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竖线分开，</a:t>
            </a:r>
            <a:r>
              <a:rPr lang="zh-CN" altLang="en-US" sz="2000">
                <a:solidFill>
                  <a:schemeClr val="hlink"/>
                </a:solidFill>
                <a:latin typeface="Times New Roman" pitchFamily="18" charset="0"/>
              </a:rPr>
              <a:t>左</a:t>
            </a:r>
            <a:r>
              <a:rPr lang="zh-CN" altLang="en-US" sz="2000">
                <a:latin typeface="Times New Roman" pitchFamily="18" charset="0"/>
              </a:rPr>
              <a:t>为输入；</a:t>
            </a:r>
            <a:r>
              <a:rPr lang="zh-CN" altLang="en-US" sz="2000">
                <a:solidFill>
                  <a:schemeClr val="hlink"/>
                </a:solidFill>
                <a:latin typeface="Times New Roman" pitchFamily="18" charset="0"/>
              </a:rPr>
              <a:t>右</a:t>
            </a:r>
            <a:r>
              <a:rPr lang="zh-CN" altLang="en-US" sz="2000">
                <a:latin typeface="Times New Roman" pitchFamily="18" charset="0"/>
              </a:rPr>
              <a:t>为输出</a:t>
            </a:r>
            <a:r>
              <a:rPr lang="zh-CN" altLang="en-US">
                <a:latin typeface="Times New Roman" pitchFamily="18" charset="0"/>
              </a:rPr>
              <a:t> 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3" name="AutoShape 34"/>
          <p:cNvSpPr>
            <a:spLocks noChangeArrowheads="1"/>
          </p:cNvSpPr>
          <p:nvPr/>
        </p:nvSpPr>
        <p:spPr bwMode="auto">
          <a:xfrm>
            <a:off x="468313" y="5300663"/>
            <a:ext cx="2160587" cy="936625"/>
          </a:xfrm>
          <a:prstGeom prst="wedgeRoundRectCallout">
            <a:avLst>
              <a:gd name="adj1" fmla="val 44120"/>
              <a:gd name="adj2" fmla="val -99324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几个输入变量，</a:t>
            </a:r>
            <a:r>
              <a:rPr lang="zh-CN" altLang="en-US" sz="2000">
                <a:solidFill>
                  <a:schemeClr val="hlink"/>
                </a:solidFill>
                <a:latin typeface="Times New Roman" pitchFamily="18" charset="0"/>
              </a:rPr>
              <a:t>左边</a:t>
            </a:r>
            <a:r>
              <a:rPr lang="zh-CN" altLang="en-US" sz="2000">
                <a:latin typeface="Times New Roman" pitchFamily="18" charset="0"/>
              </a:rPr>
              <a:t>就有几列</a:t>
            </a:r>
            <a:r>
              <a:rPr lang="zh-CN" altLang="en-US">
                <a:latin typeface="Times New Roman" pitchFamily="18" charset="0"/>
              </a:rPr>
              <a:t> 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44111" name="Rectangle 79"/>
          <p:cNvSpPr>
            <a:spLocks noChangeArrowheads="1"/>
          </p:cNvSpPr>
          <p:nvPr/>
        </p:nvSpPr>
        <p:spPr bwMode="auto">
          <a:xfrm>
            <a:off x="5292725" y="3716338"/>
            <a:ext cx="34925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注意：</a:t>
            </a:r>
            <a:r>
              <a:rPr lang="zh-CN" altLang="en-US"/>
              <a:t>真值表为</a:t>
            </a:r>
            <a:r>
              <a:rPr lang="zh-CN" altLang="en-US">
                <a:solidFill>
                  <a:schemeClr val="folHlink"/>
                </a:solidFill>
              </a:rPr>
              <a:t>一维</a:t>
            </a:r>
            <a:r>
              <a:rPr lang="zh-CN" altLang="en-US"/>
              <a:t>线性结构，变量过多时，规律很难找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83" grpId="0"/>
      <p:bldP spid="22562" grpId="0" animBg="1"/>
      <p:bldP spid="2" grpId="0" animBg="1"/>
      <p:bldP spid="3" grpId="0" animBg="1"/>
      <p:bldP spid="441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088" name="文本框 2"/>
          <p:cNvSpPr txBox="1">
            <a:spLocks noChangeArrowheads="1"/>
          </p:cNvSpPr>
          <p:nvPr/>
        </p:nvSpPr>
        <p:spPr bwMode="auto">
          <a:xfrm>
            <a:off x="287338" y="260350"/>
            <a:ext cx="45720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三、逻辑函数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828675" y="965200"/>
            <a:ext cx="2232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/>
              <a:t>、卡诺图 </a:t>
            </a:r>
          </a:p>
        </p:txBody>
      </p:sp>
      <p:grpSp>
        <p:nvGrpSpPr>
          <p:cNvPr id="45090" name="Group 34"/>
          <p:cNvGrpSpPr>
            <a:grpSpLocks/>
          </p:cNvGrpSpPr>
          <p:nvPr/>
        </p:nvGrpSpPr>
        <p:grpSpPr bwMode="auto">
          <a:xfrm>
            <a:off x="684213" y="1557338"/>
            <a:ext cx="5759450" cy="519112"/>
            <a:chOff x="431" y="1480"/>
            <a:chExt cx="3628" cy="327"/>
          </a:xfrm>
        </p:grpSpPr>
        <p:sp>
          <p:nvSpPr>
            <p:cNvPr id="45110" name="Rectangle 35"/>
            <p:cNvSpPr>
              <a:spLocks noChangeArrowheads="1"/>
            </p:cNvSpPr>
            <p:nvPr/>
          </p:nvSpPr>
          <p:spPr bwMode="auto">
            <a:xfrm>
              <a:off x="431" y="1480"/>
              <a:ext cx="36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F = f</a:t>
              </a:r>
              <a:r>
                <a:rPr lang="zh-CN" altLang="en-US" sz="2800">
                  <a:solidFill>
                    <a:schemeClr val="hlink"/>
                  </a:solidFill>
                  <a:latin typeface="Times New Roman" pitchFamily="18" charset="0"/>
                </a:rPr>
                <a:t>（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zh-CN" altLang="en-US" sz="2800">
                  <a:solidFill>
                    <a:schemeClr val="hlink"/>
                  </a:solidFill>
                  <a:latin typeface="Times New Roman" pitchFamily="18" charset="0"/>
                </a:rPr>
                <a:t>，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B</a:t>
              </a:r>
              <a:r>
                <a:rPr lang="zh-CN" altLang="en-US" sz="2800">
                  <a:solidFill>
                    <a:schemeClr val="hlink"/>
                  </a:solidFill>
                  <a:latin typeface="Times New Roman" pitchFamily="18" charset="0"/>
                </a:rPr>
                <a:t>）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=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· B + A · B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5111" name="Line 36"/>
            <p:cNvSpPr>
              <a:spLocks noChangeShapeType="1"/>
            </p:cNvSpPr>
            <p:nvPr/>
          </p:nvSpPr>
          <p:spPr bwMode="auto">
            <a:xfrm>
              <a:off x="3182" y="1509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2" name="Line 37"/>
            <p:cNvSpPr>
              <a:spLocks noChangeShapeType="1"/>
            </p:cNvSpPr>
            <p:nvPr/>
          </p:nvSpPr>
          <p:spPr bwMode="auto">
            <a:xfrm>
              <a:off x="2101" y="1509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54" name="Group 58"/>
          <p:cNvGrpSpPr>
            <a:grpSpLocks/>
          </p:cNvGrpSpPr>
          <p:nvPr/>
        </p:nvGrpSpPr>
        <p:grpSpPr bwMode="auto">
          <a:xfrm>
            <a:off x="5724525" y="2205038"/>
            <a:ext cx="2663825" cy="2112962"/>
            <a:chOff x="567" y="1736"/>
            <a:chExt cx="1678" cy="1331"/>
          </a:xfrm>
        </p:grpSpPr>
        <p:sp>
          <p:nvSpPr>
            <p:cNvPr id="45091" name="Line 59"/>
            <p:cNvSpPr>
              <a:spLocks noChangeShapeType="1"/>
            </p:cNvSpPr>
            <p:nvPr/>
          </p:nvSpPr>
          <p:spPr bwMode="auto">
            <a:xfrm>
              <a:off x="567" y="1752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2" name="Line 60"/>
            <p:cNvSpPr>
              <a:spLocks noChangeShapeType="1"/>
            </p:cNvSpPr>
            <p:nvPr/>
          </p:nvSpPr>
          <p:spPr bwMode="auto">
            <a:xfrm>
              <a:off x="567" y="2024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093" name="Group 61"/>
            <p:cNvGrpSpPr>
              <a:grpSpLocks/>
            </p:cNvGrpSpPr>
            <p:nvPr/>
          </p:nvGrpSpPr>
          <p:grpSpPr bwMode="auto">
            <a:xfrm>
              <a:off x="658" y="1736"/>
              <a:ext cx="1497" cy="288"/>
              <a:chOff x="703" y="1752"/>
              <a:chExt cx="1497" cy="288"/>
            </a:xfrm>
          </p:grpSpPr>
          <p:sp>
            <p:nvSpPr>
              <p:cNvPr id="45108" name="Text Box 62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A      B</a:t>
                </a:r>
              </a:p>
            </p:txBody>
          </p:sp>
          <p:sp>
            <p:nvSpPr>
              <p:cNvPr id="45109" name="Text Box 63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F</a:t>
                </a:r>
              </a:p>
            </p:txBody>
          </p:sp>
        </p:grpSp>
        <p:grpSp>
          <p:nvGrpSpPr>
            <p:cNvPr id="45094" name="Group 64"/>
            <p:cNvGrpSpPr>
              <a:grpSpLocks/>
            </p:cNvGrpSpPr>
            <p:nvPr/>
          </p:nvGrpSpPr>
          <p:grpSpPr bwMode="auto">
            <a:xfrm>
              <a:off x="658" y="2008"/>
              <a:ext cx="1497" cy="288"/>
              <a:chOff x="703" y="1752"/>
              <a:chExt cx="1497" cy="288"/>
            </a:xfrm>
          </p:grpSpPr>
          <p:sp>
            <p:nvSpPr>
              <p:cNvPr id="45106" name="Text Box 65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0       0</a:t>
                </a:r>
              </a:p>
            </p:txBody>
          </p:sp>
          <p:sp>
            <p:nvSpPr>
              <p:cNvPr id="45107" name="Text Box 66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45095" name="Group 67"/>
            <p:cNvGrpSpPr>
              <a:grpSpLocks/>
            </p:cNvGrpSpPr>
            <p:nvPr/>
          </p:nvGrpSpPr>
          <p:grpSpPr bwMode="auto">
            <a:xfrm>
              <a:off x="658" y="2235"/>
              <a:ext cx="1497" cy="288"/>
              <a:chOff x="703" y="1752"/>
              <a:chExt cx="1497" cy="288"/>
            </a:xfrm>
          </p:grpSpPr>
          <p:sp>
            <p:nvSpPr>
              <p:cNvPr id="45104" name="Text Box 68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0       1</a:t>
                </a:r>
              </a:p>
            </p:txBody>
          </p:sp>
          <p:sp>
            <p:nvSpPr>
              <p:cNvPr id="45105" name="Text Box 69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5096" name="Group 70"/>
            <p:cNvGrpSpPr>
              <a:grpSpLocks/>
            </p:cNvGrpSpPr>
            <p:nvPr/>
          </p:nvGrpSpPr>
          <p:grpSpPr bwMode="auto">
            <a:xfrm>
              <a:off x="658" y="2477"/>
              <a:ext cx="1497" cy="288"/>
              <a:chOff x="703" y="1752"/>
              <a:chExt cx="1497" cy="288"/>
            </a:xfrm>
          </p:grpSpPr>
          <p:sp>
            <p:nvSpPr>
              <p:cNvPr id="45102" name="Text Box 71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1       0</a:t>
                </a:r>
              </a:p>
            </p:txBody>
          </p:sp>
          <p:sp>
            <p:nvSpPr>
              <p:cNvPr id="45103" name="Text Box 72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5097" name="Group 73"/>
            <p:cNvGrpSpPr>
              <a:grpSpLocks/>
            </p:cNvGrpSpPr>
            <p:nvPr/>
          </p:nvGrpSpPr>
          <p:grpSpPr bwMode="auto">
            <a:xfrm>
              <a:off x="658" y="2750"/>
              <a:ext cx="1497" cy="288"/>
              <a:chOff x="703" y="1752"/>
              <a:chExt cx="1497" cy="288"/>
            </a:xfrm>
          </p:grpSpPr>
          <p:sp>
            <p:nvSpPr>
              <p:cNvPr id="45100" name="Text Box 74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1       1</a:t>
                </a:r>
              </a:p>
            </p:txBody>
          </p:sp>
          <p:sp>
            <p:nvSpPr>
              <p:cNvPr id="45101" name="Text Box 75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5098" name="Line 76"/>
            <p:cNvSpPr>
              <a:spLocks noChangeShapeType="1"/>
            </p:cNvSpPr>
            <p:nvPr/>
          </p:nvSpPr>
          <p:spPr bwMode="auto">
            <a:xfrm>
              <a:off x="567" y="3067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9" name="Line 77"/>
            <p:cNvSpPr>
              <a:spLocks noChangeShapeType="1"/>
            </p:cNvSpPr>
            <p:nvPr/>
          </p:nvSpPr>
          <p:spPr bwMode="auto">
            <a:xfrm>
              <a:off x="1610" y="1752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137" name="Group 81"/>
          <p:cNvGrpSpPr>
            <a:grpSpLocks/>
          </p:cNvGrpSpPr>
          <p:nvPr/>
        </p:nvGrpSpPr>
        <p:grpSpPr bwMode="auto">
          <a:xfrm>
            <a:off x="1476375" y="2133600"/>
            <a:ext cx="2324100" cy="2039938"/>
            <a:chOff x="658" y="1555"/>
            <a:chExt cx="1464" cy="1285"/>
          </a:xfrm>
        </p:grpSpPr>
        <p:grpSp>
          <p:nvGrpSpPr>
            <p:cNvPr id="45068" name="Group 70"/>
            <p:cNvGrpSpPr>
              <a:grpSpLocks/>
            </p:cNvGrpSpPr>
            <p:nvPr/>
          </p:nvGrpSpPr>
          <p:grpSpPr bwMode="auto">
            <a:xfrm>
              <a:off x="1293" y="2024"/>
              <a:ext cx="816" cy="816"/>
              <a:chOff x="1293" y="2024"/>
              <a:chExt cx="816" cy="816"/>
            </a:xfrm>
          </p:grpSpPr>
          <p:grpSp>
            <p:nvGrpSpPr>
              <p:cNvPr id="45079" name="Group 60"/>
              <p:cNvGrpSpPr>
                <a:grpSpLocks/>
              </p:cNvGrpSpPr>
              <p:nvPr/>
            </p:nvGrpSpPr>
            <p:grpSpPr bwMode="auto">
              <a:xfrm>
                <a:off x="1293" y="2024"/>
                <a:ext cx="408" cy="408"/>
                <a:chOff x="1293" y="2024"/>
                <a:chExt cx="408" cy="408"/>
              </a:xfrm>
            </p:grpSpPr>
            <p:sp>
              <p:nvSpPr>
                <p:cNvPr id="2" name="Rectangle 5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45080" name="Group 61"/>
              <p:cNvGrpSpPr>
                <a:grpSpLocks/>
              </p:cNvGrpSpPr>
              <p:nvPr/>
            </p:nvGrpSpPr>
            <p:grpSpPr bwMode="auto">
              <a:xfrm>
                <a:off x="1701" y="2024"/>
                <a:ext cx="408" cy="408"/>
                <a:chOff x="1293" y="2024"/>
                <a:chExt cx="408" cy="408"/>
              </a:xfrm>
            </p:grpSpPr>
            <p:sp>
              <p:nvSpPr>
                <p:cNvPr id="45087" name="Rectangle 62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45081" name="Group 64"/>
              <p:cNvGrpSpPr>
                <a:grpSpLocks/>
              </p:cNvGrpSpPr>
              <p:nvPr/>
            </p:nvGrpSpPr>
            <p:grpSpPr bwMode="auto">
              <a:xfrm>
                <a:off x="1293" y="2432"/>
                <a:ext cx="408" cy="408"/>
                <a:chOff x="1293" y="2024"/>
                <a:chExt cx="408" cy="408"/>
              </a:xfrm>
            </p:grpSpPr>
            <p:sp>
              <p:nvSpPr>
                <p:cNvPr id="45085" name="Rectangle 65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08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45082" name="Group 67"/>
              <p:cNvGrpSpPr>
                <a:grpSpLocks/>
              </p:cNvGrpSpPr>
              <p:nvPr/>
            </p:nvGrpSpPr>
            <p:grpSpPr bwMode="auto">
              <a:xfrm>
                <a:off x="1701" y="2432"/>
                <a:ext cx="408" cy="408"/>
                <a:chOff x="1293" y="2024"/>
                <a:chExt cx="408" cy="408"/>
              </a:xfrm>
            </p:grpSpPr>
            <p:sp>
              <p:nvSpPr>
                <p:cNvPr id="45083" name="Rectangle 68"/>
                <p:cNvSpPr>
                  <a:spLocks noChangeArrowheads="1"/>
                </p:cNvSpPr>
                <p:nvPr/>
              </p:nvSpPr>
              <p:spPr bwMode="auto">
                <a:xfrm>
                  <a:off x="1293" y="2024"/>
                  <a:ext cx="408" cy="408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084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307" y="2085"/>
                  <a:ext cx="37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0</a:t>
                  </a:r>
                </a:p>
              </p:txBody>
            </p:sp>
          </p:grpSp>
        </p:grpSp>
        <p:grpSp>
          <p:nvGrpSpPr>
            <p:cNvPr id="45069" name="Group 78"/>
            <p:cNvGrpSpPr>
              <a:grpSpLocks/>
            </p:cNvGrpSpPr>
            <p:nvPr/>
          </p:nvGrpSpPr>
          <p:grpSpPr bwMode="auto">
            <a:xfrm>
              <a:off x="1293" y="1752"/>
              <a:ext cx="829" cy="250"/>
              <a:chOff x="1293" y="1752"/>
              <a:chExt cx="829" cy="250"/>
            </a:xfrm>
          </p:grpSpPr>
          <p:sp>
            <p:nvSpPr>
              <p:cNvPr id="45077" name="Text Box 71"/>
              <p:cNvSpPr txBox="1">
                <a:spLocks noChangeArrowheads="1"/>
              </p:cNvSpPr>
              <p:nvPr/>
            </p:nvSpPr>
            <p:spPr bwMode="auto">
              <a:xfrm>
                <a:off x="1293" y="1752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45078" name="Text Box 72"/>
              <p:cNvSpPr txBox="1">
                <a:spLocks noChangeArrowheads="1"/>
              </p:cNvSpPr>
              <p:nvPr/>
            </p:nvSpPr>
            <p:spPr bwMode="auto">
              <a:xfrm>
                <a:off x="1701" y="1752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solidFill>
                      <a:schemeClr val="hlink"/>
                    </a:solidFill>
                  </a:rPr>
                  <a:t>1</a:t>
                </a:r>
              </a:p>
            </p:txBody>
          </p:sp>
        </p:grpSp>
        <p:grpSp>
          <p:nvGrpSpPr>
            <p:cNvPr id="45070" name="Group 79"/>
            <p:cNvGrpSpPr>
              <a:grpSpLocks/>
            </p:cNvGrpSpPr>
            <p:nvPr/>
          </p:nvGrpSpPr>
          <p:grpSpPr bwMode="auto">
            <a:xfrm>
              <a:off x="884" y="2091"/>
              <a:ext cx="421" cy="659"/>
              <a:chOff x="884" y="2091"/>
              <a:chExt cx="421" cy="659"/>
            </a:xfrm>
          </p:grpSpPr>
          <p:sp>
            <p:nvSpPr>
              <p:cNvPr id="45075" name="Text Box 73"/>
              <p:cNvSpPr txBox="1">
                <a:spLocks noChangeArrowheads="1"/>
              </p:cNvSpPr>
              <p:nvPr/>
            </p:nvSpPr>
            <p:spPr bwMode="auto">
              <a:xfrm>
                <a:off x="884" y="2091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45076" name="Text Box 74"/>
              <p:cNvSpPr txBox="1">
                <a:spLocks noChangeArrowheads="1"/>
              </p:cNvSpPr>
              <p:nvPr/>
            </p:nvSpPr>
            <p:spPr bwMode="auto">
              <a:xfrm>
                <a:off x="884" y="2500"/>
                <a:ext cx="4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solidFill>
                      <a:schemeClr val="hlink"/>
                    </a:solidFill>
                  </a:rPr>
                  <a:t>1</a:t>
                </a:r>
              </a:p>
            </p:txBody>
          </p:sp>
        </p:grpSp>
        <p:grpSp>
          <p:nvGrpSpPr>
            <p:cNvPr id="45071" name="Group 80"/>
            <p:cNvGrpSpPr>
              <a:grpSpLocks/>
            </p:cNvGrpSpPr>
            <p:nvPr/>
          </p:nvGrpSpPr>
          <p:grpSpPr bwMode="auto">
            <a:xfrm>
              <a:off x="658" y="1555"/>
              <a:ext cx="815" cy="469"/>
              <a:chOff x="658" y="1555"/>
              <a:chExt cx="815" cy="469"/>
            </a:xfrm>
          </p:grpSpPr>
          <p:sp>
            <p:nvSpPr>
              <p:cNvPr id="45072" name="Line 75"/>
              <p:cNvSpPr>
                <a:spLocks noChangeShapeType="1"/>
              </p:cNvSpPr>
              <p:nvPr/>
            </p:nvSpPr>
            <p:spPr bwMode="auto">
              <a:xfrm flipH="1" flipV="1">
                <a:off x="930" y="1662"/>
                <a:ext cx="362" cy="36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3" name="Text Box 76"/>
              <p:cNvSpPr txBox="1">
                <a:spLocks noChangeArrowheads="1"/>
              </p:cNvSpPr>
              <p:nvPr/>
            </p:nvSpPr>
            <p:spPr bwMode="auto">
              <a:xfrm>
                <a:off x="884" y="1555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5074" name="Text Box 77"/>
              <p:cNvSpPr txBox="1">
                <a:spLocks noChangeArrowheads="1"/>
              </p:cNvSpPr>
              <p:nvPr/>
            </p:nvSpPr>
            <p:spPr bwMode="auto">
              <a:xfrm>
                <a:off x="658" y="1736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</p:grpSp>
      <p:sp>
        <p:nvSpPr>
          <p:cNvPr id="45138" name="Rectangle 82"/>
          <p:cNvSpPr>
            <a:spLocks noChangeArrowheads="1"/>
          </p:cNvSpPr>
          <p:nvPr/>
        </p:nvSpPr>
        <p:spPr bwMode="auto">
          <a:xfrm>
            <a:off x="612775" y="4581525"/>
            <a:ext cx="8135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注意：</a:t>
            </a:r>
            <a:r>
              <a:rPr lang="zh-CN" altLang="en-US"/>
              <a:t>卡诺图把输入变量分成</a:t>
            </a:r>
            <a:r>
              <a:rPr lang="zh-CN" altLang="en-US">
                <a:solidFill>
                  <a:schemeClr val="hlink"/>
                </a:solidFill>
              </a:rPr>
              <a:t>两组</a:t>
            </a:r>
            <a:r>
              <a:rPr lang="zh-CN" altLang="en-US"/>
              <a:t>，变成</a:t>
            </a:r>
            <a:r>
              <a:rPr lang="zh-CN" altLang="en-US">
                <a:solidFill>
                  <a:schemeClr val="folHlink"/>
                </a:solidFill>
              </a:rPr>
              <a:t>二维图形</a:t>
            </a:r>
            <a:r>
              <a:rPr lang="zh-CN" altLang="en-US"/>
              <a:t>结构 </a:t>
            </a:r>
          </a:p>
        </p:txBody>
      </p:sp>
      <p:sp>
        <p:nvSpPr>
          <p:cNvPr id="45139" name="Text Box 83"/>
          <p:cNvSpPr txBox="1">
            <a:spLocks noChangeArrowheads="1"/>
          </p:cNvSpPr>
          <p:nvPr/>
        </p:nvSpPr>
        <p:spPr bwMode="auto">
          <a:xfrm>
            <a:off x="1549400" y="5086350"/>
            <a:ext cx="683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真值表和卡诺图在逻辑上是</a:t>
            </a:r>
            <a:r>
              <a:rPr lang="zh-CN" altLang="en-US">
                <a:solidFill>
                  <a:schemeClr val="folHlink"/>
                </a:solidFill>
              </a:rPr>
              <a:t>一一对应</a:t>
            </a:r>
            <a:r>
              <a:rPr lang="zh-CN" altLang="en-US"/>
              <a:t>的</a:t>
            </a:r>
          </a:p>
        </p:txBody>
      </p:sp>
      <p:sp>
        <p:nvSpPr>
          <p:cNvPr id="45140" name="Text Box 84"/>
          <p:cNvSpPr txBox="1">
            <a:spLocks noChangeArrowheads="1"/>
          </p:cNvSpPr>
          <p:nvPr/>
        </p:nvSpPr>
        <p:spPr bwMode="auto">
          <a:xfrm>
            <a:off x="1547813" y="5589588"/>
            <a:ext cx="6838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如果两个逻辑函数的真值表是</a:t>
            </a:r>
            <a:r>
              <a:rPr lang="zh-CN" altLang="en-US">
                <a:solidFill>
                  <a:srgbClr val="FF0000"/>
                </a:solidFill>
              </a:rPr>
              <a:t>一样</a:t>
            </a:r>
            <a:r>
              <a:rPr lang="zh-CN" altLang="en-US"/>
              <a:t>的，则这两个逻辑函数</a:t>
            </a:r>
            <a:r>
              <a:rPr lang="zh-CN" altLang="en-US">
                <a:solidFill>
                  <a:srgbClr val="FF0000"/>
                </a:solidFill>
              </a:rPr>
              <a:t>逻辑上相等（即等效）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9" grpId="0"/>
      <p:bldP spid="45138" grpId="0"/>
      <p:bldP spid="45139" grpId="0"/>
      <p:bldP spid="451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文本框 2"/>
          <p:cNvSpPr txBox="1">
            <a:spLocks noChangeArrowheads="1"/>
          </p:cNvSpPr>
          <p:nvPr/>
        </p:nvSpPr>
        <p:spPr bwMode="auto">
          <a:xfrm>
            <a:off x="288925" y="260350"/>
            <a:ext cx="4643438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3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条重要规则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755650" y="981075"/>
            <a:ext cx="2720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1</a:t>
            </a:r>
            <a:r>
              <a:rPr kumimoji="1" lang="zh-CN" altLang="en-US" sz="2800"/>
              <a:t>、代入规则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468313" y="1665288"/>
            <a:ext cx="80645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kumimoji="1" lang="zh-CN" altLang="en-US">
                <a:latin typeface="Times New Roman" pitchFamily="18" charset="0"/>
              </a:rPr>
              <a:t>   任何一个含有</a:t>
            </a:r>
            <a:r>
              <a:rPr kumimoji="1" lang="zh-CN" altLang="en-US">
                <a:solidFill>
                  <a:schemeClr val="hlink"/>
                </a:solidFill>
                <a:latin typeface="Times New Roman" pitchFamily="18" charset="0"/>
              </a:rPr>
              <a:t>变量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kumimoji="1" lang="zh-CN" altLang="en-US">
                <a:latin typeface="Times New Roman" pitchFamily="18" charset="0"/>
              </a:rPr>
              <a:t>的逻辑等式</a:t>
            </a:r>
            <a:r>
              <a:rPr kumimoji="1" lang="en-US" altLang="zh-CN">
                <a:latin typeface="Times New Roman" pitchFamily="18" charset="0"/>
              </a:rPr>
              <a:t>,</a:t>
            </a:r>
            <a:r>
              <a:rPr kumimoji="1" lang="zh-CN" altLang="en-US">
                <a:latin typeface="Times New Roman" pitchFamily="18" charset="0"/>
              </a:rPr>
              <a:t>如果将所有出现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kumimoji="1" lang="zh-CN" altLang="en-US">
                <a:latin typeface="Times New Roman" pitchFamily="18" charset="0"/>
              </a:rPr>
              <a:t>的位</a:t>
            </a:r>
          </a:p>
          <a:p>
            <a:pPr defTabSz="914400"/>
            <a:r>
              <a:rPr kumimoji="1" lang="zh-CN" altLang="en-US">
                <a:latin typeface="Times New Roman" pitchFamily="18" charset="0"/>
              </a:rPr>
              <a:t>置都代之以同一个</a:t>
            </a:r>
            <a:r>
              <a:rPr kumimoji="1" lang="zh-CN" altLang="en-US">
                <a:solidFill>
                  <a:schemeClr val="folHlink"/>
                </a:solidFill>
                <a:latin typeface="Times New Roman" pitchFamily="18" charset="0"/>
              </a:rPr>
              <a:t>逻辑函数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F</a:t>
            </a:r>
            <a:r>
              <a:rPr kumimoji="1" lang="zh-CN" altLang="en-US">
                <a:latin typeface="Times New Roman" pitchFamily="18" charset="0"/>
              </a:rPr>
              <a:t>，则等式仍然成立。这个规则称为代入规则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1908175" y="3100388"/>
            <a:ext cx="4376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A</a:t>
            </a:r>
            <a:r>
              <a:rPr kumimoji="1" lang="zh-CN" altLang="en-US" sz="2800">
                <a:latin typeface="Times New Roman" pitchFamily="18" charset="0"/>
              </a:rPr>
              <a:t>（</a:t>
            </a:r>
            <a:r>
              <a:rPr kumimoji="1" lang="en-US" altLang="zh-CN" sz="2800">
                <a:latin typeface="Times New Roman" pitchFamily="18" charset="0"/>
              </a:rPr>
              <a:t>B+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kumimoji="1" lang="zh-CN" altLang="en-US" sz="2800">
                <a:latin typeface="Times New Roman" pitchFamily="18" charset="0"/>
              </a:rPr>
              <a:t>）</a:t>
            </a:r>
            <a:r>
              <a:rPr kumimoji="1" lang="en-US" altLang="zh-CN" sz="2800">
                <a:latin typeface="Times New Roman" pitchFamily="18" charset="0"/>
              </a:rPr>
              <a:t>=AB+A</a:t>
            </a:r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C</a:t>
            </a:r>
            <a:endParaRPr kumimoji="1" lang="zh-CN" altLang="en-US" sz="2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684213" y="3068638"/>
            <a:ext cx="1223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>
                <a:latin typeface="Times New Roman" pitchFamily="18" charset="0"/>
              </a:rPr>
              <a:t>例：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1906588" y="3716338"/>
            <a:ext cx="37449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kumimoji="1" lang="zh-CN" altLang="en-US" sz="2800" b="0">
                <a:latin typeface="Times New Roman" pitchFamily="18" charset="0"/>
              </a:rPr>
              <a:t>都用</a:t>
            </a:r>
            <a:r>
              <a:rPr kumimoji="1" lang="zh-CN" altLang="en-US" sz="2800">
                <a:solidFill>
                  <a:schemeClr val="hlink"/>
                </a:solidFill>
                <a:latin typeface="Times New Roman" pitchFamily="18" charset="0"/>
              </a:rPr>
              <a:t>（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C+D</a:t>
            </a:r>
            <a:r>
              <a:rPr kumimoji="1" lang="zh-CN" altLang="en-US" sz="2800">
                <a:solidFill>
                  <a:schemeClr val="hlink"/>
                </a:solidFill>
                <a:latin typeface="Times New Roman" pitchFamily="18" charset="0"/>
              </a:rPr>
              <a:t>）</a:t>
            </a:r>
            <a:r>
              <a:rPr kumimoji="1" lang="zh-CN" altLang="en-US" sz="2800" b="0">
                <a:latin typeface="Times New Roman" pitchFamily="18" charset="0"/>
              </a:rPr>
              <a:t>代替</a:t>
            </a:r>
          </a:p>
        </p:txBody>
      </p:sp>
      <p:sp>
        <p:nvSpPr>
          <p:cNvPr id="22562" name="AutoShape 34"/>
          <p:cNvSpPr>
            <a:spLocks noChangeArrowheads="1"/>
          </p:cNvSpPr>
          <p:nvPr/>
        </p:nvSpPr>
        <p:spPr bwMode="auto">
          <a:xfrm>
            <a:off x="5940425" y="3429000"/>
            <a:ext cx="1944688" cy="503238"/>
          </a:xfrm>
          <a:prstGeom prst="wedgeRoundRectCallout">
            <a:avLst>
              <a:gd name="adj1" fmla="val -76204"/>
              <a:gd name="adj2" fmla="val 52208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变量可以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包含</a:t>
            </a:r>
            <a:r>
              <a:rPr lang="zh-CN" altLang="en-US">
                <a:latin typeface="Times New Roman" pitchFamily="18" charset="0"/>
              </a:rPr>
              <a:t> 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46129" name="Rectangle 49"/>
          <p:cNvSpPr>
            <a:spLocks noChangeArrowheads="1"/>
          </p:cNvSpPr>
          <p:nvPr/>
        </p:nvSpPr>
        <p:spPr bwMode="auto">
          <a:xfrm>
            <a:off x="1908175" y="4349750"/>
            <a:ext cx="633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A</a:t>
            </a:r>
            <a:r>
              <a:rPr kumimoji="1" lang="zh-CN" altLang="en-US" sz="2800">
                <a:latin typeface="Times New Roman" pitchFamily="18" charset="0"/>
              </a:rPr>
              <a:t>（</a:t>
            </a:r>
            <a:r>
              <a:rPr kumimoji="1" lang="en-US" altLang="zh-CN" sz="2800">
                <a:latin typeface="Times New Roman" pitchFamily="18" charset="0"/>
              </a:rPr>
              <a:t>B+</a:t>
            </a:r>
            <a:r>
              <a:rPr kumimoji="1" lang="zh-CN" altLang="en-US" sz="2800">
                <a:solidFill>
                  <a:schemeClr val="hlink"/>
                </a:solidFill>
                <a:latin typeface="Times New Roman" pitchFamily="18" charset="0"/>
              </a:rPr>
              <a:t>（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C+D</a:t>
            </a:r>
            <a:r>
              <a:rPr kumimoji="1" lang="zh-CN" altLang="en-US" sz="2800">
                <a:solidFill>
                  <a:schemeClr val="hlink"/>
                </a:solidFill>
                <a:latin typeface="Times New Roman" pitchFamily="18" charset="0"/>
              </a:rPr>
              <a:t>）</a:t>
            </a:r>
            <a:r>
              <a:rPr kumimoji="1" lang="zh-CN" altLang="en-US" sz="2800">
                <a:latin typeface="Times New Roman" pitchFamily="18" charset="0"/>
              </a:rPr>
              <a:t>）</a:t>
            </a:r>
            <a:r>
              <a:rPr kumimoji="1" lang="en-US" altLang="zh-CN" sz="2800">
                <a:latin typeface="Times New Roman" pitchFamily="18" charset="0"/>
              </a:rPr>
              <a:t>=AB+A</a:t>
            </a:r>
            <a:r>
              <a:rPr kumimoji="1" lang="zh-CN" altLang="en-US" sz="2800">
                <a:solidFill>
                  <a:schemeClr val="hlink"/>
                </a:solidFill>
                <a:latin typeface="Times New Roman" pitchFamily="18" charset="0"/>
              </a:rPr>
              <a:t>（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C+D</a:t>
            </a:r>
            <a:r>
              <a:rPr kumimoji="1" lang="zh-CN" altLang="en-US" sz="2800">
                <a:solidFill>
                  <a:schemeClr val="hlink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684213" y="5229225"/>
            <a:ext cx="77041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latin typeface="Times New Roman" pitchFamily="18" charset="0"/>
              </a:rPr>
              <a:t>     任何逻辑函数都和</a:t>
            </a:r>
            <a:r>
              <a:rPr kumimoji="1" lang="zh-CN" altLang="en-US">
                <a:solidFill>
                  <a:schemeClr val="folHlink"/>
                </a:solidFill>
                <a:latin typeface="Times New Roman" pitchFamily="18" charset="0"/>
              </a:rPr>
              <a:t>逻辑变量</a:t>
            </a:r>
            <a:r>
              <a:rPr kumimoji="1" lang="zh-CN" altLang="en-US">
                <a:latin typeface="Times New Roman" pitchFamily="18" charset="0"/>
              </a:rPr>
              <a:t>一样，只有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kumimoji="1" lang="zh-CN" altLang="en-US">
                <a:latin typeface="Times New Roman" pitchFamily="18" charset="0"/>
              </a:rPr>
              <a:t>和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两种可能的取值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6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6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3" grpId="0"/>
      <p:bldP spid="46124" grpId="0"/>
      <p:bldP spid="46125" grpId="0"/>
      <p:bldP spid="46126" grpId="0"/>
      <p:bldP spid="46127" grpId="0"/>
      <p:bldP spid="22562" grpId="0" animBg="1"/>
      <p:bldP spid="46129" grpId="0"/>
      <p:bldP spid="461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8" name="文本框 2"/>
          <p:cNvSpPr txBox="1">
            <a:spLocks noChangeArrowheads="1"/>
          </p:cNvSpPr>
          <p:nvPr/>
        </p:nvSpPr>
        <p:spPr bwMode="auto">
          <a:xfrm>
            <a:off x="395288" y="333375"/>
            <a:ext cx="51847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&lt;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逻辑代数基础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&gt;</a:t>
            </a:r>
          </a:p>
        </p:txBody>
      </p:sp>
      <p:sp>
        <p:nvSpPr>
          <p:cNvPr id="19460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268538" y="1484313"/>
            <a:ext cx="4411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逻辑代数的基本概念 </a:t>
            </a:r>
          </a:p>
        </p:txBody>
      </p:sp>
      <p:sp>
        <p:nvSpPr>
          <p:cNvPr id="19461" name="Rectangl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268538" y="2420938"/>
            <a:ext cx="4411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逻辑代数的基本定理 </a:t>
            </a:r>
          </a:p>
        </p:txBody>
      </p:sp>
      <p:sp>
        <p:nvSpPr>
          <p:cNvPr id="19462" name="Rectangle 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268538" y="3436938"/>
            <a:ext cx="44116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逻辑函数的基本概念 </a:t>
            </a:r>
          </a:p>
        </p:txBody>
      </p:sp>
      <p:sp>
        <p:nvSpPr>
          <p:cNvPr id="19463" name="Rectangle 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979613" y="4443413"/>
            <a:ext cx="5097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逻辑代数的</a:t>
            </a:r>
            <a:r>
              <a:rPr lang="en-US" altLang="zh-CN" sz="3600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3</a:t>
            </a:r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条重要规则 </a:t>
            </a:r>
          </a:p>
        </p:txBody>
      </p:sp>
      <p:sp>
        <p:nvSpPr>
          <p:cNvPr id="19464" name="Rectangle 9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3492500" y="5522913"/>
            <a:ext cx="2590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复合逻辑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27" name="文本框 2"/>
          <p:cNvSpPr txBox="1">
            <a:spLocks noChangeArrowheads="1"/>
          </p:cNvSpPr>
          <p:nvPr/>
        </p:nvSpPr>
        <p:spPr bwMode="auto">
          <a:xfrm>
            <a:off x="288925" y="260350"/>
            <a:ext cx="4643438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3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条重要规则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755650" y="981075"/>
            <a:ext cx="2720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2</a:t>
            </a:r>
            <a:r>
              <a:rPr kumimoji="1" lang="zh-CN" altLang="en-US" sz="2800"/>
              <a:t>、反演规则</a:t>
            </a:r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323850" y="1628775"/>
            <a:ext cx="83518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latin typeface="Times New Roman" pitchFamily="18" charset="0"/>
              </a:rPr>
              <a:t>     若将逻辑函数表达式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zh-CN" altLang="en-US">
                <a:latin typeface="Times New Roman" pitchFamily="18" charset="0"/>
              </a:rPr>
              <a:t>中所有的</a:t>
            </a:r>
            <a:r>
              <a:rPr kumimoji="1" lang="zh-CN" altLang="en-US">
                <a:solidFill>
                  <a:schemeClr val="folHlink"/>
                </a:solidFill>
                <a:latin typeface="Times New Roman" pitchFamily="18" charset="0"/>
              </a:rPr>
              <a:t>“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·”</a:t>
            </a:r>
            <a:r>
              <a:rPr kumimoji="1" lang="zh-CN" altLang="en-US">
                <a:latin typeface="Times New Roman" pitchFamily="18" charset="0"/>
              </a:rPr>
              <a:t>变成</a:t>
            </a:r>
            <a:r>
              <a:rPr kumimoji="1" lang="zh-CN" altLang="en-US">
                <a:solidFill>
                  <a:schemeClr val="folHlink"/>
                </a:solidFill>
                <a:latin typeface="Times New Roman" pitchFamily="18" charset="0"/>
              </a:rPr>
              <a:t>“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+”</a:t>
            </a:r>
            <a:r>
              <a:rPr kumimoji="1" lang="zh-CN" altLang="en-US">
                <a:latin typeface="Times New Roman" pitchFamily="18" charset="0"/>
              </a:rPr>
              <a:t>，</a:t>
            </a:r>
            <a:r>
              <a:rPr kumimoji="1" lang="zh-CN" altLang="en-US">
                <a:solidFill>
                  <a:schemeClr val="folHlink"/>
                </a:solidFill>
                <a:latin typeface="Times New Roman" pitchFamily="18" charset="0"/>
              </a:rPr>
              <a:t>“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+”</a:t>
            </a:r>
            <a:r>
              <a:rPr kumimoji="1" lang="zh-CN" altLang="en-US">
                <a:latin typeface="Times New Roman" pitchFamily="18" charset="0"/>
              </a:rPr>
              <a:t>变成</a:t>
            </a:r>
            <a:r>
              <a:rPr kumimoji="1" lang="zh-CN" altLang="en-US">
                <a:solidFill>
                  <a:schemeClr val="folHlink"/>
                </a:solidFill>
                <a:latin typeface="Times New Roman" pitchFamily="18" charset="0"/>
              </a:rPr>
              <a:t>“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·”,“0”</a:t>
            </a:r>
            <a:r>
              <a:rPr kumimoji="1" lang="zh-CN" altLang="en-US">
                <a:latin typeface="Times New Roman" pitchFamily="18" charset="0"/>
              </a:rPr>
              <a:t>变成</a:t>
            </a:r>
            <a:r>
              <a:rPr kumimoji="1" lang="zh-CN" altLang="en-US">
                <a:solidFill>
                  <a:schemeClr val="folHlink"/>
                </a:solidFill>
                <a:latin typeface="Times New Roman" pitchFamily="18" charset="0"/>
              </a:rPr>
              <a:t>“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1”,“1”</a:t>
            </a:r>
            <a:r>
              <a:rPr kumimoji="1" lang="zh-CN" altLang="en-US">
                <a:latin typeface="Times New Roman" pitchFamily="18" charset="0"/>
              </a:rPr>
              <a:t>变成</a:t>
            </a:r>
            <a:r>
              <a:rPr kumimoji="1" lang="zh-CN" altLang="en-US">
                <a:solidFill>
                  <a:schemeClr val="folHlink"/>
                </a:solidFill>
                <a:latin typeface="Times New Roman" pitchFamily="18" charset="0"/>
              </a:rPr>
              <a:t>“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0”</a:t>
            </a:r>
            <a:r>
              <a:rPr kumimoji="1" lang="en-US" altLang="zh-CN">
                <a:latin typeface="Times New Roman" pitchFamily="18" charset="0"/>
              </a:rPr>
              <a:t>,</a:t>
            </a:r>
            <a:r>
              <a:rPr kumimoji="1" lang="zh-CN" altLang="en-US">
                <a:solidFill>
                  <a:schemeClr val="hlink"/>
                </a:solidFill>
                <a:latin typeface="Times New Roman" pitchFamily="18" charset="0"/>
              </a:rPr>
              <a:t>原变量</a:t>
            </a:r>
            <a:r>
              <a:rPr kumimoji="1" lang="zh-CN" altLang="en-US">
                <a:latin typeface="Times New Roman" pitchFamily="18" charset="0"/>
              </a:rPr>
              <a:t>变成</a:t>
            </a:r>
            <a:r>
              <a:rPr kumimoji="1" lang="zh-CN" altLang="en-US">
                <a:solidFill>
                  <a:schemeClr val="hlink"/>
                </a:solidFill>
                <a:latin typeface="Times New Roman" pitchFamily="18" charset="0"/>
              </a:rPr>
              <a:t>反变量</a:t>
            </a:r>
            <a:r>
              <a:rPr kumimoji="1" lang="zh-CN" altLang="en-US">
                <a:latin typeface="Times New Roman" pitchFamily="18" charset="0"/>
              </a:rPr>
              <a:t>，</a:t>
            </a:r>
            <a:r>
              <a:rPr kumimoji="1" lang="zh-CN" altLang="en-US">
                <a:solidFill>
                  <a:schemeClr val="hlink"/>
                </a:solidFill>
                <a:latin typeface="Times New Roman" pitchFamily="18" charset="0"/>
              </a:rPr>
              <a:t>反变量</a:t>
            </a:r>
            <a:r>
              <a:rPr kumimoji="1" lang="zh-CN" altLang="en-US">
                <a:latin typeface="Times New Roman" pitchFamily="18" charset="0"/>
              </a:rPr>
              <a:t>变成</a:t>
            </a:r>
            <a:r>
              <a:rPr kumimoji="1" lang="zh-CN" altLang="en-US">
                <a:solidFill>
                  <a:schemeClr val="hlink"/>
                </a:solidFill>
                <a:latin typeface="Times New Roman" pitchFamily="18" charset="0"/>
              </a:rPr>
              <a:t>原变量</a:t>
            </a:r>
            <a:r>
              <a:rPr kumimoji="1" lang="zh-CN" altLang="en-US">
                <a:latin typeface="Times New Roman" pitchFamily="18" charset="0"/>
              </a:rPr>
              <a:t>，并保持原函数中的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运算顺序不变</a:t>
            </a:r>
            <a:r>
              <a:rPr kumimoji="1" lang="zh-CN" altLang="en-US">
                <a:latin typeface="Times New Roman" pitchFamily="18" charset="0"/>
              </a:rPr>
              <a:t>，则所得到新的函数为原函数</a:t>
            </a:r>
            <a:r>
              <a:rPr kumimoji="1" lang="en-US" altLang="zh-CN">
                <a:latin typeface="Times New Roman" pitchFamily="18" charset="0"/>
              </a:rPr>
              <a:t>F</a:t>
            </a:r>
            <a:r>
              <a:rPr kumimoji="1" lang="zh-CN" altLang="en-US">
                <a:latin typeface="Times New Roman" pitchFamily="18" charset="0"/>
              </a:rPr>
              <a:t>的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反函数</a:t>
            </a:r>
          </a:p>
        </p:txBody>
      </p:sp>
      <p:grpSp>
        <p:nvGrpSpPr>
          <p:cNvPr id="47117" name="Group 13"/>
          <p:cNvGrpSpPr>
            <a:grpSpLocks/>
          </p:cNvGrpSpPr>
          <p:nvPr/>
        </p:nvGrpSpPr>
        <p:grpSpPr bwMode="auto">
          <a:xfrm>
            <a:off x="1260475" y="3500438"/>
            <a:ext cx="2519363" cy="457200"/>
            <a:chOff x="794" y="2205"/>
            <a:chExt cx="1587" cy="288"/>
          </a:xfrm>
        </p:grpSpPr>
        <p:grpSp>
          <p:nvGrpSpPr>
            <p:cNvPr id="2" name="Group 10"/>
            <p:cNvGrpSpPr>
              <a:grpSpLocks/>
            </p:cNvGrpSpPr>
            <p:nvPr/>
          </p:nvGrpSpPr>
          <p:grpSpPr bwMode="auto">
            <a:xfrm>
              <a:off x="794" y="2205"/>
              <a:ext cx="1587" cy="288"/>
              <a:chOff x="794" y="2205"/>
              <a:chExt cx="1587" cy="288"/>
            </a:xfrm>
          </p:grpSpPr>
          <p:sp>
            <p:nvSpPr>
              <p:cNvPr id="3" name="Rectangle 8"/>
              <p:cNvSpPr>
                <a:spLocks noChangeArrowheads="1"/>
              </p:cNvSpPr>
              <p:nvPr/>
            </p:nvSpPr>
            <p:spPr bwMode="auto">
              <a:xfrm>
                <a:off x="794" y="2205"/>
                <a:ext cx="77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kumimoji="1" lang="zh-CN" altLang="en-US">
                    <a:solidFill>
                      <a:schemeClr val="folHlink"/>
                    </a:solidFill>
                  </a:rPr>
                  <a:t>“</a:t>
                </a:r>
                <a:r>
                  <a:rPr kumimoji="1"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·</a:t>
                </a:r>
                <a:r>
                  <a:rPr kumimoji="1" lang="en-US" altLang="zh-CN">
                    <a:solidFill>
                      <a:schemeClr val="folHlink"/>
                    </a:solidFill>
                  </a:rPr>
                  <a:t>”</a:t>
                </a:r>
                <a:endParaRPr kumimoji="1" lang="zh-CN" alt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47148" name="Rectangle 9"/>
              <p:cNvSpPr>
                <a:spLocks noChangeArrowheads="1"/>
              </p:cNvSpPr>
              <p:nvPr/>
            </p:nvSpPr>
            <p:spPr bwMode="auto">
              <a:xfrm>
                <a:off x="1565" y="220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kumimoji="1" lang="zh-CN" altLang="en-US">
                    <a:solidFill>
                      <a:schemeClr val="folHlink"/>
                    </a:solidFill>
                  </a:rPr>
                  <a:t>“</a:t>
                </a:r>
                <a:r>
                  <a:rPr kumimoji="1"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+</a:t>
                </a:r>
                <a:r>
                  <a:rPr kumimoji="1" lang="en-US" altLang="zh-CN">
                    <a:solidFill>
                      <a:schemeClr val="folHlink"/>
                    </a:solidFill>
                  </a:rPr>
                  <a:t>”</a:t>
                </a:r>
                <a:endParaRPr kumimoji="1" lang="zh-CN" altLang="en-US">
                  <a:solidFill>
                    <a:schemeClr val="folHlink"/>
                  </a:solidFill>
                </a:endParaRPr>
              </a:p>
            </p:txBody>
          </p:sp>
        </p:grpSp>
        <p:sp>
          <p:nvSpPr>
            <p:cNvPr id="47145" name="Line 11"/>
            <p:cNvSpPr>
              <a:spLocks noChangeShapeType="1"/>
            </p:cNvSpPr>
            <p:nvPr/>
          </p:nvSpPr>
          <p:spPr bwMode="auto">
            <a:xfrm>
              <a:off x="1293" y="2280"/>
              <a:ext cx="36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6" name="Line 12"/>
            <p:cNvSpPr>
              <a:spLocks noChangeShapeType="1"/>
            </p:cNvSpPr>
            <p:nvPr/>
          </p:nvSpPr>
          <p:spPr bwMode="auto">
            <a:xfrm flipH="1">
              <a:off x="1293" y="2371"/>
              <a:ext cx="36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18" name="Group 14"/>
          <p:cNvGrpSpPr>
            <a:grpSpLocks/>
          </p:cNvGrpSpPr>
          <p:nvPr/>
        </p:nvGrpSpPr>
        <p:grpSpPr bwMode="auto">
          <a:xfrm>
            <a:off x="1260475" y="4124325"/>
            <a:ext cx="2519363" cy="457200"/>
            <a:chOff x="794" y="2205"/>
            <a:chExt cx="1587" cy="288"/>
          </a:xfrm>
        </p:grpSpPr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794" y="2205"/>
              <a:ext cx="1587" cy="288"/>
              <a:chOff x="794" y="2205"/>
              <a:chExt cx="1587" cy="288"/>
            </a:xfrm>
          </p:grpSpPr>
          <p:sp>
            <p:nvSpPr>
              <p:cNvPr id="5" name="Rectangle 16"/>
              <p:cNvSpPr>
                <a:spLocks noChangeArrowheads="1"/>
              </p:cNvSpPr>
              <p:nvPr/>
            </p:nvSpPr>
            <p:spPr bwMode="auto">
              <a:xfrm>
                <a:off x="794" y="2205"/>
                <a:ext cx="77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kumimoji="1" lang="zh-CN" altLang="en-US">
                    <a:solidFill>
                      <a:schemeClr val="folHlink"/>
                    </a:solidFill>
                  </a:rPr>
                  <a:t>“</a:t>
                </a:r>
                <a:r>
                  <a:rPr kumimoji="1"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kumimoji="1" lang="en-US" altLang="zh-CN">
                    <a:solidFill>
                      <a:schemeClr val="folHlink"/>
                    </a:solidFill>
                  </a:rPr>
                  <a:t>”</a:t>
                </a:r>
                <a:endParaRPr kumimoji="1" lang="zh-CN" alt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6" name="Rectangle 17"/>
              <p:cNvSpPr>
                <a:spLocks noChangeArrowheads="1"/>
              </p:cNvSpPr>
              <p:nvPr/>
            </p:nvSpPr>
            <p:spPr bwMode="auto">
              <a:xfrm>
                <a:off x="1565" y="220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kumimoji="1" lang="zh-CN" altLang="en-US">
                    <a:solidFill>
                      <a:schemeClr val="folHlink"/>
                    </a:solidFill>
                  </a:rPr>
                  <a:t>“</a:t>
                </a:r>
                <a:r>
                  <a:rPr kumimoji="1"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  <a:r>
                  <a:rPr kumimoji="1" lang="en-US" altLang="zh-CN">
                    <a:solidFill>
                      <a:schemeClr val="folHlink"/>
                    </a:solidFill>
                  </a:rPr>
                  <a:t>”</a:t>
                </a:r>
                <a:endParaRPr kumimoji="1" lang="zh-CN" altLang="en-US">
                  <a:solidFill>
                    <a:schemeClr val="folHlink"/>
                  </a:solidFill>
                </a:endParaRPr>
              </a:p>
            </p:txBody>
          </p:sp>
        </p:grp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1293" y="2280"/>
              <a:ext cx="36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 flipH="1">
              <a:off x="1293" y="2371"/>
              <a:ext cx="36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24" name="Group 20"/>
          <p:cNvGrpSpPr>
            <a:grpSpLocks/>
          </p:cNvGrpSpPr>
          <p:nvPr/>
        </p:nvGrpSpPr>
        <p:grpSpPr bwMode="auto">
          <a:xfrm>
            <a:off x="1260475" y="4843463"/>
            <a:ext cx="2519363" cy="457200"/>
            <a:chOff x="794" y="2205"/>
            <a:chExt cx="1587" cy="288"/>
          </a:xfrm>
        </p:grpSpPr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794" y="2205"/>
              <a:ext cx="1587" cy="288"/>
              <a:chOff x="794" y="2205"/>
              <a:chExt cx="1587" cy="288"/>
            </a:xfrm>
          </p:grpSpPr>
          <p:sp>
            <p:nvSpPr>
              <p:cNvPr id="47137" name="Rectangle 22"/>
              <p:cNvSpPr>
                <a:spLocks noChangeArrowheads="1"/>
              </p:cNvSpPr>
              <p:nvPr/>
            </p:nvSpPr>
            <p:spPr bwMode="auto">
              <a:xfrm>
                <a:off x="794" y="2205"/>
                <a:ext cx="77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kumimoji="1" lang="zh-CN" altLang="en-US">
                    <a:solidFill>
                      <a:schemeClr val="folHlink"/>
                    </a:solidFill>
                  </a:rPr>
                  <a:t>  原</a:t>
                </a:r>
              </a:p>
            </p:txBody>
          </p:sp>
          <p:sp>
            <p:nvSpPr>
              <p:cNvPr id="47138" name="Rectangle 23"/>
              <p:cNvSpPr>
                <a:spLocks noChangeArrowheads="1"/>
              </p:cNvSpPr>
              <p:nvPr/>
            </p:nvSpPr>
            <p:spPr bwMode="auto">
              <a:xfrm>
                <a:off x="1565" y="220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kumimoji="1" lang="zh-CN" altLang="en-US">
                    <a:solidFill>
                      <a:schemeClr val="folHlink"/>
                    </a:solidFill>
                  </a:rPr>
                  <a:t> 反</a:t>
                </a:r>
              </a:p>
            </p:txBody>
          </p:sp>
        </p:grpSp>
        <p:sp>
          <p:nvSpPr>
            <p:cNvPr id="47135" name="Line 24"/>
            <p:cNvSpPr>
              <a:spLocks noChangeShapeType="1"/>
            </p:cNvSpPr>
            <p:nvPr/>
          </p:nvSpPr>
          <p:spPr bwMode="auto">
            <a:xfrm>
              <a:off x="1293" y="2280"/>
              <a:ext cx="36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6" name="Line 25"/>
            <p:cNvSpPr>
              <a:spLocks noChangeShapeType="1"/>
            </p:cNvSpPr>
            <p:nvPr/>
          </p:nvSpPr>
          <p:spPr bwMode="auto">
            <a:xfrm flipH="1">
              <a:off x="1293" y="2371"/>
              <a:ext cx="36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34" name="Group 30"/>
          <p:cNvGrpSpPr>
            <a:grpSpLocks/>
          </p:cNvGrpSpPr>
          <p:nvPr/>
        </p:nvGrpSpPr>
        <p:grpSpPr bwMode="auto">
          <a:xfrm>
            <a:off x="4211638" y="3429000"/>
            <a:ext cx="4427537" cy="519113"/>
            <a:chOff x="2653" y="2160"/>
            <a:chExt cx="2789" cy="327"/>
          </a:xfrm>
        </p:grpSpPr>
        <p:sp>
          <p:nvSpPr>
            <p:cNvPr id="47131" name="Rectangle 35"/>
            <p:cNvSpPr>
              <a:spLocks noChangeArrowheads="1"/>
            </p:cNvSpPr>
            <p:nvPr/>
          </p:nvSpPr>
          <p:spPr bwMode="auto">
            <a:xfrm>
              <a:off x="2653" y="2160"/>
              <a:ext cx="27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F = 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· B + A · B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7132" name="Line 36"/>
            <p:cNvSpPr>
              <a:spLocks noChangeShapeType="1"/>
            </p:cNvSpPr>
            <p:nvPr/>
          </p:nvSpPr>
          <p:spPr bwMode="auto">
            <a:xfrm>
              <a:off x="4217" y="2189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Line 37"/>
            <p:cNvSpPr>
              <a:spLocks noChangeShapeType="1"/>
            </p:cNvSpPr>
            <p:nvPr/>
          </p:nvSpPr>
          <p:spPr bwMode="auto">
            <a:xfrm>
              <a:off x="3136" y="2197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39" name="Group 35"/>
          <p:cNvGrpSpPr>
            <a:grpSpLocks/>
          </p:cNvGrpSpPr>
          <p:nvPr/>
        </p:nvGrpSpPr>
        <p:grpSpPr bwMode="auto">
          <a:xfrm>
            <a:off x="4283075" y="4133850"/>
            <a:ext cx="3529013" cy="519113"/>
            <a:chOff x="2653" y="2614"/>
            <a:chExt cx="2223" cy="327"/>
          </a:xfrm>
        </p:grpSpPr>
        <p:sp>
          <p:nvSpPr>
            <p:cNvPr id="10" name="Rectangle 35"/>
            <p:cNvSpPr>
              <a:spLocks noChangeArrowheads="1"/>
            </p:cNvSpPr>
            <p:nvPr/>
          </p:nvSpPr>
          <p:spPr bwMode="auto">
            <a:xfrm>
              <a:off x="2653" y="2614"/>
              <a:ext cx="222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 </a:t>
              </a:r>
              <a:r>
                <a:rPr lang="zh-CN" altLang="en-US" sz="2800">
                  <a:solidFill>
                    <a:schemeClr val="hlink"/>
                  </a:solidFill>
                  <a:latin typeface="Times New Roman" pitchFamily="18" charset="0"/>
                </a:rPr>
                <a:t>   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   B</a:t>
              </a:r>
              <a:r>
                <a:rPr kumimoji="1" lang="zh-CN" altLang="en-US" sz="2800">
                  <a:solidFill>
                    <a:srgbClr val="0033CC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800">
                  <a:solidFill>
                    <a:srgbClr val="0033CC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   B</a:t>
              </a:r>
              <a:r>
                <a:rPr kumimoji="1" lang="zh-CN" altLang="en-US" sz="2800">
                  <a:solidFill>
                    <a:srgbClr val="0033CC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3862" y="2643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Line 37"/>
            <p:cNvSpPr>
              <a:spLocks noChangeShapeType="1"/>
            </p:cNvSpPr>
            <p:nvPr/>
          </p:nvSpPr>
          <p:spPr bwMode="auto">
            <a:xfrm>
              <a:off x="3424" y="2643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40" name="Text Box 36"/>
          <p:cNvSpPr txBox="1">
            <a:spLocks noChangeArrowheads="1"/>
          </p:cNvSpPr>
          <p:nvPr/>
        </p:nvSpPr>
        <p:spPr bwMode="auto">
          <a:xfrm>
            <a:off x="5062538" y="41751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latin typeface="Times New Roman" pitchFamily="18" charset="0"/>
              </a:rPr>
              <a:t>+</a:t>
            </a:r>
          </a:p>
        </p:txBody>
      </p:sp>
      <p:sp>
        <p:nvSpPr>
          <p:cNvPr id="47141" name="Text Box 37"/>
          <p:cNvSpPr txBox="1">
            <a:spLocks noChangeArrowheads="1"/>
          </p:cNvSpPr>
          <p:nvPr/>
        </p:nvSpPr>
        <p:spPr bwMode="auto">
          <a:xfrm>
            <a:off x="5724525" y="4137025"/>
            <a:ext cx="576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·</a:t>
            </a:r>
          </a:p>
        </p:txBody>
      </p:sp>
      <p:sp>
        <p:nvSpPr>
          <p:cNvPr id="47142" name="Text Box 38"/>
          <p:cNvSpPr txBox="1">
            <a:spLocks noChangeArrowheads="1"/>
          </p:cNvSpPr>
          <p:nvPr/>
        </p:nvSpPr>
        <p:spPr bwMode="auto">
          <a:xfrm>
            <a:off x="6372225" y="4175125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latin typeface="Times New Roman" pitchFamily="18" charset="0"/>
              </a:rPr>
              <a:t>+</a:t>
            </a:r>
          </a:p>
        </p:txBody>
      </p:sp>
      <p:sp>
        <p:nvSpPr>
          <p:cNvPr id="47143" name="Text Box 39"/>
          <p:cNvSpPr txBox="1">
            <a:spLocks noChangeArrowheads="1"/>
          </p:cNvSpPr>
          <p:nvPr/>
        </p:nvSpPr>
        <p:spPr bwMode="auto">
          <a:xfrm>
            <a:off x="4427538" y="4124325"/>
            <a:ext cx="1795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 sz="2800">
                <a:solidFill>
                  <a:schemeClr val="folHlink"/>
                </a:solidFill>
              </a:rPr>
              <a:t>（     ）</a:t>
            </a:r>
          </a:p>
        </p:txBody>
      </p: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5783263" y="4124325"/>
            <a:ext cx="1795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 sz="2800">
                <a:solidFill>
                  <a:schemeClr val="folHlink"/>
                </a:solidFill>
              </a:rPr>
              <a:t>（     ）</a:t>
            </a:r>
          </a:p>
        </p:txBody>
      </p:sp>
      <p:grpSp>
        <p:nvGrpSpPr>
          <p:cNvPr id="47147" name="Group 43"/>
          <p:cNvGrpSpPr>
            <a:grpSpLocks/>
          </p:cNvGrpSpPr>
          <p:nvPr/>
        </p:nvGrpSpPr>
        <p:grpSpPr bwMode="auto">
          <a:xfrm>
            <a:off x="7432675" y="4133850"/>
            <a:ext cx="1243013" cy="519113"/>
            <a:chOff x="4195" y="3566"/>
            <a:chExt cx="783" cy="327"/>
          </a:xfrm>
        </p:grpSpPr>
        <p:sp>
          <p:nvSpPr>
            <p:cNvPr id="47126" name="Text Box 41"/>
            <p:cNvSpPr txBox="1">
              <a:spLocks noChangeArrowheads="1"/>
            </p:cNvSpPr>
            <p:nvPr/>
          </p:nvSpPr>
          <p:spPr bwMode="auto">
            <a:xfrm>
              <a:off x="4195" y="3566"/>
              <a:ext cx="78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= F</a:t>
              </a:r>
            </a:p>
          </p:txBody>
        </p:sp>
        <p:sp>
          <p:nvSpPr>
            <p:cNvPr id="12" name="Line 42"/>
            <p:cNvSpPr>
              <a:spLocks noChangeShapeType="1"/>
            </p:cNvSpPr>
            <p:nvPr/>
          </p:nvSpPr>
          <p:spPr bwMode="auto">
            <a:xfrm>
              <a:off x="4422" y="3582"/>
              <a:ext cx="18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53" name="Group 49"/>
          <p:cNvGrpSpPr>
            <a:grpSpLocks/>
          </p:cNvGrpSpPr>
          <p:nvPr/>
        </p:nvGrpSpPr>
        <p:grpSpPr bwMode="auto">
          <a:xfrm>
            <a:off x="4248150" y="4940300"/>
            <a:ext cx="4427538" cy="519113"/>
            <a:chOff x="2653" y="3112"/>
            <a:chExt cx="2789" cy="327"/>
          </a:xfrm>
        </p:grpSpPr>
        <p:sp>
          <p:nvSpPr>
            <p:cNvPr id="47122" name="Rectangle 35"/>
            <p:cNvSpPr>
              <a:spLocks noChangeArrowheads="1"/>
            </p:cNvSpPr>
            <p:nvPr/>
          </p:nvSpPr>
          <p:spPr bwMode="auto">
            <a:xfrm>
              <a:off x="2653" y="3112"/>
              <a:ext cx="27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F =  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 · B + A · B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7123" name="Line 36"/>
            <p:cNvSpPr>
              <a:spLocks noChangeShapeType="1"/>
            </p:cNvSpPr>
            <p:nvPr/>
          </p:nvSpPr>
          <p:spPr bwMode="auto">
            <a:xfrm>
              <a:off x="3478" y="3144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37"/>
            <p:cNvSpPr>
              <a:spLocks noChangeShapeType="1"/>
            </p:cNvSpPr>
            <p:nvPr/>
          </p:nvSpPr>
          <p:spPr bwMode="auto">
            <a:xfrm>
              <a:off x="3137" y="3142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Line 37"/>
            <p:cNvSpPr>
              <a:spLocks noChangeShapeType="1"/>
            </p:cNvSpPr>
            <p:nvPr/>
          </p:nvSpPr>
          <p:spPr bwMode="auto">
            <a:xfrm>
              <a:off x="2691" y="3142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8" grpId="0"/>
      <p:bldP spid="47129" grpId="0"/>
      <p:bldP spid="47140" grpId="0"/>
      <p:bldP spid="47141" grpId="0"/>
      <p:bldP spid="47142" grpId="0"/>
      <p:bldP spid="47143" grpId="0"/>
      <p:bldP spid="471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27" name="文本框 2"/>
          <p:cNvSpPr txBox="1">
            <a:spLocks noChangeArrowheads="1"/>
          </p:cNvSpPr>
          <p:nvPr/>
        </p:nvSpPr>
        <p:spPr bwMode="auto">
          <a:xfrm>
            <a:off x="288925" y="260350"/>
            <a:ext cx="4643438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3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条重要规则</a:t>
            </a:r>
          </a:p>
        </p:txBody>
      </p:sp>
      <p:sp>
        <p:nvSpPr>
          <p:cNvPr id="48132" name="Text Box 50"/>
          <p:cNvSpPr txBox="1">
            <a:spLocks noChangeArrowheads="1"/>
          </p:cNvSpPr>
          <p:nvPr/>
        </p:nvSpPr>
        <p:spPr bwMode="auto">
          <a:xfrm>
            <a:off x="1023938" y="1052513"/>
            <a:ext cx="4051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zh-CN" altLang="en-US" sz="2800">
                <a:solidFill>
                  <a:schemeClr val="folHlink"/>
                </a:solidFill>
              </a:rPr>
              <a:t>互反函数</a:t>
            </a:r>
            <a:r>
              <a:rPr lang="zh-CN" altLang="en-US" sz="2800"/>
              <a:t>的真值表</a:t>
            </a:r>
          </a:p>
        </p:txBody>
      </p:sp>
      <p:grpSp>
        <p:nvGrpSpPr>
          <p:cNvPr id="48183" name="Group 55"/>
          <p:cNvGrpSpPr>
            <a:grpSpLocks/>
          </p:cNvGrpSpPr>
          <p:nvPr/>
        </p:nvGrpSpPr>
        <p:grpSpPr bwMode="auto">
          <a:xfrm>
            <a:off x="828675" y="1917700"/>
            <a:ext cx="4427538" cy="519113"/>
            <a:chOff x="522" y="1208"/>
            <a:chExt cx="2789" cy="327"/>
          </a:xfrm>
        </p:grpSpPr>
        <p:sp>
          <p:nvSpPr>
            <p:cNvPr id="48179" name="Rectangle 35"/>
            <p:cNvSpPr>
              <a:spLocks noChangeArrowheads="1"/>
            </p:cNvSpPr>
            <p:nvPr/>
          </p:nvSpPr>
          <p:spPr bwMode="auto">
            <a:xfrm>
              <a:off x="522" y="1208"/>
              <a:ext cx="27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F</a:t>
              </a:r>
              <a:r>
                <a:rPr lang="en-US" altLang="zh-CN" sz="2800" baseline="-25000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= 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· B + A · B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8180" name="Line 36"/>
            <p:cNvSpPr>
              <a:spLocks noChangeShapeType="1"/>
            </p:cNvSpPr>
            <p:nvPr/>
          </p:nvSpPr>
          <p:spPr bwMode="auto">
            <a:xfrm>
              <a:off x="2171" y="1237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1" name="Line 37"/>
            <p:cNvSpPr>
              <a:spLocks noChangeShapeType="1"/>
            </p:cNvSpPr>
            <p:nvPr/>
          </p:nvSpPr>
          <p:spPr bwMode="auto">
            <a:xfrm>
              <a:off x="1090" y="1245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189" name="Group 61"/>
          <p:cNvGrpSpPr>
            <a:grpSpLocks/>
          </p:cNvGrpSpPr>
          <p:nvPr/>
        </p:nvGrpSpPr>
        <p:grpSpPr bwMode="auto">
          <a:xfrm>
            <a:off x="4716463" y="1917700"/>
            <a:ext cx="4032250" cy="519113"/>
            <a:chOff x="2971" y="1208"/>
            <a:chExt cx="2540" cy="327"/>
          </a:xfrm>
        </p:grpSpPr>
        <p:sp>
          <p:nvSpPr>
            <p:cNvPr id="48176" name="Rectangle 35"/>
            <p:cNvSpPr>
              <a:spLocks noChangeArrowheads="1"/>
            </p:cNvSpPr>
            <p:nvPr/>
          </p:nvSpPr>
          <p:spPr bwMode="auto">
            <a:xfrm>
              <a:off x="2971" y="1208"/>
              <a:ext cx="25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F</a:t>
              </a:r>
              <a:r>
                <a:rPr lang="en-US" altLang="zh-CN" sz="2800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  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 · B + A · B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8177" name="Line 36"/>
            <p:cNvSpPr>
              <a:spLocks noChangeShapeType="1"/>
            </p:cNvSpPr>
            <p:nvPr/>
          </p:nvSpPr>
          <p:spPr bwMode="auto">
            <a:xfrm>
              <a:off x="3865" y="1238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8" name="Line 37"/>
            <p:cNvSpPr>
              <a:spLocks noChangeShapeType="1"/>
            </p:cNvSpPr>
            <p:nvPr/>
          </p:nvSpPr>
          <p:spPr bwMode="auto">
            <a:xfrm>
              <a:off x="3524" y="1236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54" name="Group 58"/>
          <p:cNvGrpSpPr>
            <a:grpSpLocks/>
          </p:cNvGrpSpPr>
          <p:nvPr/>
        </p:nvGrpSpPr>
        <p:grpSpPr bwMode="auto">
          <a:xfrm>
            <a:off x="1044575" y="2852738"/>
            <a:ext cx="2663825" cy="2112962"/>
            <a:chOff x="567" y="1736"/>
            <a:chExt cx="1678" cy="1331"/>
          </a:xfrm>
        </p:grpSpPr>
        <p:sp>
          <p:nvSpPr>
            <p:cNvPr id="48157" name="Line 59"/>
            <p:cNvSpPr>
              <a:spLocks noChangeShapeType="1"/>
            </p:cNvSpPr>
            <p:nvPr/>
          </p:nvSpPr>
          <p:spPr bwMode="auto">
            <a:xfrm>
              <a:off x="567" y="1752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8" name="Line 60"/>
            <p:cNvSpPr>
              <a:spLocks noChangeShapeType="1"/>
            </p:cNvSpPr>
            <p:nvPr/>
          </p:nvSpPr>
          <p:spPr bwMode="auto">
            <a:xfrm>
              <a:off x="567" y="2024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159" name="Group 61"/>
            <p:cNvGrpSpPr>
              <a:grpSpLocks/>
            </p:cNvGrpSpPr>
            <p:nvPr/>
          </p:nvGrpSpPr>
          <p:grpSpPr bwMode="auto">
            <a:xfrm>
              <a:off x="658" y="1736"/>
              <a:ext cx="1497" cy="288"/>
              <a:chOff x="703" y="1752"/>
              <a:chExt cx="1497" cy="288"/>
            </a:xfrm>
          </p:grpSpPr>
          <p:sp>
            <p:nvSpPr>
              <p:cNvPr id="48174" name="Text Box 62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A      B</a:t>
                </a:r>
              </a:p>
            </p:txBody>
          </p:sp>
          <p:sp>
            <p:nvSpPr>
              <p:cNvPr id="48175" name="Text Box 63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F</a:t>
                </a:r>
                <a:r>
                  <a:rPr lang="en-US" altLang="zh-CN" baseline="-25000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8160" name="Group 64"/>
            <p:cNvGrpSpPr>
              <a:grpSpLocks/>
            </p:cNvGrpSpPr>
            <p:nvPr/>
          </p:nvGrpSpPr>
          <p:grpSpPr bwMode="auto">
            <a:xfrm>
              <a:off x="658" y="2008"/>
              <a:ext cx="1497" cy="288"/>
              <a:chOff x="703" y="1752"/>
              <a:chExt cx="1497" cy="288"/>
            </a:xfrm>
          </p:grpSpPr>
          <p:sp>
            <p:nvSpPr>
              <p:cNvPr id="48172" name="Text Box 65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0       0</a:t>
                </a:r>
              </a:p>
            </p:txBody>
          </p:sp>
          <p:sp>
            <p:nvSpPr>
              <p:cNvPr id="48173" name="Text Box 66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48161" name="Group 67"/>
            <p:cNvGrpSpPr>
              <a:grpSpLocks/>
            </p:cNvGrpSpPr>
            <p:nvPr/>
          </p:nvGrpSpPr>
          <p:grpSpPr bwMode="auto">
            <a:xfrm>
              <a:off x="658" y="2235"/>
              <a:ext cx="1497" cy="288"/>
              <a:chOff x="703" y="1752"/>
              <a:chExt cx="1497" cy="288"/>
            </a:xfrm>
          </p:grpSpPr>
          <p:sp>
            <p:nvSpPr>
              <p:cNvPr id="48170" name="Text Box 68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0       1</a:t>
                </a:r>
              </a:p>
            </p:txBody>
          </p:sp>
          <p:sp>
            <p:nvSpPr>
              <p:cNvPr id="48171" name="Text Box 69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8162" name="Group 70"/>
            <p:cNvGrpSpPr>
              <a:grpSpLocks/>
            </p:cNvGrpSpPr>
            <p:nvPr/>
          </p:nvGrpSpPr>
          <p:grpSpPr bwMode="auto">
            <a:xfrm>
              <a:off x="658" y="2477"/>
              <a:ext cx="1497" cy="288"/>
              <a:chOff x="703" y="1752"/>
              <a:chExt cx="1497" cy="288"/>
            </a:xfrm>
          </p:grpSpPr>
          <p:sp>
            <p:nvSpPr>
              <p:cNvPr id="48168" name="Text Box 71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1       0</a:t>
                </a:r>
              </a:p>
            </p:txBody>
          </p:sp>
          <p:sp>
            <p:nvSpPr>
              <p:cNvPr id="48169" name="Text Box 72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8163" name="Group 73"/>
            <p:cNvGrpSpPr>
              <a:grpSpLocks/>
            </p:cNvGrpSpPr>
            <p:nvPr/>
          </p:nvGrpSpPr>
          <p:grpSpPr bwMode="auto">
            <a:xfrm>
              <a:off x="658" y="2750"/>
              <a:ext cx="1497" cy="288"/>
              <a:chOff x="703" y="1752"/>
              <a:chExt cx="1497" cy="288"/>
            </a:xfrm>
          </p:grpSpPr>
          <p:sp>
            <p:nvSpPr>
              <p:cNvPr id="48166" name="Text Box 74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1       1</a:t>
                </a:r>
              </a:p>
            </p:txBody>
          </p:sp>
          <p:sp>
            <p:nvSpPr>
              <p:cNvPr id="48167" name="Text Box 75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48164" name="Line 76"/>
            <p:cNvSpPr>
              <a:spLocks noChangeShapeType="1"/>
            </p:cNvSpPr>
            <p:nvPr/>
          </p:nvSpPr>
          <p:spPr bwMode="auto">
            <a:xfrm>
              <a:off x="567" y="3067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5" name="Line 77"/>
            <p:cNvSpPr>
              <a:spLocks noChangeShapeType="1"/>
            </p:cNvSpPr>
            <p:nvPr/>
          </p:nvSpPr>
          <p:spPr bwMode="auto">
            <a:xfrm>
              <a:off x="1610" y="1752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4932363" y="2852738"/>
            <a:ext cx="2663825" cy="2112962"/>
            <a:chOff x="567" y="1736"/>
            <a:chExt cx="1678" cy="1331"/>
          </a:xfrm>
        </p:grpSpPr>
        <p:sp>
          <p:nvSpPr>
            <p:cNvPr id="48138" name="Line 59"/>
            <p:cNvSpPr>
              <a:spLocks noChangeShapeType="1"/>
            </p:cNvSpPr>
            <p:nvPr/>
          </p:nvSpPr>
          <p:spPr bwMode="auto">
            <a:xfrm>
              <a:off x="567" y="1752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9" name="Line 60"/>
            <p:cNvSpPr>
              <a:spLocks noChangeShapeType="1"/>
            </p:cNvSpPr>
            <p:nvPr/>
          </p:nvSpPr>
          <p:spPr bwMode="auto">
            <a:xfrm>
              <a:off x="567" y="2024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140" name="Group 61"/>
            <p:cNvGrpSpPr>
              <a:grpSpLocks/>
            </p:cNvGrpSpPr>
            <p:nvPr/>
          </p:nvGrpSpPr>
          <p:grpSpPr bwMode="auto">
            <a:xfrm>
              <a:off x="658" y="1736"/>
              <a:ext cx="1497" cy="288"/>
              <a:chOff x="703" y="1752"/>
              <a:chExt cx="1497" cy="288"/>
            </a:xfrm>
          </p:grpSpPr>
          <p:sp>
            <p:nvSpPr>
              <p:cNvPr id="48155" name="Text Box 62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A      B</a:t>
                </a:r>
              </a:p>
            </p:txBody>
          </p:sp>
          <p:sp>
            <p:nvSpPr>
              <p:cNvPr id="48156" name="Text Box 63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F</a:t>
                </a:r>
                <a:r>
                  <a:rPr lang="en-US" altLang="zh-CN" baseline="-25000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48141" name="Group 64"/>
            <p:cNvGrpSpPr>
              <a:grpSpLocks/>
            </p:cNvGrpSpPr>
            <p:nvPr/>
          </p:nvGrpSpPr>
          <p:grpSpPr bwMode="auto">
            <a:xfrm>
              <a:off x="658" y="2008"/>
              <a:ext cx="1497" cy="288"/>
              <a:chOff x="703" y="1752"/>
              <a:chExt cx="1497" cy="288"/>
            </a:xfrm>
          </p:grpSpPr>
          <p:sp>
            <p:nvSpPr>
              <p:cNvPr id="48153" name="Text Box 65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0       0</a:t>
                </a:r>
              </a:p>
            </p:txBody>
          </p:sp>
          <p:sp>
            <p:nvSpPr>
              <p:cNvPr id="48154" name="Text Box 66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8142" name="Group 67"/>
            <p:cNvGrpSpPr>
              <a:grpSpLocks/>
            </p:cNvGrpSpPr>
            <p:nvPr/>
          </p:nvGrpSpPr>
          <p:grpSpPr bwMode="auto">
            <a:xfrm>
              <a:off x="658" y="2235"/>
              <a:ext cx="1497" cy="288"/>
              <a:chOff x="703" y="1752"/>
              <a:chExt cx="1497" cy="288"/>
            </a:xfrm>
          </p:grpSpPr>
          <p:sp>
            <p:nvSpPr>
              <p:cNvPr id="48151" name="Text Box 68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0       1</a:t>
                </a:r>
              </a:p>
            </p:txBody>
          </p:sp>
          <p:sp>
            <p:nvSpPr>
              <p:cNvPr id="48152" name="Text Box 69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48143" name="Group 70"/>
            <p:cNvGrpSpPr>
              <a:grpSpLocks/>
            </p:cNvGrpSpPr>
            <p:nvPr/>
          </p:nvGrpSpPr>
          <p:grpSpPr bwMode="auto">
            <a:xfrm>
              <a:off x="658" y="2477"/>
              <a:ext cx="1497" cy="288"/>
              <a:chOff x="703" y="1752"/>
              <a:chExt cx="1497" cy="288"/>
            </a:xfrm>
          </p:grpSpPr>
          <p:sp>
            <p:nvSpPr>
              <p:cNvPr id="48149" name="Text Box 71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1       0</a:t>
                </a:r>
              </a:p>
            </p:txBody>
          </p:sp>
          <p:sp>
            <p:nvSpPr>
              <p:cNvPr id="48150" name="Text Box 72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48144" name="Group 73"/>
            <p:cNvGrpSpPr>
              <a:grpSpLocks/>
            </p:cNvGrpSpPr>
            <p:nvPr/>
          </p:nvGrpSpPr>
          <p:grpSpPr bwMode="auto">
            <a:xfrm>
              <a:off x="658" y="2750"/>
              <a:ext cx="1497" cy="288"/>
              <a:chOff x="703" y="1752"/>
              <a:chExt cx="1497" cy="288"/>
            </a:xfrm>
          </p:grpSpPr>
          <p:sp>
            <p:nvSpPr>
              <p:cNvPr id="48147" name="Text Box 74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1       1</a:t>
                </a:r>
              </a:p>
            </p:txBody>
          </p:sp>
          <p:sp>
            <p:nvSpPr>
              <p:cNvPr id="48148" name="Text Box 75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48145" name="Line 76"/>
            <p:cNvSpPr>
              <a:spLocks noChangeShapeType="1"/>
            </p:cNvSpPr>
            <p:nvPr/>
          </p:nvSpPr>
          <p:spPr bwMode="auto">
            <a:xfrm>
              <a:off x="567" y="3067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Line 77"/>
            <p:cNvSpPr>
              <a:spLocks noChangeShapeType="1"/>
            </p:cNvSpPr>
            <p:nvPr/>
          </p:nvSpPr>
          <p:spPr bwMode="auto">
            <a:xfrm>
              <a:off x="1610" y="1752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230" name="Rectangle 50"/>
          <p:cNvSpPr>
            <a:spLocks noChangeArrowheads="1"/>
          </p:cNvSpPr>
          <p:nvPr/>
        </p:nvSpPr>
        <p:spPr bwMode="auto">
          <a:xfrm>
            <a:off x="612775" y="5373688"/>
            <a:ext cx="6838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经过</a:t>
            </a:r>
            <a:r>
              <a:rPr kumimoji="1" lang="zh-CN" altLang="en-US" sz="2800">
                <a:solidFill>
                  <a:schemeClr val="hlink"/>
                </a:solidFill>
                <a:latin typeface="Times New Roman" pitchFamily="18" charset="0"/>
              </a:rPr>
              <a:t>反演</a:t>
            </a:r>
            <a:r>
              <a:rPr kumimoji="1" lang="zh-CN" altLang="en-US" sz="2800">
                <a:latin typeface="Times New Roman" pitchFamily="18" charset="0"/>
              </a:rPr>
              <a:t>变化之后，输出结果</a:t>
            </a:r>
            <a:r>
              <a:rPr kumimoji="1" lang="zh-CN" altLang="en-US" sz="2800">
                <a:solidFill>
                  <a:srgbClr val="FF0000"/>
                </a:solidFill>
                <a:latin typeface="Times New Roman" pitchFamily="18" charset="0"/>
              </a:rPr>
              <a:t>取反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97" name="Picture 37" descr="1_yu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6738" y="3141663"/>
            <a:ext cx="23812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4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27" name="文本框 2"/>
          <p:cNvSpPr txBox="1">
            <a:spLocks noChangeArrowheads="1"/>
          </p:cNvSpPr>
          <p:nvPr/>
        </p:nvSpPr>
        <p:spPr bwMode="auto">
          <a:xfrm>
            <a:off x="288925" y="260350"/>
            <a:ext cx="4643438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行楷" pitchFamily="2" charset="-122"/>
              </a:rPr>
              <a:t>3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条重要规则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755650" y="981075"/>
            <a:ext cx="2720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3</a:t>
            </a:r>
            <a:r>
              <a:rPr kumimoji="1" lang="zh-CN" altLang="en-US" sz="2800"/>
              <a:t>、对偶规则</a:t>
            </a:r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323850" y="1628775"/>
            <a:ext cx="83518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latin typeface="Times New Roman" pitchFamily="18" charset="0"/>
              </a:rPr>
              <a:t>     若将逻辑函数表达式</a:t>
            </a:r>
            <a:r>
              <a:rPr kumimoji="1" lang="en-US" altLang="zh-CN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zh-CN" altLang="en-US">
                <a:latin typeface="Times New Roman" pitchFamily="18" charset="0"/>
              </a:rPr>
              <a:t>中所有的</a:t>
            </a:r>
            <a:r>
              <a:rPr kumimoji="1" lang="zh-CN" altLang="en-US">
                <a:solidFill>
                  <a:schemeClr val="folHlink"/>
                </a:solidFill>
                <a:latin typeface="Times New Roman" pitchFamily="18" charset="0"/>
              </a:rPr>
              <a:t>“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·”</a:t>
            </a:r>
            <a:r>
              <a:rPr kumimoji="1" lang="zh-CN" altLang="en-US">
                <a:latin typeface="Times New Roman" pitchFamily="18" charset="0"/>
              </a:rPr>
              <a:t>变成</a:t>
            </a:r>
            <a:r>
              <a:rPr kumimoji="1" lang="zh-CN" altLang="en-US">
                <a:solidFill>
                  <a:schemeClr val="folHlink"/>
                </a:solidFill>
                <a:latin typeface="Times New Roman" pitchFamily="18" charset="0"/>
              </a:rPr>
              <a:t>“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+”</a:t>
            </a:r>
            <a:r>
              <a:rPr kumimoji="1" lang="zh-CN" altLang="en-US">
                <a:latin typeface="Times New Roman" pitchFamily="18" charset="0"/>
              </a:rPr>
              <a:t>，</a:t>
            </a:r>
            <a:r>
              <a:rPr kumimoji="1" lang="zh-CN" altLang="en-US">
                <a:solidFill>
                  <a:schemeClr val="folHlink"/>
                </a:solidFill>
                <a:latin typeface="Times New Roman" pitchFamily="18" charset="0"/>
              </a:rPr>
              <a:t>“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+”</a:t>
            </a:r>
            <a:r>
              <a:rPr kumimoji="1" lang="zh-CN" altLang="en-US">
                <a:latin typeface="Times New Roman" pitchFamily="18" charset="0"/>
              </a:rPr>
              <a:t>变成</a:t>
            </a:r>
            <a:r>
              <a:rPr kumimoji="1" lang="zh-CN" altLang="en-US">
                <a:solidFill>
                  <a:schemeClr val="folHlink"/>
                </a:solidFill>
                <a:latin typeface="Times New Roman" pitchFamily="18" charset="0"/>
              </a:rPr>
              <a:t>“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·”,“0”</a:t>
            </a:r>
            <a:r>
              <a:rPr kumimoji="1" lang="zh-CN" altLang="en-US">
                <a:latin typeface="Times New Roman" pitchFamily="18" charset="0"/>
              </a:rPr>
              <a:t>变成</a:t>
            </a:r>
            <a:r>
              <a:rPr kumimoji="1" lang="zh-CN" altLang="en-US">
                <a:solidFill>
                  <a:schemeClr val="folHlink"/>
                </a:solidFill>
                <a:latin typeface="Times New Roman" pitchFamily="18" charset="0"/>
              </a:rPr>
              <a:t>“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1”,“1”</a:t>
            </a:r>
            <a:r>
              <a:rPr kumimoji="1" lang="zh-CN" altLang="en-US">
                <a:latin typeface="Times New Roman" pitchFamily="18" charset="0"/>
              </a:rPr>
              <a:t>变成</a:t>
            </a:r>
            <a:r>
              <a:rPr kumimoji="1" lang="zh-CN" altLang="en-US">
                <a:solidFill>
                  <a:schemeClr val="folHlink"/>
                </a:solidFill>
                <a:latin typeface="Times New Roman" pitchFamily="18" charset="0"/>
              </a:rPr>
              <a:t>“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0”</a:t>
            </a:r>
            <a:r>
              <a:rPr kumimoji="1" lang="en-US" altLang="zh-CN">
                <a:latin typeface="Times New Roman" pitchFamily="18" charset="0"/>
              </a:rPr>
              <a:t>,</a:t>
            </a:r>
            <a:r>
              <a:rPr kumimoji="1" lang="zh-CN" altLang="en-US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并保持原函数中的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运算顺序不变</a:t>
            </a:r>
            <a:r>
              <a:rPr kumimoji="1" lang="zh-CN" altLang="en-US">
                <a:latin typeface="Times New Roman" pitchFamily="18" charset="0"/>
              </a:rPr>
              <a:t>，则所得到新的表达式称为原函数</a:t>
            </a:r>
            <a:r>
              <a:rPr kumimoji="1" lang="en-US" altLang="zh-CN">
                <a:latin typeface="Times New Roman" pitchFamily="18" charset="0"/>
              </a:rPr>
              <a:t>F</a:t>
            </a:r>
            <a:r>
              <a:rPr kumimoji="1" lang="zh-CN" altLang="en-US">
                <a:latin typeface="Times New Roman" pitchFamily="18" charset="0"/>
              </a:rPr>
              <a:t>的</a:t>
            </a:r>
            <a:r>
              <a:rPr kumimoji="1" lang="zh-CN" altLang="en-US">
                <a:solidFill>
                  <a:schemeClr val="hlink"/>
                </a:solidFill>
                <a:latin typeface="Times New Roman" pitchFamily="18" charset="0"/>
              </a:rPr>
              <a:t>对偶式</a:t>
            </a:r>
            <a:r>
              <a:rPr kumimoji="1" lang="zh-CN" altLang="en-US">
                <a:latin typeface="Times New Roman" pitchFamily="18" charset="0"/>
              </a:rPr>
              <a:t>，并记作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F’</a:t>
            </a: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1044575" y="3141663"/>
            <a:ext cx="2519363" cy="457200"/>
            <a:chOff x="794" y="2205"/>
            <a:chExt cx="1587" cy="288"/>
          </a:xfrm>
        </p:grpSpPr>
        <p:grpSp>
          <p:nvGrpSpPr>
            <p:cNvPr id="49180" name="Group 10"/>
            <p:cNvGrpSpPr>
              <a:grpSpLocks/>
            </p:cNvGrpSpPr>
            <p:nvPr/>
          </p:nvGrpSpPr>
          <p:grpSpPr bwMode="auto">
            <a:xfrm>
              <a:off x="794" y="2205"/>
              <a:ext cx="1587" cy="288"/>
              <a:chOff x="794" y="2205"/>
              <a:chExt cx="1587" cy="288"/>
            </a:xfrm>
          </p:grpSpPr>
          <p:sp>
            <p:nvSpPr>
              <p:cNvPr id="49183" name="Rectangle 11"/>
              <p:cNvSpPr>
                <a:spLocks noChangeArrowheads="1"/>
              </p:cNvSpPr>
              <p:nvPr/>
            </p:nvSpPr>
            <p:spPr bwMode="auto">
              <a:xfrm>
                <a:off x="794" y="2205"/>
                <a:ext cx="77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kumimoji="1" lang="zh-CN" altLang="en-US">
                    <a:solidFill>
                      <a:schemeClr val="folHlink"/>
                    </a:solidFill>
                  </a:rPr>
                  <a:t>“</a:t>
                </a:r>
                <a:r>
                  <a:rPr kumimoji="1"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·</a:t>
                </a:r>
                <a:r>
                  <a:rPr kumimoji="1" lang="en-US" altLang="zh-CN">
                    <a:solidFill>
                      <a:schemeClr val="folHlink"/>
                    </a:solidFill>
                  </a:rPr>
                  <a:t>”</a:t>
                </a:r>
                <a:endParaRPr kumimoji="1" lang="zh-CN" alt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49184" name="Rectangle 12"/>
              <p:cNvSpPr>
                <a:spLocks noChangeArrowheads="1"/>
              </p:cNvSpPr>
              <p:nvPr/>
            </p:nvSpPr>
            <p:spPr bwMode="auto">
              <a:xfrm>
                <a:off x="1565" y="220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kumimoji="1" lang="zh-CN" altLang="en-US">
                    <a:solidFill>
                      <a:schemeClr val="folHlink"/>
                    </a:solidFill>
                  </a:rPr>
                  <a:t>“</a:t>
                </a:r>
                <a:r>
                  <a:rPr kumimoji="1"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+</a:t>
                </a:r>
                <a:r>
                  <a:rPr kumimoji="1" lang="en-US" altLang="zh-CN">
                    <a:solidFill>
                      <a:schemeClr val="folHlink"/>
                    </a:solidFill>
                  </a:rPr>
                  <a:t>”</a:t>
                </a:r>
                <a:endParaRPr kumimoji="1" lang="zh-CN" altLang="en-US">
                  <a:solidFill>
                    <a:schemeClr val="folHlink"/>
                  </a:solidFill>
                </a:endParaRPr>
              </a:p>
            </p:txBody>
          </p:sp>
        </p:grpSp>
        <p:sp>
          <p:nvSpPr>
            <p:cNvPr id="49181" name="Line 13"/>
            <p:cNvSpPr>
              <a:spLocks noChangeShapeType="1"/>
            </p:cNvSpPr>
            <p:nvPr/>
          </p:nvSpPr>
          <p:spPr bwMode="auto">
            <a:xfrm>
              <a:off x="1293" y="2280"/>
              <a:ext cx="36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2" name="Line 14"/>
            <p:cNvSpPr>
              <a:spLocks noChangeShapeType="1"/>
            </p:cNvSpPr>
            <p:nvPr/>
          </p:nvSpPr>
          <p:spPr bwMode="auto">
            <a:xfrm flipH="1">
              <a:off x="1293" y="2371"/>
              <a:ext cx="36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75" name="Group 15"/>
          <p:cNvGrpSpPr>
            <a:grpSpLocks/>
          </p:cNvGrpSpPr>
          <p:nvPr/>
        </p:nvGrpSpPr>
        <p:grpSpPr bwMode="auto">
          <a:xfrm>
            <a:off x="1044575" y="3765550"/>
            <a:ext cx="2519363" cy="457200"/>
            <a:chOff x="794" y="2205"/>
            <a:chExt cx="1587" cy="288"/>
          </a:xfrm>
        </p:grpSpPr>
        <p:grpSp>
          <p:nvGrpSpPr>
            <p:cNvPr id="49175" name="Group 16"/>
            <p:cNvGrpSpPr>
              <a:grpSpLocks/>
            </p:cNvGrpSpPr>
            <p:nvPr/>
          </p:nvGrpSpPr>
          <p:grpSpPr bwMode="auto">
            <a:xfrm>
              <a:off x="794" y="2205"/>
              <a:ext cx="1587" cy="288"/>
              <a:chOff x="794" y="2205"/>
              <a:chExt cx="1587" cy="288"/>
            </a:xfrm>
          </p:grpSpPr>
          <p:sp>
            <p:nvSpPr>
              <p:cNvPr id="49178" name="Rectangle 17"/>
              <p:cNvSpPr>
                <a:spLocks noChangeArrowheads="1"/>
              </p:cNvSpPr>
              <p:nvPr/>
            </p:nvSpPr>
            <p:spPr bwMode="auto">
              <a:xfrm>
                <a:off x="794" y="2205"/>
                <a:ext cx="77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kumimoji="1" lang="zh-CN" altLang="en-US">
                    <a:solidFill>
                      <a:schemeClr val="folHlink"/>
                    </a:solidFill>
                  </a:rPr>
                  <a:t>“</a:t>
                </a:r>
                <a:r>
                  <a:rPr kumimoji="1"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kumimoji="1" lang="en-US" altLang="zh-CN">
                    <a:solidFill>
                      <a:schemeClr val="folHlink"/>
                    </a:solidFill>
                  </a:rPr>
                  <a:t>”</a:t>
                </a:r>
                <a:endParaRPr kumimoji="1" lang="zh-CN" alt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49179" name="Rectangle 18"/>
              <p:cNvSpPr>
                <a:spLocks noChangeArrowheads="1"/>
              </p:cNvSpPr>
              <p:nvPr/>
            </p:nvSpPr>
            <p:spPr bwMode="auto">
              <a:xfrm>
                <a:off x="1565" y="220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kumimoji="1" lang="zh-CN" altLang="en-US">
                    <a:solidFill>
                      <a:schemeClr val="folHlink"/>
                    </a:solidFill>
                  </a:rPr>
                  <a:t>“</a:t>
                </a:r>
                <a:r>
                  <a:rPr kumimoji="1"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  <a:r>
                  <a:rPr kumimoji="1" lang="en-US" altLang="zh-CN">
                    <a:solidFill>
                      <a:schemeClr val="folHlink"/>
                    </a:solidFill>
                  </a:rPr>
                  <a:t>”</a:t>
                </a:r>
                <a:endParaRPr kumimoji="1" lang="zh-CN" altLang="en-US">
                  <a:solidFill>
                    <a:schemeClr val="folHlink"/>
                  </a:solidFill>
                </a:endParaRPr>
              </a:p>
            </p:txBody>
          </p:sp>
        </p:grpSp>
        <p:sp>
          <p:nvSpPr>
            <p:cNvPr id="49176" name="Line 19"/>
            <p:cNvSpPr>
              <a:spLocks noChangeShapeType="1"/>
            </p:cNvSpPr>
            <p:nvPr/>
          </p:nvSpPr>
          <p:spPr bwMode="auto">
            <a:xfrm>
              <a:off x="1293" y="2280"/>
              <a:ext cx="36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Line 20"/>
            <p:cNvSpPr>
              <a:spLocks noChangeShapeType="1"/>
            </p:cNvSpPr>
            <p:nvPr/>
          </p:nvSpPr>
          <p:spPr bwMode="auto">
            <a:xfrm flipH="1">
              <a:off x="1293" y="2371"/>
              <a:ext cx="362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86" name="Group 26"/>
          <p:cNvGrpSpPr>
            <a:grpSpLocks/>
          </p:cNvGrpSpPr>
          <p:nvPr/>
        </p:nvGrpSpPr>
        <p:grpSpPr bwMode="auto">
          <a:xfrm>
            <a:off x="684213" y="4437063"/>
            <a:ext cx="4427537" cy="519112"/>
            <a:chOff x="2653" y="2160"/>
            <a:chExt cx="2789" cy="327"/>
          </a:xfrm>
        </p:grpSpPr>
        <p:sp>
          <p:nvSpPr>
            <p:cNvPr id="49173" name="Rectangle 35"/>
            <p:cNvSpPr>
              <a:spLocks noChangeArrowheads="1"/>
            </p:cNvSpPr>
            <p:nvPr/>
          </p:nvSpPr>
          <p:spPr bwMode="auto">
            <a:xfrm>
              <a:off x="2653" y="2160"/>
              <a:ext cx="27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F = 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B + B</a:t>
              </a:r>
              <a:r>
                <a:rPr kumimoji="1" lang="zh-CN" altLang="en-US" sz="2800">
                  <a:solidFill>
                    <a:srgbClr val="0033CC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C + 0 </a:t>
              </a:r>
              <a:r>
                <a:rPr kumimoji="1" lang="zh-CN" altLang="en-US" sz="2800">
                  <a:solidFill>
                    <a:srgbClr val="0033CC"/>
                  </a:solidFill>
                  <a:latin typeface="Times New Roman" pitchFamily="18" charset="0"/>
                </a:rPr>
                <a:t>）</a:t>
              </a:r>
              <a:r>
                <a:rPr lang="zh-CN" altLang="en-US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9174" name="Line 36"/>
            <p:cNvSpPr>
              <a:spLocks noChangeShapeType="1"/>
            </p:cNvSpPr>
            <p:nvPr/>
          </p:nvSpPr>
          <p:spPr bwMode="auto">
            <a:xfrm>
              <a:off x="3734" y="2192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90" name="Group 30"/>
          <p:cNvGrpSpPr>
            <a:grpSpLocks/>
          </p:cNvGrpSpPr>
          <p:nvPr/>
        </p:nvGrpSpPr>
        <p:grpSpPr bwMode="auto">
          <a:xfrm>
            <a:off x="684213" y="5084763"/>
            <a:ext cx="4679950" cy="519112"/>
            <a:chOff x="2426" y="2387"/>
            <a:chExt cx="2948" cy="327"/>
          </a:xfrm>
        </p:grpSpPr>
        <p:sp>
          <p:nvSpPr>
            <p:cNvPr id="49171" name="Rectangle 35"/>
            <p:cNvSpPr>
              <a:spLocks noChangeArrowheads="1"/>
            </p:cNvSpPr>
            <p:nvPr/>
          </p:nvSpPr>
          <p:spPr bwMode="auto">
            <a:xfrm>
              <a:off x="2426" y="2387"/>
              <a:ext cx="29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F’ =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A+B </a:t>
              </a:r>
              <a:r>
                <a:rPr kumimoji="1"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）（ 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B+C·1 </a:t>
              </a:r>
              <a:r>
                <a:rPr kumimoji="1"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）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9172" name="Line 36"/>
            <p:cNvSpPr>
              <a:spLocks noChangeShapeType="1"/>
            </p:cNvSpPr>
            <p:nvPr/>
          </p:nvSpPr>
          <p:spPr bwMode="auto">
            <a:xfrm>
              <a:off x="4150" y="2432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99" name="Group 39"/>
          <p:cNvGrpSpPr>
            <a:grpSpLocks/>
          </p:cNvGrpSpPr>
          <p:nvPr/>
        </p:nvGrpSpPr>
        <p:grpSpPr bwMode="auto">
          <a:xfrm>
            <a:off x="4695825" y="3141663"/>
            <a:ext cx="1387475" cy="1727200"/>
            <a:chOff x="2744" y="1979"/>
            <a:chExt cx="874" cy="1088"/>
          </a:xfrm>
        </p:grpSpPr>
        <p:sp>
          <p:nvSpPr>
            <p:cNvPr id="49169" name="AutoShape 36"/>
            <p:cNvSpPr>
              <a:spLocks noChangeArrowheads="1"/>
            </p:cNvSpPr>
            <p:nvPr/>
          </p:nvSpPr>
          <p:spPr bwMode="auto">
            <a:xfrm>
              <a:off x="3061" y="2296"/>
              <a:ext cx="136" cy="771"/>
            </a:xfrm>
            <a:prstGeom prst="curvedRightArrow">
              <a:avLst>
                <a:gd name="adj1" fmla="val 113382"/>
                <a:gd name="adj2" fmla="val 226765"/>
                <a:gd name="adj3" fmla="val 33333"/>
              </a:avLst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0" name="Text Box 38"/>
            <p:cNvSpPr txBox="1">
              <a:spLocks noChangeArrowheads="1"/>
            </p:cNvSpPr>
            <p:nvPr/>
          </p:nvSpPr>
          <p:spPr bwMode="auto">
            <a:xfrm>
              <a:off x="2744" y="1979"/>
              <a:ext cx="8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>
                  <a:solidFill>
                    <a:schemeClr val="folHlink"/>
                  </a:solidFill>
                </a:rPr>
                <a:t>原函数</a:t>
              </a:r>
            </a:p>
          </p:txBody>
        </p:sp>
      </p:grpSp>
      <p:grpSp>
        <p:nvGrpSpPr>
          <p:cNvPr id="66601" name="Group 41"/>
          <p:cNvGrpSpPr>
            <a:grpSpLocks/>
          </p:cNvGrpSpPr>
          <p:nvPr/>
        </p:nvGrpSpPr>
        <p:grpSpPr bwMode="auto">
          <a:xfrm>
            <a:off x="7648575" y="3141663"/>
            <a:ext cx="1316038" cy="1727200"/>
            <a:chOff x="4727" y="2795"/>
            <a:chExt cx="829" cy="1088"/>
          </a:xfrm>
        </p:grpSpPr>
        <p:sp>
          <p:nvSpPr>
            <p:cNvPr id="49167" name="AutoShape 35"/>
            <p:cNvSpPr>
              <a:spLocks noChangeArrowheads="1"/>
            </p:cNvSpPr>
            <p:nvPr/>
          </p:nvSpPr>
          <p:spPr bwMode="auto">
            <a:xfrm>
              <a:off x="5102" y="3112"/>
              <a:ext cx="136" cy="771"/>
            </a:xfrm>
            <a:prstGeom prst="curvedLeftArrow">
              <a:avLst>
                <a:gd name="adj1" fmla="val 113382"/>
                <a:gd name="adj2" fmla="val 226765"/>
                <a:gd name="adj3" fmla="val 33333"/>
              </a:avLst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8" name="Text Box 40"/>
            <p:cNvSpPr txBox="1">
              <a:spLocks noChangeArrowheads="1"/>
            </p:cNvSpPr>
            <p:nvPr/>
          </p:nvSpPr>
          <p:spPr bwMode="auto">
            <a:xfrm>
              <a:off x="4727" y="2795"/>
              <a:ext cx="8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>
                  <a:solidFill>
                    <a:schemeClr val="folHlink"/>
                  </a:solidFill>
                </a:rPr>
                <a:t>对偶</a:t>
              </a:r>
            </a:p>
          </p:txBody>
        </p:sp>
      </p:grpSp>
      <p:sp>
        <p:nvSpPr>
          <p:cNvPr id="66602" name="Rectangle 42"/>
          <p:cNvSpPr>
            <a:spLocks noChangeArrowheads="1"/>
          </p:cNvSpPr>
          <p:nvPr/>
        </p:nvSpPr>
        <p:spPr bwMode="auto">
          <a:xfrm>
            <a:off x="323850" y="5661025"/>
            <a:ext cx="8362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    注意：</a:t>
            </a:r>
            <a:r>
              <a:rPr kumimoji="1" lang="zh-CN" altLang="en-US">
                <a:latin typeface="Times New Roman" pitchFamily="18" charset="0"/>
              </a:rPr>
              <a:t>若两个逻辑函数表达式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F</a:t>
            </a:r>
            <a:r>
              <a:rPr kumimoji="1" lang="zh-CN" altLang="en-US">
                <a:latin typeface="Times New Roman" pitchFamily="18" charset="0"/>
              </a:rPr>
              <a:t>和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G</a:t>
            </a:r>
            <a:r>
              <a:rPr kumimoji="1" lang="zh-CN" altLang="en-US">
                <a:latin typeface="Times New Roman" pitchFamily="18" charset="0"/>
              </a:rPr>
              <a:t>相等，则其对偶式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F’</a:t>
            </a:r>
            <a:r>
              <a:rPr kumimoji="1" lang="zh-CN" altLang="en-US">
                <a:latin typeface="Times New Roman" pitchFamily="18" charset="0"/>
              </a:rPr>
              <a:t>和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G’</a:t>
            </a:r>
            <a:r>
              <a:rPr kumimoji="1" lang="zh-CN" altLang="en-US">
                <a:latin typeface="Times New Roman" pitchFamily="18" charset="0"/>
              </a:rPr>
              <a:t>也相等。这一规则称为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对偶规则</a:t>
            </a:r>
          </a:p>
        </p:txBody>
      </p:sp>
      <p:sp>
        <p:nvSpPr>
          <p:cNvPr id="49166" name="AutoShape 4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6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8" grpId="0"/>
      <p:bldP spid="47129" grpId="0"/>
      <p:bldP spid="6660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5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39243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五、复合逻辑</a:t>
            </a:r>
          </a:p>
        </p:txBody>
      </p:sp>
      <p:sp>
        <p:nvSpPr>
          <p:cNvPr id="49270" name="Rectangle 118"/>
          <p:cNvSpPr>
            <a:spLocks noChangeArrowheads="1"/>
          </p:cNvSpPr>
          <p:nvPr/>
        </p:nvSpPr>
        <p:spPr bwMode="auto">
          <a:xfrm>
            <a:off x="323850" y="1052513"/>
            <a:ext cx="8313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* 基本逻辑运算</a:t>
            </a:r>
            <a:r>
              <a:rPr lang="zh-CN" altLang="en-US" sz="2800">
                <a:solidFill>
                  <a:schemeClr val="folHlink"/>
                </a:solidFill>
              </a:rPr>
              <a:t>“或”“与”“非”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chemeClr val="hlink"/>
                </a:solidFill>
              </a:rPr>
              <a:t>组合</a:t>
            </a:r>
            <a:r>
              <a:rPr lang="zh-CN" altLang="en-US" sz="2800"/>
              <a:t>运算 </a:t>
            </a:r>
          </a:p>
        </p:txBody>
      </p:sp>
      <p:sp>
        <p:nvSpPr>
          <p:cNvPr id="49271" name="Rectangle 43"/>
          <p:cNvSpPr>
            <a:spLocks noChangeArrowheads="1"/>
          </p:cNvSpPr>
          <p:nvPr/>
        </p:nvSpPr>
        <p:spPr bwMode="auto">
          <a:xfrm>
            <a:off x="323850" y="1628775"/>
            <a:ext cx="3024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1</a:t>
            </a:r>
            <a:r>
              <a:rPr kumimoji="1" lang="zh-CN" altLang="en-US" sz="2800"/>
              <a:t>、</a:t>
            </a:r>
            <a:r>
              <a:rPr kumimoji="1" lang="zh-CN" altLang="en-US" sz="2800">
                <a:solidFill>
                  <a:schemeClr val="folHlink"/>
                </a:solidFill>
              </a:rPr>
              <a:t>与非</a:t>
            </a:r>
            <a:r>
              <a:rPr kumimoji="1" lang="zh-CN" altLang="en-US" sz="2800"/>
              <a:t>逻辑</a:t>
            </a:r>
          </a:p>
        </p:txBody>
      </p:sp>
      <p:grpSp>
        <p:nvGrpSpPr>
          <p:cNvPr id="49276" name="Group 124"/>
          <p:cNvGrpSpPr>
            <a:grpSpLocks/>
          </p:cNvGrpSpPr>
          <p:nvPr/>
        </p:nvGrpSpPr>
        <p:grpSpPr bwMode="auto">
          <a:xfrm>
            <a:off x="828675" y="2349500"/>
            <a:ext cx="4427538" cy="519113"/>
            <a:chOff x="522" y="1480"/>
            <a:chExt cx="2789" cy="327"/>
          </a:xfrm>
        </p:grpSpPr>
        <p:sp>
          <p:nvSpPr>
            <p:cNvPr id="50208" name="Rectangle 35"/>
            <p:cNvSpPr>
              <a:spLocks noChangeArrowheads="1"/>
            </p:cNvSpPr>
            <p:nvPr/>
          </p:nvSpPr>
          <p:spPr bwMode="auto">
            <a:xfrm>
              <a:off x="522" y="1480"/>
              <a:ext cx="27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F = 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· B · C · · ·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0209" name="Line 37"/>
            <p:cNvSpPr>
              <a:spLocks noChangeShapeType="1"/>
            </p:cNvSpPr>
            <p:nvPr/>
          </p:nvSpPr>
          <p:spPr bwMode="auto">
            <a:xfrm>
              <a:off x="1020" y="1480"/>
              <a:ext cx="127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277" name="Rectangle 125"/>
          <p:cNvSpPr>
            <a:spLocks noChangeArrowheads="1"/>
          </p:cNvSpPr>
          <p:nvPr/>
        </p:nvSpPr>
        <p:spPr bwMode="auto">
          <a:xfrm>
            <a:off x="539750" y="2925763"/>
            <a:ext cx="6767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与非逻辑</a:t>
            </a:r>
            <a:r>
              <a:rPr lang="zh-CN" altLang="en-US"/>
              <a:t>可以产生</a:t>
            </a:r>
            <a:r>
              <a:rPr lang="zh-CN" altLang="en-US">
                <a:solidFill>
                  <a:schemeClr val="folHlink"/>
                </a:solidFill>
              </a:rPr>
              <a:t>“与”、“或”、“非”</a:t>
            </a:r>
            <a:r>
              <a:rPr lang="zh-CN" altLang="en-US"/>
              <a:t> </a:t>
            </a:r>
          </a:p>
        </p:txBody>
      </p:sp>
      <p:sp>
        <p:nvSpPr>
          <p:cNvPr id="22562" name="AutoShape 34"/>
          <p:cNvSpPr>
            <a:spLocks noChangeArrowheads="1"/>
          </p:cNvSpPr>
          <p:nvPr/>
        </p:nvSpPr>
        <p:spPr bwMode="auto">
          <a:xfrm>
            <a:off x="4500563" y="1700213"/>
            <a:ext cx="1655762" cy="792162"/>
          </a:xfrm>
          <a:prstGeom prst="wedgeRoundRectCallout">
            <a:avLst>
              <a:gd name="adj1" fmla="val -79241"/>
              <a:gd name="adj2" fmla="val 48597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可用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与非门</a:t>
            </a:r>
            <a:r>
              <a:rPr lang="zh-CN" altLang="en-US" sz="2000">
                <a:latin typeface="Times New Roman" pitchFamily="18" charset="0"/>
              </a:rPr>
              <a:t>电路实现</a:t>
            </a:r>
          </a:p>
        </p:txBody>
      </p:sp>
      <p:grpSp>
        <p:nvGrpSpPr>
          <p:cNvPr id="49283" name="Group 131"/>
          <p:cNvGrpSpPr>
            <a:grpSpLocks/>
          </p:cNvGrpSpPr>
          <p:nvPr/>
        </p:nvGrpSpPr>
        <p:grpSpPr bwMode="auto">
          <a:xfrm>
            <a:off x="828675" y="3619500"/>
            <a:ext cx="4427538" cy="688975"/>
            <a:chOff x="522" y="2280"/>
            <a:chExt cx="2789" cy="434"/>
          </a:xfrm>
        </p:grpSpPr>
        <p:sp>
          <p:nvSpPr>
            <p:cNvPr id="50205" name="Rectangle 35"/>
            <p:cNvSpPr>
              <a:spLocks noChangeArrowheads="1"/>
            </p:cNvSpPr>
            <p:nvPr/>
          </p:nvSpPr>
          <p:spPr bwMode="auto">
            <a:xfrm>
              <a:off x="522" y="2387"/>
              <a:ext cx="27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F =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· B · 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 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0206" name="Line 37"/>
            <p:cNvSpPr>
              <a:spLocks noChangeShapeType="1"/>
            </p:cNvSpPr>
            <p:nvPr/>
          </p:nvSpPr>
          <p:spPr bwMode="auto">
            <a:xfrm>
              <a:off x="1044" y="2387"/>
              <a:ext cx="45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7" name="Line 37"/>
            <p:cNvSpPr>
              <a:spLocks noChangeShapeType="1"/>
            </p:cNvSpPr>
            <p:nvPr/>
          </p:nvSpPr>
          <p:spPr bwMode="auto">
            <a:xfrm>
              <a:off x="1042" y="2280"/>
              <a:ext cx="763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284" name="Rectangle 132"/>
          <p:cNvSpPr>
            <a:spLocks noChangeArrowheads="1"/>
          </p:cNvSpPr>
          <p:nvPr/>
        </p:nvSpPr>
        <p:spPr bwMode="auto">
          <a:xfrm>
            <a:off x="1543050" y="3690938"/>
            <a:ext cx="954088" cy="576262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85" name="Rectangle 133"/>
          <p:cNvSpPr>
            <a:spLocks noChangeArrowheads="1"/>
          </p:cNvSpPr>
          <p:nvPr/>
        </p:nvSpPr>
        <p:spPr bwMode="auto">
          <a:xfrm>
            <a:off x="1476375" y="3500438"/>
            <a:ext cx="1511300" cy="865187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86" name="Text Box 134"/>
          <p:cNvSpPr txBox="1">
            <a:spLocks noChangeArrowheads="1"/>
          </p:cNvSpPr>
          <p:nvPr/>
        </p:nvSpPr>
        <p:spPr bwMode="auto">
          <a:xfrm>
            <a:off x="3182938" y="3789363"/>
            <a:ext cx="1676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= A B</a:t>
            </a:r>
          </a:p>
        </p:txBody>
      </p:sp>
      <p:grpSp>
        <p:nvGrpSpPr>
          <p:cNvPr id="49292" name="Group 140"/>
          <p:cNvGrpSpPr>
            <a:grpSpLocks/>
          </p:cNvGrpSpPr>
          <p:nvPr/>
        </p:nvGrpSpPr>
        <p:grpSpPr bwMode="auto">
          <a:xfrm>
            <a:off x="828675" y="4640263"/>
            <a:ext cx="4427538" cy="676275"/>
            <a:chOff x="522" y="2923"/>
            <a:chExt cx="2789" cy="426"/>
          </a:xfrm>
        </p:grpSpPr>
        <p:sp>
          <p:nvSpPr>
            <p:cNvPr id="50201" name="Rectangle 35"/>
            <p:cNvSpPr>
              <a:spLocks noChangeArrowheads="1"/>
            </p:cNvSpPr>
            <p:nvPr/>
          </p:nvSpPr>
          <p:spPr bwMode="auto">
            <a:xfrm>
              <a:off x="522" y="3022"/>
              <a:ext cx="27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F =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· 1 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·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B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·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1</a:t>
              </a:r>
            </a:p>
          </p:txBody>
        </p:sp>
        <p:sp>
          <p:nvSpPr>
            <p:cNvPr id="50202" name="Line 37"/>
            <p:cNvSpPr>
              <a:spLocks noChangeShapeType="1"/>
            </p:cNvSpPr>
            <p:nvPr/>
          </p:nvSpPr>
          <p:spPr bwMode="auto">
            <a:xfrm>
              <a:off x="1044" y="3012"/>
              <a:ext cx="45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3" name="Line 37"/>
            <p:cNvSpPr>
              <a:spLocks noChangeShapeType="1"/>
            </p:cNvSpPr>
            <p:nvPr/>
          </p:nvSpPr>
          <p:spPr bwMode="auto">
            <a:xfrm>
              <a:off x="1036" y="2923"/>
              <a:ext cx="108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4" name="Line 37"/>
            <p:cNvSpPr>
              <a:spLocks noChangeShapeType="1"/>
            </p:cNvSpPr>
            <p:nvPr/>
          </p:nvSpPr>
          <p:spPr bwMode="auto">
            <a:xfrm>
              <a:off x="1655" y="3016"/>
              <a:ext cx="45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293" name="Rectangle 141"/>
          <p:cNvSpPr>
            <a:spLocks noChangeArrowheads="1"/>
          </p:cNvSpPr>
          <p:nvPr/>
        </p:nvSpPr>
        <p:spPr bwMode="auto">
          <a:xfrm>
            <a:off x="1547813" y="4724400"/>
            <a:ext cx="915987" cy="576263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94" name="Rectangle 142"/>
          <p:cNvSpPr>
            <a:spLocks noChangeArrowheads="1"/>
          </p:cNvSpPr>
          <p:nvPr/>
        </p:nvSpPr>
        <p:spPr bwMode="auto">
          <a:xfrm>
            <a:off x="2576513" y="4724400"/>
            <a:ext cx="915987" cy="576263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95" name="Rectangle 143"/>
          <p:cNvSpPr>
            <a:spLocks noChangeArrowheads="1"/>
          </p:cNvSpPr>
          <p:nvPr/>
        </p:nvSpPr>
        <p:spPr bwMode="auto">
          <a:xfrm>
            <a:off x="1476375" y="4508500"/>
            <a:ext cx="2087563" cy="936625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96" name="Text Box 144"/>
          <p:cNvSpPr txBox="1">
            <a:spLocks noChangeArrowheads="1"/>
          </p:cNvSpPr>
          <p:nvPr/>
        </p:nvSpPr>
        <p:spPr bwMode="auto">
          <a:xfrm>
            <a:off x="3616325" y="4794250"/>
            <a:ext cx="1892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= A + B</a:t>
            </a:r>
          </a:p>
        </p:txBody>
      </p:sp>
      <p:grpSp>
        <p:nvGrpSpPr>
          <p:cNvPr id="49301" name="Group 149"/>
          <p:cNvGrpSpPr>
            <a:grpSpLocks/>
          </p:cNvGrpSpPr>
          <p:nvPr/>
        </p:nvGrpSpPr>
        <p:grpSpPr bwMode="auto">
          <a:xfrm>
            <a:off x="828675" y="5732463"/>
            <a:ext cx="2303463" cy="519112"/>
            <a:chOff x="522" y="3702"/>
            <a:chExt cx="1451" cy="327"/>
          </a:xfrm>
        </p:grpSpPr>
        <p:sp>
          <p:nvSpPr>
            <p:cNvPr id="50199" name="Rectangle 35"/>
            <p:cNvSpPr>
              <a:spLocks noChangeArrowheads="1"/>
            </p:cNvSpPr>
            <p:nvPr/>
          </p:nvSpPr>
          <p:spPr bwMode="auto">
            <a:xfrm>
              <a:off x="522" y="3702"/>
              <a:ext cx="14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F =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· 1</a:t>
              </a:r>
              <a:endParaRPr lang="en-US" altLang="zh-CN" sz="28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50200" name="Line 37"/>
            <p:cNvSpPr>
              <a:spLocks noChangeShapeType="1"/>
            </p:cNvSpPr>
            <p:nvPr/>
          </p:nvSpPr>
          <p:spPr bwMode="auto">
            <a:xfrm>
              <a:off x="1044" y="3718"/>
              <a:ext cx="45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304" name="Group 152"/>
          <p:cNvGrpSpPr>
            <a:grpSpLocks/>
          </p:cNvGrpSpPr>
          <p:nvPr/>
        </p:nvGrpSpPr>
        <p:grpSpPr bwMode="auto">
          <a:xfrm>
            <a:off x="2608263" y="5732463"/>
            <a:ext cx="1676400" cy="519112"/>
            <a:chOff x="1643" y="3611"/>
            <a:chExt cx="1056" cy="327"/>
          </a:xfrm>
        </p:grpSpPr>
        <p:sp>
          <p:nvSpPr>
            <p:cNvPr id="50197" name="Text Box 150"/>
            <p:cNvSpPr txBox="1">
              <a:spLocks noChangeArrowheads="1"/>
            </p:cNvSpPr>
            <p:nvPr/>
          </p:nvSpPr>
          <p:spPr bwMode="auto">
            <a:xfrm>
              <a:off x="1643" y="3611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latin typeface="Times New Roman" pitchFamily="18" charset="0"/>
                </a:rPr>
                <a:t>= A </a:t>
              </a:r>
            </a:p>
          </p:txBody>
        </p:sp>
        <p:sp>
          <p:nvSpPr>
            <p:cNvPr id="50198" name="Line 151"/>
            <p:cNvSpPr>
              <a:spLocks noChangeShapeType="1"/>
            </p:cNvSpPr>
            <p:nvPr/>
          </p:nvSpPr>
          <p:spPr bwMode="auto">
            <a:xfrm>
              <a:off x="1874" y="3630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305" name="Rectangle 153"/>
          <p:cNvSpPr>
            <a:spLocks noChangeArrowheads="1"/>
          </p:cNvSpPr>
          <p:nvPr/>
        </p:nvSpPr>
        <p:spPr bwMode="auto">
          <a:xfrm>
            <a:off x="5724525" y="4221163"/>
            <a:ext cx="30956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  一种复合逻辑可以实现三种逻辑，可使逻辑电路更加</a:t>
            </a:r>
            <a:r>
              <a:rPr lang="zh-CN" altLang="en-US">
                <a:solidFill>
                  <a:srgbClr val="FF0000"/>
                </a:solidFill>
              </a:rPr>
              <a:t>规整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4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4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4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4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70" grpId="0"/>
      <p:bldP spid="49271" grpId="0"/>
      <p:bldP spid="49277" grpId="0"/>
      <p:bldP spid="22562" grpId="0" animBg="1"/>
      <p:bldP spid="49284" grpId="0" animBg="1"/>
      <p:bldP spid="49285" grpId="0" animBg="1"/>
      <p:bldP spid="49286" grpId="0"/>
      <p:bldP spid="49293" grpId="0" animBg="1"/>
      <p:bldP spid="49294" grpId="0" animBg="1"/>
      <p:bldP spid="49295" grpId="0" animBg="1"/>
      <p:bldP spid="49296" grpId="0"/>
      <p:bldP spid="493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0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39243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五、复合逻辑</a:t>
            </a:r>
          </a:p>
        </p:txBody>
      </p:sp>
      <p:sp>
        <p:nvSpPr>
          <p:cNvPr id="67592" name="Rectangle 43"/>
          <p:cNvSpPr>
            <a:spLocks noChangeArrowheads="1"/>
          </p:cNvSpPr>
          <p:nvPr/>
        </p:nvSpPr>
        <p:spPr bwMode="auto">
          <a:xfrm>
            <a:off x="611188" y="981075"/>
            <a:ext cx="3024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2</a:t>
            </a:r>
            <a:r>
              <a:rPr kumimoji="1" lang="zh-CN" altLang="en-US" sz="2800"/>
              <a:t>、</a:t>
            </a:r>
            <a:r>
              <a:rPr kumimoji="1" lang="zh-CN" altLang="en-US" sz="2800">
                <a:solidFill>
                  <a:schemeClr val="folHlink"/>
                </a:solidFill>
              </a:rPr>
              <a:t>或非</a:t>
            </a:r>
            <a:r>
              <a:rPr kumimoji="1" lang="zh-CN" altLang="en-US" sz="2800"/>
              <a:t>逻辑</a:t>
            </a:r>
          </a:p>
        </p:txBody>
      </p:sp>
      <p:grpSp>
        <p:nvGrpSpPr>
          <p:cNvPr id="67596" name="Group 12"/>
          <p:cNvGrpSpPr>
            <a:grpSpLocks/>
          </p:cNvGrpSpPr>
          <p:nvPr/>
        </p:nvGrpSpPr>
        <p:grpSpPr bwMode="auto">
          <a:xfrm>
            <a:off x="900113" y="1700213"/>
            <a:ext cx="4427537" cy="519112"/>
            <a:chOff x="658" y="1071"/>
            <a:chExt cx="2789" cy="327"/>
          </a:xfrm>
        </p:grpSpPr>
        <p:sp>
          <p:nvSpPr>
            <p:cNvPr id="51235" name="Rectangle 35"/>
            <p:cNvSpPr>
              <a:spLocks noChangeArrowheads="1"/>
            </p:cNvSpPr>
            <p:nvPr/>
          </p:nvSpPr>
          <p:spPr bwMode="auto">
            <a:xfrm>
              <a:off x="658" y="1071"/>
              <a:ext cx="27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F = 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+ B + C + · · ·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1236" name="Line 37"/>
            <p:cNvSpPr>
              <a:spLocks noChangeShapeType="1"/>
            </p:cNvSpPr>
            <p:nvPr/>
          </p:nvSpPr>
          <p:spPr bwMode="auto">
            <a:xfrm>
              <a:off x="1111" y="1071"/>
              <a:ext cx="158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62" name="AutoShape 34"/>
          <p:cNvSpPr>
            <a:spLocks noChangeArrowheads="1"/>
          </p:cNvSpPr>
          <p:nvPr/>
        </p:nvSpPr>
        <p:spPr bwMode="auto">
          <a:xfrm>
            <a:off x="5148263" y="1125538"/>
            <a:ext cx="1655762" cy="792162"/>
          </a:xfrm>
          <a:prstGeom prst="wedgeRoundRectCallout">
            <a:avLst>
              <a:gd name="adj1" fmla="val -79241"/>
              <a:gd name="adj2" fmla="val 48597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可用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或非门</a:t>
            </a:r>
            <a:r>
              <a:rPr lang="zh-CN" altLang="en-US" sz="2000">
                <a:latin typeface="Times New Roman" pitchFamily="18" charset="0"/>
              </a:rPr>
              <a:t>电路实现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12775" y="2276475"/>
            <a:ext cx="6767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或非逻辑</a:t>
            </a:r>
            <a:r>
              <a:rPr lang="zh-CN" altLang="en-US"/>
              <a:t>可以产生</a:t>
            </a:r>
            <a:r>
              <a:rPr lang="zh-CN" altLang="en-US">
                <a:solidFill>
                  <a:schemeClr val="folHlink"/>
                </a:solidFill>
              </a:rPr>
              <a:t>“与”、“或”、“非”</a:t>
            </a:r>
            <a:r>
              <a:rPr lang="zh-CN" altLang="en-US"/>
              <a:t> </a:t>
            </a:r>
          </a:p>
        </p:txBody>
      </p:sp>
      <p:grpSp>
        <p:nvGrpSpPr>
          <p:cNvPr id="67603" name="Group 19"/>
          <p:cNvGrpSpPr>
            <a:grpSpLocks/>
          </p:cNvGrpSpPr>
          <p:nvPr/>
        </p:nvGrpSpPr>
        <p:grpSpPr bwMode="auto">
          <a:xfrm>
            <a:off x="900113" y="2925763"/>
            <a:ext cx="4427537" cy="688975"/>
            <a:chOff x="567" y="1843"/>
            <a:chExt cx="2789" cy="434"/>
          </a:xfrm>
        </p:grpSpPr>
        <p:sp>
          <p:nvSpPr>
            <p:cNvPr id="51232" name="Rectangle 35"/>
            <p:cNvSpPr>
              <a:spLocks noChangeArrowheads="1"/>
            </p:cNvSpPr>
            <p:nvPr/>
          </p:nvSpPr>
          <p:spPr bwMode="auto">
            <a:xfrm>
              <a:off x="567" y="1950"/>
              <a:ext cx="27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F =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+ B 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+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 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1233" name="Line 37"/>
            <p:cNvSpPr>
              <a:spLocks noChangeShapeType="1"/>
            </p:cNvSpPr>
            <p:nvPr/>
          </p:nvSpPr>
          <p:spPr bwMode="auto">
            <a:xfrm>
              <a:off x="1082" y="1957"/>
              <a:ext cx="57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4" name="Line 37"/>
            <p:cNvSpPr>
              <a:spLocks noChangeShapeType="1"/>
            </p:cNvSpPr>
            <p:nvPr/>
          </p:nvSpPr>
          <p:spPr bwMode="auto">
            <a:xfrm>
              <a:off x="1066" y="1843"/>
              <a:ext cx="90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1654175" y="3030538"/>
            <a:ext cx="998538" cy="576262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1620838" y="2852738"/>
            <a:ext cx="1582737" cy="865187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3398838" y="3100388"/>
            <a:ext cx="2036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= A + B</a:t>
            </a:r>
          </a:p>
        </p:txBody>
      </p:sp>
      <p:grpSp>
        <p:nvGrpSpPr>
          <p:cNvPr id="67612" name="Group 28"/>
          <p:cNvGrpSpPr>
            <a:grpSpLocks/>
          </p:cNvGrpSpPr>
          <p:nvPr/>
        </p:nvGrpSpPr>
        <p:grpSpPr bwMode="auto">
          <a:xfrm>
            <a:off x="900113" y="3932238"/>
            <a:ext cx="4427537" cy="720725"/>
            <a:chOff x="567" y="2477"/>
            <a:chExt cx="2789" cy="454"/>
          </a:xfrm>
        </p:grpSpPr>
        <p:sp>
          <p:nvSpPr>
            <p:cNvPr id="51228" name="Rectangle 35"/>
            <p:cNvSpPr>
              <a:spLocks noChangeArrowheads="1"/>
            </p:cNvSpPr>
            <p:nvPr/>
          </p:nvSpPr>
          <p:spPr bwMode="auto">
            <a:xfrm>
              <a:off x="567" y="2604"/>
              <a:ext cx="27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F =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+ 0 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+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B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+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0</a:t>
              </a:r>
            </a:p>
          </p:txBody>
        </p:sp>
        <p:sp>
          <p:nvSpPr>
            <p:cNvPr id="51229" name="Line 37"/>
            <p:cNvSpPr>
              <a:spLocks noChangeShapeType="1"/>
            </p:cNvSpPr>
            <p:nvPr/>
          </p:nvSpPr>
          <p:spPr bwMode="auto">
            <a:xfrm>
              <a:off x="1089" y="2594"/>
              <a:ext cx="52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" name="Line 37"/>
            <p:cNvSpPr>
              <a:spLocks noChangeShapeType="1"/>
            </p:cNvSpPr>
            <p:nvPr/>
          </p:nvSpPr>
          <p:spPr bwMode="auto">
            <a:xfrm>
              <a:off x="1066" y="2477"/>
              <a:ext cx="131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" name="Line 37"/>
            <p:cNvSpPr>
              <a:spLocks noChangeShapeType="1"/>
            </p:cNvSpPr>
            <p:nvPr/>
          </p:nvSpPr>
          <p:spPr bwMode="auto">
            <a:xfrm>
              <a:off x="1791" y="2598"/>
              <a:ext cx="54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613" name="Rectangle 29"/>
          <p:cNvSpPr>
            <a:spLocks noChangeArrowheads="1"/>
          </p:cNvSpPr>
          <p:nvPr/>
        </p:nvSpPr>
        <p:spPr bwMode="auto">
          <a:xfrm>
            <a:off x="1644650" y="4051300"/>
            <a:ext cx="915988" cy="576263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4" name="Rectangle 30"/>
          <p:cNvSpPr>
            <a:spLocks noChangeArrowheads="1"/>
          </p:cNvSpPr>
          <p:nvPr/>
        </p:nvSpPr>
        <p:spPr bwMode="auto">
          <a:xfrm>
            <a:off x="2792413" y="4051300"/>
            <a:ext cx="987425" cy="576263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5" name="Rectangle 31"/>
          <p:cNvSpPr>
            <a:spLocks noChangeArrowheads="1"/>
          </p:cNvSpPr>
          <p:nvPr/>
        </p:nvSpPr>
        <p:spPr bwMode="auto">
          <a:xfrm>
            <a:off x="1547813" y="3860800"/>
            <a:ext cx="2376487" cy="936625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6" name="Text Box 32"/>
          <p:cNvSpPr txBox="1">
            <a:spLocks noChangeArrowheads="1"/>
          </p:cNvSpPr>
          <p:nvPr/>
        </p:nvSpPr>
        <p:spPr bwMode="auto">
          <a:xfrm>
            <a:off x="3903663" y="413385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= A B</a:t>
            </a:r>
          </a:p>
        </p:txBody>
      </p:sp>
      <p:grpSp>
        <p:nvGrpSpPr>
          <p:cNvPr id="67620" name="Group 36"/>
          <p:cNvGrpSpPr>
            <a:grpSpLocks/>
          </p:cNvGrpSpPr>
          <p:nvPr/>
        </p:nvGrpSpPr>
        <p:grpSpPr bwMode="auto">
          <a:xfrm>
            <a:off x="5580063" y="3068638"/>
            <a:ext cx="2303462" cy="519112"/>
            <a:chOff x="1792" y="3611"/>
            <a:chExt cx="1451" cy="327"/>
          </a:xfrm>
        </p:grpSpPr>
        <p:sp>
          <p:nvSpPr>
            <p:cNvPr id="51226" name="Rectangle 35"/>
            <p:cNvSpPr>
              <a:spLocks noChangeArrowheads="1"/>
            </p:cNvSpPr>
            <p:nvPr/>
          </p:nvSpPr>
          <p:spPr bwMode="auto">
            <a:xfrm>
              <a:off x="1792" y="3611"/>
              <a:ext cx="14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latin typeface="Times New Roman" pitchFamily="18" charset="0"/>
                </a:rPr>
                <a:t>F =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+ 0</a:t>
              </a:r>
              <a:endParaRPr lang="en-US" altLang="zh-CN" sz="28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51227" name="Line 37"/>
            <p:cNvSpPr>
              <a:spLocks noChangeShapeType="1"/>
            </p:cNvSpPr>
            <p:nvPr/>
          </p:nvSpPr>
          <p:spPr bwMode="auto">
            <a:xfrm>
              <a:off x="2314" y="3627"/>
              <a:ext cx="52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621" name="Group 37"/>
          <p:cNvGrpSpPr>
            <a:grpSpLocks/>
          </p:cNvGrpSpPr>
          <p:nvPr/>
        </p:nvGrpSpPr>
        <p:grpSpPr bwMode="auto">
          <a:xfrm>
            <a:off x="7359650" y="3067050"/>
            <a:ext cx="1676400" cy="519113"/>
            <a:chOff x="1643" y="3611"/>
            <a:chExt cx="1056" cy="327"/>
          </a:xfrm>
        </p:grpSpPr>
        <p:sp>
          <p:nvSpPr>
            <p:cNvPr id="51224" name="Text Box 38"/>
            <p:cNvSpPr txBox="1">
              <a:spLocks noChangeArrowheads="1"/>
            </p:cNvSpPr>
            <p:nvPr/>
          </p:nvSpPr>
          <p:spPr bwMode="auto">
            <a:xfrm>
              <a:off x="1643" y="3611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latin typeface="Times New Roman" pitchFamily="18" charset="0"/>
                </a:rPr>
                <a:t>= A </a:t>
              </a:r>
            </a:p>
          </p:txBody>
        </p:sp>
        <p:sp>
          <p:nvSpPr>
            <p:cNvPr id="51225" name="Line 39"/>
            <p:cNvSpPr>
              <a:spLocks noChangeShapeType="1"/>
            </p:cNvSpPr>
            <p:nvPr/>
          </p:nvSpPr>
          <p:spPr bwMode="auto">
            <a:xfrm>
              <a:off x="1874" y="3630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624" name="Rectangle 43"/>
          <p:cNvSpPr>
            <a:spLocks noChangeArrowheads="1"/>
          </p:cNvSpPr>
          <p:nvPr/>
        </p:nvSpPr>
        <p:spPr bwMode="auto">
          <a:xfrm>
            <a:off x="612775" y="4997450"/>
            <a:ext cx="3024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3</a:t>
            </a:r>
            <a:r>
              <a:rPr kumimoji="1" lang="zh-CN" altLang="en-US" sz="2800"/>
              <a:t>、</a:t>
            </a:r>
            <a:r>
              <a:rPr kumimoji="1" lang="zh-CN" altLang="en-US" sz="2800">
                <a:solidFill>
                  <a:schemeClr val="folHlink"/>
                </a:solidFill>
              </a:rPr>
              <a:t>与或非</a:t>
            </a:r>
            <a:r>
              <a:rPr kumimoji="1" lang="zh-CN" altLang="en-US" sz="2800"/>
              <a:t>逻辑</a:t>
            </a:r>
          </a:p>
        </p:txBody>
      </p:sp>
      <p:grpSp>
        <p:nvGrpSpPr>
          <p:cNvPr id="67628" name="Group 44"/>
          <p:cNvGrpSpPr>
            <a:grpSpLocks/>
          </p:cNvGrpSpPr>
          <p:nvPr/>
        </p:nvGrpSpPr>
        <p:grpSpPr bwMode="auto">
          <a:xfrm>
            <a:off x="900113" y="5718175"/>
            <a:ext cx="4427537" cy="519113"/>
            <a:chOff x="567" y="3566"/>
            <a:chExt cx="2789" cy="327"/>
          </a:xfrm>
        </p:grpSpPr>
        <p:sp>
          <p:nvSpPr>
            <p:cNvPr id="51222" name="Rectangle 35"/>
            <p:cNvSpPr>
              <a:spLocks noChangeArrowheads="1"/>
            </p:cNvSpPr>
            <p:nvPr/>
          </p:nvSpPr>
          <p:spPr bwMode="auto">
            <a:xfrm>
              <a:off x="567" y="3566"/>
              <a:ext cx="27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F = 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B + C D + · ·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1223" name="Line 37"/>
            <p:cNvSpPr>
              <a:spLocks noChangeShapeType="1"/>
            </p:cNvSpPr>
            <p:nvPr/>
          </p:nvSpPr>
          <p:spPr bwMode="auto">
            <a:xfrm>
              <a:off x="1095" y="3566"/>
              <a:ext cx="142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AutoShape 34"/>
          <p:cNvSpPr>
            <a:spLocks noChangeArrowheads="1"/>
          </p:cNvSpPr>
          <p:nvPr/>
        </p:nvSpPr>
        <p:spPr bwMode="auto">
          <a:xfrm>
            <a:off x="5219700" y="5229225"/>
            <a:ext cx="2087563" cy="792163"/>
          </a:xfrm>
          <a:prstGeom prst="wedgeRoundRectCallout">
            <a:avLst>
              <a:gd name="adj1" fmla="val -85968"/>
              <a:gd name="adj2" fmla="val 34167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可用</a:t>
            </a:r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与或非门</a:t>
            </a:r>
            <a:r>
              <a:rPr lang="zh-CN" altLang="en-US" sz="2000">
                <a:latin typeface="Times New Roman" pitchFamily="18" charset="0"/>
              </a:rPr>
              <a:t>电路实现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7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7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7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/>
      <p:bldP spid="22562" grpId="0" animBg="1"/>
      <p:bldP spid="67598" grpId="0"/>
      <p:bldP spid="67604" grpId="0" animBg="1"/>
      <p:bldP spid="67605" grpId="0" animBg="1"/>
      <p:bldP spid="67606" grpId="0"/>
      <p:bldP spid="67613" grpId="0" animBg="1"/>
      <p:bldP spid="67614" grpId="0" animBg="1"/>
      <p:bldP spid="67615" grpId="0" animBg="1"/>
      <p:bldP spid="67616" grpId="0"/>
      <p:bldP spid="67624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7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252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39243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五、复合逻辑</a:t>
            </a:r>
          </a:p>
        </p:txBody>
      </p:sp>
      <p:sp>
        <p:nvSpPr>
          <p:cNvPr id="50253" name="Rectangle 43"/>
          <p:cNvSpPr>
            <a:spLocks noChangeArrowheads="1"/>
          </p:cNvSpPr>
          <p:nvPr/>
        </p:nvSpPr>
        <p:spPr bwMode="auto">
          <a:xfrm>
            <a:off x="468313" y="981075"/>
            <a:ext cx="5472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4</a:t>
            </a:r>
            <a:r>
              <a:rPr kumimoji="1" lang="zh-CN" altLang="en-US" sz="2800"/>
              <a:t>、</a:t>
            </a:r>
            <a:r>
              <a:rPr kumimoji="1" lang="zh-CN" altLang="en-US" sz="2800">
                <a:solidFill>
                  <a:schemeClr val="folHlink"/>
                </a:solidFill>
              </a:rPr>
              <a:t>“异或”</a:t>
            </a:r>
            <a:r>
              <a:rPr kumimoji="1" lang="zh-CN" altLang="en-US" sz="2800"/>
              <a:t>及</a:t>
            </a:r>
            <a:r>
              <a:rPr kumimoji="1" lang="zh-CN" altLang="en-US" sz="2800">
                <a:solidFill>
                  <a:schemeClr val="folHlink"/>
                </a:solidFill>
              </a:rPr>
              <a:t>“同或”</a:t>
            </a:r>
            <a:r>
              <a:rPr kumimoji="1" lang="zh-CN" altLang="en-US" sz="2800"/>
              <a:t>逻辑</a:t>
            </a:r>
          </a:p>
        </p:txBody>
      </p:sp>
      <p:sp>
        <p:nvSpPr>
          <p:cNvPr id="52231" name="Rectangle 26"/>
          <p:cNvSpPr>
            <a:spLocks noChangeArrowheads="1"/>
          </p:cNvSpPr>
          <p:nvPr/>
        </p:nvSpPr>
        <p:spPr bwMode="auto">
          <a:xfrm>
            <a:off x="539750" y="1557338"/>
            <a:ext cx="2736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（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/>
              <a:t>）异或 </a:t>
            </a:r>
          </a:p>
        </p:txBody>
      </p:sp>
      <p:grpSp>
        <p:nvGrpSpPr>
          <p:cNvPr id="52236" name="Group 12"/>
          <p:cNvGrpSpPr>
            <a:grpSpLocks/>
          </p:cNvGrpSpPr>
          <p:nvPr/>
        </p:nvGrpSpPr>
        <p:grpSpPr bwMode="auto">
          <a:xfrm>
            <a:off x="828675" y="2189163"/>
            <a:ext cx="5759450" cy="519112"/>
            <a:chOff x="522" y="1379"/>
            <a:chExt cx="3628" cy="327"/>
          </a:xfrm>
        </p:grpSpPr>
        <p:sp>
          <p:nvSpPr>
            <p:cNvPr id="52233" name="Rectangle 35"/>
            <p:cNvSpPr>
              <a:spLocks noChangeArrowheads="1"/>
            </p:cNvSpPr>
            <p:nvPr/>
          </p:nvSpPr>
          <p:spPr bwMode="auto">
            <a:xfrm>
              <a:off x="522" y="1379"/>
              <a:ext cx="36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F =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ea typeface="仿宋" pitchFamily="49" charset="-122"/>
                </a:rPr>
                <a:t>⊕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B 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= 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· B + A · B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2234" name="Line 36"/>
            <p:cNvSpPr>
              <a:spLocks noChangeShapeType="1"/>
            </p:cNvSpPr>
            <p:nvPr/>
          </p:nvSpPr>
          <p:spPr bwMode="auto">
            <a:xfrm>
              <a:off x="2880" y="1408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5" name="Line 37"/>
            <p:cNvSpPr>
              <a:spLocks noChangeShapeType="1"/>
            </p:cNvSpPr>
            <p:nvPr/>
          </p:nvSpPr>
          <p:spPr bwMode="auto">
            <a:xfrm>
              <a:off x="1791" y="1408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62" name="AutoShape 34"/>
          <p:cNvSpPr>
            <a:spLocks noChangeArrowheads="1"/>
          </p:cNvSpPr>
          <p:nvPr/>
        </p:nvSpPr>
        <p:spPr bwMode="auto">
          <a:xfrm>
            <a:off x="5580063" y="1484313"/>
            <a:ext cx="2160587" cy="792162"/>
          </a:xfrm>
          <a:prstGeom prst="wedgeRoundRectCallout">
            <a:avLst>
              <a:gd name="adj1" fmla="val -69102"/>
              <a:gd name="adj2" fmla="val 48597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kumimoji="1" lang="en-US" altLang="zh-CN" sz="2000">
                <a:latin typeface="Times New Roman" pitchFamily="18" charset="0"/>
              </a:rPr>
              <a:t>A</a:t>
            </a:r>
            <a:r>
              <a:rPr kumimoji="1" lang="zh-CN" altLang="en-US" sz="2000">
                <a:latin typeface="Times New Roman" pitchFamily="18" charset="0"/>
              </a:rPr>
              <a:t>、</a:t>
            </a:r>
            <a:r>
              <a:rPr kumimoji="1" lang="en-US" altLang="zh-CN" sz="2000">
                <a:latin typeface="Times New Roman" pitchFamily="18" charset="0"/>
              </a:rPr>
              <a:t>B</a:t>
            </a:r>
            <a:r>
              <a:rPr kumimoji="1" lang="zh-CN" altLang="en-US" sz="2000">
                <a:latin typeface="Times New Roman" pitchFamily="18" charset="0"/>
              </a:rPr>
              <a:t>取值</a:t>
            </a:r>
            <a:r>
              <a:rPr kumimoji="1" lang="zh-CN" altLang="en-US" sz="2000">
                <a:solidFill>
                  <a:srgbClr val="FF0000"/>
                </a:solidFill>
                <a:latin typeface="Times New Roman" pitchFamily="18" charset="0"/>
              </a:rPr>
              <a:t>互异</a:t>
            </a:r>
            <a:r>
              <a:rPr kumimoji="1" lang="zh-CN" altLang="en-US" sz="2000">
                <a:latin typeface="Times New Roman" pitchFamily="18" charset="0"/>
              </a:rPr>
              <a:t>，</a:t>
            </a:r>
            <a:r>
              <a:rPr kumimoji="1" lang="en-US" altLang="zh-CN" sz="2000">
                <a:latin typeface="Times New Roman" pitchFamily="18" charset="0"/>
              </a:rPr>
              <a:t>F</a:t>
            </a:r>
            <a:r>
              <a:rPr kumimoji="1" lang="zh-CN" altLang="en-US" sz="2000">
                <a:latin typeface="Times New Roman" pitchFamily="18" charset="0"/>
              </a:rPr>
              <a:t>为</a:t>
            </a:r>
            <a:r>
              <a:rPr kumimoji="1" lang="en-US" altLang="zh-CN" sz="2000">
                <a:latin typeface="Times New Roman" pitchFamily="18" charset="0"/>
              </a:rPr>
              <a:t>1</a:t>
            </a:r>
            <a:endParaRPr kumimoji="1" lang="zh-CN" altLang="en-US" sz="2000">
              <a:latin typeface="Times New Roman" pitchFamily="18" charset="0"/>
            </a:endParaRP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5510213" y="3197225"/>
            <a:ext cx="237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  <a:ea typeface="仿宋" pitchFamily="49" charset="-122"/>
              </a:rPr>
              <a:t>⊕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0 = A</a:t>
            </a:r>
            <a:endParaRPr kumimoji="1" lang="zh-CN" altLang="en-US" sz="28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148263" y="2708275"/>
            <a:ext cx="280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/>
              <a:t>* 常用公式 </a:t>
            </a:r>
          </a:p>
        </p:txBody>
      </p:sp>
      <p:grpSp>
        <p:nvGrpSpPr>
          <p:cNvPr id="52242" name="Group 18"/>
          <p:cNvGrpSpPr>
            <a:grpSpLocks/>
          </p:cNvGrpSpPr>
          <p:nvPr/>
        </p:nvGrpSpPr>
        <p:grpSpPr bwMode="auto">
          <a:xfrm>
            <a:off x="5510213" y="3716338"/>
            <a:ext cx="2374900" cy="519112"/>
            <a:chOff x="522" y="2468"/>
            <a:chExt cx="1496" cy="327"/>
          </a:xfrm>
        </p:grpSpPr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522" y="2468"/>
              <a:ext cx="14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>
                  <a:solidFill>
                    <a:schemeClr val="hlink"/>
                  </a:solidFill>
                  <a:latin typeface="Times New Roman" pitchFamily="18" charset="0"/>
                  <a:ea typeface="仿宋" pitchFamily="49" charset="-122"/>
                </a:rPr>
                <a:t>⊕</a:t>
              </a:r>
              <a:r>
                <a:rPr kumimoji="1"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1 = A</a:t>
              </a:r>
              <a:endParaRPr kumimoji="1" lang="zh-CN" altLang="en-US" sz="28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1327" y="2507"/>
              <a:ext cx="18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5508625" y="4278313"/>
            <a:ext cx="2374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  <a:ea typeface="仿宋" pitchFamily="49" charset="-122"/>
              </a:rPr>
              <a:t>⊕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A = 0</a:t>
            </a:r>
            <a:endParaRPr kumimoji="1" lang="zh-CN" altLang="en-US" sz="2800">
              <a:solidFill>
                <a:schemeClr val="hlink"/>
              </a:solidFill>
              <a:latin typeface="Times New Roman" pitchFamily="18" charset="0"/>
            </a:endParaRPr>
          </a:p>
        </p:txBody>
      </p:sp>
      <p:grpSp>
        <p:nvGrpSpPr>
          <p:cNvPr id="52246" name="Group 22"/>
          <p:cNvGrpSpPr>
            <a:grpSpLocks/>
          </p:cNvGrpSpPr>
          <p:nvPr/>
        </p:nvGrpSpPr>
        <p:grpSpPr bwMode="auto">
          <a:xfrm>
            <a:off x="5510213" y="4854575"/>
            <a:ext cx="2374900" cy="519113"/>
            <a:chOff x="522" y="3239"/>
            <a:chExt cx="1496" cy="327"/>
          </a:xfrm>
        </p:grpSpPr>
        <p:sp>
          <p:nvSpPr>
            <p:cNvPr id="52244" name="Rectangle 20"/>
            <p:cNvSpPr>
              <a:spLocks noChangeArrowheads="1"/>
            </p:cNvSpPr>
            <p:nvPr/>
          </p:nvSpPr>
          <p:spPr bwMode="auto">
            <a:xfrm>
              <a:off x="522" y="3239"/>
              <a:ext cx="14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>
                  <a:solidFill>
                    <a:schemeClr val="hlink"/>
                  </a:solidFill>
                  <a:latin typeface="Times New Roman" pitchFamily="18" charset="0"/>
                  <a:ea typeface="仿宋" pitchFamily="49" charset="-122"/>
                </a:rPr>
                <a:t>⊕</a:t>
              </a:r>
              <a:r>
                <a:rPr kumimoji="1"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A = 1</a:t>
              </a:r>
              <a:endParaRPr kumimoji="1" lang="zh-CN" altLang="en-US" sz="28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52245" name="Line 21"/>
            <p:cNvSpPr>
              <a:spLocks noChangeShapeType="1"/>
            </p:cNvSpPr>
            <p:nvPr/>
          </p:nvSpPr>
          <p:spPr bwMode="auto">
            <a:xfrm>
              <a:off x="967" y="3278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47" name="Rectangle 23"/>
          <p:cNvSpPr>
            <a:spLocks noChangeArrowheads="1"/>
          </p:cNvSpPr>
          <p:nvPr/>
        </p:nvSpPr>
        <p:spPr bwMode="auto">
          <a:xfrm>
            <a:off x="179388" y="5414963"/>
            <a:ext cx="88915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注意：</a:t>
            </a:r>
            <a:r>
              <a:rPr kumimoji="1" lang="zh-CN" altLang="en-US">
                <a:latin typeface="Times New Roman" pitchFamily="18" charset="0"/>
              </a:rPr>
              <a:t>在进行异或运算的多个变量中，若有</a:t>
            </a:r>
            <a:r>
              <a:rPr kumimoji="1" lang="zh-CN" altLang="en-US">
                <a:solidFill>
                  <a:schemeClr val="hlink"/>
                </a:solidFill>
                <a:latin typeface="Times New Roman" pitchFamily="18" charset="0"/>
              </a:rPr>
              <a:t>奇数</a:t>
            </a:r>
            <a:r>
              <a:rPr kumimoji="1" lang="zh-CN" altLang="en-US">
                <a:latin typeface="Times New Roman" pitchFamily="18" charset="0"/>
              </a:rPr>
              <a:t>个变量的值为</a:t>
            </a:r>
            <a:r>
              <a:rPr kumimoji="1" lang="en-US" altLang="zh-CN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，则运算结果为</a:t>
            </a:r>
            <a:r>
              <a:rPr kumimoji="1" lang="en-US" altLang="zh-CN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；若有</a:t>
            </a:r>
            <a:r>
              <a:rPr kumimoji="1" lang="zh-CN" altLang="en-US">
                <a:solidFill>
                  <a:schemeClr val="hlink"/>
                </a:solidFill>
                <a:latin typeface="Times New Roman" pitchFamily="18" charset="0"/>
              </a:rPr>
              <a:t>偶数</a:t>
            </a:r>
            <a:r>
              <a:rPr kumimoji="1" lang="zh-CN" altLang="en-US">
                <a:latin typeface="Times New Roman" pitchFamily="18" charset="0"/>
              </a:rPr>
              <a:t>个变量的值为</a:t>
            </a:r>
            <a:r>
              <a:rPr kumimoji="1" lang="en-US" altLang="zh-CN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，则运算结果为</a:t>
            </a:r>
            <a:r>
              <a:rPr kumimoji="1" lang="en-US" altLang="zh-CN">
                <a:latin typeface="Times New Roman" pitchFamily="18" charset="0"/>
              </a:rPr>
              <a:t>0</a:t>
            </a:r>
            <a:endParaRPr kumimoji="1" lang="zh-CN" altLang="en-US">
              <a:latin typeface="Times New Roman" pitchFamily="18" charset="0"/>
            </a:endParaRPr>
          </a:p>
        </p:txBody>
      </p:sp>
      <p:grpSp>
        <p:nvGrpSpPr>
          <p:cNvPr id="29754" name="Group 58"/>
          <p:cNvGrpSpPr>
            <a:grpSpLocks/>
          </p:cNvGrpSpPr>
          <p:nvPr/>
        </p:nvGrpSpPr>
        <p:grpSpPr bwMode="auto">
          <a:xfrm>
            <a:off x="1620838" y="2971800"/>
            <a:ext cx="2663825" cy="2112963"/>
            <a:chOff x="567" y="1736"/>
            <a:chExt cx="1678" cy="1331"/>
          </a:xfrm>
        </p:grpSpPr>
        <p:sp>
          <p:nvSpPr>
            <p:cNvPr id="52249" name="Line 59"/>
            <p:cNvSpPr>
              <a:spLocks noChangeShapeType="1"/>
            </p:cNvSpPr>
            <p:nvPr/>
          </p:nvSpPr>
          <p:spPr bwMode="auto">
            <a:xfrm>
              <a:off x="567" y="1752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0" name="Line 60"/>
            <p:cNvSpPr>
              <a:spLocks noChangeShapeType="1"/>
            </p:cNvSpPr>
            <p:nvPr/>
          </p:nvSpPr>
          <p:spPr bwMode="auto">
            <a:xfrm>
              <a:off x="567" y="2024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2251" name="Group 61"/>
            <p:cNvGrpSpPr>
              <a:grpSpLocks/>
            </p:cNvGrpSpPr>
            <p:nvPr/>
          </p:nvGrpSpPr>
          <p:grpSpPr bwMode="auto">
            <a:xfrm>
              <a:off x="658" y="1736"/>
              <a:ext cx="1497" cy="288"/>
              <a:chOff x="703" y="1752"/>
              <a:chExt cx="1497" cy="288"/>
            </a:xfrm>
          </p:grpSpPr>
          <p:sp>
            <p:nvSpPr>
              <p:cNvPr id="52252" name="Text Box 62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A      B</a:t>
                </a:r>
              </a:p>
            </p:txBody>
          </p:sp>
          <p:sp>
            <p:nvSpPr>
              <p:cNvPr id="52253" name="Text Box 63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F</a:t>
                </a:r>
                <a:endParaRPr lang="en-US" altLang="zh-CN" baseline="-25000">
                  <a:latin typeface="Times New Roman" pitchFamily="18" charset="0"/>
                </a:endParaRPr>
              </a:p>
            </p:txBody>
          </p:sp>
        </p:grpSp>
        <p:grpSp>
          <p:nvGrpSpPr>
            <p:cNvPr id="52254" name="Group 64"/>
            <p:cNvGrpSpPr>
              <a:grpSpLocks/>
            </p:cNvGrpSpPr>
            <p:nvPr/>
          </p:nvGrpSpPr>
          <p:grpSpPr bwMode="auto">
            <a:xfrm>
              <a:off x="658" y="2008"/>
              <a:ext cx="1497" cy="288"/>
              <a:chOff x="703" y="1752"/>
              <a:chExt cx="1497" cy="288"/>
            </a:xfrm>
          </p:grpSpPr>
          <p:sp>
            <p:nvSpPr>
              <p:cNvPr id="52255" name="Text Box 65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0       0</a:t>
                </a:r>
              </a:p>
            </p:txBody>
          </p:sp>
          <p:sp>
            <p:nvSpPr>
              <p:cNvPr id="52256" name="Text Box 66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52257" name="Group 67"/>
            <p:cNvGrpSpPr>
              <a:grpSpLocks/>
            </p:cNvGrpSpPr>
            <p:nvPr/>
          </p:nvGrpSpPr>
          <p:grpSpPr bwMode="auto">
            <a:xfrm>
              <a:off x="658" y="2235"/>
              <a:ext cx="1497" cy="288"/>
              <a:chOff x="703" y="1752"/>
              <a:chExt cx="1497" cy="288"/>
            </a:xfrm>
          </p:grpSpPr>
          <p:sp>
            <p:nvSpPr>
              <p:cNvPr id="52258" name="Text Box 68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0       1</a:t>
                </a:r>
              </a:p>
            </p:txBody>
          </p:sp>
          <p:sp>
            <p:nvSpPr>
              <p:cNvPr id="52259" name="Text Box 69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52260" name="Group 70"/>
            <p:cNvGrpSpPr>
              <a:grpSpLocks/>
            </p:cNvGrpSpPr>
            <p:nvPr/>
          </p:nvGrpSpPr>
          <p:grpSpPr bwMode="auto">
            <a:xfrm>
              <a:off x="658" y="2477"/>
              <a:ext cx="1497" cy="288"/>
              <a:chOff x="703" y="1752"/>
              <a:chExt cx="1497" cy="288"/>
            </a:xfrm>
          </p:grpSpPr>
          <p:sp>
            <p:nvSpPr>
              <p:cNvPr id="52261" name="Text Box 71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1       0</a:t>
                </a:r>
              </a:p>
            </p:txBody>
          </p:sp>
          <p:sp>
            <p:nvSpPr>
              <p:cNvPr id="52262" name="Text Box 72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52263" name="Group 73"/>
            <p:cNvGrpSpPr>
              <a:grpSpLocks/>
            </p:cNvGrpSpPr>
            <p:nvPr/>
          </p:nvGrpSpPr>
          <p:grpSpPr bwMode="auto">
            <a:xfrm>
              <a:off x="658" y="2750"/>
              <a:ext cx="1497" cy="288"/>
              <a:chOff x="703" y="1752"/>
              <a:chExt cx="1497" cy="288"/>
            </a:xfrm>
          </p:grpSpPr>
          <p:sp>
            <p:nvSpPr>
              <p:cNvPr id="52264" name="Text Box 74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rgbClr val="FF0000"/>
                    </a:solidFill>
                    <a:latin typeface="Times New Roman" pitchFamily="18" charset="0"/>
                  </a:rPr>
                  <a:t>1       1</a:t>
                </a:r>
              </a:p>
            </p:txBody>
          </p:sp>
          <p:sp>
            <p:nvSpPr>
              <p:cNvPr id="52265" name="Text Box 75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52266" name="Line 76"/>
            <p:cNvSpPr>
              <a:spLocks noChangeShapeType="1"/>
            </p:cNvSpPr>
            <p:nvPr/>
          </p:nvSpPr>
          <p:spPr bwMode="auto">
            <a:xfrm>
              <a:off x="567" y="3067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Line 77"/>
            <p:cNvSpPr>
              <a:spLocks noChangeShapeType="1"/>
            </p:cNvSpPr>
            <p:nvPr/>
          </p:nvSpPr>
          <p:spPr bwMode="auto">
            <a:xfrm>
              <a:off x="1610" y="1752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AutoShape 34"/>
          <p:cNvSpPr>
            <a:spLocks noChangeArrowheads="1"/>
          </p:cNvSpPr>
          <p:nvPr/>
        </p:nvSpPr>
        <p:spPr bwMode="auto">
          <a:xfrm>
            <a:off x="71438" y="4076700"/>
            <a:ext cx="1476375" cy="792163"/>
          </a:xfrm>
          <a:prstGeom prst="wedgeRoundRectCallout">
            <a:avLst>
              <a:gd name="adj1" fmla="val 77634"/>
              <a:gd name="adj2" fmla="val -50801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kumimoji="1" lang="zh-CN" altLang="en-US" sz="2000">
                <a:latin typeface="Times New Roman" pitchFamily="18" charset="0"/>
              </a:rPr>
              <a:t>不带</a:t>
            </a:r>
            <a:r>
              <a:rPr kumimoji="1" lang="zh-CN" altLang="en-US" sz="2000">
                <a:solidFill>
                  <a:schemeClr val="folHlink"/>
                </a:solidFill>
                <a:latin typeface="Times New Roman" pitchFamily="18" charset="0"/>
              </a:rPr>
              <a:t>进位</a:t>
            </a:r>
            <a:r>
              <a:rPr kumimoji="1" lang="zh-CN" altLang="en-US" sz="2000">
                <a:latin typeface="Times New Roman" pitchFamily="18" charset="0"/>
              </a:rPr>
              <a:t>的加法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3" grpId="0"/>
      <p:bldP spid="52231" grpId="0"/>
      <p:bldP spid="22562" grpId="0" animBg="1"/>
      <p:bldP spid="52238" grpId="0"/>
      <p:bldP spid="52240" grpId="0"/>
      <p:bldP spid="52243" grpId="0"/>
      <p:bldP spid="52247" grpId="0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252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39243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五、复合逻辑</a:t>
            </a:r>
          </a:p>
        </p:txBody>
      </p:sp>
      <p:sp>
        <p:nvSpPr>
          <p:cNvPr id="53275" name="Rectangle 26"/>
          <p:cNvSpPr>
            <a:spLocks noChangeArrowheads="1"/>
          </p:cNvSpPr>
          <p:nvPr/>
        </p:nvSpPr>
        <p:spPr bwMode="auto">
          <a:xfrm>
            <a:off x="539750" y="909638"/>
            <a:ext cx="2736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（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/>
              <a:t>）同或 </a:t>
            </a:r>
          </a:p>
        </p:txBody>
      </p:sp>
      <p:grpSp>
        <p:nvGrpSpPr>
          <p:cNvPr id="53280" name="Group 32"/>
          <p:cNvGrpSpPr>
            <a:grpSpLocks/>
          </p:cNvGrpSpPr>
          <p:nvPr/>
        </p:nvGrpSpPr>
        <p:grpSpPr bwMode="auto">
          <a:xfrm>
            <a:off x="828675" y="1557338"/>
            <a:ext cx="5759450" cy="519112"/>
            <a:chOff x="522" y="981"/>
            <a:chExt cx="3628" cy="327"/>
          </a:xfrm>
        </p:grpSpPr>
        <p:sp>
          <p:nvSpPr>
            <p:cNvPr id="53277" name="Rectangle 35"/>
            <p:cNvSpPr>
              <a:spLocks noChangeArrowheads="1"/>
            </p:cNvSpPr>
            <p:nvPr/>
          </p:nvSpPr>
          <p:spPr bwMode="auto">
            <a:xfrm>
              <a:off x="522" y="981"/>
              <a:ext cx="36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F =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A⊙B 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= 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· B + A · B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3278" name="Line 36"/>
            <p:cNvSpPr>
              <a:spLocks noChangeShapeType="1"/>
            </p:cNvSpPr>
            <p:nvPr/>
          </p:nvSpPr>
          <p:spPr bwMode="auto">
            <a:xfrm>
              <a:off x="2117" y="1010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Line 37"/>
            <p:cNvSpPr>
              <a:spLocks noChangeShapeType="1"/>
            </p:cNvSpPr>
            <p:nvPr/>
          </p:nvSpPr>
          <p:spPr bwMode="auto">
            <a:xfrm>
              <a:off x="1791" y="1010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62" name="AutoShape 34"/>
          <p:cNvSpPr>
            <a:spLocks noChangeArrowheads="1"/>
          </p:cNvSpPr>
          <p:nvPr/>
        </p:nvSpPr>
        <p:spPr bwMode="auto">
          <a:xfrm>
            <a:off x="5580063" y="1125538"/>
            <a:ext cx="2160587" cy="792162"/>
          </a:xfrm>
          <a:prstGeom prst="wedgeRoundRectCallout">
            <a:avLst>
              <a:gd name="adj1" fmla="val -76157"/>
              <a:gd name="adj2" fmla="val 38977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kumimoji="1" lang="en-US" altLang="zh-CN" sz="2000">
                <a:latin typeface="Times New Roman" pitchFamily="18" charset="0"/>
              </a:rPr>
              <a:t>A</a:t>
            </a:r>
            <a:r>
              <a:rPr kumimoji="1" lang="zh-CN" altLang="en-US" sz="2000">
                <a:latin typeface="Times New Roman" pitchFamily="18" charset="0"/>
              </a:rPr>
              <a:t>、</a:t>
            </a:r>
            <a:r>
              <a:rPr kumimoji="1" lang="en-US" altLang="zh-CN" sz="2000">
                <a:latin typeface="Times New Roman" pitchFamily="18" charset="0"/>
              </a:rPr>
              <a:t>B</a:t>
            </a:r>
            <a:r>
              <a:rPr kumimoji="1" lang="zh-CN" altLang="en-US" sz="2000">
                <a:latin typeface="Times New Roman" pitchFamily="18" charset="0"/>
              </a:rPr>
              <a:t>取值</a:t>
            </a:r>
            <a:r>
              <a:rPr kumimoji="1" lang="zh-CN" altLang="en-US" sz="2000">
                <a:solidFill>
                  <a:srgbClr val="FF0000"/>
                </a:solidFill>
                <a:latin typeface="Times New Roman" pitchFamily="18" charset="0"/>
              </a:rPr>
              <a:t>相同</a:t>
            </a:r>
            <a:r>
              <a:rPr kumimoji="1" lang="zh-CN" altLang="en-US" sz="2000">
                <a:latin typeface="Times New Roman" pitchFamily="18" charset="0"/>
              </a:rPr>
              <a:t>，</a:t>
            </a:r>
            <a:r>
              <a:rPr kumimoji="1" lang="en-US" altLang="zh-CN" sz="2000">
                <a:latin typeface="Times New Roman" pitchFamily="18" charset="0"/>
              </a:rPr>
              <a:t>F</a:t>
            </a:r>
            <a:r>
              <a:rPr kumimoji="1" lang="zh-CN" altLang="en-US" sz="2000">
                <a:latin typeface="Times New Roman" pitchFamily="18" charset="0"/>
              </a:rPr>
              <a:t>为</a:t>
            </a:r>
            <a:r>
              <a:rPr kumimoji="1" lang="en-US" altLang="zh-CN" sz="2000">
                <a:latin typeface="Times New Roman" pitchFamily="18" charset="0"/>
              </a:rPr>
              <a:t>1</a:t>
            </a:r>
            <a:endParaRPr kumimoji="1" lang="zh-CN" altLang="en-US" sz="2000">
              <a:latin typeface="Times New Roman" pitchFamily="18" charset="0"/>
            </a:endParaRPr>
          </a:p>
        </p:txBody>
      </p:sp>
      <p:grpSp>
        <p:nvGrpSpPr>
          <p:cNvPr id="29754" name="Group 58"/>
          <p:cNvGrpSpPr>
            <a:grpSpLocks/>
          </p:cNvGrpSpPr>
          <p:nvPr/>
        </p:nvGrpSpPr>
        <p:grpSpPr bwMode="auto">
          <a:xfrm>
            <a:off x="1116013" y="2468563"/>
            <a:ext cx="2663825" cy="2112962"/>
            <a:chOff x="567" y="1736"/>
            <a:chExt cx="1678" cy="1331"/>
          </a:xfrm>
        </p:grpSpPr>
        <p:sp>
          <p:nvSpPr>
            <p:cNvPr id="53283" name="Line 59"/>
            <p:cNvSpPr>
              <a:spLocks noChangeShapeType="1"/>
            </p:cNvSpPr>
            <p:nvPr/>
          </p:nvSpPr>
          <p:spPr bwMode="auto">
            <a:xfrm>
              <a:off x="567" y="1752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4" name="Line 60"/>
            <p:cNvSpPr>
              <a:spLocks noChangeShapeType="1"/>
            </p:cNvSpPr>
            <p:nvPr/>
          </p:nvSpPr>
          <p:spPr bwMode="auto">
            <a:xfrm>
              <a:off x="567" y="2024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85" name="Group 61"/>
            <p:cNvGrpSpPr>
              <a:grpSpLocks/>
            </p:cNvGrpSpPr>
            <p:nvPr/>
          </p:nvGrpSpPr>
          <p:grpSpPr bwMode="auto">
            <a:xfrm>
              <a:off x="658" y="1736"/>
              <a:ext cx="1497" cy="288"/>
              <a:chOff x="703" y="1752"/>
              <a:chExt cx="1497" cy="288"/>
            </a:xfrm>
          </p:grpSpPr>
          <p:sp>
            <p:nvSpPr>
              <p:cNvPr id="53286" name="Text Box 62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A      B</a:t>
                </a:r>
              </a:p>
            </p:txBody>
          </p:sp>
          <p:sp>
            <p:nvSpPr>
              <p:cNvPr id="53287" name="Text Box 63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F</a:t>
                </a:r>
                <a:endParaRPr lang="en-US" altLang="zh-CN" baseline="-25000">
                  <a:latin typeface="Times New Roman" pitchFamily="18" charset="0"/>
                </a:endParaRPr>
              </a:p>
            </p:txBody>
          </p:sp>
        </p:grpSp>
        <p:grpSp>
          <p:nvGrpSpPr>
            <p:cNvPr id="53288" name="Group 64"/>
            <p:cNvGrpSpPr>
              <a:grpSpLocks/>
            </p:cNvGrpSpPr>
            <p:nvPr/>
          </p:nvGrpSpPr>
          <p:grpSpPr bwMode="auto">
            <a:xfrm>
              <a:off x="658" y="2008"/>
              <a:ext cx="1497" cy="288"/>
              <a:chOff x="703" y="1752"/>
              <a:chExt cx="1497" cy="288"/>
            </a:xfrm>
          </p:grpSpPr>
          <p:sp>
            <p:nvSpPr>
              <p:cNvPr id="53289" name="Text Box 65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rgbClr val="FF0000"/>
                    </a:solidFill>
                    <a:latin typeface="Times New Roman" pitchFamily="18" charset="0"/>
                  </a:rPr>
                  <a:t>0       0</a:t>
                </a:r>
              </a:p>
            </p:txBody>
          </p:sp>
          <p:sp>
            <p:nvSpPr>
              <p:cNvPr id="53290" name="Text Box 66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53291" name="Group 67"/>
            <p:cNvGrpSpPr>
              <a:grpSpLocks/>
            </p:cNvGrpSpPr>
            <p:nvPr/>
          </p:nvGrpSpPr>
          <p:grpSpPr bwMode="auto">
            <a:xfrm>
              <a:off x="658" y="2235"/>
              <a:ext cx="1497" cy="288"/>
              <a:chOff x="703" y="1752"/>
              <a:chExt cx="1497" cy="288"/>
            </a:xfrm>
          </p:grpSpPr>
          <p:sp>
            <p:nvSpPr>
              <p:cNvPr id="53292" name="Text Box 68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0       1</a:t>
                </a:r>
              </a:p>
            </p:txBody>
          </p:sp>
          <p:sp>
            <p:nvSpPr>
              <p:cNvPr id="53293" name="Text Box 69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53294" name="Group 70"/>
            <p:cNvGrpSpPr>
              <a:grpSpLocks/>
            </p:cNvGrpSpPr>
            <p:nvPr/>
          </p:nvGrpSpPr>
          <p:grpSpPr bwMode="auto">
            <a:xfrm>
              <a:off x="658" y="2477"/>
              <a:ext cx="1497" cy="288"/>
              <a:chOff x="703" y="1752"/>
              <a:chExt cx="1497" cy="288"/>
            </a:xfrm>
          </p:grpSpPr>
          <p:sp>
            <p:nvSpPr>
              <p:cNvPr id="53295" name="Text Box 71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1       0</a:t>
                </a:r>
              </a:p>
            </p:txBody>
          </p:sp>
          <p:sp>
            <p:nvSpPr>
              <p:cNvPr id="53296" name="Text Box 72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53297" name="Group 73"/>
            <p:cNvGrpSpPr>
              <a:grpSpLocks/>
            </p:cNvGrpSpPr>
            <p:nvPr/>
          </p:nvGrpSpPr>
          <p:grpSpPr bwMode="auto">
            <a:xfrm>
              <a:off x="658" y="2750"/>
              <a:ext cx="1497" cy="288"/>
              <a:chOff x="703" y="1752"/>
              <a:chExt cx="1497" cy="288"/>
            </a:xfrm>
          </p:grpSpPr>
          <p:sp>
            <p:nvSpPr>
              <p:cNvPr id="53298" name="Text Box 74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1       1</a:t>
                </a:r>
              </a:p>
            </p:txBody>
          </p:sp>
          <p:sp>
            <p:nvSpPr>
              <p:cNvPr id="53299" name="Text Box 75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53300" name="Line 76"/>
            <p:cNvSpPr>
              <a:spLocks noChangeShapeType="1"/>
            </p:cNvSpPr>
            <p:nvPr/>
          </p:nvSpPr>
          <p:spPr bwMode="auto">
            <a:xfrm>
              <a:off x="567" y="3067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01" name="Line 77"/>
            <p:cNvSpPr>
              <a:spLocks noChangeShapeType="1"/>
            </p:cNvSpPr>
            <p:nvPr/>
          </p:nvSpPr>
          <p:spPr bwMode="auto">
            <a:xfrm>
              <a:off x="1610" y="1752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AutoShape 34"/>
          <p:cNvSpPr>
            <a:spLocks noChangeArrowheads="1"/>
          </p:cNvSpPr>
          <p:nvPr/>
        </p:nvSpPr>
        <p:spPr bwMode="auto">
          <a:xfrm>
            <a:off x="539750" y="5157788"/>
            <a:ext cx="1871663" cy="503237"/>
          </a:xfrm>
          <a:prstGeom prst="wedgeRoundRectCallout">
            <a:avLst>
              <a:gd name="adj1" fmla="val 39824"/>
              <a:gd name="adj2" fmla="val -138014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kumimoji="1" lang="zh-CN" altLang="en-US" sz="2000">
                <a:latin typeface="Times New Roman" pitchFamily="18" charset="0"/>
              </a:rPr>
              <a:t>特殊的乘法</a:t>
            </a:r>
          </a:p>
        </p:txBody>
      </p:sp>
      <p:sp>
        <p:nvSpPr>
          <p:cNvPr id="53303" name="Rectangle 55"/>
          <p:cNvSpPr>
            <a:spLocks noChangeArrowheads="1"/>
          </p:cNvSpPr>
          <p:nvPr/>
        </p:nvSpPr>
        <p:spPr bwMode="auto">
          <a:xfrm>
            <a:off x="4284663" y="2395538"/>
            <a:ext cx="280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/>
              <a:t>* 常用公式 </a:t>
            </a:r>
          </a:p>
        </p:txBody>
      </p:sp>
      <p:sp>
        <p:nvSpPr>
          <p:cNvPr id="53306" name="Rectangle 58"/>
          <p:cNvSpPr>
            <a:spLocks noChangeArrowheads="1"/>
          </p:cNvSpPr>
          <p:nvPr/>
        </p:nvSpPr>
        <p:spPr bwMode="auto">
          <a:xfrm>
            <a:off x="4502150" y="3643313"/>
            <a:ext cx="2374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lang="en-US" altLang="zh-CN" sz="2800">
                <a:solidFill>
                  <a:schemeClr val="hlink"/>
                </a:solidFill>
              </a:rPr>
              <a:t>⊙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1 = A</a:t>
            </a:r>
            <a:endParaRPr kumimoji="1" lang="zh-CN" altLang="en-US" sz="2800">
              <a:solidFill>
                <a:schemeClr val="hlink"/>
              </a:solidFill>
              <a:latin typeface="Times New Roman" pitchFamily="18" charset="0"/>
            </a:endParaRPr>
          </a:p>
        </p:txBody>
      </p:sp>
      <p:grpSp>
        <p:nvGrpSpPr>
          <p:cNvPr id="53312" name="Group 64"/>
          <p:cNvGrpSpPr>
            <a:grpSpLocks/>
          </p:cNvGrpSpPr>
          <p:nvPr/>
        </p:nvGrpSpPr>
        <p:grpSpPr bwMode="auto">
          <a:xfrm>
            <a:off x="4502150" y="3124200"/>
            <a:ext cx="2374900" cy="519113"/>
            <a:chOff x="3198" y="1968"/>
            <a:chExt cx="1496" cy="327"/>
          </a:xfrm>
        </p:grpSpPr>
        <p:sp>
          <p:nvSpPr>
            <p:cNvPr id="53304" name="Rectangle 56"/>
            <p:cNvSpPr>
              <a:spLocks noChangeArrowheads="1"/>
            </p:cNvSpPr>
            <p:nvPr/>
          </p:nvSpPr>
          <p:spPr bwMode="auto">
            <a:xfrm>
              <a:off x="3198" y="1968"/>
              <a:ext cx="14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sz="2800">
                  <a:solidFill>
                    <a:schemeClr val="hlink"/>
                  </a:solidFill>
                </a:rPr>
                <a:t>⊙</a:t>
              </a:r>
              <a:r>
                <a:rPr kumimoji="1"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0 = A</a:t>
              </a:r>
              <a:endParaRPr kumimoji="1" lang="zh-CN" altLang="en-US" sz="28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53307" name="Line 59"/>
            <p:cNvSpPr>
              <a:spLocks noChangeShapeType="1"/>
            </p:cNvSpPr>
            <p:nvPr/>
          </p:nvSpPr>
          <p:spPr bwMode="auto">
            <a:xfrm>
              <a:off x="3995" y="2003"/>
              <a:ext cx="18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308" name="Rectangle 60"/>
          <p:cNvSpPr>
            <a:spLocks noChangeArrowheads="1"/>
          </p:cNvSpPr>
          <p:nvPr/>
        </p:nvSpPr>
        <p:spPr bwMode="auto">
          <a:xfrm>
            <a:off x="4500563" y="4205288"/>
            <a:ext cx="2374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lang="en-US" altLang="zh-CN" sz="2800">
                <a:solidFill>
                  <a:schemeClr val="hlink"/>
                </a:solidFill>
              </a:rPr>
              <a:t>⊙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A = 1</a:t>
            </a:r>
            <a:endParaRPr kumimoji="1" lang="zh-CN" altLang="en-US" sz="2800">
              <a:solidFill>
                <a:schemeClr val="hlink"/>
              </a:solidFill>
              <a:latin typeface="Times New Roman" pitchFamily="18" charset="0"/>
            </a:endParaRPr>
          </a:p>
        </p:txBody>
      </p:sp>
      <p:grpSp>
        <p:nvGrpSpPr>
          <p:cNvPr id="53309" name="Group 61"/>
          <p:cNvGrpSpPr>
            <a:grpSpLocks/>
          </p:cNvGrpSpPr>
          <p:nvPr/>
        </p:nvGrpSpPr>
        <p:grpSpPr bwMode="auto">
          <a:xfrm>
            <a:off x="4502150" y="4781550"/>
            <a:ext cx="2374900" cy="519113"/>
            <a:chOff x="522" y="3239"/>
            <a:chExt cx="1496" cy="327"/>
          </a:xfrm>
        </p:grpSpPr>
        <p:sp>
          <p:nvSpPr>
            <p:cNvPr id="53310" name="Rectangle 62"/>
            <p:cNvSpPr>
              <a:spLocks noChangeArrowheads="1"/>
            </p:cNvSpPr>
            <p:nvPr/>
          </p:nvSpPr>
          <p:spPr bwMode="auto">
            <a:xfrm>
              <a:off x="522" y="3239"/>
              <a:ext cx="14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sz="2800">
                  <a:solidFill>
                    <a:schemeClr val="hlink"/>
                  </a:solidFill>
                </a:rPr>
                <a:t>⊙</a:t>
              </a:r>
              <a:r>
                <a:rPr kumimoji="1"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A = 0</a:t>
              </a:r>
              <a:endParaRPr kumimoji="1" lang="zh-CN" altLang="en-US" sz="28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53311" name="Line 63"/>
            <p:cNvSpPr>
              <a:spLocks noChangeShapeType="1"/>
            </p:cNvSpPr>
            <p:nvPr/>
          </p:nvSpPr>
          <p:spPr bwMode="auto">
            <a:xfrm>
              <a:off x="967" y="3278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313" name="Rectangle 65"/>
          <p:cNvSpPr>
            <a:spLocks noChangeArrowheads="1"/>
          </p:cNvSpPr>
          <p:nvPr/>
        </p:nvSpPr>
        <p:spPr bwMode="auto">
          <a:xfrm>
            <a:off x="6661150" y="3124200"/>
            <a:ext cx="237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  <a:ea typeface="仿宋" pitchFamily="49" charset="-122"/>
              </a:rPr>
              <a:t>⊕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0 = A</a:t>
            </a:r>
            <a:endParaRPr kumimoji="1"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53321" name="Group 73"/>
          <p:cNvGrpSpPr>
            <a:grpSpLocks/>
          </p:cNvGrpSpPr>
          <p:nvPr/>
        </p:nvGrpSpPr>
        <p:grpSpPr bwMode="auto">
          <a:xfrm>
            <a:off x="6661150" y="3643313"/>
            <a:ext cx="2374900" cy="519112"/>
            <a:chOff x="4061" y="2295"/>
            <a:chExt cx="1496" cy="327"/>
          </a:xfrm>
        </p:grpSpPr>
        <p:sp>
          <p:nvSpPr>
            <p:cNvPr id="53315" name="Rectangle 67"/>
            <p:cNvSpPr>
              <a:spLocks noChangeArrowheads="1"/>
            </p:cNvSpPr>
            <p:nvPr/>
          </p:nvSpPr>
          <p:spPr bwMode="auto">
            <a:xfrm>
              <a:off x="4061" y="2295"/>
              <a:ext cx="14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  <a:ea typeface="仿宋" pitchFamily="49" charset="-122"/>
                </a:rPr>
                <a:t>⊕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 = A</a:t>
              </a:r>
              <a:endParaRPr kumimoji="1"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3316" name="Line 68"/>
            <p:cNvSpPr>
              <a:spLocks noChangeShapeType="1"/>
            </p:cNvSpPr>
            <p:nvPr/>
          </p:nvSpPr>
          <p:spPr bwMode="auto">
            <a:xfrm>
              <a:off x="4866" y="2334"/>
              <a:ext cx="18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317" name="Rectangle 69"/>
          <p:cNvSpPr>
            <a:spLocks noChangeArrowheads="1"/>
          </p:cNvSpPr>
          <p:nvPr/>
        </p:nvSpPr>
        <p:spPr bwMode="auto">
          <a:xfrm>
            <a:off x="6659563" y="4205288"/>
            <a:ext cx="2374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  <a:ea typeface="仿宋" pitchFamily="49" charset="-122"/>
              </a:rPr>
              <a:t>⊕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A = 0</a:t>
            </a:r>
            <a:endParaRPr kumimoji="1"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53322" name="Group 74"/>
          <p:cNvGrpSpPr>
            <a:grpSpLocks/>
          </p:cNvGrpSpPr>
          <p:nvPr/>
        </p:nvGrpSpPr>
        <p:grpSpPr bwMode="auto">
          <a:xfrm>
            <a:off x="6661150" y="4781550"/>
            <a:ext cx="2374900" cy="519113"/>
            <a:chOff x="4061" y="3012"/>
            <a:chExt cx="1496" cy="327"/>
          </a:xfrm>
        </p:grpSpPr>
        <p:sp>
          <p:nvSpPr>
            <p:cNvPr id="53319" name="Rectangle 71"/>
            <p:cNvSpPr>
              <a:spLocks noChangeArrowheads="1"/>
            </p:cNvSpPr>
            <p:nvPr/>
          </p:nvSpPr>
          <p:spPr bwMode="auto">
            <a:xfrm>
              <a:off x="4061" y="3012"/>
              <a:ext cx="14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  <a:ea typeface="仿宋" pitchFamily="49" charset="-122"/>
                </a:rPr>
                <a:t>⊕</a:t>
              </a:r>
              <a:r>
                <a:rPr kumimoji="1"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 = 1</a:t>
              </a:r>
              <a:endParaRPr kumimoji="1"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3320" name="Line 72"/>
            <p:cNvSpPr>
              <a:spLocks noChangeShapeType="1"/>
            </p:cNvSpPr>
            <p:nvPr/>
          </p:nvSpPr>
          <p:spPr bwMode="auto">
            <a:xfrm>
              <a:off x="4506" y="3051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5" grpId="0"/>
      <p:bldP spid="22562" grpId="0" animBg="1"/>
      <p:bldP spid="2" grpId="0" animBg="1"/>
      <p:bldP spid="53303" grpId="0"/>
      <p:bldP spid="53306" grpId="0"/>
      <p:bldP spid="53308" grpId="0"/>
      <p:bldP spid="53313" grpId="0"/>
      <p:bldP spid="533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252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39243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五、复合逻辑</a:t>
            </a:r>
          </a:p>
        </p:txBody>
      </p:sp>
      <p:grpSp>
        <p:nvGrpSpPr>
          <p:cNvPr id="54300" name="Group 28"/>
          <p:cNvGrpSpPr>
            <a:grpSpLocks/>
          </p:cNvGrpSpPr>
          <p:nvPr/>
        </p:nvGrpSpPr>
        <p:grpSpPr bwMode="auto">
          <a:xfrm>
            <a:off x="755650" y="1143000"/>
            <a:ext cx="1873250" cy="519113"/>
            <a:chOff x="884" y="1461"/>
            <a:chExt cx="1180" cy="327"/>
          </a:xfrm>
        </p:grpSpPr>
        <p:sp>
          <p:nvSpPr>
            <p:cNvPr id="54298" name="Rectangle 26"/>
            <p:cNvSpPr>
              <a:spLocks noChangeArrowheads="1"/>
            </p:cNvSpPr>
            <p:nvPr/>
          </p:nvSpPr>
          <p:spPr bwMode="auto">
            <a:xfrm>
              <a:off x="884" y="1461"/>
              <a:ext cx="11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ea typeface="仿宋" pitchFamily="49" charset="-122"/>
                </a:rPr>
                <a:t>⊕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54299" name="Line 27"/>
            <p:cNvSpPr>
              <a:spLocks noChangeShapeType="1"/>
            </p:cNvSpPr>
            <p:nvPr/>
          </p:nvSpPr>
          <p:spPr bwMode="auto">
            <a:xfrm>
              <a:off x="962" y="1480"/>
              <a:ext cx="54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302" name="Group 30"/>
          <p:cNvGrpSpPr>
            <a:grpSpLocks/>
          </p:cNvGrpSpPr>
          <p:nvPr/>
        </p:nvGrpSpPr>
        <p:grpSpPr bwMode="auto">
          <a:xfrm>
            <a:off x="1836738" y="1125538"/>
            <a:ext cx="3671887" cy="550862"/>
            <a:chOff x="1565" y="1450"/>
            <a:chExt cx="2313" cy="347"/>
          </a:xfrm>
        </p:grpSpPr>
        <p:sp>
          <p:nvSpPr>
            <p:cNvPr id="54295" name="Rectangle 35"/>
            <p:cNvSpPr>
              <a:spLocks noChangeArrowheads="1"/>
            </p:cNvSpPr>
            <p:nvPr/>
          </p:nvSpPr>
          <p:spPr bwMode="auto">
            <a:xfrm>
              <a:off x="1565" y="1470"/>
              <a:ext cx="2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= 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· B + A · B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4296" name="Line 36"/>
            <p:cNvSpPr>
              <a:spLocks noChangeShapeType="1"/>
            </p:cNvSpPr>
            <p:nvPr/>
          </p:nvSpPr>
          <p:spPr bwMode="auto">
            <a:xfrm>
              <a:off x="2939" y="1525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7" name="Line 37"/>
            <p:cNvSpPr>
              <a:spLocks noChangeShapeType="1"/>
            </p:cNvSpPr>
            <p:nvPr/>
          </p:nvSpPr>
          <p:spPr bwMode="auto">
            <a:xfrm>
              <a:off x="1850" y="1525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1" name="Line 29"/>
            <p:cNvSpPr>
              <a:spLocks noChangeShapeType="1"/>
            </p:cNvSpPr>
            <p:nvPr/>
          </p:nvSpPr>
          <p:spPr bwMode="auto">
            <a:xfrm>
              <a:off x="1829" y="1450"/>
              <a:ext cx="131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308" name="Group 36"/>
          <p:cNvGrpSpPr>
            <a:grpSpLocks/>
          </p:cNvGrpSpPr>
          <p:nvPr/>
        </p:nvGrpSpPr>
        <p:grpSpPr bwMode="auto">
          <a:xfrm>
            <a:off x="1836738" y="1757363"/>
            <a:ext cx="3671887" cy="519112"/>
            <a:chOff x="1157" y="1162"/>
            <a:chExt cx="2313" cy="327"/>
          </a:xfrm>
        </p:grpSpPr>
        <p:sp>
          <p:nvSpPr>
            <p:cNvPr id="54304" name="Rectangle 35"/>
            <p:cNvSpPr>
              <a:spLocks noChangeArrowheads="1"/>
            </p:cNvSpPr>
            <p:nvPr/>
          </p:nvSpPr>
          <p:spPr bwMode="auto">
            <a:xfrm>
              <a:off x="1157" y="1162"/>
              <a:ext cx="2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=  (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A+B) (A+B)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4305" name="Line 36"/>
            <p:cNvSpPr>
              <a:spLocks noChangeShapeType="1"/>
            </p:cNvSpPr>
            <p:nvPr/>
          </p:nvSpPr>
          <p:spPr bwMode="auto">
            <a:xfrm>
              <a:off x="2170" y="1202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6" name="Line 37"/>
            <p:cNvSpPr>
              <a:spLocks noChangeShapeType="1"/>
            </p:cNvSpPr>
            <p:nvPr/>
          </p:nvSpPr>
          <p:spPr bwMode="auto">
            <a:xfrm>
              <a:off x="1791" y="1202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315" name="Group 43"/>
          <p:cNvGrpSpPr>
            <a:grpSpLocks/>
          </p:cNvGrpSpPr>
          <p:nvPr/>
        </p:nvGrpSpPr>
        <p:grpSpPr bwMode="auto">
          <a:xfrm>
            <a:off x="1836738" y="2406650"/>
            <a:ext cx="4606925" cy="519113"/>
            <a:chOff x="1157" y="1570"/>
            <a:chExt cx="2902" cy="327"/>
          </a:xfrm>
        </p:grpSpPr>
        <p:sp>
          <p:nvSpPr>
            <p:cNvPr id="54310" name="Rectangle 35"/>
            <p:cNvSpPr>
              <a:spLocks noChangeArrowheads="1"/>
            </p:cNvSpPr>
            <p:nvPr/>
          </p:nvSpPr>
          <p:spPr bwMode="auto">
            <a:xfrm>
              <a:off x="1157" y="1570"/>
              <a:ext cx="29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= 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A+A B +A B+B B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4311" name="Line 36"/>
            <p:cNvSpPr>
              <a:spLocks noChangeShapeType="1"/>
            </p:cNvSpPr>
            <p:nvPr/>
          </p:nvSpPr>
          <p:spPr bwMode="auto">
            <a:xfrm>
              <a:off x="1928" y="1616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2" name="Line 37"/>
            <p:cNvSpPr>
              <a:spLocks noChangeShapeType="1"/>
            </p:cNvSpPr>
            <p:nvPr/>
          </p:nvSpPr>
          <p:spPr bwMode="auto">
            <a:xfrm>
              <a:off x="1664" y="1616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3" name="Line 36"/>
            <p:cNvSpPr>
              <a:spLocks noChangeShapeType="1"/>
            </p:cNvSpPr>
            <p:nvPr/>
          </p:nvSpPr>
          <p:spPr bwMode="auto">
            <a:xfrm>
              <a:off x="2154" y="1616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4" name="Line 36"/>
            <p:cNvSpPr>
              <a:spLocks noChangeShapeType="1"/>
            </p:cNvSpPr>
            <p:nvPr/>
          </p:nvSpPr>
          <p:spPr bwMode="auto">
            <a:xfrm>
              <a:off x="3198" y="1616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322" name="Group 50"/>
          <p:cNvGrpSpPr>
            <a:grpSpLocks/>
          </p:cNvGrpSpPr>
          <p:nvPr/>
        </p:nvGrpSpPr>
        <p:grpSpPr bwMode="auto">
          <a:xfrm>
            <a:off x="1836738" y="3054350"/>
            <a:ext cx="2806700" cy="519113"/>
            <a:chOff x="1157" y="1924"/>
            <a:chExt cx="1768" cy="327"/>
          </a:xfrm>
        </p:grpSpPr>
        <p:sp>
          <p:nvSpPr>
            <p:cNvPr id="54317" name="Rectangle 35"/>
            <p:cNvSpPr>
              <a:spLocks noChangeArrowheads="1"/>
            </p:cNvSpPr>
            <p:nvPr/>
          </p:nvSpPr>
          <p:spPr bwMode="auto">
            <a:xfrm>
              <a:off x="1157" y="1924"/>
              <a:ext cx="1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= 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B +A B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4318" name="Line 36"/>
            <p:cNvSpPr>
              <a:spLocks noChangeShapeType="1"/>
            </p:cNvSpPr>
            <p:nvPr/>
          </p:nvSpPr>
          <p:spPr bwMode="auto">
            <a:xfrm>
              <a:off x="1430" y="1963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0" name="Line 36"/>
            <p:cNvSpPr>
              <a:spLocks noChangeShapeType="1"/>
            </p:cNvSpPr>
            <p:nvPr/>
          </p:nvSpPr>
          <p:spPr bwMode="auto">
            <a:xfrm>
              <a:off x="1656" y="1963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323" name="Rectangle 51"/>
          <p:cNvSpPr>
            <a:spLocks noChangeArrowheads="1"/>
          </p:cNvSpPr>
          <p:nvPr/>
        </p:nvSpPr>
        <p:spPr bwMode="auto">
          <a:xfrm>
            <a:off x="4068763" y="3054350"/>
            <a:ext cx="1327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=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A⊙B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4325" name="Rectangle 53"/>
          <p:cNvSpPr>
            <a:spLocks noChangeArrowheads="1"/>
          </p:cNvSpPr>
          <p:nvPr/>
        </p:nvSpPr>
        <p:spPr bwMode="auto">
          <a:xfrm>
            <a:off x="684213" y="3716338"/>
            <a:ext cx="1873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(A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ea typeface="仿宋" pitchFamily="49" charset="-122"/>
              </a:rPr>
              <a:t>⊕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B)’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54332" name="Group 60"/>
          <p:cNvGrpSpPr>
            <a:grpSpLocks/>
          </p:cNvGrpSpPr>
          <p:nvPr/>
        </p:nvGrpSpPr>
        <p:grpSpPr bwMode="auto">
          <a:xfrm>
            <a:off x="2052638" y="3716338"/>
            <a:ext cx="3671887" cy="519112"/>
            <a:chOff x="1111" y="3767"/>
            <a:chExt cx="2313" cy="327"/>
          </a:xfrm>
        </p:grpSpPr>
        <p:sp>
          <p:nvSpPr>
            <p:cNvPr id="54328" name="Rectangle 35"/>
            <p:cNvSpPr>
              <a:spLocks noChangeArrowheads="1"/>
            </p:cNvSpPr>
            <p:nvPr/>
          </p:nvSpPr>
          <p:spPr bwMode="auto">
            <a:xfrm>
              <a:off x="1111" y="3767"/>
              <a:ext cx="2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= (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· B + A · B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)’</a:t>
              </a:r>
            </a:p>
          </p:txBody>
        </p:sp>
        <p:sp>
          <p:nvSpPr>
            <p:cNvPr id="54329" name="Line 36"/>
            <p:cNvSpPr>
              <a:spLocks noChangeShapeType="1"/>
            </p:cNvSpPr>
            <p:nvPr/>
          </p:nvSpPr>
          <p:spPr bwMode="auto">
            <a:xfrm>
              <a:off x="2549" y="3822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0" name="Line 37"/>
            <p:cNvSpPr>
              <a:spLocks noChangeShapeType="1"/>
            </p:cNvSpPr>
            <p:nvPr/>
          </p:nvSpPr>
          <p:spPr bwMode="auto">
            <a:xfrm>
              <a:off x="1460" y="3822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337" name="Group 65"/>
          <p:cNvGrpSpPr>
            <a:grpSpLocks/>
          </p:cNvGrpSpPr>
          <p:nvPr/>
        </p:nvGrpSpPr>
        <p:grpSpPr bwMode="auto">
          <a:xfrm>
            <a:off x="2052638" y="4365625"/>
            <a:ext cx="3671887" cy="519113"/>
            <a:chOff x="1338" y="2750"/>
            <a:chExt cx="2313" cy="327"/>
          </a:xfrm>
        </p:grpSpPr>
        <p:sp>
          <p:nvSpPr>
            <p:cNvPr id="54334" name="Rectangle 35"/>
            <p:cNvSpPr>
              <a:spLocks noChangeArrowheads="1"/>
            </p:cNvSpPr>
            <p:nvPr/>
          </p:nvSpPr>
          <p:spPr bwMode="auto">
            <a:xfrm>
              <a:off x="1338" y="2750"/>
              <a:ext cx="231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=  (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A+B) (A+B)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4335" name="Line 36"/>
            <p:cNvSpPr>
              <a:spLocks noChangeShapeType="1"/>
            </p:cNvSpPr>
            <p:nvPr/>
          </p:nvSpPr>
          <p:spPr bwMode="auto">
            <a:xfrm>
              <a:off x="2640" y="2790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6" name="Line 37"/>
            <p:cNvSpPr>
              <a:spLocks noChangeShapeType="1"/>
            </p:cNvSpPr>
            <p:nvPr/>
          </p:nvSpPr>
          <p:spPr bwMode="auto">
            <a:xfrm>
              <a:off x="1701" y="2790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344" name="Group 72"/>
          <p:cNvGrpSpPr>
            <a:grpSpLocks/>
          </p:cNvGrpSpPr>
          <p:nvPr/>
        </p:nvGrpSpPr>
        <p:grpSpPr bwMode="auto">
          <a:xfrm>
            <a:off x="2052638" y="4997450"/>
            <a:ext cx="4606925" cy="519113"/>
            <a:chOff x="1339" y="3148"/>
            <a:chExt cx="2902" cy="327"/>
          </a:xfrm>
        </p:grpSpPr>
        <p:sp>
          <p:nvSpPr>
            <p:cNvPr id="54339" name="Rectangle 35"/>
            <p:cNvSpPr>
              <a:spLocks noChangeArrowheads="1"/>
            </p:cNvSpPr>
            <p:nvPr/>
          </p:nvSpPr>
          <p:spPr bwMode="auto">
            <a:xfrm>
              <a:off x="1339" y="3148"/>
              <a:ext cx="290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= 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A+A B +A B+B B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4340" name="Line 36"/>
            <p:cNvSpPr>
              <a:spLocks noChangeShapeType="1"/>
            </p:cNvSpPr>
            <p:nvPr/>
          </p:nvSpPr>
          <p:spPr bwMode="auto">
            <a:xfrm>
              <a:off x="2683" y="3195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1" name="Line 37"/>
            <p:cNvSpPr>
              <a:spLocks noChangeShapeType="1"/>
            </p:cNvSpPr>
            <p:nvPr/>
          </p:nvSpPr>
          <p:spPr bwMode="auto">
            <a:xfrm>
              <a:off x="1837" y="3195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2" name="Line 36"/>
            <p:cNvSpPr>
              <a:spLocks noChangeShapeType="1"/>
            </p:cNvSpPr>
            <p:nvPr/>
          </p:nvSpPr>
          <p:spPr bwMode="auto">
            <a:xfrm>
              <a:off x="2909" y="3195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3" name="Line 36"/>
            <p:cNvSpPr>
              <a:spLocks noChangeShapeType="1"/>
            </p:cNvSpPr>
            <p:nvPr/>
          </p:nvSpPr>
          <p:spPr bwMode="auto">
            <a:xfrm>
              <a:off x="3379" y="3195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349" name="Group 77"/>
          <p:cNvGrpSpPr>
            <a:grpSpLocks/>
          </p:cNvGrpSpPr>
          <p:nvPr/>
        </p:nvGrpSpPr>
        <p:grpSpPr bwMode="auto">
          <a:xfrm>
            <a:off x="2052638" y="5645150"/>
            <a:ext cx="2806700" cy="519113"/>
            <a:chOff x="1293" y="3556"/>
            <a:chExt cx="1768" cy="327"/>
          </a:xfrm>
        </p:grpSpPr>
        <p:sp>
          <p:nvSpPr>
            <p:cNvPr id="54346" name="Rectangle 35"/>
            <p:cNvSpPr>
              <a:spLocks noChangeArrowheads="1"/>
            </p:cNvSpPr>
            <p:nvPr/>
          </p:nvSpPr>
          <p:spPr bwMode="auto">
            <a:xfrm>
              <a:off x="1293" y="3556"/>
              <a:ext cx="17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=  </a:t>
              </a:r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A B +A B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4347" name="Line 36"/>
            <p:cNvSpPr>
              <a:spLocks noChangeShapeType="1"/>
            </p:cNvSpPr>
            <p:nvPr/>
          </p:nvSpPr>
          <p:spPr bwMode="auto">
            <a:xfrm>
              <a:off x="2126" y="3595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8" name="Line 36"/>
            <p:cNvSpPr>
              <a:spLocks noChangeShapeType="1"/>
            </p:cNvSpPr>
            <p:nvPr/>
          </p:nvSpPr>
          <p:spPr bwMode="auto">
            <a:xfrm>
              <a:off x="2352" y="3595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350" name="Rectangle 78"/>
          <p:cNvSpPr>
            <a:spLocks noChangeArrowheads="1"/>
          </p:cNvSpPr>
          <p:nvPr/>
        </p:nvSpPr>
        <p:spPr bwMode="auto">
          <a:xfrm>
            <a:off x="4181475" y="5645150"/>
            <a:ext cx="1327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=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A⊙B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54351" name="Rectangle 79"/>
          <p:cNvSpPr>
            <a:spLocks noChangeArrowheads="1"/>
          </p:cNvSpPr>
          <p:nvPr/>
        </p:nvSpPr>
        <p:spPr bwMode="auto">
          <a:xfrm>
            <a:off x="6083300" y="2636838"/>
            <a:ext cx="25923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zh-CN" altLang="en-US" sz="2800">
                <a:solidFill>
                  <a:srgbClr val="FF0000"/>
                </a:solidFill>
              </a:rPr>
              <a:t>  结论：</a:t>
            </a:r>
            <a:r>
              <a:rPr lang="zh-CN" altLang="en-US" sz="2800"/>
              <a:t>同或和异或即互为</a:t>
            </a:r>
            <a:r>
              <a:rPr lang="zh-CN" altLang="en-US" sz="2800">
                <a:solidFill>
                  <a:schemeClr val="hlink"/>
                </a:solidFill>
              </a:rPr>
              <a:t>反函数</a:t>
            </a:r>
            <a:r>
              <a:rPr lang="zh-CN" altLang="en-US" sz="2800"/>
              <a:t>，又互为</a:t>
            </a:r>
            <a:r>
              <a:rPr lang="zh-CN" altLang="en-US" sz="2800">
                <a:solidFill>
                  <a:schemeClr val="hlink"/>
                </a:solidFill>
              </a:rPr>
              <a:t>对偶函数</a:t>
            </a:r>
            <a:r>
              <a:rPr lang="zh-CN" altLang="en-US" sz="2800"/>
              <a:t> </a:t>
            </a:r>
          </a:p>
        </p:txBody>
      </p:sp>
      <p:sp>
        <p:nvSpPr>
          <p:cNvPr id="54352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5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5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5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5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5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3" grpId="0"/>
      <p:bldP spid="54325" grpId="0"/>
      <p:bldP spid="54350" grpId="0"/>
      <p:bldP spid="543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7"/>
          <p:cNvSpPr/>
          <p:nvPr/>
        </p:nvSpPr>
        <p:spPr bwMode="auto">
          <a:xfrm>
            <a:off x="2387600" y="2441575"/>
            <a:ext cx="70326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0" name="Freeform 8"/>
          <p:cNvSpPr/>
          <p:nvPr/>
        </p:nvSpPr>
        <p:spPr bwMode="auto">
          <a:xfrm>
            <a:off x="3403600" y="1273175"/>
            <a:ext cx="452438" cy="2308225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1" name="Freeform 10"/>
          <p:cNvSpPr/>
          <p:nvPr/>
        </p:nvSpPr>
        <p:spPr bwMode="auto">
          <a:xfrm>
            <a:off x="3835400" y="265113"/>
            <a:ext cx="385763" cy="3316287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4" name="Freeform 11"/>
          <p:cNvSpPr/>
          <p:nvPr/>
        </p:nvSpPr>
        <p:spPr bwMode="auto">
          <a:xfrm>
            <a:off x="3381375" y="3581400"/>
            <a:ext cx="47307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6" name="Freeform 12"/>
          <p:cNvSpPr/>
          <p:nvPr/>
        </p:nvSpPr>
        <p:spPr bwMode="auto">
          <a:xfrm>
            <a:off x="3381375" y="3913188"/>
            <a:ext cx="671513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7" name="Freeform 16"/>
          <p:cNvSpPr/>
          <p:nvPr/>
        </p:nvSpPr>
        <p:spPr bwMode="auto">
          <a:xfrm>
            <a:off x="1873250" y="2563813"/>
            <a:ext cx="434975" cy="3444875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8" name="Freeform 21"/>
          <p:cNvSpPr/>
          <p:nvPr/>
        </p:nvSpPr>
        <p:spPr bwMode="auto">
          <a:xfrm>
            <a:off x="530225" y="2563813"/>
            <a:ext cx="1778000" cy="3470275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9" name="Freeform 22"/>
          <p:cNvSpPr/>
          <p:nvPr/>
        </p:nvSpPr>
        <p:spPr bwMode="auto">
          <a:xfrm>
            <a:off x="530225" y="1749425"/>
            <a:ext cx="2751138" cy="4284663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0" name="Freeform 25"/>
          <p:cNvSpPr/>
          <p:nvPr/>
        </p:nvSpPr>
        <p:spPr bwMode="auto">
          <a:xfrm>
            <a:off x="-855663" y="4979988"/>
            <a:ext cx="4237038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1" name="Freeform 26"/>
          <p:cNvSpPr/>
          <p:nvPr/>
        </p:nvSpPr>
        <p:spPr bwMode="auto">
          <a:xfrm>
            <a:off x="-855663" y="3913188"/>
            <a:ext cx="4908551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2" name="Freeform 27"/>
          <p:cNvSpPr/>
          <p:nvPr/>
        </p:nvSpPr>
        <p:spPr bwMode="auto">
          <a:xfrm>
            <a:off x="-855663" y="2563813"/>
            <a:ext cx="3163888" cy="2871787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3" name="Freeform 31"/>
          <p:cNvSpPr/>
          <p:nvPr/>
        </p:nvSpPr>
        <p:spPr bwMode="auto">
          <a:xfrm>
            <a:off x="3763963" y="-88900"/>
            <a:ext cx="595312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4" name="Freeform 32"/>
          <p:cNvSpPr/>
          <p:nvPr/>
        </p:nvSpPr>
        <p:spPr bwMode="auto">
          <a:xfrm>
            <a:off x="3633788" y="-117475"/>
            <a:ext cx="725487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5" name="Freeform 35"/>
          <p:cNvSpPr/>
          <p:nvPr/>
        </p:nvSpPr>
        <p:spPr bwMode="auto">
          <a:xfrm>
            <a:off x="3370263" y="-73025"/>
            <a:ext cx="989012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6" name="Freeform 37"/>
          <p:cNvSpPr/>
          <p:nvPr/>
        </p:nvSpPr>
        <p:spPr bwMode="auto">
          <a:xfrm>
            <a:off x="2308225" y="-31750"/>
            <a:ext cx="2051050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7" name="Freeform 38"/>
          <p:cNvSpPr/>
          <p:nvPr/>
        </p:nvSpPr>
        <p:spPr bwMode="auto">
          <a:xfrm>
            <a:off x="3281363" y="-31750"/>
            <a:ext cx="1077912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8" name="Freeform 39"/>
          <p:cNvSpPr/>
          <p:nvPr/>
        </p:nvSpPr>
        <p:spPr bwMode="auto">
          <a:xfrm>
            <a:off x="3922713" y="-31750"/>
            <a:ext cx="436562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9" name="Freeform 44"/>
          <p:cNvSpPr/>
          <p:nvPr/>
        </p:nvSpPr>
        <p:spPr bwMode="auto">
          <a:xfrm>
            <a:off x="4359275" y="-31750"/>
            <a:ext cx="428625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0" name="Freeform 45"/>
          <p:cNvSpPr/>
          <p:nvPr/>
        </p:nvSpPr>
        <p:spPr bwMode="auto">
          <a:xfrm>
            <a:off x="3763963" y="-122238"/>
            <a:ext cx="1023937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1" name="Freeform 46"/>
          <p:cNvSpPr/>
          <p:nvPr/>
        </p:nvSpPr>
        <p:spPr bwMode="auto">
          <a:xfrm>
            <a:off x="3633788" y="-138113"/>
            <a:ext cx="1154112" cy="530226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2" name="Freeform 47"/>
          <p:cNvSpPr/>
          <p:nvPr/>
        </p:nvSpPr>
        <p:spPr bwMode="auto">
          <a:xfrm>
            <a:off x="1873250" y="314325"/>
            <a:ext cx="2998788" cy="5695950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3" name="Freeform 48"/>
          <p:cNvSpPr/>
          <p:nvPr/>
        </p:nvSpPr>
        <p:spPr bwMode="auto">
          <a:xfrm>
            <a:off x="3381375" y="314325"/>
            <a:ext cx="1565275" cy="4665663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4" name="Freeform 49"/>
          <p:cNvSpPr/>
          <p:nvPr/>
        </p:nvSpPr>
        <p:spPr bwMode="auto">
          <a:xfrm>
            <a:off x="3854450" y="314325"/>
            <a:ext cx="1114425" cy="3270250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5" name="Freeform 52"/>
          <p:cNvSpPr/>
          <p:nvPr/>
        </p:nvSpPr>
        <p:spPr bwMode="auto">
          <a:xfrm>
            <a:off x="3370263" y="-134938"/>
            <a:ext cx="1417637" cy="1108076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6" name="Freeform 53"/>
          <p:cNvSpPr/>
          <p:nvPr/>
        </p:nvSpPr>
        <p:spPr bwMode="auto">
          <a:xfrm>
            <a:off x="4051300" y="314325"/>
            <a:ext cx="898525" cy="3602038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7" name="Freeform 54"/>
          <p:cNvSpPr/>
          <p:nvPr/>
        </p:nvSpPr>
        <p:spPr bwMode="auto">
          <a:xfrm>
            <a:off x="3835400" y="85725"/>
            <a:ext cx="984250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8" name="Freeform 55"/>
          <p:cNvSpPr/>
          <p:nvPr/>
        </p:nvSpPr>
        <p:spPr bwMode="auto">
          <a:xfrm>
            <a:off x="2308225" y="314325"/>
            <a:ext cx="2479675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9" name="Freeform 56"/>
          <p:cNvSpPr/>
          <p:nvPr/>
        </p:nvSpPr>
        <p:spPr bwMode="auto">
          <a:xfrm>
            <a:off x="3281363" y="314325"/>
            <a:ext cx="1506537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0" name="Freeform 57"/>
          <p:cNvSpPr/>
          <p:nvPr/>
        </p:nvSpPr>
        <p:spPr bwMode="auto">
          <a:xfrm>
            <a:off x="3922713" y="101600"/>
            <a:ext cx="865187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1" name="Freeform 61"/>
          <p:cNvSpPr/>
          <p:nvPr/>
        </p:nvSpPr>
        <p:spPr bwMode="auto">
          <a:xfrm>
            <a:off x="4787900" y="314325"/>
            <a:ext cx="171450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2" name="Freeform 62"/>
          <p:cNvSpPr/>
          <p:nvPr/>
        </p:nvSpPr>
        <p:spPr bwMode="auto">
          <a:xfrm>
            <a:off x="4359275" y="-52388"/>
            <a:ext cx="600075" cy="1292226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3" name="Freeform 63"/>
          <p:cNvSpPr/>
          <p:nvPr/>
        </p:nvSpPr>
        <p:spPr bwMode="auto">
          <a:xfrm>
            <a:off x="3763963" y="-230188"/>
            <a:ext cx="1195387" cy="1470026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4" name="Freeform 64"/>
          <p:cNvSpPr/>
          <p:nvPr/>
        </p:nvSpPr>
        <p:spPr bwMode="auto">
          <a:xfrm>
            <a:off x="3633788" y="-268288"/>
            <a:ext cx="1325562" cy="1508126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5" name="Freeform 65"/>
          <p:cNvSpPr/>
          <p:nvPr/>
        </p:nvSpPr>
        <p:spPr bwMode="auto">
          <a:xfrm>
            <a:off x="530225" y="1239838"/>
            <a:ext cx="4419600" cy="4814887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6" name="Freeform 66"/>
          <p:cNvSpPr/>
          <p:nvPr/>
        </p:nvSpPr>
        <p:spPr bwMode="auto">
          <a:xfrm>
            <a:off x="1873250" y="1239838"/>
            <a:ext cx="3076575" cy="4768850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7" name="Freeform 67"/>
          <p:cNvSpPr/>
          <p:nvPr/>
        </p:nvSpPr>
        <p:spPr bwMode="auto">
          <a:xfrm>
            <a:off x="3381375" y="1239838"/>
            <a:ext cx="1568450" cy="3740150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8" name="Freeform 68"/>
          <p:cNvSpPr/>
          <p:nvPr/>
        </p:nvSpPr>
        <p:spPr bwMode="auto">
          <a:xfrm>
            <a:off x="3854450" y="1239838"/>
            <a:ext cx="1095375" cy="2344737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9" name="Freeform 69"/>
          <p:cNvSpPr/>
          <p:nvPr/>
        </p:nvSpPr>
        <p:spPr bwMode="auto">
          <a:xfrm>
            <a:off x="4051300" y="1239838"/>
            <a:ext cx="898525" cy="2673350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0" name="Freeform 70"/>
          <p:cNvSpPr/>
          <p:nvPr/>
        </p:nvSpPr>
        <p:spPr bwMode="auto">
          <a:xfrm>
            <a:off x="3835400" y="265113"/>
            <a:ext cx="1114425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1" name="Freeform 71"/>
          <p:cNvSpPr/>
          <p:nvPr/>
        </p:nvSpPr>
        <p:spPr bwMode="auto">
          <a:xfrm>
            <a:off x="2308225" y="1239838"/>
            <a:ext cx="2641600" cy="1325562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2" name="Freeform 72"/>
          <p:cNvSpPr/>
          <p:nvPr/>
        </p:nvSpPr>
        <p:spPr bwMode="auto">
          <a:xfrm>
            <a:off x="2641600" y="2030413"/>
            <a:ext cx="1673225" cy="735012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3" name="Freeform 73"/>
          <p:cNvSpPr/>
          <p:nvPr/>
        </p:nvSpPr>
        <p:spPr bwMode="auto">
          <a:xfrm>
            <a:off x="3922713" y="147638"/>
            <a:ext cx="1033462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grpSp>
        <p:nvGrpSpPr>
          <p:cNvPr id="56363" name="组合 63"/>
          <p:cNvGrpSpPr>
            <a:grpSpLocks/>
          </p:cNvGrpSpPr>
          <p:nvPr/>
        </p:nvGrpSpPr>
        <p:grpSpPr bwMode="auto">
          <a:xfrm>
            <a:off x="1370013" y="1885950"/>
            <a:ext cx="1727200" cy="1760538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656868" y="3307804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3465513" y="1885950"/>
            <a:ext cx="133350" cy="179388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4124325" y="1581150"/>
            <a:ext cx="134938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3789363" y="20002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4475163" y="48577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4000500" y="3821113"/>
            <a:ext cx="134938" cy="17780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1839913" y="5886450"/>
            <a:ext cx="133350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473075" y="5942013"/>
            <a:ext cx="134938" cy="179387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757930" y="934797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56373" name="组合 80"/>
          <p:cNvGrpSpPr>
            <a:grpSpLocks/>
          </p:cNvGrpSpPr>
          <p:nvPr/>
        </p:nvGrpSpPr>
        <p:grpSpPr bwMode="auto">
          <a:xfrm>
            <a:off x="4286250" y="2659063"/>
            <a:ext cx="377825" cy="503237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56374" name="组合 83"/>
          <p:cNvGrpSpPr>
            <a:grpSpLocks/>
          </p:cNvGrpSpPr>
          <p:nvPr/>
        </p:nvGrpSpPr>
        <p:grpSpPr bwMode="auto">
          <a:xfrm>
            <a:off x="3522663" y="4286250"/>
            <a:ext cx="377825" cy="503238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56375" name="组合 86"/>
          <p:cNvGrpSpPr>
            <a:grpSpLocks/>
          </p:cNvGrpSpPr>
          <p:nvPr/>
        </p:nvGrpSpPr>
        <p:grpSpPr bwMode="auto">
          <a:xfrm>
            <a:off x="3040063" y="738188"/>
            <a:ext cx="558800" cy="746125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pic>
        <p:nvPicPr>
          <p:cNvPr id="90" name="图片 89" descr="东北林业大学图标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96" y="1941368"/>
            <a:ext cx="1652618" cy="1647614"/>
          </a:xfrm>
          <a:prstGeom prst="ellipse">
            <a:avLst/>
          </a:prstGeom>
        </p:spPr>
      </p:pic>
      <p:pic>
        <p:nvPicPr>
          <p:cNvPr id="56377" name="图片 90" descr="T:\我的答辩PPT\东北林业大学.jpg东北林业大学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7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12"/>
          <p:cNvSpPr txBox="1"/>
          <p:nvPr/>
        </p:nvSpPr>
        <p:spPr>
          <a:xfrm>
            <a:off x="4797425" y="3175000"/>
            <a:ext cx="4038600" cy="998538"/>
          </a:xfrm>
          <a:prstGeom prst="rect">
            <a:avLst/>
          </a:prstGeom>
          <a:noFill/>
        </p:spPr>
        <p:txBody>
          <a:bodyPr lIns="76800" tIns="38400" rIns="76800" bIns="3840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spc="504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谢谢聆听！</a:t>
            </a:r>
          </a:p>
        </p:txBody>
      </p:sp>
      <p:sp>
        <p:nvSpPr>
          <p:cNvPr id="56380" name="矩形 3"/>
          <p:cNvSpPr>
            <a:spLocks noChangeArrowheads="1"/>
          </p:cNvSpPr>
          <p:nvPr/>
        </p:nvSpPr>
        <p:spPr bwMode="auto">
          <a:xfrm>
            <a:off x="4359275" y="4595813"/>
            <a:ext cx="46307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773" tIns="38387" rIns="76773" bIns="38387">
            <a:spAutoFit/>
          </a:bodyPr>
          <a:lstStyle/>
          <a:p>
            <a:pPr algn="ctr"/>
            <a:r>
              <a:rPr lang="zh-CN" altLang="en-US" sz="2000">
                <a:latin typeface="Calibri" pitchFamily="34" charset="0"/>
              </a:rPr>
              <a:t>教师：赵更寅      信息与计算机工程学院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文本框 2"/>
          <p:cNvSpPr txBox="1">
            <a:spLocks noChangeArrowheads="1"/>
          </p:cNvSpPr>
          <p:nvPr/>
        </p:nvSpPr>
        <p:spPr bwMode="auto">
          <a:xfrm>
            <a:off x="395288" y="333375"/>
            <a:ext cx="41052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基本概念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808038" y="1052513"/>
            <a:ext cx="2827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相关历史背景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468313" y="2386013"/>
            <a:ext cx="83518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>
                <a:solidFill>
                  <a:srgbClr val="FF2800"/>
                </a:solidFill>
                <a:latin typeface="Times New Roman" pitchFamily="18" charset="0"/>
              </a:rPr>
              <a:t>    1847</a:t>
            </a:r>
            <a:r>
              <a:rPr kumimoji="1" lang="zh-CN" altLang="en-US">
                <a:solidFill>
                  <a:srgbClr val="FF2800"/>
                </a:solidFill>
                <a:latin typeface="Times New Roman" pitchFamily="18" charset="0"/>
              </a:rPr>
              <a:t>年</a:t>
            </a:r>
            <a:r>
              <a:rPr kumimoji="1" lang="zh-CN" altLang="en-US" b="0"/>
              <a:t>，</a:t>
            </a:r>
            <a:r>
              <a:rPr kumimoji="1" lang="zh-CN" altLang="en-US" b="0">
                <a:latin typeface="Times New Roman" pitchFamily="18" charset="0"/>
              </a:rPr>
              <a:t>英国数学家乔治</a:t>
            </a:r>
            <a:r>
              <a:rPr kumimoji="1" lang="en-US" altLang="zh-CN" b="0">
                <a:latin typeface="Times New Roman" pitchFamily="18" charset="0"/>
              </a:rPr>
              <a:t>·</a:t>
            </a:r>
            <a:r>
              <a:rPr kumimoji="1" lang="zh-CN" altLang="en-US" b="0">
                <a:latin typeface="Times New Roman" pitchFamily="18" charset="0"/>
              </a:rPr>
              <a:t>布尔</a:t>
            </a:r>
            <a:r>
              <a:rPr kumimoji="1" lang="en-US" altLang="zh-CN" b="0">
                <a:latin typeface="Times New Roman" pitchFamily="18" charset="0"/>
              </a:rPr>
              <a:t>(G . Boole)</a:t>
            </a:r>
            <a:r>
              <a:rPr kumimoji="1" lang="zh-CN" altLang="en-US" b="0">
                <a:latin typeface="Times New Roman" pitchFamily="18" charset="0"/>
              </a:rPr>
              <a:t>提出了用数学分析方法表示命题陈述的逻辑结构，并将形式逻辑归结为一种代数演，从而诞生了著名的</a:t>
            </a:r>
            <a:r>
              <a:rPr kumimoji="1" lang="zh-CN" altLang="en-US" b="0">
                <a:solidFill>
                  <a:schemeClr val="folHlink"/>
                </a:solidFill>
                <a:latin typeface="Times New Roman" pitchFamily="18" charset="0"/>
              </a:rPr>
              <a:t>“</a:t>
            </a:r>
            <a:r>
              <a:rPr kumimoji="1" lang="zh-CN" altLang="en-US">
                <a:solidFill>
                  <a:schemeClr val="folHlink"/>
                </a:solidFill>
                <a:latin typeface="Times New Roman" pitchFamily="18" charset="0"/>
              </a:rPr>
              <a:t>布尔代数</a:t>
            </a:r>
            <a:r>
              <a:rPr kumimoji="1" lang="zh-CN" altLang="en-US" b="0">
                <a:solidFill>
                  <a:schemeClr val="folHlink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755650" y="1773238"/>
            <a:ext cx="766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>
                <a:solidFill>
                  <a:srgbClr val="FF2800"/>
                </a:solidFill>
                <a:latin typeface="Times New Roman" pitchFamily="18" charset="0"/>
              </a:rPr>
              <a:t>1679</a:t>
            </a:r>
            <a:r>
              <a:rPr kumimoji="1" lang="zh-CN" altLang="en-US">
                <a:solidFill>
                  <a:srgbClr val="FF2800"/>
                </a:solidFill>
                <a:latin typeface="Times New Roman" pitchFamily="18" charset="0"/>
              </a:rPr>
              <a:t>年</a:t>
            </a:r>
            <a:r>
              <a:rPr kumimoji="1" lang="zh-CN" altLang="en-US" b="0"/>
              <a:t>，</a:t>
            </a:r>
            <a:r>
              <a:rPr kumimoji="1" lang="zh-CN" altLang="en-US" b="0">
                <a:latin typeface="Times New Roman" pitchFamily="18" charset="0"/>
              </a:rPr>
              <a:t>德国数学家莱布尼茨</a:t>
            </a:r>
            <a:r>
              <a:rPr kumimoji="1" lang="en-US" altLang="zh-CN" b="0"/>
              <a:t>(</a:t>
            </a:r>
            <a:r>
              <a:rPr kumimoji="1" lang="en-US" altLang="zh-CN" b="0">
                <a:latin typeface="Times New Roman" pitchFamily="18" charset="0"/>
              </a:rPr>
              <a:t>Leibniz</a:t>
            </a:r>
            <a:r>
              <a:rPr kumimoji="1" lang="en-US" altLang="zh-CN" b="0"/>
              <a:t>)</a:t>
            </a:r>
            <a:r>
              <a:rPr kumimoji="1" lang="zh-CN" altLang="en-US" b="0"/>
              <a:t>提出二进制数</a:t>
            </a:r>
            <a:r>
              <a:rPr kumimoji="1" lang="zh-CN" altLang="en-US">
                <a:latin typeface="Times New Roman" pitchFamily="18" charset="0"/>
              </a:rPr>
              <a:t> 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468313" y="3789363"/>
            <a:ext cx="8280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>
                <a:solidFill>
                  <a:srgbClr val="FF2800"/>
                </a:solidFill>
                <a:latin typeface="Times New Roman" pitchFamily="18" charset="0"/>
              </a:rPr>
              <a:t>    1938</a:t>
            </a:r>
            <a:r>
              <a:rPr kumimoji="1" lang="zh-CN" altLang="en-US">
                <a:solidFill>
                  <a:srgbClr val="FF2800"/>
                </a:solidFill>
                <a:latin typeface="Times New Roman" pitchFamily="18" charset="0"/>
              </a:rPr>
              <a:t>年</a:t>
            </a:r>
            <a:r>
              <a:rPr kumimoji="1" lang="zh-CN" altLang="en-US" b="0">
                <a:latin typeface="Times New Roman" pitchFamily="18" charset="0"/>
              </a:rPr>
              <a:t>，克劳德</a:t>
            </a:r>
            <a:r>
              <a:rPr kumimoji="1" lang="en-US" altLang="zh-CN" b="0">
                <a:latin typeface="Times New Roman" pitchFamily="18" charset="0"/>
              </a:rPr>
              <a:t>·</a:t>
            </a:r>
            <a:r>
              <a:rPr kumimoji="1" lang="zh-CN" altLang="en-US" b="0">
                <a:latin typeface="Times New Roman" pitchFamily="18" charset="0"/>
              </a:rPr>
              <a:t>向农</a:t>
            </a:r>
            <a:r>
              <a:rPr kumimoji="1" lang="en-US" altLang="zh-CN" b="0">
                <a:latin typeface="Times New Roman" pitchFamily="18" charset="0"/>
              </a:rPr>
              <a:t>(C . E . Shannon)</a:t>
            </a:r>
            <a:r>
              <a:rPr kumimoji="1" lang="zh-CN" altLang="en-US" b="0">
                <a:latin typeface="Times New Roman" pitchFamily="18" charset="0"/>
              </a:rPr>
              <a:t>将布尔代数应用于电话继电器的</a:t>
            </a:r>
            <a:r>
              <a:rPr kumimoji="1" lang="zh-CN" altLang="en-US" b="0">
                <a:solidFill>
                  <a:srgbClr val="FF0000"/>
                </a:solidFill>
                <a:latin typeface="Times New Roman" pitchFamily="18" charset="0"/>
              </a:rPr>
              <a:t>开关</a:t>
            </a:r>
            <a:r>
              <a:rPr kumimoji="1" lang="zh-CN" altLang="en-US" b="0">
                <a:latin typeface="Times New Roman" pitchFamily="18" charset="0"/>
              </a:rPr>
              <a:t>电路，提出了</a:t>
            </a:r>
            <a:r>
              <a:rPr kumimoji="1" lang="zh-CN" altLang="en-US" b="0">
                <a:solidFill>
                  <a:schemeClr val="folHlink"/>
                </a:solidFill>
                <a:latin typeface="Times New Roman" pitchFamily="18" charset="0"/>
              </a:rPr>
              <a:t>“</a:t>
            </a:r>
            <a:r>
              <a:rPr kumimoji="1" lang="zh-CN" altLang="en-US">
                <a:solidFill>
                  <a:schemeClr val="folHlink"/>
                </a:solidFill>
                <a:latin typeface="Times New Roman" pitchFamily="18" charset="0"/>
              </a:rPr>
              <a:t>开关代数</a:t>
            </a:r>
            <a:r>
              <a:rPr kumimoji="1" lang="zh-CN" altLang="en-US" b="0">
                <a:solidFill>
                  <a:schemeClr val="folHlink"/>
                </a:solidFill>
                <a:latin typeface="Times New Roman" pitchFamily="18" charset="0"/>
              </a:rPr>
              <a:t>”</a:t>
            </a:r>
            <a:endParaRPr kumimoji="1" lang="zh-CN" altLang="en-US" b="0">
              <a:solidFill>
                <a:srgbClr val="993300"/>
              </a:solidFill>
              <a:latin typeface="Times New Roman" pitchFamily="18" charset="0"/>
            </a:endParaRP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468313" y="4868863"/>
            <a:ext cx="81359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b="0"/>
              <a:t>  随着电子技术的发展，集成电路</a:t>
            </a:r>
            <a:r>
              <a:rPr kumimoji="1" lang="zh-CN" altLang="en-US" b="0">
                <a:solidFill>
                  <a:schemeClr val="folHlink"/>
                </a:solidFill>
              </a:rPr>
              <a:t>逻辑门</a:t>
            </a:r>
            <a:r>
              <a:rPr kumimoji="1" lang="zh-CN" altLang="en-US" b="0"/>
              <a:t>已经取代了机械触点开关，故人们更习惯于把开关代数叫做</a:t>
            </a:r>
            <a:r>
              <a:rPr kumimoji="1" lang="zh-CN" altLang="en-US">
                <a:solidFill>
                  <a:srgbClr val="FF0000"/>
                </a:solidFill>
              </a:rPr>
              <a:t>逻辑代数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05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205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205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/>
      <p:bldP spid="20502" grpId="0"/>
      <p:bldP spid="20503" grpId="1"/>
      <p:bldP spid="20504" grpId="0"/>
      <p:bldP spid="205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2" name="文本框 2"/>
          <p:cNvSpPr txBox="1">
            <a:spLocks noChangeArrowheads="1"/>
          </p:cNvSpPr>
          <p:nvPr/>
        </p:nvSpPr>
        <p:spPr bwMode="auto">
          <a:xfrm>
            <a:off x="395288" y="333375"/>
            <a:ext cx="41052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基本概念</a:t>
            </a:r>
          </a:p>
        </p:txBody>
      </p:sp>
      <p:sp>
        <p:nvSpPr>
          <p:cNvPr id="22532" name="Rectangle 25"/>
          <p:cNvSpPr>
            <a:spLocks noChangeArrowheads="1"/>
          </p:cNvSpPr>
          <p:nvPr/>
        </p:nvSpPr>
        <p:spPr bwMode="auto">
          <a:xfrm>
            <a:off x="684213" y="1052513"/>
            <a:ext cx="4967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/>
              <a:t>、逻辑代数满足下列</a:t>
            </a:r>
            <a:r>
              <a:rPr lang="zh-CN" altLang="en-US" sz="2800">
                <a:solidFill>
                  <a:srgbClr val="FF0000"/>
                </a:solidFill>
              </a:rPr>
              <a:t>公理</a:t>
            </a:r>
            <a:r>
              <a:rPr lang="zh-CN" altLang="en-US" sz="2800"/>
              <a:t> </a:t>
            </a: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539750" y="1757363"/>
            <a:ext cx="2587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（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/>
              <a:t>）交换律 </a:t>
            </a: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828675" y="2482850"/>
            <a:ext cx="66960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对于任意逻辑变量</a:t>
            </a:r>
            <a:r>
              <a:rPr kumimoji="1" lang="en-US" altLang="zh-CN" sz="2800">
                <a:latin typeface="Times New Roman" pitchFamily="18" charset="0"/>
              </a:rPr>
              <a:t>A</a:t>
            </a:r>
            <a:r>
              <a:rPr kumimoji="1" lang="zh-CN" altLang="en-US" sz="2800">
                <a:latin typeface="Times New Roman" pitchFamily="18" charset="0"/>
              </a:rPr>
              <a:t>、</a:t>
            </a:r>
            <a:r>
              <a:rPr kumimoji="1" lang="en-US" altLang="zh-CN" sz="2800">
                <a:latin typeface="Times New Roman" pitchFamily="18" charset="0"/>
              </a:rPr>
              <a:t>B</a:t>
            </a:r>
            <a:r>
              <a:rPr kumimoji="1" lang="zh-CN" altLang="en-US" sz="2800">
                <a:latin typeface="Times New Roman" pitchFamily="18" charset="0"/>
              </a:rPr>
              <a:t>，有</a:t>
            </a:r>
          </a:p>
          <a:p>
            <a:pPr defTabSz="914400"/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A + B = B + A</a:t>
            </a:r>
            <a:r>
              <a:rPr kumimoji="1" lang="zh-CN" altLang="en-US" sz="2800">
                <a:solidFill>
                  <a:schemeClr val="hlink"/>
                </a:solidFill>
                <a:latin typeface="Times New Roman" pitchFamily="18" charset="0"/>
              </a:rPr>
              <a:t>　；　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A·B = B ·A</a:t>
            </a:r>
          </a:p>
        </p:txBody>
      </p:sp>
      <p:sp>
        <p:nvSpPr>
          <p:cNvPr id="22559" name="AutoShape 31"/>
          <p:cNvSpPr>
            <a:spLocks noChangeArrowheads="1"/>
          </p:cNvSpPr>
          <p:nvPr/>
        </p:nvSpPr>
        <p:spPr bwMode="auto">
          <a:xfrm>
            <a:off x="6156325" y="1989138"/>
            <a:ext cx="2592388" cy="503237"/>
          </a:xfrm>
          <a:prstGeom prst="wedgeRoundRectCallout">
            <a:avLst>
              <a:gd name="adj1" fmla="val -47671"/>
              <a:gd name="adj2" fmla="val 125394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/>
              <a:t>变量的取值：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zh-CN" altLang="en-US" sz="2000">
                <a:latin typeface="Times New Roman" pitchFamily="18" charset="0"/>
              </a:rPr>
              <a:t>或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539750" y="3557588"/>
            <a:ext cx="2587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（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/>
              <a:t>）结合律 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828675" y="4292600"/>
            <a:ext cx="66230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>
                <a:latin typeface="Times New Roman" pitchFamily="18" charset="0"/>
              </a:rPr>
              <a:t>对于任意的</a:t>
            </a:r>
            <a:r>
              <a:rPr kumimoji="1" lang="zh-CN" altLang="en-US" sz="2800">
                <a:latin typeface="Times New Roman" pitchFamily="18" charset="0"/>
              </a:rPr>
              <a:t>逻辑变量</a:t>
            </a:r>
            <a:r>
              <a:rPr kumimoji="1" lang="en-US" altLang="zh-CN" sz="2800">
                <a:latin typeface="Times New Roman" pitchFamily="18" charset="0"/>
              </a:rPr>
              <a:t>A</a:t>
            </a:r>
            <a:r>
              <a:rPr kumimoji="1" lang="zh-CN" altLang="en-US" sz="2800">
                <a:latin typeface="Times New Roman" pitchFamily="18" charset="0"/>
              </a:rPr>
              <a:t>、</a:t>
            </a:r>
            <a:r>
              <a:rPr kumimoji="1" lang="en-US" altLang="zh-CN" sz="2800">
                <a:latin typeface="Times New Roman" pitchFamily="18" charset="0"/>
              </a:rPr>
              <a:t>B</a:t>
            </a:r>
            <a:r>
              <a:rPr kumimoji="1" lang="zh-CN" altLang="en-US" sz="2800">
                <a:latin typeface="Times New Roman" pitchFamily="18" charset="0"/>
              </a:rPr>
              <a:t>、</a:t>
            </a:r>
            <a:r>
              <a:rPr kumimoji="1" lang="en-US" altLang="zh-CN" sz="2800">
                <a:latin typeface="Times New Roman" pitchFamily="18" charset="0"/>
              </a:rPr>
              <a:t>C</a:t>
            </a:r>
            <a:r>
              <a:rPr kumimoji="1" lang="zh-CN" altLang="en-US" sz="2800">
                <a:latin typeface="Times New Roman" pitchFamily="18" charset="0"/>
              </a:rPr>
              <a:t>，有</a:t>
            </a:r>
          </a:p>
          <a:p>
            <a:pPr defTabSz="914400"/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(A + B) + C = A + ( B + C )</a:t>
            </a:r>
          </a:p>
          <a:p>
            <a:pPr defTabSz="914400"/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( A·B )· C = A·( B· C )</a:t>
            </a:r>
          </a:p>
        </p:txBody>
      </p:sp>
      <p:sp>
        <p:nvSpPr>
          <p:cNvPr id="22562" name="AutoShape 34"/>
          <p:cNvSpPr>
            <a:spLocks noChangeArrowheads="1"/>
          </p:cNvSpPr>
          <p:nvPr/>
        </p:nvSpPr>
        <p:spPr bwMode="auto">
          <a:xfrm>
            <a:off x="5724525" y="5516563"/>
            <a:ext cx="2592388" cy="504825"/>
          </a:xfrm>
          <a:prstGeom prst="wedgeRoundRectCallout">
            <a:avLst>
              <a:gd name="adj1" fmla="val -48958"/>
              <a:gd name="adj2" fmla="val -123583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/>
              <a:t>注意这里的</a:t>
            </a:r>
            <a:r>
              <a:rPr lang="zh-CN" altLang="en-US" sz="2000">
                <a:solidFill>
                  <a:srgbClr val="FF0000"/>
                </a:solidFill>
              </a:rPr>
              <a:t>对偶性</a:t>
            </a:r>
            <a:endParaRPr lang="en-US" altLang="zh-CN" sz="20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4" grpId="0"/>
      <p:bldP spid="22555" grpId="0"/>
      <p:bldP spid="22559" grpId="0" animBg="1"/>
      <p:bldP spid="22560" grpId="0"/>
      <p:bldP spid="22561" grpId="0"/>
      <p:bldP spid="225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8" name="文本框 2"/>
          <p:cNvSpPr txBox="1">
            <a:spLocks noChangeArrowheads="1"/>
          </p:cNvSpPr>
          <p:nvPr/>
        </p:nvSpPr>
        <p:spPr bwMode="auto">
          <a:xfrm>
            <a:off x="395288" y="333375"/>
            <a:ext cx="41052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基本概念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52413" y="1038225"/>
            <a:ext cx="2587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（</a:t>
            </a:r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/>
              <a:t>）分配律 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2700338" y="1052513"/>
            <a:ext cx="6119812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对于任意的逻辑变量</a:t>
            </a:r>
            <a:r>
              <a:rPr kumimoji="1" lang="en-US" altLang="zh-CN" sz="2800">
                <a:latin typeface="Times New Roman" pitchFamily="18" charset="0"/>
              </a:rPr>
              <a:t>A</a:t>
            </a:r>
            <a:r>
              <a:rPr kumimoji="1" lang="zh-CN" altLang="en-US" sz="2800">
                <a:latin typeface="Times New Roman" pitchFamily="18" charset="0"/>
              </a:rPr>
              <a:t>、</a:t>
            </a:r>
            <a:r>
              <a:rPr kumimoji="1" lang="en-US" altLang="zh-CN" sz="2800">
                <a:latin typeface="Times New Roman" pitchFamily="18" charset="0"/>
              </a:rPr>
              <a:t>B</a:t>
            </a:r>
            <a:r>
              <a:rPr kumimoji="1" lang="zh-CN" altLang="en-US" sz="2800">
                <a:latin typeface="Times New Roman" pitchFamily="18" charset="0"/>
              </a:rPr>
              <a:t>、</a:t>
            </a:r>
            <a:r>
              <a:rPr kumimoji="1" lang="en-US" altLang="zh-CN" sz="2800">
                <a:latin typeface="Times New Roman" pitchFamily="18" charset="0"/>
              </a:rPr>
              <a:t>C</a:t>
            </a:r>
            <a:r>
              <a:rPr kumimoji="1" lang="zh-CN" altLang="en-US" sz="2800">
                <a:latin typeface="Times New Roman" pitchFamily="18" charset="0"/>
              </a:rPr>
              <a:t>，有</a:t>
            </a:r>
          </a:p>
          <a:p>
            <a:pPr defTabSz="914400"/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A + ( B·C ) = (A + B)·(A + C)</a:t>
            </a:r>
            <a:endParaRPr kumimoji="1" lang="zh-CN" altLang="en-US" sz="2800">
              <a:solidFill>
                <a:schemeClr val="hlink"/>
              </a:solidFill>
              <a:latin typeface="Times New Roman" pitchFamily="18" charset="0"/>
            </a:endParaRPr>
          </a:p>
          <a:p>
            <a:pPr defTabSz="914400"/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A·( B + C) = A·B + A·C</a:t>
            </a:r>
            <a:endParaRPr kumimoji="1" lang="zh-CN" altLang="en-US" sz="28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4591" name="AutoShape 15"/>
          <p:cNvSpPr>
            <a:spLocks noChangeArrowheads="1"/>
          </p:cNvSpPr>
          <p:nvPr/>
        </p:nvSpPr>
        <p:spPr bwMode="auto">
          <a:xfrm>
            <a:off x="107950" y="1700213"/>
            <a:ext cx="2087563" cy="720725"/>
          </a:xfrm>
          <a:prstGeom prst="wedgeRoundRectCallout">
            <a:avLst>
              <a:gd name="adj1" fmla="val 75097"/>
              <a:gd name="adj2" fmla="val -33481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/>
              <a:t>注意和一般代数的</a:t>
            </a:r>
            <a:r>
              <a:rPr lang="zh-CN" altLang="en-US" sz="2000">
                <a:solidFill>
                  <a:srgbClr val="FF0000"/>
                </a:solidFill>
              </a:rPr>
              <a:t>区别</a:t>
            </a:r>
            <a:endParaRPr lang="en-US" altLang="zh-CN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252413" y="2765425"/>
            <a:ext cx="2587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（</a:t>
            </a:r>
            <a:r>
              <a:rPr lang="en-US" altLang="zh-CN" sz="2800">
                <a:latin typeface="Times New Roman" pitchFamily="18" charset="0"/>
              </a:rPr>
              <a:t>4</a:t>
            </a:r>
            <a:r>
              <a:rPr lang="zh-CN" altLang="en-US" sz="2800"/>
              <a:t>）</a:t>
            </a:r>
            <a:r>
              <a:rPr lang="en-US" altLang="zh-CN" sz="2800">
                <a:latin typeface="Times New Roman" pitchFamily="18" charset="0"/>
              </a:rPr>
              <a:t>0</a:t>
            </a:r>
            <a:r>
              <a:rPr lang="en-US" altLang="zh-CN" sz="2800"/>
              <a:t>-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/>
              <a:t>律 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2700338" y="2708275"/>
            <a:ext cx="55435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latin typeface="Times New Roman" pitchFamily="18" charset="0"/>
              </a:rPr>
              <a:t>对于任意逻辑变量</a:t>
            </a:r>
            <a:r>
              <a:rPr kumimoji="1" lang="en-US" altLang="zh-CN" sz="2800">
                <a:latin typeface="Times New Roman" pitchFamily="18" charset="0"/>
              </a:rPr>
              <a:t>A</a:t>
            </a:r>
            <a:r>
              <a:rPr kumimoji="1" lang="zh-CN" altLang="en-US" sz="2800">
                <a:latin typeface="Times New Roman" pitchFamily="18" charset="0"/>
              </a:rPr>
              <a:t>，有</a:t>
            </a:r>
          </a:p>
          <a:p>
            <a:pPr defTabSz="914400"/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A + 0 = A  </a:t>
            </a:r>
            <a:r>
              <a:rPr kumimoji="1" lang="zh-CN" altLang="en-US" sz="2800">
                <a:solidFill>
                  <a:schemeClr val="hlink"/>
                </a:solidFill>
                <a:latin typeface="Times New Roman" pitchFamily="18" charset="0"/>
              </a:rPr>
              <a:t>； 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A · 1 = A</a:t>
            </a:r>
          </a:p>
          <a:p>
            <a:pPr defTabSz="914400"/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A + 1 = 1   </a:t>
            </a:r>
            <a:r>
              <a:rPr kumimoji="1" lang="zh-CN" altLang="en-US" sz="2800">
                <a:solidFill>
                  <a:schemeClr val="hlink"/>
                </a:solidFill>
                <a:latin typeface="Times New Roman" pitchFamily="18" charset="0"/>
              </a:rPr>
              <a:t>； 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A · 0 = 0</a:t>
            </a:r>
            <a:endParaRPr kumimoji="1" lang="zh-CN" altLang="en-US" sz="28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252413" y="4149725"/>
            <a:ext cx="2587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（</a:t>
            </a:r>
            <a:r>
              <a:rPr lang="en-US" altLang="zh-CN" sz="2800">
                <a:latin typeface="Times New Roman" pitchFamily="18" charset="0"/>
              </a:rPr>
              <a:t>5</a:t>
            </a:r>
            <a:r>
              <a:rPr lang="zh-CN" altLang="en-US" sz="2800"/>
              <a:t>）</a:t>
            </a:r>
            <a:r>
              <a:rPr lang="zh-CN" altLang="en-US" sz="2800">
                <a:latin typeface="Times New Roman" pitchFamily="18" charset="0"/>
              </a:rPr>
              <a:t>互补</a:t>
            </a:r>
            <a:r>
              <a:rPr lang="zh-CN" altLang="en-US" sz="2800"/>
              <a:t>律 </a:t>
            </a:r>
          </a:p>
        </p:txBody>
      </p:sp>
      <p:grpSp>
        <p:nvGrpSpPr>
          <p:cNvPr id="24598" name="Group 22"/>
          <p:cNvGrpSpPr>
            <a:grpSpLocks/>
          </p:cNvGrpSpPr>
          <p:nvPr/>
        </p:nvGrpSpPr>
        <p:grpSpPr bwMode="auto">
          <a:xfrm>
            <a:off x="468313" y="4724400"/>
            <a:ext cx="7632700" cy="519113"/>
            <a:chOff x="295" y="3148"/>
            <a:chExt cx="4808" cy="327"/>
          </a:xfrm>
        </p:grpSpPr>
        <p:sp>
          <p:nvSpPr>
            <p:cNvPr id="2" name="Rectangle 20"/>
            <p:cNvSpPr>
              <a:spLocks noChangeArrowheads="1"/>
            </p:cNvSpPr>
            <p:nvPr/>
          </p:nvSpPr>
          <p:spPr bwMode="auto">
            <a:xfrm>
              <a:off x="295" y="3148"/>
              <a:ext cx="48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zh-CN" altLang="en-US" sz="2800">
                  <a:latin typeface="Times New Roman" pitchFamily="18" charset="0"/>
                </a:rPr>
                <a:t>对于任意逻辑变量</a:t>
              </a:r>
              <a:r>
                <a:rPr kumimoji="1" lang="en-US" altLang="zh-CN" sz="2800">
                  <a:latin typeface="Times New Roman" pitchFamily="18" charset="0"/>
                </a:rPr>
                <a:t>A</a:t>
              </a:r>
              <a:r>
                <a:rPr kumimoji="1" lang="zh-CN" altLang="en-US" sz="2800">
                  <a:latin typeface="Times New Roman" pitchFamily="18" charset="0"/>
                </a:rPr>
                <a:t> ，存在唯一的</a:t>
              </a:r>
              <a:r>
                <a:rPr kumimoji="1" lang="en-US" altLang="zh-CN" sz="2800">
                  <a:latin typeface="Times New Roman" pitchFamily="18" charset="0"/>
                </a:rPr>
                <a:t>A</a:t>
              </a:r>
              <a:r>
                <a:rPr kumimoji="1" lang="zh-CN" altLang="en-US" sz="2800">
                  <a:latin typeface="Times New Roman" pitchFamily="18" charset="0"/>
                </a:rPr>
                <a:t>，使得</a:t>
              </a:r>
            </a:p>
          </p:txBody>
        </p:sp>
        <p:sp>
          <p:nvSpPr>
            <p:cNvPr id="3" name="Line 21"/>
            <p:cNvSpPr>
              <a:spLocks noChangeShapeType="1"/>
            </p:cNvSpPr>
            <p:nvPr/>
          </p:nvSpPr>
          <p:spPr bwMode="auto">
            <a:xfrm>
              <a:off x="3709" y="3190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02" name="Group 26"/>
          <p:cNvGrpSpPr>
            <a:grpSpLocks/>
          </p:cNvGrpSpPr>
          <p:nvPr/>
        </p:nvGrpSpPr>
        <p:grpSpPr bwMode="auto">
          <a:xfrm>
            <a:off x="468313" y="5227638"/>
            <a:ext cx="4895850" cy="519112"/>
            <a:chOff x="295" y="3339"/>
            <a:chExt cx="3084" cy="327"/>
          </a:xfrm>
        </p:grpSpPr>
        <p:sp>
          <p:nvSpPr>
            <p:cNvPr id="4" name="Rectangle 23"/>
            <p:cNvSpPr>
              <a:spLocks noChangeArrowheads="1"/>
            </p:cNvSpPr>
            <p:nvPr/>
          </p:nvSpPr>
          <p:spPr bwMode="auto">
            <a:xfrm>
              <a:off x="295" y="3339"/>
              <a:ext cx="30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A + A = 1   </a:t>
              </a:r>
              <a:r>
                <a:rPr kumimoji="1" lang="zh-CN" altLang="en-US" sz="2800">
                  <a:solidFill>
                    <a:schemeClr val="hlink"/>
                  </a:solidFill>
                  <a:latin typeface="Times New Roman" pitchFamily="18" charset="0"/>
                </a:rPr>
                <a:t>； </a:t>
              </a:r>
              <a:r>
                <a:rPr kumimoji="1"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A · A = 0</a:t>
              </a:r>
              <a:endParaRPr kumimoji="1" lang="zh-CN" altLang="en-US" sz="28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5" name="Line 24"/>
            <p:cNvSpPr>
              <a:spLocks noChangeShapeType="1"/>
            </p:cNvSpPr>
            <p:nvPr/>
          </p:nvSpPr>
          <p:spPr bwMode="auto">
            <a:xfrm>
              <a:off x="2048" y="3385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25"/>
            <p:cNvSpPr>
              <a:spLocks noChangeShapeType="1"/>
            </p:cNvSpPr>
            <p:nvPr/>
          </p:nvSpPr>
          <p:spPr bwMode="auto">
            <a:xfrm>
              <a:off x="748" y="3385"/>
              <a:ext cx="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396875" y="5805488"/>
            <a:ext cx="8423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>
                <a:solidFill>
                  <a:srgbClr val="FF2800"/>
                </a:solidFill>
              </a:rPr>
              <a:t>公理是一个代数系统的基本出发点，无需加以证明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9" grpId="0"/>
      <p:bldP spid="24590" grpId="0"/>
      <p:bldP spid="24591" grpId="0" animBg="1"/>
      <p:bldP spid="24592" grpId="0"/>
      <p:bldP spid="24593" grpId="0"/>
      <p:bldP spid="24594" grpId="0"/>
      <p:bldP spid="246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50" name="文本框 2"/>
          <p:cNvSpPr txBox="1">
            <a:spLocks noChangeArrowheads="1"/>
          </p:cNvSpPr>
          <p:nvPr/>
        </p:nvSpPr>
        <p:spPr bwMode="auto">
          <a:xfrm>
            <a:off x="395288" y="333375"/>
            <a:ext cx="41052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基本概念</a:t>
            </a:r>
          </a:p>
        </p:txBody>
      </p:sp>
      <p:sp>
        <p:nvSpPr>
          <p:cNvPr id="26628" name="Rectangle 27"/>
          <p:cNvSpPr>
            <a:spLocks noChangeArrowheads="1"/>
          </p:cNvSpPr>
          <p:nvPr/>
        </p:nvSpPr>
        <p:spPr bwMode="auto">
          <a:xfrm>
            <a:off x="684213" y="1052513"/>
            <a:ext cx="3887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/>
              <a:t>、</a:t>
            </a:r>
            <a:r>
              <a:rPr lang="zh-CN" altLang="en-US" sz="2800">
                <a:solidFill>
                  <a:schemeClr val="folHlink"/>
                </a:solidFill>
              </a:rPr>
              <a:t>基本</a:t>
            </a:r>
            <a:r>
              <a:rPr lang="zh-CN" altLang="en-US" sz="2800"/>
              <a:t>逻辑</a:t>
            </a:r>
            <a:r>
              <a:rPr lang="zh-CN" altLang="en-US" sz="2800">
                <a:solidFill>
                  <a:srgbClr val="FF0000"/>
                </a:solidFill>
              </a:rPr>
              <a:t>运算</a:t>
            </a:r>
            <a:r>
              <a:rPr lang="zh-CN" altLang="en-US" sz="2800"/>
              <a:t> 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755650" y="1628775"/>
            <a:ext cx="4411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逻辑变量数值的对应关系</a:t>
            </a:r>
          </a:p>
        </p:txBody>
      </p:sp>
      <p:grpSp>
        <p:nvGrpSpPr>
          <p:cNvPr id="26656" name="Group 32"/>
          <p:cNvGrpSpPr>
            <a:grpSpLocks/>
          </p:cNvGrpSpPr>
          <p:nvPr/>
        </p:nvGrpSpPr>
        <p:grpSpPr bwMode="auto">
          <a:xfrm>
            <a:off x="828675" y="2276475"/>
            <a:ext cx="1931988" cy="936625"/>
            <a:chOff x="432" y="1389"/>
            <a:chExt cx="1217" cy="590"/>
          </a:xfrm>
        </p:grpSpPr>
        <p:sp>
          <p:nvSpPr>
            <p:cNvPr id="26668" name="Rectangle 29"/>
            <p:cNvSpPr>
              <a:spLocks noChangeArrowheads="1"/>
            </p:cNvSpPr>
            <p:nvPr/>
          </p:nvSpPr>
          <p:spPr bwMode="auto">
            <a:xfrm>
              <a:off x="567" y="1389"/>
              <a:ext cx="10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逻辑“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en-US" altLang="zh-CN"/>
                <a:t>” </a:t>
              </a:r>
            </a:p>
          </p:txBody>
        </p:sp>
        <p:sp>
          <p:nvSpPr>
            <p:cNvPr id="26669" name="Rectangle 30"/>
            <p:cNvSpPr>
              <a:spLocks noChangeArrowheads="1"/>
            </p:cNvSpPr>
            <p:nvPr/>
          </p:nvSpPr>
          <p:spPr bwMode="auto">
            <a:xfrm>
              <a:off x="567" y="1691"/>
              <a:ext cx="10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逻辑“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  <a:r>
                <a:rPr lang="en-US" altLang="zh-CN"/>
                <a:t>” </a:t>
              </a:r>
            </a:p>
          </p:txBody>
        </p:sp>
        <p:sp>
          <p:nvSpPr>
            <p:cNvPr id="26670" name="AutoShape 31"/>
            <p:cNvSpPr>
              <a:spLocks/>
            </p:cNvSpPr>
            <p:nvPr/>
          </p:nvSpPr>
          <p:spPr bwMode="auto">
            <a:xfrm>
              <a:off x="432" y="1434"/>
              <a:ext cx="90" cy="499"/>
            </a:xfrm>
            <a:prstGeom prst="leftBrace">
              <a:avLst>
                <a:gd name="adj1" fmla="val 46204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660" name="Group 36"/>
          <p:cNvGrpSpPr>
            <a:grpSpLocks/>
          </p:cNvGrpSpPr>
          <p:nvPr/>
        </p:nvGrpSpPr>
        <p:grpSpPr bwMode="auto">
          <a:xfrm>
            <a:off x="2817813" y="2251075"/>
            <a:ext cx="2833687" cy="927100"/>
            <a:chOff x="1775" y="1418"/>
            <a:chExt cx="1785" cy="584"/>
          </a:xfrm>
        </p:grpSpPr>
        <p:sp>
          <p:nvSpPr>
            <p:cNvPr id="2" name="AutoShape 33"/>
            <p:cNvSpPr>
              <a:spLocks noChangeArrowheads="1"/>
            </p:cNvSpPr>
            <p:nvPr/>
          </p:nvSpPr>
          <p:spPr bwMode="auto">
            <a:xfrm>
              <a:off x="1775" y="1624"/>
              <a:ext cx="318" cy="136"/>
            </a:xfrm>
            <a:prstGeom prst="rightArrow">
              <a:avLst>
                <a:gd name="adj1" fmla="val 50000"/>
                <a:gd name="adj2" fmla="val 58456"/>
              </a:avLst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Rectangle 34"/>
            <p:cNvSpPr>
              <a:spLocks noChangeArrowheads="1"/>
            </p:cNvSpPr>
            <p:nvPr/>
          </p:nvSpPr>
          <p:spPr bwMode="auto">
            <a:xfrm>
              <a:off x="2200" y="1418"/>
              <a:ext cx="13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/>
                <a:t>逻辑“</a:t>
              </a:r>
              <a:r>
                <a:rPr lang="zh-CN" altLang="en-US">
                  <a:solidFill>
                    <a:schemeClr val="hlink"/>
                  </a:solidFill>
                </a:rPr>
                <a:t>真</a:t>
              </a:r>
              <a:r>
                <a:rPr lang="zh-CN" altLang="en-US"/>
                <a:t>” </a:t>
              </a:r>
            </a:p>
          </p:txBody>
        </p:sp>
        <p:sp>
          <p:nvSpPr>
            <p:cNvPr id="4" name="Rectangle 35"/>
            <p:cNvSpPr>
              <a:spLocks noChangeArrowheads="1"/>
            </p:cNvSpPr>
            <p:nvPr/>
          </p:nvSpPr>
          <p:spPr bwMode="auto">
            <a:xfrm>
              <a:off x="2200" y="1714"/>
              <a:ext cx="13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/>
                <a:t>逻辑“</a:t>
              </a:r>
              <a:r>
                <a:rPr lang="zh-CN" altLang="en-US">
                  <a:solidFill>
                    <a:schemeClr val="hlink"/>
                  </a:solidFill>
                </a:rPr>
                <a:t>假</a:t>
              </a:r>
              <a:r>
                <a:rPr lang="zh-CN" altLang="en-US"/>
                <a:t>” </a:t>
              </a:r>
            </a:p>
          </p:txBody>
        </p:sp>
      </p:grpSp>
      <p:grpSp>
        <p:nvGrpSpPr>
          <p:cNvPr id="26661" name="Group 37"/>
          <p:cNvGrpSpPr>
            <a:grpSpLocks/>
          </p:cNvGrpSpPr>
          <p:nvPr/>
        </p:nvGrpSpPr>
        <p:grpSpPr bwMode="auto">
          <a:xfrm>
            <a:off x="5338763" y="2252663"/>
            <a:ext cx="2833687" cy="927100"/>
            <a:chOff x="1775" y="1418"/>
            <a:chExt cx="1785" cy="584"/>
          </a:xfrm>
        </p:grpSpPr>
        <p:sp>
          <p:nvSpPr>
            <p:cNvPr id="26662" name="AutoShape 38"/>
            <p:cNvSpPr>
              <a:spLocks noChangeArrowheads="1"/>
            </p:cNvSpPr>
            <p:nvPr/>
          </p:nvSpPr>
          <p:spPr bwMode="auto">
            <a:xfrm>
              <a:off x="1775" y="1624"/>
              <a:ext cx="318" cy="136"/>
            </a:xfrm>
            <a:prstGeom prst="rightArrow">
              <a:avLst>
                <a:gd name="adj1" fmla="val 50000"/>
                <a:gd name="adj2" fmla="val 58456"/>
              </a:avLst>
            </a:prstGeom>
            <a:solidFill>
              <a:srgbClr val="FF66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3" name="Rectangle 39"/>
            <p:cNvSpPr>
              <a:spLocks noChangeArrowheads="1"/>
            </p:cNvSpPr>
            <p:nvPr/>
          </p:nvSpPr>
          <p:spPr bwMode="auto">
            <a:xfrm>
              <a:off x="2200" y="1418"/>
              <a:ext cx="13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/>
                <a:t>“</a:t>
              </a:r>
              <a:r>
                <a:rPr lang="zh-CN" altLang="en-US">
                  <a:solidFill>
                    <a:schemeClr val="hlink"/>
                  </a:solidFill>
                </a:rPr>
                <a:t>开</a:t>
              </a:r>
              <a:r>
                <a:rPr lang="zh-CN" altLang="en-US"/>
                <a:t>”导通 </a:t>
              </a:r>
            </a:p>
          </p:txBody>
        </p:sp>
        <p:sp>
          <p:nvSpPr>
            <p:cNvPr id="26664" name="Rectangle 40"/>
            <p:cNvSpPr>
              <a:spLocks noChangeArrowheads="1"/>
            </p:cNvSpPr>
            <p:nvPr/>
          </p:nvSpPr>
          <p:spPr bwMode="auto">
            <a:xfrm>
              <a:off x="2200" y="1714"/>
              <a:ext cx="13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/>
                <a:t>“</a:t>
              </a:r>
              <a:r>
                <a:rPr lang="zh-CN" altLang="en-US">
                  <a:solidFill>
                    <a:schemeClr val="hlink"/>
                  </a:solidFill>
                </a:rPr>
                <a:t>关</a:t>
              </a:r>
              <a:r>
                <a:rPr lang="zh-CN" altLang="en-US"/>
                <a:t>”截止 </a:t>
              </a:r>
            </a:p>
          </p:txBody>
        </p:sp>
      </p:grpSp>
      <p:sp>
        <p:nvSpPr>
          <p:cNvPr id="26665" name="AutoShape 41"/>
          <p:cNvSpPr>
            <a:spLocks noChangeArrowheads="1"/>
          </p:cNvSpPr>
          <p:nvPr/>
        </p:nvSpPr>
        <p:spPr bwMode="auto">
          <a:xfrm>
            <a:off x="6732588" y="1341438"/>
            <a:ext cx="1582737" cy="503237"/>
          </a:xfrm>
          <a:prstGeom prst="wedgeRoundRectCallout">
            <a:avLst>
              <a:gd name="adj1" fmla="val -56921"/>
              <a:gd name="adj2" fmla="val 110884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chemeClr val="folHlink"/>
                </a:solidFill>
              </a:rPr>
              <a:t>正逻辑</a:t>
            </a:r>
            <a:endParaRPr lang="en-US" altLang="zh-CN" sz="20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541338" y="3413125"/>
            <a:ext cx="3382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（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/>
              <a:t>）“或”运算</a:t>
            </a:r>
          </a:p>
        </p:txBody>
      </p:sp>
      <p:grpSp>
        <p:nvGrpSpPr>
          <p:cNvPr id="26667" name="Group 43"/>
          <p:cNvGrpSpPr>
            <a:grpSpLocks/>
          </p:cNvGrpSpPr>
          <p:nvPr/>
        </p:nvGrpSpPr>
        <p:grpSpPr bwMode="auto">
          <a:xfrm>
            <a:off x="4427538" y="3429000"/>
            <a:ext cx="4179887" cy="2751138"/>
            <a:chOff x="1344" y="1104"/>
            <a:chExt cx="2633" cy="1733"/>
          </a:xfrm>
        </p:grpSpPr>
        <p:sp>
          <p:nvSpPr>
            <p:cNvPr id="26639" name="AutoShape 44"/>
            <p:cNvSpPr>
              <a:spLocks noChangeArrowheads="1"/>
            </p:cNvSpPr>
            <p:nvPr/>
          </p:nvSpPr>
          <p:spPr bwMode="auto">
            <a:xfrm>
              <a:off x="3552" y="1920"/>
              <a:ext cx="192" cy="197"/>
            </a:xfrm>
            <a:prstGeom prst="flowChartSummingJunction">
              <a:avLst/>
            </a:prstGeom>
            <a:solidFill>
              <a:srgbClr val="FF66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kumimoji="1" lang="zh-CN" altLang="en-US" sz="2000" b="0">
                <a:solidFill>
                  <a:srgbClr val="CC3300"/>
                </a:solidFill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6640" name="Text Box 45"/>
            <p:cNvSpPr txBox="1">
              <a:spLocks noChangeArrowheads="1"/>
            </p:cNvSpPr>
            <p:nvPr/>
          </p:nvSpPr>
          <p:spPr bwMode="auto">
            <a:xfrm>
              <a:off x="1584" y="2549"/>
              <a:ext cx="20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rgbClr val="A60000"/>
                  </a:solidFill>
                  <a:latin typeface="宋体" charset="-122"/>
                </a:rPr>
                <a:t>    </a:t>
              </a:r>
              <a:r>
                <a:rPr kumimoji="1" lang="zh-CN" altLang="en-US" sz="2000">
                  <a:solidFill>
                    <a:srgbClr val="A60000"/>
                  </a:solidFill>
                  <a:latin typeface="宋体" charset="-122"/>
                </a:rPr>
                <a:t>并联开关电路</a:t>
              </a:r>
              <a:r>
                <a:rPr kumimoji="1" lang="zh-CN" altLang="en-US" b="0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26641" name="Group 46"/>
            <p:cNvGrpSpPr>
              <a:grpSpLocks/>
            </p:cNvGrpSpPr>
            <p:nvPr/>
          </p:nvGrpSpPr>
          <p:grpSpPr bwMode="auto">
            <a:xfrm>
              <a:off x="1344" y="1104"/>
              <a:ext cx="2633" cy="1296"/>
              <a:chOff x="1392" y="1200"/>
              <a:chExt cx="2633" cy="1296"/>
            </a:xfrm>
          </p:grpSpPr>
          <p:sp>
            <p:nvSpPr>
              <p:cNvPr id="26642" name="Line 47"/>
              <p:cNvSpPr>
                <a:spLocks noChangeShapeType="1"/>
              </p:cNvSpPr>
              <p:nvPr/>
            </p:nvSpPr>
            <p:spPr bwMode="auto">
              <a:xfrm>
                <a:off x="1435" y="2066"/>
                <a:ext cx="21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3" name="Line 48"/>
              <p:cNvSpPr>
                <a:spLocks noChangeShapeType="1"/>
              </p:cNvSpPr>
              <p:nvPr/>
            </p:nvSpPr>
            <p:spPr bwMode="auto">
              <a:xfrm>
                <a:off x="1392" y="1963"/>
                <a:ext cx="317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4" name="Line 49"/>
              <p:cNvSpPr>
                <a:spLocks noChangeShapeType="1"/>
              </p:cNvSpPr>
              <p:nvPr/>
            </p:nvSpPr>
            <p:spPr bwMode="auto">
              <a:xfrm flipV="1">
                <a:off x="1540" y="1680"/>
                <a:ext cx="1" cy="2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5" name="Line 50"/>
              <p:cNvSpPr>
                <a:spLocks noChangeShapeType="1"/>
              </p:cNvSpPr>
              <p:nvPr/>
            </p:nvSpPr>
            <p:spPr bwMode="auto">
              <a:xfrm>
                <a:off x="1548" y="1679"/>
                <a:ext cx="56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6" name="Line 51"/>
              <p:cNvSpPr>
                <a:spLocks noChangeShapeType="1"/>
              </p:cNvSpPr>
              <p:nvPr/>
            </p:nvSpPr>
            <p:spPr bwMode="auto">
              <a:xfrm>
                <a:off x="2112" y="1488"/>
                <a:ext cx="1" cy="3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7" name="Line 52"/>
              <p:cNvSpPr>
                <a:spLocks noChangeShapeType="1"/>
              </p:cNvSpPr>
              <p:nvPr/>
            </p:nvSpPr>
            <p:spPr bwMode="auto">
              <a:xfrm>
                <a:off x="2112" y="1487"/>
                <a:ext cx="47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8" name="Line 53"/>
              <p:cNvSpPr>
                <a:spLocks noChangeShapeType="1"/>
              </p:cNvSpPr>
              <p:nvPr/>
            </p:nvSpPr>
            <p:spPr bwMode="auto">
              <a:xfrm>
                <a:off x="2112" y="1871"/>
                <a:ext cx="47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9" name="Line 54"/>
              <p:cNvSpPr>
                <a:spLocks noChangeShapeType="1"/>
              </p:cNvSpPr>
              <p:nvPr/>
            </p:nvSpPr>
            <p:spPr bwMode="auto">
              <a:xfrm flipV="1">
                <a:off x="2592" y="1752"/>
                <a:ext cx="118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Line 55"/>
              <p:cNvSpPr>
                <a:spLocks noChangeShapeType="1"/>
              </p:cNvSpPr>
              <p:nvPr/>
            </p:nvSpPr>
            <p:spPr bwMode="auto">
              <a:xfrm>
                <a:off x="2744" y="1487"/>
                <a:ext cx="47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1" name="Line 56"/>
              <p:cNvSpPr>
                <a:spLocks noChangeShapeType="1"/>
              </p:cNvSpPr>
              <p:nvPr/>
            </p:nvSpPr>
            <p:spPr bwMode="auto">
              <a:xfrm>
                <a:off x="2744" y="1871"/>
                <a:ext cx="47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Line 57"/>
              <p:cNvSpPr>
                <a:spLocks noChangeShapeType="1"/>
              </p:cNvSpPr>
              <p:nvPr/>
            </p:nvSpPr>
            <p:spPr bwMode="auto">
              <a:xfrm>
                <a:off x="3216" y="1488"/>
                <a:ext cx="0" cy="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3" name="Line 58"/>
              <p:cNvSpPr>
                <a:spLocks noChangeShapeType="1"/>
              </p:cNvSpPr>
              <p:nvPr/>
            </p:nvSpPr>
            <p:spPr bwMode="auto">
              <a:xfrm>
                <a:off x="3216" y="1670"/>
                <a:ext cx="48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4" name="Line 59"/>
              <p:cNvSpPr>
                <a:spLocks noChangeShapeType="1"/>
              </p:cNvSpPr>
              <p:nvPr/>
            </p:nvSpPr>
            <p:spPr bwMode="auto">
              <a:xfrm>
                <a:off x="3695" y="1670"/>
                <a:ext cx="1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5" name="Line 60"/>
              <p:cNvSpPr>
                <a:spLocks noChangeShapeType="1"/>
              </p:cNvSpPr>
              <p:nvPr/>
            </p:nvSpPr>
            <p:spPr bwMode="auto">
              <a:xfrm>
                <a:off x="1548" y="2495"/>
                <a:ext cx="21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61"/>
              <p:cNvSpPr>
                <a:spLocks noChangeShapeType="1"/>
              </p:cNvSpPr>
              <p:nvPr/>
            </p:nvSpPr>
            <p:spPr bwMode="auto">
              <a:xfrm flipH="1">
                <a:off x="3695" y="2160"/>
                <a:ext cx="1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7" name="Line 62"/>
              <p:cNvSpPr>
                <a:spLocks noChangeShapeType="1"/>
              </p:cNvSpPr>
              <p:nvPr/>
            </p:nvSpPr>
            <p:spPr bwMode="auto">
              <a:xfrm>
                <a:off x="1540" y="2076"/>
                <a:ext cx="1" cy="4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8" name="Text Box 63"/>
              <p:cNvSpPr txBox="1">
                <a:spLocks noChangeArrowheads="1"/>
              </p:cNvSpPr>
              <p:nvPr/>
            </p:nvSpPr>
            <p:spPr bwMode="auto">
              <a:xfrm>
                <a:off x="2376" y="1200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6659" name="Text Box 64"/>
              <p:cNvSpPr txBox="1">
                <a:spLocks noChangeArrowheads="1"/>
              </p:cNvSpPr>
              <p:nvPr/>
            </p:nvSpPr>
            <p:spPr bwMode="auto">
              <a:xfrm>
                <a:off x="2396" y="1632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8" name="Text Box 65"/>
              <p:cNvSpPr txBox="1">
                <a:spLocks noChangeArrowheads="1"/>
              </p:cNvSpPr>
              <p:nvPr/>
            </p:nvSpPr>
            <p:spPr bwMode="auto">
              <a:xfrm>
                <a:off x="3792" y="1944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9" name="Line 66"/>
              <p:cNvSpPr>
                <a:spLocks noChangeShapeType="1"/>
              </p:cNvSpPr>
              <p:nvPr/>
            </p:nvSpPr>
            <p:spPr bwMode="auto">
              <a:xfrm flipV="1">
                <a:off x="2592" y="1368"/>
                <a:ext cx="118" cy="1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6691" name="Rectangle 67"/>
          <p:cNvSpPr>
            <a:spLocks noChangeArrowheads="1"/>
          </p:cNvSpPr>
          <p:nvPr/>
        </p:nvSpPr>
        <p:spPr bwMode="auto">
          <a:xfrm>
            <a:off x="828675" y="4868863"/>
            <a:ext cx="2951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F = A + B</a:t>
            </a:r>
            <a:r>
              <a:rPr kumimoji="1" lang="zh-CN" altLang="en-US" sz="2800">
                <a:solidFill>
                  <a:srgbClr val="0033CC"/>
                </a:solidFill>
                <a:latin typeface="Times New Roman" pitchFamily="18" charset="0"/>
              </a:rPr>
              <a:t>　 </a:t>
            </a:r>
            <a:r>
              <a:rPr kumimoji="1" lang="zh-CN" altLang="en-US" sz="2800" b="0">
                <a:solidFill>
                  <a:srgbClr val="0033CC"/>
                </a:solidFill>
                <a:latin typeface="Times New Roman" pitchFamily="18" charset="0"/>
              </a:rPr>
              <a:t>　</a:t>
            </a:r>
            <a:endParaRPr kumimoji="1" lang="zh-CN" altLang="en-US" sz="28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26692" name="Rectangle 68"/>
          <p:cNvSpPr>
            <a:spLocks noChangeArrowheads="1"/>
          </p:cNvSpPr>
          <p:nvPr/>
        </p:nvSpPr>
        <p:spPr bwMode="auto">
          <a:xfrm>
            <a:off x="828675" y="4149725"/>
            <a:ext cx="2663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F = A∨B</a:t>
            </a:r>
            <a:endParaRPr kumimoji="1" lang="zh-CN" altLang="en-US" sz="28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26694" name="Text Box 70"/>
          <p:cNvSpPr txBox="1">
            <a:spLocks noChangeArrowheads="1"/>
          </p:cNvSpPr>
          <p:nvPr/>
        </p:nvSpPr>
        <p:spPr bwMode="auto">
          <a:xfrm>
            <a:off x="2809875" y="4089400"/>
            <a:ext cx="1258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或者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2" grpId="0"/>
      <p:bldP spid="26665" grpId="0" animBg="1"/>
      <p:bldP spid="26666" grpId="0"/>
      <p:bldP spid="26691" grpId="0"/>
      <p:bldP spid="26692" grpId="0"/>
      <p:bldP spid="266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2" name="文本框 2"/>
          <p:cNvSpPr txBox="1">
            <a:spLocks noChangeArrowheads="1"/>
          </p:cNvSpPr>
          <p:nvPr/>
        </p:nvSpPr>
        <p:spPr bwMode="auto">
          <a:xfrm>
            <a:off x="395288" y="333375"/>
            <a:ext cx="41052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基本概念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900113" y="1484313"/>
            <a:ext cx="7631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多个条件只要一个或一个以上具备，事件就能发生 </a:t>
            </a:r>
          </a:p>
        </p:txBody>
      </p:sp>
      <p:sp>
        <p:nvSpPr>
          <p:cNvPr id="28677" name="Rectangle 42"/>
          <p:cNvSpPr>
            <a:spLocks noChangeArrowheads="1"/>
          </p:cNvSpPr>
          <p:nvPr/>
        </p:nvSpPr>
        <p:spPr bwMode="auto">
          <a:xfrm>
            <a:off x="612775" y="981075"/>
            <a:ext cx="3382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）“或”运算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900113" y="1965325"/>
            <a:ext cx="2036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真值表</a:t>
            </a:r>
          </a:p>
        </p:txBody>
      </p:sp>
      <p:grpSp>
        <p:nvGrpSpPr>
          <p:cNvPr id="28699" name="Group 27"/>
          <p:cNvGrpSpPr>
            <a:grpSpLocks/>
          </p:cNvGrpSpPr>
          <p:nvPr/>
        </p:nvGrpSpPr>
        <p:grpSpPr bwMode="auto">
          <a:xfrm>
            <a:off x="1044575" y="2684463"/>
            <a:ext cx="2663825" cy="2112962"/>
            <a:chOff x="567" y="1736"/>
            <a:chExt cx="1678" cy="1331"/>
          </a:xfrm>
        </p:grpSpPr>
        <p:sp>
          <p:nvSpPr>
            <p:cNvPr id="28687" name="Line 8"/>
            <p:cNvSpPr>
              <a:spLocks noChangeShapeType="1"/>
            </p:cNvSpPr>
            <p:nvPr/>
          </p:nvSpPr>
          <p:spPr bwMode="auto">
            <a:xfrm>
              <a:off x="567" y="1752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9"/>
            <p:cNvSpPr>
              <a:spLocks noChangeShapeType="1"/>
            </p:cNvSpPr>
            <p:nvPr/>
          </p:nvSpPr>
          <p:spPr bwMode="auto">
            <a:xfrm>
              <a:off x="567" y="2024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689" name="Group 12"/>
            <p:cNvGrpSpPr>
              <a:grpSpLocks/>
            </p:cNvGrpSpPr>
            <p:nvPr/>
          </p:nvGrpSpPr>
          <p:grpSpPr bwMode="auto">
            <a:xfrm>
              <a:off x="658" y="1736"/>
              <a:ext cx="1497" cy="288"/>
              <a:chOff x="703" y="1752"/>
              <a:chExt cx="1497" cy="288"/>
            </a:xfrm>
          </p:grpSpPr>
          <p:sp>
            <p:nvSpPr>
              <p:cNvPr id="3" name="Text Box 10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A      B</a:t>
                </a:r>
              </a:p>
            </p:txBody>
          </p:sp>
          <p:sp>
            <p:nvSpPr>
              <p:cNvPr id="4" name="Text Box 11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F</a:t>
                </a:r>
              </a:p>
            </p:txBody>
          </p:sp>
        </p:grpSp>
        <p:grpSp>
          <p:nvGrpSpPr>
            <p:cNvPr id="28690" name="Group 13"/>
            <p:cNvGrpSpPr>
              <a:grpSpLocks/>
            </p:cNvGrpSpPr>
            <p:nvPr/>
          </p:nvGrpSpPr>
          <p:grpSpPr bwMode="auto">
            <a:xfrm>
              <a:off x="658" y="2008"/>
              <a:ext cx="1497" cy="288"/>
              <a:chOff x="703" y="1752"/>
              <a:chExt cx="1497" cy="288"/>
            </a:xfrm>
          </p:grpSpPr>
          <p:sp>
            <p:nvSpPr>
              <p:cNvPr id="28702" name="Text Box 14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0       0</a:t>
                </a:r>
              </a:p>
            </p:txBody>
          </p:sp>
          <p:sp>
            <p:nvSpPr>
              <p:cNvPr id="5" name="Text Box 15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8691" name="Group 16"/>
            <p:cNvGrpSpPr>
              <a:grpSpLocks/>
            </p:cNvGrpSpPr>
            <p:nvPr/>
          </p:nvGrpSpPr>
          <p:grpSpPr bwMode="auto">
            <a:xfrm>
              <a:off x="658" y="2235"/>
              <a:ext cx="1497" cy="288"/>
              <a:chOff x="703" y="1752"/>
              <a:chExt cx="1497" cy="288"/>
            </a:xfrm>
          </p:grpSpPr>
          <p:sp>
            <p:nvSpPr>
              <p:cNvPr id="28700" name="Text Box 17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0       1</a:t>
                </a:r>
              </a:p>
            </p:txBody>
          </p:sp>
          <p:sp>
            <p:nvSpPr>
              <p:cNvPr id="6" name="Text Box 18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8692" name="Group 19"/>
            <p:cNvGrpSpPr>
              <a:grpSpLocks/>
            </p:cNvGrpSpPr>
            <p:nvPr/>
          </p:nvGrpSpPr>
          <p:grpSpPr bwMode="auto">
            <a:xfrm>
              <a:off x="658" y="2477"/>
              <a:ext cx="1497" cy="288"/>
              <a:chOff x="703" y="1752"/>
              <a:chExt cx="1497" cy="288"/>
            </a:xfrm>
          </p:grpSpPr>
          <p:sp>
            <p:nvSpPr>
              <p:cNvPr id="28698" name="Text Box 20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1       0</a:t>
                </a:r>
              </a:p>
            </p:txBody>
          </p:sp>
          <p:sp>
            <p:nvSpPr>
              <p:cNvPr id="7" name="Text Box 21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8693" name="Group 22"/>
            <p:cNvGrpSpPr>
              <a:grpSpLocks/>
            </p:cNvGrpSpPr>
            <p:nvPr/>
          </p:nvGrpSpPr>
          <p:grpSpPr bwMode="auto">
            <a:xfrm>
              <a:off x="658" y="2750"/>
              <a:ext cx="1497" cy="288"/>
              <a:chOff x="703" y="1752"/>
              <a:chExt cx="1497" cy="288"/>
            </a:xfrm>
          </p:grpSpPr>
          <p:sp>
            <p:nvSpPr>
              <p:cNvPr id="28696" name="Text Box 23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1       1</a:t>
                </a:r>
              </a:p>
            </p:txBody>
          </p:sp>
          <p:sp>
            <p:nvSpPr>
              <p:cNvPr id="28697" name="Text Box 24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28694" name="Line 25"/>
            <p:cNvSpPr>
              <a:spLocks noChangeShapeType="1"/>
            </p:cNvSpPr>
            <p:nvPr/>
          </p:nvSpPr>
          <p:spPr bwMode="auto">
            <a:xfrm>
              <a:off x="567" y="3067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26"/>
            <p:cNvSpPr>
              <a:spLocks noChangeShapeType="1"/>
            </p:cNvSpPr>
            <p:nvPr/>
          </p:nvSpPr>
          <p:spPr bwMode="auto">
            <a:xfrm>
              <a:off x="1610" y="1752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65" name="AutoShape 41"/>
          <p:cNvSpPr>
            <a:spLocks noChangeArrowheads="1"/>
          </p:cNvSpPr>
          <p:nvPr/>
        </p:nvSpPr>
        <p:spPr bwMode="auto">
          <a:xfrm>
            <a:off x="1044575" y="5300663"/>
            <a:ext cx="1871663" cy="503237"/>
          </a:xfrm>
          <a:prstGeom prst="wedgeRoundRectCallout">
            <a:avLst>
              <a:gd name="adj1" fmla="val 31593"/>
              <a:gd name="adj2" fmla="val -128231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rgbClr val="FF0000"/>
                </a:solidFill>
              </a:rPr>
              <a:t>枚举模式</a:t>
            </a:r>
            <a:endParaRPr lang="en-US" altLang="zh-CN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5127625" y="1963738"/>
            <a:ext cx="2036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表达式</a:t>
            </a:r>
          </a:p>
        </p:txBody>
      </p:sp>
      <p:sp>
        <p:nvSpPr>
          <p:cNvPr id="26692" name="Rectangle 68"/>
          <p:cNvSpPr>
            <a:spLocks noChangeArrowheads="1"/>
          </p:cNvSpPr>
          <p:nvPr/>
        </p:nvSpPr>
        <p:spPr bwMode="auto">
          <a:xfrm>
            <a:off x="5508625" y="2492375"/>
            <a:ext cx="2663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F = A∨B</a:t>
            </a:r>
            <a:endParaRPr kumimoji="1" lang="zh-CN" altLang="en-US" sz="28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28703" name="Rectangle 67"/>
          <p:cNvSpPr>
            <a:spLocks noChangeArrowheads="1"/>
          </p:cNvSpPr>
          <p:nvPr/>
        </p:nvSpPr>
        <p:spPr bwMode="auto">
          <a:xfrm>
            <a:off x="5508625" y="29972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F = A + B</a:t>
            </a:r>
            <a:r>
              <a:rPr kumimoji="1" lang="zh-CN" altLang="en-US" sz="2800">
                <a:solidFill>
                  <a:srgbClr val="0033CC"/>
                </a:solidFill>
                <a:latin typeface="Times New Roman" pitchFamily="18" charset="0"/>
              </a:rPr>
              <a:t>　 </a:t>
            </a:r>
            <a:r>
              <a:rPr kumimoji="1" lang="zh-CN" altLang="en-US" sz="2800" b="0">
                <a:solidFill>
                  <a:srgbClr val="0033CC"/>
                </a:solidFill>
                <a:latin typeface="Times New Roman" pitchFamily="18" charset="0"/>
              </a:rPr>
              <a:t>　</a:t>
            </a:r>
            <a:endParaRPr kumimoji="1" lang="zh-CN" altLang="en-US" sz="28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5127625" y="3548063"/>
            <a:ext cx="2397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运算规则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5580063" y="4076700"/>
            <a:ext cx="26638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0 + 0 = 0</a:t>
            </a:r>
          </a:p>
          <a:p>
            <a:pPr defTabSz="914400"/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1 + 0 = 1</a:t>
            </a:r>
          </a:p>
          <a:p>
            <a:pPr defTabSz="914400"/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0 + 1 = 1</a:t>
            </a:r>
          </a:p>
          <a:p>
            <a:pPr defTabSz="914400"/>
            <a:r>
              <a:rPr kumimoji="1" lang="en-US" altLang="zh-CN" sz="2800">
                <a:solidFill>
                  <a:srgbClr val="FF0000"/>
                </a:solidFill>
                <a:latin typeface="Times New Roman" pitchFamily="18" charset="0"/>
              </a:rPr>
              <a:t>1 + 1 = 1</a:t>
            </a:r>
          </a:p>
        </p:txBody>
      </p:sp>
      <p:sp>
        <p:nvSpPr>
          <p:cNvPr id="2" name="AutoShape 41"/>
          <p:cNvSpPr>
            <a:spLocks noChangeArrowheads="1"/>
          </p:cNvSpPr>
          <p:nvPr/>
        </p:nvSpPr>
        <p:spPr bwMode="auto">
          <a:xfrm>
            <a:off x="3348038" y="5661025"/>
            <a:ext cx="1871662" cy="503238"/>
          </a:xfrm>
          <a:prstGeom prst="wedgeRoundRectCallout">
            <a:avLst>
              <a:gd name="adj1" fmla="val 71120"/>
              <a:gd name="adj2" fmla="val -50000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rgbClr val="FF0000"/>
                </a:solidFill>
              </a:rPr>
              <a:t>逻辑加操作</a:t>
            </a:r>
            <a:endParaRPr lang="zh-CN" altLang="en-US" sz="20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9" grpId="0"/>
      <p:bldP spid="26665" grpId="0" animBg="1"/>
      <p:bldP spid="28701" grpId="0"/>
      <p:bldP spid="26692" grpId="0"/>
      <p:bldP spid="28703" grpId="0"/>
      <p:bldP spid="28704" grpId="0"/>
      <p:bldP spid="28705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2" name="文本框 2"/>
          <p:cNvSpPr txBox="1">
            <a:spLocks noChangeArrowheads="1"/>
          </p:cNvSpPr>
          <p:nvPr/>
        </p:nvSpPr>
        <p:spPr bwMode="auto">
          <a:xfrm>
            <a:off x="395288" y="333375"/>
            <a:ext cx="41052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基本概念</a:t>
            </a:r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541338" y="965200"/>
            <a:ext cx="3382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（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/>
              <a:t>）“与”运算</a:t>
            </a: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755650" y="1412875"/>
            <a:ext cx="684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多个条件必须同时具备，事件才能发生 </a:t>
            </a:r>
          </a:p>
        </p:txBody>
      </p:sp>
      <p:grpSp>
        <p:nvGrpSpPr>
          <p:cNvPr id="29733" name="Group 37"/>
          <p:cNvGrpSpPr>
            <a:grpSpLocks/>
          </p:cNvGrpSpPr>
          <p:nvPr/>
        </p:nvGrpSpPr>
        <p:grpSpPr bwMode="auto">
          <a:xfrm>
            <a:off x="612775" y="1841500"/>
            <a:ext cx="3532188" cy="2667000"/>
            <a:chOff x="3120" y="864"/>
            <a:chExt cx="2225" cy="1680"/>
          </a:xfrm>
        </p:grpSpPr>
        <p:sp>
          <p:nvSpPr>
            <p:cNvPr id="29729" name="Line 38"/>
            <p:cNvSpPr>
              <a:spLocks noChangeShapeType="1"/>
            </p:cNvSpPr>
            <p:nvPr/>
          </p:nvSpPr>
          <p:spPr bwMode="auto">
            <a:xfrm>
              <a:off x="3864" y="1176"/>
              <a:ext cx="4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30" name="Group 39"/>
            <p:cNvGrpSpPr>
              <a:grpSpLocks/>
            </p:cNvGrpSpPr>
            <p:nvPr/>
          </p:nvGrpSpPr>
          <p:grpSpPr bwMode="auto">
            <a:xfrm>
              <a:off x="3120" y="864"/>
              <a:ext cx="2225" cy="1680"/>
              <a:chOff x="3168" y="816"/>
              <a:chExt cx="2225" cy="1680"/>
            </a:xfrm>
          </p:grpSpPr>
          <p:sp>
            <p:nvSpPr>
              <p:cNvPr id="29731" name="Line 40"/>
              <p:cNvSpPr>
                <a:spLocks noChangeShapeType="1"/>
              </p:cNvSpPr>
              <p:nvPr/>
            </p:nvSpPr>
            <p:spPr bwMode="auto">
              <a:xfrm>
                <a:off x="3365" y="2208"/>
                <a:ext cx="16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" name="Group 41"/>
              <p:cNvGrpSpPr>
                <a:grpSpLocks/>
              </p:cNvGrpSpPr>
              <p:nvPr/>
            </p:nvGrpSpPr>
            <p:grpSpPr bwMode="auto">
              <a:xfrm>
                <a:off x="3168" y="816"/>
                <a:ext cx="2225" cy="1680"/>
                <a:chOff x="3168" y="816"/>
                <a:chExt cx="2225" cy="1680"/>
              </a:xfrm>
            </p:grpSpPr>
            <p:sp>
              <p:nvSpPr>
                <p:cNvPr id="3" name="Line 42"/>
                <p:cNvSpPr>
                  <a:spLocks noChangeShapeType="1"/>
                </p:cNvSpPr>
                <p:nvPr/>
              </p:nvSpPr>
              <p:spPr bwMode="auto">
                <a:xfrm>
                  <a:off x="5043" y="1766"/>
                  <a:ext cx="0" cy="4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34" name="Line 43"/>
                <p:cNvSpPr>
                  <a:spLocks noChangeShapeType="1"/>
                </p:cNvSpPr>
                <p:nvPr/>
              </p:nvSpPr>
              <p:spPr bwMode="auto">
                <a:xfrm>
                  <a:off x="3168" y="1492"/>
                  <a:ext cx="3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35" name="Line 44"/>
                <p:cNvSpPr>
                  <a:spLocks noChangeShapeType="1"/>
                </p:cNvSpPr>
                <p:nvPr/>
              </p:nvSpPr>
              <p:spPr bwMode="auto">
                <a:xfrm>
                  <a:off x="3216" y="1619"/>
                  <a:ext cx="2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36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3355" y="1111"/>
                  <a:ext cx="0" cy="3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37" name="Line 46"/>
                <p:cNvSpPr>
                  <a:spLocks noChangeShapeType="1"/>
                </p:cNvSpPr>
                <p:nvPr/>
              </p:nvSpPr>
              <p:spPr bwMode="auto">
                <a:xfrm>
                  <a:off x="3356" y="1111"/>
                  <a:ext cx="4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38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778" y="960"/>
                  <a:ext cx="144" cy="1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39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4330" y="993"/>
                  <a:ext cx="141" cy="1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0" name="Line 49"/>
                <p:cNvSpPr>
                  <a:spLocks noChangeShapeType="1"/>
                </p:cNvSpPr>
                <p:nvPr/>
              </p:nvSpPr>
              <p:spPr bwMode="auto">
                <a:xfrm>
                  <a:off x="4481" y="1111"/>
                  <a:ext cx="56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1" name="Line 50"/>
                <p:cNvSpPr>
                  <a:spLocks noChangeShapeType="1"/>
                </p:cNvSpPr>
                <p:nvPr/>
              </p:nvSpPr>
              <p:spPr bwMode="auto">
                <a:xfrm>
                  <a:off x="5043" y="1111"/>
                  <a:ext cx="0" cy="4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2" name="Line 51"/>
                <p:cNvSpPr>
                  <a:spLocks noChangeShapeType="1"/>
                </p:cNvSpPr>
                <p:nvPr/>
              </p:nvSpPr>
              <p:spPr bwMode="auto">
                <a:xfrm>
                  <a:off x="3356" y="1619"/>
                  <a:ext cx="0" cy="5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3" name="AutoShape 52"/>
                <p:cNvSpPr>
                  <a:spLocks noChangeArrowheads="1"/>
                </p:cNvSpPr>
                <p:nvPr/>
              </p:nvSpPr>
              <p:spPr bwMode="auto">
                <a:xfrm>
                  <a:off x="4896" y="1512"/>
                  <a:ext cx="288" cy="295"/>
                </a:xfrm>
                <a:prstGeom prst="flowChartSummingJunction">
                  <a:avLst/>
                </a:prstGeom>
                <a:solidFill>
                  <a:srgbClr val="FF66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44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638" y="816"/>
                  <a:ext cx="2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29745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220" y="840"/>
                  <a:ext cx="2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29746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5160" y="1524"/>
                  <a:ext cx="23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>
                      <a:latin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29747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312" y="2208"/>
                  <a:ext cx="192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zh-CN" altLang="en-US">
                      <a:latin typeface="宋体" charset="-122"/>
                    </a:rPr>
                    <a:t>   </a:t>
                  </a:r>
                  <a:r>
                    <a:rPr kumimoji="1" lang="zh-CN" altLang="en-US" sz="2000">
                      <a:solidFill>
                        <a:schemeClr val="accent2"/>
                      </a:solidFill>
                      <a:latin typeface="宋体" charset="-122"/>
                    </a:rPr>
                    <a:t>串联开关电路</a:t>
                  </a:r>
                  <a:r>
                    <a:rPr kumimoji="1" lang="zh-CN" altLang="en-US">
                      <a:latin typeface="宋体" charset="-122"/>
                    </a:rPr>
                    <a:t> </a:t>
                  </a:r>
                </a:p>
              </p:txBody>
            </p:sp>
          </p:grpSp>
        </p:grpSp>
      </p:grpSp>
      <p:sp>
        <p:nvSpPr>
          <p:cNvPr id="29753" name="Text Box 57"/>
          <p:cNvSpPr txBox="1">
            <a:spLocks noChangeArrowheads="1"/>
          </p:cNvSpPr>
          <p:nvPr/>
        </p:nvSpPr>
        <p:spPr bwMode="auto">
          <a:xfrm>
            <a:off x="5003800" y="1917700"/>
            <a:ext cx="2036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真值表</a:t>
            </a:r>
          </a:p>
        </p:txBody>
      </p:sp>
      <p:grpSp>
        <p:nvGrpSpPr>
          <p:cNvPr id="29754" name="Group 58"/>
          <p:cNvGrpSpPr>
            <a:grpSpLocks/>
          </p:cNvGrpSpPr>
          <p:nvPr/>
        </p:nvGrpSpPr>
        <p:grpSpPr bwMode="auto">
          <a:xfrm>
            <a:off x="5148263" y="2492375"/>
            <a:ext cx="2663825" cy="2112963"/>
            <a:chOff x="567" y="1736"/>
            <a:chExt cx="1678" cy="1331"/>
          </a:xfrm>
        </p:grpSpPr>
        <p:sp>
          <p:nvSpPr>
            <p:cNvPr id="29710" name="Line 59"/>
            <p:cNvSpPr>
              <a:spLocks noChangeShapeType="1"/>
            </p:cNvSpPr>
            <p:nvPr/>
          </p:nvSpPr>
          <p:spPr bwMode="auto">
            <a:xfrm>
              <a:off x="567" y="1752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Line 60"/>
            <p:cNvSpPr>
              <a:spLocks noChangeShapeType="1"/>
            </p:cNvSpPr>
            <p:nvPr/>
          </p:nvSpPr>
          <p:spPr bwMode="auto">
            <a:xfrm>
              <a:off x="567" y="2024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12" name="Group 61"/>
            <p:cNvGrpSpPr>
              <a:grpSpLocks/>
            </p:cNvGrpSpPr>
            <p:nvPr/>
          </p:nvGrpSpPr>
          <p:grpSpPr bwMode="auto">
            <a:xfrm>
              <a:off x="658" y="1736"/>
              <a:ext cx="1497" cy="288"/>
              <a:chOff x="703" y="1752"/>
              <a:chExt cx="1497" cy="288"/>
            </a:xfrm>
          </p:grpSpPr>
          <p:sp>
            <p:nvSpPr>
              <p:cNvPr id="29727" name="Text Box 62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A      B</a:t>
                </a:r>
              </a:p>
            </p:txBody>
          </p:sp>
          <p:sp>
            <p:nvSpPr>
              <p:cNvPr id="29728" name="Text Box 63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F</a:t>
                </a:r>
              </a:p>
            </p:txBody>
          </p:sp>
        </p:grpSp>
        <p:grpSp>
          <p:nvGrpSpPr>
            <p:cNvPr id="29713" name="Group 64"/>
            <p:cNvGrpSpPr>
              <a:grpSpLocks/>
            </p:cNvGrpSpPr>
            <p:nvPr/>
          </p:nvGrpSpPr>
          <p:grpSpPr bwMode="auto">
            <a:xfrm>
              <a:off x="658" y="2008"/>
              <a:ext cx="1497" cy="288"/>
              <a:chOff x="703" y="1752"/>
              <a:chExt cx="1497" cy="288"/>
            </a:xfrm>
          </p:grpSpPr>
          <p:sp>
            <p:nvSpPr>
              <p:cNvPr id="29725" name="Text Box 65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0       0</a:t>
                </a:r>
              </a:p>
            </p:txBody>
          </p:sp>
          <p:sp>
            <p:nvSpPr>
              <p:cNvPr id="29726" name="Text Box 66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9714" name="Group 67"/>
            <p:cNvGrpSpPr>
              <a:grpSpLocks/>
            </p:cNvGrpSpPr>
            <p:nvPr/>
          </p:nvGrpSpPr>
          <p:grpSpPr bwMode="auto">
            <a:xfrm>
              <a:off x="658" y="2235"/>
              <a:ext cx="1497" cy="288"/>
              <a:chOff x="703" y="1752"/>
              <a:chExt cx="1497" cy="288"/>
            </a:xfrm>
          </p:grpSpPr>
          <p:sp>
            <p:nvSpPr>
              <p:cNvPr id="29723" name="Text Box 68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0       1</a:t>
                </a:r>
              </a:p>
            </p:txBody>
          </p:sp>
          <p:sp>
            <p:nvSpPr>
              <p:cNvPr id="29724" name="Text Box 69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9715" name="Group 70"/>
            <p:cNvGrpSpPr>
              <a:grpSpLocks/>
            </p:cNvGrpSpPr>
            <p:nvPr/>
          </p:nvGrpSpPr>
          <p:grpSpPr bwMode="auto">
            <a:xfrm>
              <a:off x="658" y="2477"/>
              <a:ext cx="1497" cy="288"/>
              <a:chOff x="703" y="1752"/>
              <a:chExt cx="1497" cy="288"/>
            </a:xfrm>
          </p:grpSpPr>
          <p:sp>
            <p:nvSpPr>
              <p:cNvPr id="29721" name="Text Box 71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1       0</a:t>
                </a:r>
              </a:p>
            </p:txBody>
          </p:sp>
          <p:sp>
            <p:nvSpPr>
              <p:cNvPr id="29722" name="Text Box 72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9716" name="Group 73"/>
            <p:cNvGrpSpPr>
              <a:grpSpLocks/>
            </p:cNvGrpSpPr>
            <p:nvPr/>
          </p:nvGrpSpPr>
          <p:grpSpPr bwMode="auto">
            <a:xfrm>
              <a:off x="658" y="2750"/>
              <a:ext cx="1497" cy="288"/>
              <a:chOff x="703" y="1752"/>
              <a:chExt cx="1497" cy="288"/>
            </a:xfrm>
          </p:grpSpPr>
          <p:sp>
            <p:nvSpPr>
              <p:cNvPr id="29719" name="Text Box 74"/>
              <p:cNvSpPr txBox="1">
                <a:spLocks noChangeArrowheads="1"/>
              </p:cNvSpPr>
              <p:nvPr/>
            </p:nvSpPr>
            <p:spPr bwMode="auto">
              <a:xfrm>
                <a:off x="703" y="1752"/>
                <a:ext cx="8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1       1</a:t>
                </a:r>
              </a:p>
            </p:txBody>
          </p:sp>
          <p:sp>
            <p:nvSpPr>
              <p:cNvPr id="29720" name="Text Box 75"/>
              <p:cNvSpPr txBox="1">
                <a:spLocks noChangeArrowheads="1"/>
              </p:cNvSpPr>
              <p:nvPr/>
            </p:nvSpPr>
            <p:spPr bwMode="auto">
              <a:xfrm>
                <a:off x="1655" y="1752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29717" name="Line 76"/>
            <p:cNvSpPr>
              <a:spLocks noChangeShapeType="1"/>
            </p:cNvSpPr>
            <p:nvPr/>
          </p:nvSpPr>
          <p:spPr bwMode="auto">
            <a:xfrm>
              <a:off x="567" y="3067"/>
              <a:ext cx="167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Line 77"/>
            <p:cNvSpPr>
              <a:spLocks noChangeShapeType="1"/>
            </p:cNvSpPr>
            <p:nvPr/>
          </p:nvSpPr>
          <p:spPr bwMode="auto">
            <a:xfrm>
              <a:off x="1610" y="1752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74" name="Text Box 78"/>
          <p:cNvSpPr txBox="1">
            <a:spLocks noChangeArrowheads="1"/>
          </p:cNvSpPr>
          <p:nvPr/>
        </p:nvSpPr>
        <p:spPr bwMode="auto">
          <a:xfrm>
            <a:off x="5003800" y="4684713"/>
            <a:ext cx="2036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表达式</a:t>
            </a:r>
          </a:p>
        </p:txBody>
      </p:sp>
      <p:sp>
        <p:nvSpPr>
          <p:cNvPr id="26692" name="Rectangle 68"/>
          <p:cNvSpPr>
            <a:spLocks noChangeArrowheads="1"/>
          </p:cNvSpPr>
          <p:nvPr/>
        </p:nvSpPr>
        <p:spPr bwMode="auto">
          <a:xfrm>
            <a:off x="5003800" y="5502275"/>
            <a:ext cx="2663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F = A</a:t>
            </a:r>
            <a:r>
              <a:rPr kumimoji="1" lang="en-US" altLang="zh-CN" sz="2800">
                <a:solidFill>
                  <a:schemeClr val="hlink"/>
                </a:solidFill>
              </a:rPr>
              <a:t>∧</a:t>
            </a:r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B</a:t>
            </a:r>
            <a:endParaRPr kumimoji="1" lang="zh-CN" altLang="en-US" sz="28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29776" name="Rectangle 67"/>
          <p:cNvSpPr>
            <a:spLocks noChangeArrowheads="1"/>
          </p:cNvSpPr>
          <p:nvPr/>
        </p:nvSpPr>
        <p:spPr bwMode="auto">
          <a:xfrm>
            <a:off x="5003800" y="5084763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F = A 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· </a:t>
            </a:r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B</a:t>
            </a:r>
            <a:r>
              <a:rPr kumimoji="1" lang="zh-CN" altLang="en-US" sz="2800">
                <a:solidFill>
                  <a:srgbClr val="0033CC"/>
                </a:solidFill>
                <a:latin typeface="Times New Roman" pitchFamily="18" charset="0"/>
              </a:rPr>
              <a:t>　 </a:t>
            </a:r>
            <a:r>
              <a:rPr kumimoji="1" lang="zh-CN" altLang="en-US" sz="2800" b="0">
                <a:solidFill>
                  <a:srgbClr val="0033CC"/>
                </a:solidFill>
                <a:latin typeface="Times New Roman" pitchFamily="18" charset="0"/>
              </a:rPr>
              <a:t>　</a:t>
            </a:r>
          </a:p>
        </p:txBody>
      </p:sp>
      <p:sp>
        <p:nvSpPr>
          <p:cNvPr id="29777" name="Text Box 81"/>
          <p:cNvSpPr txBox="1">
            <a:spLocks noChangeArrowheads="1"/>
          </p:cNvSpPr>
          <p:nvPr/>
        </p:nvSpPr>
        <p:spPr bwMode="auto">
          <a:xfrm>
            <a:off x="808038" y="4618038"/>
            <a:ext cx="2397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运算规则</a:t>
            </a:r>
          </a:p>
        </p:txBody>
      </p:sp>
      <p:sp>
        <p:nvSpPr>
          <p:cNvPr id="29778" name="Rectangle 82"/>
          <p:cNvSpPr>
            <a:spLocks noChangeArrowheads="1"/>
          </p:cNvSpPr>
          <p:nvPr/>
        </p:nvSpPr>
        <p:spPr bwMode="auto">
          <a:xfrm>
            <a:off x="684213" y="5084763"/>
            <a:ext cx="38163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0 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·</a:t>
            </a:r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 0 = 0     1 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·</a:t>
            </a:r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 0 = 1</a:t>
            </a:r>
          </a:p>
          <a:p>
            <a:pPr defTabSz="914400"/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0 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·</a:t>
            </a:r>
            <a:r>
              <a:rPr kumimoji="1" lang="en-US" altLang="zh-CN" sz="2800">
                <a:solidFill>
                  <a:srgbClr val="0033CC"/>
                </a:solidFill>
                <a:latin typeface="Times New Roman" pitchFamily="18" charset="0"/>
              </a:rPr>
              <a:t> 1 = 1     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1 · 1 = 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6" grpId="0"/>
      <p:bldP spid="29732" grpId="0"/>
      <p:bldP spid="29753" grpId="0"/>
      <p:bldP spid="29774" grpId="0"/>
      <p:bldP spid="26692" grpId="0"/>
      <p:bldP spid="29776" grpId="0"/>
      <p:bldP spid="29777" grpId="0"/>
      <p:bldP spid="297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2" name="文本框 2"/>
          <p:cNvSpPr txBox="1">
            <a:spLocks noChangeArrowheads="1"/>
          </p:cNvSpPr>
          <p:nvPr/>
        </p:nvSpPr>
        <p:spPr bwMode="auto">
          <a:xfrm>
            <a:off x="395288" y="333375"/>
            <a:ext cx="41052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基本概念</a:t>
            </a:r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541338" y="965200"/>
            <a:ext cx="3382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（</a:t>
            </a:r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2800"/>
              <a:t>）“非”运算</a:t>
            </a: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828675" y="1484313"/>
            <a:ext cx="539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事件的发生取决于条件的否定 </a:t>
            </a:r>
          </a:p>
        </p:txBody>
      </p:sp>
      <p:grpSp>
        <p:nvGrpSpPr>
          <p:cNvPr id="31769" name="Group 25"/>
          <p:cNvGrpSpPr>
            <a:grpSpLocks/>
          </p:cNvGrpSpPr>
          <p:nvPr/>
        </p:nvGrpSpPr>
        <p:grpSpPr bwMode="auto">
          <a:xfrm>
            <a:off x="828675" y="2276475"/>
            <a:ext cx="3505200" cy="1789113"/>
            <a:chOff x="3216" y="768"/>
            <a:chExt cx="2208" cy="1127"/>
          </a:xfrm>
        </p:grpSpPr>
        <p:sp>
          <p:nvSpPr>
            <p:cNvPr id="31779" name="Text Box 26"/>
            <p:cNvSpPr txBox="1">
              <a:spLocks noChangeArrowheads="1"/>
            </p:cNvSpPr>
            <p:nvPr/>
          </p:nvSpPr>
          <p:spPr bwMode="auto">
            <a:xfrm>
              <a:off x="4080" y="100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31780" name="Group 27"/>
            <p:cNvGrpSpPr>
              <a:grpSpLocks/>
            </p:cNvGrpSpPr>
            <p:nvPr/>
          </p:nvGrpSpPr>
          <p:grpSpPr bwMode="auto">
            <a:xfrm>
              <a:off x="3216" y="768"/>
              <a:ext cx="2208" cy="1127"/>
              <a:chOff x="3216" y="816"/>
              <a:chExt cx="2208" cy="1127"/>
            </a:xfrm>
          </p:grpSpPr>
          <p:sp>
            <p:nvSpPr>
              <p:cNvPr id="31781" name="Line 28"/>
              <p:cNvSpPr>
                <a:spLocks noChangeShapeType="1"/>
              </p:cNvSpPr>
              <p:nvPr/>
            </p:nvSpPr>
            <p:spPr bwMode="auto">
              <a:xfrm>
                <a:off x="3216" y="1166"/>
                <a:ext cx="4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2" name="Line 29"/>
              <p:cNvSpPr>
                <a:spLocks noChangeShapeType="1"/>
              </p:cNvSpPr>
              <p:nvPr/>
            </p:nvSpPr>
            <p:spPr bwMode="auto">
              <a:xfrm>
                <a:off x="3339" y="1282"/>
                <a:ext cx="2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3" name="Line 30"/>
              <p:cNvSpPr>
                <a:spLocks noChangeShapeType="1"/>
              </p:cNvSpPr>
              <p:nvPr/>
            </p:nvSpPr>
            <p:spPr bwMode="auto">
              <a:xfrm flipV="1">
                <a:off x="3444" y="819"/>
                <a:ext cx="0" cy="3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4" name="Line 31"/>
              <p:cNvSpPr>
                <a:spLocks noChangeShapeType="1"/>
              </p:cNvSpPr>
              <p:nvPr/>
            </p:nvSpPr>
            <p:spPr bwMode="auto">
              <a:xfrm>
                <a:off x="5079" y="819"/>
                <a:ext cx="0" cy="3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5" name="Line 32"/>
              <p:cNvSpPr>
                <a:spLocks noChangeShapeType="1"/>
              </p:cNvSpPr>
              <p:nvPr/>
            </p:nvSpPr>
            <p:spPr bwMode="auto">
              <a:xfrm>
                <a:off x="5079" y="1396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" name="Line 33"/>
              <p:cNvSpPr>
                <a:spLocks noChangeShapeType="1"/>
              </p:cNvSpPr>
              <p:nvPr/>
            </p:nvSpPr>
            <p:spPr bwMode="auto">
              <a:xfrm>
                <a:off x="3444" y="1282"/>
                <a:ext cx="0" cy="3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7" name="Line 34"/>
              <p:cNvSpPr>
                <a:spLocks noChangeShapeType="1"/>
              </p:cNvSpPr>
              <p:nvPr/>
            </p:nvSpPr>
            <p:spPr bwMode="auto">
              <a:xfrm>
                <a:off x="4323" y="1282"/>
                <a:ext cx="0" cy="3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8" name="Line 35"/>
              <p:cNvSpPr>
                <a:spLocks noChangeShapeType="1"/>
              </p:cNvSpPr>
              <p:nvPr/>
            </p:nvSpPr>
            <p:spPr bwMode="auto">
              <a:xfrm>
                <a:off x="4323" y="1104"/>
                <a:ext cx="123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89" name="AutoShape 36"/>
              <p:cNvSpPr>
                <a:spLocks noChangeArrowheads="1"/>
              </p:cNvSpPr>
              <p:nvPr/>
            </p:nvSpPr>
            <p:spPr bwMode="auto">
              <a:xfrm>
                <a:off x="4938" y="1166"/>
                <a:ext cx="246" cy="233"/>
              </a:xfrm>
              <a:prstGeom prst="flowChartSummingJunction">
                <a:avLst/>
              </a:prstGeom>
              <a:solidFill>
                <a:srgbClr val="FF66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0" name="Line 37"/>
              <p:cNvSpPr>
                <a:spLocks noChangeShapeType="1"/>
              </p:cNvSpPr>
              <p:nvPr/>
            </p:nvSpPr>
            <p:spPr bwMode="auto">
              <a:xfrm>
                <a:off x="3442" y="816"/>
                <a:ext cx="16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1" name="Line 38"/>
              <p:cNvSpPr>
                <a:spLocks noChangeShapeType="1"/>
              </p:cNvSpPr>
              <p:nvPr/>
            </p:nvSpPr>
            <p:spPr bwMode="auto">
              <a:xfrm>
                <a:off x="3433" y="1616"/>
                <a:ext cx="164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92" name="Text Box 39"/>
              <p:cNvSpPr txBox="1">
                <a:spLocks noChangeArrowheads="1"/>
              </p:cNvSpPr>
              <p:nvPr/>
            </p:nvSpPr>
            <p:spPr bwMode="auto">
              <a:xfrm>
                <a:off x="3216" y="1655"/>
                <a:ext cx="22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b="0">
                    <a:latin typeface="Times New Roman" pitchFamily="18" charset="0"/>
                  </a:rPr>
                  <a:t>　</a:t>
                </a:r>
                <a:r>
                  <a:rPr kumimoji="1" lang="zh-CN" altLang="en-US">
                    <a:solidFill>
                      <a:schemeClr val="accent2"/>
                    </a:solidFill>
                    <a:latin typeface="Times New Roman" pitchFamily="18" charset="0"/>
                  </a:rPr>
                  <a:t>开关与灯并联电路</a:t>
                </a:r>
                <a:r>
                  <a:rPr kumimoji="1" lang="zh-CN" altLang="en-US" b="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31793" name="Text Box 40"/>
              <p:cNvSpPr txBox="1">
                <a:spLocks noChangeArrowheads="1"/>
              </p:cNvSpPr>
              <p:nvPr/>
            </p:nvSpPr>
            <p:spPr bwMode="auto">
              <a:xfrm>
                <a:off x="5173" y="1126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31794" name="Line 41"/>
              <p:cNvSpPr>
                <a:spLocks noChangeShapeType="1"/>
              </p:cNvSpPr>
              <p:nvPr/>
            </p:nvSpPr>
            <p:spPr bwMode="auto">
              <a:xfrm flipV="1">
                <a:off x="4320" y="8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5795963" y="1747838"/>
            <a:ext cx="2036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真值表</a:t>
            </a:r>
          </a:p>
        </p:txBody>
      </p:sp>
      <p:grpSp>
        <p:nvGrpSpPr>
          <p:cNvPr id="31814" name="Group 70"/>
          <p:cNvGrpSpPr>
            <a:grpSpLocks/>
          </p:cNvGrpSpPr>
          <p:nvPr/>
        </p:nvGrpSpPr>
        <p:grpSpPr bwMode="auto">
          <a:xfrm>
            <a:off x="5867400" y="2349500"/>
            <a:ext cx="2089150" cy="1439863"/>
            <a:chOff x="3832" y="1253"/>
            <a:chExt cx="1316" cy="907"/>
          </a:xfrm>
        </p:grpSpPr>
        <p:sp>
          <p:nvSpPr>
            <p:cNvPr id="31766" name="Line 44"/>
            <p:cNvSpPr>
              <a:spLocks noChangeShapeType="1"/>
            </p:cNvSpPr>
            <p:nvPr/>
          </p:nvSpPr>
          <p:spPr bwMode="auto">
            <a:xfrm>
              <a:off x="3832" y="1253"/>
              <a:ext cx="131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Line 45"/>
            <p:cNvSpPr>
              <a:spLocks noChangeShapeType="1"/>
            </p:cNvSpPr>
            <p:nvPr/>
          </p:nvSpPr>
          <p:spPr bwMode="auto">
            <a:xfrm>
              <a:off x="3832" y="1554"/>
              <a:ext cx="131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3878" y="1253"/>
              <a:ext cx="1225" cy="288"/>
              <a:chOff x="3197" y="3158"/>
              <a:chExt cx="1225" cy="288"/>
            </a:xfrm>
          </p:grpSpPr>
          <p:sp>
            <p:nvSpPr>
              <p:cNvPr id="31777" name="Text Box 47"/>
              <p:cNvSpPr txBox="1">
                <a:spLocks noChangeArrowheads="1"/>
              </p:cNvSpPr>
              <p:nvPr/>
            </p:nvSpPr>
            <p:spPr bwMode="auto">
              <a:xfrm>
                <a:off x="3197" y="3158"/>
                <a:ext cx="6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A      </a:t>
                </a:r>
              </a:p>
            </p:txBody>
          </p:sp>
          <p:sp>
            <p:nvSpPr>
              <p:cNvPr id="31778" name="Text Box 48"/>
              <p:cNvSpPr txBox="1">
                <a:spLocks noChangeArrowheads="1"/>
              </p:cNvSpPr>
              <p:nvPr/>
            </p:nvSpPr>
            <p:spPr bwMode="auto">
              <a:xfrm>
                <a:off x="3877" y="3158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F</a:t>
                </a:r>
              </a:p>
            </p:txBody>
          </p:sp>
        </p:grpSp>
        <p:sp>
          <p:nvSpPr>
            <p:cNvPr id="4" name="Line 61"/>
            <p:cNvSpPr>
              <a:spLocks noChangeShapeType="1"/>
            </p:cNvSpPr>
            <p:nvPr/>
          </p:nvSpPr>
          <p:spPr bwMode="auto">
            <a:xfrm>
              <a:off x="3832" y="2160"/>
              <a:ext cx="131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Line 62"/>
            <p:cNvSpPr>
              <a:spLocks noChangeShapeType="1"/>
            </p:cNvSpPr>
            <p:nvPr/>
          </p:nvSpPr>
          <p:spPr bwMode="auto">
            <a:xfrm>
              <a:off x="4513" y="125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71" name="Group 64"/>
            <p:cNvGrpSpPr>
              <a:grpSpLocks/>
            </p:cNvGrpSpPr>
            <p:nvPr/>
          </p:nvGrpSpPr>
          <p:grpSpPr bwMode="auto">
            <a:xfrm>
              <a:off x="3878" y="1570"/>
              <a:ext cx="1225" cy="288"/>
              <a:chOff x="3197" y="3158"/>
              <a:chExt cx="1225" cy="288"/>
            </a:xfrm>
          </p:grpSpPr>
          <p:sp>
            <p:nvSpPr>
              <p:cNvPr id="31775" name="Text Box 65"/>
              <p:cNvSpPr txBox="1">
                <a:spLocks noChangeArrowheads="1"/>
              </p:cNvSpPr>
              <p:nvPr/>
            </p:nvSpPr>
            <p:spPr bwMode="auto">
              <a:xfrm>
                <a:off x="3197" y="3158"/>
                <a:ext cx="6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      </a:t>
                </a:r>
              </a:p>
            </p:txBody>
          </p:sp>
          <p:sp>
            <p:nvSpPr>
              <p:cNvPr id="31776" name="Text Box 66"/>
              <p:cNvSpPr txBox="1">
                <a:spLocks noChangeArrowheads="1"/>
              </p:cNvSpPr>
              <p:nvPr/>
            </p:nvSpPr>
            <p:spPr bwMode="auto">
              <a:xfrm>
                <a:off x="3877" y="3158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31772" name="Group 67"/>
            <p:cNvGrpSpPr>
              <a:grpSpLocks/>
            </p:cNvGrpSpPr>
            <p:nvPr/>
          </p:nvGrpSpPr>
          <p:grpSpPr bwMode="auto">
            <a:xfrm>
              <a:off x="3878" y="1827"/>
              <a:ext cx="1225" cy="288"/>
              <a:chOff x="3197" y="3158"/>
              <a:chExt cx="1225" cy="288"/>
            </a:xfrm>
          </p:grpSpPr>
          <p:sp>
            <p:nvSpPr>
              <p:cNvPr id="31773" name="Text Box 68"/>
              <p:cNvSpPr txBox="1">
                <a:spLocks noChangeArrowheads="1"/>
              </p:cNvSpPr>
              <p:nvPr/>
            </p:nvSpPr>
            <p:spPr bwMode="auto">
              <a:xfrm>
                <a:off x="3197" y="3158"/>
                <a:ext cx="6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1      </a:t>
                </a:r>
              </a:p>
            </p:txBody>
          </p:sp>
          <p:sp>
            <p:nvSpPr>
              <p:cNvPr id="31774" name="Text Box 69"/>
              <p:cNvSpPr txBox="1">
                <a:spLocks noChangeArrowheads="1"/>
              </p:cNvSpPr>
              <p:nvPr/>
            </p:nvSpPr>
            <p:spPr bwMode="auto">
              <a:xfrm>
                <a:off x="3877" y="3158"/>
                <a:ext cx="5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0</a:t>
                </a:r>
              </a:p>
            </p:txBody>
          </p:sp>
        </p:grpSp>
      </p:grpSp>
      <p:sp>
        <p:nvSpPr>
          <p:cNvPr id="31815" name="Text Box 71"/>
          <p:cNvSpPr txBox="1">
            <a:spLocks noChangeArrowheads="1"/>
          </p:cNvSpPr>
          <p:nvPr/>
        </p:nvSpPr>
        <p:spPr bwMode="auto">
          <a:xfrm>
            <a:off x="971550" y="4292600"/>
            <a:ext cx="2397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运算规则</a:t>
            </a:r>
          </a:p>
        </p:txBody>
      </p:sp>
      <p:grpSp>
        <p:nvGrpSpPr>
          <p:cNvPr id="31820" name="Group 76"/>
          <p:cNvGrpSpPr>
            <a:grpSpLocks/>
          </p:cNvGrpSpPr>
          <p:nvPr/>
        </p:nvGrpSpPr>
        <p:grpSpPr bwMode="auto">
          <a:xfrm>
            <a:off x="993775" y="4822825"/>
            <a:ext cx="1439863" cy="519113"/>
            <a:chOff x="431" y="3203"/>
            <a:chExt cx="907" cy="327"/>
          </a:xfrm>
        </p:grpSpPr>
        <p:sp>
          <p:nvSpPr>
            <p:cNvPr id="31764" name="Rectangle 72"/>
            <p:cNvSpPr>
              <a:spLocks noChangeArrowheads="1"/>
            </p:cNvSpPr>
            <p:nvPr/>
          </p:nvSpPr>
          <p:spPr bwMode="auto">
            <a:xfrm>
              <a:off x="431" y="3203"/>
              <a:ext cx="90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0 = 1</a:t>
              </a:r>
              <a:endParaRPr kumimoji="1" lang="en-US" altLang="zh-CN" sz="28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31765" name="Line 74"/>
            <p:cNvSpPr>
              <a:spLocks noChangeShapeType="1"/>
            </p:cNvSpPr>
            <p:nvPr/>
          </p:nvSpPr>
          <p:spPr bwMode="auto">
            <a:xfrm>
              <a:off x="476" y="3235"/>
              <a:ext cx="1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21" name="Group 77"/>
          <p:cNvGrpSpPr>
            <a:grpSpLocks/>
          </p:cNvGrpSpPr>
          <p:nvPr/>
        </p:nvGrpSpPr>
        <p:grpSpPr bwMode="auto">
          <a:xfrm>
            <a:off x="993775" y="5399088"/>
            <a:ext cx="1655763" cy="519112"/>
            <a:chOff x="431" y="3611"/>
            <a:chExt cx="1043" cy="327"/>
          </a:xfrm>
        </p:grpSpPr>
        <p:sp>
          <p:nvSpPr>
            <p:cNvPr id="31762" name="Rectangle 73"/>
            <p:cNvSpPr>
              <a:spLocks noChangeArrowheads="1"/>
            </p:cNvSpPr>
            <p:nvPr/>
          </p:nvSpPr>
          <p:spPr bwMode="auto">
            <a:xfrm>
              <a:off x="431" y="3611"/>
              <a:ext cx="10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1 = 0</a:t>
              </a:r>
              <a:endParaRPr kumimoji="1" lang="zh-CN" altLang="en-US" sz="2800">
                <a:solidFill>
                  <a:srgbClr val="0033CC"/>
                </a:solidFill>
                <a:latin typeface="Times New Roman" pitchFamily="18" charset="0"/>
              </a:endParaRPr>
            </a:p>
          </p:txBody>
        </p:sp>
        <p:sp>
          <p:nvSpPr>
            <p:cNvPr id="31763" name="Line 75"/>
            <p:cNvSpPr>
              <a:spLocks noChangeShapeType="1"/>
            </p:cNvSpPr>
            <p:nvPr/>
          </p:nvSpPr>
          <p:spPr bwMode="auto">
            <a:xfrm>
              <a:off x="476" y="3649"/>
              <a:ext cx="1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22" name="Text Box 78"/>
          <p:cNvSpPr txBox="1">
            <a:spLocks noChangeArrowheads="1"/>
          </p:cNvSpPr>
          <p:nvPr/>
        </p:nvSpPr>
        <p:spPr bwMode="auto">
          <a:xfrm>
            <a:off x="5559425" y="4267200"/>
            <a:ext cx="2036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* 表达式</a:t>
            </a:r>
          </a:p>
        </p:txBody>
      </p:sp>
      <p:grpSp>
        <p:nvGrpSpPr>
          <p:cNvPr id="31825" name="Group 81"/>
          <p:cNvGrpSpPr>
            <a:grpSpLocks/>
          </p:cNvGrpSpPr>
          <p:nvPr/>
        </p:nvGrpSpPr>
        <p:grpSpPr bwMode="auto">
          <a:xfrm>
            <a:off x="5508625" y="4797425"/>
            <a:ext cx="1728788" cy="519113"/>
            <a:chOff x="3152" y="3203"/>
            <a:chExt cx="1089" cy="327"/>
          </a:xfrm>
        </p:grpSpPr>
        <p:sp>
          <p:nvSpPr>
            <p:cNvPr id="31760" name="Rectangle 67"/>
            <p:cNvSpPr>
              <a:spLocks noChangeArrowheads="1"/>
            </p:cNvSpPr>
            <p:nvPr/>
          </p:nvSpPr>
          <p:spPr bwMode="auto">
            <a:xfrm>
              <a:off x="3152" y="3203"/>
              <a:ext cx="10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>
                  <a:solidFill>
                    <a:srgbClr val="0033CC"/>
                  </a:solidFill>
                  <a:latin typeface="Times New Roman" pitchFamily="18" charset="0"/>
                </a:rPr>
                <a:t>F = A </a:t>
              </a:r>
              <a:r>
                <a:rPr kumimoji="1" lang="zh-CN" altLang="en-US" sz="2800">
                  <a:solidFill>
                    <a:srgbClr val="0033CC"/>
                  </a:solidFill>
                  <a:latin typeface="Times New Roman" pitchFamily="18" charset="0"/>
                </a:rPr>
                <a:t>　 </a:t>
              </a:r>
              <a:r>
                <a:rPr kumimoji="1" lang="zh-CN" altLang="en-US" sz="2800" b="0">
                  <a:solidFill>
                    <a:srgbClr val="0033CC"/>
                  </a:solidFill>
                  <a:latin typeface="Times New Roman" pitchFamily="18" charset="0"/>
                </a:rPr>
                <a:t>　</a:t>
              </a:r>
            </a:p>
          </p:txBody>
        </p:sp>
        <p:sp>
          <p:nvSpPr>
            <p:cNvPr id="31761" name="Line 80"/>
            <p:cNvSpPr>
              <a:spLocks noChangeShapeType="1"/>
            </p:cNvSpPr>
            <p:nvPr/>
          </p:nvSpPr>
          <p:spPr bwMode="auto">
            <a:xfrm>
              <a:off x="3576" y="3241"/>
              <a:ext cx="18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26" name="Rectangle 82"/>
          <p:cNvSpPr>
            <a:spLocks noChangeArrowheads="1"/>
          </p:cNvSpPr>
          <p:nvPr/>
        </p:nvSpPr>
        <p:spPr bwMode="auto">
          <a:xfrm>
            <a:off x="5508625" y="5300663"/>
            <a:ext cx="2447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F = </a:t>
            </a:r>
            <a:r>
              <a:rPr kumimoji="1" lang="zh-CN" altLang="en-US" sz="2800">
                <a:solidFill>
                  <a:schemeClr val="hlink"/>
                </a:solidFill>
                <a:latin typeface="Times New Roman" pitchFamily="18" charset="0"/>
              </a:rPr>
              <a:t>￢</a:t>
            </a:r>
            <a:r>
              <a:rPr kumimoji="1" lang="en-US" altLang="zh-CN" sz="2800">
                <a:solidFill>
                  <a:schemeClr val="hlink"/>
                </a:solidFill>
                <a:latin typeface="Times New Roman" pitchFamily="18" charset="0"/>
              </a:rPr>
              <a:t>A</a:t>
            </a:r>
            <a:endParaRPr kumimoji="1" lang="zh-CN" altLang="en-US" sz="28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1759" name="AutoShape 4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6" grpId="0"/>
      <p:bldP spid="31768" grpId="0"/>
      <p:bldP spid="31786" grpId="0"/>
      <p:bldP spid="31815" grpId="0"/>
      <p:bldP spid="31822" grpId="0"/>
      <p:bldP spid="318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4"/>
  <p:tag name="KSO_WM_DOC_GUID" val="{e1af2c0d-28db-46d3-ba74-8aa250fd2d3a}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2356</Words>
  <Application>Microsoft Office PowerPoint</Application>
  <PresentationFormat>全屏显示(4:3)</PresentationFormat>
  <Paragraphs>446</Paragraphs>
  <Slides>28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演示文稿设计模板</vt:lpstr>
      </vt:variant>
      <vt:variant>
        <vt:i4>11</vt:i4>
      </vt:variant>
      <vt:variant>
        <vt:lpstr>幻灯片标题</vt:lpstr>
      </vt:variant>
      <vt:variant>
        <vt:i4>28</vt:i4>
      </vt:variant>
    </vt:vector>
  </HeadingPairs>
  <TitlesOfParts>
    <vt:vector size="49" baseType="lpstr">
      <vt:lpstr>仿宋</vt:lpstr>
      <vt:lpstr>宋体</vt:lpstr>
      <vt:lpstr>Arial</vt:lpstr>
      <vt:lpstr>Calibri</vt:lpstr>
      <vt:lpstr>Arial Black</vt:lpstr>
      <vt:lpstr>微软雅黑</vt:lpstr>
      <vt:lpstr>华文行楷</vt:lpstr>
      <vt:lpstr>Times New Roman</vt:lpstr>
      <vt:lpstr>黑体</vt:lpstr>
      <vt:lpstr>隶书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系统结构讲稿</dc:title>
  <dc:creator>Zhao</dc:creator>
  <cp:keywords>www.1ppt.com</cp:keywords>
  <cp:lastModifiedBy>hp</cp:lastModifiedBy>
  <cp:revision>204</cp:revision>
  <dcterms:created xsi:type="dcterms:W3CDTF">2014-08-23T07:50:00Z</dcterms:created>
  <dcterms:modified xsi:type="dcterms:W3CDTF">2020-07-02T13:57:34Z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