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30" r:id="rId2"/>
    <p:sldId id="353" r:id="rId3"/>
    <p:sldId id="341" r:id="rId4"/>
    <p:sldId id="344" r:id="rId5"/>
    <p:sldId id="343" r:id="rId6"/>
    <p:sldId id="342" r:id="rId7"/>
    <p:sldId id="345" r:id="rId8"/>
    <p:sldId id="346" r:id="rId9"/>
    <p:sldId id="347" r:id="rId10"/>
    <p:sldId id="354" r:id="rId11"/>
    <p:sldId id="369" r:id="rId12"/>
    <p:sldId id="349" r:id="rId13"/>
    <p:sldId id="355" r:id="rId14"/>
    <p:sldId id="348" r:id="rId15"/>
    <p:sldId id="356" r:id="rId16"/>
    <p:sldId id="357" r:id="rId17"/>
    <p:sldId id="358" r:id="rId18"/>
    <p:sldId id="359" r:id="rId19"/>
    <p:sldId id="360" r:id="rId20"/>
    <p:sldId id="361" r:id="rId21"/>
    <p:sldId id="370" r:id="rId22"/>
    <p:sldId id="371" r:id="rId23"/>
    <p:sldId id="372" r:id="rId24"/>
    <p:sldId id="363" r:id="rId25"/>
    <p:sldId id="373" r:id="rId26"/>
    <p:sldId id="362" r:id="rId27"/>
    <p:sldId id="374" r:id="rId28"/>
    <p:sldId id="364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365" r:id="rId38"/>
    <p:sldId id="366" r:id="rId39"/>
    <p:sldId id="383" r:id="rId40"/>
    <p:sldId id="384" r:id="rId41"/>
    <p:sldId id="385" r:id="rId42"/>
    <p:sldId id="386" r:id="rId43"/>
    <p:sldId id="387" r:id="rId44"/>
    <p:sldId id="388" r:id="rId45"/>
    <p:sldId id="368" r:id="rId46"/>
    <p:sldId id="352" r:id="rId47"/>
  </p:sldIdLst>
  <p:sldSz cx="9144000" cy="6858000" type="screen4x3"/>
  <p:notesSz cx="6858000" cy="9144000"/>
  <p:custDataLst>
    <p:tags r:id="rId49"/>
  </p:custDataLst>
  <p:defaultTextStyle>
    <a:defPPr>
      <a:defRPr lang="zh-CN"/>
    </a:defPPr>
    <a:lvl1pPr algn="l" defTabSz="1023938" rtl="0" fontAlgn="base">
      <a:spcBef>
        <a:spcPct val="0"/>
      </a:spcBef>
      <a:spcAft>
        <a:spcPct val="0"/>
      </a:spcAft>
      <a:defRPr sz="2000" b="1" kern="1200" baseline="-250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511175" indent="-53975" algn="l" defTabSz="1023938" rtl="0" fontAlgn="base">
      <a:spcBef>
        <a:spcPct val="0"/>
      </a:spcBef>
      <a:spcAft>
        <a:spcPct val="0"/>
      </a:spcAft>
      <a:defRPr sz="2000" b="1" kern="1200" baseline="-250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1023938" indent="-109538" algn="l" defTabSz="1023938" rtl="0" fontAlgn="base">
      <a:spcBef>
        <a:spcPct val="0"/>
      </a:spcBef>
      <a:spcAft>
        <a:spcPct val="0"/>
      </a:spcAft>
      <a:defRPr sz="2000" b="1" kern="1200" baseline="-250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535113" indent="-163513" algn="l" defTabSz="1023938" rtl="0" fontAlgn="base">
      <a:spcBef>
        <a:spcPct val="0"/>
      </a:spcBef>
      <a:spcAft>
        <a:spcPct val="0"/>
      </a:spcAft>
      <a:defRPr sz="2000" b="1" kern="1200" baseline="-250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2047875" indent="-219075" algn="l" defTabSz="1023938" rtl="0" fontAlgn="base">
      <a:spcBef>
        <a:spcPct val="0"/>
      </a:spcBef>
      <a:spcAft>
        <a:spcPct val="0"/>
      </a:spcAft>
      <a:defRPr sz="2000" b="1" kern="1200" baseline="-250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000" b="1" kern="1200" baseline="-250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000" b="1" kern="1200" baseline="-250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000" b="1" kern="1200" baseline="-250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000" b="1" kern="1200" baseline="-250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B2B2B2"/>
    <a:srgbClr val="969696"/>
    <a:srgbClr val="FFC400"/>
    <a:srgbClr val="005DA2"/>
    <a:srgbClr val="FFD347"/>
    <a:srgbClr val="FFC91D"/>
    <a:srgbClr val="FF0000"/>
    <a:srgbClr val="3366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9" autoAdjust="0"/>
  </p:normalViewPr>
  <p:slideViewPr>
    <p:cSldViewPr>
      <p:cViewPr>
        <p:scale>
          <a:sx n="75" d="100"/>
          <a:sy n="75" d="100"/>
        </p:scale>
        <p:origin x="-1494" y="-804"/>
      </p:cViewPr>
      <p:guideLst>
        <p:guide orient="horz" pos="2148"/>
        <p:guide pos="28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3728263" cy="7372826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1200" b="0" baseline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024255" fontAlgn="auto">
              <a:spcBef>
                <a:spcPts val="0"/>
              </a:spcBef>
              <a:spcAft>
                <a:spcPts val="0"/>
              </a:spcAft>
              <a:defRPr sz="1200" b="0" baseline="0">
                <a:latin typeface="+mn-lt"/>
                <a:ea typeface="+mn-ea"/>
              </a:defRPr>
            </a:lvl1pPr>
          </a:lstStyle>
          <a:p>
            <a:pPr>
              <a:defRPr/>
            </a:pPr>
            <a:fld id="{37DCD8A5-9E80-46A8-B6F2-7FD43250B8DE}" type="datetimeFigureOut">
              <a:rPr lang="zh-CN" altLang="en-US"/>
              <a:pPr>
                <a:defRPr/>
              </a:pPr>
              <a:t>2020/7/8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1200" b="0" baseline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024255" fontAlgn="auto">
              <a:spcBef>
                <a:spcPts val="0"/>
              </a:spcBef>
              <a:spcAft>
                <a:spcPts val="0"/>
              </a:spcAft>
              <a:defRPr sz="1200" b="0" baseline="0">
                <a:latin typeface="+mn-lt"/>
                <a:ea typeface="+mn-ea"/>
              </a:defRPr>
            </a:lvl1pPr>
          </a:lstStyle>
          <a:p>
            <a:pPr>
              <a:defRPr/>
            </a:pPr>
            <a:fld id="{D5A8430C-0379-4113-908C-1C4D1A881C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02393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11175" algn="l" defTabSz="102393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23938" algn="l" defTabSz="102393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35113" algn="l" defTabSz="102393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47875" algn="l" defTabSz="1023938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59685" algn="l" defTabSz="10242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72130" algn="l" defTabSz="10242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83940" algn="l" defTabSz="10242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95750" algn="l" defTabSz="102425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6C19F9FF-CA4B-4F40-A5D2-54180E27C6D8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7373B616-C128-4E45-A3F4-F5441D0A0E81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756AAA60-5BAB-47D9-88AB-0D1CC6CA972F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C9A349A7-29F5-4E9E-988E-EE37968EE689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6CD53D23-2434-4AE4-9F51-28DDA6899FD9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7C771E6E-88C1-4BCF-B97F-FEFF3A118F49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6B328205-E6AA-44FD-9C6E-ED5CD0291E4E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728FBA74-352F-41BF-8516-138C2F7B5964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61FFC00C-FC90-4BA9-8B34-A646217F2234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FA3282F0-ABE4-4D40-9EC5-11AF2C322C38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1023938" fontAlgn="base">
              <a:spcBef>
                <a:spcPct val="0"/>
              </a:spcBef>
              <a:spcAft>
                <a:spcPct val="0"/>
              </a:spcAft>
              <a:defRPr/>
            </a:pPr>
            <a:fld id="{B8FF9B84-773F-41F1-BEED-12C75713C70D}" type="slidenum">
              <a:rPr lang="zh-CN" altLang="en-US"/>
              <a:pPr defTabSz="1023938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lIns="102400" tIns="51200" rIns="102400" bIns="5120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1600202"/>
            <a:ext cx="8229600" cy="4525963"/>
          </a:xfrm>
          <a:prstGeom prst="rect">
            <a:avLst/>
          </a:prstGeom>
        </p:spPr>
        <p:txBody>
          <a:bodyPr vert="eaVert" lIns="102400" tIns="51200" rIns="102400" bIns="5120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 baseline="0">
                <a:latin typeface="+mn-lt"/>
                <a:ea typeface="+mn-ea"/>
              </a:defRPr>
            </a:lvl1pPr>
          </a:lstStyle>
          <a:p>
            <a:pPr>
              <a:defRPr/>
            </a:pPr>
            <a:fld id="{EF57E960-5A39-4AF5-B905-034357DD12F6}" type="datetimeFigureOut">
              <a:rPr lang="zh-CN" altLang="en-US"/>
              <a:pPr>
                <a:defRPr/>
              </a:pPr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 baseline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 baseline="0">
                <a:latin typeface="+mn-lt"/>
                <a:ea typeface="+mn-ea"/>
              </a:defRPr>
            </a:lvl1pPr>
          </a:lstStyle>
          <a:p>
            <a:pPr>
              <a:defRPr/>
            </a:pPr>
            <a:fld id="{61BE99C3-624D-41C8-9928-46A9F1C1F6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06375"/>
            <a:ext cx="2057400" cy="4387851"/>
          </a:xfrm>
          <a:prstGeom prst="rect">
            <a:avLst/>
          </a:prstGeom>
        </p:spPr>
        <p:txBody>
          <a:bodyPr vert="eaVert" lIns="102400" tIns="51200" rIns="102400" bIns="5120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  <a:prstGeom prst="rect">
            <a:avLst/>
          </a:prstGeom>
        </p:spPr>
        <p:txBody>
          <a:bodyPr vert="eaVert" lIns="102400" tIns="51200" rIns="102400" bIns="5120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 baseline="0">
                <a:latin typeface="+mn-lt"/>
                <a:ea typeface="+mn-ea"/>
              </a:defRPr>
            </a:lvl1pPr>
          </a:lstStyle>
          <a:p>
            <a:pPr>
              <a:defRPr/>
            </a:pPr>
            <a:fld id="{4E4A87CE-1C64-4F79-90F8-8B75CF9FC12E}" type="datetimeFigureOut">
              <a:rPr lang="zh-CN" altLang="en-US"/>
              <a:pPr>
                <a:defRPr/>
              </a:pPr>
              <a:t>2020/7/8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 baseline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 baseline="0">
                <a:latin typeface="+mn-lt"/>
                <a:ea typeface="+mn-ea"/>
              </a:defRPr>
            </a:lvl1pPr>
          </a:lstStyle>
          <a:p>
            <a:pPr>
              <a:defRPr/>
            </a:pPr>
            <a:fld id="{3F306DD8-FBA9-49AB-BE3B-64DFF784FE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4"/>
          <p:cNvSpPr txBox="1"/>
          <p:nvPr userDrawn="1"/>
        </p:nvSpPr>
        <p:spPr>
          <a:xfrm>
            <a:off x="57150" y="117475"/>
            <a:ext cx="1276350" cy="1027113"/>
          </a:xfrm>
          <a:prstGeom prst="rect">
            <a:avLst/>
          </a:prstGeom>
          <a:noFill/>
        </p:spPr>
        <p:txBody>
          <a:bodyPr lIns="102400" tIns="51200" rIns="102400" bIns="51200">
            <a:spAutoFit/>
          </a:bodyPr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000" spc="-126" baseline="0" dirty="0">
                <a:solidFill>
                  <a:srgbClr val="005DA2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000" spc="-126" baseline="0" dirty="0">
              <a:solidFill>
                <a:srgbClr val="005DA2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1171575" y="693738"/>
            <a:ext cx="7972425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05D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8"/>
          <p:cNvSpPr/>
          <p:nvPr userDrawn="1"/>
        </p:nvSpPr>
        <p:spPr>
          <a:xfrm>
            <a:off x="7229475" y="6380163"/>
            <a:ext cx="581025" cy="293687"/>
          </a:xfrm>
          <a:prstGeom prst="rect">
            <a:avLst/>
          </a:prstGeom>
        </p:spPr>
        <p:txBody>
          <a:bodyPr lIns="76773" tIns="38387" rIns="76773" bIns="38387">
            <a:spAutoFit/>
          </a:bodyPr>
          <a:lstStyle/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b="0" kern="0" baseline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b="0" kern="0" baseline="0" dirty="0">
                <a:solidFill>
                  <a:prstClr val="white"/>
                </a:solidFill>
                <a:latin typeface="+mn-lt"/>
                <a:ea typeface="+mn-ea"/>
              </a:rPr>
              <a:t>模板下载：</a:t>
            </a:r>
            <a:r>
              <a:rPr lang="en-US" altLang="zh-CN" sz="100" b="0" kern="0" baseline="0" dirty="0">
                <a:solidFill>
                  <a:prstClr val="white"/>
                </a:solidFill>
                <a:latin typeface="+mn-lt"/>
                <a:ea typeface="+mn-ea"/>
              </a:rPr>
              <a:t>www.1ppt.com/moban/     </a:t>
            </a:r>
            <a:r>
              <a:rPr lang="zh-CN" altLang="en-US" sz="100" b="0" kern="0" baseline="0" dirty="0">
                <a:solidFill>
                  <a:prstClr val="white"/>
                </a:solidFill>
                <a:latin typeface="+mn-lt"/>
                <a:ea typeface="+mn-ea"/>
              </a:rPr>
              <a:t>行业</a:t>
            </a:r>
            <a:r>
              <a:rPr lang="en-US" altLang="zh-CN" sz="100" b="0" kern="0" baseline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b="0" kern="0" baseline="0" dirty="0">
                <a:solidFill>
                  <a:prstClr val="white"/>
                </a:solidFill>
                <a:latin typeface="+mn-lt"/>
                <a:ea typeface="+mn-ea"/>
              </a:rPr>
              <a:t>模板：</a:t>
            </a:r>
            <a:r>
              <a:rPr lang="en-US" altLang="zh-CN" sz="100" b="0" kern="0" baseline="0" dirty="0">
                <a:solidFill>
                  <a:prstClr val="white"/>
                </a:solidFill>
                <a:latin typeface="+mn-lt"/>
                <a:ea typeface="+mn-ea"/>
              </a:rPr>
              <a:t>www.1ppt.com/hangye/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b="0" kern="0" baseline="0" dirty="0">
                <a:solidFill>
                  <a:prstClr val="white"/>
                </a:solidFill>
                <a:latin typeface="+mn-lt"/>
                <a:ea typeface="+mn-ea"/>
              </a:rPr>
              <a:t>节日</a:t>
            </a:r>
            <a:r>
              <a:rPr lang="en-US" altLang="zh-CN" sz="100" b="0" kern="0" baseline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b="0" kern="0" baseline="0" dirty="0">
                <a:solidFill>
                  <a:prstClr val="white"/>
                </a:solidFill>
                <a:latin typeface="+mn-lt"/>
                <a:ea typeface="+mn-ea"/>
              </a:rPr>
              <a:t>模板：</a:t>
            </a:r>
            <a:r>
              <a:rPr lang="en-US" altLang="zh-CN" sz="100" b="0" kern="0" baseline="0" dirty="0">
                <a:solidFill>
                  <a:prstClr val="white"/>
                </a:solidFill>
                <a:latin typeface="+mn-lt"/>
                <a:ea typeface="+mn-ea"/>
              </a:rPr>
              <a:t>www.1ppt.com/jieri/           PPT</a:t>
            </a:r>
            <a:r>
              <a:rPr lang="zh-CN" altLang="en-US" sz="100" b="0" kern="0" baseline="0" dirty="0">
                <a:solidFill>
                  <a:prstClr val="white"/>
                </a:solidFill>
                <a:latin typeface="+mn-lt"/>
                <a:ea typeface="+mn-ea"/>
              </a:rPr>
              <a:t>素材下载：</a:t>
            </a:r>
            <a:r>
              <a:rPr lang="en-US" altLang="zh-CN" sz="100" b="0" kern="0" baseline="0" dirty="0">
                <a:solidFill>
                  <a:prstClr val="white"/>
                </a:solidFill>
                <a:latin typeface="+mn-lt"/>
                <a:ea typeface="+mn-ea"/>
              </a:rPr>
              <a:t>www.1ppt.com/sucai/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b="0" kern="0" baseline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b="0" kern="0" baseline="0" dirty="0">
                <a:solidFill>
                  <a:prstClr val="white"/>
                </a:solidFill>
                <a:latin typeface="+mn-lt"/>
                <a:ea typeface="+mn-ea"/>
              </a:rPr>
              <a:t>背景图片：</a:t>
            </a:r>
            <a:r>
              <a:rPr lang="en-US" altLang="zh-CN" sz="100" b="0" kern="0" baseline="0" dirty="0">
                <a:solidFill>
                  <a:prstClr val="white"/>
                </a:solidFill>
                <a:latin typeface="+mn-lt"/>
                <a:ea typeface="+mn-ea"/>
              </a:rPr>
              <a:t>www.1ppt.com/beijing/      PPT</a:t>
            </a:r>
            <a:r>
              <a:rPr lang="zh-CN" altLang="en-US" sz="100" b="0" kern="0" baseline="0" dirty="0">
                <a:solidFill>
                  <a:prstClr val="white"/>
                </a:solidFill>
                <a:latin typeface="+mn-lt"/>
                <a:ea typeface="+mn-ea"/>
              </a:rPr>
              <a:t>图表下载：</a:t>
            </a:r>
            <a:r>
              <a:rPr lang="en-US" altLang="zh-CN" sz="100" b="0" kern="0" baseline="0" dirty="0">
                <a:solidFill>
                  <a:prstClr val="white"/>
                </a:solidFill>
                <a:latin typeface="+mn-lt"/>
                <a:ea typeface="+mn-ea"/>
              </a:rPr>
              <a:t>www.1ppt.com/tubiao/     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b="0" kern="0" baseline="0" dirty="0">
                <a:solidFill>
                  <a:prstClr val="white"/>
                </a:solidFill>
                <a:latin typeface="+mn-lt"/>
                <a:ea typeface="+mn-ea"/>
              </a:rPr>
              <a:t>优秀</a:t>
            </a:r>
            <a:r>
              <a:rPr lang="en-US" altLang="zh-CN" sz="100" b="0" kern="0" baseline="0" dirty="0">
                <a:solidFill>
                  <a:prstClr val="white"/>
                </a:solidFill>
                <a:latin typeface="+mn-lt"/>
                <a:ea typeface="+mn-ea"/>
              </a:rPr>
              <a:t>PPT</a:t>
            </a:r>
            <a:r>
              <a:rPr lang="zh-CN" altLang="en-US" sz="100" b="0" kern="0" baseline="0" dirty="0">
                <a:solidFill>
                  <a:prstClr val="white"/>
                </a:solidFill>
                <a:latin typeface="+mn-lt"/>
                <a:ea typeface="+mn-ea"/>
              </a:rPr>
              <a:t>下载：</a:t>
            </a:r>
            <a:r>
              <a:rPr lang="en-US" altLang="zh-CN" sz="100" b="0" kern="0" baseline="0" dirty="0">
                <a:solidFill>
                  <a:prstClr val="white"/>
                </a:solidFill>
                <a:latin typeface="+mn-lt"/>
                <a:ea typeface="+mn-ea"/>
              </a:rPr>
              <a:t>www.1ppt.com/xiazai/        PPT</a:t>
            </a:r>
            <a:r>
              <a:rPr lang="zh-CN" altLang="en-US" sz="100" b="0" kern="0" baseline="0" dirty="0">
                <a:solidFill>
                  <a:prstClr val="white"/>
                </a:solidFill>
                <a:latin typeface="+mn-lt"/>
                <a:ea typeface="+mn-ea"/>
              </a:rPr>
              <a:t>教程： </a:t>
            </a:r>
            <a:r>
              <a:rPr lang="en-US" altLang="zh-CN" sz="100" b="0" kern="0" baseline="0" dirty="0">
                <a:solidFill>
                  <a:prstClr val="white"/>
                </a:solidFill>
                <a:latin typeface="+mn-lt"/>
                <a:ea typeface="+mn-ea"/>
              </a:rPr>
              <a:t>www.1ppt.com/powerpoint/     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b="0" kern="0" baseline="0" dirty="0">
                <a:solidFill>
                  <a:prstClr val="white"/>
                </a:solidFill>
                <a:latin typeface="+mn-lt"/>
                <a:ea typeface="+mn-ea"/>
              </a:rPr>
              <a:t>Word</a:t>
            </a:r>
            <a:r>
              <a:rPr lang="zh-CN" altLang="en-US" sz="100" b="0" kern="0" baseline="0" dirty="0">
                <a:solidFill>
                  <a:prstClr val="white"/>
                </a:solidFill>
                <a:latin typeface="+mn-lt"/>
                <a:ea typeface="+mn-ea"/>
              </a:rPr>
              <a:t>教程： </a:t>
            </a:r>
            <a:r>
              <a:rPr lang="en-US" altLang="zh-CN" sz="100" b="0" kern="0" baseline="0" dirty="0">
                <a:solidFill>
                  <a:prstClr val="white"/>
                </a:solidFill>
                <a:latin typeface="+mn-lt"/>
                <a:ea typeface="+mn-ea"/>
              </a:rPr>
              <a:t>www.1ppt.com/word/              Excel</a:t>
            </a:r>
            <a:r>
              <a:rPr lang="zh-CN" altLang="en-US" sz="100" b="0" kern="0" baseline="0" dirty="0">
                <a:solidFill>
                  <a:prstClr val="white"/>
                </a:solidFill>
                <a:latin typeface="+mn-lt"/>
                <a:ea typeface="+mn-ea"/>
              </a:rPr>
              <a:t>教程：</a:t>
            </a:r>
            <a:r>
              <a:rPr lang="en-US" altLang="zh-CN" sz="100" b="0" kern="0" baseline="0" dirty="0">
                <a:solidFill>
                  <a:prstClr val="white"/>
                </a:solidFill>
                <a:latin typeface="+mn-lt"/>
                <a:ea typeface="+mn-ea"/>
              </a:rPr>
              <a:t>www.1ppt.com/excel/ 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b="0" kern="0" baseline="0" dirty="0">
                <a:solidFill>
                  <a:prstClr val="white"/>
                </a:solidFill>
                <a:latin typeface="+mn-lt"/>
                <a:ea typeface="+mn-ea"/>
              </a:rPr>
              <a:t>资料下载：</a:t>
            </a:r>
            <a:r>
              <a:rPr lang="en-US" altLang="zh-CN" sz="100" b="0" kern="0" baseline="0" dirty="0">
                <a:solidFill>
                  <a:prstClr val="white"/>
                </a:solidFill>
                <a:latin typeface="+mn-lt"/>
                <a:ea typeface="+mn-ea"/>
              </a:rPr>
              <a:t>www.1ppt.com/ziliao/                PPT</a:t>
            </a:r>
            <a:r>
              <a:rPr lang="zh-CN" altLang="en-US" sz="100" b="0" kern="0" baseline="0" dirty="0">
                <a:solidFill>
                  <a:prstClr val="white"/>
                </a:solidFill>
                <a:latin typeface="+mn-lt"/>
                <a:ea typeface="+mn-ea"/>
              </a:rPr>
              <a:t>课件下载：</a:t>
            </a:r>
            <a:r>
              <a:rPr lang="en-US" altLang="zh-CN" sz="100" b="0" kern="0" baseline="0" dirty="0">
                <a:solidFill>
                  <a:prstClr val="white"/>
                </a:solidFill>
                <a:latin typeface="+mn-lt"/>
                <a:ea typeface="+mn-ea"/>
              </a:rPr>
              <a:t>www.1ppt.com/kejian/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b="0" kern="0" baseline="0" dirty="0">
                <a:solidFill>
                  <a:prstClr val="white"/>
                </a:solidFill>
                <a:latin typeface="+mn-lt"/>
                <a:ea typeface="+mn-ea"/>
              </a:rPr>
              <a:t>范文下载：</a:t>
            </a:r>
            <a:r>
              <a:rPr lang="en-US" altLang="zh-CN" sz="100" b="0" kern="0" baseline="0" dirty="0">
                <a:solidFill>
                  <a:prstClr val="white"/>
                </a:solidFill>
                <a:latin typeface="+mn-lt"/>
                <a:ea typeface="+mn-ea"/>
              </a:rPr>
              <a:t>www.1ppt.com/fanwen/             </a:t>
            </a:r>
            <a:r>
              <a:rPr lang="zh-CN" altLang="en-US" sz="100" b="0" kern="0" baseline="0" dirty="0">
                <a:solidFill>
                  <a:prstClr val="white"/>
                </a:solidFill>
                <a:latin typeface="+mn-lt"/>
                <a:ea typeface="+mn-ea"/>
              </a:rPr>
              <a:t>试卷下载：</a:t>
            </a:r>
            <a:r>
              <a:rPr lang="en-US" altLang="zh-CN" sz="100" b="0" kern="0" baseline="0" dirty="0">
                <a:solidFill>
                  <a:prstClr val="white"/>
                </a:solidFill>
                <a:latin typeface="+mn-lt"/>
                <a:ea typeface="+mn-ea"/>
              </a:rPr>
              <a:t>www.1ppt.com/shiti/ 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b="0" kern="0" baseline="0" dirty="0">
                <a:solidFill>
                  <a:prstClr val="white"/>
                </a:solidFill>
                <a:latin typeface="+mn-lt"/>
                <a:ea typeface="+mn-ea"/>
              </a:rPr>
              <a:t>教案下载：</a:t>
            </a:r>
            <a:r>
              <a:rPr lang="en-US" altLang="zh-CN" sz="100" b="0" kern="0" baseline="0" dirty="0">
                <a:solidFill>
                  <a:prstClr val="white"/>
                </a:solidFill>
                <a:latin typeface="+mn-lt"/>
                <a:ea typeface="+mn-ea"/>
              </a:rPr>
              <a:t>www.1ppt.com/jiaoan/        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0" b="0" kern="0" baseline="0" dirty="0">
                <a:solidFill>
                  <a:prstClr val="white"/>
                </a:solidFill>
                <a:latin typeface="+mn-lt"/>
                <a:ea typeface="+mn-ea"/>
              </a:rPr>
              <a:t>字体下载：</a:t>
            </a:r>
            <a:r>
              <a:rPr lang="en-US" altLang="zh-CN" sz="100" b="0" kern="0" baseline="0" dirty="0">
                <a:solidFill>
                  <a:prstClr val="white"/>
                </a:solidFill>
                <a:latin typeface="+mn-lt"/>
                <a:ea typeface="+mn-ea"/>
              </a:rPr>
              <a:t>www.1ppt.com/ziti/</a:t>
            </a:r>
          </a:p>
          <a:p>
            <a:pPr defTabSz="76771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" b="0" kern="0" baseline="0" dirty="0">
                <a:solidFill>
                  <a:prstClr val="white"/>
                </a:solidFill>
                <a:latin typeface="+mn-lt"/>
                <a:ea typeface="+mn-ea"/>
              </a:rPr>
              <a:t> </a:t>
            </a:r>
            <a:endParaRPr lang="zh-CN" altLang="en-US" sz="100" b="0" kern="0" baseline="0" dirty="0">
              <a:solidFill>
                <a:prstClr val="white"/>
              </a:solidFill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lIns="102400" tIns="51200" rIns="102400" bIns="5120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  <a:prstGeom prst="rect">
            <a:avLst/>
          </a:prstGeom>
        </p:spPr>
        <p:txBody>
          <a:bodyPr lIns="102400" tIns="51200" rIns="102400" bIns="51200"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200151"/>
            <a:ext cx="4038600" cy="3394075"/>
          </a:xfrm>
          <a:prstGeom prst="rect">
            <a:avLst/>
          </a:prstGeom>
        </p:spPr>
        <p:txBody>
          <a:bodyPr lIns="102400" tIns="51200" rIns="102400" bIns="51200"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 baseline="0">
                <a:latin typeface="+mn-lt"/>
                <a:ea typeface="+mn-ea"/>
              </a:defRPr>
            </a:lvl1pPr>
          </a:lstStyle>
          <a:p>
            <a:pPr>
              <a:defRPr/>
            </a:pPr>
            <a:fld id="{16A58BE9-C180-419F-86A9-DBB308BD726D}" type="datetimeFigureOut">
              <a:rPr lang="zh-CN" altLang="en-US"/>
              <a:pPr>
                <a:defRPr/>
              </a:pPr>
              <a:t>2020/7/8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 baseline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 baseline="0">
                <a:latin typeface="+mn-lt"/>
                <a:ea typeface="+mn-ea"/>
              </a:defRPr>
            </a:lvl1pPr>
          </a:lstStyle>
          <a:p>
            <a:pPr>
              <a:defRPr/>
            </a:pPr>
            <a:fld id="{40B984AB-1ED5-4C3C-994A-58E3BC9190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lIns="102400" tIns="51200" rIns="102400" bIns="51200"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535114"/>
            <a:ext cx="4040188" cy="639763"/>
          </a:xfrm>
          <a:prstGeom prst="rect">
            <a:avLst/>
          </a:prstGeom>
        </p:spPr>
        <p:txBody>
          <a:bodyPr lIns="102400" tIns="51200" rIns="102400" bIns="51200" anchor="b"/>
          <a:lstStyle>
            <a:lvl1pPr marL="0" indent="0">
              <a:buNone/>
              <a:defRPr sz="2700" b="1"/>
            </a:lvl1pPr>
            <a:lvl2pPr marL="511810" indent="0">
              <a:buNone/>
              <a:defRPr sz="2300" b="1"/>
            </a:lvl2pPr>
            <a:lvl3pPr marL="1024255" indent="0">
              <a:buNone/>
              <a:defRPr sz="2000" b="1"/>
            </a:lvl3pPr>
            <a:lvl4pPr marL="1536065" indent="0">
              <a:buNone/>
              <a:defRPr sz="1800" b="1"/>
            </a:lvl4pPr>
            <a:lvl5pPr marL="2047875" indent="0">
              <a:buNone/>
              <a:defRPr sz="1800" b="1"/>
            </a:lvl5pPr>
            <a:lvl6pPr marL="2559685" indent="0">
              <a:buNone/>
              <a:defRPr sz="1800" b="1"/>
            </a:lvl6pPr>
            <a:lvl7pPr marL="3072130" indent="0">
              <a:buNone/>
              <a:defRPr sz="1800" b="1"/>
            </a:lvl7pPr>
            <a:lvl8pPr marL="3583940" indent="0">
              <a:buNone/>
              <a:defRPr sz="1800" b="1"/>
            </a:lvl8pPr>
            <a:lvl9pPr marL="4095750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</p:spPr>
        <p:txBody>
          <a:bodyPr lIns="102400" tIns="51200" rIns="102400" bIns="51200"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4"/>
            <a:ext cx="4041775" cy="639763"/>
          </a:xfrm>
          <a:prstGeom prst="rect">
            <a:avLst/>
          </a:prstGeom>
        </p:spPr>
        <p:txBody>
          <a:bodyPr lIns="102400" tIns="51200" rIns="102400" bIns="51200" anchor="b"/>
          <a:lstStyle>
            <a:lvl1pPr marL="0" indent="0">
              <a:buNone/>
              <a:defRPr sz="2700" b="1"/>
            </a:lvl1pPr>
            <a:lvl2pPr marL="511810" indent="0">
              <a:buNone/>
              <a:defRPr sz="2300" b="1"/>
            </a:lvl2pPr>
            <a:lvl3pPr marL="1024255" indent="0">
              <a:buNone/>
              <a:defRPr sz="2000" b="1"/>
            </a:lvl3pPr>
            <a:lvl4pPr marL="1536065" indent="0">
              <a:buNone/>
              <a:defRPr sz="1800" b="1"/>
            </a:lvl4pPr>
            <a:lvl5pPr marL="2047875" indent="0">
              <a:buNone/>
              <a:defRPr sz="1800" b="1"/>
            </a:lvl5pPr>
            <a:lvl6pPr marL="2559685" indent="0">
              <a:buNone/>
              <a:defRPr sz="1800" b="1"/>
            </a:lvl6pPr>
            <a:lvl7pPr marL="3072130" indent="0">
              <a:buNone/>
              <a:defRPr sz="1800" b="1"/>
            </a:lvl7pPr>
            <a:lvl8pPr marL="3583940" indent="0">
              <a:buNone/>
              <a:defRPr sz="1800" b="1"/>
            </a:lvl8pPr>
            <a:lvl9pPr marL="4095750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 lIns="102400" tIns="51200" rIns="102400" bIns="51200"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 baseline="0">
                <a:latin typeface="+mn-lt"/>
                <a:ea typeface="+mn-ea"/>
              </a:defRPr>
            </a:lvl1pPr>
          </a:lstStyle>
          <a:p>
            <a:pPr>
              <a:defRPr/>
            </a:pPr>
            <a:fld id="{85A413E0-C43D-493B-B451-F5D3C9B4E3C3}" type="datetimeFigureOut">
              <a:rPr lang="zh-CN" altLang="en-US"/>
              <a:pPr>
                <a:defRPr/>
              </a:pPr>
              <a:t>2020/7/8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 baseline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 baseline="0">
                <a:latin typeface="+mn-lt"/>
                <a:ea typeface="+mn-ea"/>
              </a:defRPr>
            </a:lvl1pPr>
          </a:lstStyle>
          <a:p>
            <a:pPr>
              <a:defRPr/>
            </a:pPr>
            <a:fld id="{2CC2AB8B-DE34-4D2F-80B4-DBA5B73C15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lIns="102400" tIns="51200" rIns="102400" bIns="5120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 baseline="0">
                <a:latin typeface="+mn-lt"/>
                <a:ea typeface="+mn-ea"/>
              </a:defRPr>
            </a:lvl1pPr>
          </a:lstStyle>
          <a:p>
            <a:pPr>
              <a:defRPr/>
            </a:pPr>
            <a:fld id="{6E4EABFA-C4F3-450F-899D-7FB1307581F2}" type="datetimeFigureOut">
              <a:rPr lang="zh-CN" altLang="en-US"/>
              <a:pPr>
                <a:defRPr/>
              </a:pPr>
              <a:t>2020/7/8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 baseline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 baseline="0">
                <a:latin typeface="+mn-lt"/>
                <a:ea typeface="+mn-ea"/>
              </a:defRPr>
            </a:lvl1pPr>
          </a:lstStyle>
          <a:p>
            <a:pPr>
              <a:defRPr/>
            </a:pPr>
            <a:fld id="{74089B2E-1BB7-48CB-9B81-25F40ED2A4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 baseline="0">
                <a:latin typeface="+mn-lt"/>
                <a:ea typeface="+mn-ea"/>
              </a:defRPr>
            </a:lvl1pPr>
          </a:lstStyle>
          <a:p>
            <a:pPr>
              <a:defRPr/>
            </a:pPr>
            <a:fld id="{77E3B993-EE91-4EAA-92C3-73478A50432D}" type="datetimeFigureOut">
              <a:rPr lang="zh-CN" altLang="en-US"/>
              <a:pPr>
                <a:defRPr/>
              </a:pPr>
              <a:t>2020/7/8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 baseline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 baseline="0">
                <a:latin typeface="+mn-lt"/>
                <a:ea typeface="+mn-ea"/>
              </a:defRPr>
            </a:lvl1pPr>
          </a:lstStyle>
          <a:p>
            <a:pPr>
              <a:defRPr/>
            </a:pPr>
            <a:fld id="{EE597895-92BC-41CF-826E-5DBCF03093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lIns="102400" tIns="51200" rIns="102400" bIns="51200"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4"/>
          </a:xfrm>
          <a:prstGeom prst="rect">
            <a:avLst/>
          </a:prstGeom>
        </p:spPr>
        <p:txBody>
          <a:bodyPr lIns="102400" tIns="51200" rIns="102400" bIns="51200"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</p:spPr>
        <p:txBody>
          <a:bodyPr lIns="102400" tIns="51200" rIns="102400" bIns="51200"/>
          <a:lstStyle>
            <a:lvl1pPr marL="0" indent="0">
              <a:buNone/>
              <a:defRPr sz="1600"/>
            </a:lvl1pPr>
            <a:lvl2pPr marL="511810" indent="0">
              <a:buNone/>
              <a:defRPr sz="1300"/>
            </a:lvl2pPr>
            <a:lvl3pPr marL="1024255" indent="0">
              <a:buNone/>
              <a:defRPr sz="1100"/>
            </a:lvl3pPr>
            <a:lvl4pPr marL="1536065" indent="0">
              <a:buNone/>
              <a:defRPr sz="1000"/>
            </a:lvl4pPr>
            <a:lvl5pPr marL="2047875" indent="0">
              <a:buNone/>
              <a:defRPr sz="1000"/>
            </a:lvl5pPr>
            <a:lvl6pPr marL="2559685" indent="0">
              <a:buNone/>
              <a:defRPr sz="1000"/>
            </a:lvl6pPr>
            <a:lvl7pPr marL="3072130" indent="0">
              <a:buNone/>
              <a:defRPr sz="1000"/>
            </a:lvl7pPr>
            <a:lvl8pPr marL="3583940" indent="0">
              <a:buNone/>
              <a:defRPr sz="1000"/>
            </a:lvl8pPr>
            <a:lvl9pPr marL="409575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 baseline="0">
                <a:latin typeface="+mn-lt"/>
                <a:ea typeface="+mn-ea"/>
              </a:defRPr>
            </a:lvl1pPr>
          </a:lstStyle>
          <a:p>
            <a:pPr>
              <a:defRPr/>
            </a:pPr>
            <a:fld id="{04B71D23-2A01-4301-ABEC-F627B8D1C7C2}" type="datetimeFigureOut">
              <a:rPr lang="zh-CN" altLang="en-US"/>
              <a:pPr>
                <a:defRPr/>
              </a:pPr>
              <a:t>2020/7/8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 baseline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 baseline="0">
                <a:latin typeface="+mn-lt"/>
                <a:ea typeface="+mn-ea"/>
              </a:defRPr>
            </a:lvl1pPr>
          </a:lstStyle>
          <a:p>
            <a:pPr>
              <a:defRPr/>
            </a:pPr>
            <a:fld id="{1D8FFC69-6A78-4CF8-B01C-7CAE9008A1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lIns="102400" tIns="51200" rIns="102400" bIns="51200"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102400" tIns="51200" rIns="102400" bIns="51200"/>
          <a:lstStyle>
            <a:lvl1pPr marL="0" indent="0">
              <a:buNone/>
              <a:defRPr sz="3600"/>
            </a:lvl1pPr>
            <a:lvl2pPr marL="511810" indent="0">
              <a:buNone/>
              <a:defRPr sz="3100"/>
            </a:lvl2pPr>
            <a:lvl3pPr marL="1024255" indent="0">
              <a:buNone/>
              <a:defRPr sz="2700"/>
            </a:lvl3pPr>
            <a:lvl4pPr marL="1536065" indent="0">
              <a:buNone/>
              <a:defRPr sz="2300"/>
            </a:lvl4pPr>
            <a:lvl5pPr marL="2047875" indent="0">
              <a:buNone/>
              <a:defRPr sz="2300"/>
            </a:lvl5pPr>
            <a:lvl6pPr marL="2559685" indent="0">
              <a:buNone/>
              <a:defRPr sz="2300"/>
            </a:lvl6pPr>
            <a:lvl7pPr marL="3072130" indent="0">
              <a:buNone/>
              <a:defRPr sz="2300"/>
            </a:lvl7pPr>
            <a:lvl8pPr marL="3583940" indent="0">
              <a:buNone/>
              <a:defRPr sz="2300"/>
            </a:lvl8pPr>
            <a:lvl9pPr marL="4095750" indent="0">
              <a:buNone/>
              <a:defRPr sz="23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 lIns="102400" tIns="51200" rIns="102400" bIns="51200"/>
          <a:lstStyle>
            <a:lvl1pPr marL="0" indent="0">
              <a:buNone/>
              <a:defRPr sz="1600"/>
            </a:lvl1pPr>
            <a:lvl2pPr marL="511810" indent="0">
              <a:buNone/>
              <a:defRPr sz="1300"/>
            </a:lvl2pPr>
            <a:lvl3pPr marL="1024255" indent="0">
              <a:buNone/>
              <a:defRPr sz="1100"/>
            </a:lvl3pPr>
            <a:lvl4pPr marL="1536065" indent="0">
              <a:buNone/>
              <a:defRPr sz="1000"/>
            </a:lvl4pPr>
            <a:lvl5pPr marL="2047875" indent="0">
              <a:buNone/>
              <a:defRPr sz="1000"/>
            </a:lvl5pPr>
            <a:lvl6pPr marL="2559685" indent="0">
              <a:buNone/>
              <a:defRPr sz="1000"/>
            </a:lvl6pPr>
            <a:lvl7pPr marL="3072130" indent="0">
              <a:buNone/>
              <a:defRPr sz="1000"/>
            </a:lvl7pPr>
            <a:lvl8pPr marL="3583940" indent="0">
              <a:buNone/>
              <a:defRPr sz="1000"/>
            </a:lvl8pPr>
            <a:lvl9pPr marL="409575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 baseline="0">
                <a:latin typeface="+mn-lt"/>
                <a:ea typeface="+mn-ea"/>
              </a:defRPr>
            </a:lvl1pPr>
          </a:lstStyle>
          <a:p>
            <a:pPr>
              <a:defRPr/>
            </a:pPr>
            <a:fld id="{67D30F0C-B445-4625-8A33-5913C9B6C29D}" type="datetimeFigureOut">
              <a:rPr lang="zh-CN" altLang="en-US"/>
              <a:pPr>
                <a:defRPr/>
              </a:pPr>
              <a:t>2020/7/8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 baseline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102400" tIns="51200" rIns="102400" bIns="51200"/>
          <a:lstStyle>
            <a:lvl1pPr algn="l" defTabSz="1024255" fontAlgn="auto">
              <a:spcBef>
                <a:spcPts val="0"/>
              </a:spcBef>
              <a:spcAft>
                <a:spcPts val="0"/>
              </a:spcAft>
              <a:defRPr sz="2000" b="0" baseline="0">
                <a:latin typeface="+mn-lt"/>
                <a:ea typeface="+mn-ea"/>
              </a:defRPr>
            </a:lvl1pPr>
          </a:lstStyle>
          <a:p>
            <a:pPr>
              <a:defRPr/>
            </a:pPr>
            <a:fld id="{874D3D98-3517-40FF-851C-B9D9E659A59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/>
          </a:fgClr>
          <a:bgClr>
            <a:srgbClr val="F2F2F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61" r:id="rId12"/>
    <p:sldLayoutId id="2147483660" r:id="rId13"/>
    <p:sldLayoutId id="2147483659" r:id="rId14"/>
  </p:sldLayoutIdLst>
  <p:txStyles>
    <p:titleStyle>
      <a:lvl1pPr algn="ctr" defTabSz="1023938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2393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2pPr>
      <a:lvl3pPr algn="ctr" defTabSz="102393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3pPr>
      <a:lvl4pPr algn="ctr" defTabSz="102393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4pPr>
      <a:lvl5pPr algn="ctr" defTabSz="1023938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defTabSz="102393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defTabSz="102393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defTabSz="102393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defTabSz="102393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84175" indent="-384175" algn="l" defTabSz="102393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1850" indent="-319088" algn="l" defTabSz="102393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9525" indent="-255588" algn="l" defTabSz="102393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90700" indent="-255588" algn="l" defTabSz="102393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3463" indent="-255588" algn="l" defTabSz="1023938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16225" indent="-255905" algn="l" defTabSz="10242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28035" indent="-255905" algn="l" defTabSz="10242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845" indent="-255905" algn="l" defTabSz="10242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290" indent="-255905" algn="l" defTabSz="1024255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1810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4255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065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7875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685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2130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3940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5750" algn="l" defTabSz="102425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3" Type="http://schemas.openxmlformats.org/officeDocument/2006/relationships/image" Target="../media/image3.png"/><Relationship Id="rId7" Type="http://schemas.openxmlformats.org/officeDocument/2006/relationships/slide" Target="slide30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slide" Target="slide17.xml"/><Relationship Id="rId5" Type="http://schemas.openxmlformats.org/officeDocument/2006/relationships/slide" Target="slide6.xml"/><Relationship Id="rId4" Type="http://schemas.openxmlformats.org/officeDocument/2006/relationships/slide" Target="slide3.xml"/><Relationship Id="rId9" Type="http://schemas.openxmlformats.org/officeDocument/2006/relationships/slide" Target="slide4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5" Type="http://schemas.openxmlformats.org/officeDocument/2006/relationships/slide" Target="slide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slide" Target="slide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slide" Target="slide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slide" Target="slide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7"/>
          <p:cNvSpPr/>
          <p:nvPr/>
        </p:nvSpPr>
        <p:spPr bwMode="auto">
          <a:xfrm>
            <a:off x="2387600" y="2441575"/>
            <a:ext cx="703263" cy="2454275"/>
          </a:xfrm>
          <a:custGeom>
            <a:avLst/>
            <a:gdLst>
              <a:gd name="T0" fmla="*/ 362 w 365"/>
              <a:gd name="T1" fmla="*/ 955 h 955"/>
              <a:gd name="T2" fmla="*/ 235 w 365"/>
              <a:gd name="T3" fmla="*/ 417 h 955"/>
              <a:gd name="T4" fmla="*/ 0 w 365"/>
              <a:gd name="T5" fmla="*/ 0 h 955"/>
              <a:gd name="T6" fmla="*/ 1 w 365"/>
              <a:gd name="T7" fmla="*/ 0 h 955"/>
              <a:gd name="T8" fmla="*/ 236 w 365"/>
              <a:gd name="T9" fmla="*/ 416 h 955"/>
              <a:gd name="T10" fmla="*/ 328 w 365"/>
              <a:gd name="T11" fmla="*/ 671 h 955"/>
              <a:gd name="T12" fmla="*/ 363 w 365"/>
              <a:gd name="T13" fmla="*/ 955 h 955"/>
              <a:gd name="T14" fmla="*/ 362 w 365"/>
              <a:gd name="T15" fmla="*/ 955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5" h="955">
                <a:moveTo>
                  <a:pt x="362" y="955"/>
                </a:moveTo>
                <a:cubicBezTo>
                  <a:pt x="365" y="787"/>
                  <a:pt x="325" y="616"/>
                  <a:pt x="235" y="417"/>
                </a:cubicBezTo>
                <a:cubicBezTo>
                  <a:pt x="176" y="286"/>
                  <a:pt x="104" y="158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05" y="157"/>
                  <a:pt x="177" y="286"/>
                  <a:pt x="236" y="416"/>
                </a:cubicBezTo>
                <a:cubicBezTo>
                  <a:pt x="277" y="507"/>
                  <a:pt x="307" y="591"/>
                  <a:pt x="328" y="671"/>
                </a:cubicBezTo>
                <a:cubicBezTo>
                  <a:pt x="353" y="770"/>
                  <a:pt x="364" y="863"/>
                  <a:pt x="363" y="955"/>
                </a:cubicBezTo>
                <a:lnTo>
                  <a:pt x="362" y="95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20" name="Freeform 8"/>
          <p:cNvSpPr/>
          <p:nvPr/>
        </p:nvSpPr>
        <p:spPr bwMode="auto">
          <a:xfrm>
            <a:off x="3403600" y="1273175"/>
            <a:ext cx="452438" cy="2308225"/>
          </a:xfrm>
          <a:custGeom>
            <a:avLst/>
            <a:gdLst>
              <a:gd name="T0" fmla="*/ 234 w 235"/>
              <a:gd name="T1" fmla="*/ 899 h 899"/>
              <a:gd name="T2" fmla="*/ 54 w 235"/>
              <a:gd name="T3" fmla="*/ 544 h 899"/>
              <a:gd name="T4" fmla="*/ 18 w 235"/>
              <a:gd name="T5" fmla="*/ 0 h 899"/>
              <a:gd name="T6" fmla="*/ 19 w 235"/>
              <a:gd name="T7" fmla="*/ 0 h 899"/>
              <a:gd name="T8" fmla="*/ 55 w 235"/>
              <a:gd name="T9" fmla="*/ 544 h 899"/>
              <a:gd name="T10" fmla="*/ 235 w 235"/>
              <a:gd name="T11" fmla="*/ 899 h 899"/>
              <a:gd name="T12" fmla="*/ 234 w 235"/>
              <a:gd name="T13" fmla="*/ 899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" h="899">
                <a:moveTo>
                  <a:pt x="234" y="899"/>
                </a:moveTo>
                <a:cubicBezTo>
                  <a:pt x="153" y="802"/>
                  <a:pt x="91" y="679"/>
                  <a:pt x="54" y="544"/>
                </a:cubicBezTo>
                <a:cubicBezTo>
                  <a:pt x="13" y="389"/>
                  <a:pt x="0" y="206"/>
                  <a:pt x="1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" y="206"/>
                  <a:pt x="14" y="389"/>
                  <a:pt x="55" y="544"/>
                </a:cubicBezTo>
                <a:cubicBezTo>
                  <a:pt x="92" y="679"/>
                  <a:pt x="154" y="801"/>
                  <a:pt x="235" y="899"/>
                </a:cubicBezTo>
                <a:lnTo>
                  <a:pt x="234" y="89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21" name="Freeform 10"/>
          <p:cNvSpPr/>
          <p:nvPr/>
        </p:nvSpPr>
        <p:spPr bwMode="auto">
          <a:xfrm>
            <a:off x="3835400" y="265113"/>
            <a:ext cx="385763" cy="3316287"/>
          </a:xfrm>
          <a:custGeom>
            <a:avLst/>
            <a:gdLst>
              <a:gd name="T0" fmla="*/ 11 w 200"/>
              <a:gd name="T1" fmla="*/ 1291 h 1291"/>
              <a:gd name="T2" fmla="*/ 10 w 200"/>
              <a:gd name="T3" fmla="*/ 1291 h 1291"/>
              <a:gd name="T4" fmla="*/ 189 w 200"/>
              <a:gd name="T5" fmla="*/ 603 h 1291"/>
              <a:gd name="T6" fmla="*/ 0 w 200"/>
              <a:gd name="T7" fmla="*/ 0 h 1291"/>
              <a:gd name="T8" fmla="*/ 1 w 200"/>
              <a:gd name="T9" fmla="*/ 0 h 1291"/>
              <a:gd name="T10" fmla="*/ 132 w 200"/>
              <a:gd name="T11" fmla="*/ 280 h 1291"/>
              <a:gd name="T12" fmla="*/ 189 w 200"/>
              <a:gd name="T13" fmla="*/ 603 h 1291"/>
              <a:gd name="T14" fmla="*/ 11 w 200"/>
              <a:gd name="T15" fmla="*/ 1291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1291">
                <a:moveTo>
                  <a:pt x="11" y="1291"/>
                </a:moveTo>
                <a:cubicBezTo>
                  <a:pt x="10" y="1291"/>
                  <a:pt x="10" y="1291"/>
                  <a:pt x="10" y="1291"/>
                </a:cubicBezTo>
                <a:cubicBezTo>
                  <a:pt x="136" y="1091"/>
                  <a:pt x="199" y="846"/>
                  <a:pt x="189" y="603"/>
                </a:cubicBezTo>
                <a:cubicBezTo>
                  <a:pt x="179" y="388"/>
                  <a:pt x="114" y="179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56" y="86"/>
                  <a:pt x="100" y="180"/>
                  <a:pt x="132" y="280"/>
                </a:cubicBezTo>
                <a:cubicBezTo>
                  <a:pt x="165" y="385"/>
                  <a:pt x="185" y="493"/>
                  <a:pt x="189" y="603"/>
                </a:cubicBezTo>
                <a:cubicBezTo>
                  <a:pt x="200" y="846"/>
                  <a:pt x="137" y="1091"/>
                  <a:pt x="11" y="129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24" name="Freeform 11"/>
          <p:cNvSpPr/>
          <p:nvPr/>
        </p:nvSpPr>
        <p:spPr bwMode="auto">
          <a:xfrm>
            <a:off x="3381375" y="3581400"/>
            <a:ext cx="473075" cy="1398588"/>
          </a:xfrm>
          <a:custGeom>
            <a:avLst/>
            <a:gdLst>
              <a:gd name="T0" fmla="*/ 0 w 246"/>
              <a:gd name="T1" fmla="*/ 544 h 544"/>
              <a:gd name="T2" fmla="*/ 0 w 246"/>
              <a:gd name="T3" fmla="*/ 544 h 544"/>
              <a:gd name="T4" fmla="*/ 180 w 246"/>
              <a:gd name="T5" fmla="*/ 267 h 544"/>
              <a:gd name="T6" fmla="*/ 246 w 246"/>
              <a:gd name="T7" fmla="*/ 0 h 544"/>
              <a:gd name="T8" fmla="*/ 246 w 246"/>
              <a:gd name="T9" fmla="*/ 0 h 544"/>
              <a:gd name="T10" fmla="*/ 181 w 246"/>
              <a:gd name="T11" fmla="*/ 267 h 544"/>
              <a:gd name="T12" fmla="*/ 106 w 246"/>
              <a:gd name="T13" fmla="*/ 409 h 544"/>
              <a:gd name="T14" fmla="*/ 0 w 246"/>
              <a:gd name="T15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544">
                <a:moveTo>
                  <a:pt x="0" y="544"/>
                </a:moveTo>
                <a:cubicBezTo>
                  <a:pt x="0" y="544"/>
                  <a:pt x="0" y="544"/>
                  <a:pt x="0" y="544"/>
                </a:cubicBezTo>
                <a:cubicBezTo>
                  <a:pt x="78" y="460"/>
                  <a:pt x="138" y="366"/>
                  <a:pt x="180" y="267"/>
                </a:cubicBezTo>
                <a:cubicBezTo>
                  <a:pt x="216" y="182"/>
                  <a:pt x="238" y="92"/>
                  <a:pt x="246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39" y="92"/>
                  <a:pt x="216" y="182"/>
                  <a:pt x="181" y="267"/>
                </a:cubicBezTo>
                <a:cubicBezTo>
                  <a:pt x="160" y="315"/>
                  <a:pt x="135" y="363"/>
                  <a:pt x="106" y="409"/>
                </a:cubicBezTo>
                <a:cubicBezTo>
                  <a:pt x="75" y="456"/>
                  <a:pt x="39" y="502"/>
                  <a:pt x="0" y="54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26" name="Freeform 12"/>
          <p:cNvSpPr/>
          <p:nvPr/>
        </p:nvSpPr>
        <p:spPr bwMode="auto">
          <a:xfrm>
            <a:off x="3381375" y="3913188"/>
            <a:ext cx="671513" cy="1066800"/>
          </a:xfrm>
          <a:custGeom>
            <a:avLst/>
            <a:gdLst>
              <a:gd name="T0" fmla="*/ 0 w 349"/>
              <a:gd name="T1" fmla="*/ 415 h 415"/>
              <a:gd name="T2" fmla="*/ 0 w 349"/>
              <a:gd name="T3" fmla="*/ 415 h 415"/>
              <a:gd name="T4" fmla="*/ 349 w 349"/>
              <a:gd name="T5" fmla="*/ 0 h 415"/>
              <a:gd name="T6" fmla="*/ 349 w 349"/>
              <a:gd name="T7" fmla="*/ 0 h 415"/>
              <a:gd name="T8" fmla="*/ 197 w 349"/>
              <a:gd name="T9" fmla="*/ 219 h 415"/>
              <a:gd name="T10" fmla="*/ 0 w 349"/>
              <a:gd name="T11" fmla="*/ 415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9" h="415">
                <a:moveTo>
                  <a:pt x="0" y="415"/>
                </a:moveTo>
                <a:cubicBezTo>
                  <a:pt x="0" y="415"/>
                  <a:pt x="0" y="415"/>
                  <a:pt x="0" y="415"/>
                </a:cubicBezTo>
                <a:cubicBezTo>
                  <a:pt x="142" y="297"/>
                  <a:pt x="263" y="153"/>
                  <a:pt x="349" y="0"/>
                </a:cubicBezTo>
                <a:cubicBezTo>
                  <a:pt x="349" y="0"/>
                  <a:pt x="349" y="0"/>
                  <a:pt x="349" y="0"/>
                </a:cubicBezTo>
                <a:cubicBezTo>
                  <a:pt x="306" y="76"/>
                  <a:pt x="256" y="150"/>
                  <a:pt x="197" y="219"/>
                </a:cubicBezTo>
                <a:cubicBezTo>
                  <a:pt x="138" y="290"/>
                  <a:pt x="72" y="355"/>
                  <a:pt x="0" y="415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27" name="Freeform 16"/>
          <p:cNvSpPr/>
          <p:nvPr/>
        </p:nvSpPr>
        <p:spPr bwMode="auto">
          <a:xfrm>
            <a:off x="1873250" y="2563813"/>
            <a:ext cx="434975" cy="3444875"/>
          </a:xfrm>
          <a:custGeom>
            <a:avLst/>
            <a:gdLst>
              <a:gd name="T0" fmla="*/ 0 w 226"/>
              <a:gd name="T1" fmla="*/ 1341 h 1341"/>
              <a:gd name="T2" fmla="*/ 0 w 226"/>
              <a:gd name="T3" fmla="*/ 1341 h 1341"/>
              <a:gd name="T4" fmla="*/ 76 w 226"/>
              <a:gd name="T5" fmla="*/ 1177 h 1341"/>
              <a:gd name="T6" fmla="*/ 144 w 226"/>
              <a:gd name="T7" fmla="*/ 754 h 1341"/>
              <a:gd name="T8" fmla="*/ 182 w 226"/>
              <a:gd name="T9" fmla="*/ 361 h 1341"/>
              <a:gd name="T10" fmla="*/ 192 w 226"/>
              <a:gd name="T11" fmla="*/ 251 h 1341"/>
              <a:gd name="T12" fmla="*/ 209 w 226"/>
              <a:gd name="T13" fmla="*/ 84 h 1341"/>
              <a:gd name="T14" fmla="*/ 226 w 226"/>
              <a:gd name="T15" fmla="*/ 0 h 1341"/>
              <a:gd name="T16" fmla="*/ 226 w 226"/>
              <a:gd name="T17" fmla="*/ 0 h 1341"/>
              <a:gd name="T18" fmla="*/ 210 w 226"/>
              <a:gd name="T19" fmla="*/ 84 h 1341"/>
              <a:gd name="T20" fmla="*/ 193 w 226"/>
              <a:gd name="T21" fmla="*/ 251 h 1341"/>
              <a:gd name="T22" fmla="*/ 183 w 226"/>
              <a:gd name="T23" fmla="*/ 361 h 1341"/>
              <a:gd name="T24" fmla="*/ 145 w 226"/>
              <a:gd name="T25" fmla="*/ 754 h 1341"/>
              <a:gd name="T26" fmla="*/ 77 w 226"/>
              <a:gd name="T27" fmla="*/ 1178 h 1341"/>
              <a:gd name="T28" fmla="*/ 0 w 226"/>
              <a:gd name="T29" fmla="*/ 1341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6" h="1341">
                <a:moveTo>
                  <a:pt x="0" y="1341"/>
                </a:moveTo>
                <a:cubicBezTo>
                  <a:pt x="0" y="1341"/>
                  <a:pt x="0" y="1341"/>
                  <a:pt x="0" y="1341"/>
                </a:cubicBezTo>
                <a:cubicBezTo>
                  <a:pt x="28" y="1322"/>
                  <a:pt x="52" y="1272"/>
                  <a:pt x="76" y="1177"/>
                </a:cubicBezTo>
                <a:cubicBezTo>
                  <a:pt x="101" y="1077"/>
                  <a:pt x="122" y="947"/>
                  <a:pt x="144" y="754"/>
                </a:cubicBezTo>
                <a:cubicBezTo>
                  <a:pt x="160" y="618"/>
                  <a:pt x="171" y="487"/>
                  <a:pt x="182" y="361"/>
                </a:cubicBezTo>
                <a:cubicBezTo>
                  <a:pt x="186" y="323"/>
                  <a:pt x="189" y="287"/>
                  <a:pt x="192" y="251"/>
                </a:cubicBezTo>
                <a:cubicBezTo>
                  <a:pt x="198" y="189"/>
                  <a:pt x="203" y="131"/>
                  <a:pt x="209" y="84"/>
                </a:cubicBezTo>
                <a:cubicBezTo>
                  <a:pt x="214" y="45"/>
                  <a:pt x="219" y="18"/>
                  <a:pt x="226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19" y="18"/>
                  <a:pt x="215" y="46"/>
                  <a:pt x="210" y="84"/>
                </a:cubicBezTo>
                <a:cubicBezTo>
                  <a:pt x="204" y="131"/>
                  <a:pt x="198" y="189"/>
                  <a:pt x="193" y="251"/>
                </a:cubicBezTo>
                <a:cubicBezTo>
                  <a:pt x="190" y="287"/>
                  <a:pt x="186" y="323"/>
                  <a:pt x="183" y="361"/>
                </a:cubicBezTo>
                <a:cubicBezTo>
                  <a:pt x="172" y="487"/>
                  <a:pt x="161" y="618"/>
                  <a:pt x="145" y="754"/>
                </a:cubicBezTo>
                <a:cubicBezTo>
                  <a:pt x="123" y="947"/>
                  <a:pt x="102" y="1077"/>
                  <a:pt x="77" y="1178"/>
                </a:cubicBezTo>
                <a:cubicBezTo>
                  <a:pt x="53" y="1273"/>
                  <a:pt x="29" y="1323"/>
                  <a:pt x="0" y="134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28" name="Freeform 21"/>
          <p:cNvSpPr/>
          <p:nvPr/>
        </p:nvSpPr>
        <p:spPr bwMode="auto">
          <a:xfrm>
            <a:off x="530225" y="2563813"/>
            <a:ext cx="1778000" cy="3470275"/>
          </a:xfrm>
          <a:custGeom>
            <a:avLst/>
            <a:gdLst>
              <a:gd name="T0" fmla="*/ 0 w 923"/>
              <a:gd name="T1" fmla="*/ 1351 h 1351"/>
              <a:gd name="T2" fmla="*/ 0 w 923"/>
              <a:gd name="T3" fmla="*/ 1350 h 1351"/>
              <a:gd name="T4" fmla="*/ 51 w 923"/>
              <a:gd name="T5" fmla="*/ 1299 h 1351"/>
              <a:gd name="T6" fmla="*/ 128 w 923"/>
              <a:gd name="T7" fmla="*/ 1187 h 1351"/>
              <a:gd name="T8" fmla="*/ 235 w 923"/>
              <a:gd name="T9" fmla="*/ 1009 h 1351"/>
              <a:gd name="T10" fmla="*/ 303 w 923"/>
              <a:gd name="T11" fmla="*/ 892 h 1351"/>
              <a:gd name="T12" fmla="*/ 370 w 923"/>
              <a:gd name="T13" fmla="*/ 778 h 1351"/>
              <a:gd name="T14" fmla="*/ 674 w 923"/>
              <a:gd name="T15" fmla="*/ 291 h 1351"/>
              <a:gd name="T16" fmla="*/ 810 w 923"/>
              <a:gd name="T17" fmla="*/ 112 h 1351"/>
              <a:gd name="T18" fmla="*/ 923 w 923"/>
              <a:gd name="T19" fmla="*/ 0 h 1351"/>
              <a:gd name="T20" fmla="*/ 923 w 923"/>
              <a:gd name="T21" fmla="*/ 1 h 1351"/>
              <a:gd name="T22" fmla="*/ 811 w 923"/>
              <a:gd name="T23" fmla="*/ 113 h 1351"/>
              <a:gd name="T24" fmla="*/ 675 w 923"/>
              <a:gd name="T25" fmla="*/ 292 h 1351"/>
              <a:gd name="T26" fmla="*/ 370 w 923"/>
              <a:gd name="T27" fmla="*/ 778 h 1351"/>
              <a:gd name="T28" fmla="*/ 304 w 923"/>
              <a:gd name="T29" fmla="*/ 893 h 1351"/>
              <a:gd name="T30" fmla="*/ 235 w 923"/>
              <a:gd name="T31" fmla="*/ 1010 h 1351"/>
              <a:gd name="T32" fmla="*/ 129 w 923"/>
              <a:gd name="T33" fmla="*/ 1188 h 1351"/>
              <a:gd name="T34" fmla="*/ 52 w 923"/>
              <a:gd name="T35" fmla="*/ 1300 h 1351"/>
              <a:gd name="T36" fmla="*/ 0 w 923"/>
              <a:gd name="T37" fmla="*/ 1351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23" h="1351">
                <a:moveTo>
                  <a:pt x="0" y="1351"/>
                </a:moveTo>
                <a:cubicBezTo>
                  <a:pt x="0" y="1350"/>
                  <a:pt x="0" y="1350"/>
                  <a:pt x="0" y="1350"/>
                </a:cubicBezTo>
                <a:cubicBezTo>
                  <a:pt x="14" y="1341"/>
                  <a:pt x="31" y="1325"/>
                  <a:pt x="51" y="1299"/>
                </a:cubicBezTo>
                <a:cubicBezTo>
                  <a:pt x="73" y="1272"/>
                  <a:pt x="97" y="1236"/>
                  <a:pt x="128" y="1187"/>
                </a:cubicBezTo>
                <a:cubicBezTo>
                  <a:pt x="157" y="1141"/>
                  <a:pt x="191" y="1084"/>
                  <a:pt x="235" y="1009"/>
                </a:cubicBezTo>
                <a:cubicBezTo>
                  <a:pt x="257" y="972"/>
                  <a:pt x="279" y="933"/>
                  <a:pt x="303" y="892"/>
                </a:cubicBezTo>
                <a:cubicBezTo>
                  <a:pt x="324" y="855"/>
                  <a:pt x="347" y="817"/>
                  <a:pt x="370" y="778"/>
                </a:cubicBezTo>
                <a:cubicBezTo>
                  <a:pt x="465" y="615"/>
                  <a:pt x="568" y="444"/>
                  <a:pt x="674" y="291"/>
                </a:cubicBezTo>
                <a:cubicBezTo>
                  <a:pt x="724" y="219"/>
                  <a:pt x="769" y="160"/>
                  <a:pt x="810" y="112"/>
                </a:cubicBezTo>
                <a:cubicBezTo>
                  <a:pt x="851" y="64"/>
                  <a:pt x="888" y="27"/>
                  <a:pt x="923" y="0"/>
                </a:cubicBezTo>
                <a:cubicBezTo>
                  <a:pt x="923" y="1"/>
                  <a:pt x="923" y="1"/>
                  <a:pt x="923" y="1"/>
                </a:cubicBezTo>
                <a:cubicBezTo>
                  <a:pt x="889" y="28"/>
                  <a:pt x="852" y="65"/>
                  <a:pt x="811" y="113"/>
                </a:cubicBezTo>
                <a:cubicBezTo>
                  <a:pt x="770" y="161"/>
                  <a:pt x="725" y="219"/>
                  <a:pt x="675" y="292"/>
                </a:cubicBezTo>
                <a:cubicBezTo>
                  <a:pt x="569" y="444"/>
                  <a:pt x="466" y="616"/>
                  <a:pt x="370" y="778"/>
                </a:cubicBezTo>
                <a:cubicBezTo>
                  <a:pt x="348" y="817"/>
                  <a:pt x="325" y="856"/>
                  <a:pt x="304" y="893"/>
                </a:cubicBezTo>
                <a:cubicBezTo>
                  <a:pt x="280" y="934"/>
                  <a:pt x="258" y="972"/>
                  <a:pt x="235" y="1010"/>
                </a:cubicBezTo>
                <a:cubicBezTo>
                  <a:pt x="192" y="1085"/>
                  <a:pt x="158" y="1141"/>
                  <a:pt x="129" y="1188"/>
                </a:cubicBezTo>
                <a:cubicBezTo>
                  <a:pt x="98" y="1237"/>
                  <a:pt x="73" y="1272"/>
                  <a:pt x="52" y="1300"/>
                </a:cubicBezTo>
                <a:cubicBezTo>
                  <a:pt x="31" y="1326"/>
                  <a:pt x="15" y="1342"/>
                  <a:pt x="0" y="135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29" name="Freeform 22"/>
          <p:cNvSpPr/>
          <p:nvPr/>
        </p:nvSpPr>
        <p:spPr bwMode="auto">
          <a:xfrm>
            <a:off x="530225" y="1749425"/>
            <a:ext cx="2751138" cy="4284663"/>
          </a:xfrm>
          <a:custGeom>
            <a:avLst/>
            <a:gdLst>
              <a:gd name="T0" fmla="*/ 0 w 1428"/>
              <a:gd name="T1" fmla="*/ 1668 h 1668"/>
              <a:gd name="T2" fmla="*/ 0 w 1428"/>
              <a:gd name="T3" fmla="*/ 1667 h 1668"/>
              <a:gd name="T4" fmla="*/ 138 w 1428"/>
              <a:gd name="T5" fmla="*/ 1610 h 1668"/>
              <a:gd name="T6" fmla="*/ 328 w 1428"/>
              <a:gd name="T7" fmla="*/ 1463 h 1668"/>
              <a:gd name="T8" fmla="*/ 563 w 1428"/>
              <a:gd name="T9" fmla="*/ 1219 h 1668"/>
              <a:gd name="T10" fmla="*/ 818 w 1428"/>
              <a:gd name="T11" fmla="*/ 903 h 1668"/>
              <a:gd name="T12" fmla="*/ 1055 w 1428"/>
              <a:gd name="T13" fmla="*/ 573 h 1668"/>
              <a:gd name="T14" fmla="*/ 1239 w 1428"/>
              <a:gd name="T15" fmla="*/ 295 h 1668"/>
              <a:gd name="T16" fmla="*/ 1338 w 1428"/>
              <a:gd name="T17" fmla="*/ 139 h 1668"/>
              <a:gd name="T18" fmla="*/ 1360 w 1428"/>
              <a:gd name="T19" fmla="*/ 104 h 1668"/>
              <a:gd name="T20" fmla="*/ 1427 w 1428"/>
              <a:gd name="T21" fmla="*/ 0 h 1668"/>
              <a:gd name="T22" fmla="*/ 1428 w 1428"/>
              <a:gd name="T23" fmla="*/ 1 h 1668"/>
              <a:gd name="T24" fmla="*/ 1361 w 1428"/>
              <a:gd name="T25" fmla="*/ 104 h 1668"/>
              <a:gd name="T26" fmla="*/ 1339 w 1428"/>
              <a:gd name="T27" fmla="*/ 140 h 1668"/>
              <a:gd name="T28" fmla="*/ 1240 w 1428"/>
              <a:gd name="T29" fmla="*/ 296 h 1668"/>
              <a:gd name="T30" fmla="*/ 1056 w 1428"/>
              <a:gd name="T31" fmla="*/ 574 h 1668"/>
              <a:gd name="T32" fmla="*/ 819 w 1428"/>
              <a:gd name="T33" fmla="*/ 903 h 1668"/>
              <a:gd name="T34" fmla="*/ 564 w 1428"/>
              <a:gd name="T35" fmla="*/ 1220 h 1668"/>
              <a:gd name="T36" fmla="*/ 328 w 1428"/>
              <a:gd name="T37" fmla="*/ 1464 h 1668"/>
              <a:gd name="T38" fmla="*/ 139 w 1428"/>
              <a:gd name="T39" fmla="*/ 1611 h 1668"/>
              <a:gd name="T40" fmla="*/ 0 w 1428"/>
              <a:gd name="T41" fmla="*/ 1668 h 1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8" h="1668">
                <a:moveTo>
                  <a:pt x="0" y="1668"/>
                </a:moveTo>
                <a:cubicBezTo>
                  <a:pt x="0" y="1667"/>
                  <a:pt x="0" y="1667"/>
                  <a:pt x="0" y="1667"/>
                </a:cubicBezTo>
                <a:cubicBezTo>
                  <a:pt x="40" y="1661"/>
                  <a:pt x="86" y="1642"/>
                  <a:pt x="138" y="1610"/>
                </a:cubicBezTo>
                <a:cubicBezTo>
                  <a:pt x="196" y="1576"/>
                  <a:pt x="259" y="1526"/>
                  <a:pt x="328" y="1463"/>
                </a:cubicBezTo>
                <a:cubicBezTo>
                  <a:pt x="398" y="1399"/>
                  <a:pt x="475" y="1319"/>
                  <a:pt x="563" y="1219"/>
                </a:cubicBezTo>
                <a:cubicBezTo>
                  <a:pt x="645" y="1124"/>
                  <a:pt x="731" y="1018"/>
                  <a:pt x="818" y="903"/>
                </a:cubicBezTo>
                <a:cubicBezTo>
                  <a:pt x="899" y="796"/>
                  <a:pt x="978" y="685"/>
                  <a:pt x="1055" y="573"/>
                </a:cubicBezTo>
                <a:cubicBezTo>
                  <a:pt x="1122" y="475"/>
                  <a:pt x="1184" y="382"/>
                  <a:pt x="1239" y="295"/>
                </a:cubicBezTo>
                <a:cubicBezTo>
                  <a:pt x="1277" y="237"/>
                  <a:pt x="1309" y="185"/>
                  <a:pt x="1338" y="139"/>
                </a:cubicBezTo>
                <a:cubicBezTo>
                  <a:pt x="1346" y="127"/>
                  <a:pt x="1353" y="115"/>
                  <a:pt x="1360" y="104"/>
                </a:cubicBezTo>
                <a:cubicBezTo>
                  <a:pt x="1389" y="57"/>
                  <a:pt x="1410" y="25"/>
                  <a:pt x="1427" y="0"/>
                </a:cubicBezTo>
                <a:cubicBezTo>
                  <a:pt x="1428" y="1"/>
                  <a:pt x="1428" y="1"/>
                  <a:pt x="1428" y="1"/>
                </a:cubicBezTo>
                <a:cubicBezTo>
                  <a:pt x="1411" y="26"/>
                  <a:pt x="1390" y="58"/>
                  <a:pt x="1361" y="104"/>
                </a:cubicBezTo>
                <a:cubicBezTo>
                  <a:pt x="1354" y="116"/>
                  <a:pt x="1346" y="127"/>
                  <a:pt x="1339" y="140"/>
                </a:cubicBezTo>
                <a:cubicBezTo>
                  <a:pt x="1310" y="185"/>
                  <a:pt x="1277" y="237"/>
                  <a:pt x="1240" y="296"/>
                </a:cubicBezTo>
                <a:cubicBezTo>
                  <a:pt x="1185" y="382"/>
                  <a:pt x="1123" y="476"/>
                  <a:pt x="1056" y="574"/>
                </a:cubicBezTo>
                <a:cubicBezTo>
                  <a:pt x="979" y="686"/>
                  <a:pt x="900" y="797"/>
                  <a:pt x="819" y="903"/>
                </a:cubicBezTo>
                <a:cubicBezTo>
                  <a:pt x="732" y="1019"/>
                  <a:pt x="646" y="1125"/>
                  <a:pt x="564" y="1220"/>
                </a:cubicBezTo>
                <a:cubicBezTo>
                  <a:pt x="476" y="1320"/>
                  <a:pt x="399" y="1400"/>
                  <a:pt x="328" y="1464"/>
                </a:cubicBezTo>
                <a:cubicBezTo>
                  <a:pt x="260" y="1527"/>
                  <a:pt x="196" y="1576"/>
                  <a:pt x="139" y="1611"/>
                </a:cubicBezTo>
                <a:cubicBezTo>
                  <a:pt x="87" y="1643"/>
                  <a:pt x="40" y="1662"/>
                  <a:pt x="0" y="1668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30" name="Freeform 25"/>
          <p:cNvSpPr/>
          <p:nvPr/>
        </p:nvSpPr>
        <p:spPr bwMode="auto">
          <a:xfrm>
            <a:off x="-855663" y="4979988"/>
            <a:ext cx="4237038" cy="1219200"/>
          </a:xfrm>
          <a:custGeom>
            <a:avLst/>
            <a:gdLst>
              <a:gd name="T0" fmla="*/ 517 w 2198"/>
              <a:gd name="T1" fmla="*/ 376 h 474"/>
              <a:gd name="T2" fmla="*/ 0 w 2198"/>
              <a:gd name="T3" fmla="*/ 170 h 474"/>
              <a:gd name="T4" fmla="*/ 1 w 2198"/>
              <a:gd name="T5" fmla="*/ 169 h 474"/>
              <a:gd name="T6" fmla="*/ 1259 w 2198"/>
              <a:gd name="T7" fmla="*/ 426 h 474"/>
              <a:gd name="T8" fmla="*/ 1819 w 2198"/>
              <a:gd name="T9" fmla="*/ 271 h 474"/>
              <a:gd name="T10" fmla="*/ 2197 w 2198"/>
              <a:gd name="T11" fmla="*/ 0 h 474"/>
              <a:gd name="T12" fmla="*/ 2198 w 2198"/>
              <a:gd name="T13" fmla="*/ 0 h 474"/>
              <a:gd name="T14" fmla="*/ 2029 w 2198"/>
              <a:gd name="T15" fmla="*/ 147 h 474"/>
              <a:gd name="T16" fmla="*/ 1819 w 2198"/>
              <a:gd name="T17" fmla="*/ 271 h 474"/>
              <a:gd name="T18" fmla="*/ 1554 w 2198"/>
              <a:gd name="T19" fmla="*/ 370 h 474"/>
              <a:gd name="T20" fmla="*/ 1259 w 2198"/>
              <a:gd name="T21" fmla="*/ 427 h 474"/>
              <a:gd name="T22" fmla="*/ 517 w 2198"/>
              <a:gd name="T23" fmla="*/ 376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98" h="474">
                <a:moveTo>
                  <a:pt x="517" y="376"/>
                </a:moveTo>
                <a:cubicBezTo>
                  <a:pt x="334" y="330"/>
                  <a:pt x="159" y="261"/>
                  <a:pt x="0" y="170"/>
                </a:cubicBezTo>
                <a:cubicBezTo>
                  <a:pt x="1" y="169"/>
                  <a:pt x="1" y="169"/>
                  <a:pt x="1" y="169"/>
                </a:cubicBezTo>
                <a:cubicBezTo>
                  <a:pt x="368" y="381"/>
                  <a:pt x="826" y="474"/>
                  <a:pt x="1259" y="426"/>
                </a:cubicBezTo>
                <a:cubicBezTo>
                  <a:pt x="1460" y="404"/>
                  <a:pt x="1653" y="350"/>
                  <a:pt x="1819" y="271"/>
                </a:cubicBezTo>
                <a:cubicBezTo>
                  <a:pt x="1966" y="200"/>
                  <a:pt x="2097" y="107"/>
                  <a:pt x="2197" y="0"/>
                </a:cubicBezTo>
                <a:cubicBezTo>
                  <a:pt x="2198" y="0"/>
                  <a:pt x="2198" y="0"/>
                  <a:pt x="2198" y="0"/>
                </a:cubicBezTo>
                <a:cubicBezTo>
                  <a:pt x="2148" y="53"/>
                  <a:pt x="2091" y="102"/>
                  <a:pt x="2029" y="147"/>
                </a:cubicBezTo>
                <a:cubicBezTo>
                  <a:pt x="1965" y="194"/>
                  <a:pt x="1894" y="236"/>
                  <a:pt x="1819" y="271"/>
                </a:cubicBezTo>
                <a:cubicBezTo>
                  <a:pt x="1737" y="311"/>
                  <a:pt x="1648" y="344"/>
                  <a:pt x="1554" y="370"/>
                </a:cubicBezTo>
                <a:cubicBezTo>
                  <a:pt x="1460" y="397"/>
                  <a:pt x="1360" y="416"/>
                  <a:pt x="1259" y="427"/>
                </a:cubicBezTo>
                <a:cubicBezTo>
                  <a:pt x="1013" y="455"/>
                  <a:pt x="758" y="436"/>
                  <a:pt x="517" y="37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31" name="Freeform 26"/>
          <p:cNvSpPr/>
          <p:nvPr/>
        </p:nvSpPr>
        <p:spPr bwMode="auto">
          <a:xfrm>
            <a:off x="-855663" y="3913188"/>
            <a:ext cx="4908551" cy="2216150"/>
          </a:xfrm>
          <a:custGeom>
            <a:avLst/>
            <a:gdLst>
              <a:gd name="T0" fmla="*/ 490 w 2547"/>
              <a:gd name="T1" fmla="*/ 780 h 862"/>
              <a:gd name="T2" fmla="*/ 0 w 2547"/>
              <a:gd name="T3" fmla="*/ 585 h 862"/>
              <a:gd name="T4" fmla="*/ 1 w 2547"/>
              <a:gd name="T5" fmla="*/ 584 h 862"/>
              <a:gd name="T6" fmla="*/ 766 w 2547"/>
              <a:gd name="T7" fmla="*/ 829 h 862"/>
              <a:gd name="T8" fmla="*/ 1615 w 2547"/>
              <a:gd name="T9" fmla="*/ 758 h 862"/>
              <a:gd name="T10" fmla="*/ 1971 w 2547"/>
              <a:gd name="T11" fmla="*/ 613 h 862"/>
              <a:gd name="T12" fmla="*/ 2246 w 2547"/>
              <a:gd name="T13" fmla="*/ 423 h 862"/>
              <a:gd name="T14" fmla="*/ 2546 w 2547"/>
              <a:gd name="T15" fmla="*/ 0 h 862"/>
              <a:gd name="T16" fmla="*/ 2547 w 2547"/>
              <a:gd name="T17" fmla="*/ 0 h 862"/>
              <a:gd name="T18" fmla="*/ 2247 w 2547"/>
              <a:gd name="T19" fmla="*/ 424 h 862"/>
              <a:gd name="T20" fmla="*/ 1972 w 2547"/>
              <a:gd name="T21" fmla="*/ 614 h 862"/>
              <a:gd name="T22" fmla="*/ 1616 w 2547"/>
              <a:gd name="T23" fmla="*/ 759 h 862"/>
              <a:gd name="T24" fmla="*/ 766 w 2547"/>
              <a:gd name="T25" fmla="*/ 830 h 862"/>
              <a:gd name="T26" fmla="*/ 490 w 2547"/>
              <a:gd name="T27" fmla="*/ 78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47" h="862">
                <a:moveTo>
                  <a:pt x="490" y="780"/>
                </a:moveTo>
                <a:cubicBezTo>
                  <a:pt x="314" y="736"/>
                  <a:pt x="147" y="670"/>
                  <a:pt x="0" y="585"/>
                </a:cubicBezTo>
                <a:cubicBezTo>
                  <a:pt x="1" y="584"/>
                  <a:pt x="1" y="584"/>
                  <a:pt x="1" y="584"/>
                </a:cubicBezTo>
                <a:cubicBezTo>
                  <a:pt x="222" y="713"/>
                  <a:pt x="487" y="797"/>
                  <a:pt x="766" y="829"/>
                </a:cubicBezTo>
                <a:cubicBezTo>
                  <a:pt x="1052" y="861"/>
                  <a:pt x="1346" y="837"/>
                  <a:pt x="1615" y="758"/>
                </a:cubicBezTo>
                <a:cubicBezTo>
                  <a:pt x="1743" y="721"/>
                  <a:pt x="1863" y="672"/>
                  <a:pt x="1971" y="613"/>
                </a:cubicBezTo>
                <a:cubicBezTo>
                  <a:pt x="2074" y="558"/>
                  <a:pt x="2166" y="494"/>
                  <a:pt x="2246" y="423"/>
                </a:cubicBezTo>
                <a:cubicBezTo>
                  <a:pt x="2385" y="300"/>
                  <a:pt x="2489" y="154"/>
                  <a:pt x="2546" y="0"/>
                </a:cubicBezTo>
                <a:cubicBezTo>
                  <a:pt x="2547" y="0"/>
                  <a:pt x="2547" y="0"/>
                  <a:pt x="2547" y="0"/>
                </a:cubicBezTo>
                <a:cubicBezTo>
                  <a:pt x="2490" y="154"/>
                  <a:pt x="2386" y="301"/>
                  <a:pt x="2247" y="424"/>
                </a:cubicBezTo>
                <a:cubicBezTo>
                  <a:pt x="2167" y="494"/>
                  <a:pt x="2074" y="558"/>
                  <a:pt x="1972" y="614"/>
                </a:cubicBezTo>
                <a:cubicBezTo>
                  <a:pt x="1863" y="673"/>
                  <a:pt x="1744" y="722"/>
                  <a:pt x="1616" y="759"/>
                </a:cubicBezTo>
                <a:cubicBezTo>
                  <a:pt x="1346" y="838"/>
                  <a:pt x="1052" y="862"/>
                  <a:pt x="766" y="830"/>
                </a:cubicBezTo>
                <a:cubicBezTo>
                  <a:pt x="672" y="819"/>
                  <a:pt x="580" y="803"/>
                  <a:pt x="490" y="78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32" name="Freeform 27"/>
          <p:cNvSpPr/>
          <p:nvPr/>
        </p:nvSpPr>
        <p:spPr bwMode="auto">
          <a:xfrm>
            <a:off x="-855663" y="2563813"/>
            <a:ext cx="3163888" cy="2871787"/>
          </a:xfrm>
          <a:custGeom>
            <a:avLst/>
            <a:gdLst>
              <a:gd name="T0" fmla="*/ 11 w 1642"/>
              <a:gd name="T1" fmla="*/ 1116 h 1118"/>
              <a:gd name="T2" fmla="*/ 0 w 1642"/>
              <a:gd name="T3" fmla="*/ 1111 h 1118"/>
              <a:gd name="T4" fmla="*/ 1 w 1642"/>
              <a:gd name="T5" fmla="*/ 1110 h 1118"/>
              <a:gd name="T6" fmla="*/ 50 w 1642"/>
              <a:gd name="T7" fmla="*/ 1112 h 1118"/>
              <a:gd name="T8" fmla="*/ 154 w 1642"/>
              <a:gd name="T9" fmla="*/ 1062 h 1118"/>
              <a:gd name="T10" fmla="*/ 326 w 1642"/>
              <a:gd name="T11" fmla="*/ 949 h 1118"/>
              <a:gd name="T12" fmla="*/ 565 w 1642"/>
              <a:gd name="T13" fmla="*/ 776 h 1118"/>
              <a:gd name="T14" fmla="*/ 790 w 1642"/>
              <a:gd name="T15" fmla="*/ 607 h 1118"/>
              <a:gd name="T16" fmla="*/ 1148 w 1642"/>
              <a:gd name="T17" fmla="*/ 341 h 1118"/>
              <a:gd name="T18" fmla="*/ 1419 w 1642"/>
              <a:gd name="T19" fmla="*/ 147 h 1118"/>
              <a:gd name="T20" fmla="*/ 1642 w 1642"/>
              <a:gd name="T21" fmla="*/ 0 h 1118"/>
              <a:gd name="T22" fmla="*/ 1642 w 1642"/>
              <a:gd name="T23" fmla="*/ 1 h 1118"/>
              <a:gd name="T24" fmla="*/ 1419 w 1642"/>
              <a:gd name="T25" fmla="*/ 147 h 1118"/>
              <a:gd name="T26" fmla="*/ 1148 w 1642"/>
              <a:gd name="T27" fmla="*/ 341 h 1118"/>
              <a:gd name="T28" fmla="*/ 791 w 1642"/>
              <a:gd name="T29" fmla="*/ 608 h 1118"/>
              <a:gd name="T30" fmla="*/ 565 w 1642"/>
              <a:gd name="T31" fmla="*/ 776 h 1118"/>
              <a:gd name="T32" fmla="*/ 326 w 1642"/>
              <a:gd name="T33" fmla="*/ 950 h 1118"/>
              <a:gd name="T34" fmla="*/ 154 w 1642"/>
              <a:gd name="T35" fmla="*/ 1062 h 1118"/>
              <a:gd name="T36" fmla="*/ 50 w 1642"/>
              <a:gd name="T37" fmla="*/ 1113 h 1118"/>
              <a:gd name="T38" fmla="*/ 11 w 1642"/>
              <a:gd name="T39" fmla="*/ 1116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42" h="1118">
                <a:moveTo>
                  <a:pt x="11" y="1116"/>
                </a:moveTo>
                <a:cubicBezTo>
                  <a:pt x="6" y="1115"/>
                  <a:pt x="3" y="1113"/>
                  <a:pt x="0" y="1111"/>
                </a:cubicBezTo>
                <a:cubicBezTo>
                  <a:pt x="1" y="1110"/>
                  <a:pt x="1" y="1110"/>
                  <a:pt x="1" y="1110"/>
                </a:cubicBezTo>
                <a:cubicBezTo>
                  <a:pt x="10" y="1118"/>
                  <a:pt x="27" y="1118"/>
                  <a:pt x="50" y="1112"/>
                </a:cubicBezTo>
                <a:cubicBezTo>
                  <a:pt x="75" y="1104"/>
                  <a:pt x="108" y="1088"/>
                  <a:pt x="154" y="1062"/>
                </a:cubicBezTo>
                <a:cubicBezTo>
                  <a:pt x="200" y="1034"/>
                  <a:pt x="257" y="997"/>
                  <a:pt x="326" y="949"/>
                </a:cubicBezTo>
                <a:cubicBezTo>
                  <a:pt x="395" y="901"/>
                  <a:pt x="469" y="847"/>
                  <a:pt x="565" y="776"/>
                </a:cubicBezTo>
                <a:cubicBezTo>
                  <a:pt x="638" y="721"/>
                  <a:pt x="712" y="666"/>
                  <a:pt x="790" y="607"/>
                </a:cubicBezTo>
                <a:cubicBezTo>
                  <a:pt x="907" y="519"/>
                  <a:pt x="1027" y="429"/>
                  <a:pt x="1148" y="341"/>
                </a:cubicBezTo>
                <a:cubicBezTo>
                  <a:pt x="1248" y="267"/>
                  <a:pt x="1337" y="204"/>
                  <a:pt x="1419" y="147"/>
                </a:cubicBezTo>
                <a:cubicBezTo>
                  <a:pt x="1502" y="89"/>
                  <a:pt x="1575" y="41"/>
                  <a:pt x="1642" y="0"/>
                </a:cubicBezTo>
                <a:cubicBezTo>
                  <a:pt x="1642" y="1"/>
                  <a:pt x="1642" y="1"/>
                  <a:pt x="1642" y="1"/>
                </a:cubicBezTo>
                <a:cubicBezTo>
                  <a:pt x="1576" y="42"/>
                  <a:pt x="1503" y="90"/>
                  <a:pt x="1419" y="147"/>
                </a:cubicBezTo>
                <a:cubicBezTo>
                  <a:pt x="1337" y="204"/>
                  <a:pt x="1249" y="268"/>
                  <a:pt x="1148" y="341"/>
                </a:cubicBezTo>
                <a:cubicBezTo>
                  <a:pt x="1028" y="429"/>
                  <a:pt x="907" y="520"/>
                  <a:pt x="791" y="608"/>
                </a:cubicBezTo>
                <a:cubicBezTo>
                  <a:pt x="713" y="666"/>
                  <a:pt x="639" y="722"/>
                  <a:pt x="565" y="776"/>
                </a:cubicBezTo>
                <a:cubicBezTo>
                  <a:pt x="469" y="848"/>
                  <a:pt x="396" y="901"/>
                  <a:pt x="326" y="950"/>
                </a:cubicBezTo>
                <a:cubicBezTo>
                  <a:pt x="257" y="998"/>
                  <a:pt x="201" y="1035"/>
                  <a:pt x="154" y="1062"/>
                </a:cubicBezTo>
                <a:cubicBezTo>
                  <a:pt x="108" y="1089"/>
                  <a:pt x="76" y="1105"/>
                  <a:pt x="50" y="1113"/>
                </a:cubicBezTo>
                <a:cubicBezTo>
                  <a:pt x="34" y="1117"/>
                  <a:pt x="20" y="1118"/>
                  <a:pt x="11" y="11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33" name="Freeform 31"/>
          <p:cNvSpPr/>
          <p:nvPr/>
        </p:nvSpPr>
        <p:spPr bwMode="auto">
          <a:xfrm>
            <a:off x="3763963" y="-88900"/>
            <a:ext cx="595312" cy="344488"/>
          </a:xfrm>
          <a:custGeom>
            <a:avLst/>
            <a:gdLst>
              <a:gd name="T0" fmla="*/ 1 w 309"/>
              <a:gd name="T1" fmla="*/ 134 h 134"/>
              <a:gd name="T2" fmla="*/ 0 w 309"/>
              <a:gd name="T3" fmla="*/ 134 h 134"/>
              <a:gd name="T4" fmla="*/ 145 w 309"/>
              <a:gd name="T5" fmla="*/ 43 h 134"/>
              <a:gd name="T6" fmla="*/ 309 w 309"/>
              <a:gd name="T7" fmla="*/ 22 h 134"/>
              <a:gd name="T8" fmla="*/ 309 w 309"/>
              <a:gd name="T9" fmla="*/ 23 h 134"/>
              <a:gd name="T10" fmla="*/ 1 w 309"/>
              <a:gd name="T11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9" h="134">
                <a:moveTo>
                  <a:pt x="1" y="134"/>
                </a:moveTo>
                <a:cubicBezTo>
                  <a:pt x="0" y="134"/>
                  <a:pt x="0" y="134"/>
                  <a:pt x="0" y="134"/>
                </a:cubicBezTo>
                <a:cubicBezTo>
                  <a:pt x="46" y="94"/>
                  <a:pt x="96" y="63"/>
                  <a:pt x="145" y="43"/>
                </a:cubicBezTo>
                <a:cubicBezTo>
                  <a:pt x="202" y="20"/>
                  <a:pt x="257" y="13"/>
                  <a:pt x="309" y="22"/>
                </a:cubicBezTo>
                <a:cubicBezTo>
                  <a:pt x="309" y="23"/>
                  <a:pt x="309" y="23"/>
                  <a:pt x="309" y="23"/>
                </a:cubicBezTo>
                <a:cubicBezTo>
                  <a:pt x="179" y="0"/>
                  <a:pt x="60" y="83"/>
                  <a:pt x="1" y="13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34" name="Freeform 32"/>
          <p:cNvSpPr/>
          <p:nvPr/>
        </p:nvSpPr>
        <p:spPr bwMode="auto">
          <a:xfrm>
            <a:off x="3633788" y="-117475"/>
            <a:ext cx="725487" cy="509588"/>
          </a:xfrm>
          <a:custGeom>
            <a:avLst/>
            <a:gdLst>
              <a:gd name="T0" fmla="*/ 1 w 377"/>
              <a:gd name="T1" fmla="*/ 198 h 198"/>
              <a:gd name="T2" fmla="*/ 0 w 377"/>
              <a:gd name="T3" fmla="*/ 198 h 198"/>
              <a:gd name="T4" fmla="*/ 171 w 377"/>
              <a:gd name="T5" fmla="*/ 67 h 198"/>
              <a:gd name="T6" fmla="*/ 377 w 377"/>
              <a:gd name="T7" fmla="*/ 33 h 198"/>
              <a:gd name="T8" fmla="*/ 377 w 377"/>
              <a:gd name="T9" fmla="*/ 34 h 198"/>
              <a:gd name="T10" fmla="*/ 1 w 377"/>
              <a:gd name="T11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198">
                <a:moveTo>
                  <a:pt x="1" y="198"/>
                </a:moveTo>
                <a:cubicBezTo>
                  <a:pt x="0" y="198"/>
                  <a:pt x="0" y="198"/>
                  <a:pt x="0" y="198"/>
                </a:cubicBezTo>
                <a:cubicBezTo>
                  <a:pt x="38" y="159"/>
                  <a:pt x="98" y="104"/>
                  <a:pt x="171" y="67"/>
                </a:cubicBezTo>
                <a:cubicBezTo>
                  <a:pt x="243" y="31"/>
                  <a:pt x="312" y="20"/>
                  <a:pt x="377" y="33"/>
                </a:cubicBezTo>
                <a:cubicBezTo>
                  <a:pt x="377" y="34"/>
                  <a:pt x="377" y="34"/>
                  <a:pt x="377" y="34"/>
                </a:cubicBezTo>
                <a:cubicBezTo>
                  <a:pt x="211" y="0"/>
                  <a:pt x="59" y="138"/>
                  <a:pt x="1" y="198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35" name="Freeform 35"/>
          <p:cNvSpPr/>
          <p:nvPr/>
        </p:nvSpPr>
        <p:spPr bwMode="auto">
          <a:xfrm>
            <a:off x="3370263" y="-73025"/>
            <a:ext cx="989012" cy="1046163"/>
          </a:xfrm>
          <a:custGeom>
            <a:avLst/>
            <a:gdLst>
              <a:gd name="T0" fmla="*/ 1 w 513"/>
              <a:gd name="T1" fmla="*/ 407 h 407"/>
              <a:gd name="T2" fmla="*/ 0 w 513"/>
              <a:gd name="T3" fmla="*/ 406 h 407"/>
              <a:gd name="T4" fmla="*/ 177 w 513"/>
              <a:gd name="T5" fmla="*/ 157 h 407"/>
              <a:gd name="T6" fmla="*/ 332 w 513"/>
              <a:gd name="T7" fmla="*/ 46 h 407"/>
              <a:gd name="T8" fmla="*/ 513 w 513"/>
              <a:gd name="T9" fmla="*/ 16 h 407"/>
              <a:gd name="T10" fmla="*/ 513 w 513"/>
              <a:gd name="T11" fmla="*/ 17 h 407"/>
              <a:gd name="T12" fmla="*/ 178 w 513"/>
              <a:gd name="T13" fmla="*/ 157 h 407"/>
              <a:gd name="T14" fmla="*/ 1 w 513"/>
              <a:gd name="T15" fmla="*/ 407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3" h="407">
                <a:moveTo>
                  <a:pt x="1" y="407"/>
                </a:moveTo>
                <a:cubicBezTo>
                  <a:pt x="0" y="406"/>
                  <a:pt x="0" y="406"/>
                  <a:pt x="0" y="406"/>
                </a:cubicBezTo>
                <a:cubicBezTo>
                  <a:pt x="49" y="307"/>
                  <a:pt x="107" y="225"/>
                  <a:pt x="177" y="157"/>
                </a:cubicBezTo>
                <a:cubicBezTo>
                  <a:pt x="226" y="109"/>
                  <a:pt x="279" y="71"/>
                  <a:pt x="332" y="46"/>
                </a:cubicBezTo>
                <a:cubicBezTo>
                  <a:pt x="395" y="17"/>
                  <a:pt x="455" y="7"/>
                  <a:pt x="513" y="16"/>
                </a:cubicBezTo>
                <a:cubicBezTo>
                  <a:pt x="513" y="17"/>
                  <a:pt x="513" y="17"/>
                  <a:pt x="513" y="17"/>
                </a:cubicBezTo>
                <a:cubicBezTo>
                  <a:pt x="408" y="0"/>
                  <a:pt x="286" y="51"/>
                  <a:pt x="178" y="157"/>
                </a:cubicBezTo>
                <a:cubicBezTo>
                  <a:pt x="108" y="226"/>
                  <a:pt x="50" y="307"/>
                  <a:pt x="1" y="40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36" name="Freeform 37"/>
          <p:cNvSpPr/>
          <p:nvPr/>
        </p:nvSpPr>
        <p:spPr bwMode="auto">
          <a:xfrm>
            <a:off x="2308225" y="-31750"/>
            <a:ext cx="2051050" cy="2595563"/>
          </a:xfrm>
          <a:custGeom>
            <a:avLst/>
            <a:gdLst>
              <a:gd name="T0" fmla="*/ 0 w 1064"/>
              <a:gd name="T1" fmla="*/ 1010 h 1010"/>
              <a:gd name="T2" fmla="*/ 0 w 1064"/>
              <a:gd name="T3" fmla="*/ 1010 h 1010"/>
              <a:gd name="T4" fmla="*/ 479 w 1064"/>
              <a:gd name="T5" fmla="*/ 742 h 1010"/>
              <a:gd name="T6" fmla="*/ 821 w 1064"/>
              <a:gd name="T7" fmla="*/ 460 h 1010"/>
              <a:gd name="T8" fmla="*/ 1009 w 1064"/>
              <a:gd name="T9" fmla="*/ 205 h 1010"/>
              <a:gd name="T10" fmla="*/ 1063 w 1064"/>
              <a:gd name="T11" fmla="*/ 0 h 1010"/>
              <a:gd name="T12" fmla="*/ 1064 w 1064"/>
              <a:gd name="T13" fmla="*/ 0 h 1010"/>
              <a:gd name="T14" fmla="*/ 1009 w 1064"/>
              <a:gd name="T15" fmla="*/ 206 h 1010"/>
              <a:gd name="T16" fmla="*/ 822 w 1064"/>
              <a:gd name="T17" fmla="*/ 460 h 1010"/>
              <a:gd name="T18" fmla="*/ 479 w 1064"/>
              <a:gd name="T19" fmla="*/ 743 h 1010"/>
              <a:gd name="T20" fmla="*/ 0 w 1064"/>
              <a:gd name="T21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64" h="1010">
                <a:moveTo>
                  <a:pt x="0" y="1010"/>
                </a:moveTo>
                <a:cubicBezTo>
                  <a:pt x="0" y="1010"/>
                  <a:pt x="0" y="1010"/>
                  <a:pt x="0" y="1010"/>
                </a:cubicBezTo>
                <a:cubicBezTo>
                  <a:pt x="175" y="929"/>
                  <a:pt x="336" y="839"/>
                  <a:pt x="479" y="742"/>
                </a:cubicBezTo>
                <a:cubicBezTo>
                  <a:pt x="613" y="651"/>
                  <a:pt x="728" y="556"/>
                  <a:pt x="821" y="460"/>
                </a:cubicBezTo>
                <a:cubicBezTo>
                  <a:pt x="905" y="373"/>
                  <a:pt x="968" y="287"/>
                  <a:pt x="1009" y="205"/>
                </a:cubicBezTo>
                <a:cubicBezTo>
                  <a:pt x="1044" y="133"/>
                  <a:pt x="1063" y="63"/>
                  <a:pt x="1063" y="0"/>
                </a:cubicBezTo>
                <a:cubicBezTo>
                  <a:pt x="1064" y="0"/>
                  <a:pt x="1064" y="0"/>
                  <a:pt x="1064" y="0"/>
                </a:cubicBezTo>
                <a:cubicBezTo>
                  <a:pt x="1064" y="63"/>
                  <a:pt x="1045" y="134"/>
                  <a:pt x="1009" y="206"/>
                </a:cubicBezTo>
                <a:cubicBezTo>
                  <a:pt x="969" y="288"/>
                  <a:pt x="905" y="373"/>
                  <a:pt x="822" y="460"/>
                </a:cubicBezTo>
                <a:cubicBezTo>
                  <a:pt x="728" y="557"/>
                  <a:pt x="613" y="652"/>
                  <a:pt x="479" y="743"/>
                </a:cubicBezTo>
                <a:cubicBezTo>
                  <a:pt x="336" y="840"/>
                  <a:pt x="175" y="930"/>
                  <a:pt x="0" y="101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37" name="Freeform 38"/>
          <p:cNvSpPr/>
          <p:nvPr/>
        </p:nvSpPr>
        <p:spPr bwMode="auto">
          <a:xfrm>
            <a:off x="3281363" y="-31750"/>
            <a:ext cx="1077912" cy="1782763"/>
          </a:xfrm>
          <a:custGeom>
            <a:avLst/>
            <a:gdLst>
              <a:gd name="T0" fmla="*/ 0 w 559"/>
              <a:gd name="T1" fmla="*/ 694 h 694"/>
              <a:gd name="T2" fmla="*/ 0 w 559"/>
              <a:gd name="T3" fmla="*/ 693 h 694"/>
              <a:gd name="T4" fmla="*/ 234 w 559"/>
              <a:gd name="T5" fmla="*/ 497 h 694"/>
              <a:gd name="T6" fmla="*/ 405 w 559"/>
              <a:gd name="T7" fmla="*/ 310 h 694"/>
              <a:gd name="T8" fmla="*/ 558 w 559"/>
              <a:gd name="T9" fmla="*/ 0 h 694"/>
              <a:gd name="T10" fmla="*/ 559 w 559"/>
              <a:gd name="T11" fmla="*/ 0 h 694"/>
              <a:gd name="T12" fmla="*/ 508 w 559"/>
              <a:gd name="T13" fmla="*/ 150 h 694"/>
              <a:gd name="T14" fmla="*/ 406 w 559"/>
              <a:gd name="T15" fmla="*/ 310 h 694"/>
              <a:gd name="T16" fmla="*/ 234 w 559"/>
              <a:gd name="T17" fmla="*/ 498 h 694"/>
              <a:gd name="T18" fmla="*/ 0 w 559"/>
              <a:gd name="T19" fmla="*/ 694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9" h="694">
                <a:moveTo>
                  <a:pt x="0" y="694"/>
                </a:moveTo>
                <a:cubicBezTo>
                  <a:pt x="0" y="693"/>
                  <a:pt x="0" y="693"/>
                  <a:pt x="0" y="693"/>
                </a:cubicBezTo>
                <a:cubicBezTo>
                  <a:pt x="87" y="629"/>
                  <a:pt x="165" y="563"/>
                  <a:pt x="234" y="497"/>
                </a:cubicBezTo>
                <a:cubicBezTo>
                  <a:pt x="301" y="434"/>
                  <a:pt x="358" y="371"/>
                  <a:pt x="405" y="310"/>
                </a:cubicBezTo>
                <a:cubicBezTo>
                  <a:pt x="491" y="200"/>
                  <a:pt x="544" y="93"/>
                  <a:pt x="558" y="0"/>
                </a:cubicBezTo>
                <a:cubicBezTo>
                  <a:pt x="559" y="0"/>
                  <a:pt x="559" y="0"/>
                  <a:pt x="559" y="0"/>
                </a:cubicBezTo>
                <a:cubicBezTo>
                  <a:pt x="552" y="47"/>
                  <a:pt x="535" y="97"/>
                  <a:pt x="508" y="150"/>
                </a:cubicBezTo>
                <a:cubicBezTo>
                  <a:pt x="483" y="202"/>
                  <a:pt x="448" y="256"/>
                  <a:pt x="406" y="310"/>
                </a:cubicBezTo>
                <a:cubicBezTo>
                  <a:pt x="359" y="371"/>
                  <a:pt x="301" y="434"/>
                  <a:pt x="234" y="498"/>
                </a:cubicBezTo>
                <a:cubicBezTo>
                  <a:pt x="166" y="563"/>
                  <a:pt x="87" y="629"/>
                  <a:pt x="0" y="69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38" name="Freeform 39"/>
          <p:cNvSpPr/>
          <p:nvPr/>
        </p:nvSpPr>
        <p:spPr bwMode="auto">
          <a:xfrm>
            <a:off x="3922713" y="-31750"/>
            <a:ext cx="436562" cy="549275"/>
          </a:xfrm>
          <a:custGeom>
            <a:avLst/>
            <a:gdLst>
              <a:gd name="T0" fmla="*/ 0 w 226"/>
              <a:gd name="T1" fmla="*/ 214 h 214"/>
              <a:gd name="T2" fmla="*/ 0 w 226"/>
              <a:gd name="T3" fmla="*/ 214 h 214"/>
              <a:gd name="T4" fmla="*/ 226 w 226"/>
              <a:gd name="T5" fmla="*/ 0 h 214"/>
              <a:gd name="T6" fmla="*/ 226 w 226"/>
              <a:gd name="T7" fmla="*/ 1 h 214"/>
              <a:gd name="T8" fmla="*/ 0 w 226"/>
              <a:gd name="T9" fmla="*/ 21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6" h="214">
                <a:moveTo>
                  <a:pt x="0" y="214"/>
                </a:moveTo>
                <a:cubicBezTo>
                  <a:pt x="0" y="214"/>
                  <a:pt x="0" y="214"/>
                  <a:pt x="0" y="214"/>
                </a:cubicBezTo>
                <a:cubicBezTo>
                  <a:pt x="76" y="117"/>
                  <a:pt x="153" y="45"/>
                  <a:pt x="226" y="0"/>
                </a:cubicBezTo>
                <a:cubicBezTo>
                  <a:pt x="226" y="1"/>
                  <a:pt x="226" y="1"/>
                  <a:pt x="226" y="1"/>
                </a:cubicBezTo>
                <a:cubicBezTo>
                  <a:pt x="153" y="45"/>
                  <a:pt x="77" y="117"/>
                  <a:pt x="0" y="21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39" name="Freeform 44"/>
          <p:cNvSpPr/>
          <p:nvPr/>
        </p:nvSpPr>
        <p:spPr bwMode="auto">
          <a:xfrm>
            <a:off x="4359275" y="-31750"/>
            <a:ext cx="428625" cy="346075"/>
          </a:xfrm>
          <a:custGeom>
            <a:avLst/>
            <a:gdLst>
              <a:gd name="T0" fmla="*/ 222 w 222"/>
              <a:gd name="T1" fmla="*/ 135 h 135"/>
              <a:gd name="T2" fmla="*/ 0 w 222"/>
              <a:gd name="T3" fmla="*/ 1 h 135"/>
              <a:gd name="T4" fmla="*/ 0 w 222"/>
              <a:gd name="T5" fmla="*/ 0 h 135"/>
              <a:gd name="T6" fmla="*/ 122 w 222"/>
              <a:gd name="T7" fmla="*/ 35 h 135"/>
              <a:gd name="T8" fmla="*/ 222 w 222"/>
              <a:gd name="T9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" h="135">
                <a:moveTo>
                  <a:pt x="222" y="135"/>
                </a:moveTo>
                <a:cubicBezTo>
                  <a:pt x="170" y="51"/>
                  <a:pt x="85" y="0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41" y="0"/>
                  <a:pt x="83" y="12"/>
                  <a:pt x="122" y="35"/>
                </a:cubicBezTo>
                <a:cubicBezTo>
                  <a:pt x="162" y="59"/>
                  <a:pt x="196" y="93"/>
                  <a:pt x="222" y="135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40" name="Freeform 45"/>
          <p:cNvSpPr/>
          <p:nvPr/>
        </p:nvSpPr>
        <p:spPr bwMode="auto">
          <a:xfrm>
            <a:off x="3763963" y="-122238"/>
            <a:ext cx="1023937" cy="436563"/>
          </a:xfrm>
          <a:custGeom>
            <a:avLst/>
            <a:gdLst>
              <a:gd name="T0" fmla="*/ 1 w 531"/>
              <a:gd name="T1" fmla="*/ 147 h 170"/>
              <a:gd name="T2" fmla="*/ 0 w 531"/>
              <a:gd name="T3" fmla="*/ 147 h 170"/>
              <a:gd name="T4" fmla="*/ 261 w 531"/>
              <a:gd name="T5" fmla="*/ 9 h 170"/>
              <a:gd name="T6" fmla="*/ 336 w 531"/>
              <a:gd name="T7" fmla="*/ 15 h 170"/>
              <a:gd name="T8" fmla="*/ 339 w 531"/>
              <a:gd name="T9" fmla="*/ 16 h 170"/>
              <a:gd name="T10" fmla="*/ 410 w 531"/>
              <a:gd name="T11" fmla="*/ 44 h 170"/>
              <a:gd name="T12" fmla="*/ 531 w 531"/>
              <a:gd name="T13" fmla="*/ 170 h 170"/>
              <a:gd name="T14" fmla="*/ 531 w 531"/>
              <a:gd name="T15" fmla="*/ 170 h 170"/>
              <a:gd name="T16" fmla="*/ 261 w 531"/>
              <a:gd name="T17" fmla="*/ 10 h 170"/>
              <a:gd name="T18" fmla="*/ 1 w 531"/>
              <a:gd name="T19" fmla="*/ 14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1" h="170">
                <a:moveTo>
                  <a:pt x="1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59" y="90"/>
                  <a:pt x="152" y="20"/>
                  <a:pt x="261" y="9"/>
                </a:cubicBezTo>
                <a:cubicBezTo>
                  <a:pt x="285" y="7"/>
                  <a:pt x="311" y="9"/>
                  <a:pt x="336" y="15"/>
                </a:cubicBezTo>
                <a:cubicBezTo>
                  <a:pt x="337" y="15"/>
                  <a:pt x="338" y="15"/>
                  <a:pt x="339" y="16"/>
                </a:cubicBezTo>
                <a:cubicBezTo>
                  <a:pt x="363" y="22"/>
                  <a:pt x="387" y="31"/>
                  <a:pt x="410" y="44"/>
                </a:cubicBezTo>
                <a:cubicBezTo>
                  <a:pt x="460" y="73"/>
                  <a:pt x="502" y="117"/>
                  <a:pt x="531" y="170"/>
                </a:cubicBezTo>
                <a:cubicBezTo>
                  <a:pt x="531" y="170"/>
                  <a:pt x="531" y="170"/>
                  <a:pt x="531" y="170"/>
                </a:cubicBezTo>
                <a:cubicBezTo>
                  <a:pt x="472" y="65"/>
                  <a:pt x="364" y="0"/>
                  <a:pt x="261" y="10"/>
                </a:cubicBezTo>
                <a:cubicBezTo>
                  <a:pt x="152" y="20"/>
                  <a:pt x="59" y="90"/>
                  <a:pt x="1" y="14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41" name="Freeform 46"/>
          <p:cNvSpPr/>
          <p:nvPr/>
        </p:nvSpPr>
        <p:spPr bwMode="auto">
          <a:xfrm>
            <a:off x="3633788" y="-138113"/>
            <a:ext cx="1154112" cy="530226"/>
          </a:xfrm>
          <a:custGeom>
            <a:avLst/>
            <a:gdLst>
              <a:gd name="T0" fmla="*/ 1 w 599"/>
              <a:gd name="T1" fmla="*/ 206 h 206"/>
              <a:gd name="T2" fmla="*/ 0 w 599"/>
              <a:gd name="T3" fmla="*/ 206 h 206"/>
              <a:gd name="T4" fmla="*/ 125 w 599"/>
              <a:gd name="T5" fmla="*/ 88 h 206"/>
              <a:gd name="T6" fmla="*/ 280 w 599"/>
              <a:gd name="T7" fmla="*/ 14 h 206"/>
              <a:gd name="T8" fmla="*/ 451 w 599"/>
              <a:gd name="T9" fmla="*/ 28 h 206"/>
              <a:gd name="T10" fmla="*/ 599 w 599"/>
              <a:gd name="T11" fmla="*/ 176 h 206"/>
              <a:gd name="T12" fmla="*/ 599 w 599"/>
              <a:gd name="T13" fmla="*/ 176 h 206"/>
              <a:gd name="T14" fmla="*/ 451 w 599"/>
              <a:gd name="T15" fmla="*/ 29 h 206"/>
              <a:gd name="T16" fmla="*/ 280 w 599"/>
              <a:gd name="T17" fmla="*/ 15 h 206"/>
              <a:gd name="T18" fmla="*/ 1 w 599"/>
              <a:gd name="T19" fmla="*/ 20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9" h="206">
                <a:moveTo>
                  <a:pt x="1" y="206"/>
                </a:moveTo>
                <a:cubicBezTo>
                  <a:pt x="0" y="206"/>
                  <a:pt x="0" y="206"/>
                  <a:pt x="0" y="206"/>
                </a:cubicBezTo>
                <a:cubicBezTo>
                  <a:pt x="40" y="159"/>
                  <a:pt x="82" y="119"/>
                  <a:pt x="125" y="88"/>
                </a:cubicBezTo>
                <a:cubicBezTo>
                  <a:pt x="175" y="51"/>
                  <a:pt x="228" y="26"/>
                  <a:pt x="280" y="14"/>
                </a:cubicBezTo>
                <a:cubicBezTo>
                  <a:pt x="339" y="0"/>
                  <a:pt x="400" y="5"/>
                  <a:pt x="451" y="28"/>
                </a:cubicBezTo>
                <a:cubicBezTo>
                  <a:pt x="509" y="54"/>
                  <a:pt x="562" y="106"/>
                  <a:pt x="599" y="176"/>
                </a:cubicBezTo>
                <a:cubicBezTo>
                  <a:pt x="599" y="176"/>
                  <a:pt x="599" y="176"/>
                  <a:pt x="599" y="176"/>
                </a:cubicBezTo>
                <a:cubicBezTo>
                  <a:pt x="561" y="107"/>
                  <a:pt x="509" y="55"/>
                  <a:pt x="451" y="29"/>
                </a:cubicBezTo>
                <a:cubicBezTo>
                  <a:pt x="400" y="6"/>
                  <a:pt x="339" y="1"/>
                  <a:pt x="280" y="15"/>
                </a:cubicBezTo>
                <a:cubicBezTo>
                  <a:pt x="183" y="37"/>
                  <a:pt x="89" y="102"/>
                  <a:pt x="1" y="20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42" name="Freeform 47"/>
          <p:cNvSpPr/>
          <p:nvPr/>
        </p:nvSpPr>
        <p:spPr bwMode="auto">
          <a:xfrm>
            <a:off x="1873250" y="314325"/>
            <a:ext cx="2998788" cy="5695950"/>
          </a:xfrm>
          <a:custGeom>
            <a:avLst/>
            <a:gdLst>
              <a:gd name="T0" fmla="*/ 0 w 1556"/>
              <a:gd name="T1" fmla="*/ 2217 h 2217"/>
              <a:gd name="T2" fmla="*/ 0 w 1556"/>
              <a:gd name="T3" fmla="*/ 2216 h 2217"/>
              <a:gd name="T4" fmla="*/ 299 w 1556"/>
              <a:gd name="T5" fmla="*/ 2104 h 2217"/>
              <a:gd name="T6" fmla="*/ 621 w 1556"/>
              <a:gd name="T7" fmla="*/ 1903 h 2217"/>
              <a:gd name="T8" fmla="*/ 1209 w 1556"/>
              <a:gd name="T9" fmla="*/ 1266 h 2217"/>
              <a:gd name="T10" fmla="*/ 1523 w 1556"/>
              <a:gd name="T11" fmla="*/ 536 h 2217"/>
              <a:gd name="T12" fmla="*/ 1551 w 1556"/>
              <a:gd name="T13" fmla="*/ 234 h 2217"/>
              <a:gd name="T14" fmla="*/ 1511 w 1556"/>
              <a:gd name="T15" fmla="*/ 0 h 2217"/>
              <a:gd name="T16" fmla="*/ 1512 w 1556"/>
              <a:gd name="T17" fmla="*/ 0 h 2217"/>
              <a:gd name="T18" fmla="*/ 1552 w 1556"/>
              <a:gd name="T19" fmla="*/ 233 h 2217"/>
              <a:gd name="T20" fmla="*/ 1524 w 1556"/>
              <a:gd name="T21" fmla="*/ 537 h 2217"/>
              <a:gd name="T22" fmla="*/ 1210 w 1556"/>
              <a:gd name="T23" fmla="*/ 1267 h 2217"/>
              <a:gd name="T24" fmla="*/ 621 w 1556"/>
              <a:gd name="T25" fmla="*/ 1904 h 2217"/>
              <a:gd name="T26" fmla="*/ 300 w 1556"/>
              <a:gd name="T27" fmla="*/ 2104 h 2217"/>
              <a:gd name="T28" fmla="*/ 0 w 1556"/>
              <a:gd name="T29" fmla="*/ 2217 h 2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56" h="2217">
                <a:moveTo>
                  <a:pt x="0" y="2217"/>
                </a:moveTo>
                <a:cubicBezTo>
                  <a:pt x="0" y="2216"/>
                  <a:pt x="0" y="2216"/>
                  <a:pt x="0" y="2216"/>
                </a:cubicBezTo>
                <a:cubicBezTo>
                  <a:pt x="97" y="2191"/>
                  <a:pt x="198" y="2154"/>
                  <a:pt x="299" y="2104"/>
                </a:cubicBezTo>
                <a:cubicBezTo>
                  <a:pt x="407" y="2051"/>
                  <a:pt x="515" y="1983"/>
                  <a:pt x="621" y="1903"/>
                </a:cubicBezTo>
                <a:cubicBezTo>
                  <a:pt x="844" y="1733"/>
                  <a:pt x="1048" y="1513"/>
                  <a:pt x="1209" y="1266"/>
                </a:cubicBezTo>
                <a:cubicBezTo>
                  <a:pt x="1365" y="1027"/>
                  <a:pt x="1474" y="775"/>
                  <a:pt x="1523" y="536"/>
                </a:cubicBezTo>
                <a:cubicBezTo>
                  <a:pt x="1545" y="430"/>
                  <a:pt x="1555" y="328"/>
                  <a:pt x="1551" y="234"/>
                </a:cubicBezTo>
                <a:cubicBezTo>
                  <a:pt x="1548" y="148"/>
                  <a:pt x="1535" y="70"/>
                  <a:pt x="1511" y="0"/>
                </a:cubicBezTo>
                <a:cubicBezTo>
                  <a:pt x="1512" y="0"/>
                  <a:pt x="1512" y="0"/>
                  <a:pt x="1512" y="0"/>
                </a:cubicBezTo>
                <a:cubicBezTo>
                  <a:pt x="1536" y="69"/>
                  <a:pt x="1549" y="148"/>
                  <a:pt x="1552" y="233"/>
                </a:cubicBezTo>
                <a:cubicBezTo>
                  <a:pt x="1556" y="328"/>
                  <a:pt x="1546" y="430"/>
                  <a:pt x="1524" y="537"/>
                </a:cubicBezTo>
                <a:cubicBezTo>
                  <a:pt x="1475" y="775"/>
                  <a:pt x="1366" y="1028"/>
                  <a:pt x="1210" y="1267"/>
                </a:cubicBezTo>
                <a:cubicBezTo>
                  <a:pt x="1048" y="1514"/>
                  <a:pt x="845" y="1734"/>
                  <a:pt x="621" y="1904"/>
                </a:cubicBezTo>
                <a:cubicBezTo>
                  <a:pt x="516" y="1984"/>
                  <a:pt x="407" y="2051"/>
                  <a:pt x="300" y="2104"/>
                </a:cubicBezTo>
                <a:cubicBezTo>
                  <a:pt x="198" y="2154"/>
                  <a:pt x="98" y="2192"/>
                  <a:pt x="0" y="221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43" name="Freeform 48"/>
          <p:cNvSpPr/>
          <p:nvPr/>
        </p:nvSpPr>
        <p:spPr bwMode="auto">
          <a:xfrm>
            <a:off x="3381375" y="314325"/>
            <a:ext cx="1565275" cy="4665663"/>
          </a:xfrm>
          <a:custGeom>
            <a:avLst/>
            <a:gdLst>
              <a:gd name="T0" fmla="*/ 0 w 813"/>
              <a:gd name="T1" fmla="*/ 1816 h 1816"/>
              <a:gd name="T2" fmla="*/ 0 w 813"/>
              <a:gd name="T3" fmla="*/ 1815 h 1816"/>
              <a:gd name="T4" fmla="*/ 345 w 813"/>
              <a:gd name="T5" fmla="*/ 1532 h 1816"/>
              <a:gd name="T6" fmla="*/ 651 w 813"/>
              <a:gd name="T7" fmla="*/ 1043 h 1816"/>
              <a:gd name="T8" fmla="*/ 800 w 813"/>
              <a:gd name="T9" fmla="*/ 456 h 1816"/>
              <a:gd name="T10" fmla="*/ 730 w 813"/>
              <a:gd name="T11" fmla="*/ 0 h 1816"/>
              <a:gd name="T12" fmla="*/ 730 w 813"/>
              <a:gd name="T13" fmla="*/ 0 h 1816"/>
              <a:gd name="T14" fmla="*/ 801 w 813"/>
              <a:gd name="T15" fmla="*/ 456 h 1816"/>
              <a:gd name="T16" fmla="*/ 652 w 813"/>
              <a:gd name="T17" fmla="*/ 1043 h 1816"/>
              <a:gd name="T18" fmla="*/ 513 w 813"/>
              <a:gd name="T19" fmla="*/ 1307 h 1816"/>
              <a:gd name="T20" fmla="*/ 346 w 813"/>
              <a:gd name="T21" fmla="*/ 1533 h 1816"/>
              <a:gd name="T22" fmla="*/ 176 w 813"/>
              <a:gd name="T23" fmla="*/ 1697 h 1816"/>
              <a:gd name="T24" fmla="*/ 0 w 813"/>
              <a:gd name="T25" fmla="*/ 1816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13" h="1816">
                <a:moveTo>
                  <a:pt x="0" y="1816"/>
                </a:moveTo>
                <a:cubicBezTo>
                  <a:pt x="0" y="1815"/>
                  <a:pt x="0" y="1815"/>
                  <a:pt x="0" y="1815"/>
                </a:cubicBezTo>
                <a:cubicBezTo>
                  <a:pt x="122" y="1749"/>
                  <a:pt x="238" y="1654"/>
                  <a:pt x="345" y="1532"/>
                </a:cubicBezTo>
                <a:cubicBezTo>
                  <a:pt x="467" y="1394"/>
                  <a:pt x="572" y="1225"/>
                  <a:pt x="651" y="1043"/>
                </a:cubicBezTo>
                <a:cubicBezTo>
                  <a:pt x="735" y="849"/>
                  <a:pt x="787" y="646"/>
                  <a:pt x="800" y="456"/>
                </a:cubicBezTo>
                <a:cubicBezTo>
                  <a:pt x="812" y="274"/>
                  <a:pt x="788" y="116"/>
                  <a:pt x="730" y="0"/>
                </a:cubicBezTo>
                <a:cubicBezTo>
                  <a:pt x="730" y="0"/>
                  <a:pt x="730" y="0"/>
                  <a:pt x="730" y="0"/>
                </a:cubicBezTo>
                <a:cubicBezTo>
                  <a:pt x="789" y="116"/>
                  <a:pt x="813" y="274"/>
                  <a:pt x="801" y="456"/>
                </a:cubicBezTo>
                <a:cubicBezTo>
                  <a:pt x="788" y="646"/>
                  <a:pt x="736" y="849"/>
                  <a:pt x="652" y="1043"/>
                </a:cubicBezTo>
                <a:cubicBezTo>
                  <a:pt x="612" y="1135"/>
                  <a:pt x="566" y="1224"/>
                  <a:pt x="513" y="1307"/>
                </a:cubicBezTo>
                <a:cubicBezTo>
                  <a:pt x="462" y="1389"/>
                  <a:pt x="406" y="1464"/>
                  <a:pt x="346" y="1533"/>
                </a:cubicBezTo>
                <a:cubicBezTo>
                  <a:pt x="292" y="1594"/>
                  <a:pt x="235" y="1649"/>
                  <a:pt x="176" y="1697"/>
                </a:cubicBezTo>
                <a:cubicBezTo>
                  <a:pt x="119" y="1744"/>
                  <a:pt x="60" y="1784"/>
                  <a:pt x="0" y="18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44" name="Freeform 49"/>
          <p:cNvSpPr/>
          <p:nvPr/>
        </p:nvSpPr>
        <p:spPr bwMode="auto">
          <a:xfrm>
            <a:off x="3854450" y="314325"/>
            <a:ext cx="1114425" cy="3270250"/>
          </a:xfrm>
          <a:custGeom>
            <a:avLst/>
            <a:gdLst>
              <a:gd name="T0" fmla="*/ 0 w 578"/>
              <a:gd name="T1" fmla="*/ 1273 h 1273"/>
              <a:gd name="T2" fmla="*/ 0 w 578"/>
              <a:gd name="T3" fmla="*/ 1272 h 1273"/>
              <a:gd name="T4" fmla="*/ 216 w 578"/>
              <a:gd name="T5" fmla="*/ 1134 h 1273"/>
              <a:gd name="T6" fmla="*/ 437 w 578"/>
              <a:gd name="T7" fmla="*/ 825 h 1273"/>
              <a:gd name="T8" fmla="*/ 565 w 578"/>
              <a:gd name="T9" fmla="*/ 379 h 1273"/>
              <a:gd name="T10" fmla="*/ 484 w 578"/>
              <a:gd name="T11" fmla="*/ 0 h 1273"/>
              <a:gd name="T12" fmla="*/ 484 w 578"/>
              <a:gd name="T13" fmla="*/ 0 h 1273"/>
              <a:gd name="T14" fmla="*/ 566 w 578"/>
              <a:gd name="T15" fmla="*/ 379 h 1273"/>
              <a:gd name="T16" fmla="*/ 438 w 578"/>
              <a:gd name="T17" fmla="*/ 825 h 1273"/>
              <a:gd name="T18" fmla="*/ 217 w 578"/>
              <a:gd name="T19" fmla="*/ 1134 h 1273"/>
              <a:gd name="T20" fmla="*/ 0 w 578"/>
              <a:gd name="T21" fmla="*/ 1273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8" h="1273">
                <a:moveTo>
                  <a:pt x="0" y="1273"/>
                </a:moveTo>
                <a:cubicBezTo>
                  <a:pt x="0" y="1272"/>
                  <a:pt x="0" y="1272"/>
                  <a:pt x="0" y="1272"/>
                </a:cubicBezTo>
                <a:cubicBezTo>
                  <a:pt x="71" y="1249"/>
                  <a:pt x="146" y="1201"/>
                  <a:pt x="216" y="1134"/>
                </a:cubicBezTo>
                <a:cubicBezTo>
                  <a:pt x="301" y="1053"/>
                  <a:pt x="377" y="946"/>
                  <a:pt x="437" y="825"/>
                </a:cubicBezTo>
                <a:cubicBezTo>
                  <a:pt x="509" y="680"/>
                  <a:pt x="553" y="525"/>
                  <a:pt x="565" y="379"/>
                </a:cubicBezTo>
                <a:cubicBezTo>
                  <a:pt x="577" y="219"/>
                  <a:pt x="548" y="85"/>
                  <a:pt x="484" y="0"/>
                </a:cubicBezTo>
                <a:cubicBezTo>
                  <a:pt x="484" y="0"/>
                  <a:pt x="484" y="0"/>
                  <a:pt x="484" y="0"/>
                </a:cubicBezTo>
                <a:cubicBezTo>
                  <a:pt x="549" y="84"/>
                  <a:pt x="578" y="219"/>
                  <a:pt x="566" y="379"/>
                </a:cubicBezTo>
                <a:cubicBezTo>
                  <a:pt x="554" y="526"/>
                  <a:pt x="510" y="680"/>
                  <a:pt x="438" y="825"/>
                </a:cubicBezTo>
                <a:cubicBezTo>
                  <a:pt x="378" y="947"/>
                  <a:pt x="301" y="1054"/>
                  <a:pt x="217" y="1134"/>
                </a:cubicBezTo>
                <a:cubicBezTo>
                  <a:pt x="146" y="1202"/>
                  <a:pt x="71" y="1250"/>
                  <a:pt x="0" y="127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45" name="Freeform 52"/>
          <p:cNvSpPr/>
          <p:nvPr/>
        </p:nvSpPr>
        <p:spPr bwMode="auto">
          <a:xfrm>
            <a:off x="3370263" y="-134938"/>
            <a:ext cx="1417637" cy="1108076"/>
          </a:xfrm>
          <a:custGeom>
            <a:avLst/>
            <a:gdLst>
              <a:gd name="T0" fmla="*/ 1 w 735"/>
              <a:gd name="T1" fmla="*/ 431 h 431"/>
              <a:gd name="T2" fmla="*/ 0 w 735"/>
              <a:gd name="T3" fmla="*/ 430 h 431"/>
              <a:gd name="T4" fmla="*/ 97 w 735"/>
              <a:gd name="T5" fmla="*/ 260 h 431"/>
              <a:gd name="T6" fmla="*/ 269 w 735"/>
              <a:gd name="T7" fmla="*/ 85 h 431"/>
              <a:gd name="T8" fmla="*/ 507 w 735"/>
              <a:gd name="T9" fmla="*/ 8 h 431"/>
              <a:gd name="T10" fmla="*/ 735 w 735"/>
              <a:gd name="T11" fmla="*/ 175 h 431"/>
              <a:gd name="T12" fmla="*/ 734 w 735"/>
              <a:gd name="T13" fmla="*/ 175 h 431"/>
              <a:gd name="T14" fmla="*/ 507 w 735"/>
              <a:gd name="T15" fmla="*/ 9 h 431"/>
              <a:gd name="T16" fmla="*/ 269 w 735"/>
              <a:gd name="T17" fmla="*/ 85 h 431"/>
              <a:gd name="T18" fmla="*/ 98 w 735"/>
              <a:gd name="T19" fmla="*/ 261 h 431"/>
              <a:gd name="T20" fmla="*/ 1 w 735"/>
              <a:gd name="T21" fmla="*/ 431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5" h="431">
                <a:moveTo>
                  <a:pt x="1" y="431"/>
                </a:moveTo>
                <a:cubicBezTo>
                  <a:pt x="0" y="430"/>
                  <a:pt x="0" y="430"/>
                  <a:pt x="0" y="430"/>
                </a:cubicBezTo>
                <a:cubicBezTo>
                  <a:pt x="27" y="370"/>
                  <a:pt x="60" y="313"/>
                  <a:pt x="97" y="260"/>
                </a:cubicBezTo>
                <a:cubicBezTo>
                  <a:pt x="149" y="188"/>
                  <a:pt x="207" y="129"/>
                  <a:pt x="269" y="85"/>
                </a:cubicBezTo>
                <a:cubicBezTo>
                  <a:pt x="325" y="45"/>
                  <a:pt x="411" y="0"/>
                  <a:pt x="507" y="8"/>
                </a:cubicBezTo>
                <a:cubicBezTo>
                  <a:pt x="596" y="15"/>
                  <a:pt x="684" y="79"/>
                  <a:pt x="735" y="175"/>
                </a:cubicBezTo>
                <a:cubicBezTo>
                  <a:pt x="734" y="175"/>
                  <a:pt x="734" y="175"/>
                  <a:pt x="734" y="175"/>
                </a:cubicBezTo>
                <a:cubicBezTo>
                  <a:pt x="683" y="80"/>
                  <a:pt x="596" y="16"/>
                  <a:pt x="507" y="9"/>
                </a:cubicBezTo>
                <a:cubicBezTo>
                  <a:pt x="412" y="1"/>
                  <a:pt x="325" y="46"/>
                  <a:pt x="269" y="85"/>
                </a:cubicBezTo>
                <a:cubicBezTo>
                  <a:pt x="207" y="129"/>
                  <a:pt x="150" y="188"/>
                  <a:pt x="98" y="261"/>
                </a:cubicBezTo>
                <a:cubicBezTo>
                  <a:pt x="61" y="313"/>
                  <a:pt x="28" y="370"/>
                  <a:pt x="1" y="43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46" name="Freeform 53"/>
          <p:cNvSpPr/>
          <p:nvPr/>
        </p:nvSpPr>
        <p:spPr bwMode="auto">
          <a:xfrm>
            <a:off x="4051300" y="314325"/>
            <a:ext cx="898525" cy="3602038"/>
          </a:xfrm>
          <a:custGeom>
            <a:avLst/>
            <a:gdLst>
              <a:gd name="T0" fmla="*/ 1 w 467"/>
              <a:gd name="T1" fmla="*/ 1402 h 1402"/>
              <a:gd name="T2" fmla="*/ 0 w 467"/>
              <a:gd name="T3" fmla="*/ 1401 h 1402"/>
              <a:gd name="T4" fmla="*/ 218 w 467"/>
              <a:gd name="T5" fmla="*/ 1146 h 1402"/>
              <a:gd name="T6" fmla="*/ 397 w 467"/>
              <a:gd name="T7" fmla="*/ 766 h 1402"/>
              <a:gd name="T8" fmla="*/ 465 w 467"/>
              <a:gd name="T9" fmla="*/ 335 h 1402"/>
              <a:gd name="T10" fmla="*/ 382 w 467"/>
              <a:gd name="T11" fmla="*/ 0 h 1402"/>
              <a:gd name="T12" fmla="*/ 382 w 467"/>
              <a:gd name="T13" fmla="*/ 0 h 1402"/>
              <a:gd name="T14" fmla="*/ 466 w 467"/>
              <a:gd name="T15" fmla="*/ 335 h 1402"/>
              <a:gd name="T16" fmla="*/ 449 w 467"/>
              <a:gd name="T17" fmla="*/ 550 h 1402"/>
              <a:gd name="T18" fmla="*/ 397 w 467"/>
              <a:gd name="T19" fmla="*/ 766 h 1402"/>
              <a:gd name="T20" fmla="*/ 219 w 467"/>
              <a:gd name="T21" fmla="*/ 1146 h 1402"/>
              <a:gd name="T22" fmla="*/ 1 w 467"/>
              <a:gd name="T23" fmla="*/ 1402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7" h="1402">
                <a:moveTo>
                  <a:pt x="1" y="1402"/>
                </a:moveTo>
                <a:cubicBezTo>
                  <a:pt x="0" y="1401"/>
                  <a:pt x="0" y="1401"/>
                  <a:pt x="0" y="1401"/>
                </a:cubicBezTo>
                <a:cubicBezTo>
                  <a:pt x="80" y="1333"/>
                  <a:pt x="153" y="1247"/>
                  <a:pt x="218" y="1146"/>
                </a:cubicBezTo>
                <a:cubicBezTo>
                  <a:pt x="294" y="1030"/>
                  <a:pt x="354" y="902"/>
                  <a:pt x="397" y="766"/>
                </a:cubicBezTo>
                <a:cubicBezTo>
                  <a:pt x="443" y="619"/>
                  <a:pt x="467" y="470"/>
                  <a:pt x="465" y="335"/>
                </a:cubicBezTo>
                <a:cubicBezTo>
                  <a:pt x="463" y="198"/>
                  <a:pt x="434" y="83"/>
                  <a:pt x="382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435" y="82"/>
                  <a:pt x="463" y="198"/>
                  <a:pt x="466" y="335"/>
                </a:cubicBezTo>
                <a:cubicBezTo>
                  <a:pt x="467" y="404"/>
                  <a:pt x="461" y="477"/>
                  <a:pt x="449" y="550"/>
                </a:cubicBezTo>
                <a:cubicBezTo>
                  <a:pt x="438" y="621"/>
                  <a:pt x="420" y="694"/>
                  <a:pt x="397" y="766"/>
                </a:cubicBezTo>
                <a:cubicBezTo>
                  <a:pt x="354" y="903"/>
                  <a:pt x="294" y="1030"/>
                  <a:pt x="219" y="1146"/>
                </a:cubicBezTo>
                <a:cubicBezTo>
                  <a:pt x="154" y="1247"/>
                  <a:pt x="80" y="1333"/>
                  <a:pt x="1" y="1402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47" name="Freeform 54"/>
          <p:cNvSpPr/>
          <p:nvPr/>
        </p:nvSpPr>
        <p:spPr bwMode="auto">
          <a:xfrm>
            <a:off x="3835400" y="85725"/>
            <a:ext cx="984250" cy="228600"/>
          </a:xfrm>
          <a:custGeom>
            <a:avLst/>
            <a:gdLst>
              <a:gd name="T0" fmla="*/ 1 w 511"/>
              <a:gd name="T1" fmla="*/ 70 h 89"/>
              <a:gd name="T2" fmla="*/ 0 w 511"/>
              <a:gd name="T3" fmla="*/ 70 h 89"/>
              <a:gd name="T4" fmla="*/ 35 w 511"/>
              <a:gd name="T5" fmla="*/ 62 h 89"/>
              <a:gd name="T6" fmla="*/ 364 w 511"/>
              <a:gd name="T7" fmla="*/ 7 h 89"/>
              <a:gd name="T8" fmla="*/ 489 w 511"/>
              <a:gd name="T9" fmla="*/ 14 h 89"/>
              <a:gd name="T10" fmla="*/ 507 w 511"/>
              <a:gd name="T11" fmla="*/ 35 h 89"/>
              <a:gd name="T12" fmla="*/ 494 w 511"/>
              <a:gd name="T13" fmla="*/ 89 h 89"/>
              <a:gd name="T14" fmla="*/ 494 w 511"/>
              <a:gd name="T15" fmla="*/ 89 h 89"/>
              <a:gd name="T16" fmla="*/ 506 w 511"/>
              <a:gd name="T17" fmla="*/ 35 h 89"/>
              <a:gd name="T18" fmla="*/ 488 w 511"/>
              <a:gd name="T19" fmla="*/ 15 h 89"/>
              <a:gd name="T20" fmla="*/ 364 w 511"/>
              <a:gd name="T21" fmla="*/ 8 h 89"/>
              <a:gd name="T22" fmla="*/ 35 w 511"/>
              <a:gd name="T23" fmla="*/ 63 h 89"/>
              <a:gd name="T24" fmla="*/ 1 w 511"/>
              <a:gd name="T25" fmla="*/ 7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1" h="89">
                <a:moveTo>
                  <a:pt x="1" y="70"/>
                </a:moveTo>
                <a:cubicBezTo>
                  <a:pt x="0" y="70"/>
                  <a:pt x="0" y="70"/>
                  <a:pt x="0" y="70"/>
                </a:cubicBezTo>
                <a:cubicBezTo>
                  <a:pt x="12" y="67"/>
                  <a:pt x="23" y="65"/>
                  <a:pt x="35" y="62"/>
                </a:cubicBezTo>
                <a:cubicBezTo>
                  <a:pt x="150" y="38"/>
                  <a:pt x="259" y="16"/>
                  <a:pt x="364" y="7"/>
                </a:cubicBezTo>
                <a:cubicBezTo>
                  <a:pt x="408" y="3"/>
                  <a:pt x="457" y="0"/>
                  <a:pt x="489" y="14"/>
                </a:cubicBezTo>
                <a:cubicBezTo>
                  <a:pt x="498" y="18"/>
                  <a:pt x="504" y="25"/>
                  <a:pt x="507" y="35"/>
                </a:cubicBezTo>
                <a:cubicBezTo>
                  <a:pt x="511" y="51"/>
                  <a:pt x="507" y="71"/>
                  <a:pt x="494" y="89"/>
                </a:cubicBezTo>
                <a:cubicBezTo>
                  <a:pt x="494" y="89"/>
                  <a:pt x="494" y="89"/>
                  <a:pt x="494" y="89"/>
                </a:cubicBezTo>
                <a:cubicBezTo>
                  <a:pt x="506" y="70"/>
                  <a:pt x="510" y="51"/>
                  <a:pt x="506" y="35"/>
                </a:cubicBezTo>
                <a:cubicBezTo>
                  <a:pt x="503" y="26"/>
                  <a:pt x="497" y="19"/>
                  <a:pt x="488" y="15"/>
                </a:cubicBezTo>
                <a:cubicBezTo>
                  <a:pt x="457" y="1"/>
                  <a:pt x="408" y="4"/>
                  <a:pt x="364" y="8"/>
                </a:cubicBezTo>
                <a:cubicBezTo>
                  <a:pt x="259" y="17"/>
                  <a:pt x="150" y="39"/>
                  <a:pt x="35" y="63"/>
                </a:cubicBezTo>
                <a:cubicBezTo>
                  <a:pt x="24" y="66"/>
                  <a:pt x="12" y="68"/>
                  <a:pt x="1" y="7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48" name="Freeform 55"/>
          <p:cNvSpPr/>
          <p:nvPr/>
        </p:nvSpPr>
        <p:spPr bwMode="auto">
          <a:xfrm>
            <a:off x="2308225" y="314325"/>
            <a:ext cx="2479675" cy="2249488"/>
          </a:xfrm>
          <a:custGeom>
            <a:avLst/>
            <a:gdLst>
              <a:gd name="T0" fmla="*/ 0 w 1286"/>
              <a:gd name="T1" fmla="*/ 875 h 875"/>
              <a:gd name="T2" fmla="*/ 0 w 1286"/>
              <a:gd name="T3" fmla="*/ 875 h 875"/>
              <a:gd name="T4" fmla="*/ 491 w 1286"/>
              <a:gd name="T5" fmla="*/ 640 h 875"/>
              <a:gd name="T6" fmla="*/ 713 w 1286"/>
              <a:gd name="T7" fmla="*/ 515 h 875"/>
              <a:gd name="T8" fmla="*/ 813 w 1286"/>
              <a:gd name="T9" fmla="*/ 452 h 875"/>
              <a:gd name="T10" fmla="*/ 842 w 1286"/>
              <a:gd name="T11" fmla="*/ 434 h 875"/>
              <a:gd name="T12" fmla="*/ 904 w 1286"/>
              <a:gd name="T13" fmla="*/ 391 h 875"/>
              <a:gd name="T14" fmla="*/ 999 w 1286"/>
              <a:gd name="T15" fmla="*/ 316 h 875"/>
              <a:gd name="T16" fmla="*/ 1058 w 1286"/>
              <a:gd name="T17" fmla="*/ 274 h 875"/>
              <a:gd name="T18" fmla="*/ 1173 w 1286"/>
              <a:gd name="T19" fmla="*/ 168 h 875"/>
              <a:gd name="T20" fmla="*/ 1286 w 1286"/>
              <a:gd name="T21" fmla="*/ 0 h 875"/>
              <a:gd name="T22" fmla="*/ 1286 w 1286"/>
              <a:gd name="T23" fmla="*/ 0 h 875"/>
              <a:gd name="T24" fmla="*/ 1173 w 1286"/>
              <a:gd name="T25" fmla="*/ 169 h 875"/>
              <a:gd name="T26" fmla="*/ 1059 w 1286"/>
              <a:gd name="T27" fmla="*/ 274 h 875"/>
              <a:gd name="T28" fmla="*/ 999 w 1286"/>
              <a:gd name="T29" fmla="*/ 317 h 875"/>
              <a:gd name="T30" fmla="*/ 904 w 1286"/>
              <a:gd name="T31" fmla="*/ 391 h 875"/>
              <a:gd name="T32" fmla="*/ 843 w 1286"/>
              <a:gd name="T33" fmla="*/ 435 h 875"/>
              <a:gd name="T34" fmla="*/ 813 w 1286"/>
              <a:gd name="T35" fmla="*/ 453 h 875"/>
              <a:gd name="T36" fmla="*/ 713 w 1286"/>
              <a:gd name="T37" fmla="*/ 515 h 875"/>
              <a:gd name="T38" fmla="*/ 491 w 1286"/>
              <a:gd name="T39" fmla="*/ 641 h 875"/>
              <a:gd name="T40" fmla="*/ 0 w 1286"/>
              <a:gd name="T41" fmla="*/ 875 h 875"/>
              <a:gd name="connsiteX0" fmla="*/ 0 w 10000"/>
              <a:gd name="connsiteY0" fmla="*/ 10000 h 10000"/>
              <a:gd name="connsiteX1" fmla="*/ 0 w 10000"/>
              <a:gd name="connsiteY1" fmla="*/ 10000 h 10000"/>
              <a:gd name="connsiteX2" fmla="*/ 3818 w 10000"/>
              <a:gd name="connsiteY2" fmla="*/ 7314 h 10000"/>
              <a:gd name="connsiteX3" fmla="*/ 5544 w 10000"/>
              <a:gd name="connsiteY3" fmla="*/ 5886 h 10000"/>
              <a:gd name="connsiteX4" fmla="*/ 6322 w 10000"/>
              <a:gd name="connsiteY4" fmla="*/ 5166 h 10000"/>
              <a:gd name="connsiteX5" fmla="*/ 6547 w 10000"/>
              <a:gd name="connsiteY5" fmla="*/ 4960 h 10000"/>
              <a:gd name="connsiteX6" fmla="*/ 7030 w 10000"/>
              <a:gd name="connsiteY6" fmla="*/ 4469 h 10000"/>
              <a:gd name="connsiteX7" fmla="*/ 7768 w 10000"/>
              <a:gd name="connsiteY7" fmla="*/ 3611 h 10000"/>
              <a:gd name="connsiteX8" fmla="*/ 8227 w 10000"/>
              <a:gd name="connsiteY8" fmla="*/ 3131 h 10000"/>
              <a:gd name="connsiteX9" fmla="*/ 9121 w 10000"/>
              <a:gd name="connsiteY9" fmla="*/ 1920 h 10000"/>
              <a:gd name="connsiteX10" fmla="*/ 10000 w 10000"/>
              <a:gd name="connsiteY10" fmla="*/ 0 h 10000"/>
              <a:gd name="connsiteX11" fmla="*/ 10000 w 10000"/>
              <a:gd name="connsiteY11" fmla="*/ 0 h 10000"/>
              <a:gd name="connsiteX12" fmla="*/ 9121 w 10000"/>
              <a:gd name="connsiteY12" fmla="*/ 1931 h 10000"/>
              <a:gd name="connsiteX13" fmla="*/ 8235 w 10000"/>
              <a:gd name="connsiteY13" fmla="*/ 3131 h 10000"/>
              <a:gd name="connsiteX14" fmla="*/ 7030 w 10000"/>
              <a:gd name="connsiteY14" fmla="*/ 4469 h 10000"/>
              <a:gd name="connsiteX15" fmla="*/ 6555 w 10000"/>
              <a:gd name="connsiteY15" fmla="*/ 4971 h 10000"/>
              <a:gd name="connsiteX16" fmla="*/ 6322 w 10000"/>
              <a:gd name="connsiteY16" fmla="*/ 5177 h 10000"/>
              <a:gd name="connsiteX17" fmla="*/ 5544 w 10000"/>
              <a:gd name="connsiteY17" fmla="*/ 5886 h 10000"/>
              <a:gd name="connsiteX18" fmla="*/ 3818 w 10000"/>
              <a:gd name="connsiteY18" fmla="*/ 7326 h 10000"/>
              <a:gd name="connsiteX19" fmla="*/ 0 w 10000"/>
              <a:gd name="connsiteY19" fmla="*/ 10000 h 10000"/>
              <a:gd name="connsiteX0-1" fmla="*/ 0 w 10000"/>
              <a:gd name="connsiteY0-2" fmla="*/ 10000 h 10000"/>
              <a:gd name="connsiteX1-3" fmla="*/ 0 w 10000"/>
              <a:gd name="connsiteY1-4" fmla="*/ 10000 h 10000"/>
              <a:gd name="connsiteX2-5" fmla="*/ 3818 w 10000"/>
              <a:gd name="connsiteY2-6" fmla="*/ 7314 h 10000"/>
              <a:gd name="connsiteX3-7" fmla="*/ 5544 w 10000"/>
              <a:gd name="connsiteY3-8" fmla="*/ 5886 h 10000"/>
              <a:gd name="connsiteX4-9" fmla="*/ 6322 w 10000"/>
              <a:gd name="connsiteY4-10" fmla="*/ 5166 h 10000"/>
              <a:gd name="connsiteX5-11" fmla="*/ 6547 w 10000"/>
              <a:gd name="connsiteY5-12" fmla="*/ 4960 h 10000"/>
              <a:gd name="connsiteX6-13" fmla="*/ 7030 w 10000"/>
              <a:gd name="connsiteY6-14" fmla="*/ 4469 h 10000"/>
              <a:gd name="connsiteX7-15" fmla="*/ 8227 w 10000"/>
              <a:gd name="connsiteY7-16" fmla="*/ 3131 h 10000"/>
              <a:gd name="connsiteX8-17" fmla="*/ 9121 w 10000"/>
              <a:gd name="connsiteY8-18" fmla="*/ 1920 h 10000"/>
              <a:gd name="connsiteX9-19" fmla="*/ 10000 w 10000"/>
              <a:gd name="connsiteY9-20" fmla="*/ 0 h 10000"/>
              <a:gd name="connsiteX10-21" fmla="*/ 10000 w 10000"/>
              <a:gd name="connsiteY10-22" fmla="*/ 0 h 10000"/>
              <a:gd name="connsiteX11-23" fmla="*/ 9121 w 10000"/>
              <a:gd name="connsiteY11-24" fmla="*/ 1931 h 10000"/>
              <a:gd name="connsiteX12-25" fmla="*/ 8235 w 10000"/>
              <a:gd name="connsiteY12-26" fmla="*/ 3131 h 10000"/>
              <a:gd name="connsiteX13-27" fmla="*/ 7030 w 10000"/>
              <a:gd name="connsiteY13-28" fmla="*/ 4469 h 10000"/>
              <a:gd name="connsiteX14-29" fmla="*/ 6555 w 10000"/>
              <a:gd name="connsiteY14-30" fmla="*/ 4971 h 10000"/>
              <a:gd name="connsiteX15-31" fmla="*/ 6322 w 10000"/>
              <a:gd name="connsiteY15-32" fmla="*/ 5177 h 10000"/>
              <a:gd name="connsiteX16-33" fmla="*/ 5544 w 10000"/>
              <a:gd name="connsiteY16-34" fmla="*/ 5886 h 10000"/>
              <a:gd name="connsiteX17-35" fmla="*/ 3818 w 10000"/>
              <a:gd name="connsiteY17-36" fmla="*/ 7326 h 10000"/>
              <a:gd name="connsiteX18-37" fmla="*/ 0 w 10000"/>
              <a:gd name="connsiteY18-38" fmla="*/ 10000 h 10000"/>
              <a:gd name="connsiteX0-39" fmla="*/ 0 w 10000"/>
              <a:gd name="connsiteY0-40" fmla="*/ 10000 h 10000"/>
              <a:gd name="connsiteX1-41" fmla="*/ 0 w 10000"/>
              <a:gd name="connsiteY1-42" fmla="*/ 10000 h 10000"/>
              <a:gd name="connsiteX2-43" fmla="*/ 3818 w 10000"/>
              <a:gd name="connsiteY2-44" fmla="*/ 7314 h 10000"/>
              <a:gd name="connsiteX3-45" fmla="*/ 5544 w 10000"/>
              <a:gd name="connsiteY3-46" fmla="*/ 5886 h 10000"/>
              <a:gd name="connsiteX4-47" fmla="*/ 6322 w 10000"/>
              <a:gd name="connsiteY4-48" fmla="*/ 5166 h 10000"/>
              <a:gd name="connsiteX5-49" fmla="*/ 6547 w 10000"/>
              <a:gd name="connsiteY5-50" fmla="*/ 4960 h 10000"/>
              <a:gd name="connsiteX6-51" fmla="*/ 7030 w 10000"/>
              <a:gd name="connsiteY6-52" fmla="*/ 4469 h 10000"/>
              <a:gd name="connsiteX7-53" fmla="*/ 8227 w 10000"/>
              <a:gd name="connsiteY7-54" fmla="*/ 3131 h 10000"/>
              <a:gd name="connsiteX8-55" fmla="*/ 9121 w 10000"/>
              <a:gd name="connsiteY8-56" fmla="*/ 1920 h 10000"/>
              <a:gd name="connsiteX9-57" fmla="*/ 10000 w 10000"/>
              <a:gd name="connsiteY9-58" fmla="*/ 0 h 10000"/>
              <a:gd name="connsiteX10-59" fmla="*/ 10000 w 10000"/>
              <a:gd name="connsiteY10-60" fmla="*/ 0 h 10000"/>
              <a:gd name="connsiteX11-61" fmla="*/ 9121 w 10000"/>
              <a:gd name="connsiteY11-62" fmla="*/ 1931 h 10000"/>
              <a:gd name="connsiteX12-63" fmla="*/ 8235 w 10000"/>
              <a:gd name="connsiteY12-64" fmla="*/ 3131 h 10000"/>
              <a:gd name="connsiteX13-65" fmla="*/ 7030 w 10000"/>
              <a:gd name="connsiteY13-66" fmla="*/ 4469 h 10000"/>
              <a:gd name="connsiteX14-67" fmla="*/ 6322 w 10000"/>
              <a:gd name="connsiteY14-68" fmla="*/ 5177 h 10000"/>
              <a:gd name="connsiteX15-69" fmla="*/ 5544 w 10000"/>
              <a:gd name="connsiteY15-70" fmla="*/ 5886 h 10000"/>
              <a:gd name="connsiteX16-71" fmla="*/ 3818 w 10000"/>
              <a:gd name="connsiteY16-72" fmla="*/ 7326 h 10000"/>
              <a:gd name="connsiteX17-73" fmla="*/ 0 w 10000"/>
              <a:gd name="connsiteY17-74" fmla="*/ 10000 h 10000"/>
              <a:gd name="connsiteX0-75" fmla="*/ 0 w 10000"/>
              <a:gd name="connsiteY0-76" fmla="*/ 10000 h 10000"/>
              <a:gd name="connsiteX1-77" fmla="*/ 0 w 10000"/>
              <a:gd name="connsiteY1-78" fmla="*/ 10000 h 10000"/>
              <a:gd name="connsiteX2-79" fmla="*/ 3818 w 10000"/>
              <a:gd name="connsiteY2-80" fmla="*/ 7314 h 10000"/>
              <a:gd name="connsiteX3-81" fmla="*/ 5544 w 10000"/>
              <a:gd name="connsiteY3-82" fmla="*/ 5886 h 10000"/>
              <a:gd name="connsiteX4-83" fmla="*/ 6322 w 10000"/>
              <a:gd name="connsiteY4-84" fmla="*/ 5166 h 10000"/>
              <a:gd name="connsiteX5-85" fmla="*/ 7030 w 10000"/>
              <a:gd name="connsiteY5-86" fmla="*/ 4469 h 10000"/>
              <a:gd name="connsiteX6-87" fmla="*/ 8227 w 10000"/>
              <a:gd name="connsiteY6-88" fmla="*/ 3131 h 10000"/>
              <a:gd name="connsiteX7-89" fmla="*/ 9121 w 10000"/>
              <a:gd name="connsiteY7-90" fmla="*/ 1920 h 10000"/>
              <a:gd name="connsiteX8-91" fmla="*/ 10000 w 10000"/>
              <a:gd name="connsiteY8-92" fmla="*/ 0 h 10000"/>
              <a:gd name="connsiteX9-93" fmla="*/ 10000 w 10000"/>
              <a:gd name="connsiteY9-94" fmla="*/ 0 h 10000"/>
              <a:gd name="connsiteX10-95" fmla="*/ 9121 w 10000"/>
              <a:gd name="connsiteY10-96" fmla="*/ 1931 h 10000"/>
              <a:gd name="connsiteX11-97" fmla="*/ 8235 w 10000"/>
              <a:gd name="connsiteY11-98" fmla="*/ 3131 h 10000"/>
              <a:gd name="connsiteX12-99" fmla="*/ 7030 w 10000"/>
              <a:gd name="connsiteY12-100" fmla="*/ 4469 h 10000"/>
              <a:gd name="connsiteX13-101" fmla="*/ 6322 w 10000"/>
              <a:gd name="connsiteY13-102" fmla="*/ 5177 h 10000"/>
              <a:gd name="connsiteX14-103" fmla="*/ 5544 w 10000"/>
              <a:gd name="connsiteY14-104" fmla="*/ 5886 h 10000"/>
              <a:gd name="connsiteX15-105" fmla="*/ 3818 w 10000"/>
              <a:gd name="connsiteY15-106" fmla="*/ 7326 h 10000"/>
              <a:gd name="connsiteX16-107" fmla="*/ 0 w 10000"/>
              <a:gd name="connsiteY16-108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10000"/>
                </a:lnTo>
                <a:cubicBezTo>
                  <a:pt x="1337" y="9166"/>
                  <a:pt x="2621" y="8263"/>
                  <a:pt x="3818" y="7314"/>
                </a:cubicBezTo>
                <a:cubicBezTo>
                  <a:pt x="4417" y="6846"/>
                  <a:pt x="5000" y="6366"/>
                  <a:pt x="5544" y="5886"/>
                </a:cubicBezTo>
                <a:cubicBezTo>
                  <a:pt x="5801" y="5657"/>
                  <a:pt x="6074" y="5402"/>
                  <a:pt x="6322" y="5166"/>
                </a:cubicBezTo>
                <a:cubicBezTo>
                  <a:pt x="6570" y="4930"/>
                  <a:pt x="6713" y="4808"/>
                  <a:pt x="7030" y="4469"/>
                </a:cubicBezTo>
                <a:cubicBezTo>
                  <a:pt x="7347" y="4130"/>
                  <a:pt x="7879" y="3556"/>
                  <a:pt x="8227" y="3131"/>
                </a:cubicBezTo>
                <a:cubicBezTo>
                  <a:pt x="8576" y="2706"/>
                  <a:pt x="8872" y="2309"/>
                  <a:pt x="9121" y="1920"/>
                </a:cubicBezTo>
                <a:cubicBezTo>
                  <a:pt x="9580" y="1211"/>
                  <a:pt x="9876" y="560"/>
                  <a:pt x="10000" y="0"/>
                </a:cubicBezTo>
                <a:lnTo>
                  <a:pt x="10000" y="0"/>
                </a:lnTo>
                <a:cubicBezTo>
                  <a:pt x="9883" y="560"/>
                  <a:pt x="9588" y="1211"/>
                  <a:pt x="9121" y="1931"/>
                </a:cubicBezTo>
                <a:cubicBezTo>
                  <a:pt x="8872" y="2320"/>
                  <a:pt x="8577" y="2720"/>
                  <a:pt x="8235" y="3131"/>
                </a:cubicBezTo>
                <a:cubicBezTo>
                  <a:pt x="7887" y="3554"/>
                  <a:pt x="7310" y="4162"/>
                  <a:pt x="7030" y="4469"/>
                </a:cubicBezTo>
                <a:cubicBezTo>
                  <a:pt x="6711" y="4810"/>
                  <a:pt x="6570" y="4941"/>
                  <a:pt x="6322" y="5177"/>
                </a:cubicBezTo>
                <a:cubicBezTo>
                  <a:pt x="6065" y="5417"/>
                  <a:pt x="5801" y="5657"/>
                  <a:pt x="5544" y="5886"/>
                </a:cubicBezTo>
                <a:cubicBezTo>
                  <a:pt x="5000" y="6366"/>
                  <a:pt x="4425" y="6857"/>
                  <a:pt x="3818" y="7326"/>
                </a:cubicBezTo>
                <a:cubicBezTo>
                  <a:pt x="2621" y="8263"/>
                  <a:pt x="1337" y="9166"/>
                  <a:pt x="0" y="1000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49" name="Freeform 56"/>
          <p:cNvSpPr/>
          <p:nvPr/>
        </p:nvSpPr>
        <p:spPr bwMode="auto">
          <a:xfrm>
            <a:off x="3281363" y="314325"/>
            <a:ext cx="1506537" cy="1436688"/>
          </a:xfrm>
          <a:custGeom>
            <a:avLst/>
            <a:gdLst>
              <a:gd name="T0" fmla="*/ 0 w 781"/>
              <a:gd name="T1" fmla="*/ 559 h 559"/>
              <a:gd name="T2" fmla="*/ 0 w 781"/>
              <a:gd name="T3" fmla="*/ 558 h 559"/>
              <a:gd name="T4" fmla="*/ 163 w 781"/>
              <a:gd name="T5" fmla="*/ 446 h 559"/>
              <a:gd name="T6" fmla="*/ 273 w 781"/>
              <a:gd name="T7" fmla="*/ 369 h 559"/>
              <a:gd name="T8" fmla="*/ 511 w 781"/>
              <a:gd name="T9" fmla="*/ 205 h 559"/>
              <a:gd name="T10" fmla="*/ 685 w 781"/>
              <a:gd name="T11" fmla="*/ 79 h 559"/>
              <a:gd name="T12" fmla="*/ 781 w 781"/>
              <a:gd name="T13" fmla="*/ 0 h 559"/>
              <a:gd name="T14" fmla="*/ 781 w 781"/>
              <a:gd name="T15" fmla="*/ 0 h 559"/>
              <a:gd name="T16" fmla="*/ 685 w 781"/>
              <a:gd name="T17" fmla="*/ 80 h 559"/>
              <a:gd name="T18" fmla="*/ 511 w 781"/>
              <a:gd name="T19" fmla="*/ 205 h 559"/>
              <a:gd name="T20" fmla="*/ 274 w 781"/>
              <a:gd name="T21" fmla="*/ 370 h 559"/>
              <a:gd name="T22" fmla="*/ 163 w 781"/>
              <a:gd name="T23" fmla="*/ 446 h 559"/>
              <a:gd name="T24" fmla="*/ 0 w 781"/>
              <a:gd name="T25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1" h="559">
                <a:moveTo>
                  <a:pt x="0" y="559"/>
                </a:moveTo>
                <a:cubicBezTo>
                  <a:pt x="0" y="558"/>
                  <a:pt x="0" y="558"/>
                  <a:pt x="0" y="558"/>
                </a:cubicBezTo>
                <a:cubicBezTo>
                  <a:pt x="55" y="520"/>
                  <a:pt x="110" y="482"/>
                  <a:pt x="163" y="446"/>
                </a:cubicBezTo>
                <a:cubicBezTo>
                  <a:pt x="199" y="420"/>
                  <a:pt x="237" y="395"/>
                  <a:pt x="273" y="369"/>
                </a:cubicBezTo>
                <a:cubicBezTo>
                  <a:pt x="347" y="319"/>
                  <a:pt x="433" y="260"/>
                  <a:pt x="511" y="205"/>
                </a:cubicBezTo>
                <a:cubicBezTo>
                  <a:pt x="582" y="155"/>
                  <a:pt x="639" y="114"/>
                  <a:pt x="685" y="79"/>
                </a:cubicBezTo>
                <a:cubicBezTo>
                  <a:pt x="720" y="52"/>
                  <a:pt x="757" y="24"/>
                  <a:pt x="781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57" y="24"/>
                  <a:pt x="721" y="53"/>
                  <a:pt x="685" y="80"/>
                </a:cubicBezTo>
                <a:cubicBezTo>
                  <a:pt x="639" y="114"/>
                  <a:pt x="582" y="155"/>
                  <a:pt x="511" y="205"/>
                </a:cubicBezTo>
                <a:cubicBezTo>
                  <a:pt x="433" y="260"/>
                  <a:pt x="347" y="319"/>
                  <a:pt x="274" y="370"/>
                </a:cubicBezTo>
                <a:cubicBezTo>
                  <a:pt x="237" y="395"/>
                  <a:pt x="200" y="421"/>
                  <a:pt x="163" y="446"/>
                </a:cubicBezTo>
                <a:cubicBezTo>
                  <a:pt x="110" y="483"/>
                  <a:pt x="55" y="521"/>
                  <a:pt x="0" y="559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50" name="Freeform 57"/>
          <p:cNvSpPr/>
          <p:nvPr/>
        </p:nvSpPr>
        <p:spPr bwMode="auto">
          <a:xfrm>
            <a:off x="3922713" y="101600"/>
            <a:ext cx="865187" cy="415925"/>
          </a:xfrm>
          <a:custGeom>
            <a:avLst/>
            <a:gdLst>
              <a:gd name="T0" fmla="*/ 0 w 448"/>
              <a:gd name="T1" fmla="*/ 162 h 162"/>
              <a:gd name="T2" fmla="*/ 0 w 448"/>
              <a:gd name="T3" fmla="*/ 162 h 162"/>
              <a:gd name="T4" fmla="*/ 111 w 448"/>
              <a:gd name="T5" fmla="*/ 70 h 162"/>
              <a:gd name="T6" fmla="*/ 235 w 448"/>
              <a:gd name="T7" fmla="*/ 17 h 162"/>
              <a:gd name="T8" fmla="*/ 341 w 448"/>
              <a:gd name="T9" fmla="*/ 18 h 162"/>
              <a:gd name="T10" fmla="*/ 351 w 448"/>
              <a:gd name="T11" fmla="*/ 21 h 162"/>
              <a:gd name="T12" fmla="*/ 448 w 448"/>
              <a:gd name="T13" fmla="*/ 83 h 162"/>
              <a:gd name="T14" fmla="*/ 448 w 448"/>
              <a:gd name="T15" fmla="*/ 83 h 162"/>
              <a:gd name="T16" fmla="*/ 235 w 448"/>
              <a:gd name="T17" fmla="*/ 18 h 162"/>
              <a:gd name="T18" fmla="*/ 0 w 448"/>
              <a:gd name="T19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8" h="162">
                <a:moveTo>
                  <a:pt x="0" y="162"/>
                </a:moveTo>
                <a:cubicBezTo>
                  <a:pt x="0" y="162"/>
                  <a:pt x="0" y="162"/>
                  <a:pt x="0" y="162"/>
                </a:cubicBezTo>
                <a:cubicBezTo>
                  <a:pt x="36" y="125"/>
                  <a:pt x="74" y="94"/>
                  <a:pt x="111" y="70"/>
                </a:cubicBezTo>
                <a:cubicBezTo>
                  <a:pt x="153" y="44"/>
                  <a:pt x="194" y="26"/>
                  <a:pt x="235" y="17"/>
                </a:cubicBezTo>
                <a:cubicBezTo>
                  <a:pt x="270" y="9"/>
                  <a:pt x="306" y="10"/>
                  <a:pt x="341" y="18"/>
                </a:cubicBezTo>
                <a:cubicBezTo>
                  <a:pt x="344" y="19"/>
                  <a:pt x="348" y="20"/>
                  <a:pt x="351" y="21"/>
                </a:cubicBezTo>
                <a:cubicBezTo>
                  <a:pt x="390" y="33"/>
                  <a:pt x="423" y="54"/>
                  <a:pt x="448" y="83"/>
                </a:cubicBezTo>
                <a:cubicBezTo>
                  <a:pt x="448" y="83"/>
                  <a:pt x="448" y="83"/>
                  <a:pt x="448" y="83"/>
                </a:cubicBezTo>
                <a:cubicBezTo>
                  <a:pt x="398" y="26"/>
                  <a:pt x="315" y="0"/>
                  <a:pt x="235" y="18"/>
                </a:cubicBezTo>
                <a:cubicBezTo>
                  <a:pt x="158" y="35"/>
                  <a:pt x="76" y="85"/>
                  <a:pt x="0" y="162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51" name="Freeform 61"/>
          <p:cNvSpPr/>
          <p:nvPr/>
        </p:nvSpPr>
        <p:spPr bwMode="auto">
          <a:xfrm>
            <a:off x="4787900" y="314325"/>
            <a:ext cx="171450" cy="925513"/>
          </a:xfrm>
          <a:custGeom>
            <a:avLst/>
            <a:gdLst>
              <a:gd name="T0" fmla="*/ 83 w 90"/>
              <a:gd name="T1" fmla="*/ 360 h 360"/>
              <a:gd name="T2" fmla="*/ 0 w 90"/>
              <a:gd name="T3" fmla="*/ 0 h 360"/>
              <a:gd name="T4" fmla="*/ 0 w 90"/>
              <a:gd name="T5" fmla="*/ 0 h 360"/>
              <a:gd name="T6" fmla="*/ 68 w 90"/>
              <a:gd name="T7" fmla="*/ 160 h 360"/>
              <a:gd name="T8" fmla="*/ 83 w 90"/>
              <a:gd name="T9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360">
                <a:moveTo>
                  <a:pt x="83" y="360"/>
                </a:moveTo>
                <a:cubicBezTo>
                  <a:pt x="90" y="210"/>
                  <a:pt x="60" y="82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31" y="42"/>
                  <a:pt x="54" y="96"/>
                  <a:pt x="68" y="160"/>
                </a:cubicBezTo>
                <a:cubicBezTo>
                  <a:pt x="82" y="220"/>
                  <a:pt x="87" y="288"/>
                  <a:pt x="83" y="36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52" name="Freeform 62"/>
          <p:cNvSpPr/>
          <p:nvPr/>
        </p:nvSpPr>
        <p:spPr bwMode="auto">
          <a:xfrm>
            <a:off x="4359275" y="-52388"/>
            <a:ext cx="600075" cy="1292226"/>
          </a:xfrm>
          <a:custGeom>
            <a:avLst/>
            <a:gdLst>
              <a:gd name="T0" fmla="*/ 305 w 311"/>
              <a:gd name="T1" fmla="*/ 503 h 503"/>
              <a:gd name="T2" fmla="*/ 224 w 311"/>
              <a:gd name="T3" fmla="*/ 125 h 503"/>
              <a:gd name="T4" fmla="*/ 0 w 311"/>
              <a:gd name="T5" fmla="*/ 9 h 503"/>
              <a:gd name="T6" fmla="*/ 0 w 311"/>
              <a:gd name="T7" fmla="*/ 8 h 503"/>
              <a:gd name="T8" fmla="*/ 225 w 311"/>
              <a:gd name="T9" fmla="*/ 124 h 503"/>
              <a:gd name="T10" fmla="*/ 291 w 311"/>
              <a:gd name="T11" fmla="*/ 294 h 503"/>
              <a:gd name="T12" fmla="*/ 305 w 311"/>
              <a:gd name="T13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" h="503">
                <a:moveTo>
                  <a:pt x="305" y="503"/>
                </a:moveTo>
                <a:cubicBezTo>
                  <a:pt x="311" y="346"/>
                  <a:pt x="284" y="215"/>
                  <a:pt x="224" y="125"/>
                </a:cubicBezTo>
                <a:cubicBezTo>
                  <a:pt x="173" y="46"/>
                  <a:pt x="85" y="1"/>
                  <a:pt x="0" y="9"/>
                </a:cubicBezTo>
                <a:cubicBezTo>
                  <a:pt x="0" y="8"/>
                  <a:pt x="0" y="8"/>
                  <a:pt x="0" y="8"/>
                </a:cubicBezTo>
                <a:cubicBezTo>
                  <a:pt x="85" y="0"/>
                  <a:pt x="173" y="46"/>
                  <a:pt x="225" y="124"/>
                </a:cubicBezTo>
                <a:cubicBezTo>
                  <a:pt x="255" y="170"/>
                  <a:pt x="277" y="227"/>
                  <a:pt x="291" y="294"/>
                </a:cubicBezTo>
                <a:cubicBezTo>
                  <a:pt x="304" y="357"/>
                  <a:pt x="309" y="428"/>
                  <a:pt x="305" y="50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53" name="Freeform 63"/>
          <p:cNvSpPr/>
          <p:nvPr/>
        </p:nvSpPr>
        <p:spPr bwMode="auto">
          <a:xfrm>
            <a:off x="3763963" y="-230188"/>
            <a:ext cx="1195387" cy="1470026"/>
          </a:xfrm>
          <a:custGeom>
            <a:avLst/>
            <a:gdLst>
              <a:gd name="T0" fmla="*/ 614 w 620"/>
              <a:gd name="T1" fmla="*/ 572 h 572"/>
              <a:gd name="T2" fmla="*/ 556 w 620"/>
              <a:gd name="T3" fmla="*/ 214 h 572"/>
              <a:gd name="T4" fmla="*/ 385 w 620"/>
              <a:gd name="T5" fmla="*/ 39 h 572"/>
              <a:gd name="T6" fmla="*/ 366 w 620"/>
              <a:gd name="T7" fmla="*/ 33 h 572"/>
              <a:gd name="T8" fmla="*/ 1 w 620"/>
              <a:gd name="T9" fmla="*/ 189 h 572"/>
              <a:gd name="T10" fmla="*/ 0 w 620"/>
              <a:gd name="T11" fmla="*/ 189 h 572"/>
              <a:gd name="T12" fmla="*/ 182 w 620"/>
              <a:gd name="T13" fmla="*/ 55 h 572"/>
              <a:gd name="T14" fmla="*/ 284 w 620"/>
              <a:gd name="T15" fmla="*/ 27 h 572"/>
              <a:gd name="T16" fmla="*/ 386 w 620"/>
              <a:gd name="T17" fmla="*/ 38 h 572"/>
              <a:gd name="T18" fmla="*/ 557 w 620"/>
              <a:gd name="T19" fmla="*/ 213 h 572"/>
              <a:gd name="T20" fmla="*/ 615 w 620"/>
              <a:gd name="T21" fmla="*/ 572 h 572"/>
              <a:gd name="T22" fmla="*/ 614 w 620"/>
              <a:gd name="T23" fmla="*/ 572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0" h="572">
                <a:moveTo>
                  <a:pt x="614" y="572"/>
                </a:moveTo>
                <a:cubicBezTo>
                  <a:pt x="619" y="433"/>
                  <a:pt x="599" y="309"/>
                  <a:pt x="556" y="214"/>
                </a:cubicBezTo>
                <a:cubicBezTo>
                  <a:pt x="518" y="127"/>
                  <a:pt x="455" y="63"/>
                  <a:pt x="385" y="39"/>
                </a:cubicBezTo>
                <a:cubicBezTo>
                  <a:pt x="379" y="36"/>
                  <a:pt x="372" y="35"/>
                  <a:pt x="366" y="33"/>
                </a:cubicBezTo>
                <a:cubicBezTo>
                  <a:pt x="234" y="0"/>
                  <a:pt x="88" y="95"/>
                  <a:pt x="1" y="189"/>
                </a:cubicBezTo>
                <a:cubicBezTo>
                  <a:pt x="0" y="189"/>
                  <a:pt x="0" y="189"/>
                  <a:pt x="0" y="189"/>
                </a:cubicBezTo>
                <a:cubicBezTo>
                  <a:pt x="54" y="130"/>
                  <a:pt x="119" y="83"/>
                  <a:pt x="182" y="55"/>
                </a:cubicBezTo>
                <a:cubicBezTo>
                  <a:pt x="217" y="39"/>
                  <a:pt x="251" y="30"/>
                  <a:pt x="284" y="27"/>
                </a:cubicBezTo>
                <a:cubicBezTo>
                  <a:pt x="320" y="23"/>
                  <a:pt x="354" y="27"/>
                  <a:pt x="386" y="38"/>
                </a:cubicBezTo>
                <a:cubicBezTo>
                  <a:pt x="456" y="63"/>
                  <a:pt x="518" y="127"/>
                  <a:pt x="557" y="213"/>
                </a:cubicBezTo>
                <a:cubicBezTo>
                  <a:pt x="600" y="308"/>
                  <a:pt x="620" y="433"/>
                  <a:pt x="615" y="572"/>
                </a:cubicBezTo>
                <a:lnTo>
                  <a:pt x="614" y="572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54" name="Freeform 64"/>
          <p:cNvSpPr/>
          <p:nvPr/>
        </p:nvSpPr>
        <p:spPr bwMode="auto">
          <a:xfrm>
            <a:off x="3633788" y="-268288"/>
            <a:ext cx="1325562" cy="1508126"/>
          </a:xfrm>
          <a:custGeom>
            <a:avLst/>
            <a:gdLst>
              <a:gd name="T0" fmla="*/ 682 w 688"/>
              <a:gd name="T1" fmla="*/ 587 h 587"/>
              <a:gd name="T2" fmla="*/ 608 w 688"/>
              <a:gd name="T3" fmla="*/ 190 h 587"/>
              <a:gd name="T4" fmla="*/ 423 w 688"/>
              <a:gd name="T5" fmla="*/ 33 h 587"/>
              <a:gd name="T6" fmla="*/ 404 w 688"/>
              <a:gd name="T7" fmla="*/ 29 h 587"/>
              <a:gd name="T8" fmla="*/ 1 w 688"/>
              <a:gd name="T9" fmla="*/ 258 h 587"/>
              <a:gd name="T10" fmla="*/ 0 w 688"/>
              <a:gd name="T11" fmla="*/ 257 h 587"/>
              <a:gd name="T12" fmla="*/ 180 w 688"/>
              <a:gd name="T13" fmla="*/ 85 h 587"/>
              <a:gd name="T14" fmla="*/ 404 w 688"/>
              <a:gd name="T15" fmla="*/ 29 h 587"/>
              <a:gd name="T16" fmla="*/ 518 w 688"/>
              <a:gd name="T17" fmla="*/ 80 h 587"/>
              <a:gd name="T18" fmla="*/ 609 w 688"/>
              <a:gd name="T19" fmla="*/ 190 h 587"/>
              <a:gd name="T20" fmla="*/ 683 w 688"/>
              <a:gd name="T21" fmla="*/ 587 h 587"/>
              <a:gd name="T22" fmla="*/ 682 w 688"/>
              <a:gd name="T23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8" h="587">
                <a:moveTo>
                  <a:pt x="682" y="587"/>
                </a:moveTo>
                <a:cubicBezTo>
                  <a:pt x="688" y="429"/>
                  <a:pt x="662" y="291"/>
                  <a:pt x="608" y="190"/>
                </a:cubicBezTo>
                <a:cubicBezTo>
                  <a:pt x="564" y="109"/>
                  <a:pt x="496" y="51"/>
                  <a:pt x="423" y="33"/>
                </a:cubicBezTo>
                <a:cubicBezTo>
                  <a:pt x="416" y="32"/>
                  <a:pt x="410" y="30"/>
                  <a:pt x="404" y="29"/>
                </a:cubicBezTo>
                <a:cubicBezTo>
                  <a:pt x="211" y="0"/>
                  <a:pt x="47" y="197"/>
                  <a:pt x="1" y="258"/>
                </a:cubicBezTo>
                <a:cubicBezTo>
                  <a:pt x="0" y="257"/>
                  <a:pt x="0" y="257"/>
                  <a:pt x="0" y="257"/>
                </a:cubicBezTo>
                <a:cubicBezTo>
                  <a:pt x="38" y="207"/>
                  <a:pt x="100" y="136"/>
                  <a:pt x="180" y="85"/>
                </a:cubicBezTo>
                <a:cubicBezTo>
                  <a:pt x="257" y="37"/>
                  <a:pt x="332" y="18"/>
                  <a:pt x="404" y="29"/>
                </a:cubicBezTo>
                <a:cubicBezTo>
                  <a:pt x="443" y="35"/>
                  <a:pt x="482" y="52"/>
                  <a:pt x="518" y="80"/>
                </a:cubicBezTo>
                <a:cubicBezTo>
                  <a:pt x="554" y="108"/>
                  <a:pt x="585" y="146"/>
                  <a:pt x="609" y="190"/>
                </a:cubicBezTo>
                <a:cubicBezTo>
                  <a:pt x="663" y="291"/>
                  <a:pt x="688" y="428"/>
                  <a:pt x="683" y="587"/>
                </a:cubicBezTo>
                <a:lnTo>
                  <a:pt x="682" y="587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55" name="Freeform 65"/>
          <p:cNvSpPr/>
          <p:nvPr/>
        </p:nvSpPr>
        <p:spPr bwMode="auto">
          <a:xfrm>
            <a:off x="530225" y="1239838"/>
            <a:ext cx="4419600" cy="4814887"/>
          </a:xfrm>
          <a:custGeom>
            <a:avLst/>
            <a:gdLst>
              <a:gd name="T0" fmla="*/ 0 w 2293"/>
              <a:gd name="T1" fmla="*/ 1866 h 1874"/>
              <a:gd name="T2" fmla="*/ 0 w 2293"/>
              <a:gd name="T3" fmla="*/ 1865 h 1874"/>
              <a:gd name="T4" fmla="*/ 360 w 2293"/>
              <a:gd name="T5" fmla="*/ 1851 h 1874"/>
              <a:gd name="T6" fmla="*/ 770 w 2293"/>
              <a:gd name="T7" fmla="*/ 1748 h 1874"/>
              <a:gd name="T8" fmla="*/ 1586 w 2293"/>
              <a:gd name="T9" fmla="*/ 1274 h 1874"/>
              <a:gd name="T10" fmla="*/ 2129 w 2293"/>
              <a:gd name="T11" fmla="*/ 607 h 1874"/>
              <a:gd name="T12" fmla="*/ 2292 w 2293"/>
              <a:gd name="T13" fmla="*/ 0 h 1874"/>
              <a:gd name="T14" fmla="*/ 2293 w 2293"/>
              <a:gd name="T15" fmla="*/ 0 h 1874"/>
              <a:gd name="T16" fmla="*/ 2130 w 2293"/>
              <a:gd name="T17" fmla="*/ 607 h 1874"/>
              <a:gd name="T18" fmla="*/ 1586 w 2293"/>
              <a:gd name="T19" fmla="*/ 1275 h 1874"/>
              <a:gd name="T20" fmla="*/ 770 w 2293"/>
              <a:gd name="T21" fmla="*/ 1748 h 1874"/>
              <a:gd name="T22" fmla="*/ 360 w 2293"/>
              <a:gd name="T23" fmla="*/ 1852 h 1874"/>
              <a:gd name="T24" fmla="*/ 0 w 2293"/>
              <a:gd name="T25" fmla="*/ 1866 h 1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93" h="1874">
                <a:moveTo>
                  <a:pt x="0" y="1866"/>
                </a:moveTo>
                <a:cubicBezTo>
                  <a:pt x="0" y="1865"/>
                  <a:pt x="0" y="1865"/>
                  <a:pt x="0" y="1865"/>
                </a:cubicBezTo>
                <a:cubicBezTo>
                  <a:pt x="113" y="1873"/>
                  <a:pt x="235" y="1869"/>
                  <a:pt x="360" y="1851"/>
                </a:cubicBezTo>
                <a:cubicBezTo>
                  <a:pt x="496" y="1831"/>
                  <a:pt x="634" y="1796"/>
                  <a:pt x="770" y="1748"/>
                </a:cubicBezTo>
                <a:cubicBezTo>
                  <a:pt x="1061" y="1644"/>
                  <a:pt x="1343" y="1481"/>
                  <a:pt x="1586" y="1274"/>
                </a:cubicBezTo>
                <a:cubicBezTo>
                  <a:pt x="1818" y="1076"/>
                  <a:pt x="2006" y="845"/>
                  <a:pt x="2129" y="607"/>
                </a:cubicBezTo>
                <a:cubicBezTo>
                  <a:pt x="2235" y="402"/>
                  <a:pt x="2291" y="192"/>
                  <a:pt x="2292" y="0"/>
                </a:cubicBezTo>
                <a:cubicBezTo>
                  <a:pt x="2293" y="0"/>
                  <a:pt x="2293" y="0"/>
                  <a:pt x="2293" y="0"/>
                </a:cubicBezTo>
                <a:cubicBezTo>
                  <a:pt x="2292" y="192"/>
                  <a:pt x="2236" y="402"/>
                  <a:pt x="2130" y="607"/>
                </a:cubicBezTo>
                <a:cubicBezTo>
                  <a:pt x="2007" y="846"/>
                  <a:pt x="1819" y="1077"/>
                  <a:pt x="1586" y="1275"/>
                </a:cubicBezTo>
                <a:cubicBezTo>
                  <a:pt x="1343" y="1481"/>
                  <a:pt x="1061" y="1645"/>
                  <a:pt x="770" y="1748"/>
                </a:cubicBezTo>
                <a:cubicBezTo>
                  <a:pt x="634" y="1797"/>
                  <a:pt x="496" y="1832"/>
                  <a:pt x="360" y="1852"/>
                </a:cubicBezTo>
                <a:cubicBezTo>
                  <a:pt x="235" y="1870"/>
                  <a:pt x="113" y="1874"/>
                  <a:pt x="0" y="186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56" name="Freeform 66"/>
          <p:cNvSpPr/>
          <p:nvPr/>
        </p:nvSpPr>
        <p:spPr bwMode="auto">
          <a:xfrm>
            <a:off x="1873250" y="1239838"/>
            <a:ext cx="3076575" cy="4768850"/>
          </a:xfrm>
          <a:custGeom>
            <a:avLst/>
            <a:gdLst>
              <a:gd name="T0" fmla="*/ 0 w 1596"/>
              <a:gd name="T1" fmla="*/ 1856 h 1856"/>
              <a:gd name="T2" fmla="*/ 0 w 1596"/>
              <a:gd name="T3" fmla="*/ 1856 h 1856"/>
              <a:gd name="T4" fmla="*/ 584 w 1596"/>
              <a:gd name="T5" fmla="*/ 1603 h 1856"/>
              <a:gd name="T6" fmla="*/ 1127 w 1596"/>
              <a:gd name="T7" fmla="*/ 1127 h 1856"/>
              <a:gd name="T8" fmla="*/ 1481 w 1596"/>
              <a:gd name="T9" fmla="*/ 541 h 1856"/>
              <a:gd name="T10" fmla="*/ 1595 w 1596"/>
              <a:gd name="T11" fmla="*/ 0 h 1856"/>
              <a:gd name="T12" fmla="*/ 1596 w 1596"/>
              <a:gd name="T13" fmla="*/ 0 h 1856"/>
              <a:gd name="T14" fmla="*/ 1566 w 1596"/>
              <a:gd name="T15" fmla="*/ 264 h 1856"/>
              <a:gd name="T16" fmla="*/ 1482 w 1596"/>
              <a:gd name="T17" fmla="*/ 542 h 1856"/>
              <a:gd name="T18" fmla="*/ 1332 w 1596"/>
              <a:gd name="T19" fmla="*/ 842 h 1856"/>
              <a:gd name="T20" fmla="*/ 1127 w 1596"/>
              <a:gd name="T21" fmla="*/ 1128 h 1856"/>
              <a:gd name="T22" fmla="*/ 872 w 1596"/>
              <a:gd name="T23" fmla="*/ 1388 h 1856"/>
              <a:gd name="T24" fmla="*/ 585 w 1596"/>
              <a:gd name="T25" fmla="*/ 1604 h 1856"/>
              <a:gd name="T26" fmla="*/ 293 w 1596"/>
              <a:gd name="T27" fmla="*/ 1759 h 1856"/>
              <a:gd name="T28" fmla="*/ 0 w 1596"/>
              <a:gd name="T29" fmla="*/ 1856 h 1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96" h="1856">
                <a:moveTo>
                  <a:pt x="0" y="1856"/>
                </a:moveTo>
                <a:cubicBezTo>
                  <a:pt x="0" y="1856"/>
                  <a:pt x="0" y="1856"/>
                  <a:pt x="0" y="1856"/>
                </a:cubicBezTo>
                <a:cubicBezTo>
                  <a:pt x="193" y="1810"/>
                  <a:pt x="395" y="1723"/>
                  <a:pt x="584" y="1603"/>
                </a:cubicBezTo>
                <a:cubicBezTo>
                  <a:pt x="784" y="1477"/>
                  <a:pt x="971" y="1312"/>
                  <a:pt x="1127" y="1127"/>
                </a:cubicBezTo>
                <a:cubicBezTo>
                  <a:pt x="1278" y="946"/>
                  <a:pt x="1401" y="744"/>
                  <a:pt x="1481" y="541"/>
                </a:cubicBezTo>
                <a:cubicBezTo>
                  <a:pt x="1554" y="358"/>
                  <a:pt x="1593" y="171"/>
                  <a:pt x="1595" y="0"/>
                </a:cubicBezTo>
                <a:cubicBezTo>
                  <a:pt x="1596" y="0"/>
                  <a:pt x="1596" y="0"/>
                  <a:pt x="1596" y="0"/>
                </a:cubicBezTo>
                <a:cubicBezTo>
                  <a:pt x="1595" y="85"/>
                  <a:pt x="1585" y="174"/>
                  <a:pt x="1566" y="264"/>
                </a:cubicBezTo>
                <a:cubicBezTo>
                  <a:pt x="1547" y="355"/>
                  <a:pt x="1519" y="449"/>
                  <a:pt x="1482" y="542"/>
                </a:cubicBezTo>
                <a:cubicBezTo>
                  <a:pt x="1442" y="643"/>
                  <a:pt x="1391" y="744"/>
                  <a:pt x="1332" y="842"/>
                </a:cubicBezTo>
                <a:cubicBezTo>
                  <a:pt x="1272" y="940"/>
                  <a:pt x="1203" y="1037"/>
                  <a:pt x="1127" y="1128"/>
                </a:cubicBezTo>
                <a:cubicBezTo>
                  <a:pt x="1049" y="1221"/>
                  <a:pt x="963" y="1308"/>
                  <a:pt x="872" y="1388"/>
                </a:cubicBezTo>
                <a:cubicBezTo>
                  <a:pt x="781" y="1468"/>
                  <a:pt x="684" y="1541"/>
                  <a:pt x="585" y="1604"/>
                </a:cubicBezTo>
                <a:cubicBezTo>
                  <a:pt x="489" y="1664"/>
                  <a:pt x="391" y="1716"/>
                  <a:pt x="293" y="1759"/>
                </a:cubicBezTo>
                <a:cubicBezTo>
                  <a:pt x="195" y="1801"/>
                  <a:pt x="97" y="1834"/>
                  <a:pt x="0" y="185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57" name="Freeform 67"/>
          <p:cNvSpPr/>
          <p:nvPr/>
        </p:nvSpPr>
        <p:spPr bwMode="auto">
          <a:xfrm>
            <a:off x="3381375" y="1239838"/>
            <a:ext cx="1568450" cy="3740150"/>
          </a:xfrm>
          <a:custGeom>
            <a:avLst/>
            <a:gdLst>
              <a:gd name="T0" fmla="*/ 0 w 814"/>
              <a:gd name="T1" fmla="*/ 1456 h 1456"/>
              <a:gd name="T2" fmla="*/ 0 w 814"/>
              <a:gd name="T3" fmla="*/ 1456 h 1456"/>
              <a:gd name="T4" fmla="*/ 285 w 814"/>
              <a:gd name="T5" fmla="*/ 1228 h 1456"/>
              <a:gd name="T6" fmla="*/ 547 w 814"/>
              <a:gd name="T7" fmla="*/ 881 h 1456"/>
              <a:gd name="T8" fmla="*/ 813 w 814"/>
              <a:gd name="T9" fmla="*/ 0 h 1456"/>
              <a:gd name="T10" fmla="*/ 814 w 814"/>
              <a:gd name="T11" fmla="*/ 0 h 1456"/>
              <a:gd name="T12" fmla="*/ 548 w 814"/>
              <a:gd name="T13" fmla="*/ 881 h 1456"/>
              <a:gd name="T14" fmla="*/ 286 w 814"/>
              <a:gd name="T15" fmla="*/ 1228 h 1456"/>
              <a:gd name="T16" fmla="*/ 0 w 814"/>
              <a:gd name="T17" fmla="*/ 1456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4" h="1456">
                <a:moveTo>
                  <a:pt x="0" y="1456"/>
                </a:moveTo>
                <a:cubicBezTo>
                  <a:pt x="0" y="1456"/>
                  <a:pt x="0" y="1456"/>
                  <a:pt x="0" y="1456"/>
                </a:cubicBezTo>
                <a:cubicBezTo>
                  <a:pt x="100" y="1396"/>
                  <a:pt x="196" y="1320"/>
                  <a:pt x="285" y="1228"/>
                </a:cubicBezTo>
                <a:cubicBezTo>
                  <a:pt x="384" y="1126"/>
                  <a:pt x="472" y="1009"/>
                  <a:pt x="547" y="881"/>
                </a:cubicBezTo>
                <a:cubicBezTo>
                  <a:pt x="711" y="602"/>
                  <a:pt x="805" y="289"/>
                  <a:pt x="813" y="0"/>
                </a:cubicBezTo>
                <a:cubicBezTo>
                  <a:pt x="814" y="0"/>
                  <a:pt x="814" y="0"/>
                  <a:pt x="814" y="0"/>
                </a:cubicBezTo>
                <a:cubicBezTo>
                  <a:pt x="806" y="290"/>
                  <a:pt x="712" y="602"/>
                  <a:pt x="548" y="881"/>
                </a:cubicBezTo>
                <a:cubicBezTo>
                  <a:pt x="473" y="1010"/>
                  <a:pt x="384" y="1127"/>
                  <a:pt x="286" y="1228"/>
                </a:cubicBezTo>
                <a:cubicBezTo>
                  <a:pt x="196" y="1320"/>
                  <a:pt x="100" y="1397"/>
                  <a:pt x="0" y="145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58" name="Freeform 68"/>
          <p:cNvSpPr/>
          <p:nvPr/>
        </p:nvSpPr>
        <p:spPr bwMode="auto">
          <a:xfrm>
            <a:off x="3854450" y="1239838"/>
            <a:ext cx="1095375" cy="2344737"/>
          </a:xfrm>
          <a:custGeom>
            <a:avLst/>
            <a:gdLst>
              <a:gd name="T0" fmla="*/ 0 w 568"/>
              <a:gd name="T1" fmla="*/ 913 h 913"/>
              <a:gd name="T2" fmla="*/ 0 w 568"/>
              <a:gd name="T3" fmla="*/ 912 h 913"/>
              <a:gd name="T4" fmla="*/ 163 w 568"/>
              <a:gd name="T5" fmla="*/ 823 h 913"/>
              <a:gd name="T6" fmla="*/ 337 w 568"/>
              <a:gd name="T7" fmla="*/ 638 h 913"/>
              <a:gd name="T8" fmla="*/ 567 w 568"/>
              <a:gd name="T9" fmla="*/ 0 h 913"/>
              <a:gd name="T10" fmla="*/ 568 w 568"/>
              <a:gd name="T11" fmla="*/ 0 h 913"/>
              <a:gd name="T12" fmla="*/ 495 w 568"/>
              <a:gd name="T13" fmla="*/ 345 h 913"/>
              <a:gd name="T14" fmla="*/ 338 w 568"/>
              <a:gd name="T15" fmla="*/ 639 h 913"/>
              <a:gd name="T16" fmla="*/ 163 w 568"/>
              <a:gd name="T17" fmla="*/ 824 h 913"/>
              <a:gd name="T18" fmla="*/ 0 w 568"/>
              <a:gd name="T19" fmla="*/ 913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8" h="913">
                <a:moveTo>
                  <a:pt x="0" y="913"/>
                </a:moveTo>
                <a:cubicBezTo>
                  <a:pt x="0" y="912"/>
                  <a:pt x="0" y="912"/>
                  <a:pt x="0" y="912"/>
                </a:cubicBezTo>
                <a:cubicBezTo>
                  <a:pt x="53" y="895"/>
                  <a:pt x="108" y="866"/>
                  <a:pt x="163" y="823"/>
                </a:cubicBezTo>
                <a:cubicBezTo>
                  <a:pt x="225" y="775"/>
                  <a:pt x="284" y="712"/>
                  <a:pt x="337" y="638"/>
                </a:cubicBezTo>
                <a:cubicBezTo>
                  <a:pt x="473" y="451"/>
                  <a:pt x="557" y="218"/>
                  <a:pt x="567" y="0"/>
                </a:cubicBezTo>
                <a:cubicBezTo>
                  <a:pt x="568" y="0"/>
                  <a:pt x="568" y="0"/>
                  <a:pt x="568" y="0"/>
                </a:cubicBezTo>
                <a:cubicBezTo>
                  <a:pt x="562" y="115"/>
                  <a:pt x="538" y="231"/>
                  <a:pt x="495" y="345"/>
                </a:cubicBezTo>
                <a:cubicBezTo>
                  <a:pt x="456" y="449"/>
                  <a:pt x="402" y="550"/>
                  <a:pt x="338" y="639"/>
                </a:cubicBezTo>
                <a:cubicBezTo>
                  <a:pt x="285" y="713"/>
                  <a:pt x="226" y="775"/>
                  <a:pt x="163" y="824"/>
                </a:cubicBezTo>
                <a:cubicBezTo>
                  <a:pt x="109" y="866"/>
                  <a:pt x="54" y="896"/>
                  <a:pt x="0" y="91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59" name="Freeform 69"/>
          <p:cNvSpPr/>
          <p:nvPr/>
        </p:nvSpPr>
        <p:spPr bwMode="auto">
          <a:xfrm>
            <a:off x="4051300" y="1239838"/>
            <a:ext cx="898525" cy="2673350"/>
          </a:xfrm>
          <a:custGeom>
            <a:avLst/>
            <a:gdLst>
              <a:gd name="T0" fmla="*/ 1 w 466"/>
              <a:gd name="T1" fmla="*/ 1041 h 1041"/>
              <a:gd name="T2" fmla="*/ 0 w 466"/>
              <a:gd name="T3" fmla="*/ 1041 h 1041"/>
              <a:gd name="T4" fmla="*/ 307 w 466"/>
              <a:gd name="T5" fmla="*/ 613 h 1041"/>
              <a:gd name="T6" fmla="*/ 465 w 466"/>
              <a:gd name="T7" fmla="*/ 0 h 1041"/>
              <a:gd name="T8" fmla="*/ 466 w 466"/>
              <a:gd name="T9" fmla="*/ 0 h 1041"/>
              <a:gd name="T10" fmla="*/ 308 w 466"/>
              <a:gd name="T11" fmla="*/ 613 h 1041"/>
              <a:gd name="T12" fmla="*/ 1 w 466"/>
              <a:gd name="T13" fmla="*/ 1041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6" h="1041">
                <a:moveTo>
                  <a:pt x="1" y="1041"/>
                </a:moveTo>
                <a:cubicBezTo>
                  <a:pt x="0" y="1041"/>
                  <a:pt x="0" y="1041"/>
                  <a:pt x="0" y="1041"/>
                </a:cubicBezTo>
                <a:cubicBezTo>
                  <a:pt x="120" y="932"/>
                  <a:pt x="226" y="784"/>
                  <a:pt x="307" y="613"/>
                </a:cubicBezTo>
                <a:cubicBezTo>
                  <a:pt x="403" y="412"/>
                  <a:pt x="458" y="200"/>
                  <a:pt x="465" y="0"/>
                </a:cubicBezTo>
                <a:cubicBezTo>
                  <a:pt x="466" y="0"/>
                  <a:pt x="466" y="0"/>
                  <a:pt x="466" y="0"/>
                </a:cubicBezTo>
                <a:cubicBezTo>
                  <a:pt x="458" y="200"/>
                  <a:pt x="404" y="412"/>
                  <a:pt x="308" y="613"/>
                </a:cubicBezTo>
                <a:cubicBezTo>
                  <a:pt x="226" y="784"/>
                  <a:pt x="120" y="932"/>
                  <a:pt x="1" y="104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60" name="Freeform 70"/>
          <p:cNvSpPr/>
          <p:nvPr/>
        </p:nvSpPr>
        <p:spPr bwMode="auto">
          <a:xfrm>
            <a:off x="3835400" y="265113"/>
            <a:ext cx="1114425" cy="974725"/>
          </a:xfrm>
          <a:custGeom>
            <a:avLst/>
            <a:gdLst>
              <a:gd name="T0" fmla="*/ 577 w 578"/>
              <a:gd name="T1" fmla="*/ 379 h 379"/>
              <a:gd name="T2" fmla="*/ 359 w 578"/>
              <a:gd name="T3" fmla="*/ 108 h 379"/>
              <a:gd name="T4" fmla="*/ 0 w 578"/>
              <a:gd name="T5" fmla="*/ 0 h 379"/>
              <a:gd name="T6" fmla="*/ 1 w 578"/>
              <a:gd name="T7" fmla="*/ 0 h 379"/>
              <a:gd name="T8" fmla="*/ 360 w 578"/>
              <a:gd name="T9" fmla="*/ 107 h 379"/>
              <a:gd name="T10" fmla="*/ 508 w 578"/>
              <a:gd name="T11" fmla="*/ 219 h 379"/>
              <a:gd name="T12" fmla="*/ 578 w 578"/>
              <a:gd name="T13" fmla="*/ 379 h 379"/>
              <a:gd name="T14" fmla="*/ 577 w 578"/>
              <a:gd name="T15" fmla="*/ 379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8" h="379">
                <a:moveTo>
                  <a:pt x="577" y="379"/>
                </a:moveTo>
                <a:cubicBezTo>
                  <a:pt x="570" y="231"/>
                  <a:pt x="422" y="140"/>
                  <a:pt x="359" y="108"/>
                </a:cubicBezTo>
                <a:cubicBezTo>
                  <a:pt x="262" y="58"/>
                  <a:pt x="148" y="24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48" y="23"/>
                  <a:pt x="262" y="57"/>
                  <a:pt x="360" y="107"/>
                </a:cubicBezTo>
                <a:cubicBezTo>
                  <a:pt x="419" y="138"/>
                  <a:pt x="470" y="176"/>
                  <a:pt x="508" y="219"/>
                </a:cubicBezTo>
                <a:cubicBezTo>
                  <a:pt x="551" y="269"/>
                  <a:pt x="575" y="323"/>
                  <a:pt x="578" y="379"/>
                </a:cubicBezTo>
                <a:lnTo>
                  <a:pt x="577" y="37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61" name="Freeform 71"/>
          <p:cNvSpPr/>
          <p:nvPr/>
        </p:nvSpPr>
        <p:spPr bwMode="auto">
          <a:xfrm>
            <a:off x="2308225" y="1239838"/>
            <a:ext cx="2641600" cy="1325562"/>
          </a:xfrm>
          <a:custGeom>
            <a:avLst/>
            <a:gdLst>
              <a:gd name="T0" fmla="*/ 0 w 1370"/>
              <a:gd name="T1" fmla="*/ 516 h 516"/>
              <a:gd name="T2" fmla="*/ 0 w 1370"/>
              <a:gd name="T3" fmla="*/ 515 h 516"/>
              <a:gd name="T4" fmla="*/ 529 w 1370"/>
              <a:gd name="T5" fmla="*/ 319 h 516"/>
              <a:gd name="T6" fmla="*/ 860 w 1370"/>
              <a:gd name="T7" fmla="*/ 204 h 516"/>
              <a:gd name="T8" fmla="*/ 1008 w 1370"/>
              <a:gd name="T9" fmla="*/ 153 h 516"/>
              <a:gd name="T10" fmla="*/ 1034 w 1370"/>
              <a:gd name="T11" fmla="*/ 144 h 516"/>
              <a:gd name="T12" fmla="*/ 1180 w 1370"/>
              <a:gd name="T13" fmla="*/ 92 h 516"/>
              <a:gd name="T14" fmla="*/ 1296 w 1370"/>
              <a:gd name="T15" fmla="*/ 48 h 516"/>
              <a:gd name="T16" fmla="*/ 1369 w 1370"/>
              <a:gd name="T17" fmla="*/ 5 h 516"/>
              <a:gd name="T18" fmla="*/ 1369 w 1370"/>
              <a:gd name="T19" fmla="*/ 1 h 516"/>
              <a:gd name="T20" fmla="*/ 1370 w 1370"/>
              <a:gd name="T21" fmla="*/ 0 h 516"/>
              <a:gd name="T22" fmla="*/ 1370 w 1370"/>
              <a:gd name="T23" fmla="*/ 5 h 516"/>
              <a:gd name="T24" fmla="*/ 1296 w 1370"/>
              <a:gd name="T25" fmla="*/ 48 h 516"/>
              <a:gd name="T26" fmla="*/ 1180 w 1370"/>
              <a:gd name="T27" fmla="*/ 93 h 516"/>
              <a:gd name="T28" fmla="*/ 1035 w 1370"/>
              <a:gd name="T29" fmla="*/ 144 h 516"/>
              <a:gd name="T30" fmla="*/ 1008 w 1370"/>
              <a:gd name="T31" fmla="*/ 154 h 516"/>
              <a:gd name="T32" fmla="*/ 860 w 1370"/>
              <a:gd name="T33" fmla="*/ 205 h 516"/>
              <a:gd name="T34" fmla="*/ 530 w 1370"/>
              <a:gd name="T35" fmla="*/ 320 h 516"/>
              <a:gd name="T36" fmla="*/ 0 w 1370"/>
              <a:gd name="T37" fmla="*/ 51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70" h="516">
                <a:moveTo>
                  <a:pt x="0" y="516"/>
                </a:moveTo>
                <a:cubicBezTo>
                  <a:pt x="0" y="515"/>
                  <a:pt x="0" y="515"/>
                  <a:pt x="0" y="515"/>
                </a:cubicBezTo>
                <a:cubicBezTo>
                  <a:pt x="161" y="452"/>
                  <a:pt x="334" y="388"/>
                  <a:pt x="529" y="319"/>
                </a:cubicBezTo>
                <a:cubicBezTo>
                  <a:pt x="645" y="278"/>
                  <a:pt x="754" y="240"/>
                  <a:pt x="860" y="204"/>
                </a:cubicBezTo>
                <a:cubicBezTo>
                  <a:pt x="912" y="186"/>
                  <a:pt x="960" y="169"/>
                  <a:pt x="1008" y="153"/>
                </a:cubicBezTo>
                <a:cubicBezTo>
                  <a:pt x="1017" y="150"/>
                  <a:pt x="1026" y="147"/>
                  <a:pt x="1034" y="144"/>
                </a:cubicBezTo>
                <a:cubicBezTo>
                  <a:pt x="1087" y="125"/>
                  <a:pt x="1136" y="108"/>
                  <a:pt x="1180" y="92"/>
                </a:cubicBezTo>
                <a:cubicBezTo>
                  <a:pt x="1230" y="74"/>
                  <a:pt x="1267" y="60"/>
                  <a:pt x="1296" y="48"/>
                </a:cubicBezTo>
                <a:cubicBezTo>
                  <a:pt x="1341" y="29"/>
                  <a:pt x="1366" y="14"/>
                  <a:pt x="1369" y="5"/>
                </a:cubicBezTo>
                <a:cubicBezTo>
                  <a:pt x="1370" y="3"/>
                  <a:pt x="1370" y="2"/>
                  <a:pt x="1369" y="1"/>
                </a:cubicBezTo>
                <a:cubicBezTo>
                  <a:pt x="1370" y="0"/>
                  <a:pt x="1370" y="0"/>
                  <a:pt x="1370" y="0"/>
                </a:cubicBezTo>
                <a:cubicBezTo>
                  <a:pt x="1370" y="2"/>
                  <a:pt x="1370" y="3"/>
                  <a:pt x="1370" y="5"/>
                </a:cubicBezTo>
                <a:cubicBezTo>
                  <a:pt x="1366" y="15"/>
                  <a:pt x="1342" y="29"/>
                  <a:pt x="1296" y="48"/>
                </a:cubicBezTo>
                <a:cubicBezTo>
                  <a:pt x="1267" y="60"/>
                  <a:pt x="1230" y="74"/>
                  <a:pt x="1180" y="93"/>
                </a:cubicBezTo>
                <a:cubicBezTo>
                  <a:pt x="1137" y="109"/>
                  <a:pt x="1087" y="126"/>
                  <a:pt x="1035" y="144"/>
                </a:cubicBezTo>
                <a:cubicBezTo>
                  <a:pt x="1026" y="147"/>
                  <a:pt x="1017" y="150"/>
                  <a:pt x="1008" y="154"/>
                </a:cubicBezTo>
                <a:cubicBezTo>
                  <a:pt x="961" y="170"/>
                  <a:pt x="912" y="187"/>
                  <a:pt x="860" y="205"/>
                </a:cubicBezTo>
                <a:cubicBezTo>
                  <a:pt x="755" y="241"/>
                  <a:pt x="646" y="279"/>
                  <a:pt x="530" y="320"/>
                </a:cubicBezTo>
                <a:cubicBezTo>
                  <a:pt x="335" y="389"/>
                  <a:pt x="161" y="453"/>
                  <a:pt x="0" y="5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62" name="Freeform 72"/>
          <p:cNvSpPr/>
          <p:nvPr/>
        </p:nvSpPr>
        <p:spPr bwMode="auto">
          <a:xfrm>
            <a:off x="2641600" y="2030413"/>
            <a:ext cx="1673225" cy="735012"/>
          </a:xfrm>
          <a:custGeom>
            <a:avLst/>
            <a:gdLst>
              <a:gd name="T0" fmla="*/ 0 w 869"/>
              <a:gd name="T1" fmla="*/ 286 h 286"/>
              <a:gd name="T2" fmla="*/ 0 w 869"/>
              <a:gd name="T3" fmla="*/ 285 h 286"/>
              <a:gd name="T4" fmla="*/ 332 w 869"/>
              <a:gd name="T5" fmla="*/ 106 h 286"/>
              <a:gd name="T6" fmla="*/ 631 w 869"/>
              <a:gd name="T7" fmla="*/ 14 h 286"/>
              <a:gd name="T8" fmla="*/ 817 w 869"/>
              <a:gd name="T9" fmla="*/ 18 h 286"/>
              <a:gd name="T10" fmla="*/ 865 w 869"/>
              <a:gd name="T11" fmla="*/ 88 h 286"/>
              <a:gd name="T12" fmla="*/ 864 w 869"/>
              <a:gd name="T13" fmla="*/ 87 h 286"/>
              <a:gd name="T14" fmla="*/ 817 w 869"/>
              <a:gd name="T15" fmla="*/ 19 h 286"/>
              <a:gd name="T16" fmla="*/ 631 w 869"/>
              <a:gd name="T17" fmla="*/ 14 h 286"/>
              <a:gd name="T18" fmla="*/ 332 w 869"/>
              <a:gd name="T19" fmla="*/ 107 h 286"/>
              <a:gd name="T20" fmla="*/ 0 w 869"/>
              <a:gd name="T21" fmla="*/ 286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9" h="286">
                <a:moveTo>
                  <a:pt x="0" y="286"/>
                </a:moveTo>
                <a:cubicBezTo>
                  <a:pt x="0" y="285"/>
                  <a:pt x="0" y="285"/>
                  <a:pt x="0" y="285"/>
                </a:cubicBezTo>
                <a:cubicBezTo>
                  <a:pt x="110" y="213"/>
                  <a:pt x="221" y="153"/>
                  <a:pt x="332" y="106"/>
                </a:cubicBezTo>
                <a:cubicBezTo>
                  <a:pt x="441" y="59"/>
                  <a:pt x="542" y="28"/>
                  <a:pt x="631" y="14"/>
                </a:cubicBezTo>
                <a:cubicBezTo>
                  <a:pt x="712" y="0"/>
                  <a:pt x="775" y="2"/>
                  <a:pt x="817" y="18"/>
                </a:cubicBezTo>
                <a:cubicBezTo>
                  <a:pt x="850" y="31"/>
                  <a:pt x="869" y="60"/>
                  <a:pt x="865" y="88"/>
                </a:cubicBezTo>
                <a:cubicBezTo>
                  <a:pt x="864" y="87"/>
                  <a:pt x="864" y="87"/>
                  <a:pt x="864" y="87"/>
                </a:cubicBezTo>
                <a:cubicBezTo>
                  <a:pt x="869" y="60"/>
                  <a:pt x="849" y="31"/>
                  <a:pt x="817" y="19"/>
                </a:cubicBezTo>
                <a:cubicBezTo>
                  <a:pt x="775" y="3"/>
                  <a:pt x="712" y="1"/>
                  <a:pt x="631" y="14"/>
                </a:cubicBezTo>
                <a:cubicBezTo>
                  <a:pt x="542" y="29"/>
                  <a:pt x="441" y="60"/>
                  <a:pt x="332" y="107"/>
                </a:cubicBezTo>
                <a:cubicBezTo>
                  <a:pt x="222" y="154"/>
                  <a:pt x="110" y="214"/>
                  <a:pt x="0" y="28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63" name="Freeform 73"/>
          <p:cNvSpPr/>
          <p:nvPr/>
        </p:nvSpPr>
        <p:spPr bwMode="auto">
          <a:xfrm>
            <a:off x="3922713" y="147638"/>
            <a:ext cx="1033462" cy="1092200"/>
          </a:xfrm>
          <a:custGeom>
            <a:avLst/>
            <a:gdLst>
              <a:gd name="T0" fmla="*/ 532 w 537"/>
              <a:gd name="T1" fmla="*/ 425 h 425"/>
              <a:gd name="T2" fmla="*/ 494 w 537"/>
              <a:gd name="T3" fmla="*/ 175 h 425"/>
              <a:gd name="T4" fmla="*/ 363 w 537"/>
              <a:gd name="T5" fmla="*/ 23 h 425"/>
              <a:gd name="T6" fmla="*/ 180 w 537"/>
              <a:gd name="T7" fmla="*/ 28 h 425"/>
              <a:gd name="T8" fmla="*/ 1 w 537"/>
              <a:gd name="T9" fmla="*/ 144 h 425"/>
              <a:gd name="T10" fmla="*/ 0 w 537"/>
              <a:gd name="T11" fmla="*/ 144 h 425"/>
              <a:gd name="T12" fmla="*/ 179 w 537"/>
              <a:gd name="T13" fmla="*/ 27 h 425"/>
              <a:gd name="T14" fmla="*/ 363 w 537"/>
              <a:gd name="T15" fmla="*/ 23 h 425"/>
              <a:gd name="T16" fmla="*/ 495 w 537"/>
              <a:gd name="T17" fmla="*/ 175 h 425"/>
              <a:gd name="T18" fmla="*/ 533 w 537"/>
              <a:gd name="T19" fmla="*/ 425 h 425"/>
              <a:gd name="T20" fmla="*/ 532 w 537"/>
              <a:gd name="T21" fmla="*/ 425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7" h="425">
                <a:moveTo>
                  <a:pt x="532" y="425"/>
                </a:moveTo>
                <a:cubicBezTo>
                  <a:pt x="536" y="335"/>
                  <a:pt x="523" y="246"/>
                  <a:pt x="494" y="175"/>
                </a:cubicBezTo>
                <a:cubicBezTo>
                  <a:pt x="464" y="99"/>
                  <a:pt x="418" y="47"/>
                  <a:pt x="363" y="23"/>
                </a:cubicBezTo>
                <a:cubicBezTo>
                  <a:pt x="311" y="1"/>
                  <a:pt x="247" y="3"/>
                  <a:pt x="180" y="28"/>
                </a:cubicBezTo>
                <a:cubicBezTo>
                  <a:pt x="119" y="50"/>
                  <a:pt x="55" y="91"/>
                  <a:pt x="1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55" y="91"/>
                  <a:pt x="118" y="49"/>
                  <a:pt x="179" y="27"/>
                </a:cubicBezTo>
                <a:cubicBezTo>
                  <a:pt x="247" y="2"/>
                  <a:pt x="311" y="0"/>
                  <a:pt x="363" y="23"/>
                </a:cubicBezTo>
                <a:cubicBezTo>
                  <a:pt x="419" y="46"/>
                  <a:pt x="464" y="99"/>
                  <a:pt x="495" y="175"/>
                </a:cubicBezTo>
                <a:cubicBezTo>
                  <a:pt x="524" y="246"/>
                  <a:pt x="537" y="335"/>
                  <a:pt x="533" y="425"/>
                </a:cubicBezTo>
                <a:lnTo>
                  <a:pt x="532" y="42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grpSp>
        <p:nvGrpSpPr>
          <p:cNvPr id="17451" name="组合 63"/>
          <p:cNvGrpSpPr>
            <a:grpSpLocks/>
          </p:cNvGrpSpPr>
          <p:nvPr/>
        </p:nvGrpSpPr>
        <p:grpSpPr bwMode="auto">
          <a:xfrm>
            <a:off x="1370013" y="1885950"/>
            <a:ext cx="1727200" cy="1760538"/>
            <a:chOff x="1827622" y="1343919"/>
            <a:chExt cx="2304000" cy="2304000"/>
          </a:xfrm>
        </p:grpSpPr>
        <p:sp>
          <p:nvSpPr>
            <p:cNvPr id="65" name="椭圆 6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baseline="0"/>
            </a:p>
          </p:txBody>
        </p:sp>
        <p:sp>
          <p:nvSpPr>
            <p:cNvPr id="66" name="椭圆 6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baseline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656868" y="3307804"/>
            <a:ext cx="377845" cy="503939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69" name="椭圆 6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baseline="0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baseline="0"/>
            </a:p>
          </p:txBody>
        </p:sp>
      </p:grpSp>
      <p:sp>
        <p:nvSpPr>
          <p:cNvPr id="71" name="同心圆 70"/>
          <p:cNvSpPr/>
          <p:nvPr/>
        </p:nvSpPr>
        <p:spPr>
          <a:xfrm>
            <a:off x="3465513" y="1885950"/>
            <a:ext cx="133350" cy="179388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solidFill>
                <a:schemeClr val="tx1"/>
              </a:solidFill>
            </a:endParaRPr>
          </a:p>
        </p:txBody>
      </p:sp>
      <p:sp>
        <p:nvSpPr>
          <p:cNvPr id="72" name="同心圆 71"/>
          <p:cNvSpPr/>
          <p:nvPr/>
        </p:nvSpPr>
        <p:spPr>
          <a:xfrm>
            <a:off x="4124325" y="1581150"/>
            <a:ext cx="134938" cy="179388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8387" rIns="0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000" b="0" baseline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同心圆 72"/>
          <p:cNvSpPr/>
          <p:nvPr/>
        </p:nvSpPr>
        <p:spPr>
          <a:xfrm>
            <a:off x="3789363" y="200025"/>
            <a:ext cx="134937" cy="179388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solidFill>
                <a:schemeClr val="tx1"/>
              </a:solidFill>
            </a:endParaRPr>
          </a:p>
        </p:txBody>
      </p:sp>
      <p:sp>
        <p:nvSpPr>
          <p:cNvPr id="74" name="同心圆 73"/>
          <p:cNvSpPr/>
          <p:nvPr/>
        </p:nvSpPr>
        <p:spPr>
          <a:xfrm>
            <a:off x="4475163" y="485775"/>
            <a:ext cx="134937" cy="179388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solidFill>
                <a:schemeClr val="tx1"/>
              </a:solidFill>
            </a:endParaRPr>
          </a:p>
        </p:txBody>
      </p:sp>
      <p:sp>
        <p:nvSpPr>
          <p:cNvPr id="75" name="同心圆 74"/>
          <p:cNvSpPr/>
          <p:nvPr/>
        </p:nvSpPr>
        <p:spPr>
          <a:xfrm>
            <a:off x="4000500" y="3821113"/>
            <a:ext cx="134938" cy="177800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8387" rIns="0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000" b="0" baseline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同心圆 75"/>
          <p:cNvSpPr/>
          <p:nvPr/>
        </p:nvSpPr>
        <p:spPr>
          <a:xfrm>
            <a:off x="1839913" y="5886450"/>
            <a:ext cx="133350" cy="179388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solidFill>
                <a:schemeClr val="tx1"/>
              </a:solidFill>
            </a:endParaRPr>
          </a:p>
        </p:txBody>
      </p:sp>
      <p:sp>
        <p:nvSpPr>
          <p:cNvPr id="77" name="同心圆 76"/>
          <p:cNvSpPr/>
          <p:nvPr/>
        </p:nvSpPr>
        <p:spPr>
          <a:xfrm>
            <a:off x="473075" y="5942013"/>
            <a:ext cx="134938" cy="179387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solidFill>
                <a:schemeClr val="tx1"/>
              </a:solidFill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4642043" y="1061797"/>
            <a:ext cx="377845" cy="503939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79" name="椭圆 7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baseline="0"/>
            </a:p>
          </p:txBody>
        </p:sp>
        <p:sp>
          <p:nvSpPr>
            <p:cNvPr id="80" name="椭圆 7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baseline="0"/>
            </a:p>
          </p:txBody>
        </p:sp>
      </p:grpSp>
      <p:grpSp>
        <p:nvGrpSpPr>
          <p:cNvPr id="17461" name="组合 80"/>
          <p:cNvGrpSpPr>
            <a:grpSpLocks/>
          </p:cNvGrpSpPr>
          <p:nvPr/>
        </p:nvGrpSpPr>
        <p:grpSpPr bwMode="auto">
          <a:xfrm>
            <a:off x="4286250" y="2659063"/>
            <a:ext cx="377825" cy="503237"/>
            <a:chOff x="1827622" y="1343919"/>
            <a:chExt cx="2304000" cy="2304000"/>
          </a:xfrm>
        </p:grpSpPr>
        <p:sp>
          <p:nvSpPr>
            <p:cNvPr id="82" name="椭圆 8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baseline="0"/>
            </a:p>
          </p:txBody>
        </p:sp>
        <p:sp>
          <p:nvSpPr>
            <p:cNvPr id="83" name="椭圆 8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baseline="0"/>
            </a:p>
          </p:txBody>
        </p:sp>
      </p:grpSp>
      <p:grpSp>
        <p:nvGrpSpPr>
          <p:cNvPr id="17462" name="组合 83"/>
          <p:cNvGrpSpPr>
            <a:grpSpLocks/>
          </p:cNvGrpSpPr>
          <p:nvPr/>
        </p:nvGrpSpPr>
        <p:grpSpPr bwMode="auto">
          <a:xfrm>
            <a:off x="3522663" y="4286250"/>
            <a:ext cx="377825" cy="503238"/>
            <a:chOff x="1827622" y="1343919"/>
            <a:chExt cx="2304000" cy="2304000"/>
          </a:xfrm>
        </p:grpSpPr>
        <p:sp>
          <p:nvSpPr>
            <p:cNvPr id="85" name="椭圆 8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baseline="0"/>
            </a:p>
          </p:txBody>
        </p:sp>
        <p:sp>
          <p:nvSpPr>
            <p:cNvPr id="86" name="椭圆 8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baseline="0"/>
            </a:p>
          </p:txBody>
        </p:sp>
      </p:grpSp>
      <p:grpSp>
        <p:nvGrpSpPr>
          <p:cNvPr id="17463" name="组合 86"/>
          <p:cNvGrpSpPr>
            <a:grpSpLocks/>
          </p:cNvGrpSpPr>
          <p:nvPr/>
        </p:nvGrpSpPr>
        <p:grpSpPr bwMode="auto">
          <a:xfrm>
            <a:off x="3040063" y="738188"/>
            <a:ext cx="558800" cy="746125"/>
            <a:chOff x="1827622" y="1343919"/>
            <a:chExt cx="2304000" cy="2304000"/>
          </a:xfrm>
        </p:grpSpPr>
        <p:sp>
          <p:nvSpPr>
            <p:cNvPr id="88" name="椭圆 8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baseline="0"/>
            </a:p>
          </p:txBody>
        </p:sp>
        <p:sp>
          <p:nvSpPr>
            <p:cNvPr id="89" name="椭圆 8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baseline="0"/>
            </a:p>
          </p:txBody>
        </p:sp>
      </p:grpSp>
      <p:pic>
        <p:nvPicPr>
          <p:cNvPr id="90" name="图片 89" descr="东北林业大学图标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5296" y="1941368"/>
            <a:ext cx="1652618" cy="1647614"/>
          </a:xfrm>
          <a:prstGeom prst="ellipse">
            <a:avLst/>
          </a:prstGeom>
        </p:spPr>
      </p:pic>
      <p:pic>
        <p:nvPicPr>
          <p:cNvPr id="17465" name="图片 90" descr="T:\我的答辩PPT\东北林业大学.jpg东北林业大学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6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" name="矩形 91"/>
          <p:cNvSpPr/>
          <p:nvPr/>
        </p:nvSpPr>
        <p:spPr>
          <a:xfrm>
            <a:off x="5872163" y="4462463"/>
            <a:ext cx="2976562" cy="385762"/>
          </a:xfrm>
          <a:prstGeom prst="rect">
            <a:avLst/>
          </a:prstGeom>
        </p:spPr>
        <p:txBody>
          <a:bodyPr wrap="none" lIns="76773" tIns="38387" rIns="76773" bIns="38387">
            <a:spAutoFit/>
          </a:bodyPr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专业：计算机科学与技术</a:t>
            </a:r>
          </a:p>
        </p:txBody>
      </p:sp>
      <p:sp>
        <p:nvSpPr>
          <p:cNvPr id="17468" name="TextBox 12"/>
          <p:cNvSpPr txBox="1">
            <a:spLocks noChangeArrowheads="1"/>
          </p:cNvSpPr>
          <p:nvPr/>
        </p:nvSpPr>
        <p:spPr bwMode="auto">
          <a:xfrm>
            <a:off x="4103688" y="1966913"/>
            <a:ext cx="48609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800" tIns="38400" rIns="76800" bIns="38400" anchor="ctr">
            <a:spAutoFit/>
          </a:bodyPr>
          <a:lstStyle/>
          <a:p>
            <a:pPr algn="ctr"/>
            <a:r>
              <a:rPr lang="zh-CN" altLang="en-US" sz="4000" baseline="0">
                <a:solidFill>
                  <a:schemeClr val="tx2"/>
                </a:solidFill>
                <a:latin typeface="宋体" charset="-122"/>
                <a:cs typeface="Arial" charset="0"/>
              </a:rPr>
              <a:t>集成门电路概述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706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48958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半导体元器件原理</a:t>
            </a:r>
          </a:p>
        </p:txBody>
      </p:sp>
      <p:sp>
        <p:nvSpPr>
          <p:cNvPr id="34858" name="Rectangle 42"/>
          <p:cNvSpPr>
            <a:spLocks noChangeArrowheads="1"/>
          </p:cNvSpPr>
          <p:nvPr/>
        </p:nvSpPr>
        <p:spPr bwMode="auto">
          <a:xfrm>
            <a:off x="684213" y="1038225"/>
            <a:ext cx="5051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 baseline="0">
                <a:latin typeface="仿宋" pitchFamily="49" charset="-122"/>
              </a:rPr>
              <a:t>* 二极管的</a:t>
            </a:r>
            <a:r>
              <a:rPr kumimoji="1" lang="zh-CN" altLang="en-US" sz="2800" baseline="0">
                <a:solidFill>
                  <a:schemeClr val="hlink"/>
                </a:solidFill>
                <a:latin typeface="仿宋" pitchFamily="49" charset="-122"/>
              </a:rPr>
              <a:t>伏安特性</a:t>
            </a:r>
            <a:r>
              <a:rPr kumimoji="1" lang="zh-CN" altLang="en-US" sz="2800" baseline="0">
                <a:latin typeface="仿宋" pitchFamily="49" charset="-122"/>
              </a:rPr>
              <a:t>曲线</a:t>
            </a:r>
          </a:p>
        </p:txBody>
      </p:sp>
      <p:pic>
        <p:nvPicPr>
          <p:cNvPr id="34859" name="Picture 43" descr="二极管静态特性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76575" y="1768475"/>
            <a:ext cx="523875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4860" name="Group 44"/>
          <p:cNvGrpSpPr>
            <a:grpSpLocks/>
          </p:cNvGrpSpPr>
          <p:nvPr/>
        </p:nvGrpSpPr>
        <p:grpSpPr bwMode="auto">
          <a:xfrm>
            <a:off x="6227763" y="3878263"/>
            <a:ext cx="2232025" cy="1927225"/>
            <a:chOff x="3923" y="2398"/>
            <a:chExt cx="1406" cy="1214"/>
          </a:xfrm>
        </p:grpSpPr>
        <p:sp>
          <p:nvSpPr>
            <p:cNvPr id="34828" name="Line 45"/>
            <p:cNvSpPr>
              <a:spLocks noChangeShapeType="1"/>
            </p:cNvSpPr>
            <p:nvPr/>
          </p:nvSpPr>
          <p:spPr bwMode="auto">
            <a:xfrm flipH="1" flipV="1">
              <a:off x="4161" y="2398"/>
              <a:ext cx="310" cy="89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9" name="Text Box 46"/>
            <p:cNvSpPr txBox="1">
              <a:spLocks noChangeArrowheads="1"/>
            </p:cNvSpPr>
            <p:nvPr/>
          </p:nvSpPr>
          <p:spPr bwMode="auto">
            <a:xfrm>
              <a:off x="3923" y="3381"/>
              <a:ext cx="14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aseline="0">
                  <a:solidFill>
                    <a:srgbClr val="FF0000"/>
                  </a:solidFill>
                </a:rPr>
                <a:t>V</a:t>
              </a:r>
              <a:r>
                <a:rPr lang="en-US" altLang="zh-CN" sz="1800">
                  <a:solidFill>
                    <a:srgbClr val="FF0000"/>
                  </a:solidFill>
                </a:rPr>
                <a:t>TH</a:t>
              </a:r>
              <a:r>
                <a:rPr lang="zh-CN" altLang="en-US" sz="1800" baseline="0">
                  <a:solidFill>
                    <a:srgbClr val="FF0000"/>
                  </a:solidFill>
                </a:rPr>
                <a:t>阀值电压</a:t>
              </a:r>
              <a:endParaRPr lang="zh-CN" altLang="en-US" sz="1800" baseline="0">
                <a:solidFill>
                  <a:srgbClr val="FF0000"/>
                </a:solidFill>
                <a:latin typeface="Arial" charset="0"/>
              </a:endParaRPr>
            </a:p>
          </p:txBody>
        </p:sp>
      </p:grpSp>
      <p:sp>
        <p:nvSpPr>
          <p:cNvPr id="34863" name="Text Box 47"/>
          <p:cNvSpPr txBox="1">
            <a:spLocks noChangeArrowheads="1"/>
          </p:cNvSpPr>
          <p:nvPr/>
        </p:nvSpPr>
        <p:spPr bwMode="auto">
          <a:xfrm>
            <a:off x="611188" y="1628775"/>
            <a:ext cx="31686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aseline="0">
                <a:solidFill>
                  <a:schemeClr val="hlink"/>
                </a:solidFill>
              </a:rPr>
              <a:t>正向：</a:t>
            </a:r>
            <a:r>
              <a:rPr lang="zh-CN" altLang="en-US" sz="2800" baseline="0"/>
              <a:t>大于阀值电压即</a:t>
            </a:r>
            <a:r>
              <a:rPr lang="zh-CN" altLang="en-US" sz="2800" baseline="0">
                <a:latin typeface="Arial" charset="0"/>
              </a:rPr>
              <a:t>导通状态</a:t>
            </a:r>
          </a:p>
        </p:txBody>
      </p:sp>
      <p:grpSp>
        <p:nvGrpSpPr>
          <p:cNvPr id="34864" name="Group 48"/>
          <p:cNvGrpSpPr>
            <a:grpSpLocks/>
          </p:cNvGrpSpPr>
          <p:nvPr/>
        </p:nvGrpSpPr>
        <p:grpSpPr bwMode="auto">
          <a:xfrm>
            <a:off x="1403350" y="3860800"/>
            <a:ext cx="2881313" cy="2428875"/>
            <a:chOff x="838" y="2387"/>
            <a:chExt cx="1815" cy="1530"/>
          </a:xfrm>
        </p:grpSpPr>
        <p:sp>
          <p:nvSpPr>
            <p:cNvPr id="34826" name="Line 49"/>
            <p:cNvSpPr>
              <a:spLocks noChangeShapeType="1"/>
            </p:cNvSpPr>
            <p:nvPr/>
          </p:nvSpPr>
          <p:spPr bwMode="auto">
            <a:xfrm flipV="1">
              <a:off x="2011" y="2387"/>
              <a:ext cx="461" cy="99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7" name="Text Box 50"/>
            <p:cNvSpPr txBox="1">
              <a:spLocks noChangeArrowheads="1"/>
            </p:cNvSpPr>
            <p:nvPr/>
          </p:nvSpPr>
          <p:spPr bwMode="auto">
            <a:xfrm>
              <a:off x="838" y="3426"/>
              <a:ext cx="1815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baseline="0">
                  <a:solidFill>
                    <a:srgbClr val="FF0000"/>
                  </a:solidFill>
                </a:rPr>
                <a:t>大于</a:t>
              </a:r>
              <a:r>
                <a:rPr lang="en-US" altLang="zh-CN" sz="1800" baseline="0">
                  <a:solidFill>
                    <a:srgbClr val="FF0000"/>
                  </a:solidFill>
                </a:rPr>
                <a:t>V</a:t>
              </a:r>
              <a:r>
                <a:rPr lang="en-US" altLang="zh-CN" sz="1800">
                  <a:solidFill>
                    <a:srgbClr val="FF0000"/>
                  </a:solidFill>
                </a:rPr>
                <a:t>BR</a:t>
              </a:r>
              <a:r>
                <a:rPr lang="zh-CN" altLang="en-US" sz="1800" baseline="0">
                  <a:solidFill>
                    <a:srgbClr val="FF0000"/>
                  </a:solidFill>
                  <a:latin typeface="Arial" charset="0"/>
                </a:rPr>
                <a:t>反向击穿电压</a:t>
              </a:r>
            </a:p>
            <a:p>
              <a:pPr algn="ctr">
                <a:spcBef>
                  <a:spcPct val="50000"/>
                </a:spcBef>
              </a:pPr>
              <a:r>
                <a:rPr lang="zh-CN" altLang="en-US" sz="1800" baseline="0">
                  <a:solidFill>
                    <a:srgbClr val="FF0000"/>
                  </a:solidFill>
                  <a:latin typeface="Arial" charset="0"/>
                </a:rPr>
                <a:t>二极管反向击穿</a:t>
              </a:r>
            </a:p>
          </p:txBody>
        </p:sp>
      </p:grpSp>
      <p:sp>
        <p:nvSpPr>
          <p:cNvPr id="34867" name="Rectangle 51"/>
          <p:cNvSpPr>
            <a:spLocks noChangeArrowheads="1"/>
          </p:cNvSpPr>
          <p:nvPr/>
        </p:nvSpPr>
        <p:spPr bwMode="auto">
          <a:xfrm>
            <a:off x="612775" y="2636838"/>
            <a:ext cx="32385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 baseline="0">
                <a:solidFill>
                  <a:schemeClr val="hlink"/>
                </a:solidFill>
                <a:latin typeface="仿宋" pitchFamily="49" charset="-122"/>
              </a:rPr>
              <a:t>反向：</a:t>
            </a:r>
            <a:r>
              <a:rPr lang="zh-CN" altLang="en-US" sz="2800" baseline="0">
                <a:latin typeface="仿宋" pitchFamily="49" charset="-122"/>
              </a:rPr>
              <a:t>反向电阻很大，反向饱和电流很小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500"/>
                                        <p:tgtEl>
                                          <p:spTgt spid="34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34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58" grpId="0"/>
      <p:bldP spid="34863" grpId="0"/>
      <p:bldP spid="348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706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48958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半导体元器件原理</a:t>
            </a:r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539750" y="1052513"/>
            <a:ext cx="5581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 baseline="0">
                <a:latin typeface="仿宋" pitchFamily="49" charset="-122"/>
              </a:rPr>
              <a:t>* 二极管开关电路及其</a:t>
            </a:r>
            <a:r>
              <a:rPr kumimoji="1" lang="zh-CN" altLang="en-US" sz="2800" baseline="0">
                <a:solidFill>
                  <a:schemeClr val="hlink"/>
                </a:solidFill>
                <a:latin typeface="仿宋" pitchFamily="49" charset="-122"/>
              </a:rPr>
              <a:t>等效电路</a:t>
            </a:r>
          </a:p>
        </p:txBody>
      </p:sp>
      <p:grpSp>
        <p:nvGrpSpPr>
          <p:cNvPr id="65595" name="Group 59"/>
          <p:cNvGrpSpPr>
            <a:grpSpLocks/>
          </p:cNvGrpSpPr>
          <p:nvPr/>
        </p:nvGrpSpPr>
        <p:grpSpPr bwMode="auto">
          <a:xfrm>
            <a:off x="971550" y="2074863"/>
            <a:ext cx="2000250" cy="2185987"/>
            <a:chOff x="748" y="2432"/>
            <a:chExt cx="1260" cy="1377"/>
          </a:xfrm>
        </p:grpSpPr>
        <p:grpSp>
          <p:nvGrpSpPr>
            <p:cNvPr id="35890" name="Group 8"/>
            <p:cNvGrpSpPr>
              <a:grpSpLocks/>
            </p:cNvGrpSpPr>
            <p:nvPr/>
          </p:nvGrpSpPr>
          <p:grpSpPr bwMode="auto">
            <a:xfrm>
              <a:off x="748" y="2432"/>
              <a:ext cx="1260" cy="1014"/>
              <a:chOff x="906" y="1698"/>
              <a:chExt cx="1260" cy="1014"/>
            </a:xfrm>
          </p:grpSpPr>
          <p:sp>
            <p:nvSpPr>
              <p:cNvPr id="35892" name="Line 9"/>
              <p:cNvSpPr>
                <a:spLocks noChangeShapeType="1"/>
              </p:cNvSpPr>
              <p:nvPr/>
            </p:nvSpPr>
            <p:spPr bwMode="auto">
              <a:xfrm flipV="1">
                <a:off x="960" y="1776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93" name="Line 10"/>
              <p:cNvSpPr>
                <a:spLocks noChangeShapeType="1"/>
              </p:cNvSpPr>
              <p:nvPr/>
            </p:nvSpPr>
            <p:spPr bwMode="auto">
              <a:xfrm>
                <a:off x="2112" y="1776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94" name="Rectangle 11"/>
              <p:cNvSpPr>
                <a:spLocks noChangeArrowheads="1"/>
              </p:cNvSpPr>
              <p:nvPr/>
            </p:nvSpPr>
            <p:spPr bwMode="auto">
              <a:xfrm>
                <a:off x="2058" y="2064"/>
                <a:ext cx="108" cy="33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5895" name="Line 12"/>
              <p:cNvSpPr>
                <a:spLocks noChangeShapeType="1"/>
              </p:cNvSpPr>
              <p:nvPr/>
            </p:nvSpPr>
            <p:spPr bwMode="auto">
              <a:xfrm>
                <a:off x="2112" y="2400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96" name="Line 13"/>
              <p:cNvSpPr>
                <a:spLocks noChangeShapeType="1"/>
              </p:cNvSpPr>
              <p:nvPr/>
            </p:nvSpPr>
            <p:spPr bwMode="auto">
              <a:xfrm flipH="1">
                <a:off x="960" y="2688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97" name="AutoShape 14"/>
              <p:cNvSpPr>
                <a:spLocks noChangeArrowheads="1"/>
              </p:cNvSpPr>
              <p:nvPr/>
            </p:nvSpPr>
            <p:spPr bwMode="auto">
              <a:xfrm rot="-8917247">
                <a:off x="1488" y="1728"/>
                <a:ext cx="144" cy="125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5898" name="Line 15"/>
              <p:cNvSpPr>
                <a:spLocks noChangeShapeType="1"/>
              </p:cNvSpPr>
              <p:nvPr/>
            </p:nvSpPr>
            <p:spPr bwMode="auto">
              <a:xfrm>
                <a:off x="1662" y="169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99" name="AutoShape 16"/>
              <p:cNvSpPr>
                <a:spLocks noChangeArrowheads="1"/>
              </p:cNvSpPr>
              <p:nvPr/>
            </p:nvSpPr>
            <p:spPr bwMode="auto">
              <a:xfrm>
                <a:off x="906" y="1752"/>
                <a:ext cx="48" cy="48"/>
              </a:xfrm>
              <a:prstGeom prst="flowChartConnector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5900" name="AutoShape 17"/>
              <p:cNvSpPr>
                <a:spLocks noChangeArrowheads="1"/>
              </p:cNvSpPr>
              <p:nvPr/>
            </p:nvSpPr>
            <p:spPr bwMode="auto">
              <a:xfrm>
                <a:off x="912" y="2664"/>
                <a:ext cx="48" cy="48"/>
              </a:xfrm>
              <a:prstGeom prst="flowChartConnector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5901" name="Text Box 18"/>
              <p:cNvSpPr txBox="1">
                <a:spLocks noChangeArrowheads="1"/>
              </p:cNvSpPr>
              <p:nvPr/>
            </p:nvSpPr>
            <p:spPr bwMode="auto">
              <a:xfrm>
                <a:off x="1514" y="1824"/>
                <a:ext cx="2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baseline="0">
                    <a:solidFill>
                      <a:srgbClr val="008000"/>
                    </a:solidFill>
                  </a:rPr>
                  <a:t>D</a:t>
                </a:r>
                <a:endParaRPr lang="en-US" altLang="zh-CN" sz="1800" baseline="0">
                  <a:solidFill>
                    <a:srgbClr val="008000"/>
                  </a:solidFill>
                  <a:latin typeface="Arial" charset="0"/>
                </a:endParaRPr>
              </a:p>
            </p:txBody>
          </p:sp>
          <p:grpSp>
            <p:nvGrpSpPr>
              <p:cNvPr id="35902" name="Group 19"/>
              <p:cNvGrpSpPr>
                <a:grpSpLocks/>
              </p:cNvGrpSpPr>
              <p:nvPr/>
            </p:nvGrpSpPr>
            <p:grpSpPr bwMode="auto">
              <a:xfrm>
                <a:off x="960" y="2160"/>
                <a:ext cx="288" cy="144"/>
                <a:chOff x="912" y="2256"/>
                <a:chExt cx="288" cy="144"/>
              </a:xfrm>
            </p:grpSpPr>
            <p:sp>
              <p:nvSpPr>
                <p:cNvPr id="35906" name="Line 20"/>
                <p:cNvSpPr>
                  <a:spLocks noChangeShapeType="1"/>
                </p:cNvSpPr>
                <p:nvPr/>
              </p:nvSpPr>
              <p:spPr bwMode="auto">
                <a:xfrm>
                  <a:off x="912" y="2400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907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008" y="2256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908" name="Line 22"/>
                <p:cNvSpPr>
                  <a:spLocks noChangeShapeType="1"/>
                </p:cNvSpPr>
                <p:nvPr/>
              </p:nvSpPr>
              <p:spPr bwMode="auto">
                <a:xfrm>
                  <a:off x="1008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909" name="Line 23"/>
                <p:cNvSpPr>
                  <a:spLocks noChangeShapeType="1"/>
                </p:cNvSpPr>
                <p:nvPr/>
              </p:nvSpPr>
              <p:spPr bwMode="auto">
                <a:xfrm>
                  <a:off x="1104" y="2256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910" name="Line 24"/>
                <p:cNvSpPr>
                  <a:spLocks noChangeShapeType="1"/>
                </p:cNvSpPr>
                <p:nvPr/>
              </p:nvSpPr>
              <p:spPr bwMode="auto">
                <a:xfrm>
                  <a:off x="1104" y="2400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5903" name="Text Box 25"/>
              <p:cNvSpPr txBox="1">
                <a:spLocks noChangeArrowheads="1"/>
              </p:cNvSpPr>
              <p:nvPr/>
            </p:nvSpPr>
            <p:spPr bwMode="auto">
              <a:xfrm>
                <a:off x="1142" y="2006"/>
                <a:ext cx="2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i="1" baseline="0">
                    <a:solidFill>
                      <a:srgbClr val="008000"/>
                    </a:solidFill>
                  </a:rPr>
                  <a:t>U</a:t>
                </a:r>
                <a:endParaRPr lang="en-US" altLang="zh-CN" sz="1800" baseline="0">
                  <a:solidFill>
                    <a:srgbClr val="008000"/>
                  </a:solidFill>
                  <a:latin typeface="Arial" charset="0"/>
                </a:endParaRPr>
              </a:p>
            </p:txBody>
          </p:sp>
          <p:sp>
            <p:nvSpPr>
              <p:cNvPr id="35904" name="Text Box 26"/>
              <p:cNvSpPr txBox="1">
                <a:spLocks noChangeArrowheads="1"/>
              </p:cNvSpPr>
              <p:nvPr/>
            </p:nvSpPr>
            <p:spPr bwMode="auto">
              <a:xfrm>
                <a:off x="1232" y="216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baseline="0">
                    <a:solidFill>
                      <a:srgbClr val="008000"/>
                    </a:solidFill>
                  </a:rPr>
                  <a:t>0</a:t>
                </a:r>
                <a:endParaRPr lang="en-US" altLang="zh-CN" sz="1800" baseline="0">
                  <a:solidFill>
                    <a:srgbClr val="008000"/>
                  </a:solidFill>
                  <a:latin typeface="Arial" charset="0"/>
                </a:endParaRPr>
              </a:p>
            </p:txBody>
          </p:sp>
          <p:sp>
            <p:nvSpPr>
              <p:cNvPr id="35905" name="Text Box 27"/>
              <p:cNvSpPr txBox="1">
                <a:spLocks noChangeArrowheads="1"/>
              </p:cNvSpPr>
              <p:nvPr/>
            </p:nvSpPr>
            <p:spPr bwMode="auto">
              <a:xfrm>
                <a:off x="1872" y="2102"/>
                <a:ext cx="2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baseline="0">
                    <a:solidFill>
                      <a:srgbClr val="008000"/>
                    </a:solidFill>
                  </a:rPr>
                  <a:t>R</a:t>
                </a:r>
                <a:endParaRPr lang="en-US" altLang="zh-CN" sz="1800" baseline="0">
                  <a:solidFill>
                    <a:srgbClr val="008000"/>
                  </a:solidFill>
                  <a:latin typeface="Arial" charset="0"/>
                </a:endParaRPr>
              </a:p>
            </p:txBody>
          </p:sp>
        </p:grpSp>
        <p:sp>
          <p:nvSpPr>
            <p:cNvPr id="35891" name="Text Box 56"/>
            <p:cNvSpPr txBox="1">
              <a:spLocks noChangeArrowheads="1"/>
            </p:cNvSpPr>
            <p:nvPr/>
          </p:nvSpPr>
          <p:spPr bwMode="auto">
            <a:xfrm>
              <a:off x="748" y="3521"/>
              <a:ext cx="11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2400" baseline="0"/>
                <a:t>开关电路</a:t>
              </a:r>
              <a:endParaRPr lang="zh-CN" altLang="en-US" sz="2400" baseline="0">
                <a:latin typeface="Arial" charset="0"/>
              </a:endParaRPr>
            </a:p>
          </p:txBody>
        </p:sp>
      </p:grpSp>
      <p:grpSp>
        <p:nvGrpSpPr>
          <p:cNvPr id="65596" name="Group 60"/>
          <p:cNvGrpSpPr>
            <a:grpSpLocks/>
          </p:cNvGrpSpPr>
          <p:nvPr/>
        </p:nvGrpSpPr>
        <p:grpSpPr bwMode="auto">
          <a:xfrm>
            <a:off x="3636963" y="1917700"/>
            <a:ext cx="2071687" cy="2343150"/>
            <a:chOff x="2336" y="2333"/>
            <a:chExt cx="1305" cy="1476"/>
          </a:xfrm>
        </p:grpSpPr>
        <p:grpSp>
          <p:nvGrpSpPr>
            <p:cNvPr id="35875" name="Group 42"/>
            <p:cNvGrpSpPr>
              <a:grpSpLocks/>
            </p:cNvGrpSpPr>
            <p:nvPr/>
          </p:nvGrpSpPr>
          <p:grpSpPr bwMode="auto">
            <a:xfrm>
              <a:off x="2381" y="2333"/>
              <a:ext cx="1260" cy="1110"/>
              <a:chOff x="2544" y="1584"/>
              <a:chExt cx="1260" cy="1110"/>
            </a:xfrm>
          </p:grpSpPr>
          <p:sp>
            <p:nvSpPr>
              <p:cNvPr id="35877" name="Line 43"/>
              <p:cNvSpPr>
                <a:spLocks noChangeShapeType="1"/>
              </p:cNvSpPr>
              <p:nvPr/>
            </p:nvSpPr>
            <p:spPr bwMode="auto">
              <a:xfrm>
                <a:off x="3750" y="1758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78" name="Rectangle 44"/>
              <p:cNvSpPr>
                <a:spLocks noChangeArrowheads="1"/>
              </p:cNvSpPr>
              <p:nvPr/>
            </p:nvSpPr>
            <p:spPr bwMode="auto">
              <a:xfrm>
                <a:off x="3696" y="2046"/>
                <a:ext cx="108" cy="33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5879" name="Line 45"/>
              <p:cNvSpPr>
                <a:spLocks noChangeShapeType="1"/>
              </p:cNvSpPr>
              <p:nvPr/>
            </p:nvSpPr>
            <p:spPr bwMode="auto">
              <a:xfrm>
                <a:off x="3750" y="2382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80" name="Line 46"/>
              <p:cNvSpPr>
                <a:spLocks noChangeShapeType="1"/>
              </p:cNvSpPr>
              <p:nvPr/>
            </p:nvSpPr>
            <p:spPr bwMode="auto">
              <a:xfrm flipH="1">
                <a:off x="2598" y="2670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81" name="AutoShape 47"/>
              <p:cNvSpPr>
                <a:spLocks noChangeArrowheads="1"/>
              </p:cNvSpPr>
              <p:nvPr/>
            </p:nvSpPr>
            <p:spPr bwMode="auto">
              <a:xfrm>
                <a:off x="2544" y="1734"/>
                <a:ext cx="48" cy="48"/>
              </a:xfrm>
              <a:prstGeom prst="flowChartConnector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5882" name="AutoShape 48"/>
              <p:cNvSpPr>
                <a:spLocks noChangeArrowheads="1"/>
              </p:cNvSpPr>
              <p:nvPr/>
            </p:nvSpPr>
            <p:spPr bwMode="auto">
              <a:xfrm>
                <a:off x="2550" y="2646"/>
                <a:ext cx="48" cy="48"/>
              </a:xfrm>
              <a:prstGeom prst="flowChartConnector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5883" name="Text Box 49"/>
              <p:cNvSpPr txBox="1">
                <a:spLocks noChangeArrowheads="1"/>
              </p:cNvSpPr>
              <p:nvPr/>
            </p:nvSpPr>
            <p:spPr bwMode="auto">
              <a:xfrm>
                <a:off x="3510" y="2084"/>
                <a:ext cx="2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baseline="0">
                    <a:solidFill>
                      <a:srgbClr val="008000"/>
                    </a:solidFill>
                  </a:rPr>
                  <a:t>R</a:t>
                </a:r>
                <a:endParaRPr lang="en-US" altLang="zh-CN" sz="1800" baseline="0">
                  <a:solidFill>
                    <a:srgbClr val="008000"/>
                  </a:solidFill>
                  <a:latin typeface="Arial" charset="0"/>
                </a:endParaRPr>
              </a:p>
            </p:txBody>
          </p:sp>
          <p:sp>
            <p:nvSpPr>
              <p:cNvPr id="35884" name="Line 50"/>
              <p:cNvSpPr>
                <a:spLocks noChangeShapeType="1"/>
              </p:cNvSpPr>
              <p:nvPr/>
            </p:nvSpPr>
            <p:spPr bwMode="auto">
              <a:xfrm flipH="1">
                <a:off x="3408" y="1758"/>
                <a:ext cx="3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85" name="AutoShape 51"/>
              <p:cNvSpPr>
                <a:spLocks noChangeArrowheads="1"/>
              </p:cNvSpPr>
              <p:nvPr/>
            </p:nvSpPr>
            <p:spPr bwMode="auto">
              <a:xfrm>
                <a:off x="3360" y="1734"/>
                <a:ext cx="48" cy="48"/>
              </a:xfrm>
              <a:prstGeom prst="flowChartConnector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5886" name="Line 52"/>
              <p:cNvSpPr>
                <a:spLocks noChangeShapeType="1"/>
              </p:cNvSpPr>
              <p:nvPr/>
            </p:nvSpPr>
            <p:spPr bwMode="auto">
              <a:xfrm flipH="1">
                <a:off x="2598" y="1758"/>
                <a:ext cx="52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87" name="Line 53"/>
              <p:cNvSpPr>
                <a:spLocks noChangeShapeType="1"/>
              </p:cNvSpPr>
              <p:nvPr/>
            </p:nvSpPr>
            <p:spPr bwMode="auto">
              <a:xfrm flipV="1">
                <a:off x="3132" y="1632"/>
                <a:ext cx="228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88" name="Text Box 54"/>
              <p:cNvSpPr txBox="1">
                <a:spLocks noChangeArrowheads="1"/>
              </p:cNvSpPr>
              <p:nvPr/>
            </p:nvSpPr>
            <p:spPr bwMode="auto">
              <a:xfrm>
                <a:off x="3036" y="1764"/>
                <a:ext cx="4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 baseline="0">
                    <a:solidFill>
                      <a:srgbClr val="008000"/>
                    </a:solidFill>
                  </a:rPr>
                  <a:t>关闭</a:t>
                </a:r>
                <a:endParaRPr lang="zh-CN" altLang="en-US" sz="1800" baseline="0">
                  <a:solidFill>
                    <a:srgbClr val="008000"/>
                  </a:solidFill>
                  <a:latin typeface="Arial" charset="0"/>
                </a:endParaRPr>
              </a:p>
            </p:txBody>
          </p:sp>
          <p:sp>
            <p:nvSpPr>
              <p:cNvPr id="35889" name="Arc 55"/>
              <p:cNvSpPr>
                <a:spLocks/>
              </p:cNvSpPr>
              <p:nvPr/>
            </p:nvSpPr>
            <p:spPr bwMode="auto">
              <a:xfrm>
                <a:off x="3168" y="1584"/>
                <a:ext cx="144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none" w="sm" len="lg"/>
                <a:tailEnd type="triangle" w="sm" len="lg"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5876" name="Text Box 57"/>
            <p:cNvSpPr txBox="1">
              <a:spLocks noChangeArrowheads="1"/>
            </p:cNvSpPr>
            <p:nvPr/>
          </p:nvSpPr>
          <p:spPr bwMode="auto">
            <a:xfrm>
              <a:off x="2336" y="3521"/>
              <a:ext cx="12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2400" baseline="0"/>
                <a:t>正向电压</a:t>
              </a:r>
              <a:endParaRPr lang="zh-CN" altLang="en-US" sz="2400" baseline="0">
                <a:latin typeface="Arial" charset="0"/>
              </a:endParaRPr>
            </a:p>
          </p:txBody>
        </p:sp>
      </p:grpSp>
      <p:grpSp>
        <p:nvGrpSpPr>
          <p:cNvPr id="65597" name="Group 61"/>
          <p:cNvGrpSpPr>
            <a:grpSpLocks/>
          </p:cNvGrpSpPr>
          <p:nvPr/>
        </p:nvGrpSpPr>
        <p:grpSpPr bwMode="auto">
          <a:xfrm>
            <a:off x="6459538" y="1922463"/>
            <a:ext cx="2000250" cy="2338387"/>
            <a:chOff x="4059" y="2336"/>
            <a:chExt cx="1260" cy="1473"/>
          </a:xfrm>
        </p:grpSpPr>
        <p:grpSp>
          <p:nvGrpSpPr>
            <p:cNvPr id="35860" name="Group 28"/>
            <p:cNvGrpSpPr>
              <a:grpSpLocks/>
            </p:cNvGrpSpPr>
            <p:nvPr/>
          </p:nvGrpSpPr>
          <p:grpSpPr bwMode="auto">
            <a:xfrm>
              <a:off x="4059" y="2336"/>
              <a:ext cx="1260" cy="1110"/>
              <a:chOff x="4176" y="1632"/>
              <a:chExt cx="1260" cy="1110"/>
            </a:xfrm>
          </p:grpSpPr>
          <p:sp>
            <p:nvSpPr>
              <p:cNvPr id="35862" name="Line 29"/>
              <p:cNvSpPr>
                <a:spLocks noChangeShapeType="1"/>
              </p:cNvSpPr>
              <p:nvPr/>
            </p:nvSpPr>
            <p:spPr bwMode="auto">
              <a:xfrm>
                <a:off x="5382" y="1806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3" name="Rectangle 30"/>
              <p:cNvSpPr>
                <a:spLocks noChangeArrowheads="1"/>
              </p:cNvSpPr>
              <p:nvPr/>
            </p:nvSpPr>
            <p:spPr bwMode="auto">
              <a:xfrm>
                <a:off x="5328" y="2094"/>
                <a:ext cx="108" cy="33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5864" name="Line 31"/>
              <p:cNvSpPr>
                <a:spLocks noChangeShapeType="1"/>
              </p:cNvSpPr>
              <p:nvPr/>
            </p:nvSpPr>
            <p:spPr bwMode="auto">
              <a:xfrm>
                <a:off x="5382" y="2430"/>
                <a:ext cx="0" cy="2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5" name="Line 32"/>
              <p:cNvSpPr>
                <a:spLocks noChangeShapeType="1"/>
              </p:cNvSpPr>
              <p:nvPr/>
            </p:nvSpPr>
            <p:spPr bwMode="auto">
              <a:xfrm flipH="1">
                <a:off x="4230" y="2718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66" name="AutoShape 33"/>
              <p:cNvSpPr>
                <a:spLocks noChangeArrowheads="1"/>
              </p:cNvSpPr>
              <p:nvPr/>
            </p:nvSpPr>
            <p:spPr bwMode="auto">
              <a:xfrm>
                <a:off x="4176" y="1782"/>
                <a:ext cx="48" cy="48"/>
              </a:xfrm>
              <a:prstGeom prst="flowChartConnector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5867" name="AutoShape 34"/>
              <p:cNvSpPr>
                <a:spLocks noChangeArrowheads="1"/>
              </p:cNvSpPr>
              <p:nvPr/>
            </p:nvSpPr>
            <p:spPr bwMode="auto">
              <a:xfrm>
                <a:off x="4182" y="2694"/>
                <a:ext cx="48" cy="48"/>
              </a:xfrm>
              <a:prstGeom prst="flowChartConnector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5868" name="Text Box 35"/>
              <p:cNvSpPr txBox="1">
                <a:spLocks noChangeArrowheads="1"/>
              </p:cNvSpPr>
              <p:nvPr/>
            </p:nvSpPr>
            <p:spPr bwMode="auto">
              <a:xfrm>
                <a:off x="5142" y="2132"/>
                <a:ext cx="2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CN" baseline="0">
                    <a:solidFill>
                      <a:srgbClr val="008000"/>
                    </a:solidFill>
                  </a:rPr>
                  <a:t>R</a:t>
                </a:r>
                <a:endParaRPr lang="en-US" altLang="zh-CN" sz="1800" baseline="0">
                  <a:solidFill>
                    <a:srgbClr val="008000"/>
                  </a:solidFill>
                  <a:latin typeface="Arial" charset="0"/>
                </a:endParaRPr>
              </a:p>
            </p:txBody>
          </p:sp>
          <p:sp>
            <p:nvSpPr>
              <p:cNvPr id="35869" name="Line 36"/>
              <p:cNvSpPr>
                <a:spLocks noChangeShapeType="1"/>
              </p:cNvSpPr>
              <p:nvPr/>
            </p:nvSpPr>
            <p:spPr bwMode="auto">
              <a:xfrm flipH="1">
                <a:off x="5040" y="1806"/>
                <a:ext cx="33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70" name="AutoShape 37"/>
              <p:cNvSpPr>
                <a:spLocks noChangeArrowheads="1"/>
              </p:cNvSpPr>
              <p:nvPr/>
            </p:nvSpPr>
            <p:spPr bwMode="auto">
              <a:xfrm>
                <a:off x="4992" y="1782"/>
                <a:ext cx="48" cy="48"/>
              </a:xfrm>
              <a:prstGeom prst="flowChartConnector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5871" name="Line 38"/>
              <p:cNvSpPr>
                <a:spLocks noChangeShapeType="1"/>
              </p:cNvSpPr>
              <p:nvPr/>
            </p:nvSpPr>
            <p:spPr bwMode="auto">
              <a:xfrm flipH="1">
                <a:off x="4230" y="1806"/>
                <a:ext cx="52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72" name="Line 39"/>
              <p:cNvSpPr>
                <a:spLocks noChangeShapeType="1"/>
              </p:cNvSpPr>
              <p:nvPr/>
            </p:nvSpPr>
            <p:spPr bwMode="auto">
              <a:xfrm flipV="1">
                <a:off x="4764" y="1680"/>
                <a:ext cx="228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73" name="Text Box 40"/>
              <p:cNvSpPr txBox="1">
                <a:spLocks noChangeArrowheads="1"/>
              </p:cNvSpPr>
              <p:nvPr/>
            </p:nvSpPr>
            <p:spPr bwMode="auto">
              <a:xfrm>
                <a:off x="4668" y="1812"/>
                <a:ext cx="43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zh-CN" altLang="en-US" baseline="0">
                    <a:solidFill>
                      <a:srgbClr val="008000"/>
                    </a:solidFill>
                  </a:rPr>
                  <a:t>断开</a:t>
                </a:r>
                <a:endParaRPr lang="zh-CN" altLang="en-US" sz="1800" baseline="0">
                  <a:solidFill>
                    <a:srgbClr val="008000"/>
                  </a:solidFill>
                  <a:latin typeface="Arial" charset="0"/>
                </a:endParaRPr>
              </a:p>
            </p:txBody>
          </p:sp>
          <p:sp>
            <p:nvSpPr>
              <p:cNvPr id="35874" name="Arc 41"/>
              <p:cNvSpPr>
                <a:spLocks/>
              </p:cNvSpPr>
              <p:nvPr/>
            </p:nvSpPr>
            <p:spPr bwMode="auto">
              <a:xfrm>
                <a:off x="4800" y="1632"/>
                <a:ext cx="144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triangle" w="sm" len="lg"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5861" name="Text Box 58"/>
            <p:cNvSpPr txBox="1">
              <a:spLocks noChangeArrowheads="1"/>
            </p:cNvSpPr>
            <p:nvPr/>
          </p:nvSpPr>
          <p:spPr bwMode="auto">
            <a:xfrm>
              <a:off x="4104" y="3521"/>
              <a:ext cx="11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2400" baseline="0"/>
                <a:t>反向电压</a:t>
              </a:r>
              <a:endParaRPr lang="zh-CN" altLang="en-US" sz="2400" baseline="0">
                <a:latin typeface="Arial" charset="0"/>
              </a:endParaRPr>
            </a:p>
          </p:txBody>
        </p:sp>
      </p:grpSp>
      <p:grpSp>
        <p:nvGrpSpPr>
          <p:cNvPr id="30856" name="Group 136"/>
          <p:cNvGrpSpPr>
            <a:grpSpLocks/>
          </p:cNvGrpSpPr>
          <p:nvPr/>
        </p:nvGrpSpPr>
        <p:grpSpPr bwMode="auto">
          <a:xfrm>
            <a:off x="1044575" y="4510088"/>
            <a:ext cx="1876425" cy="863600"/>
            <a:chOff x="4065" y="10923"/>
            <a:chExt cx="2955" cy="1359"/>
          </a:xfrm>
        </p:grpSpPr>
        <p:grpSp>
          <p:nvGrpSpPr>
            <p:cNvPr id="35850" name="Group 137"/>
            <p:cNvGrpSpPr>
              <a:grpSpLocks/>
            </p:cNvGrpSpPr>
            <p:nvPr/>
          </p:nvGrpSpPr>
          <p:grpSpPr bwMode="auto">
            <a:xfrm>
              <a:off x="4140" y="11658"/>
              <a:ext cx="2880" cy="624"/>
              <a:chOff x="4140" y="11658"/>
              <a:chExt cx="2880" cy="624"/>
            </a:xfrm>
          </p:grpSpPr>
          <p:sp>
            <p:nvSpPr>
              <p:cNvPr id="35854" name="Line 138"/>
              <p:cNvSpPr>
                <a:spLocks noChangeShapeType="1"/>
              </p:cNvSpPr>
              <p:nvPr/>
            </p:nvSpPr>
            <p:spPr bwMode="auto">
              <a:xfrm>
                <a:off x="4140" y="11970"/>
                <a:ext cx="2880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5855" name="Group 139"/>
              <p:cNvGrpSpPr>
                <a:grpSpLocks/>
              </p:cNvGrpSpPr>
              <p:nvPr/>
            </p:nvGrpSpPr>
            <p:grpSpPr bwMode="auto">
              <a:xfrm>
                <a:off x="5040" y="11658"/>
                <a:ext cx="1080" cy="624"/>
                <a:chOff x="5040" y="11658"/>
                <a:chExt cx="1080" cy="624"/>
              </a:xfrm>
            </p:grpSpPr>
            <p:sp>
              <p:nvSpPr>
                <p:cNvPr id="35857" name="Line 140"/>
                <p:cNvSpPr>
                  <a:spLocks noChangeShapeType="1"/>
                </p:cNvSpPr>
                <p:nvPr/>
              </p:nvSpPr>
              <p:spPr bwMode="auto">
                <a:xfrm>
                  <a:off x="5040" y="11658"/>
                  <a:ext cx="1080" cy="312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58" name="Line 141"/>
                <p:cNvSpPr>
                  <a:spLocks noChangeShapeType="1"/>
                </p:cNvSpPr>
                <p:nvPr/>
              </p:nvSpPr>
              <p:spPr bwMode="auto">
                <a:xfrm flipH="1">
                  <a:off x="5040" y="11970"/>
                  <a:ext cx="1080" cy="312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59" name="Line 142"/>
                <p:cNvSpPr>
                  <a:spLocks noChangeShapeType="1"/>
                </p:cNvSpPr>
                <p:nvPr/>
              </p:nvSpPr>
              <p:spPr bwMode="auto">
                <a:xfrm>
                  <a:off x="5040" y="11658"/>
                  <a:ext cx="0" cy="62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5856" name="Line 143"/>
              <p:cNvSpPr>
                <a:spLocks noChangeShapeType="1"/>
              </p:cNvSpPr>
              <p:nvPr/>
            </p:nvSpPr>
            <p:spPr bwMode="auto">
              <a:xfrm>
                <a:off x="6120" y="11658"/>
                <a:ext cx="1" cy="62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851" name="Group 144"/>
            <p:cNvGrpSpPr>
              <a:grpSpLocks/>
            </p:cNvGrpSpPr>
            <p:nvPr/>
          </p:nvGrpSpPr>
          <p:grpSpPr bwMode="auto">
            <a:xfrm>
              <a:off x="4065" y="10923"/>
              <a:ext cx="1515" cy="624"/>
              <a:chOff x="4065" y="10923"/>
              <a:chExt cx="1515" cy="624"/>
            </a:xfrm>
          </p:grpSpPr>
          <p:sp>
            <p:nvSpPr>
              <p:cNvPr id="35852" name="Line 145"/>
              <p:cNvSpPr>
                <a:spLocks noChangeShapeType="1"/>
              </p:cNvSpPr>
              <p:nvPr/>
            </p:nvSpPr>
            <p:spPr bwMode="auto">
              <a:xfrm>
                <a:off x="4500" y="11346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853" name="Text Box 146"/>
              <p:cNvSpPr txBox="1">
                <a:spLocks noChangeArrowheads="1"/>
              </p:cNvSpPr>
              <p:nvPr/>
            </p:nvSpPr>
            <p:spPr bwMode="auto">
              <a:xfrm>
                <a:off x="4065" y="10923"/>
                <a:ext cx="540" cy="6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2200" i="1" baseline="0">
                    <a:ea typeface="方正兰亭超细黑简体"/>
                    <a:cs typeface="方正兰亭超细黑简体"/>
                  </a:rPr>
                  <a:t>I</a:t>
                </a:r>
                <a:endParaRPr lang="en-US" altLang="zh-CN" sz="1800" baseline="0">
                  <a:latin typeface="Arial" charset="0"/>
                </a:endParaRPr>
              </a:p>
            </p:txBody>
          </p:sp>
        </p:grpSp>
      </p:grpSp>
      <p:sp>
        <p:nvSpPr>
          <p:cNvPr id="65609" name="Rectangle 101"/>
          <p:cNvSpPr>
            <a:spLocks noChangeArrowheads="1"/>
          </p:cNvSpPr>
          <p:nvPr/>
        </p:nvSpPr>
        <p:spPr bwMode="auto">
          <a:xfrm>
            <a:off x="539750" y="5791200"/>
            <a:ext cx="7775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aseline="0">
                <a:solidFill>
                  <a:srgbClr val="FF0000"/>
                </a:solidFill>
              </a:rPr>
              <a:t>注意：</a:t>
            </a:r>
            <a:r>
              <a:rPr lang="en-US" altLang="zh-CN" sz="2800" baseline="0"/>
              <a:t>PN</a:t>
            </a:r>
            <a:r>
              <a:rPr lang="zh-CN" altLang="en-US" sz="2800" baseline="0"/>
              <a:t>结导通时有较小的压降（</a:t>
            </a:r>
            <a:r>
              <a:rPr lang="en-US" altLang="zh-CN" sz="2800" baseline="0">
                <a:solidFill>
                  <a:schemeClr val="folHlink"/>
                </a:solidFill>
              </a:rPr>
              <a:t>0.7V</a:t>
            </a:r>
            <a:r>
              <a:rPr lang="zh-CN" altLang="en-US" sz="2800" baseline="0"/>
              <a:t>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5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5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3" grpId="0"/>
      <p:bldP spid="6560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706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48958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半导体元器件原理</a:t>
            </a:r>
          </a:p>
        </p:txBody>
      </p:sp>
      <p:sp>
        <p:nvSpPr>
          <p:cNvPr id="35874" name="Rectangle 23"/>
          <p:cNvSpPr>
            <a:spLocks noChangeArrowheads="1"/>
          </p:cNvSpPr>
          <p:nvPr/>
        </p:nvSpPr>
        <p:spPr bwMode="auto">
          <a:xfrm>
            <a:off x="684213" y="981075"/>
            <a:ext cx="50403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aseline="0"/>
              <a:t>5</a:t>
            </a:r>
            <a:r>
              <a:rPr lang="zh-CN" altLang="en-US" sz="2800" baseline="0"/>
              <a:t>、晶体三极管（</a:t>
            </a:r>
            <a:r>
              <a:rPr lang="en-US" altLang="zh-CN" sz="2800" baseline="0">
                <a:solidFill>
                  <a:schemeClr val="folHlink"/>
                </a:solidFill>
              </a:rPr>
              <a:t>NPN</a:t>
            </a:r>
            <a:r>
              <a:rPr lang="zh-CN" altLang="en-US" sz="2800" baseline="0">
                <a:solidFill>
                  <a:schemeClr val="folHlink"/>
                </a:solidFill>
              </a:rPr>
              <a:t>型</a:t>
            </a:r>
            <a:r>
              <a:rPr lang="zh-CN" altLang="en-US" sz="2800" baseline="0"/>
              <a:t>） </a:t>
            </a:r>
          </a:p>
        </p:txBody>
      </p:sp>
      <p:grpSp>
        <p:nvGrpSpPr>
          <p:cNvPr id="35907" name="Group 67"/>
          <p:cNvGrpSpPr>
            <a:grpSpLocks/>
          </p:cNvGrpSpPr>
          <p:nvPr/>
        </p:nvGrpSpPr>
        <p:grpSpPr bwMode="auto">
          <a:xfrm>
            <a:off x="2006600" y="3043238"/>
            <a:ext cx="2209800" cy="2371725"/>
            <a:chOff x="1264" y="1917"/>
            <a:chExt cx="1392" cy="1494"/>
          </a:xfrm>
        </p:grpSpPr>
        <p:sp>
          <p:nvSpPr>
            <p:cNvPr id="36927" name="Text Box 50"/>
            <p:cNvSpPr txBox="1">
              <a:spLocks noChangeArrowheads="1"/>
            </p:cNvSpPr>
            <p:nvPr/>
          </p:nvSpPr>
          <p:spPr bwMode="auto">
            <a:xfrm>
              <a:off x="1264" y="1957"/>
              <a:ext cx="589" cy="36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800" b="0" baseline="0"/>
                <a:t>b</a:t>
              </a:r>
            </a:p>
          </p:txBody>
        </p:sp>
        <p:sp>
          <p:nvSpPr>
            <p:cNvPr id="36928" name="Text Box 51"/>
            <p:cNvSpPr txBox="1">
              <a:spLocks noChangeArrowheads="1"/>
            </p:cNvSpPr>
            <p:nvPr/>
          </p:nvSpPr>
          <p:spPr bwMode="auto">
            <a:xfrm>
              <a:off x="2109" y="3051"/>
              <a:ext cx="499" cy="36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800" b="0" baseline="0"/>
                <a:t>e</a:t>
              </a:r>
              <a:endParaRPr lang="en-US" altLang="zh-CN" sz="2800" b="0" baseline="0">
                <a:latin typeface="Arial" charset="0"/>
              </a:endParaRPr>
            </a:p>
          </p:txBody>
        </p:sp>
        <p:grpSp>
          <p:nvGrpSpPr>
            <p:cNvPr id="36929" name="Group 66"/>
            <p:cNvGrpSpPr>
              <a:grpSpLocks/>
            </p:cNvGrpSpPr>
            <p:nvPr/>
          </p:nvGrpSpPr>
          <p:grpSpPr bwMode="auto">
            <a:xfrm>
              <a:off x="1717" y="1917"/>
              <a:ext cx="939" cy="1179"/>
              <a:chOff x="1717" y="1917"/>
              <a:chExt cx="939" cy="1179"/>
            </a:xfrm>
          </p:grpSpPr>
          <p:sp>
            <p:nvSpPr>
              <p:cNvPr id="36930" name="Line 48"/>
              <p:cNvSpPr>
                <a:spLocks noChangeShapeType="1"/>
              </p:cNvSpPr>
              <p:nvPr/>
            </p:nvSpPr>
            <p:spPr bwMode="auto">
              <a:xfrm>
                <a:off x="2365" y="2784"/>
                <a:ext cx="0" cy="312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31" name="Line 49"/>
              <p:cNvSpPr>
                <a:spLocks noChangeShapeType="1"/>
              </p:cNvSpPr>
              <p:nvPr/>
            </p:nvSpPr>
            <p:spPr bwMode="auto">
              <a:xfrm>
                <a:off x="1717" y="2124"/>
                <a:ext cx="36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6932" name="Group 64"/>
              <p:cNvGrpSpPr>
                <a:grpSpLocks/>
              </p:cNvGrpSpPr>
              <p:nvPr/>
            </p:nvGrpSpPr>
            <p:grpSpPr bwMode="auto">
              <a:xfrm>
                <a:off x="2080" y="1917"/>
                <a:ext cx="576" cy="870"/>
                <a:chOff x="3470" y="3067"/>
                <a:chExt cx="576" cy="870"/>
              </a:xfrm>
            </p:grpSpPr>
            <p:grpSp>
              <p:nvGrpSpPr>
                <p:cNvPr id="36933" name="Group 57"/>
                <p:cNvGrpSpPr>
                  <a:grpSpLocks/>
                </p:cNvGrpSpPr>
                <p:nvPr/>
              </p:nvGrpSpPr>
              <p:grpSpPr bwMode="auto">
                <a:xfrm>
                  <a:off x="3470" y="3067"/>
                  <a:ext cx="576" cy="437"/>
                  <a:chOff x="3470" y="3067"/>
                  <a:chExt cx="576" cy="437"/>
                </a:xfrm>
              </p:grpSpPr>
              <p:sp>
                <p:nvSpPr>
                  <p:cNvPr id="36937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3470" y="3067"/>
                    <a:ext cx="576" cy="437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2857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  <p:sp>
                <p:nvSpPr>
                  <p:cNvPr id="36938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16" y="3129"/>
                    <a:ext cx="499" cy="280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en-US" altLang="zh-CN" sz="2400" baseline="0"/>
                      <a:t>P</a:t>
                    </a:r>
                    <a:endParaRPr lang="en-US" altLang="zh-CN" sz="2400" baseline="0">
                      <a:latin typeface="Arial" charset="0"/>
                    </a:endParaRPr>
                  </a:p>
                </p:txBody>
              </p:sp>
            </p:grpSp>
            <p:grpSp>
              <p:nvGrpSpPr>
                <p:cNvPr id="36934" name="Group 58"/>
                <p:cNvGrpSpPr>
                  <a:grpSpLocks/>
                </p:cNvGrpSpPr>
                <p:nvPr/>
              </p:nvGrpSpPr>
              <p:grpSpPr bwMode="auto">
                <a:xfrm>
                  <a:off x="3470" y="3500"/>
                  <a:ext cx="576" cy="437"/>
                  <a:chOff x="3470" y="3067"/>
                  <a:chExt cx="576" cy="437"/>
                </a:xfrm>
              </p:grpSpPr>
              <p:sp>
                <p:nvSpPr>
                  <p:cNvPr id="36935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3470" y="3067"/>
                    <a:ext cx="576" cy="437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28575">
                    <a:solidFill>
                      <a:schemeClr val="folHlink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  <p:sp>
                <p:nvSpPr>
                  <p:cNvPr id="36936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16" y="3129"/>
                    <a:ext cx="499" cy="280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en-US" altLang="zh-CN" sz="2400" baseline="0"/>
                      <a:t>N</a:t>
                    </a:r>
                    <a:endParaRPr lang="en-US" altLang="zh-CN" sz="2400" baseline="0">
                      <a:latin typeface="Arial" charset="0"/>
                    </a:endParaRPr>
                  </a:p>
                </p:txBody>
              </p:sp>
            </p:grpSp>
          </p:grpSp>
        </p:grpSp>
      </p:grpSp>
      <p:grpSp>
        <p:nvGrpSpPr>
          <p:cNvPr id="35908" name="Group 68"/>
          <p:cNvGrpSpPr>
            <a:grpSpLocks/>
          </p:cNvGrpSpPr>
          <p:nvPr/>
        </p:nvGrpSpPr>
        <p:grpSpPr bwMode="auto">
          <a:xfrm>
            <a:off x="3302000" y="1316038"/>
            <a:ext cx="914400" cy="1727200"/>
            <a:chOff x="2080" y="829"/>
            <a:chExt cx="576" cy="1088"/>
          </a:xfrm>
        </p:grpSpPr>
        <p:sp>
          <p:nvSpPr>
            <p:cNvPr id="36921" name="Text Box 52"/>
            <p:cNvSpPr txBox="1">
              <a:spLocks noChangeArrowheads="1"/>
            </p:cNvSpPr>
            <p:nvPr/>
          </p:nvSpPr>
          <p:spPr bwMode="auto">
            <a:xfrm>
              <a:off x="2093" y="829"/>
              <a:ext cx="544" cy="36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2800" b="0" baseline="0"/>
                <a:t>c</a:t>
              </a:r>
              <a:endParaRPr lang="en-US" altLang="zh-CN" sz="2800" b="0" baseline="0">
                <a:latin typeface="Arial" charset="0"/>
              </a:endParaRPr>
            </a:p>
          </p:txBody>
        </p:sp>
        <p:grpSp>
          <p:nvGrpSpPr>
            <p:cNvPr id="36922" name="Group 65"/>
            <p:cNvGrpSpPr>
              <a:grpSpLocks/>
            </p:cNvGrpSpPr>
            <p:nvPr/>
          </p:nvGrpSpPr>
          <p:grpSpPr bwMode="auto">
            <a:xfrm>
              <a:off x="2080" y="1158"/>
              <a:ext cx="576" cy="759"/>
              <a:chOff x="2080" y="1158"/>
              <a:chExt cx="576" cy="759"/>
            </a:xfrm>
          </p:grpSpPr>
          <p:sp>
            <p:nvSpPr>
              <p:cNvPr id="36923" name="Line 47"/>
              <p:cNvSpPr>
                <a:spLocks noChangeShapeType="1"/>
              </p:cNvSpPr>
              <p:nvPr/>
            </p:nvSpPr>
            <p:spPr bwMode="auto">
              <a:xfrm>
                <a:off x="2365" y="1158"/>
                <a:ext cx="0" cy="312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6924" name="Group 61"/>
              <p:cNvGrpSpPr>
                <a:grpSpLocks/>
              </p:cNvGrpSpPr>
              <p:nvPr/>
            </p:nvGrpSpPr>
            <p:grpSpPr bwMode="auto">
              <a:xfrm>
                <a:off x="2080" y="1480"/>
                <a:ext cx="576" cy="437"/>
                <a:chOff x="3470" y="3067"/>
                <a:chExt cx="576" cy="437"/>
              </a:xfrm>
            </p:grpSpPr>
            <p:sp>
              <p:nvSpPr>
                <p:cNvPr id="36925" name="Rectangle 62"/>
                <p:cNvSpPr>
                  <a:spLocks noChangeArrowheads="1"/>
                </p:cNvSpPr>
                <p:nvPr/>
              </p:nvSpPr>
              <p:spPr bwMode="auto">
                <a:xfrm>
                  <a:off x="3470" y="3067"/>
                  <a:ext cx="576" cy="437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28575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36926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3516" y="3129"/>
                  <a:ext cx="499" cy="280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CN" sz="2400" baseline="0"/>
                    <a:t>N</a:t>
                  </a:r>
                  <a:endParaRPr lang="en-US" altLang="zh-CN" sz="2400" baseline="0">
                    <a:latin typeface="Arial" charset="0"/>
                  </a:endParaRPr>
                </a:p>
              </p:txBody>
            </p:sp>
          </p:grpSp>
        </p:grpSp>
      </p:grpSp>
      <p:grpSp>
        <p:nvGrpSpPr>
          <p:cNvPr id="35930" name="Group 90"/>
          <p:cNvGrpSpPr>
            <a:grpSpLocks/>
          </p:cNvGrpSpPr>
          <p:nvPr/>
        </p:nvGrpSpPr>
        <p:grpSpPr bwMode="auto">
          <a:xfrm>
            <a:off x="5651500" y="1557338"/>
            <a:ext cx="2857500" cy="3168650"/>
            <a:chOff x="3651" y="935"/>
            <a:chExt cx="1800" cy="1996"/>
          </a:xfrm>
        </p:grpSpPr>
        <p:grpSp>
          <p:nvGrpSpPr>
            <p:cNvPr id="36903" name="Group 71"/>
            <p:cNvGrpSpPr>
              <a:grpSpLocks/>
            </p:cNvGrpSpPr>
            <p:nvPr/>
          </p:nvGrpSpPr>
          <p:grpSpPr bwMode="auto">
            <a:xfrm>
              <a:off x="3651" y="1211"/>
              <a:ext cx="1800" cy="1498"/>
              <a:chOff x="4320" y="3312"/>
              <a:chExt cx="4500" cy="3744"/>
            </a:xfrm>
          </p:grpSpPr>
          <p:grpSp>
            <p:nvGrpSpPr>
              <p:cNvPr id="36907" name="Group 72"/>
              <p:cNvGrpSpPr>
                <a:grpSpLocks/>
              </p:cNvGrpSpPr>
              <p:nvPr/>
            </p:nvGrpSpPr>
            <p:grpSpPr bwMode="auto">
              <a:xfrm>
                <a:off x="4320" y="3780"/>
                <a:ext cx="4500" cy="2808"/>
                <a:chOff x="4320" y="3780"/>
                <a:chExt cx="4500" cy="2808"/>
              </a:xfrm>
            </p:grpSpPr>
            <p:grpSp>
              <p:nvGrpSpPr>
                <p:cNvPr id="36911" name="Group 73"/>
                <p:cNvGrpSpPr>
                  <a:grpSpLocks/>
                </p:cNvGrpSpPr>
                <p:nvPr/>
              </p:nvGrpSpPr>
              <p:grpSpPr bwMode="auto">
                <a:xfrm>
                  <a:off x="4320" y="3780"/>
                  <a:ext cx="4500" cy="2652"/>
                  <a:chOff x="4320" y="3780"/>
                  <a:chExt cx="4500" cy="2652"/>
                </a:xfrm>
              </p:grpSpPr>
              <p:grpSp>
                <p:nvGrpSpPr>
                  <p:cNvPr id="36915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4320" y="3780"/>
                    <a:ext cx="4500" cy="2652"/>
                    <a:chOff x="4320" y="3780"/>
                    <a:chExt cx="4500" cy="2652"/>
                  </a:xfrm>
                </p:grpSpPr>
                <p:grpSp>
                  <p:nvGrpSpPr>
                    <p:cNvPr id="36917" name="Group 7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20" y="3780"/>
                      <a:ext cx="4500" cy="2652"/>
                      <a:chOff x="4320" y="3780"/>
                      <a:chExt cx="4500" cy="2652"/>
                    </a:xfrm>
                  </p:grpSpPr>
                  <p:sp>
                    <p:nvSpPr>
                      <p:cNvPr id="36919" name="Rectangle 7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20" y="3780"/>
                        <a:ext cx="4500" cy="265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sz="2800" baseline="0">
                          <a:latin typeface="仿宋" pitchFamily="49" charset="-122"/>
                        </a:endParaRPr>
                      </a:p>
                    </p:txBody>
                  </p:sp>
                  <p:sp>
                    <p:nvSpPr>
                      <p:cNvPr id="36920" name="Rectangle 7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320" y="3780"/>
                        <a:ext cx="4500" cy="468"/>
                      </a:xfrm>
                      <a:prstGeom prst="rect">
                        <a:avLst/>
                      </a:prstGeom>
                      <a:solidFill>
                        <a:srgbClr val="969696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sz="2800" baseline="0">
                          <a:latin typeface="仿宋" pitchFamily="49" charset="-122"/>
                        </a:endParaRPr>
                      </a:p>
                    </p:txBody>
                  </p:sp>
                </p:grpSp>
                <p:sp>
                  <p:nvSpPr>
                    <p:cNvPr id="36918" name="Rectangle 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20" y="4248"/>
                      <a:ext cx="2700" cy="109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</p:grpSp>
              <p:sp>
                <p:nvSpPr>
                  <p:cNvPr id="36916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5760" y="4248"/>
                    <a:ext cx="1620" cy="78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</p:grpSp>
            <p:sp>
              <p:nvSpPr>
                <p:cNvPr id="36912" name="Rectangle 80"/>
                <p:cNvSpPr>
                  <a:spLocks noChangeArrowheads="1"/>
                </p:cNvSpPr>
                <p:nvPr/>
              </p:nvSpPr>
              <p:spPr bwMode="auto">
                <a:xfrm>
                  <a:off x="5400" y="3780"/>
                  <a:ext cx="180" cy="468"/>
                </a:xfrm>
                <a:prstGeom prst="rect">
                  <a:avLst/>
                </a:prstGeom>
                <a:solidFill>
                  <a:srgbClr val="33333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36913" name="Rectangle 81"/>
                <p:cNvSpPr>
                  <a:spLocks noChangeArrowheads="1"/>
                </p:cNvSpPr>
                <p:nvPr/>
              </p:nvSpPr>
              <p:spPr bwMode="auto">
                <a:xfrm>
                  <a:off x="6480" y="3780"/>
                  <a:ext cx="180" cy="468"/>
                </a:xfrm>
                <a:prstGeom prst="rect">
                  <a:avLst/>
                </a:prstGeom>
                <a:solidFill>
                  <a:srgbClr val="33333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36914" name="Rectangle 82"/>
                <p:cNvSpPr>
                  <a:spLocks noChangeArrowheads="1"/>
                </p:cNvSpPr>
                <p:nvPr/>
              </p:nvSpPr>
              <p:spPr bwMode="auto">
                <a:xfrm>
                  <a:off x="6300" y="6432"/>
                  <a:ext cx="720" cy="156"/>
                </a:xfrm>
                <a:prstGeom prst="rect">
                  <a:avLst/>
                </a:prstGeom>
                <a:solidFill>
                  <a:srgbClr val="33333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</p:grpSp>
          <p:sp>
            <p:nvSpPr>
              <p:cNvPr id="36908" name="Line 83"/>
              <p:cNvSpPr>
                <a:spLocks noChangeShapeType="1"/>
              </p:cNvSpPr>
              <p:nvPr/>
            </p:nvSpPr>
            <p:spPr bwMode="auto">
              <a:xfrm>
                <a:off x="6570" y="3312"/>
                <a:ext cx="1" cy="46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9" name="Line 84"/>
              <p:cNvSpPr>
                <a:spLocks noChangeShapeType="1"/>
              </p:cNvSpPr>
              <p:nvPr/>
            </p:nvSpPr>
            <p:spPr bwMode="auto">
              <a:xfrm>
                <a:off x="6659" y="6588"/>
                <a:ext cx="1" cy="46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10" name="Line 85"/>
              <p:cNvSpPr>
                <a:spLocks noChangeShapeType="1"/>
              </p:cNvSpPr>
              <p:nvPr/>
            </p:nvSpPr>
            <p:spPr bwMode="auto">
              <a:xfrm>
                <a:off x="5490" y="3312"/>
                <a:ext cx="1" cy="46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904" name="Text Box 86"/>
            <p:cNvSpPr txBox="1">
              <a:spLocks noChangeArrowheads="1"/>
            </p:cNvSpPr>
            <p:nvPr/>
          </p:nvSpPr>
          <p:spPr bwMode="auto">
            <a:xfrm>
              <a:off x="4407" y="935"/>
              <a:ext cx="1013" cy="25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b="0" baseline="0"/>
                <a:t>e</a:t>
              </a:r>
              <a:r>
                <a:rPr lang="zh-CN" altLang="en-US" sz="2400" b="0" baseline="0"/>
                <a:t>发射极</a:t>
              </a:r>
              <a:endParaRPr lang="zh-CN" altLang="en-US" sz="2400" b="0" baseline="0">
                <a:latin typeface="Arial" charset="0"/>
              </a:endParaRPr>
            </a:p>
          </p:txBody>
        </p:sp>
        <p:sp>
          <p:nvSpPr>
            <p:cNvPr id="36905" name="Text Box 87"/>
            <p:cNvSpPr txBox="1">
              <a:spLocks noChangeArrowheads="1"/>
            </p:cNvSpPr>
            <p:nvPr/>
          </p:nvSpPr>
          <p:spPr bwMode="auto">
            <a:xfrm>
              <a:off x="3657" y="943"/>
              <a:ext cx="901" cy="25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2400" b="0" baseline="0"/>
                <a:t>基极 </a:t>
              </a:r>
              <a:r>
                <a:rPr lang="en-US" altLang="zh-CN" sz="2400" b="0" baseline="0"/>
                <a:t>b</a:t>
              </a:r>
              <a:endParaRPr lang="en-US" altLang="zh-CN" sz="2400" b="0" baseline="0">
                <a:latin typeface="Arial" charset="0"/>
              </a:endParaRPr>
            </a:p>
          </p:txBody>
        </p:sp>
        <p:sp>
          <p:nvSpPr>
            <p:cNvPr id="36906" name="Text Box 88"/>
            <p:cNvSpPr txBox="1">
              <a:spLocks noChangeArrowheads="1"/>
            </p:cNvSpPr>
            <p:nvPr/>
          </p:nvSpPr>
          <p:spPr bwMode="auto">
            <a:xfrm>
              <a:off x="4011" y="2681"/>
              <a:ext cx="1046" cy="25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2400" b="0" baseline="0"/>
                <a:t>集电极 </a:t>
              </a:r>
              <a:r>
                <a:rPr lang="en-US" altLang="zh-CN" sz="2400" b="0" baseline="0"/>
                <a:t>c</a:t>
              </a:r>
              <a:endParaRPr lang="en-US" altLang="zh-CN" sz="2400" b="0" baseline="0">
                <a:latin typeface="Arial" charset="0"/>
              </a:endParaRPr>
            </a:p>
          </p:txBody>
        </p:sp>
      </p:grpSp>
      <p:grpSp>
        <p:nvGrpSpPr>
          <p:cNvPr id="35936" name="Group 96"/>
          <p:cNvGrpSpPr>
            <a:grpSpLocks/>
          </p:cNvGrpSpPr>
          <p:nvPr/>
        </p:nvGrpSpPr>
        <p:grpSpPr bwMode="auto">
          <a:xfrm>
            <a:off x="2181225" y="3716338"/>
            <a:ext cx="950913" cy="1377950"/>
            <a:chOff x="1319" y="3152"/>
            <a:chExt cx="599" cy="868"/>
          </a:xfrm>
        </p:grpSpPr>
        <p:sp>
          <p:nvSpPr>
            <p:cNvPr id="36899" name="Text Box 92"/>
            <p:cNvSpPr txBox="1">
              <a:spLocks noChangeArrowheads="1"/>
            </p:cNvSpPr>
            <p:nvPr/>
          </p:nvSpPr>
          <p:spPr bwMode="auto">
            <a:xfrm>
              <a:off x="1319" y="3152"/>
              <a:ext cx="431" cy="33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i="1" baseline="0">
                  <a:solidFill>
                    <a:schemeClr val="folHlink"/>
                  </a:solidFill>
                </a:rPr>
                <a:t>I</a:t>
              </a:r>
              <a:r>
                <a:rPr lang="en-US" altLang="zh-CN" i="1">
                  <a:solidFill>
                    <a:schemeClr val="folHlink"/>
                  </a:solidFill>
                </a:rPr>
                <a:t>b</a:t>
              </a:r>
              <a:endParaRPr lang="en-US" altLang="zh-CN" b="0" baseline="0">
                <a:solidFill>
                  <a:schemeClr val="folHlink"/>
                </a:solidFill>
                <a:latin typeface="Arial" charset="0"/>
              </a:endParaRPr>
            </a:p>
          </p:txBody>
        </p:sp>
        <p:grpSp>
          <p:nvGrpSpPr>
            <p:cNvPr id="36900" name="Group 93"/>
            <p:cNvGrpSpPr>
              <a:grpSpLocks/>
            </p:cNvGrpSpPr>
            <p:nvPr/>
          </p:nvGrpSpPr>
          <p:grpSpPr bwMode="auto">
            <a:xfrm>
              <a:off x="1630" y="3268"/>
              <a:ext cx="288" cy="752"/>
              <a:chOff x="2880" y="11808"/>
              <a:chExt cx="720" cy="1878"/>
            </a:xfrm>
          </p:grpSpPr>
          <p:sp>
            <p:nvSpPr>
              <p:cNvPr id="36901" name="Line 94"/>
              <p:cNvSpPr>
                <a:spLocks noChangeShapeType="1"/>
              </p:cNvSpPr>
              <p:nvPr/>
            </p:nvSpPr>
            <p:spPr bwMode="auto">
              <a:xfrm>
                <a:off x="2880" y="11808"/>
                <a:ext cx="720" cy="0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2" name="Line 95"/>
              <p:cNvSpPr>
                <a:spLocks noChangeShapeType="1"/>
              </p:cNvSpPr>
              <p:nvPr/>
            </p:nvSpPr>
            <p:spPr bwMode="auto">
              <a:xfrm>
                <a:off x="3600" y="11814"/>
                <a:ext cx="0" cy="1872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5940" name="Group 100"/>
          <p:cNvGrpSpPr>
            <a:grpSpLocks/>
          </p:cNvGrpSpPr>
          <p:nvPr/>
        </p:nvGrpSpPr>
        <p:grpSpPr bwMode="auto">
          <a:xfrm>
            <a:off x="4140200" y="2708275"/>
            <a:ext cx="647700" cy="2089150"/>
            <a:chOff x="2661" y="1570"/>
            <a:chExt cx="408" cy="1316"/>
          </a:xfrm>
        </p:grpSpPr>
        <p:sp>
          <p:nvSpPr>
            <p:cNvPr id="36897" name="Text Box 98"/>
            <p:cNvSpPr txBox="1">
              <a:spLocks noChangeArrowheads="1"/>
            </p:cNvSpPr>
            <p:nvPr/>
          </p:nvSpPr>
          <p:spPr bwMode="auto">
            <a:xfrm>
              <a:off x="2661" y="1570"/>
              <a:ext cx="408" cy="27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i="1" baseline="0">
                  <a:solidFill>
                    <a:schemeClr val="folHlink"/>
                  </a:solidFill>
                </a:rPr>
                <a:t>I</a:t>
              </a:r>
              <a:r>
                <a:rPr lang="en-US" altLang="zh-CN" i="1">
                  <a:solidFill>
                    <a:schemeClr val="folHlink"/>
                  </a:solidFill>
                </a:rPr>
                <a:t>c</a:t>
              </a:r>
              <a:endParaRPr lang="en-US" altLang="zh-CN" b="0" baseline="0">
                <a:solidFill>
                  <a:schemeClr val="folHlink"/>
                </a:solidFill>
                <a:latin typeface="Arial" charset="0"/>
              </a:endParaRPr>
            </a:p>
          </p:txBody>
        </p:sp>
        <p:sp>
          <p:nvSpPr>
            <p:cNvPr id="36898" name="Line 99"/>
            <p:cNvSpPr>
              <a:spLocks noChangeShapeType="1"/>
            </p:cNvSpPr>
            <p:nvPr/>
          </p:nvSpPr>
          <p:spPr bwMode="auto">
            <a:xfrm>
              <a:off x="2857" y="1825"/>
              <a:ext cx="0" cy="1061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941" name="Group 101"/>
          <p:cNvGrpSpPr>
            <a:grpSpLocks/>
          </p:cNvGrpSpPr>
          <p:nvPr/>
        </p:nvGrpSpPr>
        <p:grpSpPr bwMode="auto">
          <a:xfrm>
            <a:off x="4140200" y="2708275"/>
            <a:ext cx="2820988" cy="1441450"/>
            <a:chOff x="2037" y="4476"/>
            <a:chExt cx="4443" cy="2269"/>
          </a:xfrm>
        </p:grpSpPr>
        <p:sp>
          <p:nvSpPr>
            <p:cNvPr id="36889" name="Line 102"/>
            <p:cNvSpPr>
              <a:spLocks noChangeShapeType="1"/>
            </p:cNvSpPr>
            <p:nvPr/>
          </p:nvSpPr>
          <p:spPr bwMode="auto">
            <a:xfrm>
              <a:off x="2037" y="4476"/>
              <a:ext cx="282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890" name="Group 103"/>
            <p:cNvGrpSpPr>
              <a:grpSpLocks/>
            </p:cNvGrpSpPr>
            <p:nvPr/>
          </p:nvGrpSpPr>
          <p:grpSpPr bwMode="auto">
            <a:xfrm>
              <a:off x="2037" y="5044"/>
              <a:ext cx="3518" cy="452"/>
              <a:chOff x="2562" y="1888"/>
              <a:chExt cx="1407" cy="181"/>
            </a:xfrm>
          </p:grpSpPr>
          <p:sp>
            <p:nvSpPr>
              <p:cNvPr id="36894" name="Line 104"/>
              <p:cNvSpPr>
                <a:spLocks noChangeShapeType="1"/>
              </p:cNvSpPr>
              <p:nvPr/>
            </p:nvSpPr>
            <p:spPr bwMode="auto">
              <a:xfrm>
                <a:off x="2562" y="2069"/>
                <a:ext cx="59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5" name="Line 105"/>
              <p:cNvSpPr>
                <a:spLocks noChangeShapeType="1"/>
              </p:cNvSpPr>
              <p:nvPr/>
            </p:nvSpPr>
            <p:spPr bwMode="auto">
              <a:xfrm>
                <a:off x="3152" y="1888"/>
                <a:ext cx="81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6" name="Line 106"/>
              <p:cNvSpPr>
                <a:spLocks noChangeShapeType="1"/>
              </p:cNvSpPr>
              <p:nvPr/>
            </p:nvSpPr>
            <p:spPr bwMode="auto">
              <a:xfrm>
                <a:off x="3152" y="1888"/>
                <a:ext cx="0" cy="18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891" name="Group 107"/>
            <p:cNvGrpSpPr>
              <a:grpSpLocks/>
            </p:cNvGrpSpPr>
            <p:nvPr/>
          </p:nvGrpSpPr>
          <p:grpSpPr bwMode="auto">
            <a:xfrm>
              <a:off x="2037" y="4716"/>
              <a:ext cx="4443" cy="2029"/>
              <a:chOff x="2037" y="4716"/>
              <a:chExt cx="4443" cy="2029"/>
            </a:xfrm>
          </p:grpSpPr>
          <p:sp>
            <p:nvSpPr>
              <p:cNvPr id="36892" name="Line 108"/>
              <p:cNvSpPr>
                <a:spLocks noChangeShapeType="1"/>
              </p:cNvSpPr>
              <p:nvPr/>
            </p:nvSpPr>
            <p:spPr bwMode="auto">
              <a:xfrm>
                <a:off x="2037" y="6744"/>
                <a:ext cx="4443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3" name="Line 109"/>
              <p:cNvSpPr>
                <a:spLocks noChangeShapeType="1"/>
              </p:cNvSpPr>
              <p:nvPr/>
            </p:nvSpPr>
            <p:spPr bwMode="auto">
              <a:xfrm>
                <a:off x="6479" y="4716"/>
                <a:ext cx="1" cy="20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5950" name="Rectangle 110"/>
          <p:cNvSpPr>
            <a:spLocks noChangeArrowheads="1"/>
          </p:cNvSpPr>
          <p:nvPr/>
        </p:nvSpPr>
        <p:spPr bwMode="auto">
          <a:xfrm>
            <a:off x="179388" y="2565400"/>
            <a:ext cx="2374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 baseline="0"/>
              <a:t>基极</a:t>
            </a:r>
            <a:r>
              <a:rPr lang="en-US" altLang="zh-CN" sz="2800" baseline="0"/>
              <a:t>( </a:t>
            </a:r>
            <a:r>
              <a:rPr lang="en-US" altLang="zh-CN" sz="2400" baseline="0">
                <a:solidFill>
                  <a:schemeClr val="folHlink"/>
                </a:solidFill>
              </a:rPr>
              <a:t>Base</a:t>
            </a:r>
            <a:r>
              <a:rPr lang="en-US" altLang="zh-CN" sz="2800" baseline="0"/>
              <a:t> )</a:t>
            </a:r>
            <a:endParaRPr lang="zh-CN" altLang="en-US" sz="2800" baseline="0"/>
          </a:p>
        </p:txBody>
      </p:sp>
      <p:sp>
        <p:nvSpPr>
          <p:cNvPr id="35951" name="Rectangle 111"/>
          <p:cNvSpPr>
            <a:spLocks noChangeArrowheads="1"/>
          </p:cNvSpPr>
          <p:nvPr/>
        </p:nvSpPr>
        <p:spPr bwMode="auto">
          <a:xfrm>
            <a:off x="179388" y="1628775"/>
            <a:ext cx="36718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 baseline="0">
                <a:latin typeface="仿宋" pitchFamily="49" charset="-122"/>
              </a:rPr>
              <a:t>集电极</a:t>
            </a:r>
            <a:r>
              <a:rPr lang="en-US" altLang="zh-CN" sz="2800" baseline="0">
                <a:latin typeface="仿宋" pitchFamily="49" charset="-122"/>
              </a:rPr>
              <a:t>( </a:t>
            </a:r>
            <a:r>
              <a:rPr lang="en-US" altLang="zh-CN" sz="2400" baseline="0">
                <a:solidFill>
                  <a:schemeClr val="folHlink"/>
                </a:solidFill>
              </a:rPr>
              <a:t>Collector</a:t>
            </a:r>
            <a:r>
              <a:rPr lang="en-US" altLang="zh-CN" sz="2800" baseline="0">
                <a:latin typeface="仿宋" pitchFamily="49" charset="-122"/>
              </a:rPr>
              <a:t> )</a:t>
            </a:r>
            <a:endParaRPr lang="zh-CN" altLang="en-US" sz="2800" baseline="0">
              <a:latin typeface="仿宋" pitchFamily="49" charset="-122"/>
            </a:endParaRPr>
          </a:p>
        </p:txBody>
      </p:sp>
      <p:sp>
        <p:nvSpPr>
          <p:cNvPr id="35952" name="Rectangle 112"/>
          <p:cNvSpPr>
            <a:spLocks noChangeArrowheads="1"/>
          </p:cNvSpPr>
          <p:nvPr/>
        </p:nvSpPr>
        <p:spPr bwMode="auto">
          <a:xfrm>
            <a:off x="179388" y="4421188"/>
            <a:ext cx="34559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 baseline="0"/>
              <a:t>发射极</a:t>
            </a:r>
            <a:r>
              <a:rPr lang="en-US" altLang="zh-CN" sz="2800" baseline="0"/>
              <a:t>( </a:t>
            </a:r>
            <a:r>
              <a:rPr lang="en-US" altLang="zh-CN" sz="2400" baseline="0">
                <a:solidFill>
                  <a:schemeClr val="folHlink"/>
                </a:solidFill>
              </a:rPr>
              <a:t>Emitter</a:t>
            </a:r>
            <a:r>
              <a:rPr lang="en-US" altLang="zh-CN" sz="2800" baseline="0"/>
              <a:t> ) </a:t>
            </a:r>
            <a:endParaRPr lang="zh-CN" altLang="en-US" sz="2800" baseline="0"/>
          </a:p>
        </p:txBody>
      </p:sp>
      <p:sp>
        <p:nvSpPr>
          <p:cNvPr id="4" name="AutoShape 36"/>
          <p:cNvSpPr>
            <a:spLocks noChangeArrowheads="1"/>
          </p:cNvSpPr>
          <p:nvPr/>
        </p:nvSpPr>
        <p:spPr bwMode="auto">
          <a:xfrm>
            <a:off x="6659563" y="5157788"/>
            <a:ext cx="2305050" cy="719137"/>
          </a:xfrm>
          <a:prstGeom prst="wedgeRoundRectCallout">
            <a:avLst>
              <a:gd name="adj1" fmla="val 7301"/>
              <a:gd name="adj2" fmla="val -173620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1800" b="0" baseline="0">
                <a:solidFill>
                  <a:schemeClr val="folHlink"/>
                </a:solidFill>
                <a:latin typeface="仿宋" pitchFamily="49" charset="-122"/>
              </a:rPr>
              <a:t>基区厚度很薄、仅几微米左右</a:t>
            </a:r>
          </a:p>
        </p:txBody>
      </p:sp>
      <p:sp>
        <p:nvSpPr>
          <p:cNvPr id="35954" name="Text Box 114"/>
          <p:cNvSpPr txBox="1">
            <a:spLocks noChangeArrowheads="1"/>
          </p:cNvSpPr>
          <p:nvPr/>
        </p:nvSpPr>
        <p:spPr bwMode="auto">
          <a:xfrm>
            <a:off x="2916238" y="5445125"/>
            <a:ext cx="2519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 baseline="0">
                <a:solidFill>
                  <a:srgbClr val="FF0000"/>
                </a:solidFill>
              </a:rPr>
              <a:t>Ie</a:t>
            </a:r>
            <a:r>
              <a:rPr lang="en-US" altLang="zh-CN" sz="2400" b="0" baseline="0">
                <a:solidFill>
                  <a:srgbClr val="FF0000"/>
                </a:solidFill>
              </a:rPr>
              <a:t> =</a:t>
            </a:r>
            <a:r>
              <a:rPr lang="en-US" altLang="zh-CN" sz="2400" i="1" baseline="0">
                <a:solidFill>
                  <a:srgbClr val="FF0000"/>
                </a:solidFill>
              </a:rPr>
              <a:t> Ib</a:t>
            </a:r>
            <a:r>
              <a:rPr lang="zh-CN" altLang="en-US" sz="2400" b="0" baseline="0">
                <a:solidFill>
                  <a:srgbClr val="FF0000"/>
                </a:solidFill>
              </a:rPr>
              <a:t>＋</a:t>
            </a:r>
            <a:r>
              <a:rPr lang="en-US" altLang="zh-CN" sz="2400" i="1" baseline="0">
                <a:solidFill>
                  <a:srgbClr val="FF0000"/>
                </a:solidFill>
              </a:rPr>
              <a:t>Ic</a:t>
            </a:r>
          </a:p>
        </p:txBody>
      </p:sp>
      <p:grpSp>
        <p:nvGrpSpPr>
          <p:cNvPr id="35955" name="Group 115"/>
          <p:cNvGrpSpPr>
            <a:grpSpLocks/>
          </p:cNvGrpSpPr>
          <p:nvPr/>
        </p:nvGrpSpPr>
        <p:grpSpPr bwMode="auto">
          <a:xfrm>
            <a:off x="828675" y="5013325"/>
            <a:ext cx="1373188" cy="1087438"/>
            <a:chOff x="1970" y="2201"/>
            <a:chExt cx="865" cy="685"/>
          </a:xfrm>
        </p:grpSpPr>
        <p:grpSp>
          <p:nvGrpSpPr>
            <p:cNvPr id="36881" name="Group 116"/>
            <p:cNvGrpSpPr>
              <a:grpSpLocks/>
            </p:cNvGrpSpPr>
            <p:nvPr/>
          </p:nvGrpSpPr>
          <p:grpSpPr bwMode="auto">
            <a:xfrm>
              <a:off x="2154" y="2387"/>
              <a:ext cx="361" cy="363"/>
              <a:chOff x="1701" y="2659"/>
              <a:chExt cx="361" cy="363"/>
            </a:xfrm>
          </p:grpSpPr>
          <p:sp>
            <p:nvSpPr>
              <p:cNvPr id="36885" name="Line 117"/>
              <p:cNvSpPr>
                <a:spLocks noChangeShapeType="1"/>
              </p:cNvSpPr>
              <p:nvPr/>
            </p:nvSpPr>
            <p:spPr bwMode="auto">
              <a:xfrm>
                <a:off x="1928" y="2726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6" name="Line 118"/>
              <p:cNvSpPr>
                <a:spLocks noChangeShapeType="1"/>
              </p:cNvSpPr>
              <p:nvPr/>
            </p:nvSpPr>
            <p:spPr bwMode="auto">
              <a:xfrm>
                <a:off x="1928" y="2886"/>
                <a:ext cx="134" cy="1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7" name="Line 119"/>
              <p:cNvSpPr>
                <a:spLocks noChangeShapeType="1"/>
              </p:cNvSpPr>
              <p:nvPr/>
            </p:nvSpPr>
            <p:spPr bwMode="auto">
              <a:xfrm flipV="1">
                <a:off x="1928" y="2659"/>
                <a:ext cx="118" cy="1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8" name="Line 120"/>
              <p:cNvSpPr>
                <a:spLocks noChangeShapeType="1"/>
              </p:cNvSpPr>
              <p:nvPr/>
            </p:nvSpPr>
            <p:spPr bwMode="auto">
              <a:xfrm>
                <a:off x="1701" y="2841"/>
                <a:ext cx="22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882" name="Text Box 121"/>
            <p:cNvSpPr txBox="1">
              <a:spLocks noChangeArrowheads="1"/>
            </p:cNvSpPr>
            <p:nvPr/>
          </p:nvSpPr>
          <p:spPr bwMode="auto">
            <a:xfrm>
              <a:off x="1970" y="2332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1800" baseline="0">
                  <a:solidFill>
                    <a:schemeClr val="folHlink"/>
                  </a:solidFill>
                </a:rPr>
                <a:t>B</a:t>
              </a:r>
            </a:p>
          </p:txBody>
        </p:sp>
        <p:sp>
          <p:nvSpPr>
            <p:cNvPr id="36883" name="Text Box 122"/>
            <p:cNvSpPr txBox="1">
              <a:spLocks noChangeArrowheads="1"/>
            </p:cNvSpPr>
            <p:nvPr/>
          </p:nvSpPr>
          <p:spPr bwMode="auto">
            <a:xfrm>
              <a:off x="2472" y="2201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1800" baseline="0">
                  <a:solidFill>
                    <a:schemeClr val="folHlink"/>
                  </a:solidFill>
                </a:rPr>
                <a:t>C</a:t>
              </a:r>
            </a:p>
          </p:txBody>
        </p:sp>
        <p:sp>
          <p:nvSpPr>
            <p:cNvPr id="36884" name="Text Box 123"/>
            <p:cNvSpPr txBox="1">
              <a:spLocks noChangeArrowheads="1"/>
            </p:cNvSpPr>
            <p:nvPr/>
          </p:nvSpPr>
          <p:spPr bwMode="auto">
            <a:xfrm>
              <a:off x="2472" y="2655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1800" baseline="0">
                  <a:solidFill>
                    <a:schemeClr val="folHlink"/>
                  </a:solidFill>
                </a:rPr>
                <a:t>E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5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74" grpId="0"/>
      <p:bldP spid="35950" grpId="0"/>
      <p:bldP spid="35951" grpId="0"/>
      <p:bldP spid="35952" grpId="0"/>
      <p:bldP spid="4" grpId="0" animBg="1"/>
      <p:bldP spid="359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3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706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48958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半导体元器件原理</a:t>
            </a:r>
          </a:p>
        </p:txBody>
      </p:sp>
      <p:sp>
        <p:nvSpPr>
          <p:cNvPr id="37947" name="Rectangle 59"/>
          <p:cNvSpPr>
            <a:spLocks noChangeArrowheads="1"/>
          </p:cNvSpPr>
          <p:nvPr/>
        </p:nvSpPr>
        <p:spPr bwMode="auto">
          <a:xfrm>
            <a:off x="684213" y="1038225"/>
            <a:ext cx="5051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 baseline="0">
                <a:latin typeface="仿宋" pitchFamily="49" charset="-122"/>
              </a:rPr>
              <a:t>* 晶体三极管的</a:t>
            </a:r>
            <a:r>
              <a:rPr kumimoji="1" lang="zh-CN" altLang="en-US" sz="2800" baseline="0">
                <a:solidFill>
                  <a:schemeClr val="hlink"/>
                </a:solidFill>
                <a:latin typeface="仿宋" pitchFamily="49" charset="-122"/>
              </a:rPr>
              <a:t>开关特性</a:t>
            </a:r>
          </a:p>
        </p:txBody>
      </p:sp>
      <p:grpSp>
        <p:nvGrpSpPr>
          <p:cNvPr id="37966" name="Group 78"/>
          <p:cNvGrpSpPr>
            <a:grpSpLocks/>
          </p:cNvGrpSpPr>
          <p:nvPr/>
        </p:nvGrpSpPr>
        <p:grpSpPr bwMode="auto">
          <a:xfrm>
            <a:off x="3287713" y="4284663"/>
            <a:ext cx="249237" cy="800100"/>
            <a:chOff x="3299" y="2886"/>
            <a:chExt cx="157" cy="504"/>
          </a:xfrm>
        </p:grpSpPr>
        <p:sp>
          <p:nvSpPr>
            <p:cNvPr id="38950" name="Line 68"/>
            <p:cNvSpPr>
              <a:spLocks noChangeShapeType="1"/>
            </p:cNvSpPr>
            <p:nvPr/>
          </p:nvSpPr>
          <p:spPr bwMode="auto">
            <a:xfrm>
              <a:off x="3379" y="2886"/>
              <a:ext cx="0" cy="4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1" name="Line 76"/>
            <p:cNvSpPr>
              <a:spLocks noChangeShapeType="1"/>
            </p:cNvSpPr>
            <p:nvPr/>
          </p:nvSpPr>
          <p:spPr bwMode="auto">
            <a:xfrm>
              <a:off x="3299" y="3390"/>
              <a:ext cx="15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977" name="Group 89"/>
          <p:cNvGrpSpPr>
            <a:grpSpLocks/>
          </p:cNvGrpSpPr>
          <p:nvPr/>
        </p:nvGrpSpPr>
        <p:grpSpPr bwMode="auto">
          <a:xfrm>
            <a:off x="2541588" y="3419475"/>
            <a:ext cx="1373187" cy="1087438"/>
            <a:chOff x="1970" y="2201"/>
            <a:chExt cx="865" cy="685"/>
          </a:xfrm>
        </p:grpSpPr>
        <p:grpSp>
          <p:nvGrpSpPr>
            <p:cNvPr id="38942" name="Group 72"/>
            <p:cNvGrpSpPr>
              <a:grpSpLocks/>
            </p:cNvGrpSpPr>
            <p:nvPr/>
          </p:nvGrpSpPr>
          <p:grpSpPr bwMode="auto">
            <a:xfrm>
              <a:off x="2154" y="2387"/>
              <a:ext cx="361" cy="363"/>
              <a:chOff x="1701" y="2659"/>
              <a:chExt cx="361" cy="363"/>
            </a:xfrm>
          </p:grpSpPr>
          <p:sp>
            <p:nvSpPr>
              <p:cNvPr id="38946" name="Line 63"/>
              <p:cNvSpPr>
                <a:spLocks noChangeShapeType="1"/>
              </p:cNvSpPr>
              <p:nvPr/>
            </p:nvSpPr>
            <p:spPr bwMode="auto">
              <a:xfrm>
                <a:off x="1928" y="2726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47" name="Line 64"/>
              <p:cNvSpPr>
                <a:spLocks noChangeShapeType="1"/>
              </p:cNvSpPr>
              <p:nvPr/>
            </p:nvSpPr>
            <p:spPr bwMode="auto">
              <a:xfrm>
                <a:off x="1928" y="2886"/>
                <a:ext cx="134" cy="1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48" name="Line 65"/>
              <p:cNvSpPr>
                <a:spLocks noChangeShapeType="1"/>
              </p:cNvSpPr>
              <p:nvPr/>
            </p:nvSpPr>
            <p:spPr bwMode="auto">
              <a:xfrm flipV="1">
                <a:off x="1928" y="2659"/>
                <a:ext cx="118" cy="1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49" name="Line 66"/>
              <p:cNvSpPr>
                <a:spLocks noChangeShapeType="1"/>
              </p:cNvSpPr>
              <p:nvPr/>
            </p:nvSpPr>
            <p:spPr bwMode="auto">
              <a:xfrm>
                <a:off x="1701" y="2841"/>
                <a:ext cx="22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943" name="Text Box 86"/>
            <p:cNvSpPr txBox="1">
              <a:spLocks noChangeArrowheads="1"/>
            </p:cNvSpPr>
            <p:nvPr/>
          </p:nvSpPr>
          <p:spPr bwMode="auto">
            <a:xfrm>
              <a:off x="1970" y="2332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1800" baseline="0">
                  <a:solidFill>
                    <a:schemeClr val="folHlink"/>
                  </a:solidFill>
                </a:rPr>
                <a:t>B</a:t>
              </a:r>
            </a:p>
          </p:txBody>
        </p:sp>
        <p:sp>
          <p:nvSpPr>
            <p:cNvPr id="38944" name="Text Box 87"/>
            <p:cNvSpPr txBox="1">
              <a:spLocks noChangeArrowheads="1"/>
            </p:cNvSpPr>
            <p:nvPr/>
          </p:nvSpPr>
          <p:spPr bwMode="auto">
            <a:xfrm>
              <a:off x="2472" y="2201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1800" baseline="0">
                  <a:solidFill>
                    <a:schemeClr val="folHlink"/>
                  </a:solidFill>
                </a:rPr>
                <a:t>C</a:t>
              </a:r>
            </a:p>
          </p:txBody>
        </p:sp>
        <p:sp>
          <p:nvSpPr>
            <p:cNvPr id="38945" name="Text Box 88"/>
            <p:cNvSpPr txBox="1">
              <a:spLocks noChangeArrowheads="1"/>
            </p:cNvSpPr>
            <p:nvPr/>
          </p:nvSpPr>
          <p:spPr bwMode="auto">
            <a:xfrm>
              <a:off x="2472" y="2655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1800" baseline="0">
                  <a:solidFill>
                    <a:schemeClr val="folHlink"/>
                  </a:solidFill>
                </a:rPr>
                <a:t>E</a:t>
              </a:r>
            </a:p>
          </p:txBody>
        </p:sp>
      </p:grpSp>
      <p:grpSp>
        <p:nvGrpSpPr>
          <p:cNvPr id="37983" name="Group 95"/>
          <p:cNvGrpSpPr>
            <a:grpSpLocks/>
          </p:cNvGrpSpPr>
          <p:nvPr/>
        </p:nvGrpSpPr>
        <p:grpSpPr bwMode="auto">
          <a:xfrm>
            <a:off x="2865438" y="1954213"/>
            <a:ext cx="1404937" cy="1754187"/>
            <a:chOff x="2176" y="981"/>
            <a:chExt cx="885" cy="1105"/>
          </a:xfrm>
        </p:grpSpPr>
        <p:grpSp>
          <p:nvGrpSpPr>
            <p:cNvPr id="38936" name="Group 75"/>
            <p:cNvGrpSpPr>
              <a:grpSpLocks/>
            </p:cNvGrpSpPr>
            <p:nvPr/>
          </p:nvGrpSpPr>
          <p:grpSpPr bwMode="auto">
            <a:xfrm>
              <a:off x="2456" y="1253"/>
              <a:ext cx="91" cy="833"/>
              <a:chOff x="3016" y="1645"/>
              <a:chExt cx="91" cy="833"/>
            </a:xfrm>
          </p:grpSpPr>
          <p:sp>
            <p:nvSpPr>
              <p:cNvPr id="38939" name="Line 67"/>
              <p:cNvSpPr>
                <a:spLocks noChangeShapeType="1"/>
              </p:cNvSpPr>
              <p:nvPr/>
            </p:nvSpPr>
            <p:spPr bwMode="auto">
              <a:xfrm>
                <a:off x="3061" y="2205"/>
                <a:ext cx="0" cy="27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40" name="Rectangle 73"/>
              <p:cNvSpPr>
                <a:spLocks noChangeArrowheads="1"/>
              </p:cNvSpPr>
              <p:nvPr/>
            </p:nvSpPr>
            <p:spPr bwMode="auto">
              <a:xfrm>
                <a:off x="3016" y="1933"/>
                <a:ext cx="91" cy="2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8941" name="Line 74"/>
              <p:cNvSpPr>
                <a:spLocks noChangeShapeType="1"/>
              </p:cNvSpPr>
              <p:nvPr/>
            </p:nvSpPr>
            <p:spPr bwMode="auto">
              <a:xfrm>
                <a:off x="3061" y="1645"/>
                <a:ext cx="0" cy="27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937" name="Text Box 91"/>
            <p:cNvSpPr txBox="1">
              <a:spLocks noChangeArrowheads="1"/>
            </p:cNvSpPr>
            <p:nvPr/>
          </p:nvSpPr>
          <p:spPr bwMode="auto">
            <a:xfrm>
              <a:off x="2504" y="1525"/>
              <a:ext cx="55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400" baseline="0"/>
                <a:t>R</a:t>
              </a:r>
              <a:r>
                <a:rPr lang="en-US" altLang="zh-CN" sz="2400"/>
                <a:t>c</a:t>
              </a:r>
            </a:p>
          </p:txBody>
        </p:sp>
        <p:sp>
          <p:nvSpPr>
            <p:cNvPr id="38938" name="Text Box 92"/>
            <p:cNvSpPr txBox="1">
              <a:spLocks noChangeArrowheads="1"/>
            </p:cNvSpPr>
            <p:nvPr/>
          </p:nvSpPr>
          <p:spPr bwMode="auto">
            <a:xfrm>
              <a:off x="2176" y="981"/>
              <a:ext cx="7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400" baseline="0"/>
                <a:t>V</a:t>
              </a:r>
              <a:r>
                <a:rPr lang="en-US" altLang="zh-CN" sz="2400"/>
                <a:t>CC</a:t>
              </a:r>
            </a:p>
          </p:txBody>
        </p:sp>
      </p:grpSp>
      <p:grpSp>
        <p:nvGrpSpPr>
          <p:cNvPr id="37982" name="Group 94"/>
          <p:cNvGrpSpPr>
            <a:grpSpLocks/>
          </p:cNvGrpSpPr>
          <p:nvPr/>
        </p:nvGrpSpPr>
        <p:grpSpPr bwMode="auto">
          <a:xfrm>
            <a:off x="323850" y="3444875"/>
            <a:ext cx="2663825" cy="717550"/>
            <a:chOff x="-23" y="2223"/>
            <a:chExt cx="1678" cy="452"/>
          </a:xfrm>
        </p:grpSpPr>
        <p:grpSp>
          <p:nvGrpSpPr>
            <p:cNvPr id="38930" name="Group 82"/>
            <p:cNvGrpSpPr>
              <a:grpSpLocks/>
            </p:cNvGrpSpPr>
            <p:nvPr/>
          </p:nvGrpSpPr>
          <p:grpSpPr bwMode="auto">
            <a:xfrm>
              <a:off x="567" y="2523"/>
              <a:ext cx="1088" cy="90"/>
              <a:chOff x="1066" y="2926"/>
              <a:chExt cx="1088" cy="90"/>
            </a:xfrm>
          </p:grpSpPr>
          <p:sp>
            <p:nvSpPr>
              <p:cNvPr id="38933" name="Rectangle 79"/>
              <p:cNvSpPr>
                <a:spLocks noChangeArrowheads="1"/>
              </p:cNvSpPr>
              <p:nvPr/>
            </p:nvSpPr>
            <p:spPr bwMode="auto">
              <a:xfrm>
                <a:off x="1519" y="2926"/>
                <a:ext cx="318" cy="9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8934" name="Line 80"/>
              <p:cNvSpPr>
                <a:spLocks noChangeShapeType="1"/>
              </p:cNvSpPr>
              <p:nvPr/>
            </p:nvSpPr>
            <p:spPr bwMode="auto">
              <a:xfrm>
                <a:off x="1837" y="2976"/>
                <a:ext cx="31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35" name="Line 81"/>
              <p:cNvSpPr>
                <a:spLocks noChangeShapeType="1"/>
              </p:cNvSpPr>
              <p:nvPr/>
            </p:nvSpPr>
            <p:spPr bwMode="auto">
              <a:xfrm>
                <a:off x="1066" y="2976"/>
                <a:ext cx="4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931" name="Text Box 90"/>
            <p:cNvSpPr txBox="1">
              <a:spLocks noChangeArrowheads="1"/>
            </p:cNvSpPr>
            <p:nvPr/>
          </p:nvSpPr>
          <p:spPr bwMode="auto">
            <a:xfrm>
              <a:off x="917" y="2223"/>
              <a:ext cx="55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400" baseline="0"/>
                <a:t>R</a:t>
              </a:r>
              <a:r>
                <a:rPr lang="en-US" altLang="zh-CN" sz="2400"/>
                <a:t>b</a:t>
              </a:r>
            </a:p>
          </p:txBody>
        </p:sp>
        <p:sp>
          <p:nvSpPr>
            <p:cNvPr id="38932" name="Text Box 93"/>
            <p:cNvSpPr txBox="1">
              <a:spLocks noChangeArrowheads="1"/>
            </p:cNvSpPr>
            <p:nvPr/>
          </p:nvSpPr>
          <p:spPr bwMode="auto">
            <a:xfrm>
              <a:off x="-23" y="2387"/>
              <a:ext cx="7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400" baseline="0"/>
                <a:t>V</a:t>
              </a:r>
              <a:r>
                <a:rPr lang="en-US" altLang="zh-CN" sz="2400"/>
                <a:t>1</a:t>
              </a:r>
            </a:p>
          </p:txBody>
        </p:sp>
      </p:grpSp>
      <p:grpSp>
        <p:nvGrpSpPr>
          <p:cNvPr id="37988" name="Group 100"/>
          <p:cNvGrpSpPr>
            <a:grpSpLocks/>
          </p:cNvGrpSpPr>
          <p:nvPr/>
        </p:nvGrpSpPr>
        <p:grpSpPr bwMode="auto">
          <a:xfrm>
            <a:off x="3343275" y="3203575"/>
            <a:ext cx="1824038" cy="457200"/>
            <a:chOff x="2106" y="2018"/>
            <a:chExt cx="1149" cy="288"/>
          </a:xfrm>
        </p:grpSpPr>
        <p:grpSp>
          <p:nvGrpSpPr>
            <p:cNvPr id="38926" name="Group 85"/>
            <p:cNvGrpSpPr>
              <a:grpSpLocks/>
            </p:cNvGrpSpPr>
            <p:nvPr/>
          </p:nvGrpSpPr>
          <p:grpSpPr bwMode="auto">
            <a:xfrm>
              <a:off x="2106" y="2141"/>
              <a:ext cx="541" cy="45"/>
              <a:chOff x="2656" y="2267"/>
              <a:chExt cx="541" cy="45"/>
            </a:xfrm>
          </p:grpSpPr>
          <p:sp>
            <p:nvSpPr>
              <p:cNvPr id="38928" name="Line 83"/>
              <p:cNvSpPr>
                <a:spLocks noChangeShapeType="1"/>
              </p:cNvSpPr>
              <p:nvPr/>
            </p:nvSpPr>
            <p:spPr bwMode="auto">
              <a:xfrm>
                <a:off x="2699" y="2296"/>
                <a:ext cx="49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9" name="Oval 84"/>
              <p:cNvSpPr>
                <a:spLocks noChangeArrowheads="1"/>
              </p:cNvSpPr>
              <p:nvPr/>
            </p:nvSpPr>
            <p:spPr bwMode="auto">
              <a:xfrm>
                <a:off x="2656" y="2267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</p:grpSp>
        <p:sp>
          <p:nvSpPr>
            <p:cNvPr id="38927" name="Text Box 96"/>
            <p:cNvSpPr txBox="1">
              <a:spLocks noChangeArrowheads="1"/>
            </p:cNvSpPr>
            <p:nvPr/>
          </p:nvSpPr>
          <p:spPr bwMode="auto">
            <a:xfrm>
              <a:off x="2471" y="2018"/>
              <a:ext cx="7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400" baseline="0">
                  <a:solidFill>
                    <a:srgbClr val="FF0000"/>
                  </a:solidFill>
                </a:rPr>
                <a:t>V</a:t>
              </a:r>
              <a:r>
                <a:rPr lang="en-US" altLang="zh-CN" sz="2400">
                  <a:solidFill>
                    <a:srgbClr val="FF0000"/>
                  </a:solidFill>
                </a:rPr>
                <a:t>CE</a:t>
              </a:r>
            </a:p>
          </p:txBody>
        </p:sp>
      </p:grpSp>
      <p:sp>
        <p:nvSpPr>
          <p:cNvPr id="37985" name="Text Box 97"/>
          <p:cNvSpPr txBox="1">
            <a:spLocks noChangeArrowheads="1"/>
          </p:cNvSpPr>
          <p:nvPr/>
        </p:nvSpPr>
        <p:spPr bwMode="auto">
          <a:xfrm>
            <a:off x="5148263" y="1844675"/>
            <a:ext cx="3816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aseline="0">
                <a:solidFill>
                  <a:schemeClr val="hlink"/>
                </a:solidFill>
              </a:rPr>
              <a:t>截止状态：</a:t>
            </a:r>
            <a:r>
              <a:rPr lang="en-US" altLang="zh-CN" sz="2400" baseline="0"/>
              <a:t>V</a:t>
            </a:r>
            <a:r>
              <a:rPr lang="en-US" altLang="zh-CN" sz="2400"/>
              <a:t>1</a:t>
            </a:r>
            <a:r>
              <a:rPr lang="zh-CN" altLang="en-US" sz="2400" baseline="0"/>
              <a:t>很小时，</a:t>
            </a:r>
            <a:r>
              <a:rPr lang="en-US" altLang="zh-CN" sz="2400" baseline="0"/>
              <a:t>U</a:t>
            </a:r>
            <a:r>
              <a:rPr lang="en-US" altLang="zh-CN" sz="2400"/>
              <a:t>BE</a:t>
            </a:r>
            <a:r>
              <a:rPr lang="en-US" altLang="zh-CN" sz="2400" baseline="0">
                <a:cs typeface="Arial" charset="0"/>
              </a:rPr>
              <a:t>&lt; </a:t>
            </a:r>
            <a:r>
              <a:rPr lang="zh-CN" altLang="en-US" sz="2400" baseline="0">
                <a:cs typeface="Arial" charset="0"/>
              </a:rPr>
              <a:t>阀值电压、</a:t>
            </a:r>
            <a:r>
              <a:rPr lang="en-US" altLang="zh-CN" sz="2400" baseline="0">
                <a:cs typeface="Arial" charset="0"/>
              </a:rPr>
              <a:t>I</a:t>
            </a:r>
            <a:r>
              <a:rPr lang="en-US" altLang="zh-CN" sz="2400">
                <a:cs typeface="Arial" charset="0"/>
              </a:rPr>
              <a:t>C</a:t>
            </a:r>
            <a:r>
              <a:rPr lang="zh-CN" altLang="en-US" sz="2400" baseline="0">
                <a:cs typeface="Arial" charset="0"/>
              </a:rPr>
              <a:t>很小</a:t>
            </a:r>
          </a:p>
        </p:txBody>
      </p:sp>
      <p:sp>
        <p:nvSpPr>
          <p:cNvPr id="37986" name="Rectangle 98"/>
          <p:cNvSpPr>
            <a:spLocks noChangeArrowheads="1"/>
          </p:cNvSpPr>
          <p:nvPr/>
        </p:nvSpPr>
        <p:spPr bwMode="auto">
          <a:xfrm>
            <a:off x="5146675" y="2997200"/>
            <a:ext cx="35290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400" baseline="0">
                <a:solidFill>
                  <a:schemeClr val="folHlink"/>
                </a:solidFill>
              </a:rPr>
              <a:t>放大状态：</a:t>
            </a:r>
            <a:r>
              <a:rPr lang="en-US" altLang="zh-CN" sz="2400" baseline="0"/>
              <a:t>U</a:t>
            </a:r>
            <a:r>
              <a:rPr lang="en-US" altLang="zh-CN" sz="2400"/>
              <a:t>BE </a:t>
            </a:r>
            <a:r>
              <a:rPr lang="en-US" altLang="zh-CN" sz="2400" baseline="0"/>
              <a:t>&gt; </a:t>
            </a:r>
            <a:r>
              <a:rPr lang="zh-CN" altLang="en-US" sz="2400" baseline="0"/>
              <a:t>阀值电压（但</a:t>
            </a:r>
            <a:r>
              <a:rPr lang="zh-CN" altLang="en-US" sz="2400" baseline="0">
                <a:solidFill>
                  <a:schemeClr val="hlink"/>
                </a:solidFill>
              </a:rPr>
              <a:t>小于</a:t>
            </a:r>
            <a:r>
              <a:rPr lang="zh-CN" altLang="en-US" sz="2400" baseline="0"/>
              <a:t>某一特定值）、</a:t>
            </a:r>
            <a:r>
              <a:rPr lang="en-US" altLang="zh-CN" sz="2400" baseline="0">
                <a:solidFill>
                  <a:srgbClr val="FF0000"/>
                </a:solidFill>
              </a:rPr>
              <a:t>I</a:t>
            </a:r>
            <a:r>
              <a:rPr lang="en-US" altLang="zh-CN" sz="2400">
                <a:solidFill>
                  <a:srgbClr val="FF0000"/>
                </a:solidFill>
              </a:rPr>
              <a:t>C</a:t>
            </a:r>
            <a:r>
              <a:rPr lang="en-US" altLang="zh-CN" sz="2400" baseline="0">
                <a:solidFill>
                  <a:srgbClr val="FF0000"/>
                </a:solidFill>
              </a:rPr>
              <a:t>= </a:t>
            </a:r>
            <a:r>
              <a:rPr lang="el-GR" altLang="zh-CN" sz="2400" baseline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β</a:t>
            </a:r>
            <a:r>
              <a:rPr lang="en-US" altLang="zh-CN" sz="2400" baseline="0">
                <a:solidFill>
                  <a:srgbClr val="FF0000"/>
                </a:solidFill>
              </a:rPr>
              <a:t>I</a:t>
            </a:r>
            <a:r>
              <a:rPr lang="en-US" altLang="zh-CN" sz="2400">
                <a:solidFill>
                  <a:srgbClr val="FF0000"/>
                </a:solidFill>
              </a:rPr>
              <a:t>B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37987" name="Text Box 99"/>
          <p:cNvSpPr txBox="1">
            <a:spLocks noChangeArrowheads="1"/>
          </p:cNvSpPr>
          <p:nvPr/>
        </p:nvSpPr>
        <p:spPr bwMode="auto">
          <a:xfrm>
            <a:off x="5148263" y="4437063"/>
            <a:ext cx="35274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aseline="0">
                <a:solidFill>
                  <a:schemeClr val="hlink"/>
                </a:solidFill>
              </a:rPr>
              <a:t>饱和状态：</a:t>
            </a:r>
            <a:r>
              <a:rPr lang="en-US" altLang="zh-CN" sz="2400" baseline="0"/>
              <a:t>U</a:t>
            </a:r>
            <a:r>
              <a:rPr lang="en-US" altLang="zh-CN" sz="2400"/>
              <a:t>BE </a:t>
            </a:r>
            <a:r>
              <a:rPr lang="en-US" altLang="zh-CN" sz="2400" baseline="0">
                <a:cs typeface="Arial" charset="0"/>
              </a:rPr>
              <a:t>&gt;</a:t>
            </a:r>
            <a:r>
              <a:rPr lang="zh-CN" altLang="en-US" sz="2400" baseline="0">
                <a:cs typeface="Arial" charset="0"/>
              </a:rPr>
              <a:t>某一特定值、</a:t>
            </a:r>
            <a:r>
              <a:rPr lang="en-US" altLang="zh-CN" sz="2400" baseline="0">
                <a:cs typeface="Arial" charset="0"/>
              </a:rPr>
              <a:t>I</a:t>
            </a:r>
            <a:r>
              <a:rPr lang="en-US" altLang="zh-CN" sz="2400">
                <a:cs typeface="Arial" charset="0"/>
              </a:rPr>
              <a:t>C</a:t>
            </a:r>
            <a:r>
              <a:rPr lang="zh-CN" altLang="en-US" sz="2400" baseline="0">
                <a:cs typeface="Arial" charset="0"/>
              </a:rPr>
              <a:t>基本恒定不变</a:t>
            </a:r>
            <a:endParaRPr lang="zh-CN" altLang="en-US" sz="2400"/>
          </a:p>
        </p:txBody>
      </p:sp>
      <p:sp>
        <p:nvSpPr>
          <p:cNvPr id="37989" name="Rectangle 101"/>
          <p:cNvSpPr>
            <a:spLocks noChangeArrowheads="1"/>
          </p:cNvSpPr>
          <p:nvPr/>
        </p:nvSpPr>
        <p:spPr bwMode="auto">
          <a:xfrm>
            <a:off x="539750" y="5445125"/>
            <a:ext cx="79930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aseline="0">
                <a:solidFill>
                  <a:srgbClr val="FF0000"/>
                </a:solidFill>
              </a:rPr>
              <a:t>注意：</a:t>
            </a:r>
            <a:r>
              <a:rPr lang="zh-CN" altLang="en-US" sz="2800" baseline="0"/>
              <a:t>数字电路仅考虑截止状态（</a:t>
            </a:r>
            <a:r>
              <a:rPr lang="en-US" altLang="zh-CN" sz="2800" baseline="0">
                <a:solidFill>
                  <a:schemeClr val="hlink"/>
                </a:solidFill>
              </a:rPr>
              <a:t>0</a:t>
            </a:r>
            <a:r>
              <a:rPr lang="zh-CN" altLang="en-US" sz="2800" baseline="0">
                <a:solidFill>
                  <a:schemeClr val="hlink"/>
                </a:solidFill>
              </a:rPr>
              <a:t>值</a:t>
            </a:r>
            <a:r>
              <a:rPr lang="zh-CN" altLang="en-US" sz="2800" baseline="0"/>
              <a:t>）和饱和状态（</a:t>
            </a:r>
            <a:r>
              <a:rPr lang="en-US" altLang="zh-CN" sz="2800" baseline="0">
                <a:solidFill>
                  <a:schemeClr val="hlink"/>
                </a:solidFill>
              </a:rPr>
              <a:t>1</a:t>
            </a:r>
            <a:r>
              <a:rPr lang="zh-CN" altLang="en-US" sz="2800" baseline="0">
                <a:solidFill>
                  <a:schemeClr val="hlink"/>
                </a:solidFill>
              </a:rPr>
              <a:t>值</a:t>
            </a:r>
            <a:r>
              <a:rPr lang="zh-CN" altLang="en-US" sz="2800" baseline="0"/>
              <a:t>）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7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7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3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47" grpId="0"/>
      <p:bldP spid="37985" grpId="0"/>
      <p:bldP spid="37986" grpId="0"/>
      <p:bldP spid="37987" grpId="0"/>
      <p:bldP spid="3798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7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706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48958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半导体元器件原理</a:t>
            </a:r>
          </a:p>
        </p:txBody>
      </p:sp>
      <p:sp>
        <p:nvSpPr>
          <p:cNvPr id="38916" name="Rectangle 91"/>
          <p:cNvSpPr>
            <a:spLocks noChangeArrowheads="1"/>
          </p:cNvSpPr>
          <p:nvPr/>
        </p:nvSpPr>
        <p:spPr bwMode="auto">
          <a:xfrm>
            <a:off x="684213" y="4710113"/>
            <a:ext cx="50514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 baseline="0">
                <a:latin typeface="仿宋" pitchFamily="49" charset="-122"/>
              </a:rPr>
              <a:t>* 晶体三极管（</a:t>
            </a:r>
            <a:r>
              <a:rPr kumimoji="1" lang="en-US" altLang="zh-CN" sz="2800" baseline="0">
                <a:solidFill>
                  <a:schemeClr val="folHlink"/>
                </a:solidFill>
              </a:rPr>
              <a:t>PNP</a:t>
            </a:r>
            <a:r>
              <a:rPr kumimoji="1" lang="zh-CN" altLang="en-US" sz="2800" baseline="0">
                <a:latin typeface="仿宋" pitchFamily="49" charset="-122"/>
              </a:rPr>
              <a:t>型）</a:t>
            </a:r>
            <a:endParaRPr kumimoji="1" lang="zh-CN" altLang="en-US" sz="2800" baseline="0">
              <a:solidFill>
                <a:schemeClr val="hlink"/>
              </a:solidFill>
              <a:latin typeface="仿宋" pitchFamily="49" charset="-122"/>
            </a:endParaRPr>
          </a:p>
        </p:txBody>
      </p:sp>
      <p:sp>
        <p:nvSpPr>
          <p:cNvPr id="39004" name="Rectangle 92"/>
          <p:cNvSpPr>
            <a:spLocks noChangeArrowheads="1"/>
          </p:cNvSpPr>
          <p:nvPr/>
        </p:nvSpPr>
        <p:spPr bwMode="auto">
          <a:xfrm>
            <a:off x="684213" y="1038225"/>
            <a:ext cx="51831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 baseline="0">
                <a:latin typeface="仿宋" pitchFamily="49" charset="-122"/>
              </a:rPr>
              <a:t>* 数字系统三极管</a:t>
            </a:r>
            <a:r>
              <a:rPr kumimoji="1" lang="zh-CN" altLang="en-US" sz="2800" baseline="0">
                <a:solidFill>
                  <a:schemeClr val="hlink"/>
                </a:solidFill>
                <a:latin typeface="仿宋" pitchFamily="49" charset="-122"/>
              </a:rPr>
              <a:t>等效电路</a:t>
            </a:r>
          </a:p>
        </p:txBody>
      </p:sp>
      <p:grpSp>
        <p:nvGrpSpPr>
          <p:cNvPr id="39008" name="Group 96"/>
          <p:cNvGrpSpPr>
            <a:grpSpLocks/>
          </p:cNvGrpSpPr>
          <p:nvPr/>
        </p:nvGrpSpPr>
        <p:grpSpPr bwMode="auto">
          <a:xfrm>
            <a:off x="2601913" y="2913063"/>
            <a:ext cx="1373187" cy="1087437"/>
            <a:chOff x="1970" y="2201"/>
            <a:chExt cx="865" cy="685"/>
          </a:xfrm>
        </p:grpSpPr>
        <p:grpSp>
          <p:nvGrpSpPr>
            <p:cNvPr id="40007" name="Group 97"/>
            <p:cNvGrpSpPr>
              <a:grpSpLocks/>
            </p:cNvGrpSpPr>
            <p:nvPr/>
          </p:nvGrpSpPr>
          <p:grpSpPr bwMode="auto">
            <a:xfrm>
              <a:off x="2154" y="2387"/>
              <a:ext cx="361" cy="363"/>
              <a:chOff x="1701" y="2659"/>
              <a:chExt cx="361" cy="363"/>
            </a:xfrm>
          </p:grpSpPr>
          <p:sp>
            <p:nvSpPr>
              <p:cNvPr id="40011" name="Line 98"/>
              <p:cNvSpPr>
                <a:spLocks noChangeShapeType="1"/>
              </p:cNvSpPr>
              <p:nvPr/>
            </p:nvSpPr>
            <p:spPr bwMode="auto">
              <a:xfrm>
                <a:off x="1928" y="2726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12" name="Line 99"/>
              <p:cNvSpPr>
                <a:spLocks noChangeShapeType="1"/>
              </p:cNvSpPr>
              <p:nvPr/>
            </p:nvSpPr>
            <p:spPr bwMode="auto">
              <a:xfrm>
                <a:off x="1928" y="2886"/>
                <a:ext cx="134" cy="1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13" name="Line 100"/>
              <p:cNvSpPr>
                <a:spLocks noChangeShapeType="1"/>
              </p:cNvSpPr>
              <p:nvPr/>
            </p:nvSpPr>
            <p:spPr bwMode="auto">
              <a:xfrm flipV="1">
                <a:off x="1928" y="2659"/>
                <a:ext cx="118" cy="1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14" name="Line 101"/>
              <p:cNvSpPr>
                <a:spLocks noChangeShapeType="1"/>
              </p:cNvSpPr>
              <p:nvPr/>
            </p:nvSpPr>
            <p:spPr bwMode="auto">
              <a:xfrm>
                <a:off x="1701" y="2841"/>
                <a:ext cx="22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008" name="Text Box 102"/>
            <p:cNvSpPr txBox="1">
              <a:spLocks noChangeArrowheads="1"/>
            </p:cNvSpPr>
            <p:nvPr/>
          </p:nvSpPr>
          <p:spPr bwMode="auto">
            <a:xfrm>
              <a:off x="1970" y="2332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1800" baseline="0">
                  <a:solidFill>
                    <a:schemeClr val="folHlink"/>
                  </a:solidFill>
                </a:rPr>
                <a:t>B</a:t>
              </a:r>
            </a:p>
          </p:txBody>
        </p:sp>
        <p:sp>
          <p:nvSpPr>
            <p:cNvPr id="40009" name="Text Box 103"/>
            <p:cNvSpPr txBox="1">
              <a:spLocks noChangeArrowheads="1"/>
            </p:cNvSpPr>
            <p:nvPr/>
          </p:nvSpPr>
          <p:spPr bwMode="auto">
            <a:xfrm>
              <a:off x="2472" y="2201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1800" baseline="0">
                  <a:solidFill>
                    <a:schemeClr val="folHlink"/>
                  </a:solidFill>
                </a:rPr>
                <a:t>C</a:t>
              </a:r>
            </a:p>
          </p:txBody>
        </p:sp>
        <p:sp>
          <p:nvSpPr>
            <p:cNvPr id="40010" name="Text Box 104"/>
            <p:cNvSpPr txBox="1">
              <a:spLocks noChangeArrowheads="1"/>
            </p:cNvSpPr>
            <p:nvPr/>
          </p:nvSpPr>
          <p:spPr bwMode="auto">
            <a:xfrm>
              <a:off x="2472" y="2655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1800" baseline="0">
                  <a:solidFill>
                    <a:schemeClr val="folHlink"/>
                  </a:solidFill>
                </a:rPr>
                <a:t>E</a:t>
              </a:r>
            </a:p>
          </p:txBody>
        </p:sp>
      </p:grpSp>
      <p:grpSp>
        <p:nvGrpSpPr>
          <p:cNvPr id="39036" name="Group 124"/>
          <p:cNvGrpSpPr>
            <a:grpSpLocks/>
          </p:cNvGrpSpPr>
          <p:nvPr/>
        </p:nvGrpSpPr>
        <p:grpSpPr bwMode="auto">
          <a:xfrm>
            <a:off x="376238" y="1450975"/>
            <a:ext cx="4843462" cy="3130550"/>
            <a:chOff x="237" y="914"/>
            <a:chExt cx="3051" cy="1972"/>
          </a:xfrm>
        </p:grpSpPr>
        <p:grpSp>
          <p:nvGrpSpPr>
            <p:cNvPr id="39985" name="Group 93"/>
            <p:cNvGrpSpPr>
              <a:grpSpLocks/>
            </p:cNvGrpSpPr>
            <p:nvPr/>
          </p:nvGrpSpPr>
          <p:grpSpPr bwMode="auto">
            <a:xfrm>
              <a:off x="2104" y="2382"/>
              <a:ext cx="157" cy="504"/>
              <a:chOff x="3299" y="2886"/>
              <a:chExt cx="157" cy="504"/>
            </a:xfrm>
          </p:grpSpPr>
          <p:sp>
            <p:nvSpPr>
              <p:cNvPr id="40005" name="Line 94"/>
              <p:cNvSpPr>
                <a:spLocks noChangeShapeType="1"/>
              </p:cNvSpPr>
              <p:nvPr/>
            </p:nvSpPr>
            <p:spPr bwMode="auto">
              <a:xfrm>
                <a:off x="3379" y="2886"/>
                <a:ext cx="0" cy="49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06" name="Line 95"/>
              <p:cNvSpPr>
                <a:spLocks noChangeShapeType="1"/>
              </p:cNvSpPr>
              <p:nvPr/>
            </p:nvSpPr>
            <p:spPr bwMode="auto">
              <a:xfrm>
                <a:off x="3299" y="3390"/>
                <a:ext cx="15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9986" name="Group 105"/>
            <p:cNvGrpSpPr>
              <a:grpSpLocks/>
            </p:cNvGrpSpPr>
            <p:nvPr/>
          </p:nvGrpSpPr>
          <p:grpSpPr bwMode="auto">
            <a:xfrm>
              <a:off x="1838" y="914"/>
              <a:ext cx="885" cy="1105"/>
              <a:chOff x="2176" y="981"/>
              <a:chExt cx="885" cy="1105"/>
            </a:xfrm>
          </p:grpSpPr>
          <p:grpSp>
            <p:nvGrpSpPr>
              <p:cNvPr id="39999" name="Group 106"/>
              <p:cNvGrpSpPr>
                <a:grpSpLocks/>
              </p:cNvGrpSpPr>
              <p:nvPr/>
            </p:nvGrpSpPr>
            <p:grpSpPr bwMode="auto">
              <a:xfrm>
                <a:off x="2456" y="1253"/>
                <a:ext cx="91" cy="833"/>
                <a:chOff x="3016" y="1645"/>
                <a:chExt cx="91" cy="833"/>
              </a:xfrm>
            </p:grpSpPr>
            <p:sp>
              <p:nvSpPr>
                <p:cNvPr id="40002" name="Line 107"/>
                <p:cNvSpPr>
                  <a:spLocks noChangeShapeType="1"/>
                </p:cNvSpPr>
                <p:nvPr/>
              </p:nvSpPr>
              <p:spPr bwMode="auto">
                <a:xfrm>
                  <a:off x="3061" y="2205"/>
                  <a:ext cx="0" cy="27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003" name="Rectangle 108"/>
                <p:cNvSpPr>
                  <a:spLocks noChangeArrowheads="1"/>
                </p:cNvSpPr>
                <p:nvPr/>
              </p:nvSpPr>
              <p:spPr bwMode="auto">
                <a:xfrm>
                  <a:off x="3016" y="1933"/>
                  <a:ext cx="91" cy="2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40004" name="Line 109"/>
                <p:cNvSpPr>
                  <a:spLocks noChangeShapeType="1"/>
                </p:cNvSpPr>
                <p:nvPr/>
              </p:nvSpPr>
              <p:spPr bwMode="auto">
                <a:xfrm>
                  <a:off x="3061" y="1645"/>
                  <a:ext cx="0" cy="27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0000" name="Text Box 110"/>
              <p:cNvSpPr txBox="1">
                <a:spLocks noChangeArrowheads="1"/>
              </p:cNvSpPr>
              <p:nvPr/>
            </p:nvSpPr>
            <p:spPr bwMode="auto">
              <a:xfrm>
                <a:off x="2504" y="1525"/>
                <a:ext cx="5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400" baseline="0"/>
                  <a:t>R</a:t>
                </a:r>
                <a:r>
                  <a:rPr lang="en-US" altLang="zh-CN" sz="2400"/>
                  <a:t>c</a:t>
                </a:r>
              </a:p>
            </p:txBody>
          </p:sp>
          <p:sp>
            <p:nvSpPr>
              <p:cNvPr id="40001" name="Text Box 111"/>
              <p:cNvSpPr txBox="1">
                <a:spLocks noChangeArrowheads="1"/>
              </p:cNvSpPr>
              <p:nvPr/>
            </p:nvSpPr>
            <p:spPr bwMode="auto">
              <a:xfrm>
                <a:off x="2176" y="981"/>
                <a:ext cx="7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400" baseline="0"/>
                  <a:t>V</a:t>
                </a:r>
                <a:r>
                  <a:rPr lang="en-US" altLang="zh-CN" sz="2400"/>
                  <a:t>CC</a:t>
                </a:r>
              </a:p>
            </p:txBody>
          </p:sp>
        </p:grpSp>
        <p:grpSp>
          <p:nvGrpSpPr>
            <p:cNvPr id="39987" name="Group 112"/>
            <p:cNvGrpSpPr>
              <a:grpSpLocks/>
            </p:cNvGrpSpPr>
            <p:nvPr/>
          </p:nvGrpSpPr>
          <p:grpSpPr bwMode="auto">
            <a:xfrm>
              <a:off x="237" y="1853"/>
              <a:ext cx="1678" cy="452"/>
              <a:chOff x="-23" y="2223"/>
              <a:chExt cx="1678" cy="452"/>
            </a:xfrm>
          </p:grpSpPr>
          <p:grpSp>
            <p:nvGrpSpPr>
              <p:cNvPr id="39993" name="Group 113"/>
              <p:cNvGrpSpPr>
                <a:grpSpLocks/>
              </p:cNvGrpSpPr>
              <p:nvPr/>
            </p:nvGrpSpPr>
            <p:grpSpPr bwMode="auto">
              <a:xfrm>
                <a:off x="567" y="2523"/>
                <a:ext cx="1088" cy="90"/>
                <a:chOff x="1066" y="2926"/>
                <a:chExt cx="1088" cy="90"/>
              </a:xfrm>
            </p:grpSpPr>
            <p:sp>
              <p:nvSpPr>
                <p:cNvPr id="39996" name="Rectangle 114"/>
                <p:cNvSpPr>
                  <a:spLocks noChangeArrowheads="1"/>
                </p:cNvSpPr>
                <p:nvPr/>
              </p:nvSpPr>
              <p:spPr bwMode="auto">
                <a:xfrm>
                  <a:off x="1519" y="2926"/>
                  <a:ext cx="318" cy="9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39997" name="Line 115"/>
                <p:cNvSpPr>
                  <a:spLocks noChangeShapeType="1"/>
                </p:cNvSpPr>
                <p:nvPr/>
              </p:nvSpPr>
              <p:spPr bwMode="auto">
                <a:xfrm>
                  <a:off x="1837" y="2976"/>
                  <a:ext cx="31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998" name="Line 116"/>
                <p:cNvSpPr>
                  <a:spLocks noChangeShapeType="1"/>
                </p:cNvSpPr>
                <p:nvPr/>
              </p:nvSpPr>
              <p:spPr bwMode="auto">
                <a:xfrm>
                  <a:off x="1066" y="2976"/>
                  <a:ext cx="4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9994" name="Text Box 117"/>
              <p:cNvSpPr txBox="1">
                <a:spLocks noChangeArrowheads="1"/>
              </p:cNvSpPr>
              <p:nvPr/>
            </p:nvSpPr>
            <p:spPr bwMode="auto">
              <a:xfrm>
                <a:off x="917" y="2223"/>
                <a:ext cx="5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400" baseline="0"/>
                  <a:t>R</a:t>
                </a:r>
                <a:r>
                  <a:rPr lang="en-US" altLang="zh-CN" sz="2400"/>
                  <a:t>b</a:t>
                </a:r>
              </a:p>
            </p:txBody>
          </p:sp>
          <p:sp>
            <p:nvSpPr>
              <p:cNvPr id="39995" name="Text Box 118"/>
              <p:cNvSpPr txBox="1">
                <a:spLocks noChangeArrowheads="1"/>
              </p:cNvSpPr>
              <p:nvPr/>
            </p:nvSpPr>
            <p:spPr bwMode="auto">
              <a:xfrm>
                <a:off x="-23" y="2387"/>
                <a:ext cx="7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400" baseline="0"/>
                  <a:t>V</a:t>
                </a:r>
                <a:r>
                  <a:rPr lang="en-US" altLang="zh-CN" sz="2400"/>
                  <a:t>1</a:t>
                </a:r>
              </a:p>
            </p:txBody>
          </p:sp>
        </p:grpSp>
        <p:grpSp>
          <p:nvGrpSpPr>
            <p:cNvPr id="39988" name="Group 119"/>
            <p:cNvGrpSpPr>
              <a:grpSpLocks/>
            </p:cNvGrpSpPr>
            <p:nvPr/>
          </p:nvGrpSpPr>
          <p:grpSpPr bwMode="auto">
            <a:xfrm>
              <a:off x="2139" y="1701"/>
              <a:ext cx="1149" cy="288"/>
              <a:chOff x="2106" y="2018"/>
              <a:chExt cx="1149" cy="288"/>
            </a:xfrm>
          </p:grpSpPr>
          <p:grpSp>
            <p:nvGrpSpPr>
              <p:cNvPr id="39989" name="Group 120"/>
              <p:cNvGrpSpPr>
                <a:grpSpLocks/>
              </p:cNvGrpSpPr>
              <p:nvPr/>
            </p:nvGrpSpPr>
            <p:grpSpPr bwMode="auto">
              <a:xfrm>
                <a:off x="2106" y="2141"/>
                <a:ext cx="541" cy="45"/>
                <a:chOff x="2656" y="2267"/>
                <a:chExt cx="541" cy="45"/>
              </a:xfrm>
            </p:grpSpPr>
            <p:sp>
              <p:nvSpPr>
                <p:cNvPr id="39991" name="Line 121"/>
                <p:cNvSpPr>
                  <a:spLocks noChangeShapeType="1"/>
                </p:cNvSpPr>
                <p:nvPr/>
              </p:nvSpPr>
              <p:spPr bwMode="auto">
                <a:xfrm>
                  <a:off x="2699" y="2296"/>
                  <a:ext cx="49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992" name="Oval 122"/>
                <p:cNvSpPr>
                  <a:spLocks noChangeArrowheads="1"/>
                </p:cNvSpPr>
                <p:nvPr/>
              </p:nvSpPr>
              <p:spPr bwMode="auto">
                <a:xfrm>
                  <a:off x="2656" y="2267"/>
                  <a:ext cx="45" cy="45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</p:grpSp>
          <p:sp>
            <p:nvSpPr>
              <p:cNvPr id="39990" name="Text Box 123"/>
              <p:cNvSpPr txBox="1">
                <a:spLocks noChangeArrowheads="1"/>
              </p:cNvSpPr>
              <p:nvPr/>
            </p:nvSpPr>
            <p:spPr bwMode="auto">
              <a:xfrm>
                <a:off x="2471" y="2018"/>
                <a:ext cx="7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400" baseline="0">
                    <a:solidFill>
                      <a:srgbClr val="FF0000"/>
                    </a:solidFill>
                  </a:rPr>
                  <a:t>V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CE</a:t>
                </a:r>
              </a:p>
            </p:txBody>
          </p:sp>
        </p:grpSp>
      </p:grpSp>
      <p:grpSp>
        <p:nvGrpSpPr>
          <p:cNvPr id="38976" name="Group 64"/>
          <p:cNvGrpSpPr>
            <a:grpSpLocks/>
          </p:cNvGrpSpPr>
          <p:nvPr/>
        </p:nvGrpSpPr>
        <p:grpSpPr bwMode="auto">
          <a:xfrm>
            <a:off x="4284663" y="1450975"/>
            <a:ext cx="4843462" cy="3130550"/>
            <a:chOff x="2699" y="914"/>
            <a:chExt cx="3051" cy="1972"/>
          </a:xfrm>
        </p:grpSpPr>
        <p:grpSp>
          <p:nvGrpSpPr>
            <p:cNvPr id="39962" name="Group 112"/>
            <p:cNvGrpSpPr>
              <a:grpSpLocks/>
            </p:cNvGrpSpPr>
            <p:nvPr/>
          </p:nvGrpSpPr>
          <p:grpSpPr bwMode="auto">
            <a:xfrm>
              <a:off x="2699" y="1853"/>
              <a:ext cx="1678" cy="452"/>
              <a:chOff x="-23" y="2223"/>
              <a:chExt cx="1678" cy="452"/>
            </a:xfrm>
          </p:grpSpPr>
          <p:grpSp>
            <p:nvGrpSpPr>
              <p:cNvPr id="39979" name="Group 113"/>
              <p:cNvGrpSpPr>
                <a:grpSpLocks/>
              </p:cNvGrpSpPr>
              <p:nvPr/>
            </p:nvGrpSpPr>
            <p:grpSpPr bwMode="auto">
              <a:xfrm>
                <a:off x="567" y="2523"/>
                <a:ext cx="1088" cy="90"/>
                <a:chOff x="1066" y="2926"/>
                <a:chExt cx="1088" cy="90"/>
              </a:xfrm>
            </p:grpSpPr>
            <p:sp>
              <p:nvSpPr>
                <p:cNvPr id="39982" name="Rectangle 114"/>
                <p:cNvSpPr>
                  <a:spLocks noChangeArrowheads="1"/>
                </p:cNvSpPr>
                <p:nvPr/>
              </p:nvSpPr>
              <p:spPr bwMode="auto">
                <a:xfrm>
                  <a:off x="1519" y="2926"/>
                  <a:ext cx="318" cy="9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39983" name="Line 115"/>
                <p:cNvSpPr>
                  <a:spLocks noChangeShapeType="1"/>
                </p:cNvSpPr>
                <p:nvPr/>
              </p:nvSpPr>
              <p:spPr bwMode="auto">
                <a:xfrm>
                  <a:off x="1837" y="2976"/>
                  <a:ext cx="31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984" name="Line 116"/>
                <p:cNvSpPr>
                  <a:spLocks noChangeShapeType="1"/>
                </p:cNvSpPr>
                <p:nvPr/>
              </p:nvSpPr>
              <p:spPr bwMode="auto">
                <a:xfrm>
                  <a:off x="1066" y="2976"/>
                  <a:ext cx="4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9980" name="Text Box 117"/>
              <p:cNvSpPr txBox="1">
                <a:spLocks noChangeArrowheads="1"/>
              </p:cNvSpPr>
              <p:nvPr/>
            </p:nvSpPr>
            <p:spPr bwMode="auto">
              <a:xfrm>
                <a:off x="917" y="2223"/>
                <a:ext cx="55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400" baseline="0"/>
                  <a:t>R</a:t>
                </a:r>
                <a:r>
                  <a:rPr lang="en-US" altLang="zh-CN" sz="2400"/>
                  <a:t>b</a:t>
                </a:r>
              </a:p>
            </p:txBody>
          </p:sp>
          <p:sp>
            <p:nvSpPr>
              <p:cNvPr id="39981" name="Text Box 118"/>
              <p:cNvSpPr txBox="1">
                <a:spLocks noChangeArrowheads="1"/>
              </p:cNvSpPr>
              <p:nvPr/>
            </p:nvSpPr>
            <p:spPr bwMode="auto">
              <a:xfrm>
                <a:off x="-23" y="2387"/>
                <a:ext cx="78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400" baseline="0"/>
                  <a:t>V</a:t>
                </a:r>
                <a:r>
                  <a:rPr lang="en-US" altLang="zh-CN" sz="2400"/>
                  <a:t>1</a:t>
                </a:r>
              </a:p>
            </p:txBody>
          </p:sp>
        </p:grpSp>
        <p:grpSp>
          <p:nvGrpSpPr>
            <p:cNvPr id="39963" name="Group 63"/>
            <p:cNvGrpSpPr>
              <a:grpSpLocks/>
            </p:cNvGrpSpPr>
            <p:nvPr/>
          </p:nvGrpSpPr>
          <p:grpSpPr bwMode="auto">
            <a:xfrm>
              <a:off x="4300" y="914"/>
              <a:ext cx="1450" cy="1972"/>
              <a:chOff x="4300" y="914"/>
              <a:chExt cx="1450" cy="1972"/>
            </a:xfrm>
          </p:grpSpPr>
          <p:grpSp>
            <p:nvGrpSpPr>
              <p:cNvPr id="39964" name="Group 93"/>
              <p:cNvGrpSpPr>
                <a:grpSpLocks/>
              </p:cNvGrpSpPr>
              <p:nvPr/>
            </p:nvGrpSpPr>
            <p:grpSpPr bwMode="auto">
              <a:xfrm>
                <a:off x="4542" y="2382"/>
                <a:ext cx="157" cy="504"/>
                <a:chOff x="3299" y="2886"/>
                <a:chExt cx="157" cy="504"/>
              </a:xfrm>
            </p:grpSpPr>
            <p:sp>
              <p:nvSpPr>
                <p:cNvPr id="39977" name="Line 94"/>
                <p:cNvSpPr>
                  <a:spLocks noChangeShapeType="1"/>
                </p:cNvSpPr>
                <p:nvPr/>
              </p:nvSpPr>
              <p:spPr bwMode="auto">
                <a:xfrm>
                  <a:off x="3379" y="2886"/>
                  <a:ext cx="0" cy="49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978" name="Line 95"/>
                <p:cNvSpPr>
                  <a:spLocks noChangeShapeType="1"/>
                </p:cNvSpPr>
                <p:nvPr/>
              </p:nvSpPr>
              <p:spPr bwMode="auto">
                <a:xfrm>
                  <a:off x="3299" y="3390"/>
                  <a:ext cx="157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965" name="Group 105"/>
              <p:cNvGrpSpPr>
                <a:grpSpLocks/>
              </p:cNvGrpSpPr>
              <p:nvPr/>
            </p:nvGrpSpPr>
            <p:grpSpPr bwMode="auto">
              <a:xfrm>
                <a:off x="4300" y="914"/>
                <a:ext cx="885" cy="1105"/>
                <a:chOff x="2176" y="981"/>
                <a:chExt cx="885" cy="1105"/>
              </a:xfrm>
            </p:grpSpPr>
            <p:grpSp>
              <p:nvGrpSpPr>
                <p:cNvPr id="39971" name="Group 106"/>
                <p:cNvGrpSpPr>
                  <a:grpSpLocks/>
                </p:cNvGrpSpPr>
                <p:nvPr/>
              </p:nvGrpSpPr>
              <p:grpSpPr bwMode="auto">
                <a:xfrm>
                  <a:off x="2456" y="1253"/>
                  <a:ext cx="91" cy="833"/>
                  <a:chOff x="3016" y="1645"/>
                  <a:chExt cx="91" cy="833"/>
                </a:xfrm>
              </p:grpSpPr>
              <p:sp>
                <p:nvSpPr>
                  <p:cNvPr id="39974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3061" y="2205"/>
                    <a:ext cx="0" cy="27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75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1933"/>
                    <a:ext cx="91" cy="27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  <p:sp>
                <p:nvSpPr>
                  <p:cNvPr id="39976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3061" y="1645"/>
                    <a:ext cx="0" cy="27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9972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2504" y="1525"/>
                  <a:ext cx="557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400" baseline="0"/>
                    <a:t>R</a:t>
                  </a:r>
                  <a:r>
                    <a:rPr lang="en-US" altLang="zh-CN" sz="2400"/>
                    <a:t>c</a:t>
                  </a:r>
                </a:p>
              </p:txBody>
            </p:sp>
            <p:sp>
              <p:nvSpPr>
                <p:cNvPr id="39973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2176" y="981"/>
                  <a:ext cx="78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400" baseline="0"/>
                    <a:t>V</a:t>
                  </a:r>
                  <a:r>
                    <a:rPr lang="en-US" altLang="zh-CN" sz="2400"/>
                    <a:t>CC</a:t>
                  </a:r>
                </a:p>
              </p:txBody>
            </p:sp>
          </p:grpSp>
          <p:grpSp>
            <p:nvGrpSpPr>
              <p:cNvPr id="39966" name="Group 119"/>
              <p:cNvGrpSpPr>
                <a:grpSpLocks/>
              </p:cNvGrpSpPr>
              <p:nvPr/>
            </p:nvGrpSpPr>
            <p:grpSpPr bwMode="auto">
              <a:xfrm>
                <a:off x="4601" y="1701"/>
                <a:ext cx="1149" cy="288"/>
                <a:chOff x="2106" y="2018"/>
                <a:chExt cx="1149" cy="288"/>
              </a:xfrm>
            </p:grpSpPr>
            <p:grpSp>
              <p:nvGrpSpPr>
                <p:cNvPr id="39967" name="Group 120"/>
                <p:cNvGrpSpPr>
                  <a:grpSpLocks/>
                </p:cNvGrpSpPr>
                <p:nvPr/>
              </p:nvGrpSpPr>
              <p:grpSpPr bwMode="auto">
                <a:xfrm>
                  <a:off x="2106" y="2141"/>
                  <a:ext cx="541" cy="45"/>
                  <a:chOff x="2656" y="2267"/>
                  <a:chExt cx="541" cy="45"/>
                </a:xfrm>
              </p:grpSpPr>
              <p:sp>
                <p:nvSpPr>
                  <p:cNvPr id="39969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2699" y="2296"/>
                    <a:ext cx="49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70" name="Oval 122"/>
                  <p:cNvSpPr>
                    <a:spLocks noChangeArrowheads="1"/>
                  </p:cNvSpPr>
                  <p:nvPr/>
                </p:nvSpPr>
                <p:spPr bwMode="auto">
                  <a:xfrm>
                    <a:off x="2656" y="2267"/>
                    <a:ext cx="45" cy="4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</p:grpSp>
            <p:sp>
              <p:nvSpPr>
                <p:cNvPr id="39968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2471" y="2018"/>
                  <a:ext cx="78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400" baseline="0">
                      <a:solidFill>
                        <a:srgbClr val="FF0000"/>
                      </a:solidFill>
                    </a:rPr>
                    <a:t>V</a:t>
                  </a:r>
                  <a:r>
                    <a:rPr lang="en-US" altLang="zh-CN" sz="2400">
                      <a:solidFill>
                        <a:srgbClr val="FF0000"/>
                      </a:solidFill>
                    </a:rPr>
                    <a:t>CE</a:t>
                  </a:r>
                </a:p>
              </p:txBody>
            </p:sp>
          </p:grpSp>
        </p:grpSp>
      </p:grpSp>
      <p:sp>
        <p:nvSpPr>
          <p:cNvPr id="38974" name="Line 62"/>
          <p:cNvSpPr>
            <a:spLocks noChangeShapeType="1"/>
          </p:cNvSpPr>
          <p:nvPr/>
        </p:nvSpPr>
        <p:spPr bwMode="auto">
          <a:xfrm>
            <a:off x="7342188" y="3141663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77" name="Line 65"/>
          <p:cNvSpPr>
            <a:spLocks noChangeShapeType="1"/>
          </p:cNvSpPr>
          <p:nvPr/>
        </p:nvSpPr>
        <p:spPr bwMode="auto">
          <a:xfrm>
            <a:off x="6948488" y="3500438"/>
            <a:ext cx="358775" cy="36036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8980" name="Group 68"/>
          <p:cNvGrpSpPr>
            <a:grpSpLocks/>
          </p:cNvGrpSpPr>
          <p:nvPr/>
        </p:nvGrpSpPr>
        <p:grpSpPr bwMode="auto">
          <a:xfrm>
            <a:off x="7451725" y="3284538"/>
            <a:ext cx="1584325" cy="576262"/>
            <a:chOff x="4694" y="2069"/>
            <a:chExt cx="998" cy="363"/>
          </a:xfrm>
        </p:grpSpPr>
        <p:sp>
          <p:nvSpPr>
            <p:cNvPr id="39960" name="Line 66"/>
            <p:cNvSpPr>
              <a:spLocks noChangeShapeType="1"/>
            </p:cNvSpPr>
            <p:nvPr/>
          </p:nvSpPr>
          <p:spPr bwMode="auto">
            <a:xfrm>
              <a:off x="4785" y="2069"/>
              <a:ext cx="0" cy="3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1" name="Text Box 67"/>
            <p:cNvSpPr txBox="1">
              <a:spLocks noChangeArrowheads="1"/>
            </p:cNvSpPr>
            <p:nvPr/>
          </p:nvSpPr>
          <p:spPr bwMode="auto">
            <a:xfrm>
              <a:off x="4694" y="2115"/>
              <a:ext cx="9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baseline="0">
                  <a:solidFill>
                    <a:schemeClr val="folHlink"/>
                  </a:solidFill>
                </a:rPr>
                <a:t>V</a:t>
              </a:r>
              <a:r>
                <a:rPr lang="en-US" altLang="zh-CN">
                  <a:solidFill>
                    <a:schemeClr val="folHlink"/>
                  </a:solidFill>
                </a:rPr>
                <a:t>CE</a:t>
              </a:r>
              <a:r>
                <a:rPr lang="en-US" altLang="zh-CN" baseline="0">
                  <a:solidFill>
                    <a:schemeClr val="folHlink"/>
                  </a:solidFill>
                </a:rPr>
                <a:t>=0.3V</a:t>
              </a:r>
            </a:p>
          </p:txBody>
        </p:sp>
      </p:grpSp>
      <p:grpSp>
        <p:nvGrpSpPr>
          <p:cNvPr id="38983" name="Group 71"/>
          <p:cNvGrpSpPr>
            <a:grpSpLocks/>
          </p:cNvGrpSpPr>
          <p:nvPr/>
        </p:nvGrpSpPr>
        <p:grpSpPr bwMode="auto">
          <a:xfrm>
            <a:off x="5364163" y="3789363"/>
            <a:ext cx="1747837" cy="431800"/>
            <a:chOff x="3379" y="2387"/>
            <a:chExt cx="1101" cy="272"/>
          </a:xfrm>
        </p:grpSpPr>
        <p:sp>
          <p:nvSpPr>
            <p:cNvPr id="39958" name="Line 69"/>
            <p:cNvSpPr>
              <a:spLocks noChangeShapeType="1"/>
            </p:cNvSpPr>
            <p:nvPr/>
          </p:nvSpPr>
          <p:spPr bwMode="auto">
            <a:xfrm>
              <a:off x="4241" y="2387"/>
              <a:ext cx="181" cy="18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9" name="Text Box 70"/>
            <p:cNvSpPr txBox="1">
              <a:spLocks noChangeArrowheads="1"/>
            </p:cNvSpPr>
            <p:nvPr/>
          </p:nvSpPr>
          <p:spPr bwMode="auto">
            <a:xfrm>
              <a:off x="3379" y="2409"/>
              <a:ext cx="110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baseline="0">
                  <a:solidFill>
                    <a:schemeClr val="folHlink"/>
                  </a:solidFill>
                </a:rPr>
                <a:t>V</a:t>
              </a:r>
              <a:r>
                <a:rPr lang="en-US" altLang="zh-CN">
                  <a:solidFill>
                    <a:schemeClr val="folHlink"/>
                  </a:solidFill>
                </a:rPr>
                <a:t>BE</a:t>
              </a:r>
              <a:r>
                <a:rPr lang="en-US" altLang="zh-CN" baseline="0">
                  <a:solidFill>
                    <a:schemeClr val="folHlink"/>
                  </a:solidFill>
                </a:rPr>
                <a:t>=0.7V</a:t>
              </a:r>
            </a:p>
          </p:txBody>
        </p:sp>
      </p:grpSp>
      <p:grpSp>
        <p:nvGrpSpPr>
          <p:cNvPr id="38995" name="Group 83"/>
          <p:cNvGrpSpPr>
            <a:grpSpLocks/>
          </p:cNvGrpSpPr>
          <p:nvPr/>
        </p:nvGrpSpPr>
        <p:grpSpPr bwMode="auto">
          <a:xfrm>
            <a:off x="1903413" y="5221288"/>
            <a:ext cx="1373187" cy="1087437"/>
            <a:chOff x="1199" y="3289"/>
            <a:chExt cx="865" cy="685"/>
          </a:xfrm>
        </p:grpSpPr>
        <p:sp>
          <p:nvSpPr>
            <p:cNvPr id="39950" name="Text Box 121"/>
            <p:cNvSpPr txBox="1">
              <a:spLocks noChangeArrowheads="1"/>
            </p:cNvSpPr>
            <p:nvPr/>
          </p:nvSpPr>
          <p:spPr bwMode="auto">
            <a:xfrm>
              <a:off x="1199" y="3420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1800" baseline="0">
                  <a:solidFill>
                    <a:schemeClr val="folHlink"/>
                  </a:solidFill>
                </a:rPr>
                <a:t>B</a:t>
              </a:r>
            </a:p>
          </p:txBody>
        </p:sp>
        <p:sp>
          <p:nvSpPr>
            <p:cNvPr id="39951" name="Text Box 122"/>
            <p:cNvSpPr txBox="1">
              <a:spLocks noChangeArrowheads="1"/>
            </p:cNvSpPr>
            <p:nvPr/>
          </p:nvSpPr>
          <p:spPr bwMode="auto">
            <a:xfrm>
              <a:off x="1701" y="3289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1800" baseline="0">
                  <a:solidFill>
                    <a:schemeClr val="folHlink"/>
                  </a:solidFill>
                </a:rPr>
                <a:t>C</a:t>
              </a:r>
            </a:p>
          </p:txBody>
        </p:sp>
        <p:sp>
          <p:nvSpPr>
            <p:cNvPr id="39952" name="Text Box 123"/>
            <p:cNvSpPr txBox="1">
              <a:spLocks noChangeArrowheads="1"/>
            </p:cNvSpPr>
            <p:nvPr/>
          </p:nvSpPr>
          <p:spPr bwMode="auto">
            <a:xfrm>
              <a:off x="1701" y="3743"/>
              <a:ext cx="3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1800" baseline="0">
                  <a:solidFill>
                    <a:schemeClr val="folHlink"/>
                  </a:solidFill>
                </a:rPr>
                <a:t>E</a:t>
              </a:r>
            </a:p>
          </p:txBody>
        </p:sp>
        <p:grpSp>
          <p:nvGrpSpPr>
            <p:cNvPr id="39953" name="Group 82"/>
            <p:cNvGrpSpPr>
              <a:grpSpLocks/>
            </p:cNvGrpSpPr>
            <p:nvPr/>
          </p:nvGrpSpPr>
          <p:grpSpPr bwMode="auto">
            <a:xfrm>
              <a:off x="1442" y="3467"/>
              <a:ext cx="371" cy="347"/>
              <a:chOff x="3016" y="3566"/>
              <a:chExt cx="371" cy="347"/>
            </a:xfrm>
          </p:grpSpPr>
          <p:sp>
            <p:nvSpPr>
              <p:cNvPr id="39954" name="Line 117"/>
              <p:cNvSpPr>
                <a:spLocks noChangeShapeType="1"/>
              </p:cNvSpPr>
              <p:nvPr/>
            </p:nvSpPr>
            <p:spPr bwMode="auto">
              <a:xfrm>
                <a:off x="3243" y="3633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5" name="Line 119"/>
              <p:cNvSpPr>
                <a:spLocks noChangeShapeType="1"/>
              </p:cNvSpPr>
              <p:nvPr/>
            </p:nvSpPr>
            <p:spPr bwMode="auto">
              <a:xfrm flipV="1">
                <a:off x="3243" y="3566"/>
                <a:ext cx="118" cy="1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6" name="Line 120"/>
              <p:cNvSpPr>
                <a:spLocks noChangeShapeType="1"/>
              </p:cNvSpPr>
              <p:nvPr/>
            </p:nvSpPr>
            <p:spPr bwMode="auto">
              <a:xfrm>
                <a:off x="3016" y="3747"/>
                <a:ext cx="22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57" name="Line 81"/>
              <p:cNvSpPr>
                <a:spLocks noChangeShapeType="1"/>
              </p:cNvSpPr>
              <p:nvPr/>
            </p:nvSpPr>
            <p:spPr bwMode="auto">
              <a:xfrm flipH="1" flipV="1">
                <a:off x="3251" y="3777"/>
                <a:ext cx="136" cy="1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9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" dur="500"/>
                                        <p:tgtEl>
                                          <p:spTgt spid="390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8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38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8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  <p:bldP spid="39004" grpId="0"/>
      <p:bldP spid="38974" grpId="0" animBg="1"/>
      <p:bldP spid="3897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706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48958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半导体元器件原理</a:t>
            </a:r>
          </a:p>
        </p:txBody>
      </p:sp>
      <p:sp>
        <p:nvSpPr>
          <p:cNvPr id="41038" name="Rectangle 23"/>
          <p:cNvSpPr>
            <a:spLocks noChangeArrowheads="1"/>
          </p:cNvSpPr>
          <p:nvPr/>
        </p:nvSpPr>
        <p:spPr bwMode="auto">
          <a:xfrm>
            <a:off x="684213" y="981075"/>
            <a:ext cx="4464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aseline="0"/>
              <a:t>6</a:t>
            </a:r>
            <a:r>
              <a:rPr lang="zh-CN" altLang="en-US" sz="2800" baseline="0"/>
              <a:t>、</a:t>
            </a:r>
            <a:r>
              <a:rPr lang="en-US" altLang="zh-CN" sz="2800" baseline="0"/>
              <a:t>MOS</a:t>
            </a:r>
            <a:r>
              <a:rPr lang="zh-CN" altLang="en-US" sz="2800" baseline="0"/>
              <a:t>管（</a:t>
            </a:r>
            <a:r>
              <a:rPr lang="en-US" altLang="zh-CN" sz="2800" baseline="0">
                <a:solidFill>
                  <a:schemeClr val="folHlink"/>
                </a:solidFill>
              </a:rPr>
              <a:t>N</a:t>
            </a:r>
            <a:r>
              <a:rPr lang="zh-CN" altLang="en-US" sz="2800" baseline="0">
                <a:solidFill>
                  <a:schemeClr val="folHlink"/>
                </a:solidFill>
              </a:rPr>
              <a:t>沟道</a:t>
            </a:r>
            <a:r>
              <a:rPr lang="zh-CN" altLang="en-US" sz="2800" baseline="0"/>
              <a:t>） </a:t>
            </a:r>
          </a:p>
        </p:txBody>
      </p:sp>
      <p:grpSp>
        <p:nvGrpSpPr>
          <p:cNvPr id="41093" name="Group 133"/>
          <p:cNvGrpSpPr>
            <a:grpSpLocks/>
          </p:cNvGrpSpPr>
          <p:nvPr/>
        </p:nvGrpSpPr>
        <p:grpSpPr bwMode="auto">
          <a:xfrm>
            <a:off x="1331913" y="1690688"/>
            <a:ext cx="2857500" cy="2674937"/>
            <a:chOff x="2700" y="8615"/>
            <a:chExt cx="4500" cy="4213"/>
          </a:xfrm>
        </p:grpSpPr>
        <p:grpSp>
          <p:nvGrpSpPr>
            <p:cNvPr id="42035" name="Group 134"/>
            <p:cNvGrpSpPr>
              <a:grpSpLocks/>
            </p:cNvGrpSpPr>
            <p:nvPr/>
          </p:nvGrpSpPr>
          <p:grpSpPr bwMode="auto">
            <a:xfrm>
              <a:off x="2700" y="9240"/>
              <a:ext cx="4500" cy="3588"/>
              <a:chOff x="2700" y="9240"/>
              <a:chExt cx="4500" cy="3588"/>
            </a:xfrm>
          </p:grpSpPr>
          <p:grpSp>
            <p:nvGrpSpPr>
              <p:cNvPr id="42039" name="Group 135"/>
              <p:cNvGrpSpPr>
                <a:grpSpLocks/>
              </p:cNvGrpSpPr>
              <p:nvPr/>
            </p:nvGrpSpPr>
            <p:grpSpPr bwMode="auto">
              <a:xfrm>
                <a:off x="2700" y="10020"/>
                <a:ext cx="4500" cy="2808"/>
                <a:chOff x="1980" y="8148"/>
                <a:chExt cx="4500" cy="2808"/>
              </a:xfrm>
            </p:grpSpPr>
            <p:grpSp>
              <p:nvGrpSpPr>
                <p:cNvPr id="42043" name="Group 136"/>
                <p:cNvGrpSpPr>
                  <a:grpSpLocks/>
                </p:cNvGrpSpPr>
                <p:nvPr/>
              </p:nvGrpSpPr>
              <p:grpSpPr bwMode="auto">
                <a:xfrm>
                  <a:off x="1980" y="8148"/>
                  <a:ext cx="4500" cy="2808"/>
                  <a:chOff x="1980" y="8148"/>
                  <a:chExt cx="4500" cy="2808"/>
                </a:xfrm>
              </p:grpSpPr>
              <p:grpSp>
                <p:nvGrpSpPr>
                  <p:cNvPr id="42047" name="Group 137"/>
                  <p:cNvGrpSpPr>
                    <a:grpSpLocks/>
                  </p:cNvGrpSpPr>
                  <p:nvPr/>
                </p:nvGrpSpPr>
                <p:grpSpPr bwMode="auto">
                  <a:xfrm>
                    <a:off x="1980" y="8148"/>
                    <a:ext cx="4500" cy="2808"/>
                    <a:chOff x="1980" y="8148"/>
                    <a:chExt cx="4500" cy="2808"/>
                  </a:xfrm>
                </p:grpSpPr>
                <p:grpSp>
                  <p:nvGrpSpPr>
                    <p:cNvPr id="42050" name="Group 13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80" y="8304"/>
                      <a:ext cx="4500" cy="2652"/>
                      <a:chOff x="1980" y="8304"/>
                      <a:chExt cx="4500" cy="2652"/>
                    </a:xfrm>
                  </p:grpSpPr>
                  <p:sp>
                    <p:nvSpPr>
                      <p:cNvPr id="42058" name="Rectangle 1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980" y="8304"/>
                        <a:ext cx="4500" cy="265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sz="2800" baseline="0">
                          <a:latin typeface="仿宋" pitchFamily="49" charset="-122"/>
                        </a:endParaRPr>
                      </a:p>
                    </p:txBody>
                  </p:sp>
                  <p:sp>
                    <p:nvSpPr>
                      <p:cNvPr id="42059" name="Rectangle 14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980" y="8304"/>
                        <a:ext cx="4500" cy="468"/>
                      </a:xfrm>
                      <a:prstGeom prst="rect">
                        <a:avLst/>
                      </a:prstGeom>
                      <a:solidFill>
                        <a:srgbClr val="969696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sz="2800" baseline="0">
                          <a:latin typeface="仿宋" pitchFamily="49" charset="-122"/>
                        </a:endParaRPr>
                      </a:p>
                    </p:txBody>
                  </p:sp>
                </p:grpSp>
                <p:grpSp>
                  <p:nvGrpSpPr>
                    <p:cNvPr id="42051" name="Group 14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40" y="8148"/>
                      <a:ext cx="720" cy="624"/>
                      <a:chOff x="2340" y="8148"/>
                      <a:chExt cx="720" cy="624"/>
                    </a:xfrm>
                  </p:grpSpPr>
                  <p:sp>
                    <p:nvSpPr>
                      <p:cNvPr id="42056" name="Rectangle 14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00" y="8304"/>
                        <a:ext cx="180" cy="468"/>
                      </a:xfrm>
                      <a:prstGeom prst="rect">
                        <a:avLst/>
                      </a:prstGeom>
                      <a:solidFill>
                        <a:srgbClr val="333333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sz="2800" baseline="0">
                          <a:latin typeface="仿宋" pitchFamily="49" charset="-122"/>
                        </a:endParaRPr>
                      </a:p>
                    </p:txBody>
                  </p:sp>
                  <p:sp>
                    <p:nvSpPr>
                      <p:cNvPr id="42057" name="Rectangle 1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40" y="8148"/>
                        <a:ext cx="720" cy="156"/>
                      </a:xfrm>
                      <a:prstGeom prst="rect">
                        <a:avLst/>
                      </a:prstGeom>
                      <a:solidFill>
                        <a:srgbClr val="333333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sz="2800" baseline="0">
                          <a:latin typeface="仿宋" pitchFamily="49" charset="-122"/>
                        </a:endParaRPr>
                      </a:p>
                    </p:txBody>
                  </p:sp>
                </p:grpSp>
                <p:grpSp>
                  <p:nvGrpSpPr>
                    <p:cNvPr id="42052" name="Group 1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400" y="8148"/>
                      <a:ext cx="720" cy="624"/>
                      <a:chOff x="5400" y="8148"/>
                      <a:chExt cx="720" cy="624"/>
                    </a:xfrm>
                  </p:grpSpPr>
                  <p:sp>
                    <p:nvSpPr>
                      <p:cNvPr id="42054" name="Rectangle 14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580" y="8304"/>
                        <a:ext cx="180" cy="468"/>
                      </a:xfrm>
                      <a:prstGeom prst="rect">
                        <a:avLst/>
                      </a:prstGeom>
                      <a:solidFill>
                        <a:srgbClr val="333333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sz="2800" baseline="0">
                          <a:latin typeface="仿宋" pitchFamily="49" charset="-122"/>
                        </a:endParaRPr>
                      </a:p>
                    </p:txBody>
                  </p:sp>
                  <p:sp>
                    <p:nvSpPr>
                      <p:cNvPr id="42055" name="Rectangle 14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400" y="8148"/>
                        <a:ext cx="720" cy="156"/>
                      </a:xfrm>
                      <a:prstGeom prst="rect">
                        <a:avLst/>
                      </a:prstGeom>
                      <a:solidFill>
                        <a:srgbClr val="333333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sz="2800" baseline="0">
                          <a:latin typeface="仿宋" pitchFamily="49" charset="-122"/>
                        </a:endParaRPr>
                      </a:p>
                    </p:txBody>
                  </p:sp>
                </p:grpSp>
                <p:sp>
                  <p:nvSpPr>
                    <p:cNvPr id="42053" name="Rectangle 1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0" y="8148"/>
                      <a:ext cx="1260" cy="156"/>
                    </a:xfrm>
                    <a:prstGeom prst="rect">
                      <a:avLst/>
                    </a:prstGeom>
                    <a:solidFill>
                      <a:srgbClr val="333333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</p:grpSp>
              <p:sp>
                <p:nvSpPr>
                  <p:cNvPr id="42048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2340" y="8772"/>
                    <a:ext cx="900" cy="93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  <p:sp>
                <p:nvSpPr>
                  <p:cNvPr id="42049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5220" y="8772"/>
                    <a:ext cx="900" cy="93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</p:grpSp>
            <p:sp>
              <p:nvSpPr>
                <p:cNvPr id="42044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3960" y="9864"/>
                  <a:ext cx="900" cy="936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altLang="zh-CN" sz="1800" baseline="0"/>
                    <a:t>P</a:t>
                  </a:r>
                  <a:endParaRPr lang="en-US" altLang="zh-CN" sz="1800" baseline="0">
                    <a:latin typeface="Arial" charset="0"/>
                  </a:endParaRPr>
                </a:p>
              </p:txBody>
            </p:sp>
            <p:sp>
              <p:nvSpPr>
                <p:cNvPr id="42045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2520" y="8772"/>
                  <a:ext cx="900" cy="936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altLang="zh-CN" sz="1800" baseline="0"/>
                    <a:t>N</a:t>
                  </a:r>
                  <a:r>
                    <a:rPr lang="en-US" altLang="zh-CN" sz="1800" baseline="30000"/>
                    <a:t>+</a:t>
                  </a:r>
                  <a:endParaRPr lang="en-US" altLang="zh-CN" sz="1800" baseline="0">
                    <a:latin typeface="Arial" charset="0"/>
                  </a:endParaRPr>
                </a:p>
              </p:txBody>
            </p:sp>
            <p:sp>
              <p:nvSpPr>
                <p:cNvPr id="42046" name="Text Box 152"/>
                <p:cNvSpPr txBox="1">
                  <a:spLocks noChangeArrowheads="1"/>
                </p:cNvSpPr>
                <p:nvPr/>
              </p:nvSpPr>
              <p:spPr bwMode="auto">
                <a:xfrm>
                  <a:off x="5400" y="8772"/>
                  <a:ext cx="900" cy="936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altLang="zh-CN" sz="1800" baseline="0"/>
                    <a:t>N</a:t>
                  </a:r>
                  <a:r>
                    <a:rPr lang="en-US" altLang="zh-CN" sz="1800" baseline="30000"/>
                    <a:t>+</a:t>
                  </a:r>
                  <a:endParaRPr lang="en-US" altLang="zh-CN" sz="1800" baseline="0">
                    <a:latin typeface="Arial" charset="0"/>
                  </a:endParaRPr>
                </a:p>
              </p:txBody>
            </p:sp>
          </p:grpSp>
          <p:sp>
            <p:nvSpPr>
              <p:cNvPr id="42040" name="Line 153"/>
              <p:cNvSpPr>
                <a:spLocks noChangeShapeType="1"/>
              </p:cNvSpPr>
              <p:nvPr/>
            </p:nvSpPr>
            <p:spPr bwMode="auto">
              <a:xfrm>
                <a:off x="4965" y="9240"/>
                <a:ext cx="1" cy="7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41" name="Line 154"/>
              <p:cNvSpPr>
                <a:spLocks noChangeShapeType="1"/>
              </p:cNvSpPr>
              <p:nvPr/>
            </p:nvSpPr>
            <p:spPr bwMode="auto">
              <a:xfrm>
                <a:off x="6479" y="9240"/>
                <a:ext cx="1" cy="7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42" name="Line 155"/>
              <p:cNvSpPr>
                <a:spLocks noChangeShapeType="1"/>
              </p:cNvSpPr>
              <p:nvPr/>
            </p:nvSpPr>
            <p:spPr bwMode="auto">
              <a:xfrm>
                <a:off x="3420" y="9240"/>
                <a:ext cx="1" cy="7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036" name="Text Box 156"/>
            <p:cNvSpPr txBox="1">
              <a:spLocks noChangeArrowheads="1"/>
            </p:cNvSpPr>
            <p:nvPr/>
          </p:nvSpPr>
          <p:spPr bwMode="auto">
            <a:xfrm>
              <a:off x="4680" y="8621"/>
              <a:ext cx="796" cy="6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800" baseline="0"/>
                <a:t>G</a:t>
              </a:r>
              <a:endParaRPr lang="en-US" altLang="zh-CN" sz="1800" baseline="0">
                <a:latin typeface="Arial" charset="0"/>
              </a:endParaRPr>
            </a:p>
          </p:txBody>
        </p:sp>
        <p:sp>
          <p:nvSpPr>
            <p:cNvPr id="42037" name="Text Box 157"/>
            <p:cNvSpPr txBox="1">
              <a:spLocks noChangeArrowheads="1"/>
            </p:cNvSpPr>
            <p:nvPr/>
          </p:nvSpPr>
          <p:spPr bwMode="auto">
            <a:xfrm>
              <a:off x="3164" y="8616"/>
              <a:ext cx="796" cy="6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800" baseline="0"/>
                <a:t>S</a:t>
              </a:r>
              <a:endParaRPr lang="en-US" altLang="zh-CN" sz="1800" baseline="0">
                <a:latin typeface="Arial" charset="0"/>
              </a:endParaRPr>
            </a:p>
          </p:txBody>
        </p:sp>
        <p:sp>
          <p:nvSpPr>
            <p:cNvPr id="42038" name="Text Box 158"/>
            <p:cNvSpPr txBox="1">
              <a:spLocks noChangeArrowheads="1"/>
            </p:cNvSpPr>
            <p:nvPr/>
          </p:nvSpPr>
          <p:spPr bwMode="auto">
            <a:xfrm>
              <a:off x="6179" y="8615"/>
              <a:ext cx="796" cy="6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800" baseline="0"/>
                <a:t>D</a:t>
              </a:r>
              <a:endParaRPr lang="en-US" altLang="zh-CN" sz="1800" baseline="0">
                <a:latin typeface="Arial" charset="0"/>
              </a:endParaRPr>
            </a:p>
          </p:txBody>
        </p:sp>
      </p:grpSp>
      <p:grpSp>
        <p:nvGrpSpPr>
          <p:cNvPr id="41119" name="Group 159"/>
          <p:cNvGrpSpPr>
            <a:grpSpLocks/>
          </p:cNvGrpSpPr>
          <p:nvPr/>
        </p:nvGrpSpPr>
        <p:grpSpPr bwMode="auto">
          <a:xfrm>
            <a:off x="468313" y="4940300"/>
            <a:ext cx="1363662" cy="1077913"/>
            <a:chOff x="1679" y="2758"/>
            <a:chExt cx="859" cy="679"/>
          </a:xfrm>
        </p:grpSpPr>
        <p:grpSp>
          <p:nvGrpSpPr>
            <p:cNvPr id="42016" name="Group 160"/>
            <p:cNvGrpSpPr>
              <a:grpSpLocks/>
            </p:cNvGrpSpPr>
            <p:nvPr/>
          </p:nvGrpSpPr>
          <p:grpSpPr bwMode="auto">
            <a:xfrm>
              <a:off x="1837" y="2798"/>
              <a:ext cx="400" cy="587"/>
              <a:chOff x="1573" y="2237"/>
              <a:chExt cx="400" cy="587"/>
            </a:xfrm>
          </p:grpSpPr>
          <p:grpSp>
            <p:nvGrpSpPr>
              <p:cNvPr id="42020" name="Group 161"/>
              <p:cNvGrpSpPr>
                <a:grpSpLocks/>
              </p:cNvGrpSpPr>
              <p:nvPr/>
            </p:nvGrpSpPr>
            <p:grpSpPr bwMode="auto">
              <a:xfrm>
                <a:off x="1573" y="2408"/>
                <a:ext cx="142" cy="214"/>
                <a:chOff x="8100" y="10956"/>
                <a:chExt cx="540" cy="780"/>
              </a:xfrm>
            </p:grpSpPr>
            <p:sp>
              <p:nvSpPr>
                <p:cNvPr id="42033" name="Line 162"/>
                <p:cNvSpPr>
                  <a:spLocks noChangeShapeType="1"/>
                </p:cNvSpPr>
                <p:nvPr/>
              </p:nvSpPr>
              <p:spPr bwMode="auto">
                <a:xfrm>
                  <a:off x="8640" y="10956"/>
                  <a:ext cx="0" cy="78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034" name="Line 163"/>
                <p:cNvSpPr>
                  <a:spLocks noChangeShapeType="1"/>
                </p:cNvSpPr>
                <p:nvPr/>
              </p:nvSpPr>
              <p:spPr bwMode="auto">
                <a:xfrm>
                  <a:off x="8100" y="11736"/>
                  <a:ext cx="54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2021" name="Line 164"/>
              <p:cNvSpPr>
                <a:spLocks noChangeShapeType="1"/>
              </p:cNvSpPr>
              <p:nvPr/>
            </p:nvSpPr>
            <p:spPr bwMode="auto">
              <a:xfrm>
                <a:off x="1791" y="2477"/>
                <a:ext cx="0" cy="9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2022" name="Group 165"/>
              <p:cNvGrpSpPr>
                <a:grpSpLocks/>
              </p:cNvGrpSpPr>
              <p:nvPr/>
            </p:nvGrpSpPr>
            <p:grpSpPr bwMode="auto">
              <a:xfrm>
                <a:off x="1791" y="2237"/>
                <a:ext cx="182" cy="200"/>
                <a:chOff x="1791" y="2221"/>
                <a:chExt cx="182" cy="200"/>
              </a:xfrm>
            </p:grpSpPr>
            <p:sp>
              <p:nvSpPr>
                <p:cNvPr id="42029" name="Line 166"/>
                <p:cNvSpPr>
                  <a:spLocks noChangeShapeType="1"/>
                </p:cNvSpPr>
                <p:nvPr/>
              </p:nvSpPr>
              <p:spPr bwMode="auto">
                <a:xfrm>
                  <a:off x="1791" y="2341"/>
                  <a:ext cx="0" cy="8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2030" name="Group 167"/>
                <p:cNvGrpSpPr>
                  <a:grpSpLocks/>
                </p:cNvGrpSpPr>
                <p:nvPr/>
              </p:nvGrpSpPr>
              <p:grpSpPr bwMode="auto">
                <a:xfrm>
                  <a:off x="1791" y="2221"/>
                  <a:ext cx="182" cy="158"/>
                  <a:chOff x="8820" y="10332"/>
                  <a:chExt cx="720" cy="624"/>
                </a:xfrm>
              </p:grpSpPr>
              <p:sp>
                <p:nvSpPr>
                  <p:cNvPr id="42031" name="Line 168"/>
                  <p:cNvSpPr>
                    <a:spLocks noChangeShapeType="1"/>
                  </p:cNvSpPr>
                  <p:nvPr/>
                </p:nvSpPr>
                <p:spPr bwMode="auto">
                  <a:xfrm>
                    <a:off x="8820" y="10956"/>
                    <a:ext cx="7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32" name="Line 169"/>
                  <p:cNvSpPr>
                    <a:spLocks noChangeShapeType="1"/>
                  </p:cNvSpPr>
                  <p:nvPr/>
                </p:nvSpPr>
                <p:spPr bwMode="auto">
                  <a:xfrm>
                    <a:off x="9540" y="10332"/>
                    <a:ext cx="0" cy="62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2023" name="Group 170"/>
              <p:cNvGrpSpPr>
                <a:grpSpLocks/>
              </p:cNvGrpSpPr>
              <p:nvPr/>
            </p:nvGrpSpPr>
            <p:grpSpPr bwMode="auto">
              <a:xfrm>
                <a:off x="1791" y="2598"/>
                <a:ext cx="181" cy="226"/>
                <a:chOff x="1791" y="2614"/>
                <a:chExt cx="181" cy="226"/>
              </a:xfrm>
            </p:grpSpPr>
            <p:sp>
              <p:nvSpPr>
                <p:cNvPr id="42025" name="Line 171"/>
                <p:cNvSpPr>
                  <a:spLocks noChangeShapeType="1"/>
                </p:cNvSpPr>
                <p:nvPr/>
              </p:nvSpPr>
              <p:spPr bwMode="auto">
                <a:xfrm>
                  <a:off x="1791" y="2614"/>
                  <a:ext cx="0" cy="79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2026" name="Group 172"/>
                <p:cNvGrpSpPr>
                  <a:grpSpLocks/>
                </p:cNvGrpSpPr>
                <p:nvPr/>
              </p:nvGrpSpPr>
              <p:grpSpPr bwMode="auto">
                <a:xfrm>
                  <a:off x="1791" y="2659"/>
                  <a:ext cx="181" cy="181"/>
                  <a:chOff x="8820" y="11892"/>
                  <a:chExt cx="720" cy="624"/>
                </a:xfrm>
              </p:grpSpPr>
              <p:sp>
                <p:nvSpPr>
                  <p:cNvPr id="42027" name="Line 173"/>
                  <p:cNvSpPr>
                    <a:spLocks noChangeShapeType="1"/>
                  </p:cNvSpPr>
                  <p:nvPr/>
                </p:nvSpPr>
                <p:spPr bwMode="auto">
                  <a:xfrm>
                    <a:off x="8820" y="11892"/>
                    <a:ext cx="7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28" name="Line 174"/>
                  <p:cNvSpPr>
                    <a:spLocks noChangeShapeType="1"/>
                  </p:cNvSpPr>
                  <p:nvPr/>
                </p:nvSpPr>
                <p:spPr bwMode="auto">
                  <a:xfrm>
                    <a:off x="9539" y="11892"/>
                    <a:ext cx="1" cy="62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2024" name="Line 175"/>
              <p:cNvSpPr>
                <a:spLocks noChangeShapeType="1"/>
              </p:cNvSpPr>
              <p:nvPr/>
            </p:nvSpPr>
            <p:spPr bwMode="auto">
              <a:xfrm flipH="1">
                <a:off x="1791" y="2523"/>
                <a:ext cx="18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2017" name="Text Box 176"/>
            <p:cNvSpPr txBox="1">
              <a:spLocks noChangeArrowheads="1"/>
            </p:cNvSpPr>
            <p:nvPr/>
          </p:nvSpPr>
          <p:spPr bwMode="auto">
            <a:xfrm>
              <a:off x="1679" y="3179"/>
              <a:ext cx="408" cy="23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800" baseline="0">
                  <a:solidFill>
                    <a:schemeClr val="folHlink"/>
                  </a:solidFill>
                </a:rPr>
                <a:t>G</a:t>
              </a:r>
            </a:p>
          </p:txBody>
        </p:sp>
        <p:sp>
          <p:nvSpPr>
            <p:cNvPr id="42018" name="Text Box 177"/>
            <p:cNvSpPr txBox="1">
              <a:spLocks noChangeArrowheads="1"/>
            </p:cNvSpPr>
            <p:nvPr/>
          </p:nvSpPr>
          <p:spPr bwMode="auto">
            <a:xfrm>
              <a:off x="2130" y="3201"/>
              <a:ext cx="408" cy="23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800" baseline="0">
                  <a:solidFill>
                    <a:schemeClr val="folHlink"/>
                  </a:solidFill>
                </a:rPr>
                <a:t>S</a:t>
              </a:r>
            </a:p>
          </p:txBody>
        </p:sp>
        <p:sp>
          <p:nvSpPr>
            <p:cNvPr id="42019" name="Text Box 178"/>
            <p:cNvSpPr txBox="1">
              <a:spLocks noChangeArrowheads="1"/>
            </p:cNvSpPr>
            <p:nvPr/>
          </p:nvSpPr>
          <p:spPr bwMode="auto">
            <a:xfrm>
              <a:off x="2130" y="2758"/>
              <a:ext cx="408" cy="23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800" baseline="0">
                  <a:solidFill>
                    <a:schemeClr val="folHlink"/>
                  </a:solidFill>
                </a:rPr>
                <a:t>D</a:t>
              </a:r>
            </a:p>
          </p:txBody>
        </p:sp>
      </p:grpSp>
      <p:sp>
        <p:nvSpPr>
          <p:cNvPr id="41139" name="Rectangle 179"/>
          <p:cNvSpPr>
            <a:spLocks noChangeArrowheads="1"/>
          </p:cNvSpPr>
          <p:nvPr/>
        </p:nvSpPr>
        <p:spPr bwMode="auto">
          <a:xfrm>
            <a:off x="2051050" y="4581525"/>
            <a:ext cx="216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400" baseline="0"/>
              <a:t>栅极</a:t>
            </a:r>
            <a:r>
              <a:rPr lang="en-US" altLang="zh-CN" sz="2400" baseline="0"/>
              <a:t>( </a:t>
            </a:r>
            <a:r>
              <a:rPr lang="en-US" altLang="zh-CN" sz="2400" baseline="0">
                <a:solidFill>
                  <a:schemeClr val="folHlink"/>
                </a:solidFill>
              </a:rPr>
              <a:t>Gate</a:t>
            </a:r>
            <a:r>
              <a:rPr lang="en-US" altLang="zh-CN" sz="2400" baseline="0"/>
              <a:t> )</a:t>
            </a:r>
            <a:endParaRPr lang="zh-CN" altLang="en-US" sz="2400" baseline="0"/>
          </a:p>
        </p:txBody>
      </p:sp>
      <p:sp>
        <p:nvSpPr>
          <p:cNvPr id="41140" name="Rectangle 180"/>
          <p:cNvSpPr>
            <a:spLocks noChangeArrowheads="1"/>
          </p:cNvSpPr>
          <p:nvPr/>
        </p:nvSpPr>
        <p:spPr bwMode="auto">
          <a:xfrm>
            <a:off x="2051050" y="5157788"/>
            <a:ext cx="2447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400" baseline="0"/>
              <a:t>源极</a:t>
            </a:r>
            <a:r>
              <a:rPr lang="en-US" altLang="zh-CN" sz="2400" baseline="0"/>
              <a:t>( </a:t>
            </a:r>
            <a:r>
              <a:rPr lang="en-US" altLang="zh-CN" sz="2400" baseline="0">
                <a:solidFill>
                  <a:schemeClr val="folHlink"/>
                </a:solidFill>
              </a:rPr>
              <a:t>Source</a:t>
            </a:r>
            <a:r>
              <a:rPr lang="en-US" altLang="zh-CN" sz="2400" baseline="0"/>
              <a:t> )</a:t>
            </a:r>
            <a:endParaRPr lang="zh-CN" altLang="en-US" sz="2400" baseline="0"/>
          </a:p>
        </p:txBody>
      </p:sp>
      <p:sp>
        <p:nvSpPr>
          <p:cNvPr id="41141" name="Rectangle 181"/>
          <p:cNvSpPr>
            <a:spLocks noChangeArrowheads="1"/>
          </p:cNvSpPr>
          <p:nvPr/>
        </p:nvSpPr>
        <p:spPr bwMode="auto">
          <a:xfrm>
            <a:off x="2051050" y="5805488"/>
            <a:ext cx="1914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/>
            <a:r>
              <a:rPr lang="zh-CN" altLang="en-US" sz="2400" baseline="0"/>
              <a:t>漏极</a:t>
            </a:r>
            <a:r>
              <a:rPr lang="en-US" altLang="zh-CN" sz="2400" baseline="0"/>
              <a:t>( </a:t>
            </a:r>
            <a:r>
              <a:rPr lang="en-US" altLang="zh-CN" sz="2400" baseline="0">
                <a:solidFill>
                  <a:schemeClr val="folHlink"/>
                </a:solidFill>
              </a:rPr>
              <a:t>Drain </a:t>
            </a:r>
            <a:r>
              <a:rPr lang="en-US" altLang="zh-CN" sz="2400" baseline="0"/>
              <a:t>)</a:t>
            </a:r>
            <a:endParaRPr lang="zh-CN" altLang="en-US" sz="2400" baseline="0"/>
          </a:p>
        </p:txBody>
      </p:sp>
      <p:sp>
        <p:nvSpPr>
          <p:cNvPr id="41142" name="Text Box 182"/>
          <p:cNvSpPr txBox="1">
            <a:spLocks noChangeArrowheads="1"/>
          </p:cNvSpPr>
          <p:nvPr/>
        </p:nvSpPr>
        <p:spPr bwMode="auto">
          <a:xfrm>
            <a:off x="4859338" y="1628775"/>
            <a:ext cx="381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400" baseline="0">
                <a:latin typeface="仿宋" pitchFamily="49" charset="-122"/>
              </a:rPr>
              <a:t>* 在</a:t>
            </a:r>
            <a:r>
              <a:rPr lang="en-US" altLang="zh-CN" sz="2400" baseline="0">
                <a:solidFill>
                  <a:schemeClr val="folHlink"/>
                </a:solidFill>
              </a:rPr>
              <a:t>GS</a:t>
            </a:r>
            <a:r>
              <a:rPr lang="zh-CN" altLang="en-US" sz="2400" baseline="0">
                <a:solidFill>
                  <a:schemeClr val="folHlink"/>
                </a:solidFill>
                <a:latin typeface="仿宋" pitchFamily="49" charset="-122"/>
              </a:rPr>
              <a:t>之间</a:t>
            </a:r>
            <a:r>
              <a:rPr lang="zh-CN" altLang="en-US" sz="2400" baseline="0">
                <a:latin typeface="仿宋" pitchFamily="49" charset="-122"/>
              </a:rPr>
              <a:t>加</a:t>
            </a:r>
            <a:r>
              <a:rPr lang="zh-CN" altLang="en-US" sz="2400" baseline="0">
                <a:solidFill>
                  <a:schemeClr val="hlink"/>
                </a:solidFill>
                <a:latin typeface="仿宋" pitchFamily="49" charset="-122"/>
              </a:rPr>
              <a:t>正向电压</a:t>
            </a:r>
          </a:p>
        </p:txBody>
      </p:sp>
      <p:sp>
        <p:nvSpPr>
          <p:cNvPr id="41144" name="Text Box 184"/>
          <p:cNvSpPr txBox="1">
            <a:spLocks noChangeArrowheads="1"/>
          </p:cNvSpPr>
          <p:nvPr/>
        </p:nvSpPr>
        <p:spPr bwMode="auto">
          <a:xfrm>
            <a:off x="4787900" y="3327400"/>
            <a:ext cx="3816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aseline="0">
                <a:solidFill>
                  <a:schemeClr val="folHlink"/>
                </a:solidFill>
              </a:rPr>
              <a:t>非饱和状态：</a:t>
            </a:r>
            <a:r>
              <a:rPr lang="en-US" altLang="zh-CN" sz="2400" baseline="0"/>
              <a:t>U</a:t>
            </a:r>
            <a:r>
              <a:rPr lang="en-US" altLang="zh-CN" sz="2400"/>
              <a:t>GS </a:t>
            </a:r>
            <a:r>
              <a:rPr lang="en-US" altLang="zh-CN" sz="2400" baseline="0">
                <a:cs typeface="Times New Roman" pitchFamily="18" charset="0"/>
              </a:rPr>
              <a:t>−</a:t>
            </a:r>
            <a:r>
              <a:rPr lang="en-US" altLang="zh-CN" sz="2400" baseline="0"/>
              <a:t>U</a:t>
            </a:r>
            <a:r>
              <a:rPr lang="en-US" altLang="zh-CN" sz="2400"/>
              <a:t>TH</a:t>
            </a:r>
            <a:r>
              <a:rPr lang="en-US" altLang="zh-CN" sz="2400" baseline="0"/>
              <a:t> </a:t>
            </a:r>
            <a:r>
              <a:rPr lang="en-US" altLang="zh-CN" sz="2400" baseline="0">
                <a:cs typeface="Arial" charset="0"/>
              </a:rPr>
              <a:t>&gt; </a:t>
            </a:r>
            <a:r>
              <a:rPr lang="en-US" altLang="zh-CN" sz="2400" baseline="0"/>
              <a:t>U</a:t>
            </a:r>
            <a:r>
              <a:rPr lang="en-US" altLang="zh-CN" sz="2400"/>
              <a:t>DS</a:t>
            </a:r>
            <a:r>
              <a:rPr lang="en-US" altLang="zh-CN" sz="2400" baseline="0"/>
              <a:t> </a:t>
            </a:r>
            <a:r>
              <a:rPr lang="zh-CN" altLang="en-US" sz="2400" baseline="0">
                <a:cs typeface="Arial" charset="0"/>
              </a:rPr>
              <a:t>、</a:t>
            </a:r>
            <a:r>
              <a:rPr lang="en-US" altLang="zh-CN" sz="2400" baseline="0">
                <a:solidFill>
                  <a:schemeClr val="folHlink"/>
                </a:solidFill>
                <a:cs typeface="Arial" charset="0"/>
              </a:rPr>
              <a:t>I</a:t>
            </a:r>
            <a:r>
              <a:rPr lang="en-US" altLang="zh-CN" sz="2400">
                <a:solidFill>
                  <a:schemeClr val="folHlink"/>
                </a:solidFill>
                <a:cs typeface="Arial" charset="0"/>
              </a:rPr>
              <a:t>DS </a:t>
            </a:r>
            <a:r>
              <a:rPr lang="zh-CN" altLang="en-US" sz="2400" baseline="0">
                <a:solidFill>
                  <a:schemeClr val="folHlink"/>
                </a:solidFill>
                <a:cs typeface="Arial" charset="0"/>
              </a:rPr>
              <a:t>随</a:t>
            </a:r>
            <a:r>
              <a:rPr lang="en-US" altLang="zh-CN" sz="2400" baseline="0">
                <a:solidFill>
                  <a:schemeClr val="folHlink"/>
                </a:solidFill>
              </a:rPr>
              <a:t>U</a:t>
            </a:r>
            <a:r>
              <a:rPr lang="en-US" altLang="zh-CN" sz="2400">
                <a:solidFill>
                  <a:schemeClr val="folHlink"/>
                </a:solidFill>
              </a:rPr>
              <a:t>DS</a:t>
            </a:r>
            <a:r>
              <a:rPr lang="zh-CN" altLang="en-US" sz="2400" baseline="0">
                <a:solidFill>
                  <a:schemeClr val="folHlink"/>
                </a:solidFill>
              </a:rPr>
              <a:t>线性上升</a:t>
            </a:r>
          </a:p>
        </p:txBody>
      </p:sp>
      <p:grpSp>
        <p:nvGrpSpPr>
          <p:cNvPr id="41145" name="Group 185"/>
          <p:cNvGrpSpPr>
            <a:grpSpLocks/>
          </p:cNvGrpSpPr>
          <p:nvPr/>
        </p:nvGrpSpPr>
        <p:grpSpPr bwMode="auto">
          <a:xfrm>
            <a:off x="2147888" y="2997200"/>
            <a:ext cx="1200150" cy="476250"/>
            <a:chOff x="3975" y="10674"/>
            <a:chExt cx="1890" cy="750"/>
          </a:xfrm>
        </p:grpSpPr>
        <p:grpSp>
          <p:nvGrpSpPr>
            <p:cNvPr id="42000" name="Group 186"/>
            <p:cNvGrpSpPr>
              <a:grpSpLocks/>
            </p:cNvGrpSpPr>
            <p:nvPr/>
          </p:nvGrpSpPr>
          <p:grpSpPr bwMode="auto">
            <a:xfrm>
              <a:off x="5220" y="10710"/>
              <a:ext cx="645" cy="399"/>
              <a:chOff x="5220" y="10710"/>
              <a:chExt cx="645" cy="399"/>
            </a:xfrm>
          </p:grpSpPr>
          <p:pic>
            <p:nvPicPr>
              <p:cNvPr id="42013" name="Picture 18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340" y="10710"/>
                <a:ext cx="240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2014" name="Picture 188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625" y="10731"/>
                <a:ext cx="240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2015" name="Picture 189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220" y="10899"/>
                <a:ext cx="240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2001" name="Group 190"/>
            <p:cNvGrpSpPr>
              <a:grpSpLocks/>
            </p:cNvGrpSpPr>
            <p:nvPr/>
          </p:nvGrpSpPr>
          <p:grpSpPr bwMode="auto">
            <a:xfrm>
              <a:off x="4050" y="10674"/>
              <a:ext cx="405" cy="564"/>
              <a:chOff x="4050" y="10674"/>
              <a:chExt cx="405" cy="564"/>
            </a:xfrm>
          </p:grpSpPr>
          <p:pic>
            <p:nvPicPr>
              <p:cNvPr id="42010" name="Picture 191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050" y="10674"/>
                <a:ext cx="240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2011" name="Picture 192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215" y="11028"/>
                <a:ext cx="240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2012" name="Picture 193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215" y="10830"/>
                <a:ext cx="240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2002" name="Line 194"/>
            <p:cNvSpPr>
              <a:spLocks noChangeShapeType="1"/>
            </p:cNvSpPr>
            <p:nvPr/>
          </p:nvSpPr>
          <p:spPr bwMode="auto">
            <a:xfrm flipV="1">
              <a:off x="4065" y="10956"/>
              <a:ext cx="180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2003" name="Group 195"/>
            <p:cNvGrpSpPr>
              <a:grpSpLocks/>
            </p:cNvGrpSpPr>
            <p:nvPr/>
          </p:nvGrpSpPr>
          <p:grpSpPr bwMode="auto">
            <a:xfrm>
              <a:off x="3975" y="10737"/>
              <a:ext cx="1305" cy="447"/>
              <a:chOff x="3975" y="10737"/>
              <a:chExt cx="1305" cy="447"/>
            </a:xfrm>
          </p:grpSpPr>
          <p:pic>
            <p:nvPicPr>
              <p:cNvPr id="42004" name="Picture 196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500" y="10746"/>
                <a:ext cx="240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2005" name="Picture 19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800" y="10815"/>
                <a:ext cx="240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2006" name="Picture 198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5040" y="10737"/>
                <a:ext cx="240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2007" name="Picture 199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575" y="10974"/>
                <a:ext cx="240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2008" name="Picture 200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995" y="10941"/>
                <a:ext cx="240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2009" name="Picture 201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3975" y="10947"/>
                <a:ext cx="240" cy="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41162" name="Text Box 202"/>
          <p:cNvSpPr txBox="1">
            <a:spLocks noChangeArrowheads="1"/>
          </p:cNvSpPr>
          <p:nvPr/>
        </p:nvSpPr>
        <p:spPr bwMode="auto">
          <a:xfrm>
            <a:off x="4787900" y="2205038"/>
            <a:ext cx="3816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aseline="0">
                <a:solidFill>
                  <a:schemeClr val="hlink"/>
                </a:solidFill>
              </a:rPr>
              <a:t>截止状态：</a:t>
            </a:r>
            <a:r>
              <a:rPr lang="en-US" altLang="zh-CN" sz="2400" baseline="0"/>
              <a:t>U</a:t>
            </a:r>
            <a:r>
              <a:rPr lang="en-US" altLang="zh-CN" sz="2400"/>
              <a:t>GS </a:t>
            </a:r>
            <a:r>
              <a:rPr lang="en-US" altLang="zh-CN" sz="2400" baseline="0">
                <a:cs typeface="Arial" charset="0"/>
              </a:rPr>
              <a:t>&lt; </a:t>
            </a:r>
            <a:r>
              <a:rPr lang="en-US" altLang="zh-CN" sz="2400" baseline="0"/>
              <a:t>U</a:t>
            </a:r>
            <a:r>
              <a:rPr lang="en-US" altLang="zh-CN" sz="2400"/>
              <a:t>TH </a:t>
            </a:r>
            <a:r>
              <a:rPr lang="en-US" altLang="zh-CN" sz="2400" baseline="0">
                <a:cs typeface="Arial" charset="0"/>
              </a:rPr>
              <a:t>( </a:t>
            </a:r>
            <a:r>
              <a:rPr lang="zh-CN" altLang="en-US" sz="2400" baseline="0">
                <a:solidFill>
                  <a:schemeClr val="folHlink"/>
                </a:solidFill>
                <a:cs typeface="Arial" charset="0"/>
              </a:rPr>
              <a:t>阀值</a:t>
            </a:r>
            <a:r>
              <a:rPr lang="zh-CN" altLang="en-US" sz="2400" baseline="0">
                <a:cs typeface="Arial" charset="0"/>
              </a:rPr>
              <a:t> </a:t>
            </a:r>
            <a:r>
              <a:rPr lang="en-US" altLang="zh-CN" sz="2400" baseline="0">
                <a:cs typeface="Arial" charset="0"/>
              </a:rPr>
              <a:t>)</a:t>
            </a:r>
            <a:r>
              <a:rPr lang="zh-CN" altLang="en-US" sz="2400" baseline="0">
                <a:cs typeface="Arial" charset="0"/>
              </a:rPr>
              <a:t>、</a:t>
            </a:r>
            <a:r>
              <a:rPr lang="en-US" altLang="zh-CN" sz="2400" baseline="0">
                <a:cs typeface="Arial" charset="0"/>
              </a:rPr>
              <a:t>I</a:t>
            </a:r>
            <a:r>
              <a:rPr lang="en-US" altLang="zh-CN" sz="2400">
                <a:cs typeface="Arial" charset="0"/>
              </a:rPr>
              <a:t>DS</a:t>
            </a:r>
            <a:r>
              <a:rPr lang="zh-CN" altLang="en-US" sz="2400" baseline="0">
                <a:cs typeface="Arial" charset="0"/>
              </a:rPr>
              <a:t>很小</a:t>
            </a:r>
          </a:p>
        </p:txBody>
      </p:sp>
      <p:sp>
        <p:nvSpPr>
          <p:cNvPr id="41163" name="Text Box 203"/>
          <p:cNvSpPr txBox="1">
            <a:spLocks noChangeArrowheads="1"/>
          </p:cNvSpPr>
          <p:nvPr/>
        </p:nvSpPr>
        <p:spPr bwMode="auto">
          <a:xfrm>
            <a:off x="4787900" y="4516438"/>
            <a:ext cx="42116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aseline="0">
                <a:solidFill>
                  <a:schemeClr val="hlink"/>
                </a:solidFill>
              </a:rPr>
              <a:t>饱和状态：</a:t>
            </a:r>
            <a:r>
              <a:rPr lang="zh-CN" altLang="en-US" sz="2400" baseline="0"/>
              <a:t> </a:t>
            </a:r>
            <a:r>
              <a:rPr lang="en-US" altLang="zh-CN" sz="2400" baseline="0"/>
              <a:t>U</a:t>
            </a:r>
            <a:r>
              <a:rPr lang="en-US" altLang="zh-CN" sz="2400"/>
              <a:t>DS</a:t>
            </a:r>
            <a:r>
              <a:rPr lang="en-US" altLang="zh-CN" sz="2400" baseline="0"/>
              <a:t> ≥ U</a:t>
            </a:r>
            <a:r>
              <a:rPr lang="en-US" altLang="zh-CN" sz="2400"/>
              <a:t>GS</a:t>
            </a:r>
            <a:r>
              <a:rPr lang="en-US" altLang="zh-CN" sz="2400" baseline="0"/>
              <a:t>−U</a:t>
            </a:r>
            <a:r>
              <a:rPr lang="en-US" altLang="zh-CN" sz="2400"/>
              <a:t>TH</a:t>
            </a:r>
            <a:r>
              <a:rPr lang="en-US" altLang="zh-CN" sz="2400" baseline="0"/>
              <a:t> </a:t>
            </a:r>
            <a:r>
              <a:rPr lang="zh-CN" altLang="en-US" sz="2400" baseline="0"/>
              <a:t>、</a:t>
            </a:r>
            <a:r>
              <a:rPr lang="en-US" altLang="zh-CN" sz="2400" baseline="0"/>
              <a:t>I</a:t>
            </a:r>
            <a:r>
              <a:rPr lang="en-US" altLang="zh-CN" sz="2400"/>
              <a:t>DS</a:t>
            </a:r>
            <a:r>
              <a:rPr lang="en-US" altLang="zh-CN" sz="2400" baseline="0"/>
              <a:t> </a:t>
            </a:r>
            <a:r>
              <a:rPr lang="zh-CN" altLang="en-US" sz="2400" baseline="0"/>
              <a:t>不再线性上升</a:t>
            </a:r>
          </a:p>
        </p:txBody>
      </p:sp>
      <p:sp>
        <p:nvSpPr>
          <p:cNvPr id="41164" name="Text Box 204"/>
          <p:cNvSpPr txBox="1">
            <a:spLocks noChangeArrowheads="1"/>
          </p:cNvSpPr>
          <p:nvPr/>
        </p:nvSpPr>
        <p:spPr bwMode="auto">
          <a:xfrm>
            <a:off x="4716463" y="5516563"/>
            <a:ext cx="39592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400" baseline="0">
                <a:solidFill>
                  <a:srgbClr val="FF0000"/>
                </a:solidFill>
                <a:latin typeface="仿宋" pitchFamily="49" charset="-122"/>
              </a:rPr>
              <a:t>注意：</a:t>
            </a:r>
            <a:r>
              <a:rPr lang="zh-CN" altLang="en-US" sz="2400" baseline="0">
                <a:solidFill>
                  <a:schemeClr val="folHlink"/>
                </a:solidFill>
                <a:latin typeface="仿宋" pitchFamily="49" charset="-122"/>
              </a:rPr>
              <a:t>非饱和状态</a:t>
            </a:r>
            <a:r>
              <a:rPr lang="zh-CN" altLang="en-US" sz="2400" baseline="0">
                <a:latin typeface="仿宋" pitchFamily="49" charset="-122"/>
              </a:rPr>
              <a:t>数字系统</a:t>
            </a:r>
            <a:r>
              <a:rPr lang="zh-CN" altLang="en-US" sz="2400" baseline="0">
                <a:solidFill>
                  <a:schemeClr val="hlink"/>
                </a:solidFill>
                <a:latin typeface="仿宋" pitchFamily="49" charset="-122"/>
              </a:rPr>
              <a:t>不采用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4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1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1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1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8" grpId="0"/>
      <p:bldP spid="41139" grpId="0"/>
      <p:bldP spid="41140" grpId="0"/>
      <p:bldP spid="41141" grpId="0"/>
      <p:bldP spid="41142" grpId="0"/>
      <p:bldP spid="41144" grpId="0"/>
      <p:bldP spid="41162" grpId="0"/>
      <p:bldP spid="41163" grpId="0"/>
      <p:bldP spid="411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706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48958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半导体元器件原理</a:t>
            </a:r>
          </a:p>
        </p:txBody>
      </p:sp>
      <p:grpSp>
        <p:nvGrpSpPr>
          <p:cNvPr id="42023" name="Group 39"/>
          <p:cNvGrpSpPr>
            <a:grpSpLocks/>
          </p:cNvGrpSpPr>
          <p:nvPr/>
        </p:nvGrpSpPr>
        <p:grpSpPr bwMode="auto">
          <a:xfrm>
            <a:off x="460375" y="2133600"/>
            <a:ext cx="3679825" cy="3130550"/>
            <a:chOff x="3205" y="709"/>
            <a:chExt cx="2318" cy="1972"/>
          </a:xfrm>
        </p:grpSpPr>
        <p:grpSp>
          <p:nvGrpSpPr>
            <p:cNvPr id="43085" name="Group 40"/>
            <p:cNvGrpSpPr>
              <a:grpSpLocks/>
            </p:cNvGrpSpPr>
            <p:nvPr/>
          </p:nvGrpSpPr>
          <p:grpSpPr bwMode="auto">
            <a:xfrm>
              <a:off x="3205" y="1888"/>
              <a:ext cx="866" cy="288"/>
              <a:chOff x="3321" y="3641"/>
              <a:chExt cx="866" cy="288"/>
            </a:xfrm>
          </p:grpSpPr>
          <p:sp>
            <p:nvSpPr>
              <p:cNvPr id="43102" name="Line 116"/>
              <p:cNvSpPr>
                <a:spLocks noChangeShapeType="1"/>
              </p:cNvSpPr>
              <p:nvPr/>
            </p:nvSpPr>
            <p:spPr bwMode="auto">
              <a:xfrm>
                <a:off x="3742" y="3843"/>
                <a:ext cx="4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03" name="Text Box 118"/>
              <p:cNvSpPr txBox="1">
                <a:spLocks noChangeArrowheads="1"/>
              </p:cNvSpPr>
              <p:nvPr/>
            </p:nvSpPr>
            <p:spPr bwMode="auto">
              <a:xfrm>
                <a:off x="3321" y="3641"/>
                <a:ext cx="60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400" baseline="0"/>
                  <a:t>V</a:t>
                </a:r>
                <a:endParaRPr lang="en-US" altLang="zh-CN" sz="2400"/>
              </a:p>
            </p:txBody>
          </p:sp>
        </p:grpSp>
        <p:grpSp>
          <p:nvGrpSpPr>
            <p:cNvPr id="43086" name="Group 43"/>
            <p:cNvGrpSpPr>
              <a:grpSpLocks/>
            </p:cNvGrpSpPr>
            <p:nvPr/>
          </p:nvGrpSpPr>
          <p:grpSpPr bwMode="auto">
            <a:xfrm>
              <a:off x="4073" y="709"/>
              <a:ext cx="1450" cy="1972"/>
              <a:chOff x="4300" y="914"/>
              <a:chExt cx="1450" cy="1972"/>
            </a:xfrm>
          </p:grpSpPr>
          <p:grpSp>
            <p:nvGrpSpPr>
              <p:cNvPr id="43087" name="Group 93"/>
              <p:cNvGrpSpPr>
                <a:grpSpLocks/>
              </p:cNvGrpSpPr>
              <p:nvPr/>
            </p:nvGrpSpPr>
            <p:grpSpPr bwMode="auto">
              <a:xfrm>
                <a:off x="4542" y="2382"/>
                <a:ext cx="157" cy="504"/>
                <a:chOff x="3299" y="2886"/>
                <a:chExt cx="157" cy="504"/>
              </a:xfrm>
            </p:grpSpPr>
            <p:sp>
              <p:nvSpPr>
                <p:cNvPr id="43100" name="Line 94"/>
                <p:cNvSpPr>
                  <a:spLocks noChangeShapeType="1"/>
                </p:cNvSpPr>
                <p:nvPr/>
              </p:nvSpPr>
              <p:spPr bwMode="auto">
                <a:xfrm>
                  <a:off x="3379" y="2886"/>
                  <a:ext cx="0" cy="49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101" name="Line 95"/>
                <p:cNvSpPr>
                  <a:spLocks noChangeShapeType="1"/>
                </p:cNvSpPr>
                <p:nvPr/>
              </p:nvSpPr>
              <p:spPr bwMode="auto">
                <a:xfrm>
                  <a:off x="3299" y="3390"/>
                  <a:ext cx="157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088" name="Group 105"/>
              <p:cNvGrpSpPr>
                <a:grpSpLocks/>
              </p:cNvGrpSpPr>
              <p:nvPr/>
            </p:nvGrpSpPr>
            <p:grpSpPr bwMode="auto">
              <a:xfrm>
                <a:off x="4300" y="914"/>
                <a:ext cx="885" cy="1105"/>
                <a:chOff x="2176" y="981"/>
                <a:chExt cx="885" cy="1105"/>
              </a:xfrm>
            </p:grpSpPr>
            <p:grpSp>
              <p:nvGrpSpPr>
                <p:cNvPr id="43094" name="Group 106"/>
                <p:cNvGrpSpPr>
                  <a:grpSpLocks/>
                </p:cNvGrpSpPr>
                <p:nvPr/>
              </p:nvGrpSpPr>
              <p:grpSpPr bwMode="auto">
                <a:xfrm>
                  <a:off x="2456" y="1253"/>
                  <a:ext cx="91" cy="833"/>
                  <a:chOff x="3016" y="1645"/>
                  <a:chExt cx="91" cy="833"/>
                </a:xfrm>
              </p:grpSpPr>
              <p:sp>
                <p:nvSpPr>
                  <p:cNvPr id="43097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3061" y="2205"/>
                    <a:ext cx="0" cy="27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98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1933"/>
                    <a:ext cx="91" cy="27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  <p:sp>
                <p:nvSpPr>
                  <p:cNvPr id="43099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3061" y="1645"/>
                    <a:ext cx="0" cy="27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3095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2504" y="1525"/>
                  <a:ext cx="557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400" baseline="0"/>
                    <a:t>R</a:t>
                  </a:r>
                  <a:r>
                    <a:rPr lang="en-US" altLang="zh-CN" sz="2400"/>
                    <a:t>D</a:t>
                  </a:r>
                </a:p>
              </p:txBody>
            </p:sp>
            <p:sp>
              <p:nvSpPr>
                <p:cNvPr id="43096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2176" y="981"/>
                  <a:ext cx="78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400" baseline="0"/>
                    <a:t>V</a:t>
                  </a:r>
                  <a:r>
                    <a:rPr lang="en-US" altLang="zh-CN" sz="2400"/>
                    <a:t>CC</a:t>
                  </a:r>
                </a:p>
              </p:txBody>
            </p:sp>
          </p:grpSp>
          <p:grpSp>
            <p:nvGrpSpPr>
              <p:cNvPr id="43089" name="Group 119"/>
              <p:cNvGrpSpPr>
                <a:grpSpLocks/>
              </p:cNvGrpSpPr>
              <p:nvPr/>
            </p:nvGrpSpPr>
            <p:grpSpPr bwMode="auto">
              <a:xfrm>
                <a:off x="4601" y="1701"/>
                <a:ext cx="1149" cy="288"/>
                <a:chOff x="2106" y="2018"/>
                <a:chExt cx="1149" cy="288"/>
              </a:xfrm>
            </p:grpSpPr>
            <p:grpSp>
              <p:nvGrpSpPr>
                <p:cNvPr id="43090" name="Group 120"/>
                <p:cNvGrpSpPr>
                  <a:grpSpLocks/>
                </p:cNvGrpSpPr>
                <p:nvPr/>
              </p:nvGrpSpPr>
              <p:grpSpPr bwMode="auto">
                <a:xfrm>
                  <a:off x="2106" y="2141"/>
                  <a:ext cx="541" cy="45"/>
                  <a:chOff x="2656" y="2267"/>
                  <a:chExt cx="541" cy="45"/>
                </a:xfrm>
              </p:grpSpPr>
              <p:sp>
                <p:nvSpPr>
                  <p:cNvPr id="43092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2699" y="2296"/>
                    <a:ext cx="49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93" name="Oval 122"/>
                  <p:cNvSpPr>
                    <a:spLocks noChangeArrowheads="1"/>
                  </p:cNvSpPr>
                  <p:nvPr/>
                </p:nvSpPr>
                <p:spPr bwMode="auto">
                  <a:xfrm>
                    <a:off x="2656" y="2267"/>
                    <a:ext cx="45" cy="4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</p:grpSp>
            <p:sp>
              <p:nvSpPr>
                <p:cNvPr id="43091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2471" y="2018"/>
                  <a:ext cx="78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400" baseline="0">
                      <a:solidFill>
                        <a:srgbClr val="FF0000"/>
                      </a:solidFill>
                    </a:rPr>
                    <a:t>V</a:t>
                  </a:r>
                  <a:r>
                    <a:rPr lang="en-US" altLang="zh-CN" sz="2400">
                      <a:solidFill>
                        <a:srgbClr val="FF0000"/>
                      </a:solidFill>
                    </a:rPr>
                    <a:t>DS</a:t>
                  </a:r>
                </a:p>
              </p:txBody>
            </p:sp>
          </p:grpSp>
        </p:grpSp>
      </p:grpSp>
      <p:grpSp>
        <p:nvGrpSpPr>
          <p:cNvPr id="42043" name="Group 59"/>
          <p:cNvGrpSpPr>
            <a:grpSpLocks/>
          </p:cNvGrpSpPr>
          <p:nvPr/>
        </p:nvGrpSpPr>
        <p:grpSpPr bwMode="auto">
          <a:xfrm>
            <a:off x="1466850" y="3652838"/>
            <a:ext cx="1363663" cy="1077912"/>
            <a:chOff x="1679" y="2758"/>
            <a:chExt cx="859" cy="679"/>
          </a:xfrm>
        </p:grpSpPr>
        <p:grpSp>
          <p:nvGrpSpPr>
            <p:cNvPr id="43066" name="Group 60"/>
            <p:cNvGrpSpPr>
              <a:grpSpLocks/>
            </p:cNvGrpSpPr>
            <p:nvPr/>
          </p:nvGrpSpPr>
          <p:grpSpPr bwMode="auto">
            <a:xfrm>
              <a:off x="1837" y="2798"/>
              <a:ext cx="400" cy="587"/>
              <a:chOff x="1573" y="2237"/>
              <a:chExt cx="400" cy="587"/>
            </a:xfrm>
          </p:grpSpPr>
          <p:grpSp>
            <p:nvGrpSpPr>
              <p:cNvPr id="43070" name="Group 61"/>
              <p:cNvGrpSpPr>
                <a:grpSpLocks/>
              </p:cNvGrpSpPr>
              <p:nvPr/>
            </p:nvGrpSpPr>
            <p:grpSpPr bwMode="auto">
              <a:xfrm>
                <a:off x="1573" y="2408"/>
                <a:ext cx="142" cy="214"/>
                <a:chOff x="8100" y="10956"/>
                <a:chExt cx="540" cy="780"/>
              </a:xfrm>
            </p:grpSpPr>
            <p:sp>
              <p:nvSpPr>
                <p:cNvPr id="43083" name="Line 62"/>
                <p:cNvSpPr>
                  <a:spLocks noChangeShapeType="1"/>
                </p:cNvSpPr>
                <p:nvPr/>
              </p:nvSpPr>
              <p:spPr bwMode="auto">
                <a:xfrm>
                  <a:off x="8640" y="10956"/>
                  <a:ext cx="0" cy="78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84" name="Line 63"/>
                <p:cNvSpPr>
                  <a:spLocks noChangeShapeType="1"/>
                </p:cNvSpPr>
                <p:nvPr/>
              </p:nvSpPr>
              <p:spPr bwMode="auto">
                <a:xfrm>
                  <a:off x="8100" y="11736"/>
                  <a:ext cx="540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3071" name="Line 64"/>
              <p:cNvSpPr>
                <a:spLocks noChangeShapeType="1"/>
              </p:cNvSpPr>
              <p:nvPr/>
            </p:nvSpPr>
            <p:spPr bwMode="auto">
              <a:xfrm>
                <a:off x="1791" y="2477"/>
                <a:ext cx="0" cy="9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3072" name="Group 65"/>
              <p:cNvGrpSpPr>
                <a:grpSpLocks/>
              </p:cNvGrpSpPr>
              <p:nvPr/>
            </p:nvGrpSpPr>
            <p:grpSpPr bwMode="auto">
              <a:xfrm>
                <a:off x="1791" y="2237"/>
                <a:ext cx="182" cy="200"/>
                <a:chOff x="1791" y="2221"/>
                <a:chExt cx="182" cy="200"/>
              </a:xfrm>
            </p:grpSpPr>
            <p:sp>
              <p:nvSpPr>
                <p:cNvPr id="43079" name="Line 66"/>
                <p:cNvSpPr>
                  <a:spLocks noChangeShapeType="1"/>
                </p:cNvSpPr>
                <p:nvPr/>
              </p:nvSpPr>
              <p:spPr bwMode="auto">
                <a:xfrm>
                  <a:off x="1791" y="2341"/>
                  <a:ext cx="0" cy="8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3080" name="Group 67"/>
                <p:cNvGrpSpPr>
                  <a:grpSpLocks/>
                </p:cNvGrpSpPr>
                <p:nvPr/>
              </p:nvGrpSpPr>
              <p:grpSpPr bwMode="auto">
                <a:xfrm>
                  <a:off x="1791" y="2221"/>
                  <a:ext cx="182" cy="158"/>
                  <a:chOff x="8820" y="10332"/>
                  <a:chExt cx="720" cy="624"/>
                </a:xfrm>
              </p:grpSpPr>
              <p:sp>
                <p:nvSpPr>
                  <p:cNvPr id="43081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8820" y="10956"/>
                    <a:ext cx="7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82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9540" y="10332"/>
                    <a:ext cx="0" cy="62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3073" name="Group 70"/>
              <p:cNvGrpSpPr>
                <a:grpSpLocks/>
              </p:cNvGrpSpPr>
              <p:nvPr/>
            </p:nvGrpSpPr>
            <p:grpSpPr bwMode="auto">
              <a:xfrm>
                <a:off x="1791" y="2598"/>
                <a:ext cx="181" cy="226"/>
                <a:chOff x="1791" y="2614"/>
                <a:chExt cx="181" cy="226"/>
              </a:xfrm>
            </p:grpSpPr>
            <p:sp>
              <p:nvSpPr>
                <p:cNvPr id="43075" name="Line 71"/>
                <p:cNvSpPr>
                  <a:spLocks noChangeShapeType="1"/>
                </p:cNvSpPr>
                <p:nvPr/>
              </p:nvSpPr>
              <p:spPr bwMode="auto">
                <a:xfrm>
                  <a:off x="1791" y="2614"/>
                  <a:ext cx="0" cy="79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3076" name="Group 72"/>
                <p:cNvGrpSpPr>
                  <a:grpSpLocks/>
                </p:cNvGrpSpPr>
                <p:nvPr/>
              </p:nvGrpSpPr>
              <p:grpSpPr bwMode="auto">
                <a:xfrm>
                  <a:off x="1791" y="2659"/>
                  <a:ext cx="181" cy="181"/>
                  <a:chOff x="8820" y="11892"/>
                  <a:chExt cx="720" cy="624"/>
                </a:xfrm>
              </p:grpSpPr>
              <p:sp>
                <p:nvSpPr>
                  <p:cNvPr id="43077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8820" y="11892"/>
                    <a:ext cx="7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78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9539" y="11892"/>
                    <a:ext cx="1" cy="62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3074" name="Line 75"/>
              <p:cNvSpPr>
                <a:spLocks noChangeShapeType="1"/>
              </p:cNvSpPr>
              <p:nvPr/>
            </p:nvSpPr>
            <p:spPr bwMode="auto">
              <a:xfrm flipH="1">
                <a:off x="1791" y="2523"/>
                <a:ext cx="18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067" name="Text Box 76"/>
            <p:cNvSpPr txBox="1">
              <a:spLocks noChangeArrowheads="1"/>
            </p:cNvSpPr>
            <p:nvPr/>
          </p:nvSpPr>
          <p:spPr bwMode="auto">
            <a:xfrm>
              <a:off x="1679" y="3179"/>
              <a:ext cx="408" cy="23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800" baseline="0">
                  <a:solidFill>
                    <a:schemeClr val="folHlink"/>
                  </a:solidFill>
                </a:rPr>
                <a:t>G</a:t>
              </a:r>
            </a:p>
          </p:txBody>
        </p:sp>
        <p:sp>
          <p:nvSpPr>
            <p:cNvPr id="43068" name="Text Box 77"/>
            <p:cNvSpPr txBox="1">
              <a:spLocks noChangeArrowheads="1"/>
            </p:cNvSpPr>
            <p:nvPr/>
          </p:nvSpPr>
          <p:spPr bwMode="auto">
            <a:xfrm>
              <a:off x="2130" y="3201"/>
              <a:ext cx="408" cy="23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800" baseline="0">
                  <a:solidFill>
                    <a:schemeClr val="folHlink"/>
                  </a:solidFill>
                </a:rPr>
                <a:t>S</a:t>
              </a:r>
            </a:p>
          </p:txBody>
        </p:sp>
        <p:sp>
          <p:nvSpPr>
            <p:cNvPr id="43069" name="Text Box 78"/>
            <p:cNvSpPr txBox="1">
              <a:spLocks noChangeArrowheads="1"/>
            </p:cNvSpPr>
            <p:nvPr/>
          </p:nvSpPr>
          <p:spPr bwMode="auto">
            <a:xfrm>
              <a:off x="2130" y="2758"/>
              <a:ext cx="408" cy="23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800" baseline="0">
                  <a:solidFill>
                    <a:schemeClr val="folHlink"/>
                  </a:solidFill>
                </a:rPr>
                <a:t>D</a:t>
              </a:r>
            </a:p>
          </p:txBody>
        </p:sp>
      </p:grpSp>
      <p:sp>
        <p:nvSpPr>
          <p:cNvPr id="42063" name="Rectangle 92"/>
          <p:cNvSpPr>
            <a:spLocks noChangeArrowheads="1"/>
          </p:cNvSpPr>
          <p:nvPr/>
        </p:nvSpPr>
        <p:spPr bwMode="auto">
          <a:xfrm>
            <a:off x="4643438" y="1109663"/>
            <a:ext cx="32400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 baseline="0">
                <a:latin typeface="仿宋" pitchFamily="49" charset="-122"/>
              </a:rPr>
              <a:t>* </a:t>
            </a:r>
            <a:r>
              <a:rPr kumimoji="1" lang="en-US" altLang="zh-CN" sz="2800" baseline="0"/>
              <a:t>P</a:t>
            </a:r>
            <a:r>
              <a:rPr kumimoji="1" lang="zh-CN" altLang="en-US" sz="2800" baseline="0"/>
              <a:t>沟道</a:t>
            </a:r>
            <a:r>
              <a:rPr kumimoji="1" lang="en-US" altLang="zh-CN" sz="2800" baseline="0"/>
              <a:t>MOS</a:t>
            </a:r>
            <a:r>
              <a:rPr kumimoji="1" lang="zh-CN" altLang="en-US" sz="2800" baseline="0"/>
              <a:t>管</a:t>
            </a:r>
            <a:endParaRPr kumimoji="1" lang="zh-CN" altLang="en-US" sz="2800" baseline="0">
              <a:solidFill>
                <a:schemeClr val="hlink"/>
              </a:solidFill>
            </a:endParaRPr>
          </a:p>
        </p:txBody>
      </p:sp>
      <p:grpSp>
        <p:nvGrpSpPr>
          <p:cNvPr id="42064" name="Group 80"/>
          <p:cNvGrpSpPr>
            <a:grpSpLocks/>
          </p:cNvGrpSpPr>
          <p:nvPr/>
        </p:nvGrpSpPr>
        <p:grpSpPr bwMode="auto">
          <a:xfrm>
            <a:off x="5075238" y="1700213"/>
            <a:ext cx="2857500" cy="2674937"/>
            <a:chOff x="2700" y="8615"/>
            <a:chExt cx="4500" cy="4213"/>
          </a:xfrm>
        </p:grpSpPr>
        <p:grpSp>
          <p:nvGrpSpPr>
            <p:cNvPr id="43041" name="Group 81"/>
            <p:cNvGrpSpPr>
              <a:grpSpLocks/>
            </p:cNvGrpSpPr>
            <p:nvPr/>
          </p:nvGrpSpPr>
          <p:grpSpPr bwMode="auto">
            <a:xfrm>
              <a:off x="2700" y="9240"/>
              <a:ext cx="4500" cy="3588"/>
              <a:chOff x="2700" y="9240"/>
              <a:chExt cx="4500" cy="3588"/>
            </a:xfrm>
          </p:grpSpPr>
          <p:grpSp>
            <p:nvGrpSpPr>
              <p:cNvPr id="43045" name="Group 82"/>
              <p:cNvGrpSpPr>
                <a:grpSpLocks/>
              </p:cNvGrpSpPr>
              <p:nvPr/>
            </p:nvGrpSpPr>
            <p:grpSpPr bwMode="auto">
              <a:xfrm>
                <a:off x="2700" y="10020"/>
                <a:ext cx="4500" cy="2808"/>
                <a:chOff x="1980" y="8148"/>
                <a:chExt cx="4500" cy="2808"/>
              </a:xfrm>
            </p:grpSpPr>
            <p:grpSp>
              <p:nvGrpSpPr>
                <p:cNvPr id="43049" name="Group 83"/>
                <p:cNvGrpSpPr>
                  <a:grpSpLocks/>
                </p:cNvGrpSpPr>
                <p:nvPr/>
              </p:nvGrpSpPr>
              <p:grpSpPr bwMode="auto">
                <a:xfrm>
                  <a:off x="1980" y="8148"/>
                  <a:ext cx="4500" cy="2808"/>
                  <a:chOff x="1980" y="8148"/>
                  <a:chExt cx="4500" cy="2808"/>
                </a:xfrm>
              </p:grpSpPr>
              <p:grpSp>
                <p:nvGrpSpPr>
                  <p:cNvPr id="43053" name="Group 84"/>
                  <p:cNvGrpSpPr>
                    <a:grpSpLocks/>
                  </p:cNvGrpSpPr>
                  <p:nvPr/>
                </p:nvGrpSpPr>
                <p:grpSpPr bwMode="auto">
                  <a:xfrm>
                    <a:off x="1980" y="8148"/>
                    <a:ext cx="4500" cy="2808"/>
                    <a:chOff x="1980" y="8148"/>
                    <a:chExt cx="4500" cy="2808"/>
                  </a:xfrm>
                </p:grpSpPr>
                <p:grpSp>
                  <p:nvGrpSpPr>
                    <p:cNvPr id="43056" name="Group 8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80" y="8304"/>
                      <a:ext cx="4500" cy="2652"/>
                      <a:chOff x="1980" y="8304"/>
                      <a:chExt cx="4500" cy="2652"/>
                    </a:xfrm>
                  </p:grpSpPr>
                  <p:sp>
                    <p:nvSpPr>
                      <p:cNvPr id="43064" name="Rectangle 8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980" y="8304"/>
                        <a:ext cx="4500" cy="265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sz="2800" baseline="0">
                          <a:latin typeface="仿宋" pitchFamily="49" charset="-122"/>
                        </a:endParaRPr>
                      </a:p>
                    </p:txBody>
                  </p:sp>
                  <p:sp>
                    <p:nvSpPr>
                      <p:cNvPr id="43065" name="Rectangle 8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980" y="8304"/>
                        <a:ext cx="4500" cy="468"/>
                      </a:xfrm>
                      <a:prstGeom prst="rect">
                        <a:avLst/>
                      </a:prstGeom>
                      <a:solidFill>
                        <a:srgbClr val="969696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sz="2800" baseline="0">
                          <a:latin typeface="仿宋" pitchFamily="49" charset="-122"/>
                        </a:endParaRPr>
                      </a:p>
                    </p:txBody>
                  </p:sp>
                </p:grpSp>
                <p:grpSp>
                  <p:nvGrpSpPr>
                    <p:cNvPr id="43057" name="Group 8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40" y="8148"/>
                      <a:ext cx="720" cy="624"/>
                      <a:chOff x="2340" y="8148"/>
                      <a:chExt cx="720" cy="624"/>
                    </a:xfrm>
                  </p:grpSpPr>
                  <p:sp>
                    <p:nvSpPr>
                      <p:cNvPr id="43062" name="Rectangle 8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00" y="8304"/>
                        <a:ext cx="180" cy="468"/>
                      </a:xfrm>
                      <a:prstGeom prst="rect">
                        <a:avLst/>
                      </a:prstGeom>
                      <a:solidFill>
                        <a:srgbClr val="333333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sz="2800" baseline="0">
                          <a:latin typeface="仿宋" pitchFamily="49" charset="-122"/>
                        </a:endParaRPr>
                      </a:p>
                    </p:txBody>
                  </p:sp>
                  <p:sp>
                    <p:nvSpPr>
                      <p:cNvPr id="43063" name="Rectangle 9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40" y="8148"/>
                        <a:ext cx="720" cy="156"/>
                      </a:xfrm>
                      <a:prstGeom prst="rect">
                        <a:avLst/>
                      </a:prstGeom>
                      <a:solidFill>
                        <a:srgbClr val="333333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sz="2800" baseline="0">
                          <a:latin typeface="仿宋" pitchFamily="49" charset="-122"/>
                        </a:endParaRPr>
                      </a:p>
                    </p:txBody>
                  </p:sp>
                </p:grpSp>
                <p:grpSp>
                  <p:nvGrpSpPr>
                    <p:cNvPr id="43058" name="Group 9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400" y="8148"/>
                      <a:ext cx="720" cy="624"/>
                      <a:chOff x="5400" y="8148"/>
                      <a:chExt cx="720" cy="624"/>
                    </a:xfrm>
                  </p:grpSpPr>
                  <p:sp>
                    <p:nvSpPr>
                      <p:cNvPr id="43060" name="Rectangle 9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580" y="8304"/>
                        <a:ext cx="180" cy="468"/>
                      </a:xfrm>
                      <a:prstGeom prst="rect">
                        <a:avLst/>
                      </a:prstGeom>
                      <a:solidFill>
                        <a:srgbClr val="333333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sz="2800" baseline="0">
                          <a:latin typeface="仿宋" pitchFamily="49" charset="-122"/>
                        </a:endParaRPr>
                      </a:p>
                    </p:txBody>
                  </p:sp>
                  <p:sp>
                    <p:nvSpPr>
                      <p:cNvPr id="43061" name="Rectangle 9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400" y="8148"/>
                        <a:ext cx="720" cy="156"/>
                      </a:xfrm>
                      <a:prstGeom prst="rect">
                        <a:avLst/>
                      </a:prstGeom>
                      <a:solidFill>
                        <a:srgbClr val="333333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sz="2800" baseline="0">
                          <a:latin typeface="仿宋" pitchFamily="49" charset="-122"/>
                        </a:endParaRPr>
                      </a:p>
                    </p:txBody>
                  </p:sp>
                </p:grpSp>
                <p:sp>
                  <p:nvSpPr>
                    <p:cNvPr id="43059" name="Rectangle 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00" y="8148"/>
                      <a:ext cx="1260" cy="156"/>
                    </a:xfrm>
                    <a:prstGeom prst="rect">
                      <a:avLst/>
                    </a:prstGeom>
                    <a:solidFill>
                      <a:srgbClr val="333333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</p:grpSp>
              <p:sp>
                <p:nvSpPr>
                  <p:cNvPr id="43054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2340" y="8772"/>
                    <a:ext cx="900" cy="93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  <p:sp>
                <p:nvSpPr>
                  <p:cNvPr id="43055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5220" y="8772"/>
                    <a:ext cx="900" cy="936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</p:grpSp>
            <p:sp>
              <p:nvSpPr>
                <p:cNvPr id="43050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3960" y="9864"/>
                  <a:ext cx="900" cy="936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altLang="zh-CN" sz="1800" baseline="0"/>
                    <a:t>N</a:t>
                  </a:r>
                  <a:endParaRPr lang="en-US" altLang="zh-CN" sz="1800" baseline="0">
                    <a:latin typeface="Arial" charset="0"/>
                  </a:endParaRPr>
                </a:p>
              </p:txBody>
            </p:sp>
            <p:sp>
              <p:nvSpPr>
                <p:cNvPr id="43051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2520" y="8772"/>
                  <a:ext cx="900" cy="936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altLang="zh-CN" sz="1800" baseline="0"/>
                    <a:t>P</a:t>
                  </a:r>
                  <a:r>
                    <a:rPr lang="en-US" altLang="zh-CN" sz="1800" baseline="30000"/>
                    <a:t>+</a:t>
                  </a:r>
                  <a:endParaRPr lang="en-US" altLang="zh-CN" sz="1800" baseline="0">
                    <a:latin typeface="Arial" charset="0"/>
                  </a:endParaRPr>
                </a:p>
              </p:txBody>
            </p:sp>
            <p:sp>
              <p:nvSpPr>
                <p:cNvPr id="43052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5400" y="8772"/>
                  <a:ext cx="900" cy="936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altLang="zh-CN" sz="1800" baseline="0"/>
                    <a:t>P</a:t>
                  </a:r>
                  <a:r>
                    <a:rPr lang="en-US" altLang="zh-CN" sz="1800" baseline="30000"/>
                    <a:t>+</a:t>
                  </a:r>
                  <a:endParaRPr lang="en-US" altLang="zh-CN" sz="1800" baseline="0">
                    <a:latin typeface="Arial" charset="0"/>
                  </a:endParaRPr>
                </a:p>
              </p:txBody>
            </p:sp>
          </p:grpSp>
          <p:sp>
            <p:nvSpPr>
              <p:cNvPr id="43046" name="Line 100"/>
              <p:cNvSpPr>
                <a:spLocks noChangeShapeType="1"/>
              </p:cNvSpPr>
              <p:nvPr/>
            </p:nvSpPr>
            <p:spPr bwMode="auto">
              <a:xfrm>
                <a:off x="4965" y="9240"/>
                <a:ext cx="1" cy="7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7" name="Line 101"/>
              <p:cNvSpPr>
                <a:spLocks noChangeShapeType="1"/>
              </p:cNvSpPr>
              <p:nvPr/>
            </p:nvSpPr>
            <p:spPr bwMode="auto">
              <a:xfrm>
                <a:off x="6479" y="9240"/>
                <a:ext cx="1" cy="7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48" name="Line 102"/>
              <p:cNvSpPr>
                <a:spLocks noChangeShapeType="1"/>
              </p:cNvSpPr>
              <p:nvPr/>
            </p:nvSpPr>
            <p:spPr bwMode="auto">
              <a:xfrm>
                <a:off x="3420" y="9240"/>
                <a:ext cx="1" cy="7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042" name="Text Box 103"/>
            <p:cNvSpPr txBox="1">
              <a:spLocks noChangeArrowheads="1"/>
            </p:cNvSpPr>
            <p:nvPr/>
          </p:nvSpPr>
          <p:spPr bwMode="auto">
            <a:xfrm>
              <a:off x="4680" y="8621"/>
              <a:ext cx="796" cy="6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800" baseline="0"/>
                <a:t>G</a:t>
              </a:r>
              <a:endParaRPr lang="en-US" altLang="zh-CN" sz="1800" baseline="0">
                <a:latin typeface="Arial" charset="0"/>
              </a:endParaRPr>
            </a:p>
          </p:txBody>
        </p:sp>
        <p:sp>
          <p:nvSpPr>
            <p:cNvPr id="43043" name="Text Box 104"/>
            <p:cNvSpPr txBox="1">
              <a:spLocks noChangeArrowheads="1"/>
            </p:cNvSpPr>
            <p:nvPr/>
          </p:nvSpPr>
          <p:spPr bwMode="auto">
            <a:xfrm>
              <a:off x="3164" y="8616"/>
              <a:ext cx="796" cy="6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800" baseline="0"/>
                <a:t>S</a:t>
              </a:r>
              <a:endParaRPr lang="en-US" altLang="zh-CN" sz="1800" baseline="0">
                <a:latin typeface="Arial" charset="0"/>
              </a:endParaRPr>
            </a:p>
          </p:txBody>
        </p:sp>
        <p:sp>
          <p:nvSpPr>
            <p:cNvPr id="43044" name="Text Box 105"/>
            <p:cNvSpPr txBox="1">
              <a:spLocks noChangeArrowheads="1"/>
            </p:cNvSpPr>
            <p:nvPr/>
          </p:nvSpPr>
          <p:spPr bwMode="auto">
            <a:xfrm>
              <a:off x="6179" y="8615"/>
              <a:ext cx="796" cy="68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800" baseline="0"/>
                <a:t>D</a:t>
              </a:r>
              <a:endParaRPr lang="en-US" altLang="zh-CN" sz="1800" baseline="0">
                <a:latin typeface="Arial" charset="0"/>
              </a:endParaRPr>
            </a:p>
          </p:txBody>
        </p:sp>
      </p:grpSp>
      <p:sp>
        <p:nvSpPr>
          <p:cNvPr id="42090" name="Rectangle 92"/>
          <p:cNvSpPr>
            <a:spLocks noChangeArrowheads="1"/>
          </p:cNvSpPr>
          <p:nvPr/>
        </p:nvSpPr>
        <p:spPr bwMode="auto">
          <a:xfrm>
            <a:off x="612775" y="1125538"/>
            <a:ext cx="38147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 baseline="0">
                <a:latin typeface="仿宋" pitchFamily="49" charset="-122"/>
              </a:rPr>
              <a:t>* </a:t>
            </a:r>
            <a:r>
              <a:rPr kumimoji="1" lang="en-US" altLang="zh-CN" sz="2800" baseline="0"/>
              <a:t>MOS</a:t>
            </a:r>
            <a:r>
              <a:rPr kumimoji="1" lang="zh-CN" altLang="en-US" sz="2800" baseline="0"/>
              <a:t>管简单电路</a:t>
            </a:r>
            <a:endParaRPr kumimoji="1" lang="zh-CN" altLang="en-US" sz="2800" baseline="0">
              <a:solidFill>
                <a:schemeClr val="hlink"/>
              </a:solidFill>
            </a:endParaRPr>
          </a:p>
        </p:txBody>
      </p:sp>
      <p:sp>
        <p:nvSpPr>
          <p:cNvPr id="22564" name="AutoShape 36"/>
          <p:cNvSpPr>
            <a:spLocks noChangeArrowheads="1"/>
          </p:cNvSpPr>
          <p:nvPr/>
        </p:nvSpPr>
        <p:spPr bwMode="auto">
          <a:xfrm>
            <a:off x="755650" y="5516563"/>
            <a:ext cx="2447925" cy="792162"/>
          </a:xfrm>
          <a:prstGeom prst="wedgeRoundRectCallout">
            <a:avLst>
              <a:gd name="adj1" fmla="val -10116"/>
              <a:gd name="adj2" fmla="val -149000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baseline="0">
                <a:latin typeface="仿宋" pitchFamily="49" charset="-122"/>
              </a:rPr>
              <a:t>使用逻辑更为</a:t>
            </a:r>
            <a:r>
              <a:rPr lang="zh-CN" altLang="en-US" baseline="0">
                <a:solidFill>
                  <a:schemeClr val="folHlink"/>
                </a:solidFill>
                <a:latin typeface="仿宋" pitchFamily="49" charset="-122"/>
              </a:rPr>
              <a:t>简单</a:t>
            </a:r>
            <a:r>
              <a:rPr lang="zh-CN" altLang="en-US" baseline="0">
                <a:latin typeface="仿宋" pitchFamily="49" charset="-122"/>
              </a:rPr>
              <a:t>、</a:t>
            </a:r>
            <a:r>
              <a:rPr lang="zh-CN" altLang="en-US" baseline="0">
                <a:solidFill>
                  <a:schemeClr val="hlink"/>
                </a:solidFill>
                <a:latin typeface="仿宋" pitchFamily="49" charset="-122"/>
              </a:rPr>
              <a:t>速度慢</a:t>
            </a:r>
          </a:p>
        </p:txBody>
      </p:sp>
      <p:grpSp>
        <p:nvGrpSpPr>
          <p:cNvPr id="42117" name="Group 133"/>
          <p:cNvGrpSpPr>
            <a:grpSpLocks/>
          </p:cNvGrpSpPr>
          <p:nvPr/>
        </p:nvGrpSpPr>
        <p:grpSpPr bwMode="auto">
          <a:xfrm>
            <a:off x="6589713" y="4724400"/>
            <a:ext cx="1477962" cy="1055688"/>
            <a:chOff x="3470" y="3112"/>
            <a:chExt cx="931" cy="665"/>
          </a:xfrm>
        </p:grpSpPr>
        <p:sp>
          <p:nvSpPr>
            <p:cNvPr id="43021" name="Text Box 125"/>
            <p:cNvSpPr txBox="1">
              <a:spLocks noChangeArrowheads="1"/>
            </p:cNvSpPr>
            <p:nvPr/>
          </p:nvSpPr>
          <p:spPr bwMode="auto">
            <a:xfrm>
              <a:off x="3470" y="3330"/>
              <a:ext cx="408" cy="23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800" baseline="0">
                  <a:solidFill>
                    <a:schemeClr val="folHlink"/>
                  </a:solidFill>
                </a:rPr>
                <a:t>G</a:t>
              </a:r>
            </a:p>
          </p:txBody>
        </p:sp>
        <p:sp>
          <p:nvSpPr>
            <p:cNvPr id="43022" name="Text Box 126"/>
            <p:cNvSpPr txBox="1">
              <a:spLocks noChangeArrowheads="1"/>
            </p:cNvSpPr>
            <p:nvPr/>
          </p:nvSpPr>
          <p:spPr bwMode="auto">
            <a:xfrm>
              <a:off x="3993" y="3541"/>
              <a:ext cx="408" cy="23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800" baseline="0">
                  <a:solidFill>
                    <a:schemeClr val="folHlink"/>
                  </a:solidFill>
                </a:rPr>
                <a:t>S</a:t>
              </a:r>
            </a:p>
          </p:txBody>
        </p:sp>
        <p:sp>
          <p:nvSpPr>
            <p:cNvPr id="43023" name="Text Box 127"/>
            <p:cNvSpPr txBox="1">
              <a:spLocks noChangeArrowheads="1"/>
            </p:cNvSpPr>
            <p:nvPr/>
          </p:nvSpPr>
          <p:spPr bwMode="auto">
            <a:xfrm>
              <a:off x="3979" y="3112"/>
              <a:ext cx="408" cy="23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800" baseline="0">
                  <a:solidFill>
                    <a:schemeClr val="folHlink"/>
                  </a:solidFill>
                </a:rPr>
                <a:t>D</a:t>
              </a:r>
            </a:p>
          </p:txBody>
        </p:sp>
        <p:grpSp>
          <p:nvGrpSpPr>
            <p:cNvPr id="43024" name="Group 132"/>
            <p:cNvGrpSpPr>
              <a:grpSpLocks/>
            </p:cNvGrpSpPr>
            <p:nvPr/>
          </p:nvGrpSpPr>
          <p:grpSpPr bwMode="auto">
            <a:xfrm>
              <a:off x="3683" y="3152"/>
              <a:ext cx="400" cy="587"/>
              <a:chOff x="3683" y="3152"/>
              <a:chExt cx="400" cy="587"/>
            </a:xfrm>
          </p:grpSpPr>
          <p:grpSp>
            <p:nvGrpSpPr>
              <p:cNvPr id="43025" name="Group 128"/>
              <p:cNvGrpSpPr>
                <a:grpSpLocks/>
              </p:cNvGrpSpPr>
              <p:nvPr/>
            </p:nvGrpSpPr>
            <p:grpSpPr bwMode="auto">
              <a:xfrm>
                <a:off x="3683" y="3331"/>
                <a:ext cx="142" cy="214"/>
                <a:chOff x="3424" y="3385"/>
                <a:chExt cx="142" cy="214"/>
              </a:xfrm>
            </p:grpSpPr>
            <p:sp>
              <p:nvSpPr>
                <p:cNvPr id="43039" name="Line 111"/>
                <p:cNvSpPr>
                  <a:spLocks noChangeShapeType="1"/>
                </p:cNvSpPr>
                <p:nvPr/>
              </p:nvSpPr>
              <p:spPr bwMode="auto">
                <a:xfrm>
                  <a:off x="3566" y="3385"/>
                  <a:ext cx="0" cy="21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40" name="Line 112"/>
                <p:cNvSpPr>
                  <a:spLocks noChangeShapeType="1"/>
                </p:cNvSpPr>
                <p:nvPr/>
              </p:nvSpPr>
              <p:spPr bwMode="auto">
                <a:xfrm>
                  <a:off x="3424" y="3385"/>
                  <a:ext cx="142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026" name="Group 114"/>
              <p:cNvGrpSpPr>
                <a:grpSpLocks/>
              </p:cNvGrpSpPr>
              <p:nvPr/>
            </p:nvGrpSpPr>
            <p:grpSpPr bwMode="auto">
              <a:xfrm>
                <a:off x="3894" y="3152"/>
                <a:ext cx="182" cy="200"/>
                <a:chOff x="1791" y="2221"/>
                <a:chExt cx="182" cy="200"/>
              </a:xfrm>
            </p:grpSpPr>
            <p:sp>
              <p:nvSpPr>
                <p:cNvPr id="43035" name="Line 115"/>
                <p:cNvSpPr>
                  <a:spLocks noChangeShapeType="1"/>
                </p:cNvSpPr>
                <p:nvPr/>
              </p:nvSpPr>
              <p:spPr bwMode="auto">
                <a:xfrm>
                  <a:off x="1791" y="2341"/>
                  <a:ext cx="0" cy="8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3036" name="Group 116"/>
                <p:cNvGrpSpPr>
                  <a:grpSpLocks/>
                </p:cNvGrpSpPr>
                <p:nvPr/>
              </p:nvGrpSpPr>
              <p:grpSpPr bwMode="auto">
                <a:xfrm>
                  <a:off x="1791" y="2221"/>
                  <a:ext cx="182" cy="158"/>
                  <a:chOff x="8820" y="10332"/>
                  <a:chExt cx="720" cy="624"/>
                </a:xfrm>
              </p:grpSpPr>
              <p:sp>
                <p:nvSpPr>
                  <p:cNvPr id="43037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8820" y="10956"/>
                    <a:ext cx="7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38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9540" y="10332"/>
                    <a:ext cx="0" cy="62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3027" name="Group 119"/>
              <p:cNvGrpSpPr>
                <a:grpSpLocks/>
              </p:cNvGrpSpPr>
              <p:nvPr/>
            </p:nvGrpSpPr>
            <p:grpSpPr bwMode="auto">
              <a:xfrm>
                <a:off x="3894" y="3513"/>
                <a:ext cx="181" cy="226"/>
                <a:chOff x="1791" y="2614"/>
                <a:chExt cx="181" cy="226"/>
              </a:xfrm>
            </p:grpSpPr>
            <p:sp>
              <p:nvSpPr>
                <p:cNvPr id="43031" name="Line 120"/>
                <p:cNvSpPr>
                  <a:spLocks noChangeShapeType="1"/>
                </p:cNvSpPr>
                <p:nvPr/>
              </p:nvSpPr>
              <p:spPr bwMode="auto">
                <a:xfrm>
                  <a:off x="1791" y="2614"/>
                  <a:ext cx="0" cy="79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3032" name="Group 121"/>
                <p:cNvGrpSpPr>
                  <a:grpSpLocks/>
                </p:cNvGrpSpPr>
                <p:nvPr/>
              </p:nvGrpSpPr>
              <p:grpSpPr bwMode="auto">
                <a:xfrm>
                  <a:off x="1791" y="2659"/>
                  <a:ext cx="181" cy="181"/>
                  <a:chOff x="8820" y="11892"/>
                  <a:chExt cx="720" cy="624"/>
                </a:xfrm>
              </p:grpSpPr>
              <p:sp>
                <p:nvSpPr>
                  <p:cNvPr id="43033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8820" y="11892"/>
                    <a:ext cx="7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034" name="Line 123"/>
                  <p:cNvSpPr>
                    <a:spLocks noChangeShapeType="1"/>
                  </p:cNvSpPr>
                  <p:nvPr/>
                </p:nvSpPr>
                <p:spPr bwMode="auto">
                  <a:xfrm>
                    <a:off x="9539" y="11892"/>
                    <a:ext cx="1" cy="62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3028" name="Group 131"/>
              <p:cNvGrpSpPr>
                <a:grpSpLocks/>
              </p:cNvGrpSpPr>
              <p:nvPr/>
            </p:nvGrpSpPr>
            <p:grpSpPr bwMode="auto">
              <a:xfrm>
                <a:off x="3894" y="3385"/>
                <a:ext cx="189" cy="91"/>
                <a:chOff x="4505" y="3520"/>
                <a:chExt cx="189" cy="91"/>
              </a:xfrm>
            </p:grpSpPr>
            <p:sp>
              <p:nvSpPr>
                <p:cNvPr id="43029" name="Line 113"/>
                <p:cNvSpPr>
                  <a:spLocks noChangeShapeType="1"/>
                </p:cNvSpPr>
                <p:nvPr/>
              </p:nvSpPr>
              <p:spPr bwMode="auto">
                <a:xfrm>
                  <a:off x="4505" y="3520"/>
                  <a:ext cx="0" cy="91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030" name="Line 130"/>
                <p:cNvSpPr>
                  <a:spLocks noChangeShapeType="1"/>
                </p:cNvSpPr>
                <p:nvPr/>
              </p:nvSpPr>
              <p:spPr bwMode="auto">
                <a:xfrm>
                  <a:off x="4513" y="3566"/>
                  <a:ext cx="18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" name="AutoShape 36"/>
          <p:cNvSpPr>
            <a:spLocks noChangeArrowheads="1"/>
          </p:cNvSpPr>
          <p:nvPr/>
        </p:nvSpPr>
        <p:spPr bwMode="auto">
          <a:xfrm>
            <a:off x="5003800" y="5588000"/>
            <a:ext cx="1657350" cy="504825"/>
          </a:xfrm>
          <a:prstGeom prst="wedgeRoundRectCallout">
            <a:avLst>
              <a:gd name="adj1" fmla="val 55745"/>
              <a:gd name="adj2" fmla="val -114778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baseline="0">
                <a:latin typeface="仿宋" pitchFamily="49" charset="-122"/>
              </a:rPr>
              <a:t>反向电压</a:t>
            </a:r>
            <a:endParaRPr lang="zh-CN" altLang="en-US" baseline="0">
              <a:solidFill>
                <a:srgbClr val="FF0000"/>
              </a:solidFill>
              <a:latin typeface="仿宋" pitchFamily="49" charset="-122"/>
            </a:endParaRPr>
          </a:p>
        </p:txBody>
      </p:sp>
      <p:sp>
        <p:nvSpPr>
          <p:cNvPr id="43020" name="AutoShape 4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2400" baseline="0">
              <a:latin typeface="仿宋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" dur="500"/>
                                        <p:tgtEl>
                                          <p:spTgt spid="420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63" grpId="0"/>
      <p:bldP spid="42090" grpId="0"/>
      <p:bldP spid="22564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03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10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2" name="文本框 2"/>
          <p:cNvSpPr txBox="1">
            <a:spLocks noChangeArrowheads="1"/>
          </p:cNvSpPr>
          <p:nvPr/>
        </p:nvSpPr>
        <p:spPr bwMode="auto">
          <a:xfrm>
            <a:off x="360363" y="260350"/>
            <a:ext cx="39957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itchFamily="49" charset="-122"/>
                <a:ea typeface="华文行楷" pitchFamily="2" charset="-122"/>
              </a:rPr>
              <a:t>三、逻辑门电路</a:t>
            </a:r>
          </a:p>
        </p:txBody>
      </p:sp>
      <p:sp>
        <p:nvSpPr>
          <p:cNvPr id="44037" name="Rectangle 23"/>
          <p:cNvSpPr>
            <a:spLocks noChangeArrowheads="1"/>
          </p:cNvSpPr>
          <p:nvPr/>
        </p:nvSpPr>
        <p:spPr bwMode="auto">
          <a:xfrm>
            <a:off x="684213" y="981075"/>
            <a:ext cx="4391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aseline="0"/>
              <a:t>1</a:t>
            </a:r>
            <a:r>
              <a:rPr lang="zh-CN" altLang="en-US" sz="2800" baseline="0"/>
              <a:t>、简单逻辑门电路 </a:t>
            </a:r>
          </a:p>
        </p:txBody>
      </p:sp>
      <p:grpSp>
        <p:nvGrpSpPr>
          <p:cNvPr id="44098" name="Group 66"/>
          <p:cNvGrpSpPr>
            <a:grpSpLocks/>
          </p:cNvGrpSpPr>
          <p:nvPr/>
        </p:nvGrpSpPr>
        <p:grpSpPr bwMode="auto">
          <a:xfrm>
            <a:off x="323850" y="3043238"/>
            <a:ext cx="3332163" cy="2905125"/>
            <a:chOff x="645" y="1237"/>
            <a:chExt cx="2099" cy="1830"/>
          </a:xfrm>
        </p:grpSpPr>
        <p:sp>
          <p:nvSpPr>
            <p:cNvPr id="44119" name="Text Box 16"/>
            <p:cNvSpPr txBox="1">
              <a:spLocks noChangeArrowheads="1"/>
            </p:cNvSpPr>
            <p:nvPr/>
          </p:nvSpPr>
          <p:spPr bwMode="auto">
            <a:xfrm>
              <a:off x="1474" y="1237"/>
              <a:ext cx="9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2400" i="1" baseline="0">
                  <a:ea typeface="ˎ̥"/>
                  <a:cs typeface="ˎ̥"/>
                </a:rPr>
                <a:t>V</a:t>
              </a:r>
              <a:r>
                <a:rPr kumimoji="1" lang="en-US" altLang="zh-CN" sz="2400">
                  <a:ea typeface="ˎ̥"/>
                  <a:cs typeface="ˎ̥"/>
                </a:rPr>
                <a:t>CC</a:t>
              </a:r>
              <a:r>
                <a:rPr kumimoji="1" lang="en-US" altLang="zh-CN" sz="2400" baseline="0">
                  <a:ea typeface="ˎ̥"/>
                  <a:cs typeface="ˎ̥"/>
                </a:rPr>
                <a:t>=5V</a:t>
              </a:r>
              <a:endParaRPr lang="en-US" altLang="zh-CN" sz="2400" b="0" baseline="0"/>
            </a:p>
          </p:txBody>
        </p:sp>
        <p:sp>
          <p:nvSpPr>
            <p:cNvPr id="44120" name="Text Box 22"/>
            <p:cNvSpPr txBox="1">
              <a:spLocks noChangeArrowheads="1"/>
            </p:cNvSpPr>
            <p:nvPr/>
          </p:nvSpPr>
          <p:spPr bwMode="auto">
            <a:xfrm>
              <a:off x="1882" y="1819"/>
              <a:ext cx="7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2400" i="1" baseline="0">
                  <a:ea typeface="ˎ̥"/>
                  <a:cs typeface="ˎ̥"/>
                </a:rPr>
                <a:t>R=</a:t>
              </a:r>
              <a:r>
                <a:rPr kumimoji="1" lang="en-US" altLang="zh-CN" sz="2400" baseline="0">
                  <a:ea typeface="ˎ̥"/>
                  <a:cs typeface="ˎ̥"/>
                </a:rPr>
                <a:t>3K</a:t>
              </a:r>
              <a:r>
                <a:rPr kumimoji="1" lang="en-US" altLang="zh-CN" sz="2400" i="1" baseline="0"/>
                <a:t> </a:t>
              </a:r>
              <a:endParaRPr lang="en-US" altLang="zh-CN" sz="1800" b="0" baseline="0">
                <a:latin typeface="Arial" charset="0"/>
              </a:endParaRPr>
            </a:p>
          </p:txBody>
        </p:sp>
        <p:sp>
          <p:nvSpPr>
            <p:cNvPr id="44121" name="Text Box 23"/>
            <p:cNvSpPr txBox="1">
              <a:spLocks noChangeArrowheads="1"/>
            </p:cNvSpPr>
            <p:nvPr/>
          </p:nvSpPr>
          <p:spPr bwMode="auto">
            <a:xfrm>
              <a:off x="1198" y="2099"/>
              <a:ext cx="3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i="1" baseline="0">
                  <a:ea typeface="ˎ̥"/>
                  <a:cs typeface="ˎ̥"/>
                </a:rPr>
                <a:t>D</a:t>
              </a:r>
              <a:r>
                <a:rPr kumimoji="1" lang="en-US" altLang="zh-CN" sz="2400">
                  <a:ea typeface="ˎ̥"/>
                  <a:cs typeface="ˎ̥"/>
                </a:rPr>
                <a:t>1</a:t>
              </a:r>
              <a:r>
                <a:rPr kumimoji="1" lang="en-US" altLang="zh-CN" sz="2400" i="1" baseline="0"/>
                <a:t> </a:t>
              </a:r>
              <a:endParaRPr lang="en-US" altLang="zh-CN" sz="1800" b="0" baseline="0">
                <a:latin typeface="Arial" charset="0"/>
              </a:endParaRPr>
            </a:p>
          </p:txBody>
        </p:sp>
        <p:sp>
          <p:nvSpPr>
            <p:cNvPr id="44122" name="Text Box 29"/>
            <p:cNvSpPr txBox="1">
              <a:spLocks noChangeArrowheads="1"/>
            </p:cNvSpPr>
            <p:nvPr/>
          </p:nvSpPr>
          <p:spPr bwMode="auto">
            <a:xfrm>
              <a:off x="645" y="2315"/>
              <a:ext cx="3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2400" i="1" baseline="0">
                  <a:solidFill>
                    <a:schemeClr val="accent2"/>
                  </a:solidFill>
                  <a:ea typeface="ˎ̥"/>
                  <a:cs typeface="ˎ̥"/>
                </a:rPr>
                <a:t>A</a:t>
              </a:r>
              <a:endParaRPr lang="en-US" altLang="zh-CN" sz="1800" b="0" baseline="0">
                <a:latin typeface="Arial" charset="0"/>
              </a:endParaRPr>
            </a:p>
          </p:txBody>
        </p:sp>
        <p:sp>
          <p:nvSpPr>
            <p:cNvPr id="44123" name="Text Box 30"/>
            <p:cNvSpPr txBox="1">
              <a:spLocks noChangeArrowheads="1"/>
            </p:cNvSpPr>
            <p:nvPr/>
          </p:nvSpPr>
          <p:spPr bwMode="auto">
            <a:xfrm>
              <a:off x="650" y="2577"/>
              <a:ext cx="3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2400" i="1" baseline="0">
                  <a:solidFill>
                    <a:schemeClr val="accent2"/>
                  </a:solidFill>
                  <a:ea typeface="ˎ̥"/>
                  <a:cs typeface="ˎ̥"/>
                </a:rPr>
                <a:t>B</a:t>
              </a:r>
              <a:endParaRPr lang="en-US" altLang="zh-CN" sz="1800" b="0" baseline="0">
                <a:latin typeface="Arial" charset="0"/>
              </a:endParaRPr>
            </a:p>
          </p:txBody>
        </p:sp>
        <p:sp>
          <p:nvSpPr>
            <p:cNvPr id="44124" name="Text Box 31"/>
            <p:cNvSpPr txBox="1">
              <a:spLocks noChangeArrowheads="1"/>
            </p:cNvSpPr>
            <p:nvPr/>
          </p:nvSpPr>
          <p:spPr bwMode="auto">
            <a:xfrm>
              <a:off x="2336" y="2341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2400" i="1" baseline="0">
                  <a:solidFill>
                    <a:schemeClr val="accent2"/>
                  </a:solidFill>
                  <a:ea typeface="ˎ̥"/>
                  <a:cs typeface="ˎ̥"/>
                </a:rPr>
                <a:t>Y</a:t>
              </a:r>
              <a:endParaRPr lang="en-US" altLang="zh-CN" sz="1800" b="0" baseline="0">
                <a:latin typeface="Arial" charset="0"/>
              </a:endParaRPr>
            </a:p>
          </p:txBody>
        </p:sp>
        <p:sp>
          <p:nvSpPr>
            <p:cNvPr id="44125" name="Text Box 32"/>
            <p:cNvSpPr txBox="1">
              <a:spLocks noChangeArrowheads="1"/>
            </p:cNvSpPr>
            <p:nvPr/>
          </p:nvSpPr>
          <p:spPr bwMode="auto">
            <a:xfrm>
              <a:off x="1202" y="2779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2400" i="1" baseline="0">
                  <a:ea typeface="ˎ̥"/>
                  <a:cs typeface="ˎ̥"/>
                </a:rPr>
                <a:t>D</a:t>
              </a:r>
              <a:r>
                <a:rPr kumimoji="1" lang="en-US" altLang="zh-CN" sz="2400">
                  <a:ea typeface="ˎ̥"/>
                  <a:cs typeface="ˎ̥"/>
                </a:rPr>
                <a:t>2</a:t>
              </a:r>
              <a:r>
                <a:rPr kumimoji="1" lang="en-US" altLang="zh-CN" sz="2400" i="1" baseline="0"/>
                <a:t> </a:t>
              </a:r>
              <a:endParaRPr lang="en-US" altLang="zh-CN" sz="1800" b="0" baseline="0">
                <a:latin typeface="Arial" charset="0"/>
              </a:endParaRPr>
            </a:p>
          </p:txBody>
        </p:sp>
        <p:grpSp>
          <p:nvGrpSpPr>
            <p:cNvPr id="44126" name="Group 65"/>
            <p:cNvGrpSpPr>
              <a:grpSpLocks/>
            </p:cNvGrpSpPr>
            <p:nvPr/>
          </p:nvGrpSpPr>
          <p:grpSpPr bwMode="auto">
            <a:xfrm>
              <a:off x="975" y="1533"/>
              <a:ext cx="1315" cy="1284"/>
              <a:chOff x="975" y="1533"/>
              <a:chExt cx="1315" cy="1284"/>
            </a:xfrm>
          </p:grpSpPr>
          <p:grpSp>
            <p:nvGrpSpPr>
              <p:cNvPr id="44127" name="Group 7"/>
              <p:cNvGrpSpPr>
                <a:grpSpLocks/>
              </p:cNvGrpSpPr>
              <p:nvPr/>
            </p:nvGrpSpPr>
            <p:grpSpPr bwMode="auto">
              <a:xfrm>
                <a:off x="1266" y="2385"/>
                <a:ext cx="147" cy="192"/>
                <a:chOff x="3069" y="2148"/>
                <a:chExt cx="147" cy="192"/>
              </a:xfrm>
            </p:grpSpPr>
            <p:sp>
              <p:nvSpPr>
                <p:cNvPr id="44138" name="Line 8"/>
                <p:cNvSpPr>
                  <a:spLocks noChangeShapeType="1"/>
                </p:cNvSpPr>
                <p:nvPr/>
              </p:nvSpPr>
              <p:spPr bwMode="auto">
                <a:xfrm>
                  <a:off x="3069" y="21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139" name="AutoShape 9"/>
                <p:cNvSpPr>
                  <a:spLocks noChangeArrowheads="1"/>
                </p:cNvSpPr>
                <p:nvPr/>
              </p:nvSpPr>
              <p:spPr bwMode="auto">
                <a:xfrm rot="-5400000">
                  <a:off x="3058" y="2169"/>
                  <a:ext cx="170" cy="14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3399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</p:grpSp>
          <p:grpSp>
            <p:nvGrpSpPr>
              <p:cNvPr id="44128" name="Group 64"/>
              <p:cNvGrpSpPr>
                <a:grpSpLocks/>
              </p:cNvGrpSpPr>
              <p:nvPr/>
            </p:nvGrpSpPr>
            <p:grpSpPr bwMode="auto">
              <a:xfrm>
                <a:off x="1786" y="1533"/>
                <a:ext cx="96" cy="1179"/>
                <a:chOff x="1786" y="1525"/>
                <a:chExt cx="96" cy="1179"/>
              </a:xfrm>
            </p:grpSpPr>
            <p:sp>
              <p:nvSpPr>
                <p:cNvPr id="44135" name="Rectangle 11"/>
                <p:cNvSpPr>
                  <a:spLocks noChangeArrowheads="1"/>
                </p:cNvSpPr>
                <p:nvPr/>
              </p:nvSpPr>
              <p:spPr bwMode="auto">
                <a:xfrm>
                  <a:off x="1786" y="1813"/>
                  <a:ext cx="96" cy="290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44136" name="Line 12"/>
                <p:cNvSpPr>
                  <a:spLocks noChangeShapeType="1"/>
                </p:cNvSpPr>
                <p:nvPr/>
              </p:nvSpPr>
              <p:spPr bwMode="auto">
                <a:xfrm>
                  <a:off x="1834" y="1525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137" name="Line 13"/>
                <p:cNvSpPr>
                  <a:spLocks noChangeShapeType="1"/>
                </p:cNvSpPr>
                <p:nvPr/>
              </p:nvSpPr>
              <p:spPr bwMode="auto">
                <a:xfrm>
                  <a:off x="1831" y="2099"/>
                  <a:ext cx="0" cy="6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4129" name="Oval 15"/>
              <p:cNvSpPr>
                <a:spLocks noChangeArrowheads="1"/>
              </p:cNvSpPr>
              <p:nvPr/>
            </p:nvSpPr>
            <p:spPr bwMode="auto">
              <a:xfrm>
                <a:off x="1805" y="2453"/>
                <a:ext cx="50" cy="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grpSp>
            <p:nvGrpSpPr>
              <p:cNvPr id="44130" name="Group 25"/>
              <p:cNvGrpSpPr>
                <a:grpSpLocks/>
              </p:cNvGrpSpPr>
              <p:nvPr/>
            </p:nvGrpSpPr>
            <p:grpSpPr bwMode="auto">
              <a:xfrm>
                <a:off x="1266" y="2625"/>
                <a:ext cx="147" cy="192"/>
                <a:chOff x="3069" y="2148"/>
                <a:chExt cx="147" cy="192"/>
              </a:xfrm>
            </p:grpSpPr>
            <p:sp>
              <p:nvSpPr>
                <p:cNvPr id="44133" name="Line 26"/>
                <p:cNvSpPr>
                  <a:spLocks noChangeShapeType="1"/>
                </p:cNvSpPr>
                <p:nvPr/>
              </p:nvSpPr>
              <p:spPr bwMode="auto">
                <a:xfrm>
                  <a:off x="3069" y="21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134" name="AutoShape 27"/>
                <p:cNvSpPr>
                  <a:spLocks noChangeArrowheads="1"/>
                </p:cNvSpPr>
                <p:nvPr/>
              </p:nvSpPr>
              <p:spPr bwMode="auto">
                <a:xfrm rot="-5400000">
                  <a:off x="3058" y="2169"/>
                  <a:ext cx="170" cy="14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3399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</p:grpSp>
          <p:sp>
            <p:nvSpPr>
              <p:cNvPr id="44131" name="Line 62"/>
              <p:cNvSpPr>
                <a:spLocks noChangeShapeType="1"/>
              </p:cNvSpPr>
              <p:nvPr/>
            </p:nvSpPr>
            <p:spPr bwMode="auto">
              <a:xfrm>
                <a:off x="975" y="2477"/>
                <a:ext cx="131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132" name="Line 63"/>
              <p:cNvSpPr>
                <a:spLocks noChangeShapeType="1"/>
              </p:cNvSpPr>
              <p:nvPr/>
            </p:nvSpPr>
            <p:spPr bwMode="auto">
              <a:xfrm>
                <a:off x="983" y="2720"/>
                <a:ext cx="85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4099" name="Rectangle 92"/>
          <p:cNvSpPr>
            <a:spLocks noChangeArrowheads="1"/>
          </p:cNvSpPr>
          <p:nvPr/>
        </p:nvSpPr>
        <p:spPr bwMode="auto">
          <a:xfrm>
            <a:off x="971550" y="1614488"/>
            <a:ext cx="3238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 baseline="0">
                <a:latin typeface="仿宋" pitchFamily="49" charset="-122"/>
              </a:rPr>
              <a:t>* </a:t>
            </a:r>
            <a:r>
              <a:rPr kumimoji="1" lang="zh-CN" altLang="en-US" sz="2800" baseline="0"/>
              <a:t>二级管与门</a:t>
            </a:r>
            <a:endParaRPr kumimoji="1" lang="zh-CN" altLang="en-US" sz="2800" baseline="0">
              <a:solidFill>
                <a:schemeClr val="hlink"/>
              </a:solidFill>
            </a:endParaRPr>
          </a:p>
        </p:txBody>
      </p:sp>
      <p:sp>
        <p:nvSpPr>
          <p:cNvPr id="44100" name="Rectangle 68"/>
          <p:cNvSpPr>
            <a:spLocks noChangeArrowheads="1"/>
          </p:cNvSpPr>
          <p:nvPr/>
        </p:nvSpPr>
        <p:spPr bwMode="auto">
          <a:xfrm>
            <a:off x="755650" y="2349500"/>
            <a:ext cx="791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400" baseline="0"/>
              <a:t>设：</a:t>
            </a:r>
            <a:r>
              <a:rPr kumimoji="1" lang="en-US" altLang="zh-CN" sz="2400" baseline="0">
                <a:solidFill>
                  <a:schemeClr val="folHlink"/>
                </a:solidFill>
              </a:rPr>
              <a:t>V</a:t>
            </a:r>
            <a:r>
              <a:rPr kumimoji="1" lang="en-US" altLang="zh-CN" sz="2400">
                <a:solidFill>
                  <a:schemeClr val="folHlink"/>
                </a:solidFill>
              </a:rPr>
              <a:t>IL</a:t>
            </a:r>
            <a:r>
              <a:rPr kumimoji="1" lang="en-US" altLang="zh-CN" sz="2400" baseline="0">
                <a:solidFill>
                  <a:schemeClr val="folHlink"/>
                </a:solidFill>
              </a:rPr>
              <a:t>=0V</a:t>
            </a:r>
            <a:r>
              <a:rPr kumimoji="1" lang="zh-CN" altLang="en-US" sz="2400" baseline="0">
                <a:solidFill>
                  <a:schemeClr val="folHlink"/>
                </a:solidFill>
              </a:rPr>
              <a:t>，</a:t>
            </a:r>
            <a:r>
              <a:rPr kumimoji="1" lang="en-US" altLang="zh-CN" sz="2400" baseline="0">
                <a:solidFill>
                  <a:schemeClr val="folHlink"/>
                </a:solidFill>
              </a:rPr>
              <a:t>V</a:t>
            </a:r>
            <a:r>
              <a:rPr kumimoji="1" lang="en-US" altLang="zh-CN" sz="2400">
                <a:solidFill>
                  <a:schemeClr val="folHlink"/>
                </a:solidFill>
              </a:rPr>
              <a:t>IH</a:t>
            </a:r>
            <a:r>
              <a:rPr kumimoji="1" lang="en-US" altLang="zh-CN" sz="2400" baseline="0">
                <a:solidFill>
                  <a:schemeClr val="folHlink"/>
                </a:solidFill>
              </a:rPr>
              <a:t>=3V</a:t>
            </a:r>
            <a:r>
              <a:rPr kumimoji="1" lang="zh-CN" altLang="en-US" sz="2400" baseline="0"/>
              <a:t>，二极管正向导通压降为</a:t>
            </a:r>
            <a:r>
              <a:rPr kumimoji="1" lang="en-US" altLang="zh-CN" sz="2400" baseline="0">
                <a:solidFill>
                  <a:schemeClr val="folHlink"/>
                </a:solidFill>
              </a:rPr>
              <a:t>0.7V</a:t>
            </a:r>
            <a:endParaRPr kumimoji="1" lang="zh-CN" altLang="en-US" sz="2400" baseline="0">
              <a:solidFill>
                <a:schemeClr val="folHlink"/>
              </a:solidFill>
            </a:endParaRPr>
          </a:p>
        </p:txBody>
      </p:sp>
      <p:graphicFrame>
        <p:nvGraphicFramePr>
          <p:cNvPr id="44101" name="Object 69"/>
          <p:cNvGraphicFramePr>
            <a:graphicFrameLocks noChangeAspect="1"/>
          </p:cNvGraphicFramePr>
          <p:nvPr/>
        </p:nvGraphicFramePr>
        <p:xfrm>
          <a:off x="3492500" y="3114675"/>
          <a:ext cx="2743200" cy="2686050"/>
        </p:xfrm>
        <a:graphic>
          <a:graphicData uri="http://schemas.openxmlformats.org/presentationml/2006/ole">
            <p:oleObj spid="_x0000_s44101" name="文档" r:id="rId5" imgW="2752344" imgH="2697480" progId="Word.Document.8">
              <p:embed/>
            </p:oleObj>
          </a:graphicData>
        </a:graphic>
      </p:graphicFrame>
      <p:graphicFrame>
        <p:nvGraphicFramePr>
          <p:cNvPr id="44102" name="Object 70"/>
          <p:cNvGraphicFramePr>
            <a:graphicFrameLocks noChangeAspect="1"/>
          </p:cNvGraphicFramePr>
          <p:nvPr/>
        </p:nvGraphicFramePr>
        <p:xfrm>
          <a:off x="6221413" y="3119438"/>
          <a:ext cx="2743200" cy="2686050"/>
        </p:xfrm>
        <a:graphic>
          <a:graphicData uri="http://schemas.openxmlformats.org/presentationml/2006/ole">
            <p:oleObj spid="_x0000_s44102" name="文档" r:id="rId6" imgW="2752344" imgH="2697480" progId="Word.Document.8">
              <p:embed/>
            </p:oleObj>
          </a:graphicData>
        </a:graphic>
      </p:graphicFrame>
      <p:grpSp>
        <p:nvGrpSpPr>
          <p:cNvPr id="44113" name="Group 81"/>
          <p:cNvGrpSpPr>
            <a:grpSpLocks/>
          </p:cNvGrpSpPr>
          <p:nvPr/>
        </p:nvGrpSpPr>
        <p:grpSpPr bwMode="auto">
          <a:xfrm>
            <a:off x="5292725" y="1196975"/>
            <a:ext cx="2232025" cy="822325"/>
            <a:chOff x="1293" y="3521"/>
            <a:chExt cx="1406" cy="518"/>
          </a:xfrm>
        </p:grpSpPr>
        <p:grpSp>
          <p:nvGrpSpPr>
            <p:cNvPr id="44111" name="Group 80"/>
            <p:cNvGrpSpPr>
              <a:grpSpLocks/>
            </p:cNvGrpSpPr>
            <p:nvPr/>
          </p:nvGrpSpPr>
          <p:grpSpPr bwMode="auto">
            <a:xfrm>
              <a:off x="1565" y="3566"/>
              <a:ext cx="720" cy="432"/>
              <a:chOff x="1565" y="3566"/>
              <a:chExt cx="720" cy="432"/>
            </a:xfrm>
          </p:grpSpPr>
          <p:sp>
            <p:nvSpPr>
              <p:cNvPr id="44114" name="Rectangle 73"/>
              <p:cNvSpPr>
                <a:spLocks noChangeArrowheads="1"/>
              </p:cNvSpPr>
              <p:nvPr/>
            </p:nvSpPr>
            <p:spPr bwMode="auto">
              <a:xfrm>
                <a:off x="1757" y="3566"/>
                <a:ext cx="288" cy="4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aseline="0">
                    <a:ea typeface="ˎ̥"/>
                    <a:cs typeface="ˎ̥"/>
                  </a:rPr>
                  <a:t>&amp;</a:t>
                </a:r>
                <a:endParaRPr lang="en-US" altLang="zh-CN" sz="1800" b="0" baseline="0">
                  <a:latin typeface="Arial" charset="0"/>
                </a:endParaRPr>
              </a:p>
            </p:txBody>
          </p:sp>
          <p:grpSp>
            <p:nvGrpSpPr>
              <p:cNvPr id="44115" name="Group 74"/>
              <p:cNvGrpSpPr>
                <a:grpSpLocks/>
              </p:cNvGrpSpPr>
              <p:nvPr/>
            </p:nvGrpSpPr>
            <p:grpSpPr bwMode="auto">
              <a:xfrm>
                <a:off x="1565" y="3686"/>
                <a:ext cx="192" cy="192"/>
                <a:chOff x="2304" y="1584"/>
                <a:chExt cx="192" cy="192"/>
              </a:xfrm>
            </p:grpSpPr>
            <p:sp>
              <p:nvSpPr>
                <p:cNvPr id="44117" name="Line 75"/>
                <p:cNvSpPr>
                  <a:spLocks noChangeShapeType="1"/>
                </p:cNvSpPr>
                <p:nvPr/>
              </p:nvSpPr>
              <p:spPr bwMode="auto">
                <a:xfrm>
                  <a:off x="2304" y="1584"/>
                  <a:ext cx="192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118" name="Line 76"/>
                <p:cNvSpPr>
                  <a:spLocks noChangeShapeType="1"/>
                </p:cNvSpPr>
                <p:nvPr/>
              </p:nvSpPr>
              <p:spPr bwMode="auto">
                <a:xfrm>
                  <a:off x="2304" y="1776"/>
                  <a:ext cx="192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4116" name="Line 77"/>
              <p:cNvSpPr>
                <a:spLocks noChangeShapeType="1"/>
              </p:cNvSpPr>
              <p:nvPr/>
            </p:nvSpPr>
            <p:spPr bwMode="auto">
              <a:xfrm>
                <a:off x="2045" y="3782"/>
                <a:ext cx="240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4112" name="Text Box 78"/>
            <p:cNvSpPr txBox="1">
              <a:spLocks noChangeArrowheads="1"/>
            </p:cNvSpPr>
            <p:nvPr/>
          </p:nvSpPr>
          <p:spPr bwMode="auto">
            <a:xfrm>
              <a:off x="1293" y="3521"/>
              <a:ext cx="40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2400" baseline="0">
                  <a:ea typeface="ˎ̥"/>
                  <a:cs typeface="ˎ̥"/>
                </a:rPr>
                <a:t>A </a:t>
              </a:r>
              <a:endParaRPr kumimoji="1" lang="en-US" altLang="zh-CN" sz="2400" b="0" baseline="0">
                <a:ea typeface="ˎ̥"/>
                <a:cs typeface="ˎ̥"/>
              </a:endParaRPr>
            </a:p>
            <a:p>
              <a:r>
                <a:rPr kumimoji="1" lang="en-US" altLang="zh-CN" sz="2400" baseline="0">
                  <a:ea typeface="ˎ̥"/>
                  <a:cs typeface="ˎ̥"/>
                </a:rPr>
                <a:t>B</a:t>
              </a:r>
              <a:endParaRPr lang="en-US" altLang="zh-CN" sz="1800" b="0" baseline="0">
                <a:latin typeface="Arial" charset="0"/>
              </a:endParaRPr>
            </a:p>
          </p:txBody>
        </p:sp>
        <p:sp>
          <p:nvSpPr>
            <p:cNvPr id="2" name="Text Box 79"/>
            <p:cNvSpPr txBox="1">
              <a:spLocks noChangeArrowheads="1"/>
            </p:cNvSpPr>
            <p:nvPr/>
          </p:nvSpPr>
          <p:spPr bwMode="auto">
            <a:xfrm>
              <a:off x="2262" y="3641"/>
              <a:ext cx="4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2400" baseline="0">
                  <a:ea typeface="ˎ̥"/>
                  <a:cs typeface="ˎ̥"/>
                </a:rPr>
                <a:t>Y</a:t>
              </a:r>
              <a:endParaRPr lang="en-US" altLang="zh-CN" sz="1800" b="0" baseline="0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/>
      <p:bldP spid="44099" grpId="0"/>
      <p:bldP spid="4410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22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12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2" name="文本框 2"/>
          <p:cNvSpPr txBox="1">
            <a:spLocks noChangeArrowheads="1"/>
          </p:cNvSpPr>
          <p:nvPr/>
        </p:nvSpPr>
        <p:spPr bwMode="auto">
          <a:xfrm>
            <a:off x="360363" y="260350"/>
            <a:ext cx="39957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itchFamily="49" charset="-122"/>
                <a:ea typeface="华文行楷" pitchFamily="2" charset="-122"/>
              </a:rPr>
              <a:t>三、逻辑门电路</a:t>
            </a:r>
          </a:p>
        </p:txBody>
      </p:sp>
      <p:sp>
        <p:nvSpPr>
          <p:cNvPr id="45089" name="Rectangle 92"/>
          <p:cNvSpPr>
            <a:spLocks noChangeArrowheads="1"/>
          </p:cNvSpPr>
          <p:nvPr/>
        </p:nvSpPr>
        <p:spPr bwMode="auto">
          <a:xfrm>
            <a:off x="971550" y="965200"/>
            <a:ext cx="3238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 baseline="0">
                <a:latin typeface="仿宋" pitchFamily="49" charset="-122"/>
              </a:rPr>
              <a:t>* </a:t>
            </a:r>
            <a:r>
              <a:rPr kumimoji="1" lang="zh-CN" altLang="en-US" sz="2800" baseline="0"/>
              <a:t>二级管或门</a:t>
            </a:r>
            <a:endParaRPr kumimoji="1" lang="zh-CN" altLang="en-US" sz="2800" baseline="0">
              <a:solidFill>
                <a:schemeClr val="hlink"/>
              </a:solidFill>
            </a:endParaRPr>
          </a:p>
        </p:txBody>
      </p:sp>
      <p:sp>
        <p:nvSpPr>
          <p:cNvPr id="45090" name="Rectangle 34"/>
          <p:cNvSpPr>
            <a:spLocks noChangeArrowheads="1"/>
          </p:cNvSpPr>
          <p:nvPr/>
        </p:nvSpPr>
        <p:spPr bwMode="auto">
          <a:xfrm>
            <a:off x="755650" y="1628775"/>
            <a:ext cx="791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400" baseline="0"/>
              <a:t>设：</a:t>
            </a:r>
            <a:r>
              <a:rPr kumimoji="1" lang="en-US" altLang="zh-CN" sz="2400" baseline="0">
                <a:solidFill>
                  <a:schemeClr val="folHlink"/>
                </a:solidFill>
              </a:rPr>
              <a:t>V</a:t>
            </a:r>
            <a:r>
              <a:rPr kumimoji="1" lang="en-US" altLang="zh-CN" sz="2400">
                <a:solidFill>
                  <a:schemeClr val="folHlink"/>
                </a:solidFill>
              </a:rPr>
              <a:t>IL</a:t>
            </a:r>
            <a:r>
              <a:rPr kumimoji="1" lang="en-US" altLang="zh-CN" sz="2400" baseline="0">
                <a:solidFill>
                  <a:schemeClr val="folHlink"/>
                </a:solidFill>
              </a:rPr>
              <a:t>=0V</a:t>
            </a:r>
            <a:r>
              <a:rPr kumimoji="1" lang="zh-CN" altLang="en-US" sz="2400" baseline="0">
                <a:solidFill>
                  <a:schemeClr val="folHlink"/>
                </a:solidFill>
              </a:rPr>
              <a:t>，</a:t>
            </a:r>
            <a:r>
              <a:rPr kumimoji="1" lang="en-US" altLang="zh-CN" sz="2400" baseline="0">
                <a:solidFill>
                  <a:schemeClr val="folHlink"/>
                </a:solidFill>
              </a:rPr>
              <a:t>V</a:t>
            </a:r>
            <a:r>
              <a:rPr kumimoji="1" lang="en-US" altLang="zh-CN" sz="2400">
                <a:solidFill>
                  <a:schemeClr val="folHlink"/>
                </a:solidFill>
              </a:rPr>
              <a:t>IH</a:t>
            </a:r>
            <a:r>
              <a:rPr kumimoji="1" lang="en-US" altLang="zh-CN" sz="2400" baseline="0">
                <a:solidFill>
                  <a:schemeClr val="folHlink"/>
                </a:solidFill>
              </a:rPr>
              <a:t>=3V</a:t>
            </a:r>
            <a:r>
              <a:rPr kumimoji="1" lang="zh-CN" altLang="en-US" sz="2400" baseline="0"/>
              <a:t>，二极管正向导通压降为</a:t>
            </a:r>
            <a:r>
              <a:rPr kumimoji="1" lang="en-US" altLang="zh-CN" sz="2400" baseline="0">
                <a:solidFill>
                  <a:schemeClr val="folHlink"/>
                </a:solidFill>
              </a:rPr>
              <a:t>0.7V</a:t>
            </a:r>
            <a:endParaRPr kumimoji="1" lang="zh-CN" altLang="en-US" sz="2400" baseline="0">
              <a:solidFill>
                <a:schemeClr val="folHlink"/>
              </a:solidFill>
            </a:endParaRPr>
          </a:p>
        </p:txBody>
      </p:sp>
      <p:grpSp>
        <p:nvGrpSpPr>
          <p:cNvPr id="45119" name="Group 63"/>
          <p:cNvGrpSpPr>
            <a:grpSpLocks/>
          </p:cNvGrpSpPr>
          <p:nvPr/>
        </p:nvGrpSpPr>
        <p:grpSpPr bwMode="auto">
          <a:xfrm>
            <a:off x="323850" y="2420938"/>
            <a:ext cx="3240088" cy="2232025"/>
            <a:chOff x="476" y="1525"/>
            <a:chExt cx="2041" cy="1406"/>
          </a:xfrm>
        </p:grpSpPr>
        <p:sp>
          <p:nvSpPr>
            <p:cNvPr id="45137" name="Text Box 48"/>
            <p:cNvSpPr txBox="1">
              <a:spLocks noChangeArrowheads="1"/>
            </p:cNvSpPr>
            <p:nvPr/>
          </p:nvSpPr>
          <p:spPr bwMode="auto">
            <a:xfrm>
              <a:off x="1527" y="2456"/>
              <a:ext cx="4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2400" i="1" baseline="0">
                  <a:ea typeface="ˎ̥"/>
                  <a:cs typeface="ˎ̥"/>
                </a:rPr>
                <a:t>R</a:t>
              </a:r>
              <a:endParaRPr lang="en-US" altLang="zh-CN" sz="1800" b="0" baseline="0">
                <a:latin typeface="Arial" charset="0"/>
              </a:endParaRPr>
            </a:p>
          </p:txBody>
        </p:sp>
        <p:sp>
          <p:nvSpPr>
            <p:cNvPr id="45138" name="Text Box 49"/>
            <p:cNvSpPr txBox="1">
              <a:spLocks noChangeArrowheads="1"/>
            </p:cNvSpPr>
            <p:nvPr/>
          </p:nvSpPr>
          <p:spPr bwMode="auto">
            <a:xfrm>
              <a:off x="1020" y="1525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2400" i="1" baseline="0">
                  <a:ea typeface="ˎ̥"/>
                  <a:cs typeface="ˎ̥"/>
                </a:rPr>
                <a:t>D</a:t>
              </a:r>
              <a:r>
                <a:rPr kumimoji="1" lang="en-US" altLang="zh-CN" sz="2400">
                  <a:ea typeface="ˎ̥"/>
                  <a:cs typeface="ˎ̥"/>
                </a:rPr>
                <a:t>1</a:t>
              </a:r>
              <a:r>
                <a:rPr kumimoji="1" lang="en-US" altLang="zh-CN" sz="2400" i="1" baseline="0"/>
                <a:t> </a:t>
              </a:r>
              <a:endParaRPr lang="en-US" altLang="zh-CN" sz="1800" b="0" baseline="0">
                <a:latin typeface="Arial" charset="0"/>
              </a:endParaRPr>
            </a:p>
          </p:txBody>
        </p:sp>
        <p:sp>
          <p:nvSpPr>
            <p:cNvPr id="45139" name="Text Box 55"/>
            <p:cNvSpPr txBox="1">
              <a:spLocks noChangeArrowheads="1"/>
            </p:cNvSpPr>
            <p:nvPr/>
          </p:nvSpPr>
          <p:spPr bwMode="auto">
            <a:xfrm>
              <a:off x="476" y="1752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2400" i="1" baseline="0">
                  <a:solidFill>
                    <a:schemeClr val="accent2"/>
                  </a:solidFill>
                  <a:ea typeface="ˎ̥"/>
                  <a:cs typeface="ˎ̥"/>
                </a:rPr>
                <a:t>A</a:t>
              </a:r>
              <a:endParaRPr lang="en-US" altLang="zh-CN" sz="1800" b="0" baseline="0">
                <a:latin typeface="Arial" charset="0"/>
              </a:endParaRPr>
            </a:p>
          </p:txBody>
        </p:sp>
        <p:sp>
          <p:nvSpPr>
            <p:cNvPr id="45140" name="Text Box 56"/>
            <p:cNvSpPr txBox="1">
              <a:spLocks noChangeArrowheads="1"/>
            </p:cNvSpPr>
            <p:nvPr/>
          </p:nvSpPr>
          <p:spPr bwMode="auto">
            <a:xfrm>
              <a:off x="481" y="2014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2400" i="1" baseline="0">
                  <a:solidFill>
                    <a:schemeClr val="accent2"/>
                  </a:solidFill>
                  <a:ea typeface="ˎ̥"/>
                  <a:cs typeface="ˎ̥"/>
                </a:rPr>
                <a:t>B</a:t>
              </a:r>
              <a:endParaRPr lang="en-US" altLang="zh-CN" sz="1800" b="0" baseline="0">
                <a:latin typeface="Arial" charset="0"/>
              </a:endParaRPr>
            </a:p>
          </p:txBody>
        </p:sp>
        <p:sp>
          <p:nvSpPr>
            <p:cNvPr id="45141" name="Text Box 57"/>
            <p:cNvSpPr txBox="1">
              <a:spLocks noChangeArrowheads="1"/>
            </p:cNvSpPr>
            <p:nvPr/>
          </p:nvSpPr>
          <p:spPr bwMode="auto">
            <a:xfrm>
              <a:off x="2109" y="1752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2400" i="1" baseline="0">
                  <a:solidFill>
                    <a:schemeClr val="accent2"/>
                  </a:solidFill>
                  <a:ea typeface="ˎ̥"/>
                  <a:cs typeface="ˎ̥"/>
                </a:rPr>
                <a:t>Y</a:t>
              </a:r>
              <a:endParaRPr lang="en-US" altLang="zh-CN" sz="1800" b="0" baseline="0">
                <a:latin typeface="Arial" charset="0"/>
              </a:endParaRPr>
            </a:p>
          </p:txBody>
        </p:sp>
        <p:sp>
          <p:nvSpPr>
            <p:cNvPr id="45142" name="Text Box 58"/>
            <p:cNvSpPr txBox="1">
              <a:spLocks noChangeArrowheads="1"/>
            </p:cNvSpPr>
            <p:nvPr/>
          </p:nvSpPr>
          <p:spPr bwMode="auto">
            <a:xfrm>
              <a:off x="1020" y="2235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2400" i="1" baseline="0">
                  <a:ea typeface="ˎ̥"/>
                  <a:cs typeface="ˎ̥"/>
                </a:rPr>
                <a:t>D</a:t>
              </a:r>
              <a:r>
                <a:rPr kumimoji="1" lang="en-US" altLang="zh-CN" sz="2400">
                  <a:ea typeface="ˎ̥"/>
                  <a:cs typeface="ˎ̥"/>
                </a:rPr>
                <a:t>2</a:t>
              </a:r>
              <a:r>
                <a:rPr kumimoji="1" lang="en-US" altLang="zh-CN" sz="2400" i="1" baseline="0"/>
                <a:t> </a:t>
              </a:r>
              <a:endParaRPr lang="en-US" altLang="zh-CN" sz="1800" b="0" baseline="0">
                <a:latin typeface="Arial" charset="0"/>
              </a:endParaRPr>
            </a:p>
          </p:txBody>
        </p:sp>
        <p:grpSp>
          <p:nvGrpSpPr>
            <p:cNvPr id="45143" name="Group 62"/>
            <p:cNvGrpSpPr>
              <a:grpSpLocks/>
            </p:cNvGrpSpPr>
            <p:nvPr/>
          </p:nvGrpSpPr>
          <p:grpSpPr bwMode="auto">
            <a:xfrm>
              <a:off x="793" y="1827"/>
              <a:ext cx="1316" cy="1104"/>
              <a:chOff x="793" y="1827"/>
              <a:chExt cx="1316" cy="1104"/>
            </a:xfrm>
          </p:grpSpPr>
          <p:grpSp>
            <p:nvGrpSpPr>
              <p:cNvPr id="45144" name="Group 37"/>
              <p:cNvGrpSpPr>
                <a:grpSpLocks/>
              </p:cNvGrpSpPr>
              <p:nvPr/>
            </p:nvGrpSpPr>
            <p:grpSpPr bwMode="auto">
              <a:xfrm flipH="1">
                <a:off x="1087" y="1827"/>
                <a:ext cx="147" cy="192"/>
                <a:chOff x="3069" y="2148"/>
                <a:chExt cx="147" cy="192"/>
              </a:xfrm>
            </p:grpSpPr>
            <p:sp>
              <p:nvSpPr>
                <p:cNvPr id="45157" name="Line 38"/>
                <p:cNvSpPr>
                  <a:spLocks noChangeShapeType="1"/>
                </p:cNvSpPr>
                <p:nvPr/>
              </p:nvSpPr>
              <p:spPr bwMode="auto">
                <a:xfrm>
                  <a:off x="3069" y="21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158" name="AutoShape 39"/>
                <p:cNvSpPr>
                  <a:spLocks noChangeArrowheads="1"/>
                </p:cNvSpPr>
                <p:nvPr/>
              </p:nvSpPr>
              <p:spPr bwMode="auto">
                <a:xfrm rot="-5400000">
                  <a:off x="3058" y="2169"/>
                  <a:ext cx="170" cy="14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3399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</p:grpSp>
          <p:sp>
            <p:nvSpPr>
              <p:cNvPr id="45145" name="Rectangle 41"/>
              <p:cNvSpPr>
                <a:spLocks noChangeArrowheads="1"/>
              </p:cNvSpPr>
              <p:nvPr/>
            </p:nvSpPr>
            <p:spPr bwMode="auto">
              <a:xfrm>
                <a:off x="1429" y="2448"/>
                <a:ext cx="96" cy="290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45146" name="Line 42"/>
              <p:cNvSpPr>
                <a:spLocks noChangeShapeType="1"/>
              </p:cNvSpPr>
              <p:nvPr/>
            </p:nvSpPr>
            <p:spPr bwMode="auto">
              <a:xfrm>
                <a:off x="1474" y="1933"/>
                <a:ext cx="0" cy="51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147" name="Oval 44"/>
              <p:cNvSpPr>
                <a:spLocks noChangeArrowheads="1"/>
              </p:cNvSpPr>
              <p:nvPr/>
            </p:nvSpPr>
            <p:spPr bwMode="auto">
              <a:xfrm>
                <a:off x="1445" y="1904"/>
                <a:ext cx="50" cy="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grpSp>
            <p:nvGrpSpPr>
              <p:cNvPr id="45148" name="Group 45"/>
              <p:cNvGrpSpPr>
                <a:grpSpLocks/>
              </p:cNvGrpSpPr>
              <p:nvPr/>
            </p:nvGrpSpPr>
            <p:grpSpPr bwMode="auto">
              <a:xfrm>
                <a:off x="1379" y="2739"/>
                <a:ext cx="192" cy="192"/>
                <a:chOff x="768" y="1920"/>
                <a:chExt cx="192" cy="288"/>
              </a:xfrm>
            </p:grpSpPr>
            <p:sp>
              <p:nvSpPr>
                <p:cNvPr id="45155" name="Line 46"/>
                <p:cNvSpPr>
                  <a:spLocks noChangeShapeType="1"/>
                </p:cNvSpPr>
                <p:nvPr/>
              </p:nvSpPr>
              <p:spPr bwMode="auto">
                <a:xfrm>
                  <a:off x="864" y="1920"/>
                  <a:ext cx="0" cy="288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156" name="Line 47"/>
                <p:cNvSpPr>
                  <a:spLocks noChangeShapeType="1"/>
                </p:cNvSpPr>
                <p:nvPr/>
              </p:nvSpPr>
              <p:spPr bwMode="auto">
                <a:xfrm>
                  <a:off x="768" y="2208"/>
                  <a:ext cx="192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5149" name="Oval 50"/>
              <p:cNvSpPr>
                <a:spLocks noChangeArrowheads="1"/>
              </p:cNvSpPr>
              <p:nvPr/>
            </p:nvSpPr>
            <p:spPr bwMode="auto">
              <a:xfrm>
                <a:off x="1445" y="2131"/>
                <a:ext cx="50" cy="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grpSp>
            <p:nvGrpSpPr>
              <p:cNvPr id="45150" name="Group 51"/>
              <p:cNvGrpSpPr>
                <a:grpSpLocks/>
              </p:cNvGrpSpPr>
              <p:nvPr/>
            </p:nvGrpSpPr>
            <p:grpSpPr bwMode="auto">
              <a:xfrm flipH="1">
                <a:off x="1087" y="2067"/>
                <a:ext cx="147" cy="192"/>
                <a:chOff x="3069" y="2148"/>
                <a:chExt cx="147" cy="192"/>
              </a:xfrm>
            </p:grpSpPr>
            <p:sp>
              <p:nvSpPr>
                <p:cNvPr id="45153" name="Line 52"/>
                <p:cNvSpPr>
                  <a:spLocks noChangeShapeType="1"/>
                </p:cNvSpPr>
                <p:nvPr/>
              </p:nvSpPr>
              <p:spPr bwMode="auto">
                <a:xfrm>
                  <a:off x="3069" y="21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154" name="AutoShape 53"/>
                <p:cNvSpPr>
                  <a:spLocks noChangeArrowheads="1"/>
                </p:cNvSpPr>
                <p:nvPr/>
              </p:nvSpPr>
              <p:spPr bwMode="auto">
                <a:xfrm rot="-5400000">
                  <a:off x="3058" y="2169"/>
                  <a:ext cx="170" cy="147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3399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</p:grpSp>
          <p:sp>
            <p:nvSpPr>
              <p:cNvPr id="45151" name="Line 60"/>
              <p:cNvSpPr>
                <a:spLocks noChangeShapeType="1"/>
              </p:cNvSpPr>
              <p:nvPr/>
            </p:nvSpPr>
            <p:spPr bwMode="auto">
              <a:xfrm>
                <a:off x="793" y="1933"/>
                <a:ext cx="131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52" name="Line 61"/>
              <p:cNvSpPr>
                <a:spLocks noChangeShapeType="1"/>
              </p:cNvSpPr>
              <p:nvPr/>
            </p:nvSpPr>
            <p:spPr bwMode="auto">
              <a:xfrm>
                <a:off x="794" y="2160"/>
                <a:ext cx="680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45120" name="Object 64"/>
          <p:cNvGraphicFramePr>
            <a:graphicFrameLocks noChangeAspect="1"/>
          </p:cNvGraphicFramePr>
          <p:nvPr/>
        </p:nvGraphicFramePr>
        <p:xfrm>
          <a:off x="3340100" y="2471738"/>
          <a:ext cx="2743200" cy="2686050"/>
        </p:xfrm>
        <a:graphic>
          <a:graphicData uri="http://schemas.openxmlformats.org/presentationml/2006/ole">
            <p:oleObj spid="_x0000_s45120" name="文档" r:id="rId5" imgW="2752344" imgH="2697480" progId="Word.Document.8">
              <p:embed/>
            </p:oleObj>
          </a:graphicData>
        </a:graphic>
      </p:graphicFrame>
      <p:graphicFrame>
        <p:nvGraphicFramePr>
          <p:cNvPr id="45121" name="Object 65"/>
          <p:cNvGraphicFramePr>
            <a:graphicFrameLocks noChangeAspect="1"/>
          </p:cNvGraphicFramePr>
          <p:nvPr/>
        </p:nvGraphicFramePr>
        <p:xfrm>
          <a:off x="6148388" y="2471738"/>
          <a:ext cx="2743200" cy="2686050"/>
        </p:xfrm>
        <a:graphic>
          <a:graphicData uri="http://schemas.openxmlformats.org/presentationml/2006/ole">
            <p:oleObj spid="_x0000_s45121" name="文档" r:id="rId6" imgW="2752344" imgH="2697480" progId="Word.Document.8">
              <p:embed/>
            </p:oleObj>
          </a:graphicData>
        </a:graphic>
      </p:graphicFrame>
      <p:grpSp>
        <p:nvGrpSpPr>
          <p:cNvPr id="45131" name="Group 75"/>
          <p:cNvGrpSpPr>
            <a:grpSpLocks/>
          </p:cNvGrpSpPr>
          <p:nvPr/>
        </p:nvGrpSpPr>
        <p:grpSpPr bwMode="auto">
          <a:xfrm>
            <a:off x="854075" y="5195888"/>
            <a:ext cx="2341563" cy="822325"/>
            <a:chOff x="538" y="3273"/>
            <a:chExt cx="1475" cy="518"/>
          </a:xfrm>
        </p:grpSpPr>
        <p:grpSp>
          <p:nvGrpSpPr>
            <p:cNvPr id="45129" name="Group 67"/>
            <p:cNvGrpSpPr>
              <a:grpSpLocks/>
            </p:cNvGrpSpPr>
            <p:nvPr/>
          </p:nvGrpSpPr>
          <p:grpSpPr bwMode="auto">
            <a:xfrm>
              <a:off x="807" y="3311"/>
              <a:ext cx="720" cy="432"/>
              <a:chOff x="2304" y="1488"/>
              <a:chExt cx="720" cy="432"/>
            </a:xfrm>
          </p:grpSpPr>
          <p:sp>
            <p:nvSpPr>
              <p:cNvPr id="45132" name="Rectangle 68"/>
              <p:cNvSpPr>
                <a:spLocks noChangeArrowheads="1"/>
              </p:cNvSpPr>
              <p:nvPr/>
            </p:nvSpPr>
            <p:spPr bwMode="auto">
              <a:xfrm>
                <a:off x="2496" y="1488"/>
                <a:ext cx="288" cy="4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zh-CN" altLang="en-US" baseline="0"/>
                  <a:t>≥</a:t>
                </a:r>
                <a:r>
                  <a:rPr kumimoji="1" lang="en-US" altLang="zh-CN" baseline="0">
                    <a:ea typeface="ˎ̥"/>
                    <a:cs typeface="ˎ̥"/>
                  </a:rPr>
                  <a:t>1</a:t>
                </a:r>
                <a:endParaRPr lang="en-US" altLang="zh-CN" sz="1800" b="0" baseline="0">
                  <a:latin typeface="Arial" charset="0"/>
                </a:endParaRPr>
              </a:p>
            </p:txBody>
          </p:sp>
          <p:grpSp>
            <p:nvGrpSpPr>
              <p:cNvPr id="45133" name="Group 69"/>
              <p:cNvGrpSpPr>
                <a:grpSpLocks/>
              </p:cNvGrpSpPr>
              <p:nvPr/>
            </p:nvGrpSpPr>
            <p:grpSpPr bwMode="auto">
              <a:xfrm>
                <a:off x="2304" y="1608"/>
                <a:ext cx="192" cy="192"/>
                <a:chOff x="2304" y="1584"/>
                <a:chExt cx="192" cy="192"/>
              </a:xfrm>
            </p:grpSpPr>
            <p:sp>
              <p:nvSpPr>
                <p:cNvPr id="45135" name="Line 70"/>
                <p:cNvSpPr>
                  <a:spLocks noChangeShapeType="1"/>
                </p:cNvSpPr>
                <p:nvPr/>
              </p:nvSpPr>
              <p:spPr bwMode="auto">
                <a:xfrm>
                  <a:off x="2304" y="1584"/>
                  <a:ext cx="192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136" name="Line 71"/>
                <p:cNvSpPr>
                  <a:spLocks noChangeShapeType="1"/>
                </p:cNvSpPr>
                <p:nvPr/>
              </p:nvSpPr>
              <p:spPr bwMode="auto">
                <a:xfrm>
                  <a:off x="2304" y="1776"/>
                  <a:ext cx="192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5134" name="Line 72"/>
              <p:cNvSpPr>
                <a:spLocks noChangeShapeType="1"/>
              </p:cNvSpPr>
              <p:nvPr/>
            </p:nvSpPr>
            <p:spPr bwMode="auto">
              <a:xfrm>
                <a:off x="2784" y="1704"/>
                <a:ext cx="240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130" name="Text Box 73"/>
            <p:cNvSpPr txBox="1">
              <a:spLocks noChangeArrowheads="1"/>
            </p:cNvSpPr>
            <p:nvPr/>
          </p:nvSpPr>
          <p:spPr bwMode="auto">
            <a:xfrm>
              <a:off x="538" y="3273"/>
              <a:ext cx="45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2400" baseline="0">
                  <a:ea typeface="ˎ̥"/>
                  <a:cs typeface="ˎ̥"/>
                </a:rPr>
                <a:t>A </a:t>
              </a:r>
              <a:endParaRPr kumimoji="1" lang="en-US" altLang="zh-CN" sz="2400" b="0" baseline="0">
                <a:ea typeface="ˎ̥"/>
                <a:cs typeface="ˎ̥"/>
              </a:endParaRPr>
            </a:p>
            <a:p>
              <a:r>
                <a:rPr kumimoji="1" lang="en-US" altLang="zh-CN" sz="2400" baseline="0">
                  <a:ea typeface="ˎ̥"/>
                  <a:cs typeface="ˎ̥"/>
                </a:rPr>
                <a:t>B</a:t>
              </a:r>
              <a:endParaRPr lang="en-US" altLang="zh-CN" sz="1800" b="0" baseline="0">
                <a:latin typeface="Arial" charset="0"/>
              </a:endParaRPr>
            </a:p>
          </p:txBody>
        </p:sp>
        <p:sp>
          <p:nvSpPr>
            <p:cNvPr id="2" name="Text Box 74"/>
            <p:cNvSpPr txBox="1">
              <a:spLocks noChangeArrowheads="1"/>
            </p:cNvSpPr>
            <p:nvPr/>
          </p:nvSpPr>
          <p:spPr bwMode="auto">
            <a:xfrm>
              <a:off x="1519" y="3385"/>
              <a:ext cx="4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2400" baseline="0">
                  <a:ea typeface="ˎ̥"/>
                  <a:cs typeface="ˎ̥"/>
                </a:rPr>
                <a:t>Y</a:t>
              </a:r>
              <a:endParaRPr lang="en-US" altLang="zh-CN" sz="1800" b="0" baseline="0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89" grpId="0"/>
      <p:bldP spid="4509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73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1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2" name="文本框 2"/>
          <p:cNvSpPr txBox="1">
            <a:spLocks noChangeArrowheads="1"/>
          </p:cNvSpPr>
          <p:nvPr/>
        </p:nvSpPr>
        <p:spPr bwMode="auto">
          <a:xfrm>
            <a:off x="360363" y="260350"/>
            <a:ext cx="39957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itchFamily="49" charset="-122"/>
                <a:ea typeface="华文行楷" pitchFamily="2" charset="-122"/>
              </a:rPr>
              <a:t>三、逻辑门电路</a:t>
            </a:r>
          </a:p>
        </p:txBody>
      </p:sp>
      <p:sp>
        <p:nvSpPr>
          <p:cNvPr id="46124" name="Rectangle 92"/>
          <p:cNvSpPr>
            <a:spLocks noChangeArrowheads="1"/>
          </p:cNvSpPr>
          <p:nvPr/>
        </p:nvSpPr>
        <p:spPr bwMode="auto">
          <a:xfrm>
            <a:off x="971550" y="981075"/>
            <a:ext cx="3671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800" baseline="0">
                <a:latin typeface="仿宋" pitchFamily="49" charset="-122"/>
              </a:rPr>
              <a:t>* 晶体三</a:t>
            </a:r>
            <a:r>
              <a:rPr kumimoji="1" lang="zh-CN" altLang="en-US" sz="2800" baseline="0"/>
              <a:t>级管非门</a:t>
            </a:r>
            <a:endParaRPr kumimoji="1" lang="zh-CN" altLang="en-US" sz="2800" baseline="0">
              <a:solidFill>
                <a:schemeClr val="hlink"/>
              </a:solidFill>
            </a:endParaRPr>
          </a:p>
        </p:txBody>
      </p:sp>
      <p:grpSp>
        <p:nvGrpSpPr>
          <p:cNvPr id="46157" name="Group 77"/>
          <p:cNvGrpSpPr>
            <a:grpSpLocks/>
          </p:cNvGrpSpPr>
          <p:nvPr/>
        </p:nvGrpSpPr>
        <p:grpSpPr bwMode="auto">
          <a:xfrm>
            <a:off x="376238" y="1809750"/>
            <a:ext cx="4843462" cy="3130550"/>
            <a:chOff x="237" y="914"/>
            <a:chExt cx="3051" cy="1972"/>
          </a:xfrm>
        </p:grpSpPr>
        <p:grpSp>
          <p:nvGrpSpPr>
            <p:cNvPr id="46198" name="Group 96"/>
            <p:cNvGrpSpPr>
              <a:grpSpLocks/>
            </p:cNvGrpSpPr>
            <p:nvPr/>
          </p:nvGrpSpPr>
          <p:grpSpPr bwMode="auto">
            <a:xfrm>
              <a:off x="1639" y="1835"/>
              <a:ext cx="865" cy="685"/>
              <a:chOff x="1970" y="2201"/>
              <a:chExt cx="865" cy="685"/>
            </a:xfrm>
          </p:grpSpPr>
          <p:grpSp>
            <p:nvGrpSpPr>
              <p:cNvPr id="46222" name="Group 97"/>
              <p:cNvGrpSpPr>
                <a:grpSpLocks/>
              </p:cNvGrpSpPr>
              <p:nvPr/>
            </p:nvGrpSpPr>
            <p:grpSpPr bwMode="auto">
              <a:xfrm>
                <a:off x="2154" y="2387"/>
                <a:ext cx="361" cy="363"/>
                <a:chOff x="1701" y="2659"/>
                <a:chExt cx="361" cy="363"/>
              </a:xfrm>
            </p:grpSpPr>
            <p:sp>
              <p:nvSpPr>
                <p:cNvPr id="46226" name="Line 98"/>
                <p:cNvSpPr>
                  <a:spLocks noChangeShapeType="1"/>
                </p:cNvSpPr>
                <p:nvPr/>
              </p:nvSpPr>
              <p:spPr bwMode="auto">
                <a:xfrm>
                  <a:off x="1928" y="2726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227" name="Line 99"/>
                <p:cNvSpPr>
                  <a:spLocks noChangeShapeType="1"/>
                </p:cNvSpPr>
                <p:nvPr/>
              </p:nvSpPr>
              <p:spPr bwMode="auto">
                <a:xfrm>
                  <a:off x="1928" y="2886"/>
                  <a:ext cx="134" cy="13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228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1928" y="2659"/>
                  <a:ext cx="118" cy="13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229" name="Line 101"/>
                <p:cNvSpPr>
                  <a:spLocks noChangeShapeType="1"/>
                </p:cNvSpPr>
                <p:nvPr/>
              </p:nvSpPr>
              <p:spPr bwMode="auto">
                <a:xfrm>
                  <a:off x="1701" y="2841"/>
                  <a:ext cx="224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6223" name="Text Box 102"/>
              <p:cNvSpPr txBox="1">
                <a:spLocks noChangeArrowheads="1"/>
              </p:cNvSpPr>
              <p:nvPr/>
            </p:nvSpPr>
            <p:spPr bwMode="auto">
              <a:xfrm>
                <a:off x="1970" y="2332"/>
                <a:ext cx="36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1800" baseline="0">
                    <a:solidFill>
                      <a:schemeClr val="folHlink"/>
                    </a:solidFill>
                  </a:rPr>
                  <a:t>B</a:t>
                </a:r>
              </a:p>
            </p:txBody>
          </p:sp>
          <p:sp>
            <p:nvSpPr>
              <p:cNvPr id="46224" name="Text Box 103"/>
              <p:cNvSpPr txBox="1">
                <a:spLocks noChangeArrowheads="1"/>
              </p:cNvSpPr>
              <p:nvPr/>
            </p:nvSpPr>
            <p:spPr bwMode="auto">
              <a:xfrm>
                <a:off x="2472" y="2201"/>
                <a:ext cx="36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1800" baseline="0">
                    <a:solidFill>
                      <a:schemeClr val="folHlink"/>
                    </a:solidFill>
                  </a:rPr>
                  <a:t>C</a:t>
                </a:r>
              </a:p>
            </p:txBody>
          </p:sp>
          <p:sp>
            <p:nvSpPr>
              <p:cNvPr id="46225" name="Text Box 104"/>
              <p:cNvSpPr txBox="1">
                <a:spLocks noChangeArrowheads="1"/>
              </p:cNvSpPr>
              <p:nvPr/>
            </p:nvSpPr>
            <p:spPr bwMode="auto">
              <a:xfrm>
                <a:off x="2472" y="2655"/>
                <a:ext cx="36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1800" baseline="0">
                    <a:solidFill>
                      <a:schemeClr val="folHlink"/>
                    </a:solidFill>
                  </a:rPr>
                  <a:t>E</a:t>
                </a:r>
              </a:p>
            </p:txBody>
          </p:sp>
        </p:grpSp>
        <p:grpSp>
          <p:nvGrpSpPr>
            <p:cNvPr id="46199" name="Group 124"/>
            <p:cNvGrpSpPr>
              <a:grpSpLocks/>
            </p:cNvGrpSpPr>
            <p:nvPr/>
          </p:nvGrpSpPr>
          <p:grpSpPr bwMode="auto">
            <a:xfrm>
              <a:off x="237" y="914"/>
              <a:ext cx="3051" cy="1972"/>
              <a:chOff x="237" y="914"/>
              <a:chExt cx="3051" cy="1972"/>
            </a:xfrm>
          </p:grpSpPr>
          <p:grpSp>
            <p:nvGrpSpPr>
              <p:cNvPr id="46200" name="Group 93"/>
              <p:cNvGrpSpPr>
                <a:grpSpLocks/>
              </p:cNvGrpSpPr>
              <p:nvPr/>
            </p:nvGrpSpPr>
            <p:grpSpPr bwMode="auto">
              <a:xfrm>
                <a:off x="2104" y="2382"/>
                <a:ext cx="157" cy="504"/>
                <a:chOff x="3299" y="2886"/>
                <a:chExt cx="157" cy="504"/>
              </a:xfrm>
            </p:grpSpPr>
            <p:sp>
              <p:nvSpPr>
                <p:cNvPr id="46220" name="Line 94"/>
                <p:cNvSpPr>
                  <a:spLocks noChangeShapeType="1"/>
                </p:cNvSpPr>
                <p:nvPr/>
              </p:nvSpPr>
              <p:spPr bwMode="auto">
                <a:xfrm>
                  <a:off x="3379" y="2886"/>
                  <a:ext cx="0" cy="49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221" name="Line 95"/>
                <p:cNvSpPr>
                  <a:spLocks noChangeShapeType="1"/>
                </p:cNvSpPr>
                <p:nvPr/>
              </p:nvSpPr>
              <p:spPr bwMode="auto">
                <a:xfrm>
                  <a:off x="3299" y="3390"/>
                  <a:ext cx="157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201" name="Group 105"/>
              <p:cNvGrpSpPr>
                <a:grpSpLocks/>
              </p:cNvGrpSpPr>
              <p:nvPr/>
            </p:nvGrpSpPr>
            <p:grpSpPr bwMode="auto">
              <a:xfrm>
                <a:off x="1838" y="914"/>
                <a:ext cx="885" cy="1105"/>
                <a:chOff x="2176" y="981"/>
                <a:chExt cx="885" cy="1105"/>
              </a:xfrm>
            </p:grpSpPr>
            <p:grpSp>
              <p:nvGrpSpPr>
                <p:cNvPr id="46214" name="Group 106"/>
                <p:cNvGrpSpPr>
                  <a:grpSpLocks/>
                </p:cNvGrpSpPr>
                <p:nvPr/>
              </p:nvGrpSpPr>
              <p:grpSpPr bwMode="auto">
                <a:xfrm>
                  <a:off x="2456" y="1253"/>
                  <a:ext cx="91" cy="833"/>
                  <a:chOff x="3016" y="1645"/>
                  <a:chExt cx="91" cy="833"/>
                </a:xfrm>
              </p:grpSpPr>
              <p:sp>
                <p:nvSpPr>
                  <p:cNvPr id="46217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3061" y="2205"/>
                    <a:ext cx="0" cy="27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218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1933"/>
                    <a:ext cx="91" cy="27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  <p:sp>
                <p:nvSpPr>
                  <p:cNvPr id="46219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3061" y="1645"/>
                    <a:ext cx="0" cy="27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6215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2504" y="1525"/>
                  <a:ext cx="557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400" baseline="0"/>
                    <a:t>R</a:t>
                  </a:r>
                  <a:r>
                    <a:rPr lang="en-US" altLang="zh-CN" sz="2400"/>
                    <a:t>c</a:t>
                  </a:r>
                </a:p>
              </p:txBody>
            </p:sp>
            <p:sp>
              <p:nvSpPr>
                <p:cNvPr id="46216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2176" y="981"/>
                  <a:ext cx="78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400" baseline="0"/>
                    <a:t>V</a:t>
                  </a:r>
                  <a:r>
                    <a:rPr lang="en-US" altLang="zh-CN" sz="2400"/>
                    <a:t>CC</a:t>
                  </a:r>
                </a:p>
              </p:txBody>
            </p:sp>
          </p:grpSp>
          <p:grpSp>
            <p:nvGrpSpPr>
              <p:cNvPr id="46202" name="Group 112"/>
              <p:cNvGrpSpPr>
                <a:grpSpLocks/>
              </p:cNvGrpSpPr>
              <p:nvPr/>
            </p:nvGrpSpPr>
            <p:grpSpPr bwMode="auto">
              <a:xfrm>
                <a:off x="237" y="1853"/>
                <a:ext cx="1678" cy="452"/>
                <a:chOff x="-23" y="2223"/>
                <a:chExt cx="1678" cy="452"/>
              </a:xfrm>
            </p:grpSpPr>
            <p:grpSp>
              <p:nvGrpSpPr>
                <p:cNvPr id="46208" name="Group 113"/>
                <p:cNvGrpSpPr>
                  <a:grpSpLocks/>
                </p:cNvGrpSpPr>
                <p:nvPr/>
              </p:nvGrpSpPr>
              <p:grpSpPr bwMode="auto">
                <a:xfrm>
                  <a:off x="567" y="2523"/>
                  <a:ext cx="1088" cy="90"/>
                  <a:chOff x="1066" y="2926"/>
                  <a:chExt cx="1088" cy="90"/>
                </a:xfrm>
              </p:grpSpPr>
              <p:sp>
                <p:nvSpPr>
                  <p:cNvPr id="46211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2926"/>
                    <a:ext cx="318" cy="9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  <p:sp>
                <p:nvSpPr>
                  <p:cNvPr id="46212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2976"/>
                    <a:ext cx="317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213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1066" y="2976"/>
                    <a:ext cx="445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6209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917" y="2223"/>
                  <a:ext cx="557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400" baseline="0"/>
                    <a:t>R</a:t>
                  </a:r>
                  <a:r>
                    <a:rPr lang="en-US" altLang="zh-CN" sz="2400"/>
                    <a:t>b</a:t>
                  </a:r>
                </a:p>
              </p:txBody>
            </p:sp>
            <p:sp>
              <p:nvSpPr>
                <p:cNvPr id="46210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-23" y="2387"/>
                  <a:ext cx="78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400" baseline="0">
                      <a:solidFill>
                        <a:srgbClr val="FF0000"/>
                      </a:solidFill>
                    </a:rPr>
                    <a:t>A</a:t>
                  </a:r>
                  <a:endParaRPr lang="en-US" altLang="zh-CN" sz="240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46203" name="Group 119"/>
              <p:cNvGrpSpPr>
                <a:grpSpLocks/>
              </p:cNvGrpSpPr>
              <p:nvPr/>
            </p:nvGrpSpPr>
            <p:grpSpPr bwMode="auto">
              <a:xfrm>
                <a:off x="2139" y="1701"/>
                <a:ext cx="1149" cy="288"/>
                <a:chOff x="2106" y="2018"/>
                <a:chExt cx="1149" cy="288"/>
              </a:xfrm>
            </p:grpSpPr>
            <p:grpSp>
              <p:nvGrpSpPr>
                <p:cNvPr id="46204" name="Group 120"/>
                <p:cNvGrpSpPr>
                  <a:grpSpLocks/>
                </p:cNvGrpSpPr>
                <p:nvPr/>
              </p:nvGrpSpPr>
              <p:grpSpPr bwMode="auto">
                <a:xfrm>
                  <a:off x="2106" y="2141"/>
                  <a:ext cx="541" cy="45"/>
                  <a:chOff x="2656" y="2267"/>
                  <a:chExt cx="541" cy="45"/>
                </a:xfrm>
              </p:grpSpPr>
              <p:sp>
                <p:nvSpPr>
                  <p:cNvPr id="46206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2699" y="2296"/>
                    <a:ext cx="49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207" name="Oval 122"/>
                  <p:cNvSpPr>
                    <a:spLocks noChangeArrowheads="1"/>
                  </p:cNvSpPr>
                  <p:nvPr/>
                </p:nvSpPr>
                <p:spPr bwMode="auto">
                  <a:xfrm>
                    <a:off x="2656" y="2267"/>
                    <a:ext cx="45" cy="4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</p:grpSp>
            <p:sp>
              <p:nvSpPr>
                <p:cNvPr id="46205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2471" y="2018"/>
                  <a:ext cx="78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400" baseline="0">
                      <a:solidFill>
                        <a:srgbClr val="FF0000"/>
                      </a:solidFill>
                    </a:rPr>
                    <a:t>Y</a:t>
                  </a:r>
                  <a:endParaRPr lang="en-US" altLang="zh-CN" sz="240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sp>
        <p:nvSpPr>
          <p:cNvPr id="46158" name="Text Box 78"/>
          <p:cNvSpPr txBox="1">
            <a:spLocks noChangeArrowheads="1"/>
          </p:cNvSpPr>
          <p:nvPr/>
        </p:nvSpPr>
        <p:spPr bwMode="auto">
          <a:xfrm>
            <a:off x="755650" y="5491163"/>
            <a:ext cx="7847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400" baseline="0">
                <a:solidFill>
                  <a:srgbClr val="FF0000"/>
                </a:solidFill>
                <a:latin typeface="仿宋" pitchFamily="49" charset="-122"/>
              </a:rPr>
              <a:t>注意：</a:t>
            </a:r>
            <a:r>
              <a:rPr lang="zh-CN" altLang="en-US" sz="2400" baseline="0">
                <a:latin typeface="仿宋" pitchFamily="49" charset="-122"/>
              </a:rPr>
              <a:t>仅描述逻辑关系，实际数字电路分析比较复杂</a:t>
            </a:r>
          </a:p>
        </p:txBody>
      </p:sp>
      <p:sp>
        <p:nvSpPr>
          <p:cNvPr id="4" name="AutoShape 36"/>
          <p:cNvSpPr>
            <a:spLocks noChangeArrowheads="1"/>
          </p:cNvSpPr>
          <p:nvPr/>
        </p:nvSpPr>
        <p:spPr bwMode="auto">
          <a:xfrm>
            <a:off x="323850" y="2419350"/>
            <a:ext cx="2305050" cy="431800"/>
          </a:xfrm>
          <a:prstGeom prst="wedgeRoundRectCallout">
            <a:avLst>
              <a:gd name="adj1" fmla="val -24657"/>
              <a:gd name="adj2" fmla="val 194116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1800" baseline="0">
                <a:solidFill>
                  <a:schemeClr val="hlink"/>
                </a:solidFill>
                <a:latin typeface="仿宋" pitchFamily="49" charset="-122"/>
              </a:rPr>
              <a:t>保证足够饱和导通</a:t>
            </a:r>
          </a:p>
        </p:txBody>
      </p:sp>
      <p:grpSp>
        <p:nvGrpSpPr>
          <p:cNvPr id="38980" name="Group 68"/>
          <p:cNvGrpSpPr>
            <a:grpSpLocks/>
          </p:cNvGrpSpPr>
          <p:nvPr/>
        </p:nvGrpSpPr>
        <p:grpSpPr bwMode="auto">
          <a:xfrm>
            <a:off x="3708400" y="3571875"/>
            <a:ext cx="1584325" cy="576263"/>
            <a:chOff x="4694" y="2069"/>
            <a:chExt cx="998" cy="363"/>
          </a:xfrm>
        </p:grpSpPr>
        <p:sp>
          <p:nvSpPr>
            <p:cNvPr id="46196" name="Line 66"/>
            <p:cNvSpPr>
              <a:spLocks noChangeShapeType="1"/>
            </p:cNvSpPr>
            <p:nvPr/>
          </p:nvSpPr>
          <p:spPr bwMode="auto">
            <a:xfrm>
              <a:off x="4785" y="2069"/>
              <a:ext cx="0" cy="3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97" name="Text Box 67"/>
            <p:cNvSpPr txBox="1">
              <a:spLocks noChangeArrowheads="1"/>
            </p:cNvSpPr>
            <p:nvPr/>
          </p:nvSpPr>
          <p:spPr bwMode="auto">
            <a:xfrm>
              <a:off x="4694" y="2115"/>
              <a:ext cx="9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baseline="0">
                  <a:solidFill>
                    <a:schemeClr val="folHlink"/>
                  </a:solidFill>
                </a:rPr>
                <a:t>V</a:t>
              </a:r>
              <a:r>
                <a:rPr lang="en-US" altLang="zh-CN">
                  <a:solidFill>
                    <a:schemeClr val="folHlink"/>
                  </a:solidFill>
                </a:rPr>
                <a:t>CE</a:t>
              </a:r>
              <a:r>
                <a:rPr lang="en-US" altLang="zh-CN" baseline="0">
                  <a:solidFill>
                    <a:schemeClr val="folHlink"/>
                  </a:solidFill>
                </a:rPr>
                <a:t>=0.3V</a:t>
              </a:r>
            </a:p>
          </p:txBody>
        </p:sp>
      </p:grpSp>
      <p:graphicFrame>
        <p:nvGraphicFramePr>
          <p:cNvPr id="46164" name="Object 84"/>
          <p:cNvGraphicFramePr>
            <a:graphicFrameLocks noChangeAspect="1"/>
          </p:cNvGraphicFramePr>
          <p:nvPr/>
        </p:nvGraphicFramePr>
        <p:xfrm>
          <a:off x="5075238" y="1916113"/>
          <a:ext cx="2108200" cy="1455737"/>
        </p:xfrm>
        <a:graphic>
          <a:graphicData uri="http://schemas.openxmlformats.org/presentationml/2006/ole">
            <p:oleObj spid="_x0000_s46164" name="文档" r:id="rId5" imgW="2116958" imgH="1683060" progId="Word.Document.8">
              <p:embed/>
            </p:oleObj>
          </a:graphicData>
        </a:graphic>
      </p:graphicFrame>
      <p:grpSp>
        <p:nvGrpSpPr>
          <p:cNvPr id="46171" name="Group 91"/>
          <p:cNvGrpSpPr>
            <a:grpSpLocks/>
          </p:cNvGrpSpPr>
          <p:nvPr/>
        </p:nvGrpSpPr>
        <p:grpSpPr bwMode="auto">
          <a:xfrm>
            <a:off x="3778250" y="1830388"/>
            <a:ext cx="1081088" cy="1503362"/>
            <a:chOff x="3774" y="1706"/>
            <a:chExt cx="681" cy="947"/>
          </a:xfrm>
        </p:grpSpPr>
        <p:grpSp>
          <p:nvGrpSpPr>
            <p:cNvPr id="46190" name="Group 88"/>
            <p:cNvGrpSpPr>
              <a:grpSpLocks/>
            </p:cNvGrpSpPr>
            <p:nvPr/>
          </p:nvGrpSpPr>
          <p:grpSpPr bwMode="auto">
            <a:xfrm>
              <a:off x="3878" y="1979"/>
              <a:ext cx="189" cy="635"/>
              <a:chOff x="2872" y="1079"/>
              <a:chExt cx="189" cy="635"/>
            </a:xfrm>
          </p:grpSpPr>
          <p:sp>
            <p:nvSpPr>
              <p:cNvPr id="46193" name="AutoShape 85"/>
              <p:cNvSpPr>
                <a:spLocks noChangeArrowheads="1"/>
              </p:cNvSpPr>
              <p:nvPr/>
            </p:nvSpPr>
            <p:spPr bwMode="auto">
              <a:xfrm>
                <a:off x="2880" y="1344"/>
                <a:ext cx="181" cy="181"/>
              </a:xfrm>
              <a:prstGeom prst="triangle">
                <a:avLst>
                  <a:gd name="adj" fmla="val 50000"/>
                </a:avLst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46194" name="Line 86"/>
              <p:cNvSpPr>
                <a:spLocks noChangeShapeType="1"/>
              </p:cNvSpPr>
              <p:nvPr/>
            </p:nvSpPr>
            <p:spPr bwMode="auto">
              <a:xfrm>
                <a:off x="2872" y="1336"/>
                <a:ext cx="181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95" name="Line 87"/>
              <p:cNvSpPr>
                <a:spLocks noChangeShapeType="1"/>
              </p:cNvSpPr>
              <p:nvPr/>
            </p:nvSpPr>
            <p:spPr bwMode="auto">
              <a:xfrm flipV="1">
                <a:off x="2971" y="1079"/>
                <a:ext cx="0" cy="63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6191" name="Text Box 89"/>
            <p:cNvSpPr txBox="1">
              <a:spLocks noChangeArrowheads="1"/>
            </p:cNvSpPr>
            <p:nvPr/>
          </p:nvSpPr>
          <p:spPr bwMode="auto">
            <a:xfrm>
              <a:off x="3774" y="1706"/>
              <a:ext cx="68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2400" baseline="0">
                  <a:solidFill>
                    <a:schemeClr val="folHlink"/>
                  </a:solidFill>
                  <a:ea typeface="ˎ̥"/>
                  <a:cs typeface="ˎ̥"/>
                </a:rPr>
                <a:t>2</a:t>
              </a:r>
              <a:r>
                <a:rPr kumimoji="1" lang="en-US" altLang="zh-CN" sz="2400" i="1" baseline="0">
                  <a:solidFill>
                    <a:schemeClr val="folHlink"/>
                  </a:solidFill>
                  <a:ea typeface="ˎ̥"/>
                  <a:cs typeface="ˎ̥"/>
                </a:rPr>
                <a:t>.</a:t>
              </a:r>
              <a:r>
                <a:rPr kumimoji="1" lang="en-US" altLang="zh-CN" sz="2400" baseline="0">
                  <a:solidFill>
                    <a:schemeClr val="folHlink"/>
                  </a:solidFill>
                  <a:ea typeface="ˎ̥"/>
                  <a:cs typeface="ˎ̥"/>
                </a:rPr>
                <a:t>5V</a:t>
              </a:r>
              <a:endParaRPr lang="en-US" altLang="zh-CN" sz="1800" b="0" baseline="0">
                <a:solidFill>
                  <a:schemeClr val="folHlink"/>
                </a:solidFill>
                <a:latin typeface="Arial" charset="0"/>
              </a:endParaRPr>
            </a:p>
          </p:txBody>
        </p:sp>
        <p:sp>
          <p:nvSpPr>
            <p:cNvPr id="46192" name="Oval 90"/>
            <p:cNvSpPr>
              <a:spLocks noChangeArrowheads="1"/>
            </p:cNvSpPr>
            <p:nvPr/>
          </p:nvSpPr>
          <p:spPr bwMode="auto">
            <a:xfrm>
              <a:off x="3953" y="2603"/>
              <a:ext cx="50" cy="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</p:grpSp>
      <p:graphicFrame>
        <p:nvGraphicFramePr>
          <p:cNvPr id="46172" name="Object 92"/>
          <p:cNvGraphicFramePr>
            <a:graphicFrameLocks noChangeAspect="1"/>
          </p:cNvGraphicFramePr>
          <p:nvPr/>
        </p:nvGraphicFramePr>
        <p:xfrm>
          <a:off x="7189788" y="1916113"/>
          <a:ext cx="1871662" cy="1439862"/>
        </p:xfrm>
        <a:graphic>
          <a:graphicData uri="http://schemas.openxmlformats.org/presentationml/2006/ole">
            <p:oleObj spid="_x0000_s46172" name="文档" r:id="rId6" imgW="1880060" imgH="1696381" progId="Word.Document.8">
              <p:embed/>
            </p:oleObj>
          </a:graphicData>
        </a:graphic>
      </p:graphicFrame>
      <p:grpSp>
        <p:nvGrpSpPr>
          <p:cNvPr id="46186" name="Group 106"/>
          <p:cNvGrpSpPr>
            <a:grpSpLocks/>
          </p:cNvGrpSpPr>
          <p:nvPr/>
        </p:nvGrpSpPr>
        <p:grpSpPr bwMode="auto">
          <a:xfrm>
            <a:off x="5722938" y="3932238"/>
            <a:ext cx="2516187" cy="685800"/>
            <a:chOff x="3605" y="2251"/>
            <a:chExt cx="1585" cy="432"/>
          </a:xfrm>
        </p:grpSpPr>
        <p:sp>
          <p:nvSpPr>
            <p:cNvPr id="46183" name="Text Box 100"/>
            <p:cNvSpPr txBox="1">
              <a:spLocks noChangeArrowheads="1"/>
            </p:cNvSpPr>
            <p:nvPr/>
          </p:nvSpPr>
          <p:spPr bwMode="auto">
            <a:xfrm>
              <a:off x="3605" y="2326"/>
              <a:ext cx="4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2400" baseline="0">
                  <a:ea typeface="ˎ̥"/>
                  <a:cs typeface="ˎ̥"/>
                </a:rPr>
                <a:t>A </a:t>
              </a:r>
              <a:endParaRPr kumimoji="1" lang="en-US" altLang="zh-CN" sz="2400" b="0" baseline="0">
                <a:ea typeface="ˎ̥"/>
                <a:cs typeface="ˎ̥"/>
              </a:endParaRPr>
            </a:p>
          </p:txBody>
        </p:sp>
        <p:sp>
          <p:nvSpPr>
            <p:cNvPr id="46184" name="Text Box 101"/>
            <p:cNvSpPr txBox="1">
              <a:spLocks noChangeArrowheads="1"/>
            </p:cNvSpPr>
            <p:nvPr/>
          </p:nvSpPr>
          <p:spPr bwMode="auto">
            <a:xfrm>
              <a:off x="4696" y="2326"/>
              <a:ext cx="49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kumimoji="1" lang="en-US" altLang="zh-CN" sz="2400" baseline="0">
                  <a:ea typeface="ˎ̥"/>
                  <a:cs typeface="ˎ̥"/>
                </a:rPr>
                <a:t>Y</a:t>
              </a:r>
              <a:endParaRPr lang="en-US" altLang="zh-CN" sz="1800" b="0" baseline="0">
                <a:latin typeface="Arial" charset="0"/>
              </a:endParaRPr>
            </a:p>
          </p:txBody>
        </p:sp>
        <p:grpSp>
          <p:nvGrpSpPr>
            <p:cNvPr id="46185" name="Group 105"/>
            <p:cNvGrpSpPr>
              <a:grpSpLocks/>
            </p:cNvGrpSpPr>
            <p:nvPr/>
          </p:nvGrpSpPr>
          <p:grpSpPr bwMode="auto">
            <a:xfrm>
              <a:off x="3832" y="2251"/>
              <a:ext cx="870" cy="432"/>
              <a:chOff x="3832" y="2251"/>
              <a:chExt cx="870" cy="432"/>
            </a:xfrm>
          </p:grpSpPr>
          <p:sp>
            <p:nvSpPr>
              <p:cNvPr id="2" name="Rectangle 95"/>
              <p:cNvSpPr>
                <a:spLocks noChangeArrowheads="1"/>
              </p:cNvSpPr>
              <p:nvPr/>
            </p:nvSpPr>
            <p:spPr bwMode="auto">
              <a:xfrm>
                <a:off x="4070" y="2251"/>
                <a:ext cx="288" cy="4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baseline="0">
                    <a:ea typeface="ˎ̥"/>
                    <a:cs typeface="ˎ̥"/>
                  </a:rPr>
                  <a:t>1</a:t>
                </a:r>
                <a:endParaRPr lang="en-US" altLang="zh-CN" sz="1800" b="0" baseline="0">
                  <a:latin typeface="Arial" charset="0"/>
                </a:endParaRPr>
              </a:p>
            </p:txBody>
          </p:sp>
          <p:sp>
            <p:nvSpPr>
              <p:cNvPr id="46187" name="Line 99"/>
              <p:cNvSpPr>
                <a:spLocks noChangeShapeType="1"/>
              </p:cNvSpPr>
              <p:nvPr/>
            </p:nvSpPr>
            <p:spPr bwMode="auto">
              <a:xfrm>
                <a:off x="4462" y="2461"/>
                <a:ext cx="240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88" name="Oval 102"/>
              <p:cNvSpPr>
                <a:spLocks noChangeArrowheads="1"/>
              </p:cNvSpPr>
              <p:nvPr/>
            </p:nvSpPr>
            <p:spPr bwMode="auto">
              <a:xfrm>
                <a:off x="4360" y="2413"/>
                <a:ext cx="99" cy="9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46189" name="Line 104"/>
              <p:cNvSpPr>
                <a:spLocks noChangeShapeType="1"/>
              </p:cNvSpPr>
              <p:nvPr/>
            </p:nvSpPr>
            <p:spPr bwMode="auto">
              <a:xfrm>
                <a:off x="3832" y="2461"/>
                <a:ext cx="240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8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37" dur="2000"/>
                                        <p:tgtEl>
                                          <p:spTgt spid="389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24" grpId="0"/>
      <p:bldP spid="46158" grpId="0"/>
      <p:bldP spid="4" grpId="0" animBg="1"/>
      <p:bldP spid="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8" name="文本框 2"/>
          <p:cNvSpPr txBox="1">
            <a:spLocks noChangeArrowheads="1"/>
          </p:cNvSpPr>
          <p:nvPr/>
        </p:nvSpPr>
        <p:spPr bwMode="auto">
          <a:xfrm>
            <a:off x="395288" y="333375"/>
            <a:ext cx="51847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en-US" altLang="zh-CN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&lt;</a:t>
            </a: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集成门电路概述</a:t>
            </a:r>
            <a:r>
              <a:rPr lang="en-US" altLang="zh-CN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&gt;</a:t>
            </a:r>
          </a:p>
        </p:txBody>
      </p:sp>
      <p:sp>
        <p:nvSpPr>
          <p:cNvPr id="19460" name="Rectangle 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339975" y="1196975"/>
            <a:ext cx="44116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600" baseline="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数字集成电路的分类 </a:t>
            </a:r>
          </a:p>
        </p:txBody>
      </p:sp>
      <p:sp>
        <p:nvSpPr>
          <p:cNvPr id="19461" name="Rectangle 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052638" y="1989138"/>
            <a:ext cx="48688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600" baseline="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半导体元器件相关原理 </a:t>
            </a:r>
          </a:p>
        </p:txBody>
      </p:sp>
      <p:sp>
        <p:nvSpPr>
          <p:cNvPr id="19462" name="Rectangle 9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3213100" y="2925763"/>
            <a:ext cx="2582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600" baseline="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逻辑门电路 </a:t>
            </a:r>
          </a:p>
        </p:txBody>
      </p:sp>
      <p:sp>
        <p:nvSpPr>
          <p:cNvPr id="19463" name="Rectangle 8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2608263" y="3789363"/>
            <a:ext cx="39544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600" baseline="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两种特殊的门电路 </a:t>
            </a:r>
          </a:p>
        </p:txBody>
      </p:sp>
      <p:sp>
        <p:nvSpPr>
          <p:cNvPr id="19464" name="Rectangle 9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2119313" y="4724400"/>
            <a:ext cx="4756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3600" baseline="0">
                <a:solidFill>
                  <a:schemeClr val="accent2"/>
                </a:solidFill>
                <a:ea typeface="华文行楷" pitchFamily="2" charset="-122"/>
              </a:rPr>
              <a:t>CMOS</a:t>
            </a:r>
            <a:r>
              <a:rPr lang="zh-CN" altLang="en-US" sz="3600" baseline="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集成逻辑门电路</a:t>
            </a:r>
          </a:p>
        </p:txBody>
      </p:sp>
      <p:sp>
        <p:nvSpPr>
          <p:cNvPr id="19465" name="Rectangle 10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2843213" y="5589588"/>
            <a:ext cx="34972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zh-CN" altLang="en-US" sz="3600" baseline="0">
                <a:solidFill>
                  <a:schemeClr val="accent2"/>
                </a:solidFill>
                <a:latin typeface="华文行楷" pitchFamily="2" charset="-122"/>
                <a:ea typeface="华文行楷" pitchFamily="2" charset="-122"/>
              </a:rPr>
              <a:t>正逻辑和负逻辑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2" name="文本框 2"/>
          <p:cNvSpPr txBox="1">
            <a:spLocks noChangeArrowheads="1"/>
          </p:cNvSpPr>
          <p:nvPr/>
        </p:nvSpPr>
        <p:spPr bwMode="auto">
          <a:xfrm>
            <a:off x="360363" y="260350"/>
            <a:ext cx="39957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itchFamily="49" charset="-122"/>
                <a:ea typeface="华文行楷" pitchFamily="2" charset="-122"/>
              </a:rPr>
              <a:t>三、逻辑门电路</a:t>
            </a:r>
          </a:p>
        </p:txBody>
      </p:sp>
      <p:sp>
        <p:nvSpPr>
          <p:cNvPr id="47128" name="Rectangle 23"/>
          <p:cNvSpPr>
            <a:spLocks noChangeArrowheads="1"/>
          </p:cNvSpPr>
          <p:nvPr/>
        </p:nvSpPr>
        <p:spPr bwMode="auto">
          <a:xfrm>
            <a:off x="684213" y="981075"/>
            <a:ext cx="46085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aseline="0"/>
              <a:t>2</a:t>
            </a:r>
            <a:r>
              <a:rPr lang="zh-CN" altLang="en-US" sz="2800" baseline="0"/>
              <a:t>、</a:t>
            </a:r>
            <a:r>
              <a:rPr lang="en-US" altLang="zh-CN" sz="2800" baseline="0">
                <a:solidFill>
                  <a:schemeClr val="folHlink"/>
                </a:solidFill>
              </a:rPr>
              <a:t>TTL</a:t>
            </a:r>
            <a:r>
              <a:rPr lang="zh-CN" altLang="en-US" sz="2800" baseline="0"/>
              <a:t>集成逻辑门电路 </a:t>
            </a:r>
          </a:p>
        </p:txBody>
      </p:sp>
      <p:sp>
        <p:nvSpPr>
          <p:cNvPr id="47129" name="Rectangle 25"/>
          <p:cNvSpPr>
            <a:spLocks noChangeArrowheads="1"/>
          </p:cNvSpPr>
          <p:nvPr/>
        </p:nvSpPr>
        <p:spPr bwMode="auto">
          <a:xfrm>
            <a:off x="463550" y="1557338"/>
            <a:ext cx="8572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400" baseline="0"/>
              <a:t>TTL( </a:t>
            </a:r>
            <a:r>
              <a:rPr kumimoji="1" lang="en-US" altLang="zh-CN" sz="2400" baseline="0">
                <a:solidFill>
                  <a:schemeClr val="folHlink"/>
                </a:solidFill>
              </a:rPr>
              <a:t>Transistor Transistor Logic </a:t>
            </a:r>
            <a:r>
              <a:rPr kumimoji="1" lang="en-US" altLang="zh-CN" sz="2400" baseline="0"/>
              <a:t>) </a:t>
            </a:r>
            <a:r>
              <a:rPr kumimoji="1" lang="zh-CN" altLang="en-US" sz="2400" baseline="0"/>
              <a:t>晶体管</a:t>
            </a:r>
            <a:r>
              <a:rPr kumimoji="1" lang="en-US" altLang="zh-CN" sz="2400" baseline="0"/>
              <a:t>-</a:t>
            </a:r>
            <a:r>
              <a:rPr kumimoji="1" lang="zh-CN" altLang="en-US" sz="2400" baseline="0"/>
              <a:t>晶体管逻辑电路</a:t>
            </a:r>
          </a:p>
        </p:txBody>
      </p:sp>
      <p:sp>
        <p:nvSpPr>
          <p:cNvPr id="47130" name="Rectangle 23"/>
          <p:cNvSpPr>
            <a:spLocks noChangeArrowheads="1"/>
          </p:cNvSpPr>
          <p:nvPr/>
        </p:nvSpPr>
        <p:spPr bwMode="auto">
          <a:xfrm>
            <a:off x="539750" y="2179638"/>
            <a:ext cx="381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400" baseline="0"/>
              <a:t>（</a:t>
            </a:r>
            <a:r>
              <a:rPr lang="en-US" altLang="zh-CN" sz="2400" baseline="0"/>
              <a:t>1</a:t>
            </a:r>
            <a:r>
              <a:rPr lang="zh-CN" altLang="en-US" sz="2400" baseline="0"/>
              <a:t>）典型</a:t>
            </a:r>
            <a:r>
              <a:rPr lang="en-US" altLang="zh-CN" sz="2400" baseline="0"/>
              <a:t>TTL</a:t>
            </a:r>
            <a:r>
              <a:rPr lang="zh-CN" altLang="en-US" sz="2400" baseline="0">
                <a:solidFill>
                  <a:schemeClr val="hlink"/>
                </a:solidFill>
              </a:rPr>
              <a:t>与非门</a:t>
            </a:r>
            <a:r>
              <a:rPr lang="zh-CN" altLang="en-US" sz="2400" baseline="0"/>
              <a:t> </a:t>
            </a:r>
          </a:p>
        </p:txBody>
      </p:sp>
      <p:grpSp>
        <p:nvGrpSpPr>
          <p:cNvPr id="47138" name="Group 34"/>
          <p:cNvGrpSpPr>
            <a:grpSpLocks/>
          </p:cNvGrpSpPr>
          <p:nvPr/>
        </p:nvGrpSpPr>
        <p:grpSpPr bwMode="auto">
          <a:xfrm>
            <a:off x="828675" y="2827338"/>
            <a:ext cx="2997200" cy="3194050"/>
            <a:chOff x="522" y="1781"/>
            <a:chExt cx="1888" cy="2012"/>
          </a:xfrm>
        </p:grpSpPr>
        <p:sp>
          <p:nvSpPr>
            <p:cNvPr id="47178" name="Line 83"/>
            <p:cNvSpPr>
              <a:spLocks noChangeShapeType="1"/>
            </p:cNvSpPr>
            <p:nvPr/>
          </p:nvSpPr>
          <p:spPr bwMode="auto">
            <a:xfrm>
              <a:off x="1512" y="2081"/>
              <a:ext cx="0" cy="1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9" name="Line 84"/>
            <p:cNvSpPr>
              <a:spLocks noChangeShapeType="1"/>
            </p:cNvSpPr>
            <p:nvPr/>
          </p:nvSpPr>
          <p:spPr bwMode="auto">
            <a:xfrm>
              <a:off x="1548" y="3384"/>
              <a:ext cx="0" cy="1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0" name="Line 85"/>
            <p:cNvSpPr>
              <a:spLocks noChangeShapeType="1"/>
            </p:cNvSpPr>
            <p:nvPr/>
          </p:nvSpPr>
          <p:spPr bwMode="auto">
            <a:xfrm>
              <a:off x="1080" y="2073"/>
              <a:ext cx="0" cy="1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1" name="Text Box 86"/>
            <p:cNvSpPr txBox="1">
              <a:spLocks noChangeArrowheads="1"/>
            </p:cNvSpPr>
            <p:nvPr/>
          </p:nvSpPr>
          <p:spPr bwMode="auto">
            <a:xfrm>
              <a:off x="1609" y="1790"/>
              <a:ext cx="409" cy="25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baseline="0">
                  <a:solidFill>
                    <a:schemeClr val="folHlink"/>
                  </a:solidFill>
                </a:rPr>
                <a:t>e</a:t>
              </a:r>
              <a:r>
                <a:rPr lang="en-US" altLang="zh-CN" sz="2400">
                  <a:solidFill>
                    <a:schemeClr val="folHlink"/>
                  </a:solidFill>
                </a:rPr>
                <a:t>3</a:t>
              </a:r>
              <a:endParaRPr lang="zh-CN" altLang="en-US" sz="2400">
                <a:solidFill>
                  <a:schemeClr val="folHlink"/>
                </a:solidFill>
              </a:endParaRPr>
            </a:p>
          </p:txBody>
        </p:sp>
        <p:sp>
          <p:nvSpPr>
            <p:cNvPr id="47182" name="Text Box 87"/>
            <p:cNvSpPr txBox="1">
              <a:spLocks noChangeArrowheads="1"/>
            </p:cNvSpPr>
            <p:nvPr/>
          </p:nvSpPr>
          <p:spPr bwMode="auto">
            <a:xfrm>
              <a:off x="522" y="1805"/>
              <a:ext cx="901" cy="25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2400" b="0" baseline="0"/>
                <a:t>基极 </a:t>
              </a:r>
              <a:r>
                <a:rPr lang="en-US" altLang="zh-CN" sz="2400" b="0" baseline="0"/>
                <a:t>b</a:t>
              </a:r>
              <a:endParaRPr lang="en-US" altLang="zh-CN" sz="2400" b="0" baseline="0">
                <a:latin typeface="Arial" charset="0"/>
              </a:endParaRPr>
            </a:p>
          </p:txBody>
        </p:sp>
        <p:sp>
          <p:nvSpPr>
            <p:cNvPr id="47183" name="Text Box 88"/>
            <p:cNvSpPr txBox="1">
              <a:spLocks noChangeArrowheads="1"/>
            </p:cNvSpPr>
            <p:nvPr/>
          </p:nvSpPr>
          <p:spPr bwMode="auto">
            <a:xfrm>
              <a:off x="972" y="3543"/>
              <a:ext cx="1046" cy="25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 sz="2400" b="0" baseline="0"/>
                <a:t>集电极 </a:t>
              </a:r>
              <a:r>
                <a:rPr lang="en-US" altLang="zh-CN" sz="2400" b="0" baseline="0"/>
                <a:t>c</a:t>
              </a:r>
              <a:endParaRPr lang="en-US" altLang="zh-CN" sz="2400" b="0" baseline="0">
                <a:latin typeface="Arial" charset="0"/>
              </a:endParaRPr>
            </a:p>
          </p:txBody>
        </p:sp>
        <p:grpSp>
          <p:nvGrpSpPr>
            <p:cNvPr id="47184" name="Group 29"/>
            <p:cNvGrpSpPr>
              <a:grpSpLocks/>
            </p:cNvGrpSpPr>
            <p:nvPr/>
          </p:nvGrpSpPr>
          <p:grpSpPr bwMode="auto">
            <a:xfrm>
              <a:off x="610" y="2261"/>
              <a:ext cx="1800" cy="1124"/>
              <a:chOff x="2744" y="2432"/>
              <a:chExt cx="1800" cy="1124"/>
            </a:xfrm>
          </p:grpSpPr>
          <p:grpSp>
            <p:nvGrpSpPr>
              <p:cNvPr id="2" name="Group 73"/>
              <p:cNvGrpSpPr>
                <a:grpSpLocks/>
              </p:cNvGrpSpPr>
              <p:nvPr/>
            </p:nvGrpSpPr>
            <p:grpSpPr bwMode="auto">
              <a:xfrm>
                <a:off x="2744" y="2432"/>
                <a:ext cx="1800" cy="1062"/>
                <a:chOff x="4320" y="3780"/>
                <a:chExt cx="4500" cy="2652"/>
              </a:xfrm>
            </p:grpSpPr>
            <p:grpSp>
              <p:nvGrpSpPr>
                <p:cNvPr id="47195" name="Group 74"/>
                <p:cNvGrpSpPr>
                  <a:grpSpLocks/>
                </p:cNvGrpSpPr>
                <p:nvPr/>
              </p:nvGrpSpPr>
              <p:grpSpPr bwMode="auto">
                <a:xfrm>
                  <a:off x="4320" y="3780"/>
                  <a:ext cx="4500" cy="2652"/>
                  <a:chOff x="4320" y="3780"/>
                  <a:chExt cx="4500" cy="2652"/>
                </a:xfrm>
              </p:grpSpPr>
              <p:grpSp>
                <p:nvGrpSpPr>
                  <p:cNvPr id="47197" name="Group 75"/>
                  <p:cNvGrpSpPr>
                    <a:grpSpLocks/>
                  </p:cNvGrpSpPr>
                  <p:nvPr/>
                </p:nvGrpSpPr>
                <p:grpSpPr bwMode="auto">
                  <a:xfrm>
                    <a:off x="4320" y="3780"/>
                    <a:ext cx="4500" cy="2652"/>
                    <a:chOff x="4320" y="3780"/>
                    <a:chExt cx="4500" cy="2652"/>
                  </a:xfrm>
                </p:grpSpPr>
                <p:sp>
                  <p:nvSpPr>
                    <p:cNvPr id="47199" name="Rectangle 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0" y="3780"/>
                      <a:ext cx="4500" cy="265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  <p:sp>
                  <p:nvSpPr>
                    <p:cNvPr id="3" name="Rectangle 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0" y="3780"/>
                      <a:ext cx="4500" cy="468"/>
                    </a:xfrm>
                    <a:prstGeom prst="rect">
                      <a:avLst/>
                    </a:prstGeom>
                    <a:solidFill>
                      <a:srgbClr val="969696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</p:grpSp>
              <p:sp>
                <p:nvSpPr>
                  <p:cNvPr id="47198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5220" y="4248"/>
                    <a:ext cx="2700" cy="109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</p:grpSp>
            <p:sp>
              <p:nvSpPr>
                <p:cNvPr id="47196" name="Rectangle 79"/>
                <p:cNvSpPr>
                  <a:spLocks noChangeArrowheads="1"/>
                </p:cNvSpPr>
                <p:nvPr/>
              </p:nvSpPr>
              <p:spPr bwMode="auto">
                <a:xfrm>
                  <a:off x="5760" y="4248"/>
                  <a:ext cx="1620" cy="78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</p:grpSp>
          <p:sp>
            <p:nvSpPr>
              <p:cNvPr id="5" name="Rectangle 80"/>
              <p:cNvSpPr>
                <a:spLocks noChangeArrowheads="1"/>
              </p:cNvSpPr>
              <p:nvPr/>
            </p:nvSpPr>
            <p:spPr bwMode="auto">
              <a:xfrm>
                <a:off x="3176" y="2432"/>
                <a:ext cx="72" cy="187"/>
              </a:xfrm>
              <a:prstGeom prst="rect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47191" name="Rectangle 81"/>
              <p:cNvSpPr>
                <a:spLocks noChangeArrowheads="1"/>
              </p:cNvSpPr>
              <p:nvPr/>
            </p:nvSpPr>
            <p:spPr bwMode="auto">
              <a:xfrm>
                <a:off x="3608" y="2432"/>
                <a:ext cx="72" cy="187"/>
              </a:xfrm>
              <a:prstGeom prst="rect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47192" name="Rectangle 82"/>
              <p:cNvSpPr>
                <a:spLocks noChangeArrowheads="1"/>
              </p:cNvSpPr>
              <p:nvPr/>
            </p:nvSpPr>
            <p:spPr bwMode="auto">
              <a:xfrm>
                <a:off x="3536" y="3494"/>
                <a:ext cx="288" cy="62"/>
              </a:xfrm>
              <a:prstGeom prst="rect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47193" name="Rectangle 81"/>
              <p:cNvSpPr>
                <a:spLocks noChangeArrowheads="1"/>
              </p:cNvSpPr>
              <p:nvPr/>
            </p:nvSpPr>
            <p:spPr bwMode="auto">
              <a:xfrm>
                <a:off x="3424" y="2432"/>
                <a:ext cx="72" cy="187"/>
              </a:xfrm>
              <a:prstGeom prst="rect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47194" name="Rectangle 81"/>
              <p:cNvSpPr>
                <a:spLocks noChangeArrowheads="1"/>
              </p:cNvSpPr>
              <p:nvPr/>
            </p:nvSpPr>
            <p:spPr bwMode="auto">
              <a:xfrm>
                <a:off x="3806" y="2432"/>
                <a:ext cx="72" cy="187"/>
              </a:xfrm>
              <a:prstGeom prst="rect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</p:grpSp>
        <p:sp>
          <p:nvSpPr>
            <p:cNvPr id="47185" name="Line 83"/>
            <p:cNvSpPr>
              <a:spLocks noChangeShapeType="1"/>
            </p:cNvSpPr>
            <p:nvPr/>
          </p:nvSpPr>
          <p:spPr bwMode="auto">
            <a:xfrm>
              <a:off x="1322" y="2069"/>
              <a:ext cx="0" cy="1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6" name="Line 83"/>
            <p:cNvSpPr>
              <a:spLocks noChangeShapeType="1"/>
            </p:cNvSpPr>
            <p:nvPr/>
          </p:nvSpPr>
          <p:spPr bwMode="auto">
            <a:xfrm>
              <a:off x="1717" y="2077"/>
              <a:ext cx="0" cy="1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7" name="Text Box 86"/>
            <p:cNvSpPr txBox="1">
              <a:spLocks noChangeArrowheads="1"/>
            </p:cNvSpPr>
            <p:nvPr/>
          </p:nvSpPr>
          <p:spPr bwMode="auto">
            <a:xfrm>
              <a:off x="1397" y="1781"/>
              <a:ext cx="409" cy="25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baseline="0">
                  <a:solidFill>
                    <a:schemeClr val="folHlink"/>
                  </a:solidFill>
                </a:rPr>
                <a:t>e</a:t>
              </a:r>
              <a:r>
                <a:rPr lang="en-US" altLang="zh-CN" sz="2400">
                  <a:solidFill>
                    <a:schemeClr val="folHlink"/>
                  </a:solidFill>
                </a:rPr>
                <a:t>2</a:t>
              </a:r>
              <a:endParaRPr lang="zh-CN" altLang="en-US" sz="2400">
                <a:solidFill>
                  <a:schemeClr val="folHlink"/>
                </a:solidFill>
              </a:endParaRPr>
            </a:p>
          </p:txBody>
        </p:sp>
        <p:sp>
          <p:nvSpPr>
            <p:cNvPr id="47188" name="Text Box 86"/>
            <p:cNvSpPr txBox="1">
              <a:spLocks noChangeArrowheads="1"/>
            </p:cNvSpPr>
            <p:nvPr/>
          </p:nvSpPr>
          <p:spPr bwMode="auto">
            <a:xfrm>
              <a:off x="1197" y="1781"/>
              <a:ext cx="409" cy="25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 baseline="0">
                  <a:solidFill>
                    <a:schemeClr val="folHlink"/>
                  </a:solidFill>
                </a:rPr>
                <a:t>e</a:t>
              </a:r>
              <a:r>
                <a:rPr lang="en-US" altLang="zh-CN" sz="2400">
                  <a:solidFill>
                    <a:schemeClr val="folHlink"/>
                  </a:solidFill>
                </a:rPr>
                <a:t>1</a:t>
              </a:r>
              <a:endParaRPr lang="zh-CN" altLang="en-US" sz="2400">
                <a:solidFill>
                  <a:schemeClr val="folHlink"/>
                </a:solidFill>
              </a:endParaRPr>
            </a:p>
          </p:txBody>
        </p:sp>
      </p:grpSp>
      <p:sp>
        <p:nvSpPr>
          <p:cNvPr id="4" name="AutoShape 36"/>
          <p:cNvSpPr>
            <a:spLocks noChangeArrowheads="1"/>
          </p:cNvSpPr>
          <p:nvPr/>
        </p:nvSpPr>
        <p:spPr bwMode="auto">
          <a:xfrm>
            <a:off x="3276600" y="2781300"/>
            <a:ext cx="2089150" cy="431800"/>
          </a:xfrm>
          <a:prstGeom prst="wedgeRoundRectCallout">
            <a:avLst>
              <a:gd name="adj1" fmla="val -49394"/>
              <a:gd name="adj2" fmla="val 123528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1800" baseline="0">
                <a:solidFill>
                  <a:srgbClr val="FF0000"/>
                </a:solidFill>
                <a:latin typeface="仿宋" pitchFamily="49" charset="-122"/>
              </a:rPr>
              <a:t>多发射极</a:t>
            </a:r>
            <a:r>
              <a:rPr lang="zh-CN" altLang="en-US" sz="1800" baseline="0">
                <a:solidFill>
                  <a:schemeClr val="folHlink"/>
                </a:solidFill>
                <a:latin typeface="仿宋" pitchFamily="49" charset="-122"/>
              </a:rPr>
              <a:t>三极管</a:t>
            </a:r>
          </a:p>
        </p:txBody>
      </p:sp>
      <p:grpSp>
        <p:nvGrpSpPr>
          <p:cNvPr id="46157" name="Group 77"/>
          <p:cNvGrpSpPr>
            <a:grpSpLocks/>
          </p:cNvGrpSpPr>
          <p:nvPr/>
        </p:nvGrpSpPr>
        <p:grpSpPr bwMode="auto">
          <a:xfrm>
            <a:off x="3976688" y="2170113"/>
            <a:ext cx="4843462" cy="3130550"/>
            <a:chOff x="237" y="914"/>
            <a:chExt cx="3051" cy="1972"/>
          </a:xfrm>
        </p:grpSpPr>
        <p:grpSp>
          <p:nvGrpSpPr>
            <p:cNvPr id="47146" name="Group 96"/>
            <p:cNvGrpSpPr>
              <a:grpSpLocks/>
            </p:cNvGrpSpPr>
            <p:nvPr/>
          </p:nvGrpSpPr>
          <p:grpSpPr bwMode="auto">
            <a:xfrm>
              <a:off x="1639" y="1835"/>
              <a:ext cx="865" cy="685"/>
              <a:chOff x="1970" y="2201"/>
              <a:chExt cx="865" cy="685"/>
            </a:xfrm>
          </p:grpSpPr>
          <p:grpSp>
            <p:nvGrpSpPr>
              <p:cNvPr id="47170" name="Group 97"/>
              <p:cNvGrpSpPr>
                <a:grpSpLocks/>
              </p:cNvGrpSpPr>
              <p:nvPr/>
            </p:nvGrpSpPr>
            <p:grpSpPr bwMode="auto">
              <a:xfrm>
                <a:off x="2154" y="2387"/>
                <a:ext cx="361" cy="363"/>
                <a:chOff x="1701" y="2659"/>
                <a:chExt cx="361" cy="363"/>
              </a:xfrm>
            </p:grpSpPr>
            <p:sp>
              <p:nvSpPr>
                <p:cNvPr id="47174" name="Line 98"/>
                <p:cNvSpPr>
                  <a:spLocks noChangeShapeType="1"/>
                </p:cNvSpPr>
                <p:nvPr/>
              </p:nvSpPr>
              <p:spPr bwMode="auto">
                <a:xfrm>
                  <a:off x="1928" y="2726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75" name="Line 99"/>
                <p:cNvSpPr>
                  <a:spLocks noChangeShapeType="1"/>
                </p:cNvSpPr>
                <p:nvPr/>
              </p:nvSpPr>
              <p:spPr bwMode="auto">
                <a:xfrm>
                  <a:off x="1928" y="2886"/>
                  <a:ext cx="134" cy="13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76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1928" y="2659"/>
                  <a:ext cx="118" cy="13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77" name="Line 101"/>
                <p:cNvSpPr>
                  <a:spLocks noChangeShapeType="1"/>
                </p:cNvSpPr>
                <p:nvPr/>
              </p:nvSpPr>
              <p:spPr bwMode="auto">
                <a:xfrm>
                  <a:off x="1701" y="2841"/>
                  <a:ext cx="224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7171" name="Text Box 102"/>
              <p:cNvSpPr txBox="1">
                <a:spLocks noChangeArrowheads="1"/>
              </p:cNvSpPr>
              <p:nvPr/>
            </p:nvSpPr>
            <p:spPr bwMode="auto">
              <a:xfrm>
                <a:off x="1970" y="2332"/>
                <a:ext cx="36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1800" baseline="0">
                    <a:solidFill>
                      <a:schemeClr val="folHlink"/>
                    </a:solidFill>
                  </a:rPr>
                  <a:t>B</a:t>
                </a:r>
              </a:p>
            </p:txBody>
          </p:sp>
          <p:sp>
            <p:nvSpPr>
              <p:cNvPr id="47172" name="Text Box 103"/>
              <p:cNvSpPr txBox="1">
                <a:spLocks noChangeArrowheads="1"/>
              </p:cNvSpPr>
              <p:nvPr/>
            </p:nvSpPr>
            <p:spPr bwMode="auto">
              <a:xfrm>
                <a:off x="2472" y="2201"/>
                <a:ext cx="36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1800" baseline="0">
                    <a:solidFill>
                      <a:schemeClr val="folHlink"/>
                    </a:solidFill>
                  </a:rPr>
                  <a:t>C</a:t>
                </a:r>
              </a:p>
            </p:txBody>
          </p:sp>
          <p:sp>
            <p:nvSpPr>
              <p:cNvPr id="47173" name="Text Box 104"/>
              <p:cNvSpPr txBox="1">
                <a:spLocks noChangeArrowheads="1"/>
              </p:cNvSpPr>
              <p:nvPr/>
            </p:nvSpPr>
            <p:spPr bwMode="auto">
              <a:xfrm>
                <a:off x="2472" y="2655"/>
                <a:ext cx="36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1800" baseline="0">
                    <a:solidFill>
                      <a:schemeClr val="folHlink"/>
                    </a:solidFill>
                  </a:rPr>
                  <a:t>E</a:t>
                </a:r>
              </a:p>
            </p:txBody>
          </p:sp>
        </p:grpSp>
        <p:grpSp>
          <p:nvGrpSpPr>
            <p:cNvPr id="47147" name="Group 124"/>
            <p:cNvGrpSpPr>
              <a:grpSpLocks/>
            </p:cNvGrpSpPr>
            <p:nvPr/>
          </p:nvGrpSpPr>
          <p:grpSpPr bwMode="auto">
            <a:xfrm>
              <a:off x="237" y="914"/>
              <a:ext cx="3051" cy="1972"/>
              <a:chOff x="237" y="914"/>
              <a:chExt cx="3051" cy="1972"/>
            </a:xfrm>
          </p:grpSpPr>
          <p:grpSp>
            <p:nvGrpSpPr>
              <p:cNvPr id="47148" name="Group 93"/>
              <p:cNvGrpSpPr>
                <a:grpSpLocks/>
              </p:cNvGrpSpPr>
              <p:nvPr/>
            </p:nvGrpSpPr>
            <p:grpSpPr bwMode="auto">
              <a:xfrm>
                <a:off x="2104" y="2382"/>
                <a:ext cx="157" cy="504"/>
                <a:chOff x="3299" y="2886"/>
                <a:chExt cx="157" cy="504"/>
              </a:xfrm>
            </p:grpSpPr>
            <p:sp>
              <p:nvSpPr>
                <p:cNvPr id="47168" name="Line 94"/>
                <p:cNvSpPr>
                  <a:spLocks noChangeShapeType="1"/>
                </p:cNvSpPr>
                <p:nvPr/>
              </p:nvSpPr>
              <p:spPr bwMode="auto">
                <a:xfrm>
                  <a:off x="3379" y="2886"/>
                  <a:ext cx="0" cy="499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69" name="Line 95"/>
                <p:cNvSpPr>
                  <a:spLocks noChangeShapeType="1"/>
                </p:cNvSpPr>
                <p:nvPr/>
              </p:nvSpPr>
              <p:spPr bwMode="auto">
                <a:xfrm>
                  <a:off x="3299" y="3390"/>
                  <a:ext cx="157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149" name="Group 105"/>
              <p:cNvGrpSpPr>
                <a:grpSpLocks/>
              </p:cNvGrpSpPr>
              <p:nvPr/>
            </p:nvGrpSpPr>
            <p:grpSpPr bwMode="auto">
              <a:xfrm>
                <a:off x="1838" y="914"/>
                <a:ext cx="885" cy="1105"/>
                <a:chOff x="2176" y="981"/>
                <a:chExt cx="885" cy="1105"/>
              </a:xfrm>
            </p:grpSpPr>
            <p:grpSp>
              <p:nvGrpSpPr>
                <p:cNvPr id="47162" name="Group 106"/>
                <p:cNvGrpSpPr>
                  <a:grpSpLocks/>
                </p:cNvGrpSpPr>
                <p:nvPr/>
              </p:nvGrpSpPr>
              <p:grpSpPr bwMode="auto">
                <a:xfrm>
                  <a:off x="2456" y="1253"/>
                  <a:ext cx="91" cy="833"/>
                  <a:chOff x="3016" y="1645"/>
                  <a:chExt cx="91" cy="833"/>
                </a:xfrm>
              </p:grpSpPr>
              <p:sp>
                <p:nvSpPr>
                  <p:cNvPr id="47165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3061" y="2205"/>
                    <a:ext cx="0" cy="27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66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1933"/>
                    <a:ext cx="91" cy="27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  <p:sp>
                <p:nvSpPr>
                  <p:cNvPr id="47167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3061" y="1645"/>
                    <a:ext cx="0" cy="27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7163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2504" y="1525"/>
                  <a:ext cx="557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400" baseline="0"/>
                    <a:t>R</a:t>
                  </a:r>
                  <a:r>
                    <a:rPr lang="en-US" altLang="zh-CN" sz="2400"/>
                    <a:t>c</a:t>
                  </a:r>
                </a:p>
              </p:txBody>
            </p:sp>
            <p:sp>
              <p:nvSpPr>
                <p:cNvPr id="47164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2176" y="981"/>
                  <a:ext cx="78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400" baseline="0"/>
                    <a:t>V</a:t>
                  </a:r>
                  <a:r>
                    <a:rPr lang="en-US" altLang="zh-CN" sz="2400"/>
                    <a:t>CC</a:t>
                  </a:r>
                </a:p>
              </p:txBody>
            </p:sp>
          </p:grpSp>
          <p:grpSp>
            <p:nvGrpSpPr>
              <p:cNvPr id="47150" name="Group 112"/>
              <p:cNvGrpSpPr>
                <a:grpSpLocks/>
              </p:cNvGrpSpPr>
              <p:nvPr/>
            </p:nvGrpSpPr>
            <p:grpSpPr bwMode="auto">
              <a:xfrm>
                <a:off x="237" y="1853"/>
                <a:ext cx="1678" cy="452"/>
                <a:chOff x="-23" y="2223"/>
                <a:chExt cx="1678" cy="452"/>
              </a:xfrm>
            </p:grpSpPr>
            <p:grpSp>
              <p:nvGrpSpPr>
                <p:cNvPr id="47156" name="Group 113"/>
                <p:cNvGrpSpPr>
                  <a:grpSpLocks/>
                </p:cNvGrpSpPr>
                <p:nvPr/>
              </p:nvGrpSpPr>
              <p:grpSpPr bwMode="auto">
                <a:xfrm>
                  <a:off x="567" y="2523"/>
                  <a:ext cx="1088" cy="90"/>
                  <a:chOff x="1066" y="2926"/>
                  <a:chExt cx="1088" cy="90"/>
                </a:xfrm>
              </p:grpSpPr>
              <p:sp>
                <p:nvSpPr>
                  <p:cNvPr id="47159" name="Rectangle 114"/>
                  <p:cNvSpPr>
                    <a:spLocks noChangeArrowheads="1"/>
                  </p:cNvSpPr>
                  <p:nvPr/>
                </p:nvSpPr>
                <p:spPr bwMode="auto">
                  <a:xfrm>
                    <a:off x="1519" y="2926"/>
                    <a:ext cx="318" cy="9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  <p:sp>
                <p:nvSpPr>
                  <p:cNvPr id="47160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1837" y="2976"/>
                    <a:ext cx="317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61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1066" y="2976"/>
                    <a:ext cx="445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7157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917" y="2223"/>
                  <a:ext cx="557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400" baseline="0"/>
                    <a:t>R</a:t>
                  </a:r>
                  <a:r>
                    <a:rPr lang="en-US" altLang="zh-CN" sz="2400"/>
                    <a:t>b</a:t>
                  </a:r>
                </a:p>
              </p:txBody>
            </p:sp>
            <p:sp>
              <p:nvSpPr>
                <p:cNvPr id="47158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-23" y="2387"/>
                  <a:ext cx="78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400" baseline="0">
                      <a:solidFill>
                        <a:srgbClr val="FF0000"/>
                      </a:solidFill>
                    </a:rPr>
                    <a:t>A</a:t>
                  </a:r>
                  <a:endParaRPr lang="en-US" altLang="zh-CN" sz="240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47151" name="Group 119"/>
              <p:cNvGrpSpPr>
                <a:grpSpLocks/>
              </p:cNvGrpSpPr>
              <p:nvPr/>
            </p:nvGrpSpPr>
            <p:grpSpPr bwMode="auto">
              <a:xfrm>
                <a:off x="2139" y="1701"/>
                <a:ext cx="1149" cy="288"/>
                <a:chOff x="2106" y="2018"/>
                <a:chExt cx="1149" cy="288"/>
              </a:xfrm>
            </p:grpSpPr>
            <p:grpSp>
              <p:nvGrpSpPr>
                <p:cNvPr id="47152" name="Group 120"/>
                <p:cNvGrpSpPr>
                  <a:grpSpLocks/>
                </p:cNvGrpSpPr>
                <p:nvPr/>
              </p:nvGrpSpPr>
              <p:grpSpPr bwMode="auto">
                <a:xfrm>
                  <a:off x="2106" y="2141"/>
                  <a:ext cx="541" cy="45"/>
                  <a:chOff x="2656" y="2267"/>
                  <a:chExt cx="541" cy="45"/>
                </a:xfrm>
              </p:grpSpPr>
              <p:sp>
                <p:nvSpPr>
                  <p:cNvPr id="47154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2699" y="2296"/>
                    <a:ext cx="49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55" name="Oval 122"/>
                  <p:cNvSpPr>
                    <a:spLocks noChangeArrowheads="1"/>
                  </p:cNvSpPr>
                  <p:nvPr/>
                </p:nvSpPr>
                <p:spPr bwMode="auto">
                  <a:xfrm>
                    <a:off x="2656" y="2267"/>
                    <a:ext cx="45" cy="4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</p:grpSp>
            <p:sp>
              <p:nvSpPr>
                <p:cNvPr id="47153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2471" y="2018"/>
                  <a:ext cx="78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400" baseline="0">
                      <a:solidFill>
                        <a:srgbClr val="FF0000"/>
                      </a:solidFill>
                    </a:rPr>
                    <a:t>Y</a:t>
                  </a:r>
                  <a:endParaRPr lang="en-US" altLang="zh-CN" sz="240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grpSp>
        <p:nvGrpSpPr>
          <p:cNvPr id="47189" name="Group 85"/>
          <p:cNvGrpSpPr>
            <a:grpSpLocks/>
          </p:cNvGrpSpPr>
          <p:nvPr/>
        </p:nvGrpSpPr>
        <p:grpSpPr bwMode="auto">
          <a:xfrm>
            <a:off x="6011863" y="3716338"/>
            <a:ext cx="1114425" cy="649287"/>
            <a:chOff x="3061" y="3339"/>
            <a:chExt cx="702" cy="409"/>
          </a:xfrm>
        </p:grpSpPr>
        <p:sp>
          <p:nvSpPr>
            <p:cNvPr id="47140" name="Line 35"/>
            <p:cNvSpPr>
              <a:spLocks noChangeShapeType="1"/>
            </p:cNvSpPr>
            <p:nvPr/>
          </p:nvSpPr>
          <p:spPr bwMode="auto">
            <a:xfrm>
              <a:off x="3157" y="3566"/>
              <a:ext cx="4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1" name="Line 79"/>
            <p:cNvSpPr>
              <a:spLocks noChangeShapeType="1"/>
            </p:cNvSpPr>
            <p:nvPr/>
          </p:nvSpPr>
          <p:spPr bwMode="auto">
            <a:xfrm flipH="1">
              <a:off x="3334" y="3566"/>
              <a:ext cx="182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2" name="Line 80"/>
            <p:cNvSpPr>
              <a:spLocks noChangeShapeType="1"/>
            </p:cNvSpPr>
            <p:nvPr/>
          </p:nvSpPr>
          <p:spPr bwMode="auto">
            <a:xfrm flipH="1">
              <a:off x="3197" y="3566"/>
              <a:ext cx="182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3" name="Line 81"/>
            <p:cNvSpPr>
              <a:spLocks noChangeShapeType="1"/>
            </p:cNvSpPr>
            <p:nvPr/>
          </p:nvSpPr>
          <p:spPr bwMode="auto">
            <a:xfrm flipH="1">
              <a:off x="3061" y="3566"/>
              <a:ext cx="182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4" name="Line 82"/>
            <p:cNvSpPr>
              <a:spLocks noChangeShapeType="1"/>
            </p:cNvSpPr>
            <p:nvPr/>
          </p:nvSpPr>
          <p:spPr bwMode="auto">
            <a:xfrm>
              <a:off x="3581" y="3566"/>
              <a:ext cx="182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5" name="Line 84"/>
            <p:cNvSpPr>
              <a:spLocks noChangeShapeType="1"/>
            </p:cNvSpPr>
            <p:nvPr/>
          </p:nvSpPr>
          <p:spPr bwMode="auto">
            <a:xfrm>
              <a:off x="3424" y="3339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190" name="Group 86"/>
          <p:cNvGrpSpPr>
            <a:grpSpLocks/>
          </p:cNvGrpSpPr>
          <p:nvPr/>
        </p:nvGrpSpPr>
        <p:grpSpPr bwMode="auto">
          <a:xfrm>
            <a:off x="4859338" y="4365625"/>
            <a:ext cx="1582737" cy="1104900"/>
            <a:chOff x="794" y="2614"/>
            <a:chExt cx="997" cy="696"/>
          </a:xfrm>
        </p:grpSpPr>
        <p:sp>
          <p:nvSpPr>
            <p:cNvPr id="47131" name="Line 116"/>
            <p:cNvSpPr>
              <a:spLocks noChangeShapeType="1"/>
            </p:cNvSpPr>
            <p:nvPr/>
          </p:nvSpPr>
          <p:spPr bwMode="auto">
            <a:xfrm>
              <a:off x="1066" y="2795"/>
              <a:ext cx="4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2" name="Text Box 118"/>
            <p:cNvSpPr txBox="1">
              <a:spLocks noChangeArrowheads="1"/>
            </p:cNvSpPr>
            <p:nvPr/>
          </p:nvSpPr>
          <p:spPr bwMode="auto">
            <a:xfrm>
              <a:off x="794" y="2638"/>
              <a:ext cx="5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400" baseline="0">
                  <a:solidFill>
                    <a:schemeClr val="folHlink"/>
                  </a:solidFill>
                </a:rPr>
                <a:t>A</a:t>
              </a:r>
              <a:endParaRPr lang="en-US" altLang="zh-CN" sz="2400">
                <a:solidFill>
                  <a:schemeClr val="folHlink"/>
                </a:solidFill>
              </a:endParaRPr>
            </a:p>
          </p:txBody>
        </p:sp>
        <p:sp>
          <p:nvSpPr>
            <p:cNvPr id="47133" name="Line 89"/>
            <p:cNvSpPr>
              <a:spLocks noChangeShapeType="1"/>
            </p:cNvSpPr>
            <p:nvPr/>
          </p:nvSpPr>
          <p:spPr bwMode="auto">
            <a:xfrm flipV="1">
              <a:off x="1519" y="2614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4" name="Line 90"/>
            <p:cNvSpPr>
              <a:spLocks noChangeShapeType="1"/>
            </p:cNvSpPr>
            <p:nvPr/>
          </p:nvSpPr>
          <p:spPr bwMode="auto">
            <a:xfrm flipV="1">
              <a:off x="1655" y="2614"/>
              <a:ext cx="0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5" name="Line 116"/>
            <p:cNvSpPr>
              <a:spLocks noChangeShapeType="1"/>
            </p:cNvSpPr>
            <p:nvPr/>
          </p:nvSpPr>
          <p:spPr bwMode="auto">
            <a:xfrm>
              <a:off x="1066" y="2976"/>
              <a:ext cx="5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6" name="Line 92"/>
            <p:cNvSpPr>
              <a:spLocks noChangeShapeType="1"/>
            </p:cNvSpPr>
            <p:nvPr/>
          </p:nvSpPr>
          <p:spPr bwMode="auto">
            <a:xfrm flipV="1">
              <a:off x="1791" y="2614"/>
              <a:ext cx="0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7" name="Line 116"/>
            <p:cNvSpPr>
              <a:spLocks noChangeShapeType="1"/>
            </p:cNvSpPr>
            <p:nvPr/>
          </p:nvSpPr>
          <p:spPr bwMode="auto">
            <a:xfrm>
              <a:off x="1066" y="3158"/>
              <a:ext cx="7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 Box 118"/>
            <p:cNvSpPr txBox="1">
              <a:spLocks noChangeArrowheads="1"/>
            </p:cNvSpPr>
            <p:nvPr/>
          </p:nvSpPr>
          <p:spPr bwMode="auto">
            <a:xfrm>
              <a:off x="794" y="2840"/>
              <a:ext cx="5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400" baseline="0">
                  <a:solidFill>
                    <a:schemeClr val="folHlink"/>
                  </a:solidFill>
                </a:rPr>
                <a:t>B</a:t>
              </a:r>
              <a:endParaRPr lang="en-US" altLang="zh-CN" sz="2400">
                <a:solidFill>
                  <a:schemeClr val="folHlink"/>
                </a:solidFill>
              </a:endParaRPr>
            </a:p>
          </p:txBody>
        </p:sp>
        <p:sp>
          <p:nvSpPr>
            <p:cNvPr id="47139" name="Text Box 118"/>
            <p:cNvSpPr txBox="1">
              <a:spLocks noChangeArrowheads="1"/>
            </p:cNvSpPr>
            <p:nvPr/>
          </p:nvSpPr>
          <p:spPr bwMode="auto">
            <a:xfrm>
              <a:off x="794" y="3022"/>
              <a:ext cx="5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400" baseline="0">
                  <a:solidFill>
                    <a:schemeClr val="folHlink"/>
                  </a:solidFill>
                </a:rPr>
                <a:t>C</a:t>
              </a:r>
              <a:endParaRPr lang="en-US" altLang="zh-CN" sz="2400">
                <a:solidFill>
                  <a:schemeClr val="folHlink"/>
                </a:solidFill>
              </a:endParaRPr>
            </a:p>
          </p:txBody>
        </p:sp>
      </p:grpSp>
      <p:grpSp>
        <p:nvGrpSpPr>
          <p:cNvPr id="47200" name="Group 96"/>
          <p:cNvGrpSpPr>
            <a:grpSpLocks/>
          </p:cNvGrpSpPr>
          <p:nvPr/>
        </p:nvGrpSpPr>
        <p:grpSpPr bwMode="auto">
          <a:xfrm>
            <a:off x="6137275" y="2152650"/>
            <a:ext cx="1243013" cy="1779588"/>
            <a:chOff x="1598" y="1146"/>
            <a:chExt cx="783" cy="1121"/>
          </a:xfrm>
        </p:grpSpPr>
        <p:grpSp>
          <p:nvGrpSpPr>
            <p:cNvPr id="47126" name="Group 106"/>
            <p:cNvGrpSpPr>
              <a:grpSpLocks/>
            </p:cNvGrpSpPr>
            <p:nvPr/>
          </p:nvGrpSpPr>
          <p:grpSpPr bwMode="auto">
            <a:xfrm>
              <a:off x="1837" y="1434"/>
              <a:ext cx="91" cy="833"/>
              <a:chOff x="3016" y="1645"/>
              <a:chExt cx="91" cy="833"/>
            </a:xfrm>
          </p:grpSpPr>
          <p:sp>
            <p:nvSpPr>
              <p:cNvPr id="8" name="Line 107"/>
              <p:cNvSpPr>
                <a:spLocks noChangeShapeType="1"/>
              </p:cNvSpPr>
              <p:nvPr/>
            </p:nvSpPr>
            <p:spPr bwMode="auto">
              <a:xfrm>
                <a:off x="3061" y="2205"/>
                <a:ext cx="0" cy="27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Rectangle 108"/>
              <p:cNvSpPr>
                <a:spLocks noChangeArrowheads="1"/>
              </p:cNvSpPr>
              <p:nvPr/>
            </p:nvSpPr>
            <p:spPr bwMode="auto">
              <a:xfrm>
                <a:off x="3016" y="1933"/>
                <a:ext cx="91" cy="2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10" name="Line 109"/>
              <p:cNvSpPr>
                <a:spLocks noChangeShapeType="1"/>
              </p:cNvSpPr>
              <p:nvPr/>
            </p:nvSpPr>
            <p:spPr bwMode="auto">
              <a:xfrm>
                <a:off x="3061" y="1645"/>
                <a:ext cx="0" cy="27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127" name="Text Box 111"/>
            <p:cNvSpPr txBox="1">
              <a:spLocks noChangeArrowheads="1"/>
            </p:cNvSpPr>
            <p:nvPr/>
          </p:nvSpPr>
          <p:spPr bwMode="auto">
            <a:xfrm>
              <a:off x="1598" y="1146"/>
              <a:ext cx="7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400" baseline="0"/>
                <a:t>V</a:t>
              </a:r>
              <a:r>
                <a:rPr lang="en-US" altLang="zh-CN" sz="2400"/>
                <a:t>CC</a:t>
              </a:r>
            </a:p>
          </p:txBody>
        </p:sp>
      </p:grpSp>
      <p:grpSp>
        <p:nvGrpSpPr>
          <p:cNvPr id="47206" name="Group 102"/>
          <p:cNvGrpSpPr>
            <a:grpSpLocks/>
          </p:cNvGrpSpPr>
          <p:nvPr/>
        </p:nvGrpSpPr>
        <p:grpSpPr bwMode="auto">
          <a:xfrm>
            <a:off x="7126288" y="4368800"/>
            <a:ext cx="630237" cy="1376363"/>
            <a:chOff x="2216" y="2613"/>
            <a:chExt cx="397" cy="867"/>
          </a:xfrm>
        </p:grpSpPr>
        <p:grpSp>
          <p:nvGrpSpPr>
            <p:cNvPr id="47121" name="Group 93"/>
            <p:cNvGrpSpPr>
              <a:grpSpLocks/>
            </p:cNvGrpSpPr>
            <p:nvPr/>
          </p:nvGrpSpPr>
          <p:grpSpPr bwMode="auto">
            <a:xfrm>
              <a:off x="2456" y="2976"/>
              <a:ext cx="157" cy="504"/>
              <a:chOff x="3299" y="2886"/>
              <a:chExt cx="157" cy="504"/>
            </a:xfrm>
          </p:grpSpPr>
          <p:sp>
            <p:nvSpPr>
              <p:cNvPr id="47124" name="Line 94"/>
              <p:cNvSpPr>
                <a:spLocks noChangeShapeType="1"/>
              </p:cNvSpPr>
              <p:nvPr/>
            </p:nvSpPr>
            <p:spPr bwMode="auto">
              <a:xfrm>
                <a:off x="3379" y="2886"/>
                <a:ext cx="0" cy="49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5" name="Line 95"/>
              <p:cNvSpPr>
                <a:spLocks noChangeShapeType="1"/>
              </p:cNvSpPr>
              <p:nvPr/>
            </p:nvSpPr>
            <p:spPr bwMode="auto">
              <a:xfrm>
                <a:off x="3299" y="3390"/>
                <a:ext cx="15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122" name="Line 115"/>
            <p:cNvSpPr>
              <a:spLocks noChangeShapeType="1"/>
            </p:cNvSpPr>
            <p:nvPr/>
          </p:nvSpPr>
          <p:spPr bwMode="auto">
            <a:xfrm>
              <a:off x="2216" y="2614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3" name="Line 107"/>
            <p:cNvSpPr>
              <a:spLocks noChangeShapeType="1"/>
            </p:cNvSpPr>
            <p:nvPr/>
          </p:nvSpPr>
          <p:spPr bwMode="auto">
            <a:xfrm>
              <a:off x="2533" y="2613"/>
              <a:ext cx="0" cy="45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212" name="Line 108"/>
          <p:cNvSpPr>
            <a:spLocks noChangeShapeType="1"/>
          </p:cNvSpPr>
          <p:nvPr/>
        </p:nvSpPr>
        <p:spPr bwMode="auto">
          <a:xfrm>
            <a:off x="7091363" y="4005263"/>
            <a:ext cx="287337" cy="287337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58" name="Text Box 78"/>
          <p:cNvSpPr txBox="1">
            <a:spLocks noChangeArrowheads="1"/>
          </p:cNvSpPr>
          <p:nvPr/>
        </p:nvSpPr>
        <p:spPr bwMode="auto">
          <a:xfrm>
            <a:off x="757238" y="6067425"/>
            <a:ext cx="7847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400" baseline="0">
                <a:solidFill>
                  <a:srgbClr val="FF0000"/>
                </a:solidFill>
                <a:latin typeface="仿宋" pitchFamily="49" charset="-122"/>
              </a:rPr>
              <a:t>注意：</a:t>
            </a:r>
            <a:r>
              <a:rPr lang="zh-CN" altLang="en-US" sz="2400" baseline="0">
                <a:latin typeface="仿宋" pitchFamily="49" charset="-122"/>
              </a:rPr>
              <a:t>基极和集电极也可以导通，电流相对较小</a:t>
            </a:r>
          </a:p>
        </p:txBody>
      </p:sp>
      <p:sp>
        <p:nvSpPr>
          <p:cNvPr id="6" name="AutoShape 36"/>
          <p:cNvSpPr>
            <a:spLocks noChangeArrowheads="1"/>
          </p:cNvSpPr>
          <p:nvPr/>
        </p:nvSpPr>
        <p:spPr bwMode="auto">
          <a:xfrm>
            <a:off x="4932363" y="5589588"/>
            <a:ext cx="2303462" cy="431800"/>
          </a:xfrm>
          <a:prstGeom prst="wedgeRoundRectCallout">
            <a:avLst>
              <a:gd name="adj1" fmla="val -34560"/>
              <a:gd name="adj2" fmla="val -114704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en-US" altLang="zh-CN" sz="1800" baseline="0"/>
              <a:t>A</a:t>
            </a:r>
            <a:r>
              <a:rPr lang="zh-CN" altLang="en-US" sz="1800" baseline="0"/>
              <a:t>、</a:t>
            </a:r>
            <a:r>
              <a:rPr lang="en-US" altLang="zh-CN" sz="1800" baseline="0"/>
              <a:t>B</a:t>
            </a:r>
            <a:r>
              <a:rPr lang="zh-CN" altLang="en-US" sz="1800" baseline="0"/>
              <a:t>、</a:t>
            </a:r>
            <a:r>
              <a:rPr lang="en-US" altLang="zh-CN" sz="1800" baseline="0"/>
              <a:t>C</a:t>
            </a:r>
            <a:r>
              <a:rPr lang="zh-CN" altLang="en-US" sz="1800" baseline="0">
                <a:latin typeface="仿宋" pitchFamily="49" charset="-122"/>
              </a:rPr>
              <a:t>同时成立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" dur="500"/>
                                        <p:tgtEl>
                                          <p:spTgt spid="46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4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4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4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4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8" grpId="0"/>
      <p:bldP spid="47129" grpId="0"/>
      <p:bldP spid="47130" grpId="0"/>
      <p:bldP spid="4" grpId="0" animBg="1"/>
      <p:bldP spid="47212" grpId="0" animBg="1"/>
      <p:bldP spid="46158" grpId="0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2" name="文本框 2"/>
          <p:cNvSpPr txBox="1">
            <a:spLocks noChangeArrowheads="1"/>
          </p:cNvSpPr>
          <p:nvPr/>
        </p:nvSpPr>
        <p:spPr bwMode="auto">
          <a:xfrm>
            <a:off x="360363" y="260350"/>
            <a:ext cx="39957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itchFamily="49" charset="-122"/>
                <a:ea typeface="华文行楷" pitchFamily="2" charset="-122"/>
              </a:rPr>
              <a:t>三、逻辑门电路</a:t>
            </a:r>
          </a:p>
        </p:txBody>
      </p:sp>
      <p:sp>
        <p:nvSpPr>
          <p:cNvPr id="48132" name="Rectangle 23"/>
          <p:cNvSpPr>
            <a:spLocks noChangeArrowheads="1"/>
          </p:cNvSpPr>
          <p:nvPr/>
        </p:nvSpPr>
        <p:spPr bwMode="auto">
          <a:xfrm>
            <a:off x="684213" y="981075"/>
            <a:ext cx="4175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400" baseline="0">
                <a:latin typeface="宋体" charset="-122"/>
              </a:rPr>
              <a:t>* </a:t>
            </a:r>
            <a:r>
              <a:rPr lang="zh-CN" altLang="en-US" sz="2400" baseline="0"/>
              <a:t>典型</a:t>
            </a:r>
            <a:r>
              <a:rPr lang="en-US" altLang="zh-CN" sz="2400" baseline="0"/>
              <a:t>TTL</a:t>
            </a:r>
            <a:r>
              <a:rPr lang="zh-CN" altLang="en-US" sz="2400" baseline="0"/>
              <a:t>与非门电路分析 </a:t>
            </a:r>
          </a:p>
        </p:txBody>
      </p:sp>
      <p:grpSp>
        <p:nvGrpSpPr>
          <p:cNvPr id="66655" name="Group 95"/>
          <p:cNvGrpSpPr>
            <a:grpSpLocks/>
          </p:cNvGrpSpPr>
          <p:nvPr/>
        </p:nvGrpSpPr>
        <p:grpSpPr bwMode="auto">
          <a:xfrm>
            <a:off x="1312863" y="1484313"/>
            <a:ext cx="6386512" cy="3278187"/>
            <a:chOff x="522" y="1109"/>
            <a:chExt cx="4023" cy="2065"/>
          </a:xfrm>
        </p:grpSpPr>
        <p:sp>
          <p:nvSpPr>
            <p:cNvPr id="48205" name="Text Box 111"/>
            <p:cNvSpPr txBox="1">
              <a:spLocks noChangeArrowheads="1"/>
            </p:cNvSpPr>
            <p:nvPr/>
          </p:nvSpPr>
          <p:spPr bwMode="auto">
            <a:xfrm>
              <a:off x="3955" y="1109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400" baseline="0"/>
                <a:t>V</a:t>
              </a:r>
              <a:r>
                <a:rPr lang="en-US" altLang="zh-CN" sz="2400"/>
                <a:t>CC</a:t>
              </a:r>
            </a:p>
          </p:txBody>
        </p:sp>
        <p:grpSp>
          <p:nvGrpSpPr>
            <p:cNvPr id="48206" name="Group 94"/>
            <p:cNvGrpSpPr>
              <a:grpSpLocks/>
            </p:cNvGrpSpPr>
            <p:nvPr/>
          </p:nvGrpSpPr>
          <p:grpSpPr bwMode="auto">
            <a:xfrm>
              <a:off x="522" y="1269"/>
              <a:ext cx="3447" cy="1905"/>
              <a:chOff x="522" y="1269"/>
              <a:chExt cx="3447" cy="1905"/>
            </a:xfrm>
          </p:grpSpPr>
          <p:grpSp>
            <p:nvGrpSpPr>
              <p:cNvPr id="48207" name="Group 8"/>
              <p:cNvGrpSpPr>
                <a:grpSpLocks/>
              </p:cNvGrpSpPr>
              <p:nvPr/>
            </p:nvGrpSpPr>
            <p:grpSpPr bwMode="auto">
              <a:xfrm>
                <a:off x="1247" y="2069"/>
                <a:ext cx="702" cy="409"/>
                <a:chOff x="3061" y="3339"/>
                <a:chExt cx="702" cy="409"/>
              </a:xfrm>
            </p:grpSpPr>
            <p:sp>
              <p:nvSpPr>
                <p:cNvPr id="48224" name="Line 9"/>
                <p:cNvSpPr>
                  <a:spLocks noChangeShapeType="1"/>
                </p:cNvSpPr>
                <p:nvPr/>
              </p:nvSpPr>
              <p:spPr bwMode="auto">
                <a:xfrm>
                  <a:off x="3157" y="3566"/>
                  <a:ext cx="49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225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3334" y="3566"/>
                  <a:ext cx="182" cy="18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226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3197" y="3566"/>
                  <a:ext cx="182" cy="18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227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3061" y="3566"/>
                  <a:ext cx="182" cy="18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228" name="Line 13"/>
                <p:cNvSpPr>
                  <a:spLocks noChangeShapeType="1"/>
                </p:cNvSpPr>
                <p:nvPr/>
              </p:nvSpPr>
              <p:spPr bwMode="auto">
                <a:xfrm>
                  <a:off x="3581" y="3566"/>
                  <a:ext cx="182" cy="18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229" name="Line 14"/>
                <p:cNvSpPr>
                  <a:spLocks noChangeShapeType="1"/>
                </p:cNvSpPr>
                <p:nvPr/>
              </p:nvSpPr>
              <p:spPr bwMode="auto">
                <a:xfrm>
                  <a:off x="3424" y="3339"/>
                  <a:ext cx="0" cy="22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208" name="Group 15"/>
              <p:cNvGrpSpPr>
                <a:grpSpLocks/>
              </p:cNvGrpSpPr>
              <p:nvPr/>
            </p:nvGrpSpPr>
            <p:grpSpPr bwMode="auto">
              <a:xfrm>
                <a:off x="522" y="2478"/>
                <a:ext cx="997" cy="696"/>
                <a:chOff x="794" y="2614"/>
                <a:chExt cx="997" cy="696"/>
              </a:xfrm>
            </p:grpSpPr>
            <p:sp>
              <p:nvSpPr>
                <p:cNvPr id="48215" name="Line 116"/>
                <p:cNvSpPr>
                  <a:spLocks noChangeShapeType="1"/>
                </p:cNvSpPr>
                <p:nvPr/>
              </p:nvSpPr>
              <p:spPr bwMode="auto">
                <a:xfrm>
                  <a:off x="1066" y="2795"/>
                  <a:ext cx="44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216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794" y="2638"/>
                  <a:ext cx="54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 sz="2400" baseline="0">
                      <a:solidFill>
                        <a:schemeClr val="folHlink"/>
                      </a:solidFill>
                    </a:rPr>
                    <a:t>A</a:t>
                  </a:r>
                  <a:endParaRPr lang="en-US" altLang="zh-CN" sz="2400">
                    <a:solidFill>
                      <a:schemeClr val="folHlink"/>
                    </a:solidFill>
                  </a:endParaRPr>
                </a:p>
              </p:txBody>
            </p:sp>
            <p:sp>
              <p:nvSpPr>
                <p:cNvPr id="48217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519" y="2614"/>
                  <a:ext cx="0" cy="18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218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655" y="2614"/>
                  <a:ext cx="0" cy="36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219" name="Line 116"/>
                <p:cNvSpPr>
                  <a:spLocks noChangeShapeType="1"/>
                </p:cNvSpPr>
                <p:nvPr/>
              </p:nvSpPr>
              <p:spPr bwMode="auto">
                <a:xfrm>
                  <a:off x="1066" y="2976"/>
                  <a:ext cx="5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220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791" y="2614"/>
                  <a:ext cx="0" cy="5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221" name="Line 116"/>
                <p:cNvSpPr>
                  <a:spLocks noChangeShapeType="1"/>
                </p:cNvSpPr>
                <p:nvPr/>
              </p:nvSpPr>
              <p:spPr bwMode="auto">
                <a:xfrm>
                  <a:off x="1066" y="3158"/>
                  <a:ext cx="71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222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794" y="2840"/>
                  <a:ext cx="54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 sz="2400" baseline="0">
                      <a:solidFill>
                        <a:schemeClr val="folHlink"/>
                      </a:solidFill>
                    </a:rPr>
                    <a:t>B</a:t>
                  </a:r>
                  <a:endParaRPr lang="en-US" altLang="zh-CN" sz="2400">
                    <a:solidFill>
                      <a:schemeClr val="folHlink"/>
                    </a:solidFill>
                  </a:endParaRPr>
                </a:p>
              </p:txBody>
            </p:sp>
            <p:sp>
              <p:nvSpPr>
                <p:cNvPr id="48223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794" y="3022"/>
                  <a:ext cx="54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 sz="2400" baseline="0">
                      <a:solidFill>
                        <a:schemeClr val="folHlink"/>
                      </a:solidFill>
                    </a:rPr>
                    <a:t>C</a:t>
                  </a:r>
                  <a:endParaRPr lang="en-US" altLang="zh-CN" sz="2400">
                    <a:solidFill>
                      <a:schemeClr val="folHlink"/>
                    </a:solidFill>
                  </a:endParaRPr>
                </a:p>
              </p:txBody>
            </p:sp>
          </p:grpSp>
          <p:grpSp>
            <p:nvGrpSpPr>
              <p:cNvPr id="48209" name="Group 106"/>
              <p:cNvGrpSpPr>
                <a:grpSpLocks/>
              </p:cNvGrpSpPr>
              <p:nvPr/>
            </p:nvGrpSpPr>
            <p:grpSpPr bwMode="auto">
              <a:xfrm>
                <a:off x="1569" y="1269"/>
                <a:ext cx="91" cy="833"/>
                <a:chOff x="3016" y="1645"/>
                <a:chExt cx="91" cy="833"/>
              </a:xfrm>
            </p:grpSpPr>
            <p:sp>
              <p:nvSpPr>
                <p:cNvPr id="48212" name="Line 107"/>
                <p:cNvSpPr>
                  <a:spLocks noChangeShapeType="1"/>
                </p:cNvSpPr>
                <p:nvPr/>
              </p:nvSpPr>
              <p:spPr bwMode="auto">
                <a:xfrm>
                  <a:off x="3061" y="2205"/>
                  <a:ext cx="0" cy="27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213" name="Rectangle 108"/>
                <p:cNvSpPr>
                  <a:spLocks noChangeArrowheads="1"/>
                </p:cNvSpPr>
                <p:nvPr/>
              </p:nvSpPr>
              <p:spPr bwMode="auto">
                <a:xfrm>
                  <a:off x="3016" y="1933"/>
                  <a:ext cx="91" cy="2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48214" name="Line 109"/>
                <p:cNvSpPr>
                  <a:spLocks noChangeShapeType="1"/>
                </p:cNvSpPr>
                <p:nvPr/>
              </p:nvSpPr>
              <p:spPr bwMode="auto">
                <a:xfrm>
                  <a:off x="3061" y="1645"/>
                  <a:ext cx="0" cy="27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8210" name="Text Box 103"/>
              <p:cNvSpPr txBox="1">
                <a:spLocks noChangeArrowheads="1"/>
              </p:cNvSpPr>
              <p:nvPr/>
            </p:nvSpPr>
            <p:spPr bwMode="auto">
              <a:xfrm>
                <a:off x="1202" y="1979"/>
                <a:ext cx="4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400" baseline="0">
                    <a:solidFill>
                      <a:schemeClr val="folHlink"/>
                    </a:solidFill>
                  </a:rPr>
                  <a:t>T</a:t>
                </a:r>
                <a:r>
                  <a:rPr lang="en-US" altLang="zh-CN" sz="2400">
                    <a:solidFill>
                      <a:schemeClr val="folHlink"/>
                    </a:solidFill>
                  </a:rPr>
                  <a:t>1</a:t>
                </a:r>
              </a:p>
            </p:txBody>
          </p:sp>
          <p:sp>
            <p:nvSpPr>
              <p:cNvPr id="48211" name="Line 75"/>
              <p:cNvSpPr>
                <a:spLocks noChangeShapeType="1"/>
              </p:cNvSpPr>
              <p:nvPr/>
            </p:nvSpPr>
            <p:spPr bwMode="auto">
              <a:xfrm>
                <a:off x="1610" y="1269"/>
                <a:ext cx="23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6651" name="Group 91"/>
          <p:cNvGrpSpPr>
            <a:grpSpLocks/>
          </p:cNvGrpSpPr>
          <p:nvPr/>
        </p:nvGrpSpPr>
        <p:grpSpPr bwMode="auto">
          <a:xfrm>
            <a:off x="5776913" y="3513138"/>
            <a:ext cx="2179637" cy="457200"/>
            <a:chOff x="3337" y="2373"/>
            <a:chExt cx="1373" cy="288"/>
          </a:xfrm>
        </p:grpSpPr>
        <p:sp>
          <p:nvSpPr>
            <p:cNvPr id="48201" name="Text Box 102"/>
            <p:cNvSpPr txBox="1">
              <a:spLocks noChangeArrowheads="1"/>
            </p:cNvSpPr>
            <p:nvPr/>
          </p:nvSpPr>
          <p:spPr bwMode="auto">
            <a:xfrm>
              <a:off x="4211" y="2373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400" baseline="0">
                  <a:solidFill>
                    <a:schemeClr val="folHlink"/>
                  </a:solidFill>
                </a:rPr>
                <a:t>F</a:t>
              </a:r>
            </a:p>
          </p:txBody>
        </p:sp>
        <p:grpSp>
          <p:nvGrpSpPr>
            <p:cNvPr id="48202" name="Group 90"/>
            <p:cNvGrpSpPr>
              <a:grpSpLocks/>
            </p:cNvGrpSpPr>
            <p:nvPr/>
          </p:nvGrpSpPr>
          <p:grpSpPr bwMode="auto">
            <a:xfrm>
              <a:off x="3337" y="2497"/>
              <a:ext cx="888" cy="50"/>
              <a:chOff x="3337" y="2497"/>
              <a:chExt cx="888" cy="50"/>
            </a:xfrm>
          </p:grpSpPr>
          <p:sp>
            <p:nvSpPr>
              <p:cNvPr id="48203" name="Line 81"/>
              <p:cNvSpPr>
                <a:spLocks noChangeShapeType="1"/>
              </p:cNvSpPr>
              <p:nvPr/>
            </p:nvSpPr>
            <p:spPr bwMode="auto">
              <a:xfrm>
                <a:off x="3363" y="2523"/>
                <a:ext cx="86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04" name="Oval 89"/>
              <p:cNvSpPr>
                <a:spLocks noChangeArrowheads="1"/>
              </p:cNvSpPr>
              <p:nvPr/>
            </p:nvSpPr>
            <p:spPr bwMode="auto">
              <a:xfrm>
                <a:off x="3337" y="2497"/>
                <a:ext cx="50" cy="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</p:grpSp>
      </p:grpSp>
      <p:grpSp>
        <p:nvGrpSpPr>
          <p:cNvPr id="66656" name="Group 96"/>
          <p:cNvGrpSpPr>
            <a:grpSpLocks/>
          </p:cNvGrpSpPr>
          <p:nvPr/>
        </p:nvGrpSpPr>
        <p:grpSpPr bwMode="auto">
          <a:xfrm>
            <a:off x="3570288" y="1700213"/>
            <a:ext cx="2392362" cy="3946525"/>
            <a:chOff x="1944" y="1245"/>
            <a:chExt cx="1507" cy="2486"/>
          </a:xfrm>
        </p:grpSpPr>
        <p:grpSp>
          <p:nvGrpSpPr>
            <p:cNvPr id="48179" name="Group 92"/>
            <p:cNvGrpSpPr>
              <a:grpSpLocks/>
            </p:cNvGrpSpPr>
            <p:nvPr/>
          </p:nvGrpSpPr>
          <p:grpSpPr bwMode="auto">
            <a:xfrm>
              <a:off x="1944" y="1245"/>
              <a:ext cx="1507" cy="2486"/>
              <a:chOff x="1949" y="1245"/>
              <a:chExt cx="1507" cy="2486"/>
            </a:xfrm>
          </p:grpSpPr>
          <p:sp>
            <p:nvSpPr>
              <p:cNvPr id="48181" name="Line 107"/>
              <p:cNvSpPr>
                <a:spLocks noChangeShapeType="1"/>
              </p:cNvSpPr>
              <p:nvPr/>
            </p:nvSpPr>
            <p:spPr bwMode="auto">
              <a:xfrm>
                <a:off x="3363" y="3006"/>
                <a:ext cx="0" cy="72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82" name="Line 76"/>
              <p:cNvSpPr>
                <a:spLocks noChangeShapeType="1"/>
              </p:cNvSpPr>
              <p:nvPr/>
            </p:nvSpPr>
            <p:spPr bwMode="auto">
              <a:xfrm>
                <a:off x="2501" y="3483"/>
                <a:ext cx="86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83" name="Line 80"/>
              <p:cNvSpPr>
                <a:spLocks noChangeShapeType="1"/>
              </p:cNvSpPr>
              <p:nvPr/>
            </p:nvSpPr>
            <p:spPr bwMode="auto">
              <a:xfrm>
                <a:off x="3275" y="3729"/>
                <a:ext cx="181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8184" name="Group 84"/>
              <p:cNvGrpSpPr>
                <a:grpSpLocks/>
              </p:cNvGrpSpPr>
              <p:nvPr/>
            </p:nvGrpSpPr>
            <p:grpSpPr bwMode="auto">
              <a:xfrm>
                <a:off x="1949" y="1245"/>
                <a:ext cx="603" cy="2238"/>
                <a:chOff x="1949" y="1245"/>
                <a:chExt cx="603" cy="2238"/>
              </a:xfrm>
            </p:grpSpPr>
            <p:grpSp>
              <p:nvGrpSpPr>
                <p:cNvPr id="48186" name="Group 97"/>
                <p:cNvGrpSpPr>
                  <a:grpSpLocks/>
                </p:cNvGrpSpPr>
                <p:nvPr/>
              </p:nvGrpSpPr>
              <p:grpSpPr bwMode="auto">
                <a:xfrm>
                  <a:off x="2154" y="2296"/>
                  <a:ext cx="361" cy="363"/>
                  <a:chOff x="1701" y="2659"/>
                  <a:chExt cx="361" cy="363"/>
                </a:xfrm>
              </p:grpSpPr>
              <p:sp>
                <p:nvSpPr>
                  <p:cNvPr id="48197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1928" y="2726"/>
                    <a:ext cx="0" cy="22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98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1928" y="2886"/>
                    <a:ext cx="134" cy="13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99" name="Line 1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28" y="2659"/>
                    <a:ext cx="118" cy="13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200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1701" y="2841"/>
                    <a:ext cx="22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8187" name="Group 74"/>
                <p:cNvGrpSpPr>
                  <a:grpSpLocks/>
                </p:cNvGrpSpPr>
                <p:nvPr/>
              </p:nvGrpSpPr>
              <p:grpSpPr bwMode="auto">
                <a:xfrm>
                  <a:off x="2461" y="2650"/>
                  <a:ext cx="91" cy="833"/>
                  <a:chOff x="2461" y="2650"/>
                  <a:chExt cx="91" cy="833"/>
                </a:xfrm>
              </p:grpSpPr>
              <p:sp>
                <p:nvSpPr>
                  <p:cNvPr id="48194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2506" y="3294"/>
                    <a:ext cx="0" cy="189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95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2461" y="3022"/>
                    <a:ext cx="91" cy="27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  <p:sp>
                <p:nvSpPr>
                  <p:cNvPr id="48196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2506" y="2650"/>
                    <a:ext cx="0" cy="37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8188" name="Group 49"/>
                <p:cNvGrpSpPr>
                  <a:grpSpLocks/>
                </p:cNvGrpSpPr>
                <p:nvPr/>
              </p:nvGrpSpPr>
              <p:grpSpPr bwMode="auto">
                <a:xfrm>
                  <a:off x="2456" y="1261"/>
                  <a:ext cx="91" cy="1043"/>
                  <a:chOff x="2472" y="1253"/>
                  <a:chExt cx="91" cy="1043"/>
                </a:xfrm>
              </p:grpSpPr>
              <p:sp>
                <p:nvSpPr>
                  <p:cNvPr id="48191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2517" y="1813"/>
                    <a:ext cx="0" cy="48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192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1541"/>
                    <a:ext cx="91" cy="27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  <p:sp>
                <p:nvSpPr>
                  <p:cNvPr id="48193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2517" y="1253"/>
                    <a:ext cx="0" cy="27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8189" name="Line 79"/>
                <p:cNvSpPr>
                  <a:spLocks noChangeShapeType="1"/>
                </p:cNvSpPr>
                <p:nvPr/>
              </p:nvSpPr>
              <p:spPr bwMode="auto">
                <a:xfrm>
                  <a:off x="1949" y="2477"/>
                  <a:ext cx="28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90" name="Oval 82"/>
                <p:cNvSpPr>
                  <a:spLocks noChangeArrowheads="1"/>
                </p:cNvSpPr>
                <p:nvPr/>
              </p:nvSpPr>
              <p:spPr bwMode="auto">
                <a:xfrm>
                  <a:off x="2473" y="1245"/>
                  <a:ext cx="50" cy="5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</p:grpSp>
          <p:sp>
            <p:nvSpPr>
              <p:cNvPr id="48185" name="Oval 83"/>
              <p:cNvSpPr>
                <a:spLocks noChangeArrowheads="1"/>
              </p:cNvSpPr>
              <p:nvPr/>
            </p:nvSpPr>
            <p:spPr bwMode="auto">
              <a:xfrm>
                <a:off x="3342" y="3451"/>
                <a:ext cx="50" cy="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</p:grpSp>
        <p:sp>
          <p:nvSpPr>
            <p:cNvPr id="48180" name="Text Box 103"/>
            <p:cNvSpPr txBox="1">
              <a:spLocks noChangeArrowheads="1"/>
            </p:cNvSpPr>
            <p:nvPr/>
          </p:nvSpPr>
          <p:spPr bwMode="auto">
            <a:xfrm>
              <a:off x="2109" y="2568"/>
              <a:ext cx="4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400" baseline="0">
                  <a:solidFill>
                    <a:schemeClr val="folHlink"/>
                  </a:solidFill>
                </a:rPr>
                <a:t>T</a:t>
              </a:r>
              <a:r>
                <a:rPr lang="en-US" altLang="zh-CN" sz="2400">
                  <a:solidFill>
                    <a:schemeClr val="folHlink"/>
                  </a:solidFill>
                </a:rPr>
                <a:t>2</a:t>
              </a:r>
            </a:p>
          </p:txBody>
        </p:sp>
      </p:grpSp>
      <p:grpSp>
        <p:nvGrpSpPr>
          <p:cNvPr id="66658" name="Group 98"/>
          <p:cNvGrpSpPr>
            <a:grpSpLocks/>
          </p:cNvGrpSpPr>
          <p:nvPr/>
        </p:nvGrpSpPr>
        <p:grpSpPr bwMode="auto">
          <a:xfrm>
            <a:off x="4395788" y="1712913"/>
            <a:ext cx="2087562" cy="2795587"/>
            <a:chOff x="3742" y="1570"/>
            <a:chExt cx="1315" cy="1761"/>
          </a:xfrm>
        </p:grpSpPr>
        <p:sp>
          <p:nvSpPr>
            <p:cNvPr id="48153" name="Text Box 104"/>
            <p:cNvSpPr txBox="1">
              <a:spLocks noChangeArrowheads="1"/>
            </p:cNvSpPr>
            <p:nvPr/>
          </p:nvSpPr>
          <p:spPr bwMode="auto">
            <a:xfrm>
              <a:off x="4558" y="2099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400" baseline="0">
                  <a:solidFill>
                    <a:schemeClr val="folHlink"/>
                  </a:solidFill>
                </a:rPr>
                <a:t>T</a:t>
              </a:r>
              <a:r>
                <a:rPr lang="en-US" altLang="zh-CN" sz="2400">
                  <a:solidFill>
                    <a:schemeClr val="folHlink"/>
                  </a:solidFill>
                </a:rPr>
                <a:t>3</a:t>
              </a:r>
            </a:p>
          </p:txBody>
        </p:sp>
        <p:grpSp>
          <p:nvGrpSpPr>
            <p:cNvPr id="48154" name="Group 88"/>
            <p:cNvGrpSpPr>
              <a:grpSpLocks/>
            </p:cNvGrpSpPr>
            <p:nvPr/>
          </p:nvGrpSpPr>
          <p:grpSpPr bwMode="auto">
            <a:xfrm>
              <a:off x="3742" y="1570"/>
              <a:ext cx="982" cy="1761"/>
              <a:chOff x="2472" y="1245"/>
              <a:chExt cx="982" cy="1761"/>
            </a:xfrm>
          </p:grpSpPr>
          <p:grpSp>
            <p:nvGrpSpPr>
              <p:cNvPr id="48156" name="Group 97"/>
              <p:cNvGrpSpPr>
                <a:grpSpLocks/>
              </p:cNvGrpSpPr>
              <p:nvPr/>
            </p:nvGrpSpPr>
            <p:grpSpPr bwMode="auto">
              <a:xfrm>
                <a:off x="3018" y="1736"/>
                <a:ext cx="361" cy="363"/>
                <a:chOff x="1701" y="2659"/>
                <a:chExt cx="361" cy="363"/>
              </a:xfrm>
            </p:grpSpPr>
            <p:sp>
              <p:nvSpPr>
                <p:cNvPr id="48175" name="Line 98"/>
                <p:cNvSpPr>
                  <a:spLocks noChangeShapeType="1"/>
                </p:cNvSpPr>
                <p:nvPr/>
              </p:nvSpPr>
              <p:spPr bwMode="auto">
                <a:xfrm>
                  <a:off x="1928" y="2726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76" name="Line 99"/>
                <p:cNvSpPr>
                  <a:spLocks noChangeShapeType="1"/>
                </p:cNvSpPr>
                <p:nvPr/>
              </p:nvSpPr>
              <p:spPr bwMode="auto">
                <a:xfrm>
                  <a:off x="1928" y="2886"/>
                  <a:ext cx="134" cy="13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77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1928" y="2659"/>
                  <a:ext cx="118" cy="13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78" name="Line 101"/>
                <p:cNvSpPr>
                  <a:spLocks noChangeShapeType="1"/>
                </p:cNvSpPr>
                <p:nvPr/>
              </p:nvSpPr>
              <p:spPr bwMode="auto">
                <a:xfrm>
                  <a:off x="1701" y="2841"/>
                  <a:ext cx="224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157" name="Group 97"/>
              <p:cNvGrpSpPr>
                <a:grpSpLocks/>
              </p:cNvGrpSpPr>
              <p:nvPr/>
            </p:nvGrpSpPr>
            <p:grpSpPr bwMode="auto">
              <a:xfrm>
                <a:off x="3016" y="2643"/>
                <a:ext cx="361" cy="363"/>
                <a:chOff x="1701" y="2659"/>
                <a:chExt cx="361" cy="363"/>
              </a:xfrm>
            </p:grpSpPr>
            <p:sp>
              <p:nvSpPr>
                <p:cNvPr id="48171" name="Line 98"/>
                <p:cNvSpPr>
                  <a:spLocks noChangeShapeType="1"/>
                </p:cNvSpPr>
                <p:nvPr/>
              </p:nvSpPr>
              <p:spPr bwMode="auto">
                <a:xfrm>
                  <a:off x="1928" y="2726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72" name="Line 99"/>
                <p:cNvSpPr>
                  <a:spLocks noChangeShapeType="1"/>
                </p:cNvSpPr>
                <p:nvPr/>
              </p:nvSpPr>
              <p:spPr bwMode="auto">
                <a:xfrm>
                  <a:off x="1928" y="2886"/>
                  <a:ext cx="134" cy="13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73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1928" y="2659"/>
                  <a:ext cx="118" cy="13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74" name="Line 101"/>
                <p:cNvSpPr>
                  <a:spLocks noChangeShapeType="1"/>
                </p:cNvSpPr>
                <p:nvPr/>
              </p:nvSpPr>
              <p:spPr bwMode="auto">
                <a:xfrm>
                  <a:off x="1701" y="2841"/>
                  <a:ext cx="224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158" name="Group 64"/>
              <p:cNvGrpSpPr>
                <a:grpSpLocks/>
              </p:cNvGrpSpPr>
              <p:nvPr/>
            </p:nvGrpSpPr>
            <p:grpSpPr bwMode="auto">
              <a:xfrm>
                <a:off x="3318" y="1274"/>
                <a:ext cx="91" cy="470"/>
                <a:chOff x="3651" y="1418"/>
                <a:chExt cx="91" cy="470"/>
              </a:xfrm>
            </p:grpSpPr>
            <p:sp>
              <p:nvSpPr>
                <p:cNvPr id="48168" name="Line 107"/>
                <p:cNvSpPr>
                  <a:spLocks noChangeShapeType="1"/>
                </p:cNvSpPr>
                <p:nvPr/>
              </p:nvSpPr>
              <p:spPr bwMode="auto">
                <a:xfrm>
                  <a:off x="3696" y="1797"/>
                  <a:ext cx="0" cy="9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69" name="Rectangle 108"/>
                <p:cNvSpPr>
                  <a:spLocks noChangeArrowheads="1"/>
                </p:cNvSpPr>
                <p:nvPr/>
              </p:nvSpPr>
              <p:spPr bwMode="auto">
                <a:xfrm>
                  <a:off x="3651" y="1525"/>
                  <a:ext cx="91" cy="2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48170" name="Line 109"/>
                <p:cNvSpPr>
                  <a:spLocks noChangeShapeType="1"/>
                </p:cNvSpPr>
                <p:nvPr/>
              </p:nvSpPr>
              <p:spPr bwMode="auto">
                <a:xfrm>
                  <a:off x="3696" y="1418"/>
                  <a:ext cx="0" cy="9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159" name="Group 72"/>
              <p:cNvGrpSpPr>
                <a:grpSpLocks/>
              </p:cNvGrpSpPr>
              <p:nvPr/>
            </p:nvGrpSpPr>
            <p:grpSpPr bwMode="auto">
              <a:xfrm>
                <a:off x="3272" y="2235"/>
                <a:ext cx="182" cy="181"/>
                <a:chOff x="3272" y="2251"/>
                <a:chExt cx="182" cy="181"/>
              </a:xfrm>
            </p:grpSpPr>
            <p:sp>
              <p:nvSpPr>
                <p:cNvPr id="48166" name="AutoShape 70"/>
                <p:cNvSpPr>
                  <a:spLocks noChangeArrowheads="1"/>
                </p:cNvSpPr>
                <p:nvPr/>
              </p:nvSpPr>
              <p:spPr bwMode="auto">
                <a:xfrm rot="10800000">
                  <a:off x="3272" y="2251"/>
                  <a:ext cx="181" cy="18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48167" name="Line 71"/>
                <p:cNvSpPr>
                  <a:spLocks noChangeShapeType="1"/>
                </p:cNvSpPr>
                <p:nvPr/>
              </p:nvSpPr>
              <p:spPr bwMode="auto">
                <a:xfrm>
                  <a:off x="3272" y="2432"/>
                  <a:ext cx="182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8160" name="Line 107"/>
              <p:cNvSpPr>
                <a:spLocks noChangeShapeType="1"/>
              </p:cNvSpPr>
              <p:nvPr/>
            </p:nvSpPr>
            <p:spPr bwMode="auto">
              <a:xfrm>
                <a:off x="3363" y="2099"/>
                <a:ext cx="0" cy="5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1" name="Line 77"/>
              <p:cNvSpPr>
                <a:spLocks noChangeShapeType="1"/>
              </p:cNvSpPr>
              <p:nvPr/>
            </p:nvSpPr>
            <p:spPr bwMode="auto">
              <a:xfrm>
                <a:off x="2509" y="2824"/>
                <a:ext cx="5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2" name="Line 78"/>
              <p:cNvSpPr>
                <a:spLocks noChangeShapeType="1"/>
              </p:cNvSpPr>
              <p:nvPr/>
            </p:nvSpPr>
            <p:spPr bwMode="auto">
              <a:xfrm>
                <a:off x="2501" y="1917"/>
                <a:ext cx="5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3" name="Oval 85"/>
              <p:cNvSpPr>
                <a:spLocks noChangeArrowheads="1"/>
              </p:cNvSpPr>
              <p:nvPr/>
            </p:nvSpPr>
            <p:spPr bwMode="auto">
              <a:xfrm>
                <a:off x="3342" y="1245"/>
                <a:ext cx="50" cy="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48164" name="Oval 86"/>
              <p:cNvSpPr>
                <a:spLocks noChangeArrowheads="1"/>
              </p:cNvSpPr>
              <p:nvPr/>
            </p:nvSpPr>
            <p:spPr bwMode="auto">
              <a:xfrm>
                <a:off x="2472" y="1894"/>
                <a:ext cx="50" cy="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48165" name="Oval 87"/>
              <p:cNvSpPr>
                <a:spLocks noChangeArrowheads="1"/>
              </p:cNvSpPr>
              <p:nvPr/>
            </p:nvSpPr>
            <p:spPr bwMode="auto">
              <a:xfrm>
                <a:off x="2480" y="2798"/>
                <a:ext cx="50" cy="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</p:grpSp>
        <p:sp>
          <p:nvSpPr>
            <p:cNvPr id="48155" name="Text Box 104"/>
            <p:cNvSpPr txBox="1">
              <a:spLocks noChangeArrowheads="1"/>
            </p:cNvSpPr>
            <p:nvPr/>
          </p:nvSpPr>
          <p:spPr bwMode="auto">
            <a:xfrm>
              <a:off x="4558" y="3006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400" baseline="0">
                  <a:solidFill>
                    <a:schemeClr val="folHlink"/>
                  </a:solidFill>
                </a:rPr>
                <a:t>T</a:t>
              </a:r>
              <a:r>
                <a:rPr lang="en-US" altLang="zh-CN" sz="2400">
                  <a:solidFill>
                    <a:schemeClr val="folHlink"/>
                  </a:solidFill>
                </a:rPr>
                <a:t>4</a:t>
              </a:r>
            </a:p>
          </p:txBody>
        </p:sp>
      </p:grpSp>
      <p:sp>
        <p:nvSpPr>
          <p:cNvPr id="66659" name="Text Box 78"/>
          <p:cNvSpPr txBox="1">
            <a:spLocks noChangeArrowheads="1"/>
          </p:cNvSpPr>
          <p:nvPr/>
        </p:nvSpPr>
        <p:spPr bwMode="auto">
          <a:xfrm>
            <a:off x="828675" y="5851525"/>
            <a:ext cx="5472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400" baseline="0">
                <a:solidFill>
                  <a:schemeClr val="folHlink"/>
                </a:solidFill>
              </a:rPr>
              <a:t>A</a:t>
            </a:r>
            <a:r>
              <a:rPr lang="zh-CN" altLang="en-US" sz="2400" baseline="0">
                <a:solidFill>
                  <a:schemeClr val="folHlink"/>
                </a:solidFill>
              </a:rPr>
              <a:t>、</a:t>
            </a:r>
            <a:r>
              <a:rPr lang="en-US" altLang="zh-CN" sz="2400" baseline="0">
                <a:solidFill>
                  <a:schemeClr val="folHlink"/>
                </a:solidFill>
              </a:rPr>
              <a:t>B</a:t>
            </a:r>
            <a:r>
              <a:rPr lang="zh-CN" altLang="en-US" sz="2400" baseline="0">
                <a:solidFill>
                  <a:schemeClr val="folHlink"/>
                </a:solidFill>
              </a:rPr>
              <a:t>、</a:t>
            </a:r>
            <a:r>
              <a:rPr lang="en-US" altLang="zh-CN" sz="2400" baseline="0">
                <a:solidFill>
                  <a:schemeClr val="folHlink"/>
                </a:solidFill>
              </a:rPr>
              <a:t>C</a:t>
            </a:r>
            <a:r>
              <a:rPr lang="zh-CN" altLang="en-US" sz="2400" baseline="0"/>
              <a:t>同时成立（输入</a:t>
            </a:r>
            <a:r>
              <a:rPr lang="zh-CN" altLang="en-US" sz="2400" baseline="0">
                <a:solidFill>
                  <a:schemeClr val="hlink"/>
                </a:solidFill>
              </a:rPr>
              <a:t>高电位</a:t>
            </a:r>
            <a:r>
              <a:rPr lang="zh-CN" altLang="en-US" sz="2400" baseline="0"/>
              <a:t>）</a:t>
            </a:r>
          </a:p>
        </p:txBody>
      </p:sp>
      <p:sp>
        <p:nvSpPr>
          <p:cNvPr id="66660" name="Text Box 111"/>
          <p:cNvSpPr txBox="1">
            <a:spLocks noChangeArrowheads="1"/>
          </p:cNvSpPr>
          <p:nvPr/>
        </p:nvSpPr>
        <p:spPr bwMode="auto">
          <a:xfrm>
            <a:off x="252413" y="3979863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400" baseline="0">
                <a:solidFill>
                  <a:schemeClr val="hlink"/>
                </a:solidFill>
              </a:rPr>
              <a:t>高电位</a:t>
            </a:r>
            <a:endParaRPr lang="zh-CN" altLang="en-US" sz="2400">
              <a:solidFill>
                <a:schemeClr val="hlink"/>
              </a:solidFill>
            </a:endParaRPr>
          </a:p>
        </p:txBody>
      </p:sp>
      <p:sp>
        <p:nvSpPr>
          <p:cNvPr id="66661" name="Line 101"/>
          <p:cNvSpPr>
            <a:spLocks noChangeShapeType="1"/>
          </p:cNvSpPr>
          <p:nvPr/>
        </p:nvSpPr>
        <p:spPr bwMode="auto">
          <a:xfrm>
            <a:off x="2378075" y="3789363"/>
            <a:ext cx="647700" cy="0"/>
          </a:xfrm>
          <a:prstGeom prst="line">
            <a:avLst/>
          </a:prstGeom>
          <a:noFill/>
          <a:ln w="349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662" name="Line 102"/>
          <p:cNvSpPr>
            <a:spLocks noChangeShapeType="1"/>
          </p:cNvSpPr>
          <p:nvPr/>
        </p:nvSpPr>
        <p:spPr bwMode="auto">
          <a:xfrm>
            <a:off x="3492500" y="3213100"/>
            <a:ext cx="287338" cy="287338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663" name="Line 103"/>
          <p:cNvSpPr>
            <a:spLocks noChangeShapeType="1"/>
          </p:cNvSpPr>
          <p:nvPr/>
        </p:nvSpPr>
        <p:spPr bwMode="auto">
          <a:xfrm>
            <a:off x="4102100" y="3776663"/>
            <a:ext cx="287338" cy="287337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664" name="Line 104"/>
          <p:cNvSpPr>
            <a:spLocks noChangeShapeType="1"/>
          </p:cNvSpPr>
          <p:nvPr/>
        </p:nvSpPr>
        <p:spPr bwMode="auto">
          <a:xfrm>
            <a:off x="5437188" y="4365625"/>
            <a:ext cx="287337" cy="287338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6668" name="Group 108"/>
          <p:cNvGrpSpPr>
            <a:grpSpLocks/>
          </p:cNvGrpSpPr>
          <p:nvPr/>
        </p:nvGrpSpPr>
        <p:grpSpPr bwMode="auto">
          <a:xfrm>
            <a:off x="6227763" y="4005263"/>
            <a:ext cx="1008062" cy="576262"/>
            <a:chOff x="3923" y="2976"/>
            <a:chExt cx="635" cy="363"/>
          </a:xfrm>
        </p:grpSpPr>
        <p:sp>
          <p:nvSpPr>
            <p:cNvPr id="48151" name="Line 66"/>
            <p:cNvSpPr>
              <a:spLocks noChangeShapeType="1"/>
            </p:cNvSpPr>
            <p:nvPr/>
          </p:nvSpPr>
          <p:spPr bwMode="auto">
            <a:xfrm>
              <a:off x="4014" y="2976"/>
              <a:ext cx="0" cy="3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2" name="Text Box 67"/>
            <p:cNvSpPr txBox="1">
              <a:spLocks noChangeArrowheads="1"/>
            </p:cNvSpPr>
            <p:nvPr/>
          </p:nvSpPr>
          <p:spPr bwMode="auto">
            <a:xfrm>
              <a:off x="3923" y="3022"/>
              <a:ext cx="6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baseline="0">
                  <a:solidFill>
                    <a:schemeClr val="folHlink"/>
                  </a:solidFill>
                </a:rPr>
                <a:t>0.3V</a:t>
              </a:r>
            </a:p>
          </p:txBody>
        </p:sp>
      </p:grpSp>
      <p:sp>
        <p:nvSpPr>
          <p:cNvPr id="4" name="AutoShape 36"/>
          <p:cNvSpPr>
            <a:spLocks noChangeArrowheads="1"/>
          </p:cNvSpPr>
          <p:nvPr/>
        </p:nvSpPr>
        <p:spPr bwMode="auto">
          <a:xfrm>
            <a:off x="323850" y="2060575"/>
            <a:ext cx="2303463" cy="935038"/>
          </a:xfrm>
          <a:prstGeom prst="wedgeRoundRectCallout">
            <a:avLst>
              <a:gd name="adj1" fmla="val 123671"/>
              <a:gd name="adj2" fmla="val 20120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en-US" altLang="zh-CN" sz="2400" baseline="0"/>
              <a:t>U4</a:t>
            </a:r>
            <a:r>
              <a:rPr lang="en-US" altLang="zh-CN" sz="2400"/>
              <a:t>be</a:t>
            </a:r>
            <a:r>
              <a:rPr lang="en-US" altLang="zh-CN" sz="2400" baseline="0"/>
              <a:t>+U2</a:t>
            </a:r>
            <a:r>
              <a:rPr lang="en-US" altLang="zh-CN" sz="2400"/>
              <a:t>ce</a:t>
            </a:r>
            <a:r>
              <a:rPr lang="en-US" altLang="zh-CN" sz="2400" baseline="0"/>
              <a:t> = </a:t>
            </a:r>
            <a:r>
              <a:rPr lang="en-US" altLang="zh-CN" sz="2400" baseline="0">
                <a:solidFill>
                  <a:schemeClr val="folHlink"/>
                </a:solidFill>
              </a:rPr>
              <a:t>1V</a:t>
            </a:r>
            <a:endParaRPr lang="zh-CN" altLang="en-US" sz="2400" baseline="0">
              <a:solidFill>
                <a:schemeClr val="folHlink"/>
              </a:solidFill>
              <a:latin typeface="仿宋" pitchFamily="49" charset="-122"/>
            </a:endParaRPr>
          </a:p>
        </p:txBody>
      </p:sp>
      <p:grpSp>
        <p:nvGrpSpPr>
          <p:cNvPr id="66670" name="Group 110"/>
          <p:cNvGrpSpPr>
            <a:grpSpLocks/>
          </p:cNvGrpSpPr>
          <p:nvPr/>
        </p:nvGrpSpPr>
        <p:grpSpPr bwMode="auto">
          <a:xfrm>
            <a:off x="6257925" y="2411413"/>
            <a:ext cx="114300" cy="801687"/>
            <a:chOff x="6750" y="3138"/>
            <a:chExt cx="180" cy="1263"/>
          </a:xfrm>
        </p:grpSpPr>
        <p:sp>
          <p:nvSpPr>
            <p:cNvPr id="48147" name="Line 111"/>
            <p:cNvSpPr>
              <a:spLocks noChangeShapeType="1"/>
            </p:cNvSpPr>
            <p:nvPr/>
          </p:nvSpPr>
          <p:spPr bwMode="auto">
            <a:xfrm>
              <a:off x="6839" y="3777"/>
              <a:ext cx="1" cy="624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8" name="Line 112"/>
            <p:cNvSpPr>
              <a:spLocks noChangeShapeType="1"/>
            </p:cNvSpPr>
            <p:nvPr/>
          </p:nvSpPr>
          <p:spPr bwMode="auto">
            <a:xfrm flipH="1">
              <a:off x="6750" y="3546"/>
              <a:ext cx="180" cy="156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9" name="Line 113"/>
            <p:cNvSpPr>
              <a:spLocks noChangeShapeType="1"/>
            </p:cNvSpPr>
            <p:nvPr/>
          </p:nvSpPr>
          <p:spPr bwMode="auto">
            <a:xfrm flipH="1">
              <a:off x="6750" y="3678"/>
              <a:ext cx="180" cy="156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0" name="Line 114"/>
            <p:cNvSpPr>
              <a:spLocks noChangeShapeType="1"/>
            </p:cNvSpPr>
            <p:nvPr/>
          </p:nvSpPr>
          <p:spPr bwMode="auto">
            <a:xfrm>
              <a:off x="6840" y="3138"/>
              <a:ext cx="1" cy="468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AutoShape 36"/>
          <p:cNvSpPr>
            <a:spLocks noChangeArrowheads="1"/>
          </p:cNvSpPr>
          <p:nvPr/>
        </p:nvSpPr>
        <p:spPr bwMode="auto">
          <a:xfrm>
            <a:off x="7235825" y="5300663"/>
            <a:ext cx="1655763" cy="503237"/>
          </a:xfrm>
          <a:prstGeom prst="wedgeRoundRectCallout">
            <a:avLst>
              <a:gd name="adj1" fmla="val -44630"/>
              <a:gd name="adj2" fmla="val -312458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en-US" altLang="zh-CN" sz="2400" baseline="0">
                <a:solidFill>
                  <a:srgbClr val="FF0000"/>
                </a:solidFill>
              </a:rPr>
              <a:t>F = 0.3V</a:t>
            </a:r>
            <a:endParaRPr lang="zh-CN" altLang="en-US" sz="2400" baseline="0">
              <a:solidFill>
                <a:srgbClr val="FF0000"/>
              </a:solidFill>
              <a:latin typeface="仿宋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6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6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6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6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6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6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59" grpId="0"/>
      <p:bldP spid="66660" grpId="0"/>
      <p:bldP spid="66661" grpId="0" animBg="1"/>
      <p:bldP spid="66662" grpId="0" animBg="1"/>
      <p:bldP spid="66663" grpId="0" animBg="1"/>
      <p:bldP spid="66664" grpId="0" animBg="1"/>
      <p:bldP spid="4" grpId="0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2" name="文本框 2"/>
          <p:cNvSpPr txBox="1">
            <a:spLocks noChangeArrowheads="1"/>
          </p:cNvSpPr>
          <p:nvPr/>
        </p:nvSpPr>
        <p:spPr bwMode="auto">
          <a:xfrm>
            <a:off x="360363" y="260350"/>
            <a:ext cx="39957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itchFamily="49" charset="-122"/>
                <a:ea typeface="华文行楷" pitchFamily="2" charset="-122"/>
              </a:rPr>
              <a:t>三、逻辑门电路</a:t>
            </a:r>
          </a:p>
        </p:txBody>
      </p:sp>
      <p:sp>
        <p:nvSpPr>
          <p:cNvPr id="49156" name="Rectangle 23"/>
          <p:cNvSpPr>
            <a:spLocks noChangeArrowheads="1"/>
          </p:cNvSpPr>
          <p:nvPr/>
        </p:nvSpPr>
        <p:spPr bwMode="auto">
          <a:xfrm>
            <a:off x="684213" y="981075"/>
            <a:ext cx="4175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400" baseline="0">
                <a:latin typeface="宋体" charset="-122"/>
              </a:rPr>
              <a:t>* </a:t>
            </a:r>
            <a:r>
              <a:rPr lang="zh-CN" altLang="en-US" sz="2400" baseline="0"/>
              <a:t>典型</a:t>
            </a:r>
            <a:r>
              <a:rPr lang="en-US" altLang="zh-CN" sz="2400" baseline="0"/>
              <a:t>TTL</a:t>
            </a:r>
            <a:r>
              <a:rPr lang="zh-CN" altLang="en-US" sz="2400" baseline="0"/>
              <a:t>与非门电路分析 </a:t>
            </a:r>
          </a:p>
        </p:txBody>
      </p:sp>
      <p:grpSp>
        <p:nvGrpSpPr>
          <p:cNvPr id="49157" name="Group 101"/>
          <p:cNvGrpSpPr>
            <a:grpSpLocks/>
          </p:cNvGrpSpPr>
          <p:nvPr/>
        </p:nvGrpSpPr>
        <p:grpSpPr bwMode="auto">
          <a:xfrm>
            <a:off x="1312863" y="1484313"/>
            <a:ext cx="6643687" cy="4162425"/>
            <a:chOff x="827" y="935"/>
            <a:chExt cx="4185" cy="2622"/>
          </a:xfrm>
        </p:grpSpPr>
        <p:grpSp>
          <p:nvGrpSpPr>
            <p:cNvPr id="49180" name="Group 8"/>
            <p:cNvGrpSpPr>
              <a:grpSpLocks/>
            </p:cNvGrpSpPr>
            <p:nvPr/>
          </p:nvGrpSpPr>
          <p:grpSpPr bwMode="auto">
            <a:xfrm>
              <a:off x="3639" y="2213"/>
              <a:ext cx="1373" cy="288"/>
              <a:chOff x="3337" y="2373"/>
              <a:chExt cx="1373" cy="288"/>
            </a:xfrm>
          </p:grpSpPr>
          <p:sp>
            <p:nvSpPr>
              <p:cNvPr id="49257" name="Text Box 102"/>
              <p:cNvSpPr txBox="1">
                <a:spLocks noChangeArrowheads="1"/>
              </p:cNvSpPr>
              <p:nvPr/>
            </p:nvSpPr>
            <p:spPr bwMode="auto">
              <a:xfrm>
                <a:off x="4211" y="2373"/>
                <a:ext cx="49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400" baseline="0">
                    <a:solidFill>
                      <a:schemeClr val="folHlink"/>
                    </a:solidFill>
                  </a:rPr>
                  <a:t>F</a:t>
                </a:r>
              </a:p>
            </p:txBody>
          </p:sp>
          <p:grpSp>
            <p:nvGrpSpPr>
              <p:cNvPr id="49258" name="Group 10"/>
              <p:cNvGrpSpPr>
                <a:grpSpLocks/>
              </p:cNvGrpSpPr>
              <p:nvPr/>
            </p:nvGrpSpPr>
            <p:grpSpPr bwMode="auto">
              <a:xfrm>
                <a:off x="3337" y="2497"/>
                <a:ext cx="888" cy="50"/>
                <a:chOff x="3337" y="2497"/>
                <a:chExt cx="888" cy="50"/>
              </a:xfrm>
            </p:grpSpPr>
            <p:sp>
              <p:nvSpPr>
                <p:cNvPr id="49259" name="Line 11"/>
                <p:cNvSpPr>
                  <a:spLocks noChangeShapeType="1"/>
                </p:cNvSpPr>
                <p:nvPr/>
              </p:nvSpPr>
              <p:spPr bwMode="auto">
                <a:xfrm>
                  <a:off x="3363" y="2523"/>
                  <a:ext cx="86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260" name="Oval 12"/>
                <p:cNvSpPr>
                  <a:spLocks noChangeArrowheads="1"/>
                </p:cNvSpPr>
                <p:nvPr/>
              </p:nvSpPr>
              <p:spPr bwMode="auto">
                <a:xfrm>
                  <a:off x="3337" y="2497"/>
                  <a:ext cx="50" cy="5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</p:grpSp>
        </p:grpSp>
        <p:grpSp>
          <p:nvGrpSpPr>
            <p:cNvPr id="49181" name="Group 13"/>
            <p:cNvGrpSpPr>
              <a:grpSpLocks/>
            </p:cNvGrpSpPr>
            <p:nvPr/>
          </p:nvGrpSpPr>
          <p:grpSpPr bwMode="auto">
            <a:xfrm>
              <a:off x="2249" y="1071"/>
              <a:ext cx="1507" cy="2486"/>
              <a:chOff x="1944" y="1245"/>
              <a:chExt cx="1507" cy="2486"/>
            </a:xfrm>
          </p:grpSpPr>
          <p:grpSp>
            <p:nvGrpSpPr>
              <p:cNvPr id="49235" name="Group 14"/>
              <p:cNvGrpSpPr>
                <a:grpSpLocks/>
              </p:cNvGrpSpPr>
              <p:nvPr/>
            </p:nvGrpSpPr>
            <p:grpSpPr bwMode="auto">
              <a:xfrm>
                <a:off x="1944" y="1245"/>
                <a:ext cx="1507" cy="2486"/>
                <a:chOff x="1949" y="1245"/>
                <a:chExt cx="1507" cy="2486"/>
              </a:xfrm>
            </p:grpSpPr>
            <p:sp>
              <p:nvSpPr>
                <p:cNvPr id="49237" name="Line 107"/>
                <p:cNvSpPr>
                  <a:spLocks noChangeShapeType="1"/>
                </p:cNvSpPr>
                <p:nvPr/>
              </p:nvSpPr>
              <p:spPr bwMode="auto">
                <a:xfrm>
                  <a:off x="3363" y="3006"/>
                  <a:ext cx="0" cy="72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238" name="Line 16"/>
                <p:cNvSpPr>
                  <a:spLocks noChangeShapeType="1"/>
                </p:cNvSpPr>
                <p:nvPr/>
              </p:nvSpPr>
              <p:spPr bwMode="auto">
                <a:xfrm>
                  <a:off x="2501" y="3483"/>
                  <a:ext cx="86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239" name="Line 17"/>
                <p:cNvSpPr>
                  <a:spLocks noChangeShapeType="1"/>
                </p:cNvSpPr>
                <p:nvPr/>
              </p:nvSpPr>
              <p:spPr bwMode="auto">
                <a:xfrm>
                  <a:off x="3275" y="3729"/>
                  <a:ext cx="181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9240" name="Group 18"/>
                <p:cNvGrpSpPr>
                  <a:grpSpLocks/>
                </p:cNvGrpSpPr>
                <p:nvPr/>
              </p:nvGrpSpPr>
              <p:grpSpPr bwMode="auto">
                <a:xfrm>
                  <a:off x="1949" y="1245"/>
                  <a:ext cx="603" cy="2238"/>
                  <a:chOff x="1949" y="1245"/>
                  <a:chExt cx="603" cy="2238"/>
                </a:xfrm>
              </p:grpSpPr>
              <p:grpSp>
                <p:nvGrpSpPr>
                  <p:cNvPr id="49242" name="Group 97"/>
                  <p:cNvGrpSpPr>
                    <a:grpSpLocks/>
                  </p:cNvGrpSpPr>
                  <p:nvPr/>
                </p:nvGrpSpPr>
                <p:grpSpPr bwMode="auto">
                  <a:xfrm>
                    <a:off x="2154" y="2296"/>
                    <a:ext cx="361" cy="363"/>
                    <a:chOff x="1701" y="2659"/>
                    <a:chExt cx="361" cy="363"/>
                  </a:xfrm>
                </p:grpSpPr>
                <p:sp>
                  <p:nvSpPr>
                    <p:cNvPr id="49253" name="Line 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8" y="2726"/>
                      <a:ext cx="0" cy="22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9254" name="Line 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8" y="2886"/>
                      <a:ext cx="134" cy="13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9255" name="Line 10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28" y="2659"/>
                      <a:ext cx="118" cy="13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9256" name="Line 1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01" y="2841"/>
                      <a:ext cx="22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49243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2461" y="2650"/>
                    <a:ext cx="91" cy="833"/>
                    <a:chOff x="2461" y="2650"/>
                    <a:chExt cx="91" cy="833"/>
                  </a:xfrm>
                </p:grpSpPr>
                <p:sp>
                  <p:nvSpPr>
                    <p:cNvPr id="49250" name="Line 1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06" y="3294"/>
                      <a:ext cx="0" cy="189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9251" name="Rectangl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61" y="3022"/>
                      <a:ext cx="91" cy="27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  <p:sp>
                  <p:nvSpPr>
                    <p:cNvPr id="49252" name="Line 10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06" y="2650"/>
                      <a:ext cx="0" cy="37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49244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2456" y="1261"/>
                    <a:ext cx="91" cy="1043"/>
                    <a:chOff x="2472" y="1253"/>
                    <a:chExt cx="91" cy="1043"/>
                  </a:xfrm>
                </p:grpSpPr>
                <p:sp>
                  <p:nvSpPr>
                    <p:cNvPr id="49247" name="Line 1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17" y="1813"/>
                      <a:ext cx="0" cy="483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9248" name="Rectangl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72" y="1541"/>
                      <a:ext cx="91" cy="27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  <p:sp>
                  <p:nvSpPr>
                    <p:cNvPr id="49249" name="Line 10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17" y="1253"/>
                      <a:ext cx="0" cy="273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9245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949" y="2477"/>
                    <a:ext cx="28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46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2473" y="1245"/>
                    <a:ext cx="50" cy="5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</p:grpSp>
            <p:sp>
              <p:nvSpPr>
                <p:cNvPr id="49241" name="Oval 34"/>
                <p:cNvSpPr>
                  <a:spLocks noChangeArrowheads="1"/>
                </p:cNvSpPr>
                <p:nvPr/>
              </p:nvSpPr>
              <p:spPr bwMode="auto">
                <a:xfrm>
                  <a:off x="3342" y="3451"/>
                  <a:ext cx="50" cy="5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</p:grpSp>
          <p:sp>
            <p:nvSpPr>
              <p:cNvPr id="49236" name="Text Box 103"/>
              <p:cNvSpPr txBox="1">
                <a:spLocks noChangeArrowheads="1"/>
              </p:cNvSpPr>
              <p:nvPr/>
            </p:nvSpPr>
            <p:spPr bwMode="auto">
              <a:xfrm>
                <a:off x="2109" y="2568"/>
                <a:ext cx="4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400" baseline="0">
                    <a:solidFill>
                      <a:schemeClr val="folHlink"/>
                    </a:solidFill>
                  </a:rPr>
                  <a:t>T</a:t>
                </a:r>
                <a:r>
                  <a:rPr lang="en-US" altLang="zh-CN" sz="2400">
                    <a:solidFill>
                      <a:schemeClr val="folHlink"/>
                    </a:solidFill>
                  </a:rPr>
                  <a:t>2</a:t>
                </a:r>
              </a:p>
            </p:txBody>
          </p:sp>
        </p:grpSp>
        <p:grpSp>
          <p:nvGrpSpPr>
            <p:cNvPr id="49182" name="Group 36"/>
            <p:cNvGrpSpPr>
              <a:grpSpLocks/>
            </p:cNvGrpSpPr>
            <p:nvPr/>
          </p:nvGrpSpPr>
          <p:grpSpPr bwMode="auto">
            <a:xfrm>
              <a:off x="2769" y="1079"/>
              <a:ext cx="1315" cy="1761"/>
              <a:chOff x="3742" y="1570"/>
              <a:chExt cx="1315" cy="1761"/>
            </a:xfrm>
          </p:grpSpPr>
          <p:sp>
            <p:nvSpPr>
              <p:cNvPr id="49209" name="Text Box 104"/>
              <p:cNvSpPr txBox="1">
                <a:spLocks noChangeArrowheads="1"/>
              </p:cNvSpPr>
              <p:nvPr/>
            </p:nvSpPr>
            <p:spPr bwMode="auto">
              <a:xfrm>
                <a:off x="4558" y="2099"/>
                <a:ext cx="49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400" baseline="0">
                    <a:solidFill>
                      <a:schemeClr val="folHlink"/>
                    </a:solidFill>
                  </a:rPr>
                  <a:t>T</a:t>
                </a:r>
                <a:r>
                  <a:rPr lang="en-US" altLang="zh-CN" sz="2400">
                    <a:solidFill>
                      <a:schemeClr val="folHlink"/>
                    </a:solidFill>
                  </a:rPr>
                  <a:t>3</a:t>
                </a:r>
              </a:p>
            </p:txBody>
          </p:sp>
          <p:grpSp>
            <p:nvGrpSpPr>
              <p:cNvPr id="49210" name="Group 38"/>
              <p:cNvGrpSpPr>
                <a:grpSpLocks/>
              </p:cNvGrpSpPr>
              <p:nvPr/>
            </p:nvGrpSpPr>
            <p:grpSpPr bwMode="auto">
              <a:xfrm>
                <a:off x="3742" y="1570"/>
                <a:ext cx="982" cy="1761"/>
                <a:chOff x="2472" y="1245"/>
                <a:chExt cx="982" cy="1761"/>
              </a:xfrm>
            </p:grpSpPr>
            <p:grpSp>
              <p:nvGrpSpPr>
                <p:cNvPr id="49212" name="Group 97"/>
                <p:cNvGrpSpPr>
                  <a:grpSpLocks/>
                </p:cNvGrpSpPr>
                <p:nvPr/>
              </p:nvGrpSpPr>
              <p:grpSpPr bwMode="auto">
                <a:xfrm>
                  <a:off x="3018" y="1736"/>
                  <a:ext cx="361" cy="363"/>
                  <a:chOff x="1701" y="2659"/>
                  <a:chExt cx="361" cy="363"/>
                </a:xfrm>
              </p:grpSpPr>
              <p:sp>
                <p:nvSpPr>
                  <p:cNvPr id="49231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1928" y="2726"/>
                    <a:ext cx="0" cy="22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32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1928" y="2886"/>
                    <a:ext cx="134" cy="13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33" name="Line 1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28" y="2659"/>
                    <a:ext cx="118" cy="13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34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1701" y="2841"/>
                    <a:ext cx="22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9213" name="Group 97"/>
                <p:cNvGrpSpPr>
                  <a:grpSpLocks/>
                </p:cNvGrpSpPr>
                <p:nvPr/>
              </p:nvGrpSpPr>
              <p:grpSpPr bwMode="auto">
                <a:xfrm>
                  <a:off x="3016" y="2643"/>
                  <a:ext cx="361" cy="363"/>
                  <a:chOff x="1701" y="2659"/>
                  <a:chExt cx="361" cy="363"/>
                </a:xfrm>
              </p:grpSpPr>
              <p:sp>
                <p:nvSpPr>
                  <p:cNvPr id="49227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1928" y="2726"/>
                    <a:ext cx="0" cy="22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28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1928" y="2886"/>
                    <a:ext cx="134" cy="13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29" name="Line 1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28" y="2659"/>
                    <a:ext cx="118" cy="13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30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1701" y="2841"/>
                    <a:ext cx="22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9214" name="Group 49"/>
                <p:cNvGrpSpPr>
                  <a:grpSpLocks/>
                </p:cNvGrpSpPr>
                <p:nvPr/>
              </p:nvGrpSpPr>
              <p:grpSpPr bwMode="auto">
                <a:xfrm>
                  <a:off x="3318" y="1274"/>
                  <a:ext cx="91" cy="470"/>
                  <a:chOff x="3651" y="1418"/>
                  <a:chExt cx="91" cy="470"/>
                </a:xfrm>
              </p:grpSpPr>
              <p:sp>
                <p:nvSpPr>
                  <p:cNvPr id="49224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1797"/>
                    <a:ext cx="0" cy="91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25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3651" y="1525"/>
                    <a:ext cx="91" cy="27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  <p:sp>
                <p:nvSpPr>
                  <p:cNvPr id="49226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1418"/>
                    <a:ext cx="0" cy="9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9215" name="Group 53"/>
                <p:cNvGrpSpPr>
                  <a:grpSpLocks/>
                </p:cNvGrpSpPr>
                <p:nvPr/>
              </p:nvGrpSpPr>
              <p:grpSpPr bwMode="auto">
                <a:xfrm>
                  <a:off x="3272" y="2235"/>
                  <a:ext cx="182" cy="181"/>
                  <a:chOff x="3272" y="2251"/>
                  <a:chExt cx="182" cy="181"/>
                </a:xfrm>
              </p:grpSpPr>
              <p:sp>
                <p:nvSpPr>
                  <p:cNvPr id="49222" name="AutoShape 54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3272" y="2251"/>
                    <a:ext cx="181" cy="18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  <p:sp>
                <p:nvSpPr>
                  <p:cNvPr id="49223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3272" y="2432"/>
                    <a:ext cx="182" cy="0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9216" name="Line 107"/>
                <p:cNvSpPr>
                  <a:spLocks noChangeShapeType="1"/>
                </p:cNvSpPr>
                <p:nvPr/>
              </p:nvSpPr>
              <p:spPr bwMode="auto">
                <a:xfrm>
                  <a:off x="3363" y="2099"/>
                  <a:ext cx="0" cy="54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217" name="Line 57"/>
                <p:cNvSpPr>
                  <a:spLocks noChangeShapeType="1"/>
                </p:cNvSpPr>
                <p:nvPr/>
              </p:nvSpPr>
              <p:spPr bwMode="auto">
                <a:xfrm>
                  <a:off x="2509" y="2824"/>
                  <a:ext cx="55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218" name="Line 58"/>
                <p:cNvSpPr>
                  <a:spLocks noChangeShapeType="1"/>
                </p:cNvSpPr>
                <p:nvPr/>
              </p:nvSpPr>
              <p:spPr bwMode="auto">
                <a:xfrm>
                  <a:off x="2501" y="1917"/>
                  <a:ext cx="55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9219" name="Oval 59"/>
                <p:cNvSpPr>
                  <a:spLocks noChangeArrowheads="1"/>
                </p:cNvSpPr>
                <p:nvPr/>
              </p:nvSpPr>
              <p:spPr bwMode="auto">
                <a:xfrm>
                  <a:off x="3342" y="1245"/>
                  <a:ext cx="50" cy="5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49220" name="Oval 60"/>
                <p:cNvSpPr>
                  <a:spLocks noChangeArrowheads="1"/>
                </p:cNvSpPr>
                <p:nvPr/>
              </p:nvSpPr>
              <p:spPr bwMode="auto">
                <a:xfrm>
                  <a:off x="2472" y="1894"/>
                  <a:ext cx="50" cy="5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49221" name="Oval 61"/>
                <p:cNvSpPr>
                  <a:spLocks noChangeArrowheads="1"/>
                </p:cNvSpPr>
                <p:nvPr/>
              </p:nvSpPr>
              <p:spPr bwMode="auto">
                <a:xfrm>
                  <a:off x="2480" y="2798"/>
                  <a:ext cx="50" cy="5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</p:grpSp>
          <p:sp>
            <p:nvSpPr>
              <p:cNvPr id="49211" name="Text Box 104"/>
              <p:cNvSpPr txBox="1">
                <a:spLocks noChangeArrowheads="1"/>
              </p:cNvSpPr>
              <p:nvPr/>
            </p:nvSpPr>
            <p:spPr bwMode="auto">
              <a:xfrm>
                <a:off x="4558" y="3006"/>
                <a:ext cx="49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400" baseline="0">
                    <a:solidFill>
                      <a:schemeClr val="folHlink"/>
                    </a:solidFill>
                  </a:rPr>
                  <a:t>T</a:t>
                </a:r>
                <a:r>
                  <a:rPr lang="en-US" altLang="zh-CN" sz="2400">
                    <a:solidFill>
                      <a:schemeClr val="folHlink"/>
                    </a:solidFill>
                  </a:rPr>
                  <a:t>4</a:t>
                </a:r>
              </a:p>
            </p:txBody>
          </p:sp>
        </p:grpSp>
        <p:grpSp>
          <p:nvGrpSpPr>
            <p:cNvPr id="49183" name="Group 75"/>
            <p:cNvGrpSpPr>
              <a:grpSpLocks/>
            </p:cNvGrpSpPr>
            <p:nvPr/>
          </p:nvGrpSpPr>
          <p:grpSpPr bwMode="auto">
            <a:xfrm>
              <a:off x="827" y="935"/>
              <a:ext cx="4023" cy="2065"/>
              <a:chOff x="522" y="1109"/>
              <a:chExt cx="4023" cy="2065"/>
            </a:xfrm>
          </p:grpSpPr>
          <p:sp>
            <p:nvSpPr>
              <p:cNvPr id="49184" name="Text Box 111"/>
              <p:cNvSpPr txBox="1">
                <a:spLocks noChangeArrowheads="1"/>
              </p:cNvSpPr>
              <p:nvPr/>
            </p:nvSpPr>
            <p:spPr bwMode="auto">
              <a:xfrm>
                <a:off x="3955" y="1109"/>
                <a:ext cx="59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400" baseline="0"/>
                  <a:t>V</a:t>
                </a:r>
                <a:r>
                  <a:rPr lang="en-US" altLang="zh-CN" sz="2400"/>
                  <a:t>CC</a:t>
                </a:r>
              </a:p>
            </p:txBody>
          </p:sp>
          <p:grpSp>
            <p:nvGrpSpPr>
              <p:cNvPr id="49185" name="Group 77"/>
              <p:cNvGrpSpPr>
                <a:grpSpLocks/>
              </p:cNvGrpSpPr>
              <p:nvPr/>
            </p:nvGrpSpPr>
            <p:grpSpPr bwMode="auto">
              <a:xfrm>
                <a:off x="522" y="1269"/>
                <a:ext cx="3447" cy="1905"/>
                <a:chOff x="522" y="1269"/>
                <a:chExt cx="3447" cy="1905"/>
              </a:xfrm>
            </p:grpSpPr>
            <p:grpSp>
              <p:nvGrpSpPr>
                <p:cNvPr id="49186" name="Group 78"/>
                <p:cNvGrpSpPr>
                  <a:grpSpLocks/>
                </p:cNvGrpSpPr>
                <p:nvPr/>
              </p:nvGrpSpPr>
              <p:grpSpPr bwMode="auto">
                <a:xfrm>
                  <a:off x="1247" y="2069"/>
                  <a:ext cx="702" cy="409"/>
                  <a:chOff x="3061" y="3339"/>
                  <a:chExt cx="702" cy="409"/>
                </a:xfrm>
              </p:grpSpPr>
              <p:sp>
                <p:nvSpPr>
                  <p:cNvPr id="49203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3157" y="3566"/>
                    <a:ext cx="499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04" name="Line 8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34" y="3566"/>
                    <a:ext cx="182" cy="18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05" name="Line 8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97" y="3566"/>
                    <a:ext cx="182" cy="18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06" name="Line 8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61" y="3566"/>
                    <a:ext cx="182" cy="18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07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3581" y="3566"/>
                    <a:ext cx="182" cy="18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08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3424" y="3339"/>
                    <a:ext cx="0" cy="22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9187" name="Group 85"/>
                <p:cNvGrpSpPr>
                  <a:grpSpLocks/>
                </p:cNvGrpSpPr>
                <p:nvPr/>
              </p:nvGrpSpPr>
              <p:grpSpPr bwMode="auto">
                <a:xfrm>
                  <a:off x="522" y="2478"/>
                  <a:ext cx="997" cy="696"/>
                  <a:chOff x="794" y="2614"/>
                  <a:chExt cx="997" cy="696"/>
                </a:xfrm>
              </p:grpSpPr>
              <p:sp>
                <p:nvSpPr>
                  <p:cNvPr id="49194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1066" y="2795"/>
                    <a:ext cx="445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195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4" y="2638"/>
                    <a:ext cx="54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defTabSz="914400"/>
                    <a:r>
                      <a:rPr lang="en-US" altLang="zh-CN" sz="2400" baseline="0">
                        <a:solidFill>
                          <a:schemeClr val="folHlink"/>
                        </a:solidFill>
                      </a:rPr>
                      <a:t>A</a:t>
                    </a:r>
                    <a:endParaRPr lang="en-US" altLang="zh-CN" sz="2400">
                      <a:solidFill>
                        <a:schemeClr val="folHlink"/>
                      </a:solidFill>
                    </a:endParaRPr>
                  </a:p>
                </p:txBody>
              </p:sp>
              <p:sp>
                <p:nvSpPr>
                  <p:cNvPr id="49196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19" y="2614"/>
                    <a:ext cx="0" cy="18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197" name="Line 8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55" y="2614"/>
                    <a:ext cx="0" cy="36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198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1066" y="2976"/>
                    <a:ext cx="5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199" name="Line 9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91" y="2614"/>
                    <a:ext cx="0" cy="54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00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1066" y="3158"/>
                    <a:ext cx="717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201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4" y="2840"/>
                    <a:ext cx="54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defTabSz="914400"/>
                    <a:r>
                      <a:rPr lang="en-US" altLang="zh-CN" sz="2400" baseline="0">
                        <a:solidFill>
                          <a:schemeClr val="folHlink"/>
                        </a:solidFill>
                      </a:rPr>
                      <a:t>B</a:t>
                    </a:r>
                    <a:endParaRPr lang="en-US" altLang="zh-CN" sz="2400">
                      <a:solidFill>
                        <a:schemeClr val="folHlink"/>
                      </a:solidFill>
                    </a:endParaRPr>
                  </a:p>
                </p:txBody>
              </p:sp>
              <p:sp>
                <p:nvSpPr>
                  <p:cNvPr id="49202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4" y="3022"/>
                    <a:ext cx="54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defTabSz="914400"/>
                    <a:r>
                      <a:rPr lang="en-US" altLang="zh-CN" sz="2400" baseline="0">
                        <a:solidFill>
                          <a:schemeClr val="folHlink"/>
                        </a:solidFill>
                      </a:rPr>
                      <a:t>C</a:t>
                    </a:r>
                    <a:endParaRPr lang="en-US" altLang="zh-CN" sz="2400">
                      <a:solidFill>
                        <a:schemeClr val="folHlink"/>
                      </a:solidFill>
                    </a:endParaRPr>
                  </a:p>
                </p:txBody>
              </p:sp>
            </p:grpSp>
            <p:grpSp>
              <p:nvGrpSpPr>
                <p:cNvPr id="49188" name="Group 106"/>
                <p:cNvGrpSpPr>
                  <a:grpSpLocks/>
                </p:cNvGrpSpPr>
                <p:nvPr/>
              </p:nvGrpSpPr>
              <p:grpSpPr bwMode="auto">
                <a:xfrm>
                  <a:off x="1569" y="1269"/>
                  <a:ext cx="91" cy="833"/>
                  <a:chOff x="3016" y="1645"/>
                  <a:chExt cx="91" cy="833"/>
                </a:xfrm>
              </p:grpSpPr>
              <p:sp>
                <p:nvSpPr>
                  <p:cNvPr id="49191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3061" y="2205"/>
                    <a:ext cx="0" cy="27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192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1933"/>
                    <a:ext cx="91" cy="27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  <p:sp>
                <p:nvSpPr>
                  <p:cNvPr id="49193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3061" y="1645"/>
                    <a:ext cx="0" cy="27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9189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1202" y="1979"/>
                  <a:ext cx="45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400" baseline="0">
                      <a:solidFill>
                        <a:schemeClr val="folHlink"/>
                      </a:solidFill>
                    </a:rPr>
                    <a:t>T</a:t>
                  </a:r>
                  <a:r>
                    <a:rPr lang="en-US" altLang="zh-CN" sz="2400">
                      <a:solidFill>
                        <a:schemeClr val="folHlink"/>
                      </a:solidFill>
                    </a:rPr>
                    <a:t>1</a:t>
                  </a:r>
                </a:p>
              </p:txBody>
            </p:sp>
            <p:sp>
              <p:nvSpPr>
                <p:cNvPr id="49190" name="Line 100"/>
                <p:cNvSpPr>
                  <a:spLocks noChangeShapeType="1"/>
                </p:cNvSpPr>
                <p:nvPr/>
              </p:nvSpPr>
              <p:spPr bwMode="auto">
                <a:xfrm>
                  <a:off x="1610" y="1269"/>
                  <a:ext cx="23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67686" name="Text Box 78"/>
          <p:cNvSpPr txBox="1">
            <a:spLocks noChangeArrowheads="1"/>
          </p:cNvSpPr>
          <p:nvPr/>
        </p:nvSpPr>
        <p:spPr bwMode="auto">
          <a:xfrm>
            <a:off x="828675" y="5805488"/>
            <a:ext cx="683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400" baseline="0">
                <a:solidFill>
                  <a:schemeClr val="folHlink"/>
                </a:solidFill>
              </a:rPr>
              <a:t>A</a:t>
            </a:r>
            <a:r>
              <a:rPr lang="zh-CN" altLang="en-US" sz="2400" baseline="0">
                <a:solidFill>
                  <a:schemeClr val="folHlink"/>
                </a:solidFill>
              </a:rPr>
              <a:t>、</a:t>
            </a:r>
            <a:r>
              <a:rPr lang="en-US" altLang="zh-CN" sz="2400" baseline="0">
                <a:solidFill>
                  <a:schemeClr val="folHlink"/>
                </a:solidFill>
              </a:rPr>
              <a:t>B</a:t>
            </a:r>
            <a:r>
              <a:rPr lang="zh-CN" altLang="en-US" sz="2400" baseline="0">
                <a:solidFill>
                  <a:schemeClr val="folHlink"/>
                </a:solidFill>
              </a:rPr>
              <a:t>、</a:t>
            </a:r>
            <a:r>
              <a:rPr lang="en-US" altLang="zh-CN" sz="2400" baseline="0">
                <a:solidFill>
                  <a:schemeClr val="folHlink"/>
                </a:solidFill>
              </a:rPr>
              <a:t>C</a:t>
            </a:r>
            <a:r>
              <a:rPr lang="zh-CN" altLang="en-US" sz="2400" baseline="0"/>
              <a:t>至少一个不成立（输入</a:t>
            </a:r>
            <a:r>
              <a:rPr lang="zh-CN" altLang="en-US" sz="2400" baseline="0">
                <a:solidFill>
                  <a:schemeClr val="hlink"/>
                </a:solidFill>
              </a:rPr>
              <a:t>低电位</a:t>
            </a:r>
            <a:r>
              <a:rPr lang="zh-CN" altLang="en-US" sz="2400" baseline="0"/>
              <a:t>）</a:t>
            </a:r>
          </a:p>
        </p:txBody>
      </p:sp>
      <p:sp>
        <p:nvSpPr>
          <p:cNvPr id="67687" name="Text Box 111"/>
          <p:cNvSpPr txBox="1">
            <a:spLocks noChangeArrowheads="1"/>
          </p:cNvSpPr>
          <p:nvPr/>
        </p:nvSpPr>
        <p:spPr bwMode="auto">
          <a:xfrm>
            <a:off x="107950" y="3860800"/>
            <a:ext cx="1403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400" baseline="0">
                <a:solidFill>
                  <a:schemeClr val="hlink"/>
                </a:solidFill>
              </a:rPr>
              <a:t>低电位</a:t>
            </a:r>
            <a:r>
              <a:rPr lang="en-US" altLang="zh-CN" sz="2400" baseline="0">
                <a:solidFill>
                  <a:schemeClr val="folHlink"/>
                </a:solidFill>
              </a:rPr>
              <a:t>0V</a:t>
            </a:r>
            <a:endParaRPr lang="en-US" altLang="zh-CN" sz="2400">
              <a:solidFill>
                <a:schemeClr val="folHlink"/>
              </a:solidFill>
            </a:endParaRPr>
          </a:p>
        </p:txBody>
      </p:sp>
      <p:sp>
        <p:nvSpPr>
          <p:cNvPr id="67688" name="Line 104"/>
          <p:cNvSpPr>
            <a:spLocks noChangeShapeType="1"/>
          </p:cNvSpPr>
          <p:nvPr/>
        </p:nvSpPr>
        <p:spPr bwMode="auto">
          <a:xfrm flipH="1">
            <a:off x="2195513" y="3357563"/>
            <a:ext cx="287337" cy="287337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 flipH="1">
            <a:off x="2987675" y="3789363"/>
            <a:ext cx="647700" cy="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AutoShape 36"/>
          <p:cNvSpPr>
            <a:spLocks noChangeArrowheads="1"/>
          </p:cNvSpPr>
          <p:nvPr/>
        </p:nvSpPr>
        <p:spPr bwMode="auto">
          <a:xfrm>
            <a:off x="1763713" y="5013325"/>
            <a:ext cx="1584325" cy="504825"/>
          </a:xfrm>
          <a:prstGeom prst="wedgeRoundRectCallout">
            <a:avLst>
              <a:gd name="adj1" fmla="val 89477"/>
              <a:gd name="adj2" fmla="val -310065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en-US" altLang="zh-CN" sz="2400" baseline="0"/>
              <a:t>U2</a:t>
            </a:r>
            <a:r>
              <a:rPr lang="en-US" altLang="zh-CN" sz="2400"/>
              <a:t>b</a:t>
            </a:r>
            <a:r>
              <a:rPr lang="en-US" altLang="zh-CN" sz="2400" baseline="0"/>
              <a:t> = </a:t>
            </a:r>
            <a:r>
              <a:rPr lang="en-US" altLang="zh-CN" sz="2400" baseline="0">
                <a:solidFill>
                  <a:schemeClr val="folHlink"/>
                </a:solidFill>
              </a:rPr>
              <a:t>0V</a:t>
            </a:r>
            <a:endParaRPr lang="zh-CN" altLang="en-US" sz="2400" baseline="0">
              <a:solidFill>
                <a:schemeClr val="folHlink"/>
              </a:solidFill>
              <a:latin typeface="仿宋" pitchFamily="49" charset="-122"/>
            </a:endParaRPr>
          </a:p>
        </p:txBody>
      </p:sp>
      <p:grpSp>
        <p:nvGrpSpPr>
          <p:cNvPr id="67691" name="Group 107"/>
          <p:cNvGrpSpPr>
            <a:grpSpLocks/>
          </p:cNvGrpSpPr>
          <p:nvPr/>
        </p:nvGrpSpPr>
        <p:grpSpPr bwMode="auto">
          <a:xfrm>
            <a:off x="4572000" y="3203575"/>
            <a:ext cx="114300" cy="801688"/>
            <a:chOff x="6750" y="3138"/>
            <a:chExt cx="180" cy="1263"/>
          </a:xfrm>
        </p:grpSpPr>
        <p:sp>
          <p:nvSpPr>
            <p:cNvPr id="49176" name="Line 108"/>
            <p:cNvSpPr>
              <a:spLocks noChangeShapeType="1"/>
            </p:cNvSpPr>
            <p:nvPr/>
          </p:nvSpPr>
          <p:spPr bwMode="auto">
            <a:xfrm>
              <a:off x="6839" y="3777"/>
              <a:ext cx="1" cy="624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7" name="Line 109"/>
            <p:cNvSpPr>
              <a:spLocks noChangeShapeType="1"/>
            </p:cNvSpPr>
            <p:nvPr/>
          </p:nvSpPr>
          <p:spPr bwMode="auto">
            <a:xfrm flipH="1">
              <a:off x="6750" y="3546"/>
              <a:ext cx="180" cy="156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8" name="Line 110"/>
            <p:cNvSpPr>
              <a:spLocks noChangeShapeType="1"/>
            </p:cNvSpPr>
            <p:nvPr/>
          </p:nvSpPr>
          <p:spPr bwMode="auto">
            <a:xfrm flipH="1">
              <a:off x="6750" y="3678"/>
              <a:ext cx="180" cy="156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9" name="Line 111"/>
            <p:cNvSpPr>
              <a:spLocks noChangeShapeType="1"/>
            </p:cNvSpPr>
            <p:nvPr/>
          </p:nvSpPr>
          <p:spPr bwMode="auto">
            <a:xfrm>
              <a:off x="6840" y="3138"/>
              <a:ext cx="1" cy="468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7696" name="Group 112"/>
          <p:cNvGrpSpPr>
            <a:grpSpLocks/>
          </p:cNvGrpSpPr>
          <p:nvPr/>
        </p:nvGrpSpPr>
        <p:grpSpPr bwMode="auto">
          <a:xfrm>
            <a:off x="5826125" y="3932238"/>
            <a:ext cx="114300" cy="801687"/>
            <a:chOff x="6750" y="3138"/>
            <a:chExt cx="180" cy="1263"/>
          </a:xfrm>
        </p:grpSpPr>
        <p:sp>
          <p:nvSpPr>
            <p:cNvPr id="49172" name="Line 113"/>
            <p:cNvSpPr>
              <a:spLocks noChangeShapeType="1"/>
            </p:cNvSpPr>
            <p:nvPr/>
          </p:nvSpPr>
          <p:spPr bwMode="auto">
            <a:xfrm>
              <a:off x="6839" y="3777"/>
              <a:ext cx="1" cy="624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3" name="Line 114"/>
            <p:cNvSpPr>
              <a:spLocks noChangeShapeType="1"/>
            </p:cNvSpPr>
            <p:nvPr/>
          </p:nvSpPr>
          <p:spPr bwMode="auto">
            <a:xfrm flipH="1">
              <a:off x="6750" y="3546"/>
              <a:ext cx="180" cy="156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4" name="Line 115"/>
            <p:cNvSpPr>
              <a:spLocks noChangeShapeType="1"/>
            </p:cNvSpPr>
            <p:nvPr/>
          </p:nvSpPr>
          <p:spPr bwMode="auto">
            <a:xfrm flipH="1">
              <a:off x="6750" y="3678"/>
              <a:ext cx="180" cy="156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5" name="Line 116"/>
            <p:cNvSpPr>
              <a:spLocks noChangeShapeType="1"/>
            </p:cNvSpPr>
            <p:nvPr/>
          </p:nvSpPr>
          <p:spPr bwMode="auto">
            <a:xfrm>
              <a:off x="6840" y="3138"/>
              <a:ext cx="1" cy="468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7701" name="Group 117"/>
          <p:cNvGrpSpPr>
            <a:grpSpLocks/>
          </p:cNvGrpSpPr>
          <p:nvPr/>
        </p:nvGrpSpPr>
        <p:grpSpPr bwMode="auto">
          <a:xfrm>
            <a:off x="4643438" y="1844675"/>
            <a:ext cx="1371600" cy="792163"/>
            <a:chOff x="6840" y="2922"/>
            <a:chExt cx="2160" cy="1248"/>
          </a:xfrm>
        </p:grpSpPr>
        <p:sp>
          <p:nvSpPr>
            <p:cNvPr id="49169" name="Line 118"/>
            <p:cNvSpPr>
              <a:spLocks noChangeShapeType="1"/>
            </p:cNvSpPr>
            <p:nvPr/>
          </p:nvSpPr>
          <p:spPr bwMode="auto">
            <a:xfrm flipH="1">
              <a:off x="6840" y="2940"/>
              <a:ext cx="2160" cy="1"/>
            </a:xfrm>
            <a:prstGeom prst="line">
              <a:avLst/>
            </a:prstGeom>
            <a:noFill/>
            <a:ln w="349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0" name="Line 119"/>
            <p:cNvSpPr>
              <a:spLocks noChangeShapeType="1"/>
            </p:cNvSpPr>
            <p:nvPr/>
          </p:nvSpPr>
          <p:spPr bwMode="auto">
            <a:xfrm>
              <a:off x="6855" y="2922"/>
              <a:ext cx="1" cy="1248"/>
            </a:xfrm>
            <a:prstGeom prst="line">
              <a:avLst/>
            </a:prstGeom>
            <a:noFill/>
            <a:ln w="3492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1" name="Line 120"/>
            <p:cNvSpPr>
              <a:spLocks noChangeShapeType="1"/>
            </p:cNvSpPr>
            <p:nvPr/>
          </p:nvSpPr>
          <p:spPr bwMode="auto">
            <a:xfrm>
              <a:off x="6840" y="4155"/>
              <a:ext cx="900" cy="1"/>
            </a:xfrm>
            <a:prstGeom prst="line">
              <a:avLst/>
            </a:prstGeom>
            <a:noFill/>
            <a:ln w="349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AutoShape 36"/>
          <p:cNvSpPr>
            <a:spLocks noChangeArrowheads="1"/>
          </p:cNvSpPr>
          <p:nvPr/>
        </p:nvSpPr>
        <p:spPr bwMode="auto">
          <a:xfrm>
            <a:off x="6661150" y="2278063"/>
            <a:ext cx="2303463" cy="935037"/>
          </a:xfrm>
          <a:prstGeom prst="wedgeRoundRectCallout">
            <a:avLst>
              <a:gd name="adj1" fmla="val -79222"/>
              <a:gd name="adj2" fmla="val 47282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en-US" altLang="zh-CN" sz="2400" baseline="0"/>
              <a:t>5V</a:t>
            </a:r>
            <a:r>
              <a:rPr lang="en-US" altLang="zh-CN" sz="2400" baseline="0">
                <a:latin typeface="宋体" charset="-122"/>
              </a:rPr>
              <a:t>-</a:t>
            </a:r>
            <a:r>
              <a:rPr lang="en-US" altLang="zh-CN" sz="2400" baseline="0"/>
              <a:t>U3</a:t>
            </a:r>
            <a:r>
              <a:rPr lang="en-US" altLang="zh-CN" sz="2400"/>
              <a:t>be</a:t>
            </a:r>
            <a:r>
              <a:rPr lang="en-US" altLang="zh-CN" sz="2400" baseline="0">
                <a:latin typeface="宋体" charset="-122"/>
              </a:rPr>
              <a:t>-</a:t>
            </a:r>
            <a:r>
              <a:rPr lang="en-US" altLang="zh-CN" sz="2400" baseline="0"/>
              <a:t>U</a:t>
            </a:r>
            <a:r>
              <a:rPr lang="en-US" altLang="zh-CN" sz="2400"/>
              <a:t>D</a:t>
            </a:r>
            <a:r>
              <a:rPr lang="en-US" altLang="zh-CN" sz="2400" baseline="0"/>
              <a:t> = </a:t>
            </a:r>
            <a:r>
              <a:rPr lang="en-US" altLang="zh-CN" sz="2400" baseline="0">
                <a:solidFill>
                  <a:schemeClr val="folHlink"/>
                </a:solidFill>
              </a:rPr>
              <a:t>3.6V</a:t>
            </a:r>
            <a:endParaRPr lang="zh-CN" altLang="en-US" sz="2400" baseline="0">
              <a:solidFill>
                <a:schemeClr val="folHlink"/>
              </a:solidFill>
              <a:latin typeface="仿宋" pitchFamily="49" charset="-122"/>
            </a:endParaRPr>
          </a:p>
        </p:txBody>
      </p:sp>
      <p:sp>
        <p:nvSpPr>
          <p:cNvPr id="3" name="AutoShape 36"/>
          <p:cNvSpPr>
            <a:spLocks noChangeArrowheads="1"/>
          </p:cNvSpPr>
          <p:nvPr/>
        </p:nvSpPr>
        <p:spPr bwMode="auto">
          <a:xfrm>
            <a:off x="684213" y="1773238"/>
            <a:ext cx="1727200" cy="792162"/>
          </a:xfrm>
          <a:prstGeom prst="wedgeRoundRectCallout">
            <a:avLst>
              <a:gd name="adj1" fmla="val 160755"/>
              <a:gd name="adj2" fmla="val 32764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baseline="0"/>
              <a:t>电流特别小压降可忽略</a:t>
            </a:r>
            <a:endParaRPr lang="zh-CN" altLang="en-US" baseline="0">
              <a:solidFill>
                <a:schemeClr val="folHlink"/>
              </a:solidFill>
              <a:latin typeface="仿宋" pitchFamily="49" charset="-122"/>
            </a:endParaRPr>
          </a:p>
        </p:txBody>
      </p:sp>
      <p:sp>
        <p:nvSpPr>
          <p:cNvPr id="5" name="AutoShape 36"/>
          <p:cNvSpPr>
            <a:spLocks noChangeArrowheads="1"/>
          </p:cNvSpPr>
          <p:nvPr/>
        </p:nvSpPr>
        <p:spPr bwMode="auto">
          <a:xfrm>
            <a:off x="7235825" y="5300663"/>
            <a:ext cx="1655763" cy="503237"/>
          </a:xfrm>
          <a:prstGeom prst="wedgeRoundRectCallout">
            <a:avLst>
              <a:gd name="adj1" fmla="val -44630"/>
              <a:gd name="adj2" fmla="val -312458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en-US" altLang="zh-CN" sz="2400" baseline="0">
                <a:solidFill>
                  <a:srgbClr val="FF0000"/>
                </a:solidFill>
              </a:rPr>
              <a:t>F = 3.6V</a:t>
            </a:r>
            <a:endParaRPr lang="zh-CN" altLang="en-US" sz="2400" baseline="0">
              <a:solidFill>
                <a:srgbClr val="FF0000"/>
              </a:solidFill>
              <a:latin typeface="仿宋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6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3" dur="500"/>
                                        <p:tgtEl>
                                          <p:spTgt spid="6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7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" grpId="0"/>
      <p:bldP spid="67687" grpId="0"/>
      <p:bldP spid="67688" grpId="0" animBg="1"/>
      <p:bldP spid="67689" grpId="0" animBg="1"/>
      <p:bldP spid="4" grpId="0" animBg="1"/>
      <p:bldP spid="2" grpId="0" animBg="1"/>
      <p:bldP spid="3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2" name="文本框 2"/>
          <p:cNvSpPr txBox="1">
            <a:spLocks noChangeArrowheads="1"/>
          </p:cNvSpPr>
          <p:nvPr/>
        </p:nvSpPr>
        <p:spPr bwMode="auto">
          <a:xfrm>
            <a:off x="360363" y="260350"/>
            <a:ext cx="39957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itchFamily="49" charset="-122"/>
                <a:ea typeface="华文行楷" pitchFamily="2" charset="-122"/>
              </a:rPr>
              <a:t>三、逻辑门电路</a:t>
            </a:r>
          </a:p>
        </p:txBody>
      </p:sp>
      <p:sp>
        <p:nvSpPr>
          <p:cNvPr id="68642" name="Rectangle 23"/>
          <p:cNvSpPr>
            <a:spLocks noChangeArrowheads="1"/>
          </p:cNvSpPr>
          <p:nvPr/>
        </p:nvSpPr>
        <p:spPr bwMode="auto">
          <a:xfrm>
            <a:off x="179388" y="1238250"/>
            <a:ext cx="4175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aseline="0">
                <a:latin typeface="宋体" charset="-122"/>
              </a:rPr>
              <a:t>* </a:t>
            </a:r>
            <a:r>
              <a:rPr lang="en-US" altLang="zh-CN" sz="2800" baseline="0"/>
              <a:t>TTL</a:t>
            </a:r>
            <a:r>
              <a:rPr lang="zh-CN" altLang="en-US" sz="2800" baseline="0"/>
              <a:t>与非门电路真值表</a:t>
            </a:r>
          </a:p>
        </p:txBody>
      </p:sp>
      <p:grpSp>
        <p:nvGrpSpPr>
          <p:cNvPr id="68656" name="Group 48"/>
          <p:cNvGrpSpPr>
            <a:grpSpLocks/>
          </p:cNvGrpSpPr>
          <p:nvPr/>
        </p:nvGrpSpPr>
        <p:grpSpPr bwMode="auto">
          <a:xfrm>
            <a:off x="684213" y="2705100"/>
            <a:ext cx="3749675" cy="3532188"/>
            <a:chOff x="609" y="1568"/>
            <a:chExt cx="2362" cy="2225"/>
          </a:xfrm>
        </p:grpSpPr>
        <p:sp>
          <p:nvSpPr>
            <p:cNvPr id="50190" name="Line 9"/>
            <p:cNvSpPr>
              <a:spLocks noChangeShapeType="1"/>
            </p:cNvSpPr>
            <p:nvPr/>
          </p:nvSpPr>
          <p:spPr bwMode="auto">
            <a:xfrm>
              <a:off x="609" y="1576"/>
              <a:ext cx="231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1" name="Line 10"/>
            <p:cNvSpPr>
              <a:spLocks noChangeShapeType="1"/>
            </p:cNvSpPr>
            <p:nvPr/>
          </p:nvSpPr>
          <p:spPr bwMode="auto">
            <a:xfrm>
              <a:off x="609" y="1848"/>
              <a:ext cx="231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2" name="Text Box 12"/>
            <p:cNvSpPr txBox="1">
              <a:spLocks noChangeArrowheads="1"/>
            </p:cNvSpPr>
            <p:nvPr/>
          </p:nvSpPr>
          <p:spPr bwMode="auto">
            <a:xfrm>
              <a:off x="612" y="1568"/>
              <a:ext cx="8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400" baseline="0"/>
                <a:t>A B C</a:t>
              </a:r>
              <a:endParaRPr lang="en-US" altLang="zh-CN" sz="2400" i="1" baseline="30000"/>
            </a:p>
          </p:txBody>
        </p:sp>
        <p:grpSp>
          <p:nvGrpSpPr>
            <p:cNvPr id="50193" name="Group 66"/>
            <p:cNvGrpSpPr>
              <a:grpSpLocks/>
            </p:cNvGrpSpPr>
            <p:nvPr/>
          </p:nvGrpSpPr>
          <p:grpSpPr bwMode="auto">
            <a:xfrm>
              <a:off x="748" y="1848"/>
              <a:ext cx="997" cy="997"/>
              <a:chOff x="794" y="1434"/>
              <a:chExt cx="997" cy="997"/>
            </a:xfrm>
          </p:grpSpPr>
          <p:sp>
            <p:nvSpPr>
              <p:cNvPr id="50223" name="Text Box 15"/>
              <p:cNvSpPr txBox="1">
                <a:spLocks noChangeArrowheads="1"/>
              </p:cNvSpPr>
              <p:nvPr/>
            </p:nvSpPr>
            <p:spPr bwMode="auto">
              <a:xfrm>
                <a:off x="794" y="1434"/>
                <a:ext cx="99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800" baseline="0"/>
                  <a:t>0 0 0</a:t>
                </a:r>
              </a:p>
            </p:txBody>
          </p:sp>
          <p:sp>
            <p:nvSpPr>
              <p:cNvPr id="50224" name="Text Box 15"/>
              <p:cNvSpPr txBox="1">
                <a:spLocks noChangeArrowheads="1"/>
              </p:cNvSpPr>
              <p:nvPr/>
            </p:nvSpPr>
            <p:spPr bwMode="auto">
              <a:xfrm>
                <a:off x="794" y="1651"/>
                <a:ext cx="99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800" baseline="0"/>
                  <a:t>0 0 1</a:t>
                </a:r>
              </a:p>
            </p:txBody>
          </p:sp>
          <p:sp>
            <p:nvSpPr>
              <p:cNvPr id="50225" name="Text Box 15"/>
              <p:cNvSpPr txBox="1">
                <a:spLocks noChangeArrowheads="1"/>
              </p:cNvSpPr>
              <p:nvPr/>
            </p:nvSpPr>
            <p:spPr bwMode="auto">
              <a:xfrm>
                <a:off x="794" y="1887"/>
                <a:ext cx="99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800" baseline="0"/>
                  <a:t>0 1 0</a:t>
                </a:r>
              </a:p>
            </p:txBody>
          </p:sp>
          <p:sp>
            <p:nvSpPr>
              <p:cNvPr id="50226" name="Text Box 15"/>
              <p:cNvSpPr txBox="1">
                <a:spLocks noChangeArrowheads="1"/>
              </p:cNvSpPr>
              <p:nvPr/>
            </p:nvSpPr>
            <p:spPr bwMode="auto">
              <a:xfrm>
                <a:off x="794" y="2104"/>
                <a:ext cx="99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800" baseline="0"/>
                  <a:t>0 1 1</a:t>
                </a:r>
              </a:p>
            </p:txBody>
          </p:sp>
        </p:grpSp>
        <p:grpSp>
          <p:nvGrpSpPr>
            <p:cNvPr id="50194" name="Group 67"/>
            <p:cNvGrpSpPr>
              <a:grpSpLocks/>
            </p:cNvGrpSpPr>
            <p:nvPr/>
          </p:nvGrpSpPr>
          <p:grpSpPr bwMode="auto">
            <a:xfrm>
              <a:off x="748" y="2755"/>
              <a:ext cx="997" cy="997"/>
              <a:chOff x="794" y="1434"/>
              <a:chExt cx="997" cy="997"/>
            </a:xfrm>
          </p:grpSpPr>
          <p:sp>
            <p:nvSpPr>
              <p:cNvPr id="50219" name="Text Box 15"/>
              <p:cNvSpPr txBox="1">
                <a:spLocks noChangeArrowheads="1"/>
              </p:cNvSpPr>
              <p:nvPr/>
            </p:nvSpPr>
            <p:spPr bwMode="auto">
              <a:xfrm>
                <a:off x="794" y="1434"/>
                <a:ext cx="99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800" baseline="0"/>
                  <a:t>1 0 0</a:t>
                </a:r>
              </a:p>
            </p:txBody>
          </p:sp>
          <p:sp>
            <p:nvSpPr>
              <p:cNvPr id="50220" name="Text Box 15"/>
              <p:cNvSpPr txBox="1">
                <a:spLocks noChangeArrowheads="1"/>
              </p:cNvSpPr>
              <p:nvPr/>
            </p:nvSpPr>
            <p:spPr bwMode="auto">
              <a:xfrm>
                <a:off x="794" y="1651"/>
                <a:ext cx="99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800" baseline="0"/>
                  <a:t>1 0 1</a:t>
                </a:r>
              </a:p>
            </p:txBody>
          </p:sp>
          <p:sp>
            <p:nvSpPr>
              <p:cNvPr id="50221" name="Text Box 15"/>
              <p:cNvSpPr txBox="1">
                <a:spLocks noChangeArrowheads="1"/>
              </p:cNvSpPr>
              <p:nvPr/>
            </p:nvSpPr>
            <p:spPr bwMode="auto">
              <a:xfrm>
                <a:off x="794" y="1887"/>
                <a:ext cx="99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800" baseline="0"/>
                  <a:t>1 1 0</a:t>
                </a:r>
              </a:p>
            </p:txBody>
          </p:sp>
          <p:sp>
            <p:nvSpPr>
              <p:cNvPr id="50222" name="Text Box 15"/>
              <p:cNvSpPr txBox="1">
                <a:spLocks noChangeArrowheads="1"/>
              </p:cNvSpPr>
              <p:nvPr/>
            </p:nvSpPr>
            <p:spPr bwMode="auto">
              <a:xfrm>
                <a:off x="794" y="2104"/>
                <a:ext cx="99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800" baseline="0"/>
                  <a:t>1 1 1</a:t>
                </a:r>
              </a:p>
            </p:txBody>
          </p:sp>
        </p:grpSp>
        <p:sp>
          <p:nvSpPr>
            <p:cNvPr id="50195" name="Line 68"/>
            <p:cNvSpPr>
              <a:spLocks noChangeShapeType="1"/>
            </p:cNvSpPr>
            <p:nvPr/>
          </p:nvSpPr>
          <p:spPr bwMode="auto">
            <a:xfrm>
              <a:off x="1474" y="1571"/>
              <a:ext cx="0" cy="2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6" name="Text Box 12"/>
            <p:cNvSpPr txBox="1">
              <a:spLocks noChangeArrowheads="1"/>
            </p:cNvSpPr>
            <p:nvPr/>
          </p:nvSpPr>
          <p:spPr bwMode="auto">
            <a:xfrm>
              <a:off x="1429" y="1569"/>
              <a:ext cx="10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zh-CN" altLang="en-US" baseline="0"/>
                <a:t>输出电压</a:t>
              </a:r>
              <a:endParaRPr lang="zh-CN" altLang="en-US" i="1" baseline="30000"/>
            </a:p>
          </p:txBody>
        </p:sp>
        <p:grpSp>
          <p:nvGrpSpPr>
            <p:cNvPr id="50197" name="Group 46"/>
            <p:cNvGrpSpPr>
              <a:grpSpLocks/>
            </p:cNvGrpSpPr>
            <p:nvPr/>
          </p:nvGrpSpPr>
          <p:grpSpPr bwMode="auto">
            <a:xfrm>
              <a:off x="2404" y="1849"/>
              <a:ext cx="545" cy="1898"/>
              <a:chOff x="1519" y="1843"/>
              <a:chExt cx="545" cy="1898"/>
            </a:xfrm>
          </p:grpSpPr>
          <p:sp>
            <p:nvSpPr>
              <p:cNvPr id="50211" name="Text Box 66"/>
              <p:cNvSpPr txBox="1">
                <a:spLocks noChangeArrowheads="1"/>
              </p:cNvSpPr>
              <p:nvPr/>
            </p:nvSpPr>
            <p:spPr bwMode="auto">
              <a:xfrm>
                <a:off x="1519" y="1843"/>
                <a:ext cx="54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 baseline="0"/>
                  <a:t>0</a:t>
                </a:r>
                <a:endParaRPr lang="en-US" altLang="zh-CN" sz="2800"/>
              </a:p>
            </p:txBody>
          </p:sp>
          <p:sp>
            <p:nvSpPr>
              <p:cNvPr id="50212" name="Text Box 66"/>
              <p:cNvSpPr txBox="1">
                <a:spLocks noChangeArrowheads="1"/>
              </p:cNvSpPr>
              <p:nvPr/>
            </p:nvSpPr>
            <p:spPr bwMode="auto">
              <a:xfrm>
                <a:off x="1519" y="2053"/>
                <a:ext cx="54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 baseline="0"/>
                  <a:t>0</a:t>
                </a:r>
                <a:endParaRPr lang="en-US" altLang="zh-CN" sz="2800"/>
              </a:p>
            </p:txBody>
          </p:sp>
          <p:sp>
            <p:nvSpPr>
              <p:cNvPr id="50213" name="Text Box 66"/>
              <p:cNvSpPr txBox="1">
                <a:spLocks noChangeArrowheads="1"/>
              </p:cNvSpPr>
              <p:nvPr/>
            </p:nvSpPr>
            <p:spPr bwMode="auto">
              <a:xfrm>
                <a:off x="1519" y="2296"/>
                <a:ext cx="54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 baseline="0"/>
                  <a:t>0</a:t>
                </a:r>
                <a:endParaRPr lang="en-US" altLang="zh-CN" sz="2800"/>
              </a:p>
            </p:txBody>
          </p:sp>
          <p:sp>
            <p:nvSpPr>
              <p:cNvPr id="50214" name="Text Box 66"/>
              <p:cNvSpPr txBox="1">
                <a:spLocks noChangeArrowheads="1"/>
              </p:cNvSpPr>
              <p:nvPr/>
            </p:nvSpPr>
            <p:spPr bwMode="auto">
              <a:xfrm>
                <a:off x="1519" y="2507"/>
                <a:ext cx="54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 baseline="0"/>
                  <a:t>0</a:t>
                </a:r>
                <a:endParaRPr lang="en-US" altLang="zh-CN" sz="2800"/>
              </a:p>
            </p:txBody>
          </p:sp>
          <p:sp>
            <p:nvSpPr>
              <p:cNvPr id="50215" name="Text Box 66"/>
              <p:cNvSpPr txBox="1">
                <a:spLocks noChangeArrowheads="1"/>
              </p:cNvSpPr>
              <p:nvPr/>
            </p:nvSpPr>
            <p:spPr bwMode="auto">
              <a:xfrm>
                <a:off x="1519" y="2734"/>
                <a:ext cx="54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 baseline="0"/>
                  <a:t>0</a:t>
                </a:r>
                <a:endParaRPr lang="en-US" altLang="zh-CN" sz="2800"/>
              </a:p>
            </p:txBody>
          </p:sp>
          <p:sp>
            <p:nvSpPr>
              <p:cNvPr id="50216" name="Text Box 66"/>
              <p:cNvSpPr txBox="1">
                <a:spLocks noChangeArrowheads="1"/>
              </p:cNvSpPr>
              <p:nvPr/>
            </p:nvSpPr>
            <p:spPr bwMode="auto">
              <a:xfrm>
                <a:off x="1519" y="2946"/>
                <a:ext cx="54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 baseline="0"/>
                  <a:t>0</a:t>
                </a:r>
                <a:endParaRPr lang="en-US" altLang="zh-CN" sz="2800"/>
              </a:p>
            </p:txBody>
          </p:sp>
          <p:sp>
            <p:nvSpPr>
              <p:cNvPr id="50217" name="Text Box 66"/>
              <p:cNvSpPr txBox="1">
                <a:spLocks noChangeArrowheads="1"/>
              </p:cNvSpPr>
              <p:nvPr/>
            </p:nvSpPr>
            <p:spPr bwMode="auto">
              <a:xfrm>
                <a:off x="1519" y="3174"/>
                <a:ext cx="54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 baseline="0"/>
                  <a:t>0</a:t>
                </a:r>
                <a:endParaRPr lang="en-US" altLang="zh-CN" sz="2800"/>
              </a:p>
            </p:txBody>
          </p:sp>
          <p:sp>
            <p:nvSpPr>
              <p:cNvPr id="50218" name="Text Box 66"/>
              <p:cNvSpPr txBox="1">
                <a:spLocks noChangeArrowheads="1"/>
              </p:cNvSpPr>
              <p:nvPr/>
            </p:nvSpPr>
            <p:spPr bwMode="auto">
              <a:xfrm>
                <a:off x="1519" y="3414"/>
                <a:ext cx="54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 baseline="0"/>
                  <a:t>1</a:t>
                </a:r>
                <a:endParaRPr lang="en-US" altLang="zh-CN" sz="2800"/>
              </a:p>
            </p:txBody>
          </p:sp>
        </p:grpSp>
        <p:sp>
          <p:nvSpPr>
            <p:cNvPr id="50198" name="Line 10"/>
            <p:cNvSpPr>
              <a:spLocks noChangeShapeType="1"/>
            </p:cNvSpPr>
            <p:nvPr/>
          </p:nvSpPr>
          <p:spPr bwMode="auto">
            <a:xfrm>
              <a:off x="612" y="3793"/>
              <a:ext cx="231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9" name="Text Box 12"/>
            <p:cNvSpPr txBox="1">
              <a:spLocks noChangeArrowheads="1"/>
            </p:cNvSpPr>
            <p:nvPr/>
          </p:nvSpPr>
          <p:spPr bwMode="auto">
            <a:xfrm>
              <a:off x="2381" y="1570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400" baseline="0"/>
                <a:t>F</a:t>
              </a:r>
              <a:endParaRPr lang="en-US" altLang="zh-CN" sz="2400" i="1" baseline="30000"/>
            </a:p>
          </p:txBody>
        </p:sp>
        <p:sp>
          <p:nvSpPr>
            <p:cNvPr id="50200" name="Line 68"/>
            <p:cNvSpPr>
              <a:spLocks noChangeShapeType="1"/>
            </p:cNvSpPr>
            <p:nvPr/>
          </p:nvSpPr>
          <p:spPr bwMode="auto">
            <a:xfrm>
              <a:off x="2426" y="1570"/>
              <a:ext cx="0" cy="2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0201" name="Group 66"/>
            <p:cNvGrpSpPr>
              <a:grpSpLocks/>
            </p:cNvGrpSpPr>
            <p:nvPr/>
          </p:nvGrpSpPr>
          <p:grpSpPr bwMode="auto">
            <a:xfrm>
              <a:off x="1474" y="1843"/>
              <a:ext cx="997" cy="997"/>
              <a:chOff x="794" y="1434"/>
              <a:chExt cx="997" cy="997"/>
            </a:xfrm>
          </p:grpSpPr>
          <p:sp>
            <p:nvSpPr>
              <p:cNvPr id="50207" name="Text Box 15"/>
              <p:cNvSpPr txBox="1">
                <a:spLocks noChangeArrowheads="1"/>
              </p:cNvSpPr>
              <p:nvPr/>
            </p:nvSpPr>
            <p:spPr bwMode="auto">
              <a:xfrm>
                <a:off x="794" y="1434"/>
                <a:ext cx="99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 baseline="0"/>
                  <a:t>0.3V</a:t>
                </a:r>
              </a:p>
            </p:txBody>
          </p:sp>
          <p:sp>
            <p:nvSpPr>
              <p:cNvPr id="50208" name="Text Box 15"/>
              <p:cNvSpPr txBox="1">
                <a:spLocks noChangeArrowheads="1"/>
              </p:cNvSpPr>
              <p:nvPr/>
            </p:nvSpPr>
            <p:spPr bwMode="auto">
              <a:xfrm>
                <a:off x="794" y="1651"/>
                <a:ext cx="99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 baseline="0"/>
                  <a:t>0.3V</a:t>
                </a:r>
              </a:p>
            </p:txBody>
          </p:sp>
          <p:sp>
            <p:nvSpPr>
              <p:cNvPr id="50209" name="Text Box 15"/>
              <p:cNvSpPr txBox="1">
                <a:spLocks noChangeArrowheads="1"/>
              </p:cNvSpPr>
              <p:nvPr/>
            </p:nvSpPr>
            <p:spPr bwMode="auto">
              <a:xfrm>
                <a:off x="794" y="1887"/>
                <a:ext cx="99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 baseline="0"/>
                  <a:t>0.3V</a:t>
                </a:r>
              </a:p>
            </p:txBody>
          </p:sp>
          <p:sp>
            <p:nvSpPr>
              <p:cNvPr id="50210" name="Text Box 15"/>
              <p:cNvSpPr txBox="1">
                <a:spLocks noChangeArrowheads="1"/>
              </p:cNvSpPr>
              <p:nvPr/>
            </p:nvSpPr>
            <p:spPr bwMode="auto">
              <a:xfrm>
                <a:off x="794" y="2104"/>
                <a:ext cx="99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 baseline="0"/>
                  <a:t>0.3V</a:t>
                </a:r>
              </a:p>
            </p:txBody>
          </p:sp>
        </p:grpSp>
        <p:grpSp>
          <p:nvGrpSpPr>
            <p:cNvPr id="50202" name="Group 67"/>
            <p:cNvGrpSpPr>
              <a:grpSpLocks/>
            </p:cNvGrpSpPr>
            <p:nvPr/>
          </p:nvGrpSpPr>
          <p:grpSpPr bwMode="auto">
            <a:xfrm>
              <a:off x="1474" y="2750"/>
              <a:ext cx="997" cy="997"/>
              <a:chOff x="794" y="1434"/>
              <a:chExt cx="997" cy="997"/>
            </a:xfrm>
          </p:grpSpPr>
          <p:sp>
            <p:nvSpPr>
              <p:cNvPr id="50203" name="Text Box 15"/>
              <p:cNvSpPr txBox="1">
                <a:spLocks noChangeArrowheads="1"/>
              </p:cNvSpPr>
              <p:nvPr/>
            </p:nvSpPr>
            <p:spPr bwMode="auto">
              <a:xfrm>
                <a:off x="794" y="1434"/>
                <a:ext cx="99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 baseline="0"/>
                  <a:t>0.3V</a:t>
                </a:r>
              </a:p>
            </p:txBody>
          </p:sp>
          <p:sp>
            <p:nvSpPr>
              <p:cNvPr id="50204" name="Text Box 15"/>
              <p:cNvSpPr txBox="1">
                <a:spLocks noChangeArrowheads="1"/>
              </p:cNvSpPr>
              <p:nvPr/>
            </p:nvSpPr>
            <p:spPr bwMode="auto">
              <a:xfrm>
                <a:off x="794" y="1651"/>
                <a:ext cx="99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 baseline="0"/>
                  <a:t>0.3V</a:t>
                </a:r>
              </a:p>
            </p:txBody>
          </p:sp>
          <p:sp>
            <p:nvSpPr>
              <p:cNvPr id="50205" name="Text Box 15"/>
              <p:cNvSpPr txBox="1">
                <a:spLocks noChangeArrowheads="1"/>
              </p:cNvSpPr>
              <p:nvPr/>
            </p:nvSpPr>
            <p:spPr bwMode="auto">
              <a:xfrm>
                <a:off x="794" y="1887"/>
                <a:ext cx="99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 baseline="0"/>
                  <a:t>0.3V</a:t>
                </a:r>
              </a:p>
            </p:txBody>
          </p:sp>
          <p:sp>
            <p:nvSpPr>
              <p:cNvPr id="50206" name="Text Box 15"/>
              <p:cNvSpPr txBox="1">
                <a:spLocks noChangeArrowheads="1"/>
              </p:cNvSpPr>
              <p:nvPr/>
            </p:nvSpPr>
            <p:spPr bwMode="auto">
              <a:xfrm>
                <a:off x="794" y="2104"/>
                <a:ext cx="99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800" baseline="0"/>
                  <a:t>3.6V</a:t>
                </a:r>
              </a:p>
            </p:txBody>
          </p:sp>
        </p:grpSp>
      </p:grpSp>
      <p:grpSp>
        <p:nvGrpSpPr>
          <p:cNvPr id="68659" name="Group 51"/>
          <p:cNvGrpSpPr>
            <a:grpSpLocks/>
          </p:cNvGrpSpPr>
          <p:nvPr/>
        </p:nvGrpSpPr>
        <p:grpSpPr bwMode="auto">
          <a:xfrm>
            <a:off x="900113" y="1984375"/>
            <a:ext cx="3095625" cy="457200"/>
            <a:chOff x="567" y="1071"/>
            <a:chExt cx="1950" cy="288"/>
          </a:xfrm>
        </p:grpSpPr>
        <p:sp>
          <p:nvSpPr>
            <p:cNvPr id="50188" name="Rectangle 25"/>
            <p:cNvSpPr>
              <a:spLocks noChangeArrowheads="1"/>
            </p:cNvSpPr>
            <p:nvPr/>
          </p:nvSpPr>
          <p:spPr bwMode="auto">
            <a:xfrm>
              <a:off x="567" y="1071"/>
              <a:ext cx="19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sz="2400" baseline="0">
                  <a:solidFill>
                    <a:schemeClr val="folHlink"/>
                  </a:solidFill>
                </a:rPr>
                <a:t>F(A, B, C) = A B C</a:t>
              </a:r>
              <a:endParaRPr kumimoji="1" lang="zh-CN" altLang="en-US" sz="2400" baseline="0">
                <a:solidFill>
                  <a:schemeClr val="folHlink"/>
                </a:solidFill>
              </a:endParaRPr>
            </a:p>
          </p:txBody>
        </p:sp>
        <p:sp>
          <p:nvSpPr>
            <p:cNvPr id="50189" name="Line 50"/>
            <p:cNvSpPr>
              <a:spLocks noChangeShapeType="1"/>
            </p:cNvSpPr>
            <p:nvPr/>
          </p:nvSpPr>
          <p:spPr bwMode="auto">
            <a:xfrm>
              <a:off x="1693" y="1095"/>
              <a:ext cx="49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8660" name="Rectangle 52"/>
          <p:cNvSpPr>
            <a:spLocks noChangeArrowheads="1"/>
          </p:cNvSpPr>
          <p:nvPr/>
        </p:nvSpPr>
        <p:spPr bwMode="auto">
          <a:xfrm>
            <a:off x="4572000" y="1209675"/>
            <a:ext cx="4248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 baseline="0">
                <a:latin typeface="仿宋" pitchFamily="49" charset="-122"/>
              </a:rPr>
              <a:t>* </a:t>
            </a:r>
            <a:r>
              <a:rPr kumimoji="1" lang="zh-CN" altLang="en-US" sz="2800" baseline="0">
                <a:latin typeface="仿宋" pitchFamily="49" charset="-122"/>
              </a:rPr>
              <a:t>与非门集成电路芯片</a:t>
            </a:r>
          </a:p>
        </p:txBody>
      </p:sp>
      <p:pic>
        <p:nvPicPr>
          <p:cNvPr id="68661" name="Picture 53" descr="740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3800" y="1773238"/>
            <a:ext cx="360045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62" name="Text Box 54"/>
          <p:cNvSpPr txBox="1">
            <a:spLocks noChangeArrowheads="1"/>
          </p:cNvSpPr>
          <p:nvPr/>
        </p:nvSpPr>
        <p:spPr bwMode="auto">
          <a:xfrm>
            <a:off x="7359650" y="3835400"/>
            <a:ext cx="146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2400" baseline="0">
                <a:solidFill>
                  <a:schemeClr val="folHlink"/>
                </a:solidFill>
              </a:rPr>
              <a:t>74xx00</a:t>
            </a:r>
          </a:p>
        </p:txBody>
      </p:sp>
      <p:pic>
        <p:nvPicPr>
          <p:cNvPr id="68663" name="Picture 55" descr="742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3800" y="4221163"/>
            <a:ext cx="36004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64" name="Text Box 56"/>
          <p:cNvSpPr txBox="1">
            <a:spLocks noChangeArrowheads="1"/>
          </p:cNvSpPr>
          <p:nvPr/>
        </p:nvSpPr>
        <p:spPr bwMode="auto">
          <a:xfrm>
            <a:off x="7380288" y="6140450"/>
            <a:ext cx="146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2400" baseline="0">
                <a:solidFill>
                  <a:schemeClr val="folHlink"/>
                </a:solidFill>
              </a:rPr>
              <a:t>74xx20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42" grpId="0"/>
      <p:bldP spid="68660" grpId="0"/>
      <p:bldP spid="68662" grpId="0"/>
      <p:bldP spid="6866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2" name="文本框 2"/>
          <p:cNvSpPr txBox="1">
            <a:spLocks noChangeArrowheads="1"/>
          </p:cNvSpPr>
          <p:nvPr/>
        </p:nvSpPr>
        <p:spPr bwMode="auto">
          <a:xfrm>
            <a:off x="360363" y="260350"/>
            <a:ext cx="39957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itchFamily="49" charset="-122"/>
                <a:ea typeface="华文行楷" pitchFamily="2" charset="-122"/>
              </a:rPr>
              <a:t>三、逻辑门电路</a:t>
            </a:r>
          </a:p>
        </p:txBody>
      </p:sp>
      <p:sp>
        <p:nvSpPr>
          <p:cNvPr id="47130" name="Rectangle 23"/>
          <p:cNvSpPr>
            <a:spLocks noChangeArrowheads="1"/>
          </p:cNvSpPr>
          <p:nvPr/>
        </p:nvSpPr>
        <p:spPr bwMode="auto">
          <a:xfrm>
            <a:off x="539750" y="1052513"/>
            <a:ext cx="381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400" baseline="0"/>
              <a:t>（</a:t>
            </a:r>
            <a:r>
              <a:rPr lang="en-US" altLang="zh-CN" sz="2400" baseline="0"/>
              <a:t>2</a:t>
            </a:r>
            <a:r>
              <a:rPr lang="zh-CN" altLang="en-US" sz="2400" baseline="0"/>
              <a:t>）典型</a:t>
            </a:r>
            <a:r>
              <a:rPr lang="en-US" altLang="zh-CN" sz="2400" baseline="0"/>
              <a:t>TTL</a:t>
            </a:r>
            <a:r>
              <a:rPr lang="zh-CN" altLang="en-US" sz="2400" baseline="0">
                <a:solidFill>
                  <a:schemeClr val="hlink"/>
                </a:solidFill>
              </a:rPr>
              <a:t>非门</a:t>
            </a:r>
            <a:r>
              <a:rPr lang="zh-CN" altLang="en-US" sz="2400" baseline="0"/>
              <a:t> </a:t>
            </a:r>
          </a:p>
        </p:txBody>
      </p:sp>
      <p:grpSp>
        <p:nvGrpSpPr>
          <p:cNvPr id="52314" name="Group 90"/>
          <p:cNvGrpSpPr>
            <a:grpSpLocks/>
          </p:cNvGrpSpPr>
          <p:nvPr/>
        </p:nvGrpSpPr>
        <p:grpSpPr bwMode="auto">
          <a:xfrm>
            <a:off x="395288" y="2865438"/>
            <a:ext cx="2265362" cy="1895475"/>
            <a:chOff x="522" y="2614"/>
            <a:chExt cx="1427" cy="1194"/>
          </a:xfrm>
        </p:grpSpPr>
        <p:grpSp>
          <p:nvGrpSpPr>
            <p:cNvPr id="51285" name="Group 85"/>
            <p:cNvGrpSpPr>
              <a:grpSpLocks/>
            </p:cNvGrpSpPr>
            <p:nvPr/>
          </p:nvGrpSpPr>
          <p:grpSpPr bwMode="auto">
            <a:xfrm>
              <a:off x="522" y="3112"/>
              <a:ext cx="997" cy="696"/>
              <a:chOff x="794" y="2614"/>
              <a:chExt cx="997" cy="696"/>
            </a:xfrm>
          </p:grpSpPr>
          <p:sp>
            <p:nvSpPr>
              <p:cNvPr id="51295" name="Line 116"/>
              <p:cNvSpPr>
                <a:spLocks noChangeShapeType="1"/>
              </p:cNvSpPr>
              <p:nvPr/>
            </p:nvSpPr>
            <p:spPr bwMode="auto">
              <a:xfrm>
                <a:off x="1066" y="2795"/>
                <a:ext cx="4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96" name="Text Box 118"/>
              <p:cNvSpPr txBox="1">
                <a:spLocks noChangeArrowheads="1"/>
              </p:cNvSpPr>
              <p:nvPr/>
            </p:nvSpPr>
            <p:spPr bwMode="auto">
              <a:xfrm>
                <a:off x="794" y="2638"/>
                <a:ext cx="5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400" baseline="0">
                    <a:solidFill>
                      <a:schemeClr val="folHlink"/>
                    </a:solidFill>
                  </a:rPr>
                  <a:t>A</a:t>
                </a:r>
                <a:endParaRPr lang="en-US" altLang="zh-CN" sz="24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51297" name="Line 88"/>
              <p:cNvSpPr>
                <a:spLocks noChangeShapeType="1"/>
              </p:cNvSpPr>
              <p:nvPr/>
            </p:nvSpPr>
            <p:spPr bwMode="auto">
              <a:xfrm flipV="1">
                <a:off x="1519" y="2614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98" name="Line 89"/>
              <p:cNvSpPr>
                <a:spLocks noChangeShapeType="1"/>
              </p:cNvSpPr>
              <p:nvPr/>
            </p:nvSpPr>
            <p:spPr bwMode="auto">
              <a:xfrm flipV="1">
                <a:off x="1655" y="2614"/>
                <a:ext cx="0" cy="3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99" name="Line 116"/>
              <p:cNvSpPr>
                <a:spLocks noChangeShapeType="1"/>
              </p:cNvSpPr>
              <p:nvPr/>
            </p:nvSpPr>
            <p:spPr bwMode="auto">
              <a:xfrm>
                <a:off x="1066" y="2976"/>
                <a:ext cx="5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00" name="Line 91"/>
              <p:cNvSpPr>
                <a:spLocks noChangeShapeType="1"/>
              </p:cNvSpPr>
              <p:nvPr/>
            </p:nvSpPr>
            <p:spPr bwMode="auto">
              <a:xfrm flipV="1">
                <a:off x="1791" y="2614"/>
                <a:ext cx="0" cy="5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01" name="Line 116"/>
              <p:cNvSpPr>
                <a:spLocks noChangeShapeType="1"/>
              </p:cNvSpPr>
              <p:nvPr/>
            </p:nvSpPr>
            <p:spPr bwMode="auto">
              <a:xfrm>
                <a:off x="1066" y="3158"/>
                <a:ext cx="71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02" name="Text Box 118"/>
              <p:cNvSpPr txBox="1">
                <a:spLocks noChangeArrowheads="1"/>
              </p:cNvSpPr>
              <p:nvPr/>
            </p:nvSpPr>
            <p:spPr bwMode="auto">
              <a:xfrm>
                <a:off x="794" y="2840"/>
                <a:ext cx="5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400" baseline="0">
                    <a:solidFill>
                      <a:schemeClr val="folHlink"/>
                    </a:solidFill>
                  </a:rPr>
                  <a:t>B</a:t>
                </a:r>
                <a:endParaRPr lang="en-US" altLang="zh-CN" sz="24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51303" name="Text Box 118"/>
              <p:cNvSpPr txBox="1">
                <a:spLocks noChangeArrowheads="1"/>
              </p:cNvSpPr>
              <p:nvPr/>
            </p:nvSpPr>
            <p:spPr bwMode="auto">
              <a:xfrm>
                <a:off x="794" y="3022"/>
                <a:ext cx="5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400" baseline="0">
                    <a:solidFill>
                      <a:schemeClr val="folHlink"/>
                    </a:solidFill>
                  </a:rPr>
                  <a:t>C</a:t>
                </a:r>
                <a:endParaRPr lang="en-US" altLang="zh-CN" sz="2400">
                  <a:solidFill>
                    <a:schemeClr val="folHlink"/>
                  </a:solidFill>
                </a:endParaRPr>
              </a:p>
            </p:txBody>
          </p:sp>
        </p:grpSp>
        <p:grpSp>
          <p:nvGrpSpPr>
            <p:cNvPr id="51286" name="Group 89"/>
            <p:cNvGrpSpPr>
              <a:grpSpLocks/>
            </p:cNvGrpSpPr>
            <p:nvPr/>
          </p:nvGrpSpPr>
          <p:grpSpPr bwMode="auto">
            <a:xfrm>
              <a:off x="1202" y="2614"/>
              <a:ext cx="747" cy="499"/>
              <a:chOff x="1700" y="4503"/>
              <a:chExt cx="747" cy="499"/>
            </a:xfrm>
          </p:grpSpPr>
          <p:grpSp>
            <p:nvGrpSpPr>
              <p:cNvPr id="51287" name="Group 78"/>
              <p:cNvGrpSpPr>
                <a:grpSpLocks/>
              </p:cNvGrpSpPr>
              <p:nvPr/>
            </p:nvGrpSpPr>
            <p:grpSpPr bwMode="auto">
              <a:xfrm>
                <a:off x="1745" y="4593"/>
                <a:ext cx="702" cy="409"/>
                <a:chOff x="3061" y="3339"/>
                <a:chExt cx="702" cy="409"/>
              </a:xfrm>
            </p:grpSpPr>
            <p:sp>
              <p:nvSpPr>
                <p:cNvPr id="51289" name="Line 79"/>
                <p:cNvSpPr>
                  <a:spLocks noChangeShapeType="1"/>
                </p:cNvSpPr>
                <p:nvPr/>
              </p:nvSpPr>
              <p:spPr bwMode="auto">
                <a:xfrm>
                  <a:off x="3157" y="3566"/>
                  <a:ext cx="49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290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3334" y="3566"/>
                  <a:ext cx="182" cy="18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291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3197" y="3566"/>
                  <a:ext cx="182" cy="18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292" name="Line 82"/>
                <p:cNvSpPr>
                  <a:spLocks noChangeShapeType="1"/>
                </p:cNvSpPr>
                <p:nvPr/>
              </p:nvSpPr>
              <p:spPr bwMode="auto">
                <a:xfrm flipH="1">
                  <a:off x="3061" y="3566"/>
                  <a:ext cx="182" cy="18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293" name="Line 83"/>
                <p:cNvSpPr>
                  <a:spLocks noChangeShapeType="1"/>
                </p:cNvSpPr>
                <p:nvPr/>
              </p:nvSpPr>
              <p:spPr bwMode="auto">
                <a:xfrm>
                  <a:off x="3581" y="3566"/>
                  <a:ext cx="182" cy="18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294" name="Line 84"/>
                <p:cNvSpPr>
                  <a:spLocks noChangeShapeType="1"/>
                </p:cNvSpPr>
                <p:nvPr/>
              </p:nvSpPr>
              <p:spPr bwMode="auto">
                <a:xfrm>
                  <a:off x="3424" y="3339"/>
                  <a:ext cx="0" cy="22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1288" name="Text Box 103"/>
              <p:cNvSpPr txBox="1">
                <a:spLocks noChangeArrowheads="1"/>
              </p:cNvSpPr>
              <p:nvPr/>
            </p:nvSpPr>
            <p:spPr bwMode="auto">
              <a:xfrm>
                <a:off x="1700" y="4503"/>
                <a:ext cx="4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400" baseline="0">
                    <a:solidFill>
                      <a:schemeClr val="folHlink"/>
                    </a:solidFill>
                  </a:rPr>
                  <a:t>T</a:t>
                </a:r>
                <a:r>
                  <a:rPr lang="en-US" altLang="zh-CN" sz="2400">
                    <a:solidFill>
                      <a:schemeClr val="folHlink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52315" name="Group 91"/>
          <p:cNvGrpSpPr>
            <a:grpSpLocks/>
          </p:cNvGrpSpPr>
          <p:nvPr/>
        </p:nvGrpSpPr>
        <p:grpSpPr bwMode="auto">
          <a:xfrm>
            <a:off x="2051050" y="1497013"/>
            <a:ext cx="4987925" cy="4149725"/>
            <a:chOff x="1565" y="943"/>
            <a:chExt cx="3142" cy="2614"/>
          </a:xfrm>
        </p:grpSpPr>
        <p:grpSp>
          <p:nvGrpSpPr>
            <p:cNvPr id="51223" name="Group 8"/>
            <p:cNvGrpSpPr>
              <a:grpSpLocks/>
            </p:cNvGrpSpPr>
            <p:nvPr/>
          </p:nvGrpSpPr>
          <p:grpSpPr bwMode="auto">
            <a:xfrm>
              <a:off x="3334" y="2213"/>
              <a:ext cx="1373" cy="288"/>
              <a:chOff x="3337" y="2373"/>
              <a:chExt cx="1373" cy="288"/>
            </a:xfrm>
          </p:grpSpPr>
          <p:sp>
            <p:nvSpPr>
              <p:cNvPr id="51281" name="Text Box 102"/>
              <p:cNvSpPr txBox="1">
                <a:spLocks noChangeArrowheads="1"/>
              </p:cNvSpPr>
              <p:nvPr/>
            </p:nvSpPr>
            <p:spPr bwMode="auto">
              <a:xfrm>
                <a:off x="4211" y="2373"/>
                <a:ext cx="49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400" baseline="0">
                    <a:solidFill>
                      <a:schemeClr val="folHlink"/>
                    </a:solidFill>
                  </a:rPr>
                  <a:t>F</a:t>
                </a:r>
              </a:p>
            </p:txBody>
          </p:sp>
          <p:grpSp>
            <p:nvGrpSpPr>
              <p:cNvPr id="51282" name="Group 10"/>
              <p:cNvGrpSpPr>
                <a:grpSpLocks/>
              </p:cNvGrpSpPr>
              <p:nvPr/>
            </p:nvGrpSpPr>
            <p:grpSpPr bwMode="auto">
              <a:xfrm>
                <a:off x="3337" y="2497"/>
                <a:ext cx="888" cy="50"/>
                <a:chOff x="3337" y="2497"/>
                <a:chExt cx="888" cy="50"/>
              </a:xfrm>
            </p:grpSpPr>
            <p:sp>
              <p:nvSpPr>
                <p:cNvPr id="51283" name="Line 11"/>
                <p:cNvSpPr>
                  <a:spLocks noChangeShapeType="1"/>
                </p:cNvSpPr>
                <p:nvPr/>
              </p:nvSpPr>
              <p:spPr bwMode="auto">
                <a:xfrm>
                  <a:off x="3363" y="2523"/>
                  <a:ext cx="86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284" name="Oval 12"/>
                <p:cNvSpPr>
                  <a:spLocks noChangeArrowheads="1"/>
                </p:cNvSpPr>
                <p:nvPr/>
              </p:nvSpPr>
              <p:spPr bwMode="auto">
                <a:xfrm>
                  <a:off x="3337" y="2497"/>
                  <a:ext cx="50" cy="5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</p:grpSp>
        </p:grpSp>
        <p:grpSp>
          <p:nvGrpSpPr>
            <p:cNvPr id="51224" name="Group 13"/>
            <p:cNvGrpSpPr>
              <a:grpSpLocks/>
            </p:cNvGrpSpPr>
            <p:nvPr/>
          </p:nvGrpSpPr>
          <p:grpSpPr bwMode="auto">
            <a:xfrm>
              <a:off x="1944" y="1071"/>
              <a:ext cx="1507" cy="2486"/>
              <a:chOff x="1944" y="1245"/>
              <a:chExt cx="1507" cy="2486"/>
            </a:xfrm>
          </p:grpSpPr>
          <p:grpSp>
            <p:nvGrpSpPr>
              <p:cNvPr id="51259" name="Group 14"/>
              <p:cNvGrpSpPr>
                <a:grpSpLocks/>
              </p:cNvGrpSpPr>
              <p:nvPr/>
            </p:nvGrpSpPr>
            <p:grpSpPr bwMode="auto">
              <a:xfrm>
                <a:off x="1944" y="1245"/>
                <a:ext cx="1507" cy="2486"/>
                <a:chOff x="1949" y="1245"/>
                <a:chExt cx="1507" cy="2486"/>
              </a:xfrm>
            </p:grpSpPr>
            <p:sp>
              <p:nvSpPr>
                <p:cNvPr id="51261" name="Line 107"/>
                <p:cNvSpPr>
                  <a:spLocks noChangeShapeType="1"/>
                </p:cNvSpPr>
                <p:nvPr/>
              </p:nvSpPr>
              <p:spPr bwMode="auto">
                <a:xfrm>
                  <a:off x="3363" y="3006"/>
                  <a:ext cx="0" cy="72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262" name="Line 16"/>
                <p:cNvSpPr>
                  <a:spLocks noChangeShapeType="1"/>
                </p:cNvSpPr>
                <p:nvPr/>
              </p:nvSpPr>
              <p:spPr bwMode="auto">
                <a:xfrm>
                  <a:off x="2501" y="3483"/>
                  <a:ext cx="86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263" name="Line 17"/>
                <p:cNvSpPr>
                  <a:spLocks noChangeShapeType="1"/>
                </p:cNvSpPr>
                <p:nvPr/>
              </p:nvSpPr>
              <p:spPr bwMode="auto">
                <a:xfrm>
                  <a:off x="3275" y="3729"/>
                  <a:ext cx="181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1264" name="Group 18"/>
                <p:cNvGrpSpPr>
                  <a:grpSpLocks/>
                </p:cNvGrpSpPr>
                <p:nvPr/>
              </p:nvGrpSpPr>
              <p:grpSpPr bwMode="auto">
                <a:xfrm>
                  <a:off x="1949" y="1245"/>
                  <a:ext cx="603" cy="2238"/>
                  <a:chOff x="1949" y="1245"/>
                  <a:chExt cx="603" cy="2238"/>
                </a:xfrm>
              </p:grpSpPr>
              <p:grpSp>
                <p:nvGrpSpPr>
                  <p:cNvPr id="51266" name="Group 97"/>
                  <p:cNvGrpSpPr>
                    <a:grpSpLocks/>
                  </p:cNvGrpSpPr>
                  <p:nvPr/>
                </p:nvGrpSpPr>
                <p:grpSpPr bwMode="auto">
                  <a:xfrm>
                    <a:off x="2154" y="2296"/>
                    <a:ext cx="361" cy="363"/>
                    <a:chOff x="1701" y="2659"/>
                    <a:chExt cx="361" cy="363"/>
                  </a:xfrm>
                </p:grpSpPr>
                <p:sp>
                  <p:nvSpPr>
                    <p:cNvPr id="51277" name="Line 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8" y="2726"/>
                      <a:ext cx="0" cy="22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278" name="Line 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8" y="2886"/>
                      <a:ext cx="134" cy="13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279" name="Line 10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28" y="2659"/>
                      <a:ext cx="118" cy="13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280" name="Line 1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01" y="2841"/>
                      <a:ext cx="22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1267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2461" y="2650"/>
                    <a:ext cx="91" cy="833"/>
                    <a:chOff x="2461" y="2650"/>
                    <a:chExt cx="91" cy="833"/>
                  </a:xfrm>
                </p:grpSpPr>
                <p:sp>
                  <p:nvSpPr>
                    <p:cNvPr id="51274" name="Line 1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06" y="3294"/>
                      <a:ext cx="0" cy="189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275" name="Rectangl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61" y="3022"/>
                      <a:ext cx="91" cy="27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  <p:sp>
                  <p:nvSpPr>
                    <p:cNvPr id="51276" name="Line 10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06" y="2650"/>
                      <a:ext cx="0" cy="37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1268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2456" y="1261"/>
                    <a:ext cx="91" cy="1043"/>
                    <a:chOff x="2472" y="1253"/>
                    <a:chExt cx="91" cy="1043"/>
                  </a:xfrm>
                </p:grpSpPr>
                <p:sp>
                  <p:nvSpPr>
                    <p:cNvPr id="51271" name="Line 1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17" y="1813"/>
                      <a:ext cx="0" cy="483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1272" name="Rectangl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72" y="1541"/>
                      <a:ext cx="91" cy="27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  <p:sp>
                  <p:nvSpPr>
                    <p:cNvPr id="51273" name="Line 10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17" y="1253"/>
                      <a:ext cx="0" cy="273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1269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949" y="2477"/>
                    <a:ext cx="28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270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2473" y="1245"/>
                    <a:ext cx="50" cy="5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</p:grpSp>
            <p:sp>
              <p:nvSpPr>
                <p:cNvPr id="51265" name="Oval 34"/>
                <p:cNvSpPr>
                  <a:spLocks noChangeArrowheads="1"/>
                </p:cNvSpPr>
                <p:nvPr/>
              </p:nvSpPr>
              <p:spPr bwMode="auto">
                <a:xfrm>
                  <a:off x="3342" y="3451"/>
                  <a:ext cx="50" cy="5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</p:grpSp>
          <p:sp>
            <p:nvSpPr>
              <p:cNvPr id="51260" name="Text Box 103"/>
              <p:cNvSpPr txBox="1">
                <a:spLocks noChangeArrowheads="1"/>
              </p:cNvSpPr>
              <p:nvPr/>
            </p:nvSpPr>
            <p:spPr bwMode="auto">
              <a:xfrm>
                <a:off x="2109" y="2568"/>
                <a:ext cx="4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400" baseline="0">
                    <a:solidFill>
                      <a:schemeClr val="folHlink"/>
                    </a:solidFill>
                  </a:rPr>
                  <a:t>T</a:t>
                </a:r>
                <a:r>
                  <a:rPr lang="en-US" altLang="zh-CN" sz="2400">
                    <a:solidFill>
                      <a:schemeClr val="folHlink"/>
                    </a:solidFill>
                  </a:rPr>
                  <a:t>2</a:t>
                </a:r>
              </a:p>
            </p:txBody>
          </p:sp>
        </p:grpSp>
        <p:grpSp>
          <p:nvGrpSpPr>
            <p:cNvPr id="51225" name="Group 36"/>
            <p:cNvGrpSpPr>
              <a:grpSpLocks/>
            </p:cNvGrpSpPr>
            <p:nvPr/>
          </p:nvGrpSpPr>
          <p:grpSpPr bwMode="auto">
            <a:xfrm>
              <a:off x="2464" y="1079"/>
              <a:ext cx="1315" cy="1761"/>
              <a:chOff x="3742" y="1570"/>
              <a:chExt cx="1315" cy="1761"/>
            </a:xfrm>
          </p:grpSpPr>
          <p:sp>
            <p:nvSpPr>
              <p:cNvPr id="51233" name="Text Box 104"/>
              <p:cNvSpPr txBox="1">
                <a:spLocks noChangeArrowheads="1"/>
              </p:cNvSpPr>
              <p:nvPr/>
            </p:nvSpPr>
            <p:spPr bwMode="auto">
              <a:xfrm>
                <a:off x="4558" y="2099"/>
                <a:ext cx="49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400" baseline="0">
                    <a:solidFill>
                      <a:schemeClr val="folHlink"/>
                    </a:solidFill>
                  </a:rPr>
                  <a:t>T</a:t>
                </a:r>
                <a:r>
                  <a:rPr lang="en-US" altLang="zh-CN" sz="2400">
                    <a:solidFill>
                      <a:schemeClr val="folHlink"/>
                    </a:solidFill>
                  </a:rPr>
                  <a:t>3</a:t>
                </a:r>
              </a:p>
            </p:txBody>
          </p:sp>
          <p:grpSp>
            <p:nvGrpSpPr>
              <p:cNvPr id="51234" name="Group 38"/>
              <p:cNvGrpSpPr>
                <a:grpSpLocks/>
              </p:cNvGrpSpPr>
              <p:nvPr/>
            </p:nvGrpSpPr>
            <p:grpSpPr bwMode="auto">
              <a:xfrm>
                <a:off x="3742" y="1570"/>
                <a:ext cx="982" cy="1761"/>
                <a:chOff x="2472" y="1245"/>
                <a:chExt cx="982" cy="1761"/>
              </a:xfrm>
            </p:grpSpPr>
            <p:grpSp>
              <p:nvGrpSpPr>
                <p:cNvPr id="51236" name="Group 97"/>
                <p:cNvGrpSpPr>
                  <a:grpSpLocks/>
                </p:cNvGrpSpPr>
                <p:nvPr/>
              </p:nvGrpSpPr>
              <p:grpSpPr bwMode="auto">
                <a:xfrm>
                  <a:off x="3018" y="1736"/>
                  <a:ext cx="361" cy="363"/>
                  <a:chOff x="1701" y="2659"/>
                  <a:chExt cx="361" cy="363"/>
                </a:xfrm>
              </p:grpSpPr>
              <p:sp>
                <p:nvSpPr>
                  <p:cNvPr id="51255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1928" y="2726"/>
                    <a:ext cx="0" cy="22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256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1928" y="2886"/>
                    <a:ext cx="134" cy="13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257" name="Line 1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28" y="2659"/>
                    <a:ext cx="118" cy="13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258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1701" y="2841"/>
                    <a:ext cx="22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1237" name="Group 97"/>
                <p:cNvGrpSpPr>
                  <a:grpSpLocks/>
                </p:cNvGrpSpPr>
                <p:nvPr/>
              </p:nvGrpSpPr>
              <p:grpSpPr bwMode="auto">
                <a:xfrm>
                  <a:off x="3016" y="2643"/>
                  <a:ext cx="361" cy="363"/>
                  <a:chOff x="1701" y="2659"/>
                  <a:chExt cx="361" cy="363"/>
                </a:xfrm>
              </p:grpSpPr>
              <p:sp>
                <p:nvSpPr>
                  <p:cNvPr id="51251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1928" y="2726"/>
                    <a:ext cx="0" cy="22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252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1928" y="2886"/>
                    <a:ext cx="134" cy="13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253" name="Line 1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28" y="2659"/>
                    <a:ext cx="118" cy="13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254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1701" y="2841"/>
                    <a:ext cx="22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1238" name="Group 49"/>
                <p:cNvGrpSpPr>
                  <a:grpSpLocks/>
                </p:cNvGrpSpPr>
                <p:nvPr/>
              </p:nvGrpSpPr>
              <p:grpSpPr bwMode="auto">
                <a:xfrm>
                  <a:off x="3318" y="1274"/>
                  <a:ext cx="91" cy="470"/>
                  <a:chOff x="3651" y="1418"/>
                  <a:chExt cx="91" cy="470"/>
                </a:xfrm>
              </p:grpSpPr>
              <p:sp>
                <p:nvSpPr>
                  <p:cNvPr id="51248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1797"/>
                    <a:ext cx="0" cy="91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249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3651" y="1525"/>
                    <a:ext cx="91" cy="27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  <p:sp>
                <p:nvSpPr>
                  <p:cNvPr id="51250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1418"/>
                    <a:ext cx="0" cy="9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1239" name="Group 53"/>
                <p:cNvGrpSpPr>
                  <a:grpSpLocks/>
                </p:cNvGrpSpPr>
                <p:nvPr/>
              </p:nvGrpSpPr>
              <p:grpSpPr bwMode="auto">
                <a:xfrm>
                  <a:off x="3272" y="2235"/>
                  <a:ext cx="182" cy="181"/>
                  <a:chOff x="3272" y="2251"/>
                  <a:chExt cx="182" cy="181"/>
                </a:xfrm>
              </p:grpSpPr>
              <p:sp>
                <p:nvSpPr>
                  <p:cNvPr id="51246" name="AutoShape 54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3272" y="2251"/>
                    <a:ext cx="181" cy="181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8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rot="10800000" wrap="none" anchor="ctr"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  <p:sp>
                <p:nvSpPr>
                  <p:cNvPr id="51247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3272" y="2432"/>
                    <a:ext cx="182" cy="0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1240" name="Line 107"/>
                <p:cNvSpPr>
                  <a:spLocks noChangeShapeType="1"/>
                </p:cNvSpPr>
                <p:nvPr/>
              </p:nvSpPr>
              <p:spPr bwMode="auto">
                <a:xfrm>
                  <a:off x="3363" y="2099"/>
                  <a:ext cx="0" cy="54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241" name="Line 57"/>
                <p:cNvSpPr>
                  <a:spLocks noChangeShapeType="1"/>
                </p:cNvSpPr>
                <p:nvPr/>
              </p:nvSpPr>
              <p:spPr bwMode="auto">
                <a:xfrm>
                  <a:off x="2509" y="2824"/>
                  <a:ext cx="55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242" name="Line 58"/>
                <p:cNvSpPr>
                  <a:spLocks noChangeShapeType="1"/>
                </p:cNvSpPr>
                <p:nvPr/>
              </p:nvSpPr>
              <p:spPr bwMode="auto">
                <a:xfrm>
                  <a:off x="2501" y="1917"/>
                  <a:ext cx="55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243" name="Oval 59"/>
                <p:cNvSpPr>
                  <a:spLocks noChangeArrowheads="1"/>
                </p:cNvSpPr>
                <p:nvPr/>
              </p:nvSpPr>
              <p:spPr bwMode="auto">
                <a:xfrm>
                  <a:off x="3342" y="1245"/>
                  <a:ext cx="50" cy="5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51244" name="Oval 60"/>
                <p:cNvSpPr>
                  <a:spLocks noChangeArrowheads="1"/>
                </p:cNvSpPr>
                <p:nvPr/>
              </p:nvSpPr>
              <p:spPr bwMode="auto">
                <a:xfrm>
                  <a:off x="2472" y="1894"/>
                  <a:ext cx="50" cy="5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51245" name="Oval 61"/>
                <p:cNvSpPr>
                  <a:spLocks noChangeArrowheads="1"/>
                </p:cNvSpPr>
                <p:nvPr/>
              </p:nvSpPr>
              <p:spPr bwMode="auto">
                <a:xfrm>
                  <a:off x="2480" y="2798"/>
                  <a:ext cx="50" cy="5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</p:grpSp>
          <p:sp>
            <p:nvSpPr>
              <p:cNvPr id="51235" name="Text Box 104"/>
              <p:cNvSpPr txBox="1">
                <a:spLocks noChangeArrowheads="1"/>
              </p:cNvSpPr>
              <p:nvPr/>
            </p:nvSpPr>
            <p:spPr bwMode="auto">
              <a:xfrm>
                <a:off x="4558" y="3006"/>
                <a:ext cx="49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400" baseline="0">
                    <a:solidFill>
                      <a:schemeClr val="folHlink"/>
                    </a:solidFill>
                  </a:rPr>
                  <a:t>T</a:t>
                </a:r>
                <a:r>
                  <a:rPr lang="en-US" altLang="zh-CN" sz="2400">
                    <a:solidFill>
                      <a:schemeClr val="folHlink"/>
                    </a:solidFill>
                  </a:rPr>
                  <a:t>4</a:t>
                </a:r>
              </a:p>
            </p:txBody>
          </p:sp>
        </p:grpSp>
        <p:sp>
          <p:nvSpPr>
            <p:cNvPr id="51226" name="Text Box 111"/>
            <p:cNvSpPr txBox="1">
              <a:spLocks noChangeArrowheads="1"/>
            </p:cNvSpPr>
            <p:nvPr/>
          </p:nvSpPr>
          <p:spPr bwMode="auto">
            <a:xfrm>
              <a:off x="3923" y="943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400" baseline="0"/>
                <a:t>V</a:t>
              </a:r>
              <a:r>
                <a:rPr lang="en-US" altLang="zh-CN" sz="2400"/>
                <a:t>CC</a:t>
              </a:r>
            </a:p>
          </p:txBody>
        </p:sp>
        <p:grpSp>
          <p:nvGrpSpPr>
            <p:cNvPr id="51227" name="Group 88"/>
            <p:cNvGrpSpPr>
              <a:grpSpLocks/>
            </p:cNvGrpSpPr>
            <p:nvPr/>
          </p:nvGrpSpPr>
          <p:grpSpPr bwMode="auto">
            <a:xfrm>
              <a:off x="1565" y="1101"/>
              <a:ext cx="2400" cy="833"/>
              <a:chOff x="2067" y="3793"/>
              <a:chExt cx="2400" cy="833"/>
            </a:xfrm>
          </p:grpSpPr>
          <p:grpSp>
            <p:nvGrpSpPr>
              <p:cNvPr id="51228" name="Group 106"/>
              <p:cNvGrpSpPr>
                <a:grpSpLocks/>
              </p:cNvGrpSpPr>
              <p:nvPr/>
            </p:nvGrpSpPr>
            <p:grpSpPr bwMode="auto">
              <a:xfrm>
                <a:off x="2067" y="3793"/>
                <a:ext cx="91" cy="833"/>
                <a:chOff x="3016" y="1645"/>
                <a:chExt cx="91" cy="833"/>
              </a:xfrm>
            </p:grpSpPr>
            <p:sp>
              <p:nvSpPr>
                <p:cNvPr id="51230" name="Line 107"/>
                <p:cNvSpPr>
                  <a:spLocks noChangeShapeType="1"/>
                </p:cNvSpPr>
                <p:nvPr/>
              </p:nvSpPr>
              <p:spPr bwMode="auto">
                <a:xfrm>
                  <a:off x="3061" y="2205"/>
                  <a:ext cx="0" cy="27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231" name="Rectangle 108"/>
                <p:cNvSpPr>
                  <a:spLocks noChangeArrowheads="1"/>
                </p:cNvSpPr>
                <p:nvPr/>
              </p:nvSpPr>
              <p:spPr bwMode="auto">
                <a:xfrm>
                  <a:off x="3016" y="1933"/>
                  <a:ext cx="91" cy="2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51232" name="Line 109"/>
                <p:cNvSpPr>
                  <a:spLocks noChangeShapeType="1"/>
                </p:cNvSpPr>
                <p:nvPr/>
              </p:nvSpPr>
              <p:spPr bwMode="auto">
                <a:xfrm>
                  <a:off x="3061" y="1645"/>
                  <a:ext cx="0" cy="27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1229" name="Line 100"/>
              <p:cNvSpPr>
                <a:spLocks noChangeShapeType="1"/>
              </p:cNvSpPr>
              <p:nvPr/>
            </p:nvSpPr>
            <p:spPr bwMode="auto">
              <a:xfrm>
                <a:off x="2108" y="3793"/>
                <a:ext cx="23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2316" name="Group 92"/>
          <p:cNvGrpSpPr>
            <a:grpSpLocks/>
          </p:cNvGrpSpPr>
          <p:nvPr/>
        </p:nvGrpSpPr>
        <p:grpSpPr bwMode="auto">
          <a:xfrm>
            <a:off x="609600" y="3009900"/>
            <a:ext cx="2376488" cy="1117600"/>
            <a:chOff x="-204" y="1480"/>
            <a:chExt cx="1497" cy="704"/>
          </a:xfrm>
        </p:grpSpPr>
        <p:grpSp>
          <p:nvGrpSpPr>
            <p:cNvPr id="51213" name="Group 93"/>
            <p:cNvGrpSpPr>
              <a:grpSpLocks/>
            </p:cNvGrpSpPr>
            <p:nvPr/>
          </p:nvGrpSpPr>
          <p:grpSpPr bwMode="auto">
            <a:xfrm>
              <a:off x="-204" y="1880"/>
              <a:ext cx="725" cy="304"/>
              <a:chOff x="930" y="3475"/>
              <a:chExt cx="725" cy="304"/>
            </a:xfrm>
          </p:grpSpPr>
          <p:sp>
            <p:nvSpPr>
              <p:cNvPr id="51220" name="Line 116"/>
              <p:cNvSpPr>
                <a:spLocks noChangeShapeType="1"/>
              </p:cNvSpPr>
              <p:nvPr/>
            </p:nvSpPr>
            <p:spPr bwMode="auto">
              <a:xfrm>
                <a:off x="1202" y="3657"/>
                <a:ext cx="4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21" name="Text Box 118"/>
              <p:cNvSpPr txBox="1">
                <a:spLocks noChangeArrowheads="1"/>
              </p:cNvSpPr>
              <p:nvPr/>
            </p:nvSpPr>
            <p:spPr bwMode="auto">
              <a:xfrm>
                <a:off x="930" y="3491"/>
                <a:ext cx="5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400" baseline="0">
                    <a:solidFill>
                      <a:schemeClr val="folHlink"/>
                    </a:solidFill>
                  </a:rPr>
                  <a:t>A</a:t>
                </a:r>
                <a:endParaRPr lang="en-US" altLang="zh-CN" sz="24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51222" name="Line 90"/>
              <p:cNvSpPr>
                <a:spLocks noChangeShapeType="1"/>
              </p:cNvSpPr>
              <p:nvPr/>
            </p:nvSpPr>
            <p:spPr bwMode="auto">
              <a:xfrm flipV="1">
                <a:off x="1655" y="3475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214" name="Line 103"/>
            <p:cNvSpPr>
              <a:spLocks noChangeShapeType="1"/>
            </p:cNvSpPr>
            <p:nvPr/>
          </p:nvSpPr>
          <p:spPr bwMode="auto">
            <a:xfrm>
              <a:off x="975" y="1888"/>
              <a:ext cx="3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215" name="Group 98"/>
            <p:cNvGrpSpPr>
              <a:grpSpLocks/>
            </p:cNvGrpSpPr>
            <p:nvPr/>
          </p:nvGrpSpPr>
          <p:grpSpPr bwMode="auto">
            <a:xfrm>
              <a:off x="508" y="1480"/>
              <a:ext cx="472" cy="409"/>
              <a:chOff x="508" y="1480"/>
              <a:chExt cx="472" cy="409"/>
            </a:xfrm>
          </p:grpSpPr>
          <p:sp>
            <p:nvSpPr>
              <p:cNvPr id="51216" name="Line 51"/>
              <p:cNvSpPr>
                <a:spLocks noChangeShapeType="1"/>
              </p:cNvSpPr>
              <p:nvPr/>
            </p:nvSpPr>
            <p:spPr bwMode="auto">
              <a:xfrm>
                <a:off x="580" y="1706"/>
                <a:ext cx="31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17" name="Line 52"/>
              <p:cNvSpPr>
                <a:spLocks noChangeShapeType="1"/>
              </p:cNvSpPr>
              <p:nvPr/>
            </p:nvSpPr>
            <p:spPr bwMode="auto">
              <a:xfrm flipH="1">
                <a:off x="508" y="1706"/>
                <a:ext cx="182" cy="18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18" name="Line 55"/>
              <p:cNvSpPr>
                <a:spLocks noChangeShapeType="1"/>
              </p:cNvSpPr>
              <p:nvPr/>
            </p:nvSpPr>
            <p:spPr bwMode="auto">
              <a:xfrm>
                <a:off x="798" y="1707"/>
                <a:ext cx="182" cy="18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19" name="Line 56"/>
              <p:cNvSpPr>
                <a:spLocks noChangeShapeType="1"/>
              </p:cNvSpPr>
              <p:nvPr/>
            </p:nvSpPr>
            <p:spPr bwMode="auto">
              <a:xfrm>
                <a:off x="749" y="1480"/>
                <a:ext cx="0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2330" name="Group 106"/>
          <p:cNvGrpSpPr>
            <a:grpSpLocks/>
          </p:cNvGrpSpPr>
          <p:nvPr/>
        </p:nvGrpSpPr>
        <p:grpSpPr bwMode="auto">
          <a:xfrm>
            <a:off x="1187450" y="5732463"/>
            <a:ext cx="2376488" cy="457200"/>
            <a:chOff x="567" y="3686"/>
            <a:chExt cx="1497" cy="288"/>
          </a:xfrm>
        </p:grpSpPr>
        <p:sp>
          <p:nvSpPr>
            <p:cNvPr id="51211" name="Rectangle 25"/>
            <p:cNvSpPr>
              <a:spLocks noChangeArrowheads="1"/>
            </p:cNvSpPr>
            <p:nvPr/>
          </p:nvSpPr>
          <p:spPr bwMode="auto">
            <a:xfrm>
              <a:off x="567" y="3686"/>
              <a:ext cx="14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sz="2400" baseline="0">
                  <a:solidFill>
                    <a:schemeClr val="folHlink"/>
                  </a:solidFill>
                </a:rPr>
                <a:t>F(A, B, C) = A </a:t>
              </a:r>
              <a:endParaRPr kumimoji="1" lang="zh-CN" altLang="en-US" sz="2400" baseline="0">
                <a:solidFill>
                  <a:schemeClr val="folHlink"/>
                </a:solidFill>
              </a:endParaRPr>
            </a:p>
          </p:txBody>
        </p:sp>
        <p:sp>
          <p:nvSpPr>
            <p:cNvPr id="51212" name="Line 50"/>
            <p:cNvSpPr>
              <a:spLocks noChangeShapeType="1"/>
            </p:cNvSpPr>
            <p:nvPr/>
          </p:nvSpPr>
          <p:spPr bwMode="auto">
            <a:xfrm>
              <a:off x="1655" y="3726"/>
              <a:ext cx="171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52331" name="Picture 107" descr="740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80063" y="4437063"/>
            <a:ext cx="3563937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utoShape 36"/>
          <p:cNvSpPr>
            <a:spLocks noChangeArrowheads="1"/>
          </p:cNvSpPr>
          <p:nvPr/>
        </p:nvSpPr>
        <p:spPr bwMode="auto">
          <a:xfrm>
            <a:off x="7019925" y="3502025"/>
            <a:ext cx="1655763" cy="503238"/>
          </a:xfrm>
          <a:prstGeom prst="wedgeRoundRectCallout">
            <a:avLst>
              <a:gd name="adj1" fmla="val -46931"/>
              <a:gd name="adj2" fmla="val 121611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en-US" altLang="zh-CN" sz="2400" baseline="0">
                <a:solidFill>
                  <a:schemeClr val="folHlink"/>
                </a:solidFill>
              </a:rPr>
              <a:t>74XX04</a:t>
            </a:r>
            <a:endParaRPr lang="zh-CN" altLang="en-US" sz="2400" baseline="0">
              <a:solidFill>
                <a:schemeClr val="folHlink"/>
              </a:solidFill>
              <a:latin typeface="仿宋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52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5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30" grpId="0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2" name="文本框 2"/>
          <p:cNvSpPr txBox="1">
            <a:spLocks noChangeArrowheads="1"/>
          </p:cNvSpPr>
          <p:nvPr/>
        </p:nvSpPr>
        <p:spPr bwMode="auto">
          <a:xfrm>
            <a:off x="360363" y="260350"/>
            <a:ext cx="39957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itchFamily="49" charset="-122"/>
                <a:ea typeface="华文行楷" pitchFamily="2" charset="-122"/>
              </a:rPr>
              <a:t>三、逻辑门电路</a:t>
            </a:r>
          </a:p>
        </p:txBody>
      </p:sp>
      <p:sp>
        <p:nvSpPr>
          <p:cNvPr id="69639" name="Rectangle 23"/>
          <p:cNvSpPr>
            <a:spLocks noChangeArrowheads="1"/>
          </p:cNvSpPr>
          <p:nvPr/>
        </p:nvSpPr>
        <p:spPr bwMode="auto">
          <a:xfrm>
            <a:off x="539750" y="1022350"/>
            <a:ext cx="4535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aseline="0"/>
              <a:t>（</a:t>
            </a:r>
            <a:r>
              <a:rPr lang="en-US" altLang="zh-CN" sz="2800" baseline="0"/>
              <a:t>3</a:t>
            </a:r>
            <a:r>
              <a:rPr lang="zh-CN" altLang="en-US" sz="2800" baseline="0"/>
              <a:t>）典型</a:t>
            </a:r>
            <a:r>
              <a:rPr lang="en-US" altLang="zh-CN" sz="2800" baseline="0"/>
              <a:t>TTL</a:t>
            </a:r>
            <a:r>
              <a:rPr lang="zh-CN" altLang="en-US" sz="2800" baseline="0">
                <a:solidFill>
                  <a:schemeClr val="hlink"/>
                </a:solidFill>
              </a:rPr>
              <a:t>或非门</a:t>
            </a:r>
            <a:r>
              <a:rPr lang="zh-CN" altLang="en-US" sz="2800" baseline="0"/>
              <a:t> </a:t>
            </a: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1244600" y="1628775"/>
            <a:ext cx="2606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aseline="0">
                <a:latin typeface="仿宋" pitchFamily="49" charset="-122"/>
              </a:rPr>
              <a:t>* </a:t>
            </a:r>
            <a:r>
              <a:rPr lang="zh-CN" altLang="en-US" sz="2800" baseline="0">
                <a:solidFill>
                  <a:srgbClr val="FF0000"/>
                </a:solidFill>
                <a:latin typeface="仿宋" pitchFamily="49" charset="-122"/>
              </a:rPr>
              <a:t>线与</a:t>
            </a:r>
            <a:r>
              <a:rPr lang="zh-CN" altLang="en-US" sz="2800" baseline="0">
                <a:latin typeface="仿宋" pitchFamily="49" charset="-122"/>
              </a:rPr>
              <a:t>连接</a:t>
            </a:r>
          </a:p>
        </p:txBody>
      </p:sp>
      <p:grpSp>
        <p:nvGrpSpPr>
          <p:cNvPr id="69641" name="Group 9"/>
          <p:cNvGrpSpPr>
            <a:grpSpLocks/>
          </p:cNvGrpSpPr>
          <p:nvPr/>
        </p:nvGrpSpPr>
        <p:grpSpPr bwMode="auto">
          <a:xfrm>
            <a:off x="900113" y="2205038"/>
            <a:ext cx="4233862" cy="2066925"/>
            <a:chOff x="794" y="874"/>
            <a:chExt cx="2667" cy="1302"/>
          </a:xfrm>
        </p:grpSpPr>
        <p:sp>
          <p:nvSpPr>
            <p:cNvPr id="52243" name="Line 107"/>
            <p:cNvSpPr>
              <a:spLocks noChangeShapeType="1"/>
            </p:cNvSpPr>
            <p:nvPr/>
          </p:nvSpPr>
          <p:spPr bwMode="auto">
            <a:xfrm>
              <a:off x="2335" y="1722"/>
              <a:ext cx="0" cy="3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4" name="Rectangle 108"/>
            <p:cNvSpPr>
              <a:spLocks noChangeArrowheads="1"/>
            </p:cNvSpPr>
            <p:nvPr/>
          </p:nvSpPr>
          <p:spPr bwMode="auto">
            <a:xfrm>
              <a:off x="2290" y="1450"/>
              <a:ext cx="91" cy="2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52245" name="Line 109"/>
            <p:cNvSpPr>
              <a:spLocks noChangeShapeType="1"/>
            </p:cNvSpPr>
            <p:nvPr/>
          </p:nvSpPr>
          <p:spPr bwMode="auto">
            <a:xfrm>
              <a:off x="2335" y="1162"/>
              <a:ext cx="0" cy="27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6" name="Text Box 111"/>
            <p:cNvSpPr txBox="1">
              <a:spLocks noChangeArrowheads="1"/>
            </p:cNvSpPr>
            <p:nvPr/>
          </p:nvSpPr>
          <p:spPr bwMode="auto">
            <a:xfrm>
              <a:off x="2051" y="874"/>
              <a:ext cx="7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400" baseline="0"/>
                <a:t>V</a:t>
              </a:r>
              <a:r>
                <a:rPr lang="en-US" altLang="zh-CN" sz="2400"/>
                <a:t>CC</a:t>
              </a:r>
            </a:p>
          </p:txBody>
        </p:sp>
        <p:grpSp>
          <p:nvGrpSpPr>
            <p:cNvPr id="52247" name="Group 119"/>
            <p:cNvGrpSpPr>
              <a:grpSpLocks/>
            </p:cNvGrpSpPr>
            <p:nvPr/>
          </p:nvGrpSpPr>
          <p:grpSpPr bwMode="auto">
            <a:xfrm>
              <a:off x="2312" y="1872"/>
              <a:ext cx="1149" cy="288"/>
              <a:chOff x="2106" y="2018"/>
              <a:chExt cx="1149" cy="288"/>
            </a:xfrm>
          </p:grpSpPr>
          <p:grpSp>
            <p:nvGrpSpPr>
              <p:cNvPr id="52250" name="Group 120"/>
              <p:cNvGrpSpPr>
                <a:grpSpLocks/>
              </p:cNvGrpSpPr>
              <p:nvPr/>
            </p:nvGrpSpPr>
            <p:grpSpPr bwMode="auto">
              <a:xfrm>
                <a:off x="2106" y="2141"/>
                <a:ext cx="541" cy="45"/>
                <a:chOff x="2656" y="2267"/>
                <a:chExt cx="541" cy="45"/>
              </a:xfrm>
            </p:grpSpPr>
            <p:sp>
              <p:nvSpPr>
                <p:cNvPr id="52252" name="Line 121"/>
                <p:cNvSpPr>
                  <a:spLocks noChangeShapeType="1"/>
                </p:cNvSpPr>
                <p:nvPr/>
              </p:nvSpPr>
              <p:spPr bwMode="auto">
                <a:xfrm>
                  <a:off x="2699" y="2296"/>
                  <a:ext cx="49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53" name="Oval 122"/>
                <p:cNvSpPr>
                  <a:spLocks noChangeArrowheads="1"/>
                </p:cNvSpPr>
                <p:nvPr/>
              </p:nvSpPr>
              <p:spPr bwMode="auto">
                <a:xfrm>
                  <a:off x="2656" y="2267"/>
                  <a:ext cx="45" cy="45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</p:grpSp>
          <p:sp>
            <p:nvSpPr>
              <p:cNvPr id="52251" name="Text Box 123"/>
              <p:cNvSpPr txBox="1">
                <a:spLocks noChangeArrowheads="1"/>
              </p:cNvSpPr>
              <p:nvPr/>
            </p:nvSpPr>
            <p:spPr bwMode="auto">
              <a:xfrm>
                <a:off x="2471" y="2018"/>
                <a:ext cx="7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400" baseline="0">
                    <a:solidFill>
                      <a:srgbClr val="FF0000"/>
                    </a:solidFill>
                  </a:rPr>
                  <a:t>F</a:t>
                </a:r>
                <a:endParaRPr lang="en-US" altLang="zh-CN" sz="24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2248" name="Line 116"/>
            <p:cNvSpPr>
              <a:spLocks noChangeShapeType="1"/>
            </p:cNvSpPr>
            <p:nvPr/>
          </p:nvSpPr>
          <p:spPr bwMode="auto">
            <a:xfrm>
              <a:off x="1066" y="2024"/>
              <a:ext cx="1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9" name="Text Box 118"/>
            <p:cNvSpPr txBox="1">
              <a:spLocks noChangeArrowheads="1"/>
            </p:cNvSpPr>
            <p:nvPr/>
          </p:nvSpPr>
          <p:spPr bwMode="auto">
            <a:xfrm>
              <a:off x="794" y="1888"/>
              <a:ext cx="5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400" baseline="0">
                  <a:solidFill>
                    <a:schemeClr val="folHlink"/>
                  </a:solidFill>
                </a:rPr>
                <a:t>A</a:t>
              </a:r>
              <a:endParaRPr lang="en-US" altLang="zh-CN" sz="2400">
                <a:solidFill>
                  <a:schemeClr val="folHlink"/>
                </a:solidFill>
              </a:endParaRPr>
            </a:p>
          </p:txBody>
        </p:sp>
      </p:grpSp>
      <p:grpSp>
        <p:nvGrpSpPr>
          <p:cNvPr id="69653" name="Group 21"/>
          <p:cNvGrpSpPr>
            <a:grpSpLocks/>
          </p:cNvGrpSpPr>
          <p:nvPr/>
        </p:nvGrpSpPr>
        <p:grpSpPr bwMode="auto">
          <a:xfrm>
            <a:off x="900113" y="3929063"/>
            <a:ext cx="2447925" cy="817562"/>
            <a:chOff x="794" y="2024"/>
            <a:chExt cx="1542" cy="515"/>
          </a:xfrm>
        </p:grpSpPr>
        <p:sp>
          <p:nvSpPr>
            <p:cNvPr id="52239" name="Text Box 118"/>
            <p:cNvSpPr txBox="1">
              <a:spLocks noChangeArrowheads="1"/>
            </p:cNvSpPr>
            <p:nvPr/>
          </p:nvSpPr>
          <p:spPr bwMode="auto">
            <a:xfrm>
              <a:off x="794" y="2251"/>
              <a:ext cx="5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400" baseline="0">
                  <a:solidFill>
                    <a:schemeClr val="folHlink"/>
                  </a:solidFill>
                </a:rPr>
                <a:t>B</a:t>
              </a:r>
              <a:endParaRPr lang="en-US" altLang="zh-CN" sz="2400">
                <a:solidFill>
                  <a:schemeClr val="folHlink"/>
                </a:solidFill>
              </a:endParaRPr>
            </a:p>
          </p:txBody>
        </p:sp>
        <p:grpSp>
          <p:nvGrpSpPr>
            <p:cNvPr id="52240" name="Group 23"/>
            <p:cNvGrpSpPr>
              <a:grpSpLocks/>
            </p:cNvGrpSpPr>
            <p:nvPr/>
          </p:nvGrpSpPr>
          <p:grpSpPr bwMode="auto">
            <a:xfrm>
              <a:off x="1066" y="2024"/>
              <a:ext cx="1270" cy="408"/>
              <a:chOff x="1066" y="1979"/>
              <a:chExt cx="1270" cy="408"/>
            </a:xfrm>
          </p:grpSpPr>
          <p:sp>
            <p:nvSpPr>
              <p:cNvPr id="52241" name="Line 93"/>
              <p:cNvSpPr>
                <a:spLocks noChangeShapeType="1"/>
              </p:cNvSpPr>
              <p:nvPr/>
            </p:nvSpPr>
            <p:spPr bwMode="auto">
              <a:xfrm flipV="1">
                <a:off x="2336" y="1979"/>
                <a:ext cx="0" cy="4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42" name="Line 25"/>
              <p:cNvSpPr>
                <a:spLocks noChangeShapeType="1"/>
              </p:cNvSpPr>
              <p:nvPr/>
            </p:nvSpPr>
            <p:spPr bwMode="auto">
              <a:xfrm>
                <a:off x="1066" y="2387"/>
                <a:ext cx="127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2232" name="Rectangle 26"/>
          <p:cNvSpPr>
            <a:spLocks noChangeArrowheads="1"/>
          </p:cNvSpPr>
          <p:nvPr/>
        </p:nvSpPr>
        <p:spPr bwMode="auto">
          <a:xfrm>
            <a:off x="3060700" y="3716338"/>
            <a:ext cx="574675" cy="57467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aseline="0">
              <a:latin typeface="仿宋" pitchFamily="49" charset="-122"/>
            </a:endParaRPr>
          </a:p>
        </p:txBody>
      </p:sp>
      <p:sp>
        <p:nvSpPr>
          <p:cNvPr id="5" name="AutoShape 36"/>
          <p:cNvSpPr>
            <a:spLocks noChangeArrowheads="1"/>
          </p:cNvSpPr>
          <p:nvPr/>
        </p:nvSpPr>
        <p:spPr bwMode="auto">
          <a:xfrm>
            <a:off x="1836738" y="2781300"/>
            <a:ext cx="1079500" cy="503238"/>
          </a:xfrm>
          <a:prstGeom prst="wedgeRoundRectCallout">
            <a:avLst>
              <a:gd name="adj1" fmla="val 58972"/>
              <a:gd name="adj2" fmla="val 134227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sz="2400" baseline="0">
                <a:solidFill>
                  <a:schemeClr val="folHlink"/>
                </a:solidFill>
              </a:rPr>
              <a:t>线与</a:t>
            </a:r>
            <a:endParaRPr lang="zh-CN" altLang="en-US" sz="2400" baseline="0">
              <a:solidFill>
                <a:schemeClr val="folHlink"/>
              </a:solidFill>
              <a:latin typeface="仿宋" pitchFamily="49" charset="-122"/>
            </a:endParaRPr>
          </a:p>
        </p:txBody>
      </p:sp>
      <p:sp>
        <p:nvSpPr>
          <p:cNvPr id="69660" name="Rectangle 28"/>
          <p:cNvSpPr>
            <a:spLocks noChangeArrowheads="1"/>
          </p:cNvSpPr>
          <p:nvPr/>
        </p:nvSpPr>
        <p:spPr bwMode="auto">
          <a:xfrm>
            <a:off x="4787900" y="1917700"/>
            <a:ext cx="4103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aseline="0"/>
              <a:t>a</a:t>
            </a:r>
            <a:r>
              <a:rPr lang="zh-CN" altLang="en-US" sz="2800" baseline="0"/>
              <a:t>、</a:t>
            </a:r>
            <a:r>
              <a:rPr lang="en-US" altLang="zh-CN" sz="2800" baseline="0">
                <a:solidFill>
                  <a:schemeClr val="folHlink"/>
                </a:solidFill>
              </a:rPr>
              <a:t>A</a:t>
            </a:r>
            <a:r>
              <a:rPr lang="zh-CN" altLang="en-US" sz="2800" baseline="0">
                <a:solidFill>
                  <a:schemeClr val="folHlink"/>
                </a:solidFill>
              </a:rPr>
              <a:t>、</a:t>
            </a:r>
            <a:r>
              <a:rPr lang="en-US" altLang="zh-CN" sz="2800" baseline="0">
                <a:solidFill>
                  <a:schemeClr val="folHlink"/>
                </a:solidFill>
              </a:rPr>
              <a:t>B</a:t>
            </a:r>
            <a:r>
              <a:rPr lang="zh-CN" altLang="en-US" sz="2800" baseline="0"/>
              <a:t>同时为</a:t>
            </a:r>
            <a:r>
              <a:rPr lang="zh-CN" altLang="en-US" sz="2800" baseline="0">
                <a:solidFill>
                  <a:schemeClr val="hlink"/>
                </a:solidFill>
              </a:rPr>
              <a:t>高电位</a:t>
            </a:r>
            <a:r>
              <a:rPr lang="zh-CN" altLang="en-US" sz="2800" baseline="0"/>
              <a:t> </a:t>
            </a:r>
          </a:p>
        </p:txBody>
      </p:sp>
      <p:sp>
        <p:nvSpPr>
          <p:cNvPr id="69661" name="Rectangle 29"/>
          <p:cNvSpPr>
            <a:spLocks noChangeArrowheads="1"/>
          </p:cNvSpPr>
          <p:nvPr/>
        </p:nvSpPr>
        <p:spPr bwMode="auto">
          <a:xfrm>
            <a:off x="5364163" y="2638425"/>
            <a:ext cx="29511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aseline="0">
                <a:solidFill>
                  <a:schemeClr val="folHlink"/>
                </a:solidFill>
              </a:rPr>
              <a:t>F</a:t>
            </a:r>
            <a:r>
              <a:rPr lang="zh-CN" altLang="en-US" sz="2800" baseline="0"/>
              <a:t>的电位为高 </a:t>
            </a:r>
          </a:p>
        </p:txBody>
      </p:sp>
      <p:sp>
        <p:nvSpPr>
          <p:cNvPr id="69662" name="Rectangle 30"/>
          <p:cNvSpPr>
            <a:spLocks noChangeArrowheads="1"/>
          </p:cNvSpPr>
          <p:nvPr/>
        </p:nvSpPr>
        <p:spPr bwMode="auto">
          <a:xfrm>
            <a:off x="4787900" y="3419475"/>
            <a:ext cx="40909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800" baseline="0"/>
              <a:t>b</a:t>
            </a:r>
            <a:r>
              <a:rPr lang="zh-CN" altLang="en-US" sz="2800" baseline="0"/>
              <a:t>、</a:t>
            </a:r>
            <a:r>
              <a:rPr lang="en-US" altLang="zh-CN" sz="2800" baseline="0">
                <a:solidFill>
                  <a:schemeClr val="folHlink"/>
                </a:solidFill>
              </a:rPr>
              <a:t>A</a:t>
            </a:r>
            <a:r>
              <a:rPr lang="zh-CN" altLang="en-US" sz="2800" baseline="0">
                <a:solidFill>
                  <a:schemeClr val="folHlink"/>
                </a:solidFill>
              </a:rPr>
              <a:t>、</a:t>
            </a:r>
            <a:r>
              <a:rPr lang="en-US" altLang="zh-CN" sz="2800" baseline="0">
                <a:solidFill>
                  <a:schemeClr val="folHlink"/>
                </a:solidFill>
              </a:rPr>
              <a:t>B</a:t>
            </a:r>
            <a:r>
              <a:rPr lang="zh-CN" altLang="en-US" sz="2800" baseline="0">
                <a:latin typeface="仿宋" pitchFamily="49" charset="-122"/>
              </a:rPr>
              <a:t>全部为</a:t>
            </a:r>
            <a:r>
              <a:rPr lang="zh-CN" altLang="en-US" sz="2800" baseline="0">
                <a:solidFill>
                  <a:schemeClr val="hlink"/>
                </a:solidFill>
                <a:latin typeface="仿宋" pitchFamily="49" charset="-122"/>
              </a:rPr>
              <a:t>低电位</a:t>
            </a:r>
            <a:r>
              <a:rPr lang="zh-CN" altLang="en-US" sz="2800" baseline="0"/>
              <a:t>，</a:t>
            </a:r>
          </a:p>
          <a:p>
            <a:r>
              <a:rPr lang="zh-CN" altLang="en-US" sz="2800" baseline="0"/>
              <a:t>或</a:t>
            </a:r>
            <a:r>
              <a:rPr lang="zh-CN" altLang="en-US" sz="2800" baseline="0">
                <a:solidFill>
                  <a:schemeClr val="hlink"/>
                </a:solidFill>
                <a:latin typeface="仿宋" pitchFamily="49" charset="-122"/>
              </a:rPr>
              <a:t>至少一个</a:t>
            </a:r>
            <a:r>
              <a:rPr lang="zh-CN" altLang="en-US" sz="2800" baseline="0">
                <a:latin typeface="仿宋" pitchFamily="49" charset="-122"/>
              </a:rPr>
              <a:t>为低电位</a:t>
            </a:r>
          </a:p>
        </p:txBody>
      </p:sp>
      <p:sp>
        <p:nvSpPr>
          <p:cNvPr id="69663" name="Rectangle 31"/>
          <p:cNvSpPr>
            <a:spLocks noChangeArrowheads="1"/>
          </p:cNvSpPr>
          <p:nvPr/>
        </p:nvSpPr>
        <p:spPr bwMode="auto">
          <a:xfrm>
            <a:off x="5364163" y="4565650"/>
            <a:ext cx="29511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aseline="0">
                <a:solidFill>
                  <a:schemeClr val="folHlink"/>
                </a:solidFill>
              </a:rPr>
              <a:t>F</a:t>
            </a:r>
            <a:r>
              <a:rPr lang="zh-CN" altLang="en-US" sz="2800" baseline="0"/>
              <a:t>的电位为低 </a:t>
            </a:r>
          </a:p>
        </p:txBody>
      </p:sp>
      <p:sp>
        <p:nvSpPr>
          <p:cNvPr id="69664" name="Rectangle 32"/>
          <p:cNvSpPr>
            <a:spLocks noChangeArrowheads="1"/>
          </p:cNvSpPr>
          <p:nvPr/>
        </p:nvSpPr>
        <p:spPr bwMode="auto">
          <a:xfrm>
            <a:off x="971550" y="5516563"/>
            <a:ext cx="6985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aseline="0">
                <a:solidFill>
                  <a:srgbClr val="FF0000"/>
                </a:solidFill>
              </a:rPr>
              <a:t>注意：</a:t>
            </a:r>
            <a:r>
              <a:rPr lang="en-US" altLang="zh-CN" sz="2800" baseline="0"/>
              <a:t>A</a:t>
            </a:r>
            <a:r>
              <a:rPr lang="zh-CN" altLang="en-US" sz="2800" baseline="0"/>
              <a:t>、</a:t>
            </a:r>
            <a:r>
              <a:rPr lang="en-US" altLang="zh-CN" sz="2800" baseline="0"/>
              <a:t>B</a:t>
            </a:r>
            <a:r>
              <a:rPr lang="zh-CN" altLang="en-US" sz="2800" baseline="0"/>
              <a:t>端外接时，应该有负载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9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9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9" grpId="0"/>
      <p:bldP spid="69640" grpId="0"/>
      <p:bldP spid="52232" grpId="0" animBg="1"/>
      <p:bldP spid="5" grpId="0" animBg="1"/>
      <p:bldP spid="69660" grpId="0"/>
      <p:bldP spid="69661" grpId="0"/>
      <p:bldP spid="69662" grpId="0"/>
      <p:bldP spid="69663" grpId="0"/>
      <p:bldP spid="6966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49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2" name="文本框 2"/>
          <p:cNvSpPr txBox="1">
            <a:spLocks noChangeArrowheads="1"/>
          </p:cNvSpPr>
          <p:nvPr/>
        </p:nvSpPr>
        <p:spPr bwMode="auto">
          <a:xfrm>
            <a:off x="360363" y="260350"/>
            <a:ext cx="39957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itchFamily="49" charset="-122"/>
                <a:ea typeface="华文行楷" pitchFamily="2" charset="-122"/>
              </a:rPr>
              <a:t>三、逻辑门电路</a:t>
            </a:r>
          </a:p>
        </p:txBody>
      </p:sp>
      <p:grpSp>
        <p:nvGrpSpPr>
          <p:cNvPr id="51403" name="Group 203"/>
          <p:cNvGrpSpPr>
            <a:grpSpLocks/>
          </p:cNvGrpSpPr>
          <p:nvPr/>
        </p:nvGrpSpPr>
        <p:grpSpPr bwMode="auto">
          <a:xfrm>
            <a:off x="3195638" y="1268413"/>
            <a:ext cx="5224462" cy="5327650"/>
            <a:chOff x="1333" y="618"/>
            <a:chExt cx="3291" cy="3356"/>
          </a:xfrm>
        </p:grpSpPr>
        <p:grpSp>
          <p:nvGrpSpPr>
            <p:cNvPr id="53318" name="Group 8"/>
            <p:cNvGrpSpPr>
              <a:grpSpLocks/>
            </p:cNvGrpSpPr>
            <p:nvPr/>
          </p:nvGrpSpPr>
          <p:grpSpPr bwMode="auto">
            <a:xfrm>
              <a:off x="3251" y="2272"/>
              <a:ext cx="1373" cy="288"/>
              <a:chOff x="3337" y="2373"/>
              <a:chExt cx="1373" cy="288"/>
            </a:xfrm>
          </p:grpSpPr>
          <p:sp>
            <p:nvSpPr>
              <p:cNvPr id="53367" name="Text Box 102"/>
              <p:cNvSpPr txBox="1">
                <a:spLocks noChangeArrowheads="1"/>
              </p:cNvSpPr>
              <p:nvPr/>
            </p:nvSpPr>
            <p:spPr bwMode="auto">
              <a:xfrm>
                <a:off x="4211" y="2373"/>
                <a:ext cx="49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400" baseline="0">
                    <a:solidFill>
                      <a:schemeClr val="folHlink"/>
                    </a:solidFill>
                  </a:rPr>
                  <a:t>F</a:t>
                </a:r>
              </a:p>
            </p:txBody>
          </p:sp>
          <p:grpSp>
            <p:nvGrpSpPr>
              <p:cNvPr id="53368" name="Group 10"/>
              <p:cNvGrpSpPr>
                <a:grpSpLocks/>
              </p:cNvGrpSpPr>
              <p:nvPr/>
            </p:nvGrpSpPr>
            <p:grpSpPr bwMode="auto">
              <a:xfrm>
                <a:off x="3337" y="2497"/>
                <a:ext cx="888" cy="50"/>
                <a:chOff x="3337" y="2497"/>
                <a:chExt cx="888" cy="50"/>
              </a:xfrm>
            </p:grpSpPr>
            <p:sp>
              <p:nvSpPr>
                <p:cNvPr id="53369" name="Line 11"/>
                <p:cNvSpPr>
                  <a:spLocks noChangeShapeType="1"/>
                </p:cNvSpPr>
                <p:nvPr/>
              </p:nvSpPr>
              <p:spPr bwMode="auto">
                <a:xfrm>
                  <a:off x="3363" y="2523"/>
                  <a:ext cx="86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370" name="Oval 12"/>
                <p:cNvSpPr>
                  <a:spLocks noChangeArrowheads="1"/>
                </p:cNvSpPr>
                <p:nvPr/>
              </p:nvSpPr>
              <p:spPr bwMode="auto">
                <a:xfrm>
                  <a:off x="3337" y="2497"/>
                  <a:ext cx="50" cy="5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</p:grpSp>
        </p:grpSp>
        <p:grpSp>
          <p:nvGrpSpPr>
            <p:cNvPr id="53319" name="Group 202"/>
            <p:cNvGrpSpPr>
              <a:grpSpLocks/>
            </p:cNvGrpSpPr>
            <p:nvPr/>
          </p:nvGrpSpPr>
          <p:grpSpPr bwMode="auto">
            <a:xfrm>
              <a:off x="1333" y="618"/>
              <a:ext cx="2907" cy="3356"/>
              <a:chOff x="1333" y="618"/>
              <a:chExt cx="2907" cy="3356"/>
            </a:xfrm>
          </p:grpSpPr>
          <p:grpSp>
            <p:nvGrpSpPr>
              <p:cNvPr id="53320" name="Group 201"/>
              <p:cNvGrpSpPr>
                <a:grpSpLocks/>
              </p:cNvGrpSpPr>
              <p:nvPr/>
            </p:nvGrpSpPr>
            <p:grpSpPr bwMode="auto">
              <a:xfrm>
                <a:off x="2426" y="3278"/>
                <a:ext cx="952" cy="696"/>
                <a:chOff x="2426" y="3278"/>
                <a:chExt cx="952" cy="696"/>
              </a:xfrm>
            </p:grpSpPr>
            <p:sp>
              <p:nvSpPr>
                <p:cNvPr id="53363" name="Line 107"/>
                <p:cNvSpPr>
                  <a:spLocks noChangeShapeType="1"/>
                </p:cNvSpPr>
                <p:nvPr/>
              </p:nvSpPr>
              <p:spPr bwMode="auto">
                <a:xfrm>
                  <a:off x="3288" y="3278"/>
                  <a:ext cx="0" cy="6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364" name="Oval 34"/>
                <p:cNvSpPr>
                  <a:spLocks noChangeArrowheads="1"/>
                </p:cNvSpPr>
                <p:nvPr/>
              </p:nvSpPr>
              <p:spPr bwMode="auto">
                <a:xfrm>
                  <a:off x="3264" y="3627"/>
                  <a:ext cx="50" cy="5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53365" name="Line 16"/>
                <p:cNvSpPr>
                  <a:spLocks noChangeShapeType="1"/>
                </p:cNvSpPr>
                <p:nvPr/>
              </p:nvSpPr>
              <p:spPr bwMode="auto">
                <a:xfrm>
                  <a:off x="2426" y="3657"/>
                  <a:ext cx="86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366" name="Line 17"/>
                <p:cNvSpPr>
                  <a:spLocks noChangeShapeType="1"/>
                </p:cNvSpPr>
                <p:nvPr/>
              </p:nvSpPr>
              <p:spPr bwMode="auto">
                <a:xfrm>
                  <a:off x="3197" y="3974"/>
                  <a:ext cx="181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3321" name="Group 200"/>
              <p:cNvGrpSpPr>
                <a:grpSpLocks/>
              </p:cNvGrpSpPr>
              <p:nvPr/>
            </p:nvGrpSpPr>
            <p:grpSpPr bwMode="auto">
              <a:xfrm>
                <a:off x="1333" y="618"/>
                <a:ext cx="2907" cy="3031"/>
                <a:chOff x="1333" y="943"/>
                <a:chExt cx="2907" cy="3031"/>
              </a:xfrm>
            </p:grpSpPr>
            <p:grpSp>
              <p:nvGrpSpPr>
                <p:cNvPr id="53322" name="Group 196"/>
                <p:cNvGrpSpPr>
                  <a:grpSpLocks/>
                </p:cNvGrpSpPr>
                <p:nvPr/>
              </p:nvGrpSpPr>
              <p:grpSpPr bwMode="auto">
                <a:xfrm>
                  <a:off x="2381" y="1925"/>
                  <a:ext cx="1331" cy="2049"/>
                  <a:chOff x="2381" y="1925"/>
                  <a:chExt cx="1331" cy="2049"/>
                </a:xfrm>
              </p:grpSpPr>
              <p:grpSp>
                <p:nvGrpSpPr>
                  <p:cNvPr id="53346" name="Group 188"/>
                  <p:cNvGrpSpPr>
                    <a:grpSpLocks/>
                  </p:cNvGrpSpPr>
                  <p:nvPr/>
                </p:nvGrpSpPr>
                <p:grpSpPr bwMode="auto">
                  <a:xfrm>
                    <a:off x="3181" y="1925"/>
                    <a:ext cx="182" cy="1316"/>
                    <a:chOff x="3197" y="1933"/>
                    <a:chExt cx="182" cy="1316"/>
                  </a:xfrm>
                </p:grpSpPr>
                <p:grpSp>
                  <p:nvGrpSpPr>
                    <p:cNvPr id="53359" name="Group 5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97" y="2251"/>
                      <a:ext cx="182" cy="181"/>
                      <a:chOff x="3272" y="2251"/>
                      <a:chExt cx="182" cy="181"/>
                    </a:xfrm>
                  </p:grpSpPr>
                  <p:sp>
                    <p:nvSpPr>
                      <p:cNvPr id="53361" name="AutoShape 54"/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>
                        <a:off x="3272" y="2251"/>
                        <a:ext cx="181" cy="181"/>
                      </a:xfrm>
                      <a:prstGeom prst="triangle">
                        <a:avLst>
                          <a:gd name="adj" fmla="val 50000"/>
                        </a:avLst>
                      </a:prstGeom>
                      <a:solidFill>
                        <a:srgbClr val="0080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10800000" wrap="none" anchor="ctr"/>
                      <a:lstStyle/>
                      <a:p>
                        <a:endParaRPr lang="zh-CN" altLang="en-US" sz="2800" baseline="0">
                          <a:latin typeface="仿宋" pitchFamily="49" charset="-122"/>
                        </a:endParaRPr>
                      </a:p>
                    </p:txBody>
                  </p:sp>
                  <p:sp>
                    <p:nvSpPr>
                      <p:cNvPr id="53362" name="Line 5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72" y="2432"/>
                        <a:ext cx="182" cy="0"/>
                      </a:xfrm>
                      <a:prstGeom prst="line">
                        <a:avLst/>
                      </a:prstGeom>
                      <a:noFill/>
                      <a:ln w="222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53360" name="Line 1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88" y="1933"/>
                      <a:ext cx="0" cy="131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3347" name="Group 184"/>
                  <p:cNvGrpSpPr>
                    <a:grpSpLocks/>
                  </p:cNvGrpSpPr>
                  <p:nvPr/>
                </p:nvGrpSpPr>
                <p:grpSpPr bwMode="auto">
                  <a:xfrm>
                    <a:off x="2426" y="3248"/>
                    <a:ext cx="1286" cy="363"/>
                    <a:chOff x="3091" y="3248"/>
                    <a:chExt cx="1286" cy="363"/>
                  </a:xfrm>
                </p:grpSpPr>
                <p:grpSp>
                  <p:nvGrpSpPr>
                    <p:cNvPr id="53352" name="Group 9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98" y="3248"/>
                      <a:ext cx="361" cy="363"/>
                      <a:chOff x="1701" y="2659"/>
                      <a:chExt cx="361" cy="363"/>
                    </a:xfrm>
                  </p:grpSpPr>
                  <p:sp>
                    <p:nvSpPr>
                      <p:cNvPr id="53355" name="Line 9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928" y="2726"/>
                        <a:ext cx="0" cy="22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3356" name="Line 9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928" y="2886"/>
                        <a:ext cx="134" cy="13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3357" name="Line 10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928" y="2659"/>
                        <a:ext cx="118" cy="13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3358" name="Line 10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701" y="2841"/>
                        <a:ext cx="224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53353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91" y="3429"/>
                      <a:ext cx="55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3354" name="Text Box 10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78" y="3285"/>
                      <a:ext cx="499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defTabSz="914400"/>
                      <a:r>
                        <a:rPr lang="en-US" altLang="zh-CN" sz="2400" baseline="0">
                          <a:solidFill>
                            <a:schemeClr val="folHlink"/>
                          </a:solidFill>
                        </a:rPr>
                        <a:t>T</a:t>
                      </a:r>
                      <a:r>
                        <a:rPr lang="en-US" altLang="zh-CN" sz="2400">
                          <a:solidFill>
                            <a:schemeClr val="folHlink"/>
                          </a:solidFill>
                        </a:rPr>
                        <a:t>4</a:t>
                      </a:r>
                    </a:p>
                  </p:txBody>
                </p:sp>
              </p:grpSp>
              <p:grpSp>
                <p:nvGrpSpPr>
                  <p:cNvPr id="53348" name="Group 172"/>
                  <p:cNvGrpSpPr>
                    <a:grpSpLocks/>
                  </p:cNvGrpSpPr>
                  <p:nvPr/>
                </p:nvGrpSpPr>
                <p:grpSpPr bwMode="auto">
                  <a:xfrm>
                    <a:off x="2381" y="3430"/>
                    <a:ext cx="91" cy="544"/>
                    <a:chOff x="4753" y="3067"/>
                    <a:chExt cx="91" cy="544"/>
                  </a:xfrm>
                </p:grpSpPr>
                <p:sp>
                  <p:nvSpPr>
                    <p:cNvPr id="53349" name="Line 1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98" y="3483"/>
                      <a:ext cx="0" cy="12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3350" name="Rectangl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753" y="3211"/>
                      <a:ext cx="91" cy="27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  <p:sp>
                  <p:nvSpPr>
                    <p:cNvPr id="53351" name="Line 10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98" y="3067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53323" name="Group 192"/>
                <p:cNvGrpSpPr>
                  <a:grpSpLocks/>
                </p:cNvGrpSpPr>
                <p:nvPr/>
              </p:nvGrpSpPr>
              <p:grpSpPr bwMode="auto">
                <a:xfrm>
                  <a:off x="1333" y="943"/>
                  <a:ext cx="2907" cy="980"/>
                  <a:chOff x="1333" y="943"/>
                  <a:chExt cx="2907" cy="980"/>
                </a:xfrm>
              </p:grpSpPr>
              <p:sp>
                <p:nvSpPr>
                  <p:cNvPr id="53324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2418" y="1744"/>
                    <a:ext cx="317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325" name="Text Box 1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50" y="943"/>
                    <a:ext cx="590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defTabSz="914400"/>
                    <a:r>
                      <a:rPr lang="en-US" altLang="zh-CN" sz="2400" baseline="0"/>
                      <a:t>V</a:t>
                    </a:r>
                    <a:r>
                      <a:rPr lang="en-US" altLang="zh-CN" sz="2400"/>
                      <a:t>CC</a:t>
                    </a:r>
                  </a:p>
                </p:txBody>
              </p:sp>
              <p:sp>
                <p:nvSpPr>
                  <p:cNvPr id="53326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1333" y="1101"/>
                    <a:ext cx="2359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53327" name="Group 180"/>
                  <p:cNvGrpSpPr>
                    <a:grpSpLocks/>
                  </p:cNvGrpSpPr>
                  <p:nvPr/>
                </p:nvGrpSpPr>
                <p:grpSpPr bwMode="auto">
                  <a:xfrm>
                    <a:off x="2365" y="1109"/>
                    <a:ext cx="91" cy="726"/>
                    <a:chOff x="2381" y="1117"/>
                    <a:chExt cx="91" cy="726"/>
                  </a:xfrm>
                </p:grpSpPr>
                <p:sp>
                  <p:nvSpPr>
                    <p:cNvPr id="53343" name="Line 1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26" y="1533"/>
                      <a:ext cx="0" cy="31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3344" name="Rectangl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81" y="1261"/>
                      <a:ext cx="91" cy="27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  <p:sp>
                  <p:nvSpPr>
                    <p:cNvPr id="53345" name="Line 10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26" y="1117"/>
                      <a:ext cx="0" cy="1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3328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2386" y="1071"/>
                    <a:ext cx="50" cy="5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  <p:grpSp>
                <p:nvGrpSpPr>
                  <p:cNvPr id="53329" name="Group 187"/>
                  <p:cNvGrpSpPr>
                    <a:grpSpLocks/>
                  </p:cNvGrpSpPr>
                  <p:nvPr/>
                </p:nvGrpSpPr>
                <p:grpSpPr bwMode="auto">
                  <a:xfrm>
                    <a:off x="2704" y="1071"/>
                    <a:ext cx="1006" cy="852"/>
                    <a:chOff x="2704" y="1071"/>
                    <a:chExt cx="1006" cy="852"/>
                  </a:xfrm>
                </p:grpSpPr>
                <p:sp>
                  <p:nvSpPr>
                    <p:cNvPr id="53331" name="Text Box 10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211" y="1576"/>
                      <a:ext cx="499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defTabSz="914400"/>
                      <a:r>
                        <a:rPr lang="en-US" altLang="zh-CN" sz="2400" baseline="0">
                          <a:solidFill>
                            <a:schemeClr val="folHlink"/>
                          </a:solidFill>
                        </a:rPr>
                        <a:t>T</a:t>
                      </a:r>
                      <a:r>
                        <a:rPr lang="en-US" altLang="zh-CN" sz="2400">
                          <a:solidFill>
                            <a:schemeClr val="folHlink"/>
                          </a:solidFill>
                        </a:rPr>
                        <a:t>3</a:t>
                      </a:r>
                    </a:p>
                  </p:txBody>
                </p:sp>
                <p:grpSp>
                  <p:nvGrpSpPr>
                    <p:cNvPr id="53332" name="Group 9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25" y="1560"/>
                      <a:ext cx="361" cy="363"/>
                      <a:chOff x="1701" y="2659"/>
                      <a:chExt cx="361" cy="363"/>
                    </a:xfrm>
                  </p:grpSpPr>
                  <p:sp>
                    <p:nvSpPr>
                      <p:cNvPr id="53339" name="Line 9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928" y="2726"/>
                        <a:ext cx="0" cy="22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3340" name="Line 9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928" y="2886"/>
                        <a:ext cx="134" cy="13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3341" name="Line 10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928" y="2659"/>
                        <a:ext cx="118" cy="13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3342" name="Line 10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701" y="2841"/>
                        <a:ext cx="224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53333" name="Line 1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70" y="1477"/>
                      <a:ext cx="0" cy="9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3334" name="Rectangl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5" y="1205"/>
                      <a:ext cx="91" cy="27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  <p:sp>
                  <p:nvSpPr>
                    <p:cNvPr id="53335" name="Line 10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70" y="1106"/>
                      <a:ext cx="0" cy="9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3336" name="Oval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9" y="1071"/>
                      <a:ext cx="50" cy="5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  <p:sp>
                  <p:nvSpPr>
                    <p:cNvPr id="53337" name="Oval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04" y="1712"/>
                      <a:ext cx="50" cy="5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  <p:sp>
                  <p:nvSpPr>
                    <p:cNvPr id="53338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36" y="1741"/>
                      <a:ext cx="326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3330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2389" y="1720"/>
                    <a:ext cx="50" cy="5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</p:grpSp>
          </p:grpSp>
        </p:grpSp>
      </p:grpSp>
      <p:grpSp>
        <p:nvGrpSpPr>
          <p:cNvPr id="51394" name="Group 194"/>
          <p:cNvGrpSpPr>
            <a:grpSpLocks/>
          </p:cNvGrpSpPr>
          <p:nvPr/>
        </p:nvGrpSpPr>
        <p:grpSpPr bwMode="auto">
          <a:xfrm>
            <a:off x="1692275" y="2551113"/>
            <a:ext cx="3744913" cy="2892425"/>
            <a:chOff x="385" y="1760"/>
            <a:chExt cx="2359" cy="1822"/>
          </a:xfrm>
        </p:grpSpPr>
        <p:grpSp>
          <p:nvGrpSpPr>
            <p:cNvPr id="53292" name="Group 170"/>
            <p:cNvGrpSpPr>
              <a:grpSpLocks/>
            </p:cNvGrpSpPr>
            <p:nvPr/>
          </p:nvGrpSpPr>
          <p:grpSpPr bwMode="auto">
            <a:xfrm>
              <a:off x="385" y="2341"/>
              <a:ext cx="2041" cy="1241"/>
              <a:chOff x="385" y="2506"/>
              <a:chExt cx="2041" cy="1241"/>
            </a:xfrm>
          </p:grpSpPr>
          <p:grpSp>
            <p:nvGrpSpPr>
              <p:cNvPr id="53296" name="Group 144"/>
              <p:cNvGrpSpPr>
                <a:grpSpLocks/>
              </p:cNvGrpSpPr>
              <p:nvPr/>
            </p:nvGrpSpPr>
            <p:grpSpPr bwMode="auto">
              <a:xfrm>
                <a:off x="385" y="2931"/>
                <a:ext cx="2041" cy="816"/>
                <a:chOff x="-159" y="3778"/>
                <a:chExt cx="2041" cy="816"/>
              </a:xfrm>
            </p:grpSpPr>
            <p:grpSp>
              <p:nvGrpSpPr>
                <p:cNvPr id="53301" name="Group 97"/>
                <p:cNvGrpSpPr>
                  <a:grpSpLocks/>
                </p:cNvGrpSpPr>
                <p:nvPr/>
              </p:nvGrpSpPr>
              <p:grpSpPr bwMode="auto">
                <a:xfrm>
                  <a:off x="1521" y="4095"/>
                  <a:ext cx="361" cy="363"/>
                  <a:chOff x="1701" y="2659"/>
                  <a:chExt cx="361" cy="363"/>
                </a:xfrm>
              </p:grpSpPr>
              <p:sp>
                <p:nvSpPr>
                  <p:cNvPr id="53314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1928" y="2726"/>
                    <a:ext cx="0" cy="22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315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1928" y="2886"/>
                    <a:ext cx="134" cy="13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316" name="Line 1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28" y="2659"/>
                    <a:ext cx="118" cy="13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317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1701" y="2841"/>
                    <a:ext cx="22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3302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1383" y="4306"/>
                  <a:ext cx="45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400" baseline="0">
                      <a:solidFill>
                        <a:schemeClr val="folHlink"/>
                      </a:solidFill>
                    </a:rPr>
                    <a:t>T`</a:t>
                  </a:r>
                  <a:r>
                    <a:rPr lang="en-US" altLang="zh-CN" sz="2400">
                      <a:solidFill>
                        <a:schemeClr val="folHlink"/>
                      </a:solidFill>
                    </a:rPr>
                    <a:t>2</a:t>
                  </a:r>
                </a:p>
              </p:txBody>
            </p:sp>
            <p:grpSp>
              <p:nvGrpSpPr>
                <p:cNvPr id="53303" name="Group 151"/>
                <p:cNvGrpSpPr>
                  <a:grpSpLocks/>
                </p:cNvGrpSpPr>
                <p:nvPr/>
              </p:nvGrpSpPr>
              <p:grpSpPr bwMode="auto">
                <a:xfrm>
                  <a:off x="-159" y="4269"/>
                  <a:ext cx="725" cy="304"/>
                  <a:chOff x="930" y="3475"/>
                  <a:chExt cx="725" cy="304"/>
                </a:xfrm>
              </p:grpSpPr>
              <p:sp>
                <p:nvSpPr>
                  <p:cNvPr id="53311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1202" y="3657"/>
                    <a:ext cx="445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312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30" y="3491"/>
                    <a:ext cx="54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defTabSz="914400"/>
                    <a:r>
                      <a:rPr lang="en-US" altLang="zh-CN" sz="2400" baseline="0">
                        <a:solidFill>
                          <a:schemeClr val="folHlink"/>
                        </a:solidFill>
                      </a:rPr>
                      <a:t>B</a:t>
                    </a:r>
                    <a:endParaRPr lang="en-US" altLang="zh-CN" sz="2400">
                      <a:solidFill>
                        <a:schemeClr val="folHlink"/>
                      </a:solidFill>
                    </a:endParaRPr>
                  </a:p>
                </p:txBody>
              </p:sp>
              <p:sp>
                <p:nvSpPr>
                  <p:cNvPr id="53313" name="Line 9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55" y="3475"/>
                    <a:ext cx="0" cy="18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3304" name="Line 103"/>
                <p:cNvSpPr>
                  <a:spLocks noChangeShapeType="1"/>
                </p:cNvSpPr>
                <p:nvPr/>
              </p:nvSpPr>
              <p:spPr bwMode="auto">
                <a:xfrm>
                  <a:off x="1020" y="4277"/>
                  <a:ext cx="5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3305" name="Group 156"/>
                <p:cNvGrpSpPr>
                  <a:grpSpLocks/>
                </p:cNvGrpSpPr>
                <p:nvPr/>
              </p:nvGrpSpPr>
              <p:grpSpPr bwMode="auto">
                <a:xfrm>
                  <a:off x="553" y="3869"/>
                  <a:ext cx="472" cy="409"/>
                  <a:chOff x="508" y="1480"/>
                  <a:chExt cx="472" cy="409"/>
                </a:xfrm>
              </p:grpSpPr>
              <p:sp>
                <p:nvSpPr>
                  <p:cNvPr id="53307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706"/>
                    <a:ext cx="31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308" name="Line 5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8" y="1706"/>
                    <a:ext cx="182" cy="18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309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798" y="1707"/>
                    <a:ext cx="182" cy="18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310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749" y="1480"/>
                    <a:ext cx="0" cy="22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3306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340" y="3778"/>
                  <a:ext cx="45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400" baseline="0">
                      <a:solidFill>
                        <a:schemeClr val="folHlink"/>
                      </a:solidFill>
                    </a:rPr>
                    <a:t>T`</a:t>
                  </a:r>
                  <a:r>
                    <a:rPr lang="en-US" altLang="zh-CN" sz="2400">
                      <a:solidFill>
                        <a:schemeClr val="folHlink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53297" name="Group 165"/>
              <p:cNvGrpSpPr>
                <a:grpSpLocks/>
              </p:cNvGrpSpPr>
              <p:nvPr/>
            </p:nvGrpSpPr>
            <p:grpSpPr bwMode="auto">
              <a:xfrm>
                <a:off x="1292" y="2506"/>
                <a:ext cx="91" cy="606"/>
                <a:chOff x="1292" y="1101"/>
                <a:chExt cx="91" cy="606"/>
              </a:xfrm>
            </p:grpSpPr>
            <p:sp>
              <p:nvSpPr>
                <p:cNvPr id="53298" name="Line 107"/>
                <p:cNvSpPr>
                  <a:spLocks noChangeShapeType="1"/>
                </p:cNvSpPr>
                <p:nvPr/>
              </p:nvSpPr>
              <p:spPr bwMode="auto">
                <a:xfrm>
                  <a:off x="1337" y="1525"/>
                  <a:ext cx="0" cy="18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299" name="Rectangle 108"/>
                <p:cNvSpPr>
                  <a:spLocks noChangeArrowheads="1"/>
                </p:cNvSpPr>
                <p:nvPr/>
              </p:nvSpPr>
              <p:spPr bwMode="auto">
                <a:xfrm>
                  <a:off x="1292" y="1253"/>
                  <a:ext cx="91" cy="2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53300" name="Line 109"/>
                <p:cNvSpPr>
                  <a:spLocks noChangeShapeType="1"/>
                </p:cNvSpPr>
                <p:nvPr/>
              </p:nvSpPr>
              <p:spPr bwMode="auto">
                <a:xfrm>
                  <a:off x="1337" y="1101"/>
                  <a:ext cx="0" cy="15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3293" name="Group 193"/>
            <p:cNvGrpSpPr>
              <a:grpSpLocks/>
            </p:cNvGrpSpPr>
            <p:nvPr/>
          </p:nvGrpSpPr>
          <p:grpSpPr bwMode="auto">
            <a:xfrm>
              <a:off x="2389" y="1760"/>
              <a:ext cx="355" cy="1331"/>
              <a:chOff x="2389" y="1760"/>
              <a:chExt cx="355" cy="1331"/>
            </a:xfrm>
          </p:grpSpPr>
          <p:sp>
            <p:nvSpPr>
              <p:cNvPr id="53294" name="Line 107"/>
              <p:cNvSpPr>
                <a:spLocks noChangeShapeType="1"/>
              </p:cNvSpPr>
              <p:nvPr/>
            </p:nvSpPr>
            <p:spPr bwMode="auto">
              <a:xfrm>
                <a:off x="2736" y="1760"/>
                <a:ext cx="0" cy="132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95" name="Line 16"/>
              <p:cNvSpPr>
                <a:spLocks noChangeShapeType="1"/>
              </p:cNvSpPr>
              <p:nvPr/>
            </p:nvSpPr>
            <p:spPr bwMode="auto">
              <a:xfrm>
                <a:off x="2389" y="3091"/>
                <a:ext cx="35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1399" name="Group 199"/>
          <p:cNvGrpSpPr>
            <a:grpSpLocks/>
          </p:cNvGrpSpPr>
          <p:nvPr/>
        </p:nvGrpSpPr>
        <p:grpSpPr bwMode="auto">
          <a:xfrm>
            <a:off x="1693863" y="1509713"/>
            <a:ext cx="4064000" cy="3727450"/>
            <a:chOff x="386" y="1095"/>
            <a:chExt cx="2560" cy="2348"/>
          </a:xfrm>
        </p:grpSpPr>
        <p:grpSp>
          <p:nvGrpSpPr>
            <p:cNvPr id="53265" name="Group 169"/>
            <p:cNvGrpSpPr>
              <a:grpSpLocks/>
            </p:cNvGrpSpPr>
            <p:nvPr/>
          </p:nvGrpSpPr>
          <p:grpSpPr bwMode="auto">
            <a:xfrm>
              <a:off x="386" y="1095"/>
              <a:ext cx="2041" cy="1245"/>
              <a:chOff x="385" y="1101"/>
              <a:chExt cx="2041" cy="1245"/>
            </a:xfrm>
          </p:grpSpPr>
          <p:grpSp>
            <p:nvGrpSpPr>
              <p:cNvPr id="53270" name="Group 164"/>
              <p:cNvGrpSpPr>
                <a:grpSpLocks/>
              </p:cNvGrpSpPr>
              <p:nvPr/>
            </p:nvGrpSpPr>
            <p:grpSpPr bwMode="auto">
              <a:xfrm>
                <a:off x="1292" y="1101"/>
                <a:ext cx="91" cy="606"/>
                <a:chOff x="1292" y="1101"/>
                <a:chExt cx="91" cy="606"/>
              </a:xfrm>
            </p:grpSpPr>
            <p:sp>
              <p:nvSpPr>
                <p:cNvPr id="53289" name="Line 107"/>
                <p:cNvSpPr>
                  <a:spLocks noChangeShapeType="1"/>
                </p:cNvSpPr>
                <p:nvPr/>
              </p:nvSpPr>
              <p:spPr bwMode="auto">
                <a:xfrm>
                  <a:off x="1337" y="1525"/>
                  <a:ext cx="0" cy="18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290" name="Rectangle 108"/>
                <p:cNvSpPr>
                  <a:spLocks noChangeArrowheads="1"/>
                </p:cNvSpPr>
                <p:nvPr/>
              </p:nvSpPr>
              <p:spPr bwMode="auto">
                <a:xfrm>
                  <a:off x="1292" y="1253"/>
                  <a:ext cx="91" cy="2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53291" name="Line 109"/>
                <p:cNvSpPr>
                  <a:spLocks noChangeShapeType="1"/>
                </p:cNvSpPr>
                <p:nvPr/>
              </p:nvSpPr>
              <p:spPr bwMode="auto">
                <a:xfrm>
                  <a:off x="1337" y="1101"/>
                  <a:ext cx="0" cy="15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3271" name="Group 143"/>
              <p:cNvGrpSpPr>
                <a:grpSpLocks/>
              </p:cNvGrpSpPr>
              <p:nvPr/>
            </p:nvGrpSpPr>
            <p:grpSpPr bwMode="auto">
              <a:xfrm>
                <a:off x="385" y="1530"/>
                <a:ext cx="2041" cy="816"/>
                <a:chOff x="-159" y="3778"/>
                <a:chExt cx="2041" cy="816"/>
              </a:xfrm>
            </p:grpSpPr>
            <p:grpSp>
              <p:nvGrpSpPr>
                <p:cNvPr id="53272" name="Group 97"/>
                <p:cNvGrpSpPr>
                  <a:grpSpLocks/>
                </p:cNvGrpSpPr>
                <p:nvPr/>
              </p:nvGrpSpPr>
              <p:grpSpPr bwMode="auto">
                <a:xfrm>
                  <a:off x="1521" y="4095"/>
                  <a:ext cx="361" cy="363"/>
                  <a:chOff x="1701" y="2659"/>
                  <a:chExt cx="361" cy="363"/>
                </a:xfrm>
              </p:grpSpPr>
              <p:sp>
                <p:nvSpPr>
                  <p:cNvPr id="53285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1928" y="2726"/>
                    <a:ext cx="0" cy="22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286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1928" y="2886"/>
                    <a:ext cx="134" cy="13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287" name="Line 1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28" y="2659"/>
                    <a:ext cx="118" cy="13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288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1701" y="2841"/>
                    <a:ext cx="22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3273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1383" y="4306"/>
                  <a:ext cx="45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400" baseline="0">
                      <a:solidFill>
                        <a:schemeClr val="folHlink"/>
                      </a:solidFill>
                    </a:rPr>
                    <a:t>T</a:t>
                  </a:r>
                  <a:r>
                    <a:rPr lang="en-US" altLang="zh-CN" sz="2400">
                      <a:solidFill>
                        <a:schemeClr val="folHlink"/>
                      </a:solidFill>
                    </a:rPr>
                    <a:t>2</a:t>
                  </a:r>
                </a:p>
              </p:txBody>
            </p:sp>
            <p:grpSp>
              <p:nvGrpSpPr>
                <p:cNvPr id="53274" name="Group 131"/>
                <p:cNvGrpSpPr>
                  <a:grpSpLocks/>
                </p:cNvGrpSpPr>
                <p:nvPr/>
              </p:nvGrpSpPr>
              <p:grpSpPr bwMode="auto">
                <a:xfrm>
                  <a:off x="-159" y="4269"/>
                  <a:ext cx="725" cy="304"/>
                  <a:chOff x="930" y="3475"/>
                  <a:chExt cx="725" cy="304"/>
                </a:xfrm>
              </p:grpSpPr>
              <p:sp>
                <p:nvSpPr>
                  <p:cNvPr id="53282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1202" y="3657"/>
                    <a:ext cx="445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283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30" y="3491"/>
                    <a:ext cx="54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defTabSz="914400"/>
                    <a:r>
                      <a:rPr lang="en-US" altLang="zh-CN" sz="2400" baseline="0">
                        <a:solidFill>
                          <a:schemeClr val="folHlink"/>
                        </a:solidFill>
                      </a:rPr>
                      <a:t>A</a:t>
                    </a:r>
                    <a:endParaRPr lang="en-US" altLang="zh-CN" sz="2400">
                      <a:solidFill>
                        <a:schemeClr val="folHlink"/>
                      </a:solidFill>
                    </a:endParaRPr>
                  </a:p>
                </p:txBody>
              </p:sp>
              <p:sp>
                <p:nvSpPr>
                  <p:cNvPr id="53284" name="Line 9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55" y="3475"/>
                    <a:ext cx="0" cy="18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3275" name="Line 103"/>
                <p:cNvSpPr>
                  <a:spLocks noChangeShapeType="1"/>
                </p:cNvSpPr>
                <p:nvPr/>
              </p:nvSpPr>
              <p:spPr bwMode="auto">
                <a:xfrm>
                  <a:off x="1020" y="4277"/>
                  <a:ext cx="5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3276" name="Group 136"/>
                <p:cNvGrpSpPr>
                  <a:grpSpLocks/>
                </p:cNvGrpSpPr>
                <p:nvPr/>
              </p:nvGrpSpPr>
              <p:grpSpPr bwMode="auto">
                <a:xfrm>
                  <a:off x="553" y="3869"/>
                  <a:ext cx="472" cy="409"/>
                  <a:chOff x="508" y="1480"/>
                  <a:chExt cx="472" cy="409"/>
                </a:xfrm>
              </p:grpSpPr>
              <p:sp>
                <p:nvSpPr>
                  <p:cNvPr id="53278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580" y="1706"/>
                    <a:ext cx="31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279" name="Line 5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8" y="1706"/>
                    <a:ext cx="182" cy="18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280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798" y="1707"/>
                    <a:ext cx="182" cy="18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281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749" y="1480"/>
                    <a:ext cx="0" cy="22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3277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340" y="3778"/>
                  <a:ext cx="45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400" baseline="0">
                      <a:solidFill>
                        <a:schemeClr val="folHlink"/>
                      </a:solidFill>
                    </a:rPr>
                    <a:t>T</a:t>
                  </a:r>
                  <a:r>
                    <a:rPr lang="en-US" altLang="zh-CN" sz="2400">
                      <a:solidFill>
                        <a:schemeClr val="folHlink"/>
                      </a:solidFill>
                    </a:rPr>
                    <a:t>1</a:t>
                  </a:r>
                </a:p>
              </p:txBody>
            </p:sp>
          </p:grpSp>
        </p:grpSp>
        <p:grpSp>
          <p:nvGrpSpPr>
            <p:cNvPr id="53266" name="Group 198"/>
            <p:cNvGrpSpPr>
              <a:grpSpLocks/>
            </p:cNvGrpSpPr>
            <p:nvPr/>
          </p:nvGrpSpPr>
          <p:grpSpPr bwMode="auto">
            <a:xfrm>
              <a:off x="2426" y="2205"/>
              <a:ext cx="520" cy="1238"/>
              <a:chOff x="2426" y="2205"/>
              <a:chExt cx="520" cy="1238"/>
            </a:xfrm>
          </p:grpSpPr>
          <p:sp>
            <p:nvSpPr>
              <p:cNvPr id="53267" name="Line 107"/>
              <p:cNvSpPr>
                <a:spLocks noChangeShapeType="1"/>
              </p:cNvSpPr>
              <p:nvPr/>
            </p:nvSpPr>
            <p:spPr bwMode="auto">
              <a:xfrm>
                <a:off x="2925" y="2205"/>
                <a:ext cx="0" cy="122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8" name="Oval 60"/>
              <p:cNvSpPr>
                <a:spLocks noChangeArrowheads="1"/>
              </p:cNvSpPr>
              <p:nvPr/>
            </p:nvSpPr>
            <p:spPr bwMode="auto">
              <a:xfrm>
                <a:off x="2896" y="3393"/>
                <a:ext cx="50" cy="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53269" name="Line 16"/>
              <p:cNvSpPr>
                <a:spLocks noChangeShapeType="1"/>
              </p:cNvSpPr>
              <p:nvPr/>
            </p:nvSpPr>
            <p:spPr bwMode="auto">
              <a:xfrm>
                <a:off x="2426" y="2205"/>
                <a:ext cx="49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1406" name="Group 206"/>
          <p:cNvGrpSpPr>
            <a:grpSpLocks/>
          </p:cNvGrpSpPr>
          <p:nvPr/>
        </p:nvGrpSpPr>
        <p:grpSpPr bwMode="auto">
          <a:xfrm>
            <a:off x="2417763" y="1479550"/>
            <a:ext cx="819150" cy="1990725"/>
            <a:chOff x="1189" y="751"/>
            <a:chExt cx="516" cy="1254"/>
          </a:xfrm>
        </p:grpSpPr>
        <p:sp>
          <p:nvSpPr>
            <p:cNvPr id="53261" name="Line 109"/>
            <p:cNvSpPr>
              <a:spLocks noChangeShapeType="1"/>
            </p:cNvSpPr>
            <p:nvPr/>
          </p:nvSpPr>
          <p:spPr bwMode="auto">
            <a:xfrm>
              <a:off x="1197" y="783"/>
              <a:ext cx="0" cy="121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2" name="Oval 33"/>
            <p:cNvSpPr>
              <a:spLocks noChangeArrowheads="1"/>
            </p:cNvSpPr>
            <p:nvPr/>
          </p:nvSpPr>
          <p:spPr bwMode="auto">
            <a:xfrm>
              <a:off x="1655" y="751"/>
              <a:ext cx="50" cy="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53263" name="Line 204"/>
            <p:cNvSpPr>
              <a:spLocks noChangeShapeType="1"/>
            </p:cNvSpPr>
            <p:nvPr/>
          </p:nvSpPr>
          <p:spPr bwMode="auto">
            <a:xfrm>
              <a:off x="1189" y="2005"/>
              <a:ext cx="4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4" name="Line 205"/>
            <p:cNvSpPr>
              <a:spLocks noChangeShapeType="1"/>
            </p:cNvSpPr>
            <p:nvPr/>
          </p:nvSpPr>
          <p:spPr bwMode="auto">
            <a:xfrm>
              <a:off x="1194" y="778"/>
              <a:ext cx="4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56" name="Rectangle 23"/>
          <p:cNvSpPr>
            <a:spLocks noChangeArrowheads="1"/>
          </p:cNvSpPr>
          <p:nvPr/>
        </p:nvSpPr>
        <p:spPr bwMode="auto">
          <a:xfrm>
            <a:off x="539750" y="884238"/>
            <a:ext cx="439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400" baseline="0">
                <a:latin typeface="宋体" charset="-122"/>
              </a:rPr>
              <a:t>* </a:t>
            </a:r>
            <a:r>
              <a:rPr lang="zh-CN" altLang="en-US" sz="2400" baseline="0"/>
              <a:t>典型</a:t>
            </a:r>
            <a:r>
              <a:rPr lang="en-US" altLang="zh-CN" sz="2400" baseline="0"/>
              <a:t>TTL</a:t>
            </a:r>
            <a:r>
              <a:rPr lang="zh-CN" altLang="en-US" sz="2400" baseline="0"/>
              <a:t>或非门电路示意 </a:t>
            </a:r>
          </a:p>
        </p:txBody>
      </p:sp>
      <p:sp>
        <p:nvSpPr>
          <p:cNvPr id="51408" name="Oval 208"/>
          <p:cNvSpPr>
            <a:spLocks noChangeArrowheads="1"/>
          </p:cNvSpPr>
          <p:nvPr/>
        </p:nvSpPr>
        <p:spPr bwMode="auto">
          <a:xfrm>
            <a:off x="5075238" y="2276475"/>
            <a:ext cx="647700" cy="504825"/>
          </a:xfrm>
          <a:prstGeom prst="ellipse">
            <a:avLst/>
          </a:prstGeom>
          <a:noFill/>
          <a:ln w="15875">
            <a:solidFill>
              <a:srgbClr val="FF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aseline="0">
              <a:latin typeface="仿宋" pitchFamily="49" charset="-122"/>
            </a:endParaRPr>
          </a:p>
        </p:txBody>
      </p:sp>
      <p:sp>
        <p:nvSpPr>
          <p:cNvPr id="51409" name="Oval 209"/>
          <p:cNvSpPr>
            <a:spLocks noChangeArrowheads="1"/>
          </p:cNvSpPr>
          <p:nvPr/>
        </p:nvSpPr>
        <p:spPr bwMode="auto">
          <a:xfrm>
            <a:off x="5364163" y="4940300"/>
            <a:ext cx="647700" cy="504825"/>
          </a:xfrm>
          <a:prstGeom prst="ellipse">
            <a:avLst/>
          </a:prstGeom>
          <a:noFill/>
          <a:ln w="15875">
            <a:solidFill>
              <a:srgbClr val="FF66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 sz="2800" baseline="0">
              <a:latin typeface="仿宋" pitchFamily="49" charset="-122"/>
            </a:endParaRPr>
          </a:p>
        </p:txBody>
      </p:sp>
      <p:sp>
        <p:nvSpPr>
          <p:cNvPr id="51410" name="Rectangle 210"/>
          <p:cNvSpPr>
            <a:spLocks noChangeArrowheads="1"/>
          </p:cNvSpPr>
          <p:nvPr/>
        </p:nvSpPr>
        <p:spPr bwMode="auto">
          <a:xfrm>
            <a:off x="395288" y="5702300"/>
            <a:ext cx="37449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2400" baseline="0">
                <a:solidFill>
                  <a:srgbClr val="FF0000"/>
                </a:solidFill>
              </a:rPr>
              <a:t>注意：</a:t>
            </a:r>
            <a:r>
              <a:rPr lang="zh-CN" altLang="en-US" sz="2400" baseline="0"/>
              <a:t>连线</a:t>
            </a:r>
            <a:r>
              <a:rPr lang="zh-CN" altLang="en-US" sz="2400" baseline="0">
                <a:solidFill>
                  <a:schemeClr val="folHlink"/>
                </a:solidFill>
              </a:rPr>
              <a:t>空间交叉</a:t>
            </a:r>
            <a:r>
              <a:rPr lang="zh-CN" altLang="en-US" sz="2400" baseline="0"/>
              <a:t>时是否有</a:t>
            </a:r>
            <a:r>
              <a:rPr lang="zh-CN" altLang="en-US" sz="2400" baseline="0">
                <a:solidFill>
                  <a:schemeClr val="hlink"/>
                </a:solidFill>
              </a:rPr>
              <a:t>连接点 </a:t>
            </a:r>
          </a:p>
        </p:txBody>
      </p:sp>
      <p:sp>
        <p:nvSpPr>
          <p:cNvPr id="5" name="AutoShape 36"/>
          <p:cNvSpPr>
            <a:spLocks noChangeArrowheads="1"/>
          </p:cNvSpPr>
          <p:nvPr/>
        </p:nvSpPr>
        <p:spPr bwMode="auto">
          <a:xfrm>
            <a:off x="755650" y="3789363"/>
            <a:ext cx="1368425" cy="503237"/>
          </a:xfrm>
          <a:prstGeom prst="wedgeRoundRectCallout">
            <a:avLst>
              <a:gd name="adj1" fmla="val 61602"/>
              <a:gd name="adj2" fmla="val -133912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baseline="0"/>
              <a:t>未连接</a:t>
            </a:r>
            <a:endParaRPr lang="zh-CN" altLang="en-US" baseline="0">
              <a:latin typeface="仿宋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51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5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8" grpId="0" animBg="1"/>
      <p:bldP spid="51409" grpId="0" animBg="1"/>
      <p:bldP spid="51410" grpId="0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2" name="文本框 2"/>
          <p:cNvSpPr txBox="1">
            <a:spLocks noChangeArrowheads="1"/>
          </p:cNvSpPr>
          <p:nvPr/>
        </p:nvSpPr>
        <p:spPr bwMode="auto">
          <a:xfrm>
            <a:off x="360363" y="260350"/>
            <a:ext cx="39957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itchFamily="49" charset="-122"/>
                <a:ea typeface="华文行楷" pitchFamily="2" charset="-122"/>
              </a:rPr>
              <a:t>三、逻辑门电路</a:t>
            </a:r>
          </a:p>
        </p:txBody>
      </p:sp>
      <p:sp>
        <p:nvSpPr>
          <p:cNvPr id="54276" name="Rectangle 23"/>
          <p:cNvSpPr>
            <a:spLocks noChangeArrowheads="1"/>
          </p:cNvSpPr>
          <p:nvPr/>
        </p:nvSpPr>
        <p:spPr bwMode="auto">
          <a:xfrm>
            <a:off x="539750" y="884238"/>
            <a:ext cx="439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400" baseline="0">
                <a:latin typeface="宋体" charset="-122"/>
              </a:rPr>
              <a:t>* </a:t>
            </a:r>
            <a:r>
              <a:rPr lang="zh-CN" altLang="en-US" sz="2400" baseline="0"/>
              <a:t>典型</a:t>
            </a:r>
            <a:r>
              <a:rPr lang="en-US" altLang="zh-CN" sz="2400" baseline="0"/>
              <a:t>TTL</a:t>
            </a:r>
            <a:r>
              <a:rPr lang="zh-CN" altLang="en-US" sz="2400" baseline="0"/>
              <a:t>或非门电路分析</a:t>
            </a:r>
          </a:p>
        </p:txBody>
      </p:sp>
      <p:grpSp>
        <p:nvGrpSpPr>
          <p:cNvPr id="54277" name="Group 126"/>
          <p:cNvGrpSpPr>
            <a:grpSpLocks/>
          </p:cNvGrpSpPr>
          <p:nvPr/>
        </p:nvGrpSpPr>
        <p:grpSpPr bwMode="auto">
          <a:xfrm>
            <a:off x="2668588" y="1196975"/>
            <a:ext cx="6727825" cy="5327650"/>
            <a:chOff x="1545" y="754"/>
            <a:chExt cx="4238" cy="3356"/>
          </a:xfrm>
        </p:grpSpPr>
        <p:grpSp>
          <p:nvGrpSpPr>
            <p:cNvPr id="54282" name="Group 8"/>
            <p:cNvGrpSpPr>
              <a:grpSpLocks/>
            </p:cNvGrpSpPr>
            <p:nvPr/>
          </p:nvGrpSpPr>
          <p:grpSpPr bwMode="auto">
            <a:xfrm>
              <a:off x="2492" y="754"/>
              <a:ext cx="3291" cy="3356"/>
              <a:chOff x="1333" y="618"/>
              <a:chExt cx="3291" cy="3356"/>
            </a:xfrm>
          </p:grpSpPr>
          <p:grpSp>
            <p:nvGrpSpPr>
              <p:cNvPr id="54345" name="Group 8"/>
              <p:cNvGrpSpPr>
                <a:grpSpLocks/>
              </p:cNvGrpSpPr>
              <p:nvPr/>
            </p:nvGrpSpPr>
            <p:grpSpPr bwMode="auto">
              <a:xfrm>
                <a:off x="3251" y="2272"/>
                <a:ext cx="1373" cy="288"/>
                <a:chOff x="3337" y="2373"/>
                <a:chExt cx="1373" cy="288"/>
              </a:xfrm>
            </p:grpSpPr>
            <p:sp>
              <p:nvSpPr>
                <p:cNvPr id="54394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4211" y="2373"/>
                  <a:ext cx="499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 sz="2400" baseline="0">
                      <a:solidFill>
                        <a:schemeClr val="folHlink"/>
                      </a:solidFill>
                    </a:rPr>
                    <a:t>F</a:t>
                  </a:r>
                </a:p>
              </p:txBody>
            </p:sp>
            <p:grpSp>
              <p:nvGrpSpPr>
                <p:cNvPr id="54395" name="Group 10"/>
                <p:cNvGrpSpPr>
                  <a:grpSpLocks/>
                </p:cNvGrpSpPr>
                <p:nvPr/>
              </p:nvGrpSpPr>
              <p:grpSpPr bwMode="auto">
                <a:xfrm>
                  <a:off x="3337" y="2497"/>
                  <a:ext cx="888" cy="50"/>
                  <a:chOff x="3337" y="2497"/>
                  <a:chExt cx="888" cy="50"/>
                </a:xfrm>
              </p:grpSpPr>
              <p:sp>
                <p:nvSpPr>
                  <p:cNvPr id="54396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3363" y="2523"/>
                    <a:ext cx="86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97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337" y="2497"/>
                    <a:ext cx="50" cy="5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</p:grpSp>
          </p:grpSp>
          <p:grpSp>
            <p:nvGrpSpPr>
              <p:cNvPr id="54346" name="Group 14"/>
              <p:cNvGrpSpPr>
                <a:grpSpLocks/>
              </p:cNvGrpSpPr>
              <p:nvPr/>
            </p:nvGrpSpPr>
            <p:grpSpPr bwMode="auto">
              <a:xfrm>
                <a:off x="1333" y="618"/>
                <a:ext cx="2907" cy="3356"/>
                <a:chOff x="1333" y="618"/>
                <a:chExt cx="2907" cy="3356"/>
              </a:xfrm>
            </p:grpSpPr>
            <p:grpSp>
              <p:nvGrpSpPr>
                <p:cNvPr id="54347" name="Group 15"/>
                <p:cNvGrpSpPr>
                  <a:grpSpLocks/>
                </p:cNvGrpSpPr>
                <p:nvPr/>
              </p:nvGrpSpPr>
              <p:grpSpPr bwMode="auto">
                <a:xfrm>
                  <a:off x="2426" y="3278"/>
                  <a:ext cx="952" cy="696"/>
                  <a:chOff x="2426" y="3278"/>
                  <a:chExt cx="952" cy="696"/>
                </a:xfrm>
              </p:grpSpPr>
              <p:sp>
                <p:nvSpPr>
                  <p:cNvPr id="54390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3288" y="3278"/>
                    <a:ext cx="0" cy="696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91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3627"/>
                    <a:ext cx="50" cy="5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  <p:sp>
                <p:nvSpPr>
                  <p:cNvPr id="54392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426" y="3657"/>
                    <a:ext cx="86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93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3197" y="3974"/>
                    <a:ext cx="181" cy="0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4348" name="Group 20"/>
                <p:cNvGrpSpPr>
                  <a:grpSpLocks/>
                </p:cNvGrpSpPr>
                <p:nvPr/>
              </p:nvGrpSpPr>
              <p:grpSpPr bwMode="auto">
                <a:xfrm>
                  <a:off x="1333" y="618"/>
                  <a:ext cx="2907" cy="3031"/>
                  <a:chOff x="1333" y="943"/>
                  <a:chExt cx="2907" cy="3031"/>
                </a:xfrm>
              </p:grpSpPr>
              <p:grpSp>
                <p:nvGrpSpPr>
                  <p:cNvPr id="54349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2381" y="1925"/>
                    <a:ext cx="1331" cy="2049"/>
                    <a:chOff x="2381" y="1925"/>
                    <a:chExt cx="1331" cy="2049"/>
                  </a:xfrm>
                </p:grpSpPr>
                <p:grpSp>
                  <p:nvGrpSpPr>
                    <p:cNvPr id="54373" name="Group 2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81" y="1925"/>
                      <a:ext cx="182" cy="1316"/>
                      <a:chOff x="3197" y="1933"/>
                      <a:chExt cx="182" cy="1316"/>
                    </a:xfrm>
                  </p:grpSpPr>
                  <p:grpSp>
                    <p:nvGrpSpPr>
                      <p:cNvPr id="54386" name="Group 5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197" y="2251"/>
                        <a:ext cx="182" cy="181"/>
                        <a:chOff x="3272" y="2251"/>
                        <a:chExt cx="182" cy="181"/>
                      </a:xfrm>
                    </p:grpSpPr>
                    <p:sp>
                      <p:nvSpPr>
                        <p:cNvPr id="54388" name="AutoShape 5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0800000">
                          <a:off x="3272" y="2251"/>
                          <a:ext cx="181" cy="181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008000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rot="10800000" wrap="none" anchor="ctr"/>
                        <a:lstStyle/>
                        <a:p>
                          <a:endParaRPr lang="zh-CN" altLang="en-US" sz="2800" baseline="0">
                            <a:latin typeface="仿宋" pitchFamily="49" charset="-122"/>
                          </a:endParaRPr>
                        </a:p>
                      </p:txBody>
                    </p:sp>
                    <p:sp>
                      <p:nvSpPr>
                        <p:cNvPr id="54389" name="Line 5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72" y="2432"/>
                          <a:ext cx="182" cy="0"/>
                        </a:xfrm>
                        <a:prstGeom prst="line">
                          <a:avLst/>
                        </a:prstGeom>
                        <a:noFill/>
                        <a:ln w="222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54387" name="Line 10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88" y="1933"/>
                        <a:ext cx="0" cy="1316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54374" name="Group 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26" y="3248"/>
                      <a:ext cx="1286" cy="363"/>
                      <a:chOff x="3091" y="3248"/>
                      <a:chExt cx="1286" cy="363"/>
                    </a:xfrm>
                  </p:grpSpPr>
                  <p:grpSp>
                    <p:nvGrpSpPr>
                      <p:cNvPr id="54379" name="Group 9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98" y="3248"/>
                        <a:ext cx="361" cy="363"/>
                        <a:chOff x="1701" y="2659"/>
                        <a:chExt cx="361" cy="363"/>
                      </a:xfrm>
                    </p:grpSpPr>
                    <p:sp>
                      <p:nvSpPr>
                        <p:cNvPr id="54382" name="Line 9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928" y="2726"/>
                          <a:ext cx="0" cy="226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4383" name="Line 9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928" y="2886"/>
                          <a:ext cx="134" cy="136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4384" name="Line 10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928" y="2659"/>
                          <a:ext cx="118" cy="136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4385" name="Line 10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701" y="2841"/>
                          <a:ext cx="224" cy="0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54380" name="Line 5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91" y="3429"/>
                        <a:ext cx="552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4381" name="Text Box 10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878" y="3285"/>
                        <a:ext cx="499" cy="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 algn="ctr" defTabSz="914400"/>
                        <a:r>
                          <a:rPr lang="en-US" altLang="zh-CN" sz="2400" baseline="0">
                            <a:solidFill>
                              <a:schemeClr val="folHlink"/>
                            </a:solidFill>
                          </a:rPr>
                          <a:t>T</a:t>
                        </a:r>
                        <a:r>
                          <a:rPr lang="en-US" altLang="zh-CN" sz="2400">
                            <a:solidFill>
                              <a:schemeClr val="folHlink"/>
                            </a:solidFill>
                          </a:rPr>
                          <a:t>4</a:t>
                        </a:r>
                      </a:p>
                    </p:txBody>
                  </p:sp>
                </p:grpSp>
                <p:grpSp>
                  <p:nvGrpSpPr>
                    <p:cNvPr id="54375" name="Group 3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81" y="3430"/>
                      <a:ext cx="91" cy="544"/>
                      <a:chOff x="4753" y="3067"/>
                      <a:chExt cx="91" cy="544"/>
                    </a:xfrm>
                  </p:grpSpPr>
                  <p:sp>
                    <p:nvSpPr>
                      <p:cNvPr id="54376" name="Line 10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798" y="3483"/>
                        <a:ext cx="0" cy="128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4377" name="Rectangle 10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753" y="3211"/>
                        <a:ext cx="91" cy="27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 sz="2800" baseline="0">
                          <a:latin typeface="仿宋" pitchFamily="49" charset="-122"/>
                        </a:endParaRPr>
                      </a:p>
                    </p:txBody>
                  </p:sp>
                  <p:sp>
                    <p:nvSpPr>
                      <p:cNvPr id="54378" name="Line 10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798" y="3067"/>
                        <a:ext cx="0" cy="144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54350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1333" y="943"/>
                    <a:ext cx="2907" cy="980"/>
                    <a:chOff x="1333" y="943"/>
                    <a:chExt cx="2907" cy="980"/>
                  </a:xfrm>
                </p:grpSpPr>
                <p:sp>
                  <p:nvSpPr>
                    <p:cNvPr id="54351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18" y="1744"/>
                      <a:ext cx="317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352" name="Text Box 11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50" y="943"/>
                      <a:ext cx="590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defTabSz="914400"/>
                      <a:r>
                        <a:rPr lang="en-US" altLang="zh-CN" sz="2400" baseline="0"/>
                        <a:t>V</a:t>
                      </a:r>
                      <a:r>
                        <a:rPr lang="en-US" altLang="zh-CN" sz="2400"/>
                        <a:t>CC</a:t>
                      </a:r>
                    </a:p>
                  </p:txBody>
                </p:sp>
                <p:sp>
                  <p:nvSpPr>
                    <p:cNvPr id="54353" name="Line 1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33" y="1101"/>
                      <a:ext cx="2359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54354" name="Group 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65" y="1109"/>
                      <a:ext cx="91" cy="726"/>
                      <a:chOff x="2381" y="1117"/>
                      <a:chExt cx="91" cy="726"/>
                    </a:xfrm>
                  </p:grpSpPr>
                  <p:sp>
                    <p:nvSpPr>
                      <p:cNvPr id="54370" name="Line 10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26" y="1533"/>
                        <a:ext cx="0" cy="31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4371" name="Rectangle 10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81" y="1261"/>
                        <a:ext cx="91" cy="27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 sz="2800" baseline="0">
                          <a:latin typeface="仿宋" pitchFamily="49" charset="-122"/>
                        </a:endParaRPr>
                      </a:p>
                    </p:txBody>
                  </p:sp>
                  <p:sp>
                    <p:nvSpPr>
                      <p:cNvPr id="54372" name="Line 10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26" y="1117"/>
                        <a:ext cx="0" cy="144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54355" name="Oval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86" y="1071"/>
                      <a:ext cx="50" cy="5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  <p:grpSp>
                  <p:nvGrpSpPr>
                    <p:cNvPr id="54356" name="Group 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04" y="1071"/>
                      <a:ext cx="1006" cy="852"/>
                      <a:chOff x="2704" y="1071"/>
                      <a:chExt cx="1006" cy="852"/>
                    </a:xfrm>
                  </p:grpSpPr>
                  <p:sp>
                    <p:nvSpPr>
                      <p:cNvPr id="54358" name="Text Box 10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211" y="1576"/>
                        <a:ext cx="499" cy="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 algn="ctr" defTabSz="914400"/>
                        <a:r>
                          <a:rPr lang="en-US" altLang="zh-CN" sz="2400" baseline="0">
                            <a:solidFill>
                              <a:schemeClr val="folHlink"/>
                            </a:solidFill>
                          </a:rPr>
                          <a:t>T</a:t>
                        </a:r>
                        <a:r>
                          <a:rPr lang="en-US" altLang="zh-CN" sz="2400">
                            <a:solidFill>
                              <a:schemeClr val="folHlink"/>
                            </a:solidFill>
                          </a:rPr>
                          <a:t>3</a:t>
                        </a:r>
                      </a:p>
                    </p:txBody>
                  </p:sp>
                  <p:grpSp>
                    <p:nvGrpSpPr>
                      <p:cNvPr id="54359" name="Group 9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925" y="1560"/>
                        <a:ext cx="361" cy="363"/>
                        <a:chOff x="1701" y="2659"/>
                        <a:chExt cx="361" cy="363"/>
                      </a:xfrm>
                    </p:grpSpPr>
                    <p:sp>
                      <p:nvSpPr>
                        <p:cNvPr id="54366" name="Line 9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928" y="2726"/>
                          <a:ext cx="0" cy="226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4367" name="Line 9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928" y="2886"/>
                          <a:ext cx="134" cy="136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4368" name="Line 10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928" y="2659"/>
                          <a:ext cx="118" cy="136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4369" name="Line 10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701" y="2841"/>
                          <a:ext cx="224" cy="0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54360" name="Line 10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70" y="1477"/>
                        <a:ext cx="0" cy="91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4361" name="Rectangle 10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25" y="1205"/>
                        <a:ext cx="91" cy="27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 sz="2800" baseline="0">
                          <a:latin typeface="仿宋" pitchFamily="49" charset="-122"/>
                        </a:endParaRPr>
                      </a:p>
                    </p:txBody>
                  </p:sp>
                  <p:sp>
                    <p:nvSpPr>
                      <p:cNvPr id="54362" name="Line 10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70" y="1106"/>
                        <a:ext cx="0" cy="92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4363" name="Oval 5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49" y="1071"/>
                        <a:ext cx="50" cy="5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 sz="2800" baseline="0">
                          <a:latin typeface="仿宋" pitchFamily="49" charset="-122"/>
                        </a:endParaRPr>
                      </a:p>
                    </p:txBody>
                  </p:sp>
                  <p:sp>
                    <p:nvSpPr>
                      <p:cNvPr id="54364" name="Oval 6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04" y="1712"/>
                        <a:ext cx="50" cy="5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 sz="2800" baseline="0">
                          <a:latin typeface="仿宋" pitchFamily="49" charset="-122"/>
                        </a:endParaRPr>
                      </a:p>
                    </p:txBody>
                  </p:sp>
                  <p:sp>
                    <p:nvSpPr>
                      <p:cNvPr id="54365" name="Line 5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736" y="1741"/>
                        <a:ext cx="32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54357" name="Oval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89" y="1720"/>
                      <a:ext cx="50" cy="5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</p:grpSp>
            </p:grpSp>
          </p:grpSp>
        </p:grpSp>
        <p:grpSp>
          <p:nvGrpSpPr>
            <p:cNvPr id="54283" name="Group 62"/>
            <p:cNvGrpSpPr>
              <a:grpSpLocks/>
            </p:cNvGrpSpPr>
            <p:nvPr/>
          </p:nvGrpSpPr>
          <p:grpSpPr bwMode="auto">
            <a:xfrm>
              <a:off x="1545" y="1562"/>
              <a:ext cx="2359" cy="1822"/>
              <a:chOff x="385" y="1760"/>
              <a:chExt cx="2359" cy="1822"/>
            </a:xfrm>
          </p:grpSpPr>
          <p:grpSp>
            <p:nvGrpSpPr>
              <p:cNvPr id="54319" name="Group 63"/>
              <p:cNvGrpSpPr>
                <a:grpSpLocks/>
              </p:cNvGrpSpPr>
              <p:nvPr/>
            </p:nvGrpSpPr>
            <p:grpSpPr bwMode="auto">
              <a:xfrm>
                <a:off x="385" y="2341"/>
                <a:ext cx="2041" cy="1241"/>
                <a:chOff x="385" y="2506"/>
                <a:chExt cx="2041" cy="1241"/>
              </a:xfrm>
            </p:grpSpPr>
            <p:grpSp>
              <p:nvGrpSpPr>
                <p:cNvPr id="54323" name="Group 64"/>
                <p:cNvGrpSpPr>
                  <a:grpSpLocks/>
                </p:cNvGrpSpPr>
                <p:nvPr/>
              </p:nvGrpSpPr>
              <p:grpSpPr bwMode="auto">
                <a:xfrm>
                  <a:off x="385" y="2931"/>
                  <a:ext cx="2041" cy="816"/>
                  <a:chOff x="-159" y="3778"/>
                  <a:chExt cx="2041" cy="816"/>
                </a:xfrm>
              </p:grpSpPr>
              <p:grpSp>
                <p:nvGrpSpPr>
                  <p:cNvPr id="54328" name="Group 97"/>
                  <p:cNvGrpSpPr>
                    <a:grpSpLocks/>
                  </p:cNvGrpSpPr>
                  <p:nvPr/>
                </p:nvGrpSpPr>
                <p:grpSpPr bwMode="auto">
                  <a:xfrm>
                    <a:off x="1521" y="4095"/>
                    <a:ext cx="361" cy="363"/>
                    <a:chOff x="1701" y="2659"/>
                    <a:chExt cx="361" cy="363"/>
                  </a:xfrm>
                </p:grpSpPr>
                <p:sp>
                  <p:nvSpPr>
                    <p:cNvPr id="54341" name="Line 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8" y="2726"/>
                      <a:ext cx="0" cy="22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342" name="Line 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8" y="2886"/>
                      <a:ext cx="134" cy="13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343" name="Line 10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28" y="2659"/>
                      <a:ext cx="118" cy="13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344" name="Line 1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01" y="2841"/>
                      <a:ext cx="22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4329" name="Text Box 1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83" y="4306"/>
                    <a:ext cx="45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sz="2400" baseline="0">
                        <a:solidFill>
                          <a:schemeClr val="folHlink"/>
                        </a:solidFill>
                      </a:rPr>
                      <a:t>T`</a:t>
                    </a:r>
                    <a:r>
                      <a:rPr lang="en-US" altLang="zh-CN" sz="2400">
                        <a:solidFill>
                          <a:schemeClr val="folHlink"/>
                        </a:solidFill>
                      </a:rPr>
                      <a:t>2</a:t>
                    </a:r>
                  </a:p>
                </p:txBody>
              </p:sp>
              <p:grpSp>
                <p:nvGrpSpPr>
                  <p:cNvPr id="54330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-159" y="4269"/>
                    <a:ext cx="725" cy="304"/>
                    <a:chOff x="930" y="3475"/>
                    <a:chExt cx="725" cy="304"/>
                  </a:xfrm>
                </p:grpSpPr>
                <p:sp>
                  <p:nvSpPr>
                    <p:cNvPr id="54338" name="Line 1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02" y="3657"/>
                      <a:ext cx="445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339" name="Text Box 1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30" y="3491"/>
                      <a:ext cx="544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defTabSz="914400"/>
                      <a:r>
                        <a:rPr lang="en-US" altLang="zh-CN" sz="2400" baseline="0">
                          <a:solidFill>
                            <a:schemeClr val="folHlink"/>
                          </a:solidFill>
                        </a:rPr>
                        <a:t>B</a:t>
                      </a:r>
                      <a:endParaRPr lang="en-US" altLang="zh-CN" sz="2400">
                        <a:solidFill>
                          <a:schemeClr val="folHlink"/>
                        </a:solidFill>
                      </a:endParaRPr>
                    </a:p>
                  </p:txBody>
                </p:sp>
                <p:sp>
                  <p:nvSpPr>
                    <p:cNvPr id="54340" name="Line 9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655" y="3475"/>
                      <a:ext cx="0" cy="18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4331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1020" y="4277"/>
                    <a:ext cx="5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54332" name="Group 76"/>
                  <p:cNvGrpSpPr>
                    <a:grpSpLocks/>
                  </p:cNvGrpSpPr>
                  <p:nvPr/>
                </p:nvGrpSpPr>
                <p:grpSpPr bwMode="auto">
                  <a:xfrm>
                    <a:off x="553" y="3869"/>
                    <a:ext cx="472" cy="409"/>
                    <a:chOff x="508" y="1480"/>
                    <a:chExt cx="472" cy="409"/>
                  </a:xfrm>
                </p:grpSpPr>
                <p:sp>
                  <p:nvSpPr>
                    <p:cNvPr id="54334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0" y="1706"/>
                      <a:ext cx="31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335" name="Line 5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508" y="1706"/>
                      <a:ext cx="182" cy="18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336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8" y="1707"/>
                      <a:ext cx="182" cy="18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337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49" y="1480"/>
                      <a:ext cx="0" cy="227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4333" name="Text Box 1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0" y="3778"/>
                    <a:ext cx="45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sz="2400" baseline="0">
                        <a:solidFill>
                          <a:schemeClr val="folHlink"/>
                        </a:solidFill>
                      </a:rPr>
                      <a:t>T`</a:t>
                    </a:r>
                    <a:r>
                      <a:rPr lang="en-US" altLang="zh-CN" sz="2400">
                        <a:solidFill>
                          <a:schemeClr val="folHlink"/>
                        </a:solidFill>
                      </a:rPr>
                      <a:t>1</a:t>
                    </a:r>
                  </a:p>
                </p:txBody>
              </p:sp>
            </p:grpSp>
            <p:grpSp>
              <p:nvGrpSpPr>
                <p:cNvPr id="54324" name="Group 82"/>
                <p:cNvGrpSpPr>
                  <a:grpSpLocks/>
                </p:cNvGrpSpPr>
                <p:nvPr/>
              </p:nvGrpSpPr>
              <p:grpSpPr bwMode="auto">
                <a:xfrm>
                  <a:off x="1292" y="2506"/>
                  <a:ext cx="91" cy="606"/>
                  <a:chOff x="1292" y="1101"/>
                  <a:chExt cx="91" cy="606"/>
                </a:xfrm>
              </p:grpSpPr>
              <p:sp>
                <p:nvSpPr>
                  <p:cNvPr id="54325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1337" y="1525"/>
                    <a:ext cx="0" cy="18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26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1292" y="1253"/>
                    <a:ext cx="91" cy="27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  <p:sp>
                <p:nvSpPr>
                  <p:cNvPr id="54327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1337" y="1101"/>
                    <a:ext cx="0" cy="15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4320" name="Group 86"/>
              <p:cNvGrpSpPr>
                <a:grpSpLocks/>
              </p:cNvGrpSpPr>
              <p:nvPr/>
            </p:nvGrpSpPr>
            <p:grpSpPr bwMode="auto">
              <a:xfrm>
                <a:off x="2389" y="1760"/>
                <a:ext cx="355" cy="1331"/>
                <a:chOff x="2389" y="1760"/>
                <a:chExt cx="355" cy="1331"/>
              </a:xfrm>
            </p:grpSpPr>
            <p:sp>
              <p:nvSpPr>
                <p:cNvPr id="54321" name="Line 107"/>
                <p:cNvSpPr>
                  <a:spLocks noChangeShapeType="1"/>
                </p:cNvSpPr>
                <p:nvPr/>
              </p:nvSpPr>
              <p:spPr bwMode="auto">
                <a:xfrm>
                  <a:off x="2736" y="1760"/>
                  <a:ext cx="0" cy="132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22" name="Line 16"/>
                <p:cNvSpPr>
                  <a:spLocks noChangeShapeType="1"/>
                </p:cNvSpPr>
                <p:nvPr/>
              </p:nvSpPr>
              <p:spPr bwMode="auto">
                <a:xfrm>
                  <a:off x="2389" y="3091"/>
                  <a:ext cx="35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4284" name="Group 89"/>
            <p:cNvGrpSpPr>
              <a:grpSpLocks/>
            </p:cNvGrpSpPr>
            <p:nvPr/>
          </p:nvGrpSpPr>
          <p:grpSpPr bwMode="auto">
            <a:xfrm>
              <a:off x="1546" y="906"/>
              <a:ext cx="2560" cy="2348"/>
              <a:chOff x="386" y="1095"/>
              <a:chExt cx="2560" cy="2348"/>
            </a:xfrm>
          </p:grpSpPr>
          <p:grpSp>
            <p:nvGrpSpPr>
              <p:cNvPr id="54292" name="Group 90"/>
              <p:cNvGrpSpPr>
                <a:grpSpLocks/>
              </p:cNvGrpSpPr>
              <p:nvPr/>
            </p:nvGrpSpPr>
            <p:grpSpPr bwMode="auto">
              <a:xfrm>
                <a:off x="386" y="1095"/>
                <a:ext cx="2041" cy="1245"/>
                <a:chOff x="385" y="1101"/>
                <a:chExt cx="2041" cy="1245"/>
              </a:xfrm>
            </p:grpSpPr>
            <p:grpSp>
              <p:nvGrpSpPr>
                <p:cNvPr id="54297" name="Group 91"/>
                <p:cNvGrpSpPr>
                  <a:grpSpLocks/>
                </p:cNvGrpSpPr>
                <p:nvPr/>
              </p:nvGrpSpPr>
              <p:grpSpPr bwMode="auto">
                <a:xfrm>
                  <a:off x="1292" y="1101"/>
                  <a:ext cx="91" cy="606"/>
                  <a:chOff x="1292" y="1101"/>
                  <a:chExt cx="91" cy="606"/>
                </a:xfrm>
              </p:grpSpPr>
              <p:sp>
                <p:nvSpPr>
                  <p:cNvPr id="54316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1337" y="1525"/>
                    <a:ext cx="0" cy="18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17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1292" y="1253"/>
                    <a:ext cx="91" cy="27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  <p:sp>
                <p:nvSpPr>
                  <p:cNvPr id="54318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1337" y="1101"/>
                    <a:ext cx="0" cy="15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4298" name="Group 95"/>
                <p:cNvGrpSpPr>
                  <a:grpSpLocks/>
                </p:cNvGrpSpPr>
                <p:nvPr/>
              </p:nvGrpSpPr>
              <p:grpSpPr bwMode="auto">
                <a:xfrm>
                  <a:off x="385" y="1530"/>
                  <a:ext cx="2041" cy="816"/>
                  <a:chOff x="-159" y="3778"/>
                  <a:chExt cx="2041" cy="816"/>
                </a:xfrm>
              </p:grpSpPr>
              <p:grpSp>
                <p:nvGrpSpPr>
                  <p:cNvPr id="54299" name="Group 97"/>
                  <p:cNvGrpSpPr>
                    <a:grpSpLocks/>
                  </p:cNvGrpSpPr>
                  <p:nvPr/>
                </p:nvGrpSpPr>
                <p:grpSpPr bwMode="auto">
                  <a:xfrm>
                    <a:off x="1521" y="4095"/>
                    <a:ext cx="361" cy="363"/>
                    <a:chOff x="1701" y="2659"/>
                    <a:chExt cx="361" cy="363"/>
                  </a:xfrm>
                </p:grpSpPr>
                <p:sp>
                  <p:nvSpPr>
                    <p:cNvPr id="54312" name="Line 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8" y="2726"/>
                      <a:ext cx="0" cy="22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313" name="Line 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8" y="2886"/>
                      <a:ext cx="134" cy="13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314" name="Line 10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28" y="2659"/>
                      <a:ext cx="118" cy="13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315" name="Line 1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01" y="2841"/>
                      <a:ext cx="22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4300" name="Text Box 1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83" y="4306"/>
                    <a:ext cx="45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sz="2400" baseline="0">
                        <a:solidFill>
                          <a:schemeClr val="folHlink"/>
                        </a:solidFill>
                      </a:rPr>
                      <a:t>T</a:t>
                    </a:r>
                    <a:r>
                      <a:rPr lang="en-US" altLang="zh-CN" sz="2400">
                        <a:solidFill>
                          <a:schemeClr val="folHlink"/>
                        </a:solidFill>
                      </a:rPr>
                      <a:t>2</a:t>
                    </a:r>
                  </a:p>
                </p:txBody>
              </p:sp>
              <p:grpSp>
                <p:nvGrpSpPr>
                  <p:cNvPr id="54301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-159" y="4269"/>
                    <a:ext cx="725" cy="304"/>
                    <a:chOff x="930" y="3475"/>
                    <a:chExt cx="725" cy="304"/>
                  </a:xfrm>
                </p:grpSpPr>
                <p:sp>
                  <p:nvSpPr>
                    <p:cNvPr id="54309" name="Line 1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02" y="3657"/>
                      <a:ext cx="445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310" name="Text Box 1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30" y="3491"/>
                      <a:ext cx="544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defTabSz="914400"/>
                      <a:r>
                        <a:rPr lang="en-US" altLang="zh-CN" sz="2400" baseline="0">
                          <a:solidFill>
                            <a:schemeClr val="folHlink"/>
                          </a:solidFill>
                        </a:rPr>
                        <a:t>A</a:t>
                      </a:r>
                      <a:endParaRPr lang="en-US" altLang="zh-CN" sz="2400">
                        <a:solidFill>
                          <a:schemeClr val="folHlink"/>
                        </a:solidFill>
                      </a:endParaRPr>
                    </a:p>
                  </p:txBody>
                </p:sp>
                <p:sp>
                  <p:nvSpPr>
                    <p:cNvPr id="54311" name="Line 9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655" y="3475"/>
                      <a:ext cx="0" cy="18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4302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1020" y="4277"/>
                    <a:ext cx="5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54303" name="Group 107"/>
                  <p:cNvGrpSpPr>
                    <a:grpSpLocks/>
                  </p:cNvGrpSpPr>
                  <p:nvPr/>
                </p:nvGrpSpPr>
                <p:grpSpPr bwMode="auto">
                  <a:xfrm>
                    <a:off x="553" y="3869"/>
                    <a:ext cx="472" cy="409"/>
                    <a:chOff x="508" y="1480"/>
                    <a:chExt cx="472" cy="409"/>
                  </a:xfrm>
                </p:grpSpPr>
                <p:sp>
                  <p:nvSpPr>
                    <p:cNvPr id="54305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0" y="1706"/>
                      <a:ext cx="31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306" name="Line 5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508" y="1706"/>
                      <a:ext cx="182" cy="18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307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8" y="1707"/>
                      <a:ext cx="182" cy="18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308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49" y="1480"/>
                      <a:ext cx="0" cy="227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4304" name="Text Box 1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0" y="3778"/>
                    <a:ext cx="45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sz="2400" baseline="0">
                        <a:solidFill>
                          <a:schemeClr val="folHlink"/>
                        </a:solidFill>
                      </a:rPr>
                      <a:t>T</a:t>
                    </a:r>
                    <a:r>
                      <a:rPr lang="en-US" altLang="zh-CN" sz="2400">
                        <a:solidFill>
                          <a:schemeClr val="folHlink"/>
                        </a:solidFill>
                      </a:rPr>
                      <a:t>1</a:t>
                    </a:r>
                  </a:p>
                </p:txBody>
              </p:sp>
            </p:grpSp>
          </p:grpSp>
          <p:grpSp>
            <p:nvGrpSpPr>
              <p:cNvPr id="54293" name="Group 113"/>
              <p:cNvGrpSpPr>
                <a:grpSpLocks/>
              </p:cNvGrpSpPr>
              <p:nvPr/>
            </p:nvGrpSpPr>
            <p:grpSpPr bwMode="auto">
              <a:xfrm>
                <a:off x="2426" y="2205"/>
                <a:ext cx="520" cy="1238"/>
                <a:chOff x="2426" y="2205"/>
                <a:chExt cx="520" cy="1238"/>
              </a:xfrm>
            </p:grpSpPr>
            <p:sp>
              <p:nvSpPr>
                <p:cNvPr id="54294" name="Line 107"/>
                <p:cNvSpPr>
                  <a:spLocks noChangeShapeType="1"/>
                </p:cNvSpPr>
                <p:nvPr/>
              </p:nvSpPr>
              <p:spPr bwMode="auto">
                <a:xfrm>
                  <a:off x="2925" y="2205"/>
                  <a:ext cx="0" cy="122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295" name="Oval 60"/>
                <p:cNvSpPr>
                  <a:spLocks noChangeArrowheads="1"/>
                </p:cNvSpPr>
                <p:nvPr/>
              </p:nvSpPr>
              <p:spPr bwMode="auto">
                <a:xfrm>
                  <a:off x="2896" y="3393"/>
                  <a:ext cx="50" cy="5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54296" name="Line 16"/>
                <p:cNvSpPr>
                  <a:spLocks noChangeShapeType="1"/>
                </p:cNvSpPr>
                <p:nvPr/>
              </p:nvSpPr>
              <p:spPr bwMode="auto">
                <a:xfrm>
                  <a:off x="2426" y="2205"/>
                  <a:ext cx="49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4285" name="Group 117"/>
            <p:cNvGrpSpPr>
              <a:grpSpLocks/>
            </p:cNvGrpSpPr>
            <p:nvPr/>
          </p:nvGrpSpPr>
          <p:grpSpPr bwMode="auto">
            <a:xfrm>
              <a:off x="2002" y="887"/>
              <a:ext cx="516" cy="1254"/>
              <a:chOff x="1189" y="751"/>
              <a:chExt cx="516" cy="1254"/>
            </a:xfrm>
          </p:grpSpPr>
          <p:sp>
            <p:nvSpPr>
              <p:cNvPr id="54288" name="Line 109"/>
              <p:cNvSpPr>
                <a:spLocks noChangeShapeType="1"/>
              </p:cNvSpPr>
              <p:nvPr/>
            </p:nvSpPr>
            <p:spPr bwMode="auto">
              <a:xfrm>
                <a:off x="1197" y="783"/>
                <a:ext cx="0" cy="121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89" name="Oval 33"/>
              <p:cNvSpPr>
                <a:spLocks noChangeArrowheads="1"/>
              </p:cNvSpPr>
              <p:nvPr/>
            </p:nvSpPr>
            <p:spPr bwMode="auto">
              <a:xfrm>
                <a:off x="1655" y="751"/>
                <a:ext cx="50" cy="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54290" name="Line 120"/>
              <p:cNvSpPr>
                <a:spLocks noChangeShapeType="1"/>
              </p:cNvSpPr>
              <p:nvPr/>
            </p:nvSpPr>
            <p:spPr bwMode="auto">
              <a:xfrm>
                <a:off x="1189" y="2005"/>
                <a:ext cx="49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91" name="Line 121"/>
              <p:cNvSpPr>
                <a:spLocks noChangeShapeType="1"/>
              </p:cNvSpPr>
              <p:nvPr/>
            </p:nvSpPr>
            <p:spPr bwMode="auto">
              <a:xfrm>
                <a:off x="1194" y="778"/>
                <a:ext cx="49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4286" name="Oval 122"/>
            <p:cNvSpPr>
              <a:spLocks noChangeArrowheads="1"/>
            </p:cNvSpPr>
            <p:nvPr/>
          </p:nvSpPr>
          <p:spPr bwMode="auto">
            <a:xfrm>
              <a:off x="3676" y="1389"/>
              <a:ext cx="408" cy="318"/>
            </a:xfrm>
            <a:prstGeom prst="ellipse">
              <a:avLst/>
            </a:prstGeom>
            <a:noFill/>
            <a:ln w="15875">
              <a:solidFill>
                <a:srgbClr val="FF66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54287" name="Oval 123"/>
            <p:cNvSpPr>
              <a:spLocks noChangeArrowheads="1"/>
            </p:cNvSpPr>
            <p:nvPr/>
          </p:nvSpPr>
          <p:spPr bwMode="auto">
            <a:xfrm>
              <a:off x="3858" y="3067"/>
              <a:ext cx="408" cy="318"/>
            </a:xfrm>
            <a:prstGeom prst="ellipse">
              <a:avLst/>
            </a:prstGeom>
            <a:noFill/>
            <a:ln w="15875">
              <a:solidFill>
                <a:srgbClr val="FF66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</p:grpSp>
      <p:sp>
        <p:nvSpPr>
          <p:cNvPr id="70783" name="Rectangle 127"/>
          <p:cNvSpPr>
            <a:spLocks noChangeArrowheads="1"/>
          </p:cNvSpPr>
          <p:nvPr/>
        </p:nvSpPr>
        <p:spPr bwMode="auto">
          <a:xfrm>
            <a:off x="252413" y="1743075"/>
            <a:ext cx="23034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 sz="2400" baseline="0">
                <a:solidFill>
                  <a:schemeClr val="folHlink"/>
                </a:solidFill>
              </a:rPr>
              <a:t>A</a:t>
            </a:r>
            <a:r>
              <a:rPr lang="zh-CN" altLang="en-US" sz="2400" baseline="0">
                <a:solidFill>
                  <a:schemeClr val="folHlink"/>
                </a:solidFill>
              </a:rPr>
              <a:t>、</a:t>
            </a:r>
            <a:r>
              <a:rPr lang="en-US" altLang="zh-CN" sz="2400" baseline="0">
                <a:solidFill>
                  <a:schemeClr val="folHlink"/>
                </a:solidFill>
              </a:rPr>
              <a:t>B</a:t>
            </a:r>
            <a:r>
              <a:rPr lang="zh-CN" altLang="en-US" sz="2400" baseline="0"/>
              <a:t>输入同为</a:t>
            </a:r>
            <a:r>
              <a:rPr lang="zh-CN" altLang="en-US" sz="2400" baseline="0">
                <a:solidFill>
                  <a:schemeClr val="hlink"/>
                </a:solidFill>
              </a:rPr>
              <a:t>高电位</a:t>
            </a:r>
            <a:r>
              <a:rPr lang="zh-CN" altLang="en-US" sz="2400" baseline="0"/>
              <a:t> </a:t>
            </a:r>
          </a:p>
        </p:txBody>
      </p:sp>
      <p:sp>
        <p:nvSpPr>
          <p:cNvPr id="70784" name="Rectangle 128"/>
          <p:cNvSpPr>
            <a:spLocks noChangeArrowheads="1"/>
          </p:cNvSpPr>
          <p:nvPr/>
        </p:nvSpPr>
        <p:spPr bwMode="auto">
          <a:xfrm>
            <a:off x="468313" y="2700338"/>
            <a:ext cx="19431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2400" baseline="0">
                <a:solidFill>
                  <a:schemeClr val="hlink"/>
                </a:solidFill>
                <a:latin typeface="仿宋" pitchFamily="49" charset="-122"/>
              </a:rPr>
              <a:t>同构作用</a:t>
            </a:r>
            <a:r>
              <a:rPr lang="zh-CN" altLang="en-US" sz="2400" baseline="0">
                <a:latin typeface="仿宋" pitchFamily="49" charset="-122"/>
              </a:rPr>
              <a:t>   </a:t>
            </a:r>
            <a:r>
              <a:rPr lang="en-US" altLang="zh-CN" sz="2400" baseline="0">
                <a:solidFill>
                  <a:schemeClr val="folHlink"/>
                </a:solidFill>
              </a:rPr>
              <a:t>F = 0.3V</a:t>
            </a:r>
            <a:r>
              <a:rPr lang="zh-CN" altLang="en-US" sz="2400" baseline="0">
                <a:latin typeface="仿宋" pitchFamily="49" charset="-122"/>
              </a:rPr>
              <a:t> </a:t>
            </a:r>
          </a:p>
        </p:txBody>
      </p:sp>
      <p:sp>
        <p:nvSpPr>
          <p:cNvPr id="70785" name="Rectangle 129"/>
          <p:cNvSpPr>
            <a:spLocks noChangeArrowheads="1"/>
          </p:cNvSpPr>
          <p:nvPr/>
        </p:nvSpPr>
        <p:spPr bwMode="auto">
          <a:xfrm>
            <a:off x="252413" y="3860800"/>
            <a:ext cx="23034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zh-CN" sz="2400" baseline="0">
                <a:solidFill>
                  <a:schemeClr val="folHlink"/>
                </a:solidFill>
              </a:rPr>
              <a:t>A</a:t>
            </a:r>
            <a:r>
              <a:rPr lang="zh-CN" altLang="en-US" sz="2400" baseline="0">
                <a:solidFill>
                  <a:schemeClr val="folHlink"/>
                </a:solidFill>
              </a:rPr>
              <a:t>、</a:t>
            </a:r>
            <a:r>
              <a:rPr lang="en-US" altLang="zh-CN" sz="2400" baseline="0">
                <a:solidFill>
                  <a:schemeClr val="folHlink"/>
                </a:solidFill>
              </a:rPr>
              <a:t>B</a:t>
            </a:r>
            <a:r>
              <a:rPr lang="zh-CN" altLang="en-US" sz="2400" baseline="0"/>
              <a:t>输入同为</a:t>
            </a:r>
            <a:r>
              <a:rPr lang="zh-CN" altLang="en-US" sz="2400" baseline="0">
                <a:solidFill>
                  <a:schemeClr val="hlink"/>
                </a:solidFill>
              </a:rPr>
              <a:t>低电位</a:t>
            </a:r>
            <a:r>
              <a:rPr lang="zh-CN" altLang="en-US" sz="2400" baseline="0"/>
              <a:t> </a:t>
            </a:r>
          </a:p>
        </p:txBody>
      </p:sp>
      <p:sp>
        <p:nvSpPr>
          <p:cNvPr id="70786" name="Rectangle 130"/>
          <p:cNvSpPr>
            <a:spLocks noChangeArrowheads="1"/>
          </p:cNvSpPr>
          <p:nvPr/>
        </p:nvSpPr>
        <p:spPr bwMode="auto">
          <a:xfrm>
            <a:off x="468313" y="4818063"/>
            <a:ext cx="19431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2400" baseline="0">
                <a:solidFill>
                  <a:schemeClr val="hlink"/>
                </a:solidFill>
                <a:latin typeface="仿宋" pitchFamily="49" charset="-122"/>
              </a:rPr>
              <a:t>同构作用</a:t>
            </a:r>
            <a:r>
              <a:rPr lang="zh-CN" altLang="en-US" sz="2400" baseline="0">
                <a:latin typeface="仿宋" pitchFamily="49" charset="-122"/>
              </a:rPr>
              <a:t>   </a:t>
            </a:r>
            <a:r>
              <a:rPr lang="en-US" altLang="zh-CN" sz="2400" baseline="0">
                <a:solidFill>
                  <a:schemeClr val="folHlink"/>
                </a:solidFill>
              </a:rPr>
              <a:t>F = 3.6V</a:t>
            </a:r>
            <a:r>
              <a:rPr lang="zh-CN" altLang="en-US" sz="2400" baseline="0">
                <a:latin typeface="仿宋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83" grpId="0"/>
      <p:bldP spid="70784" grpId="0"/>
      <p:bldP spid="70785" grpId="0"/>
      <p:bldP spid="7078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2" name="文本框 2"/>
          <p:cNvSpPr txBox="1">
            <a:spLocks noChangeArrowheads="1"/>
          </p:cNvSpPr>
          <p:nvPr/>
        </p:nvSpPr>
        <p:spPr bwMode="auto">
          <a:xfrm>
            <a:off x="360363" y="260350"/>
            <a:ext cx="39957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itchFamily="49" charset="-122"/>
                <a:ea typeface="华文行楷" pitchFamily="2" charset="-122"/>
              </a:rPr>
              <a:t>三、逻辑门电路</a:t>
            </a:r>
          </a:p>
        </p:txBody>
      </p:sp>
      <p:sp>
        <p:nvSpPr>
          <p:cNvPr id="55300" name="Rectangle 23"/>
          <p:cNvSpPr>
            <a:spLocks noChangeArrowheads="1"/>
          </p:cNvSpPr>
          <p:nvPr/>
        </p:nvSpPr>
        <p:spPr bwMode="auto">
          <a:xfrm>
            <a:off x="539750" y="884238"/>
            <a:ext cx="439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400" baseline="0">
                <a:latin typeface="宋体" charset="-122"/>
              </a:rPr>
              <a:t>* </a:t>
            </a:r>
            <a:r>
              <a:rPr lang="zh-CN" altLang="en-US" sz="2400" baseline="0"/>
              <a:t>典型</a:t>
            </a:r>
            <a:r>
              <a:rPr lang="en-US" altLang="zh-CN" sz="2400" baseline="0"/>
              <a:t>TTL</a:t>
            </a:r>
            <a:r>
              <a:rPr lang="zh-CN" altLang="en-US" sz="2400" baseline="0"/>
              <a:t>或非门电路分析</a:t>
            </a:r>
          </a:p>
        </p:txBody>
      </p:sp>
      <p:grpSp>
        <p:nvGrpSpPr>
          <p:cNvPr id="55301" name="Group 78"/>
          <p:cNvGrpSpPr>
            <a:grpSpLocks/>
          </p:cNvGrpSpPr>
          <p:nvPr/>
        </p:nvGrpSpPr>
        <p:grpSpPr bwMode="auto">
          <a:xfrm>
            <a:off x="2668588" y="1196975"/>
            <a:ext cx="6727825" cy="5327650"/>
            <a:chOff x="1545" y="754"/>
            <a:chExt cx="4238" cy="3356"/>
          </a:xfrm>
        </p:grpSpPr>
        <p:grpSp>
          <p:nvGrpSpPr>
            <p:cNvPr id="55316" name="Group 79"/>
            <p:cNvGrpSpPr>
              <a:grpSpLocks/>
            </p:cNvGrpSpPr>
            <p:nvPr/>
          </p:nvGrpSpPr>
          <p:grpSpPr bwMode="auto">
            <a:xfrm>
              <a:off x="2492" y="754"/>
              <a:ext cx="3291" cy="3356"/>
              <a:chOff x="1333" y="618"/>
              <a:chExt cx="3291" cy="3356"/>
            </a:xfrm>
          </p:grpSpPr>
          <p:grpSp>
            <p:nvGrpSpPr>
              <p:cNvPr id="55379" name="Group 8"/>
              <p:cNvGrpSpPr>
                <a:grpSpLocks/>
              </p:cNvGrpSpPr>
              <p:nvPr/>
            </p:nvGrpSpPr>
            <p:grpSpPr bwMode="auto">
              <a:xfrm>
                <a:off x="3251" y="2272"/>
                <a:ext cx="1373" cy="288"/>
                <a:chOff x="3337" y="2373"/>
                <a:chExt cx="1373" cy="288"/>
              </a:xfrm>
            </p:grpSpPr>
            <p:sp>
              <p:nvSpPr>
                <p:cNvPr id="55428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4211" y="2373"/>
                  <a:ext cx="499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 sz="2400" baseline="0">
                      <a:solidFill>
                        <a:schemeClr val="folHlink"/>
                      </a:solidFill>
                    </a:rPr>
                    <a:t>F</a:t>
                  </a:r>
                </a:p>
              </p:txBody>
            </p:sp>
            <p:grpSp>
              <p:nvGrpSpPr>
                <p:cNvPr id="55429" name="Group 10"/>
                <p:cNvGrpSpPr>
                  <a:grpSpLocks/>
                </p:cNvGrpSpPr>
                <p:nvPr/>
              </p:nvGrpSpPr>
              <p:grpSpPr bwMode="auto">
                <a:xfrm>
                  <a:off x="3337" y="2497"/>
                  <a:ext cx="888" cy="50"/>
                  <a:chOff x="3337" y="2497"/>
                  <a:chExt cx="888" cy="50"/>
                </a:xfrm>
              </p:grpSpPr>
              <p:sp>
                <p:nvSpPr>
                  <p:cNvPr id="55430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3363" y="2523"/>
                    <a:ext cx="86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431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337" y="2497"/>
                    <a:ext cx="50" cy="5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</p:grpSp>
          </p:grpSp>
          <p:grpSp>
            <p:nvGrpSpPr>
              <p:cNvPr id="55380" name="Group 85"/>
              <p:cNvGrpSpPr>
                <a:grpSpLocks/>
              </p:cNvGrpSpPr>
              <p:nvPr/>
            </p:nvGrpSpPr>
            <p:grpSpPr bwMode="auto">
              <a:xfrm>
                <a:off x="1333" y="618"/>
                <a:ext cx="2907" cy="3356"/>
                <a:chOff x="1333" y="618"/>
                <a:chExt cx="2907" cy="3356"/>
              </a:xfrm>
            </p:grpSpPr>
            <p:grpSp>
              <p:nvGrpSpPr>
                <p:cNvPr id="55381" name="Group 86"/>
                <p:cNvGrpSpPr>
                  <a:grpSpLocks/>
                </p:cNvGrpSpPr>
                <p:nvPr/>
              </p:nvGrpSpPr>
              <p:grpSpPr bwMode="auto">
                <a:xfrm>
                  <a:off x="2426" y="3278"/>
                  <a:ext cx="952" cy="696"/>
                  <a:chOff x="2426" y="3278"/>
                  <a:chExt cx="952" cy="696"/>
                </a:xfrm>
              </p:grpSpPr>
              <p:sp>
                <p:nvSpPr>
                  <p:cNvPr id="55424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3288" y="3278"/>
                    <a:ext cx="0" cy="696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425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3264" y="3627"/>
                    <a:ext cx="50" cy="5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  <p:sp>
                <p:nvSpPr>
                  <p:cNvPr id="55426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426" y="3657"/>
                    <a:ext cx="86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427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3197" y="3974"/>
                    <a:ext cx="181" cy="0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5382" name="Group 91"/>
                <p:cNvGrpSpPr>
                  <a:grpSpLocks/>
                </p:cNvGrpSpPr>
                <p:nvPr/>
              </p:nvGrpSpPr>
              <p:grpSpPr bwMode="auto">
                <a:xfrm>
                  <a:off x="1333" y="618"/>
                  <a:ext cx="2907" cy="3031"/>
                  <a:chOff x="1333" y="943"/>
                  <a:chExt cx="2907" cy="3031"/>
                </a:xfrm>
              </p:grpSpPr>
              <p:grpSp>
                <p:nvGrpSpPr>
                  <p:cNvPr id="55383" name="Group 92"/>
                  <p:cNvGrpSpPr>
                    <a:grpSpLocks/>
                  </p:cNvGrpSpPr>
                  <p:nvPr/>
                </p:nvGrpSpPr>
                <p:grpSpPr bwMode="auto">
                  <a:xfrm>
                    <a:off x="2381" y="1925"/>
                    <a:ext cx="1331" cy="2049"/>
                    <a:chOff x="2381" y="1925"/>
                    <a:chExt cx="1331" cy="2049"/>
                  </a:xfrm>
                </p:grpSpPr>
                <p:grpSp>
                  <p:nvGrpSpPr>
                    <p:cNvPr id="55407" name="Group 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81" y="1925"/>
                      <a:ext cx="182" cy="1316"/>
                      <a:chOff x="3197" y="1933"/>
                      <a:chExt cx="182" cy="1316"/>
                    </a:xfrm>
                  </p:grpSpPr>
                  <p:grpSp>
                    <p:nvGrpSpPr>
                      <p:cNvPr id="55420" name="Group 5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197" y="2251"/>
                        <a:ext cx="182" cy="181"/>
                        <a:chOff x="3272" y="2251"/>
                        <a:chExt cx="182" cy="181"/>
                      </a:xfrm>
                    </p:grpSpPr>
                    <p:sp>
                      <p:nvSpPr>
                        <p:cNvPr id="55422" name="AutoShape 5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 rot="10800000">
                          <a:off x="3272" y="2251"/>
                          <a:ext cx="181" cy="181"/>
                        </a:xfrm>
                        <a:prstGeom prst="triangle">
                          <a:avLst>
                            <a:gd name="adj" fmla="val 50000"/>
                          </a:avLst>
                        </a:prstGeom>
                        <a:solidFill>
                          <a:srgbClr val="008000"/>
                        </a:solidFill>
                        <a:ln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</p:spPr>
                      <p:txBody>
                        <a:bodyPr rot="10800000" wrap="none" anchor="ctr"/>
                        <a:lstStyle/>
                        <a:p>
                          <a:endParaRPr lang="zh-CN" altLang="en-US" sz="2800" baseline="0">
                            <a:latin typeface="仿宋" pitchFamily="49" charset="-122"/>
                          </a:endParaRPr>
                        </a:p>
                      </p:txBody>
                    </p:sp>
                    <p:sp>
                      <p:nvSpPr>
                        <p:cNvPr id="55423" name="Line 5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72" y="2432"/>
                          <a:ext cx="182" cy="0"/>
                        </a:xfrm>
                        <a:prstGeom prst="line">
                          <a:avLst/>
                        </a:prstGeom>
                        <a:noFill/>
                        <a:ln w="222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55421" name="Line 10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88" y="1933"/>
                        <a:ext cx="0" cy="1316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55408" name="Group 9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26" y="3248"/>
                      <a:ext cx="1286" cy="363"/>
                      <a:chOff x="3091" y="3248"/>
                      <a:chExt cx="1286" cy="363"/>
                    </a:xfrm>
                  </p:grpSpPr>
                  <p:grpSp>
                    <p:nvGrpSpPr>
                      <p:cNvPr id="55413" name="Group 9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98" y="3248"/>
                        <a:ext cx="361" cy="363"/>
                        <a:chOff x="1701" y="2659"/>
                        <a:chExt cx="361" cy="363"/>
                      </a:xfrm>
                    </p:grpSpPr>
                    <p:sp>
                      <p:nvSpPr>
                        <p:cNvPr id="55416" name="Line 9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928" y="2726"/>
                          <a:ext cx="0" cy="226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5417" name="Line 9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928" y="2886"/>
                          <a:ext cx="134" cy="136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5418" name="Line 10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928" y="2659"/>
                          <a:ext cx="118" cy="136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5419" name="Line 10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701" y="2841"/>
                          <a:ext cx="224" cy="0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55414" name="Line 5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091" y="3429"/>
                        <a:ext cx="552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5415" name="Text Box 10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878" y="3285"/>
                        <a:ext cx="499" cy="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 algn="ctr" defTabSz="914400"/>
                        <a:r>
                          <a:rPr lang="en-US" altLang="zh-CN" sz="2400" baseline="0">
                            <a:solidFill>
                              <a:schemeClr val="folHlink"/>
                            </a:solidFill>
                          </a:rPr>
                          <a:t>T</a:t>
                        </a:r>
                        <a:r>
                          <a:rPr lang="en-US" altLang="zh-CN" sz="2400">
                            <a:solidFill>
                              <a:schemeClr val="folHlink"/>
                            </a:solidFill>
                          </a:rPr>
                          <a:t>4</a:t>
                        </a:r>
                      </a:p>
                    </p:txBody>
                  </p:sp>
                </p:grpSp>
                <p:grpSp>
                  <p:nvGrpSpPr>
                    <p:cNvPr id="55409" name="Group 10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81" y="3430"/>
                      <a:ext cx="91" cy="544"/>
                      <a:chOff x="4753" y="3067"/>
                      <a:chExt cx="91" cy="544"/>
                    </a:xfrm>
                  </p:grpSpPr>
                  <p:sp>
                    <p:nvSpPr>
                      <p:cNvPr id="55410" name="Line 10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798" y="3483"/>
                        <a:ext cx="0" cy="128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5411" name="Rectangle 10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753" y="3211"/>
                        <a:ext cx="91" cy="27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 sz="2800" baseline="0">
                          <a:latin typeface="仿宋" pitchFamily="49" charset="-122"/>
                        </a:endParaRPr>
                      </a:p>
                    </p:txBody>
                  </p:sp>
                  <p:sp>
                    <p:nvSpPr>
                      <p:cNvPr id="55412" name="Line 10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798" y="3067"/>
                        <a:ext cx="0" cy="144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55384" name="Group 110"/>
                  <p:cNvGrpSpPr>
                    <a:grpSpLocks/>
                  </p:cNvGrpSpPr>
                  <p:nvPr/>
                </p:nvGrpSpPr>
                <p:grpSpPr bwMode="auto">
                  <a:xfrm>
                    <a:off x="1333" y="943"/>
                    <a:ext cx="2907" cy="980"/>
                    <a:chOff x="1333" y="943"/>
                    <a:chExt cx="2907" cy="980"/>
                  </a:xfrm>
                </p:grpSpPr>
                <p:sp>
                  <p:nvSpPr>
                    <p:cNvPr id="55385" name="Line 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18" y="1744"/>
                      <a:ext cx="317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5386" name="Text Box 11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650" y="943"/>
                      <a:ext cx="590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defTabSz="914400"/>
                      <a:r>
                        <a:rPr lang="en-US" altLang="zh-CN" sz="2400" baseline="0"/>
                        <a:t>V</a:t>
                      </a:r>
                      <a:r>
                        <a:rPr lang="en-US" altLang="zh-CN" sz="2400"/>
                        <a:t>CC</a:t>
                      </a:r>
                    </a:p>
                  </p:txBody>
                </p:sp>
                <p:sp>
                  <p:nvSpPr>
                    <p:cNvPr id="55387" name="Line 1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33" y="1101"/>
                      <a:ext cx="2359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55388" name="Group 1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65" y="1109"/>
                      <a:ext cx="91" cy="726"/>
                      <a:chOff x="2381" y="1117"/>
                      <a:chExt cx="91" cy="726"/>
                    </a:xfrm>
                  </p:grpSpPr>
                  <p:sp>
                    <p:nvSpPr>
                      <p:cNvPr id="55404" name="Line 10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26" y="1533"/>
                        <a:ext cx="0" cy="31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5405" name="Rectangle 10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81" y="1261"/>
                        <a:ext cx="91" cy="27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 sz="2800" baseline="0">
                          <a:latin typeface="仿宋" pitchFamily="49" charset="-122"/>
                        </a:endParaRPr>
                      </a:p>
                    </p:txBody>
                  </p:sp>
                  <p:sp>
                    <p:nvSpPr>
                      <p:cNvPr id="55406" name="Line 10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26" y="1117"/>
                        <a:ext cx="0" cy="144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55389" name="Oval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86" y="1071"/>
                      <a:ext cx="50" cy="5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  <p:grpSp>
                  <p:nvGrpSpPr>
                    <p:cNvPr id="55390" name="Group 1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04" y="1071"/>
                      <a:ext cx="1006" cy="852"/>
                      <a:chOff x="2704" y="1071"/>
                      <a:chExt cx="1006" cy="852"/>
                    </a:xfrm>
                  </p:grpSpPr>
                  <p:sp>
                    <p:nvSpPr>
                      <p:cNvPr id="55392" name="Text Box 10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211" y="1576"/>
                        <a:ext cx="499" cy="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 algn="ctr" defTabSz="914400"/>
                        <a:r>
                          <a:rPr lang="en-US" altLang="zh-CN" sz="2400" baseline="0">
                            <a:solidFill>
                              <a:schemeClr val="folHlink"/>
                            </a:solidFill>
                          </a:rPr>
                          <a:t>T</a:t>
                        </a:r>
                        <a:r>
                          <a:rPr lang="en-US" altLang="zh-CN" sz="2400">
                            <a:solidFill>
                              <a:schemeClr val="folHlink"/>
                            </a:solidFill>
                          </a:rPr>
                          <a:t>3</a:t>
                        </a:r>
                      </a:p>
                    </p:txBody>
                  </p:sp>
                  <p:grpSp>
                    <p:nvGrpSpPr>
                      <p:cNvPr id="55393" name="Group 9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925" y="1560"/>
                        <a:ext cx="361" cy="363"/>
                        <a:chOff x="1701" y="2659"/>
                        <a:chExt cx="361" cy="363"/>
                      </a:xfrm>
                    </p:grpSpPr>
                    <p:sp>
                      <p:nvSpPr>
                        <p:cNvPr id="55400" name="Line 9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928" y="2726"/>
                          <a:ext cx="0" cy="226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5401" name="Line 9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928" y="2886"/>
                          <a:ext cx="134" cy="136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000000"/>
                          </a:solidFill>
                          <a:round/>
                          <a:headEnd/>
                          <a:tailEnd type="triangle" w="med" len="med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5402" name="Line 10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1928" y="2659"/>
                          <a:ext cx="118" cy="136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55403" name="Line 10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701" y="2841"/>
                          <a:ext cx="224" cy="0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55394" name="Line 10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70" y="1477"/>
                        <a:ext cx="0" cy="91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5395" name="Rectangle 10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25" y="1205"/>
                        <a:ext cx="91" cy="27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 sz="2800" baseline="0">
                          <a:latin typeface="仿宋" pitchFamily="49" charset="-122"/>
                        </a:endParaRPr>
                      </a:p>
                    </p:txBody>
                  </p:sp>
                  <p:sp>
                    <p:nvSpPr>
                      <p:cNvPr id="55396" name="Line 10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70" y="1106"/>
                        <a:ext cx="0" cy="92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5397" name="Oval 5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49" y="1071"/>
                        <a:ext cx="50" cy="5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 sz="2800" baseline="0">
                          <a:latin typeface="仿宋" pitchFamily="49" charset="-122"/>
                        </a:endParaRPr>
                      </a:p>
                    </p:txBody>
                  </p:sp>
                  <p:sp>
                    <p:nvSpPr>
                      <p:cNvPr id="55398" name="Oval 6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704" y="1712"/>
                        <a:ext cx="50" cy="5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 sz="2800" baseline="0">
                          <a:latin typeface="仿宋" pitchFamily="49" charset="-122"/>
                        </a:endParaRPr>
                      </a:p>
                    </p:txBody>
                  </p:sp>
                  <p:sp>
                    <p:nvSpPr>
                      <p:cNvPr id="55399" name="Line 5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736" y="1741"/>
                        <a:ext cx="326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55391" name="Oval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89" y="1720"/>
                      <a:ext cx="50" cy="5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</p:grpSp>
            </p:grpSp>
          </p:grpSp>
        </p:grpSp>
        <p:grpSp>
          <p:nvGrpSpPr>
            <p:cNvPr id="55317" name="Group 133"/>
            <p:cNvGrpSpPr>
              <a:grpSpLocks/>
            </p:cNvGrpSpPr>
            <p:nvPr/>
          </p:nvGrpSpPr>
          <p:grpSpPr bwMode="auto">
            <a:xfrm>
              <a:off x="1545" y="1562"/>
              <a:ext cx="2359" cy="1822"/>
              <a:chOff x="385" y="1760"/>
              <a:chExt cx="2359" cy="1822"/>
            </a:xfrm>
          </p:grpSpPr>
          <p:grpSp>
            <p:nvGrpSpPr>
              <p:cNvPr id="55353" name="Group 134"/>
              <p:cNvGrpSpPr>
                <a:grpSpLocks/>
              </p:cNvGrpSpPr>
              <p:nvPr/>
            </p:nvGrpSpPr>
            <p:grpSpPr bwMode="auto">
              <a:xfrm>
                <a:off x="385" y="2341"/>
                <a:ext cx="2041" cy="1241"/>
                <a:chOff x="385" y="2506"/>
                <a:chExt cx="2041" cy="1241"/>
              </a:xfrm>
            </p:grpSpPr>
            <p:grpSp>
              <p:nvGrpSpPr>
                <p:cNvPr id="55357" name="Group 135"/>
                <p:cNvGrpSpPr>
                  <a:grpSpLocks/>
                </p:cNvGrpSpPr>
                <p:nvPr/>
              </p:nvGrpSpPr>
              <p:grpSpPr bwMode="auto">
                <a:xfrm>
                  <a:off x="385" y="2931"/>
                  <a:ext cx="2041" cy="816"/>
                  <a:chOff x="-159" y="3778"/>
                  <a:chExt cx="2041" cy="816"/>
                </a:xfrm>
              </p:grpSpPr>
              <p:grpSp>
                <p:nvGrpSpPr>
                  <p:cNvPr id="55362" name="Group 97"/>
                  <p:cNvGrpSpPr>
                    <a:grpSpLocks/>
                  </p:cNvGrpSpPr>
                  <p:nvPr/>
                </p:nvGrpSpPr>
                <p:grpSpPr bwMode="auto">
                  <a:xfrm>
                    <a:off x="1521" y="4095"/>
                    <a:ext cx="361" cy="363"/>
                    <a:chOff x="1701" y="2659"/>
                    <a:chExt cx="361" cy="363"/>
                  </a:xfrm>
                </p:grpSpPr>
                <p:sp>
                  <p:nvSpPr>
                    <p:cNvPr id="55375" name="Line 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8" y="2726"/>
                      <a:ext cx="0" cy="22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5376" name="Line 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8" y="2886"/>
                      <a:ext cx="134" cy="13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5377" name="Line 10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28" y="2659"/>
                      <a:ext cx="118" cy="13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5378" name="Line 1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01" y="2841"/>
                      <a:ext cx="22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5363" name="Text Box 1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83" y="4306"/>
                    <a:ext cx="45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sz="2400" baseline="0">
                        <a:solidFill>
                          <a:schemeClr val="folHlink"/>
                        </a:solidFill>
                      </a:rPr>
                      <a:t>T`</a:t>
                    </a:r>
                    <a:r>
                      <a:rPr lang="en-US" altLang="zh-CN" sz="2400">
                        <a:solidFill>
                          <a:schemeClr val="folHlink"/>
                        </a:solidFill>
                      </a:rPr>
                      <a:t>2</a:t>
                    </a:r>
                  </a:p>
                </p:txBody>
              </p:sp>
              <p:grpSp>
                <p:nvGrpSpPr>
                  <p:cNvPr id="55364" name="Group 142"/>
                  <p:cNvGrpSpPr>
                    <a:grpSpLocks/>
                  </p:cNvGrpSpPr>
                  <p:nvPr/>
                </p:nvGrpSpPr>
                <p:grpSpPr bwMode="auto">
                  <a:xfrm>
                    <a:off x="-159" y="4269"/>
                    <a:ext cx="725" cy="304"/>
                    <a:chOff x="930" y="3475"/>
                    <a:chExt cx="725" cy="304"/>
                  </a:xfrm>
                </p:grpSpPr>
                <p:sp>
                  <p:nvSpPr>
                    <p:cNvPr id="55372" name="Line 1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02" y="3657"/>
                      <a:ext cx="445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5373" name="Text Box 1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30" y="3491"/>
                      <a:ext cx="544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defTabSz="914400"/>
                      <a:r>
                        <a:rPr lang="en-US" altLang="zh-CN" sz="2400" baseline="0">
                          <a:solidFill>
                            <a:schemeClr val="folHlink"/>
                          </a:solidFill>
                        </a:rPr>
                        <a:t>B</a:t>
                      </a:r>
                      <a:endParaRPr lang="en-US" altLang="zh-CN" sz="2400">
                        <a:solidFill>
                          <a:schemeClr val="folHlink"/>
                        </a:solidFill>
                      </a:endParaRPr>
                    </a:p>
                  </p:txBody>
                </p:sp>
                <p:sp>
                  <p:nvSpPr>
                    <p:cNvPr id="55374" name="Line 9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655" y="3475"/>
                      <a:ext cx="0" cy="18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5365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1020" y="4277"/>
                    <a:ext cx="5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55366" name="Group 147"/>
                  <p:cNvGrpSpPr>
                    <a:grpSpLocks/>
                  </p:cNvGrpSpPr>
                  <p:nvPr/>
                </p:nvGrpSpPr>
                <p:grpSpPr bwMode="auto">
                  <a:xfrm>
                    <a:off x="553" y="3869"/>
                    <a:ext cx="472" cy="409"/>
                    <a:chOff x="508" y="1480"/>
                    <a:chExt cx="472" cy="409"/>
                  </a:xfrm>
                </p:grpSpPr>
                <p:sp>
                  <p:nvSpPr>
                    <p:cNvPr id="55368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0" y="1706"/>
                      <a:ext cx="31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5369" name="Line 5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508" y="1706"/>
                      <a:ext cx="182" cy="18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5370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8" y="1707"/>
                      <a:ext cx="182" cy="18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5371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49" y="1480"/>
                      <a:ext cx="0" cy="227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5367" name="Text Box 1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0" y="3778"/>
                    <a:ext cx="45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sz="2400" baseline="0">
                        <a:solidFill>
                          <a:schemeClr val="folHlink"/>
                        </a:solidFill>
                      </a:rPr>
                      <a:t>T`</a:t>
                    </a:r>
                    <a:r>
                      <a:rPr lang="en-US" altLang="zh-CN" sz="2400">
                        <a:solidFill>
                          <a:schemeClr val="folHlink"/>
                        </a:solidFill>
                      </a:rPr>
                      <a:t>1</a:t>
                    </a:r>
                  </a:p>
                </p:txBody>
              </p:sp>
            </p:grpSp>
            <p:grpSp>
              <p:nvGrpSpPr>
                <p:cNvPr id="55358" name="Group 153"/>
                <p:cNvGrpSpPr>
                  <a:grpSpLocks/>
                </p:cNvGrpSpPr>
                <p:nvPr/>
              </p:nvGrpSpPr>
              <p:grpSpPr bwMode="auto">
                <a:xfrm>
                  <a:off x="1292" y="2506"/>
                  <a:ext cx="91" cy="606"/>
                  <a:chOff x="1292" y="1101"/>
                  <a:chExt cx="91" cy="606"/>
                </a:xfrm>
              </p:grpSpPr>
              <p:sp>
                <p:nvSpPr>
                  <p:cNvPr id="55359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1337" y="1525"/>
                    <a:ext cx="0" cy="18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360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1292" y="1253"/>
                    <a:ext cx="91" cy="27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  <p:sp>
                <p:nvSpPr>
                  <p:cNvPr id="55361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1337" y="1101"/>
                    <a:ext cx="0" cy="15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5354" name="Group 157"/>
              <p:cNvGrpSpPr>
                <a:grpSpLocks/>
              </p:cNvGrpSpPr>
              <p:nvPr/>
            </p:nvGrpSpPr>
            <p:grpSpPr bwMode="auto">
              <a:xfrm>
                <a:off x="2389" y="1760"/>
                <a:ext cx="355" cy="1331"/>
                <a:chOff x="2389" y="1760"/>
                <a:chExt cx="355" cy="1331"/>
              </a:xfrm>
            </p:grpSpPr>
            <p:sp>
              <p:nvSpPr>
                <p:cNvPr id="55355" name="Line 107"/>
                <p:cNvSpPr>
                  <a:spLocks noChangeShapeType="1"/>
                </p:cNvSpPr>
                <p:nvPr/>
              </p:nvSpPr>
              <p:spPr bwMode="auto">
                <a:xfrm>
                  <a:off x="2736" y="1760"/>
                  <a:ext cx="0" cy="132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56" name="Line 16"/>
                <p:cNvSpPr>
                  <a:spLocks noChangeShapeType="1"/>
                </p:cNvSpPr>
                <p:nvPr/>
              </p:nvSpPr>
              <p:spPr bwMode="auto">
                <a:xfrm>
                  <a:off x="2389" y="3091"/>
                  <a:ext cx="35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5318" name="Group 160"/>
            <p:cNvGrpSpPr>
              <a:grpSpLocks/>
            </p:cNvGrpSpPr>
            <p:nvPr/>
          </p:nvGrpSpPr>
          <p:grpSpPr bwMode="auto">
            <a:xfrm>
              <a:off x="1546" y="906"/>
              <a:ext cx="2560" cy="2348"/>
              <a:chOff x="386" y="1095"/>
              <a:chExt cx="2560" cy="2348"/>
            </a:xfrm>
          </p:grpSpPr>
          <p:grpSp>
            <p:nvGrpSpPr>
              <p:cNvPr id="55326" name="Group 161"/>
              <p:cNvGrpSpPr>
                <a:grpSpLocks/>
              </p:cNvGrpSpPr>
              <p:nvPr/>
            </p:nvGrpSpPr>
            <p:grpSpPr bwMode="auto">
              <a:xfrm>
                <a:off x="386" y="1095"/>
                <a:ext cx="2041" cy="1245"/>
                <a:chOff x="385" y="1101"/>
                <a:chExt cx="2041" cy="1245"/>
              </a:xfrm>
            </p:grpSpPr>
            <p:grpSp>
              <p:nvGrpSpPr>
                <p:cNvPr id="55331" name="Group 162"/>
                <p:cNvGrpSpPr>
                  <a:grpSpLocks/>
                </p:cNvGrpSpPr>
                <p:nvPr/>
              </p:nvGrpSpPr>
              <p:grpSpPr bwMode="auto">
                <a:xfrm>
                  <a:off x="1292" y="1101"/>
                  <a:ext cx="91" cy="606"/>
                  <a:chOff x="1292" y="1101"/>
                  <a:chExt cx="91" cy="606"/>
                </a:xfrm>
              </p:grpSpPr>
              <p:sp>
                <p:nvSpPr>
                  <p:cNvPr id="55350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1337" y="1525"/>
                    <a:ext cx="0" cy="18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351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1292" y="1253"/>
                    <a:ext cx="91" cy="27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  <p:sp>
                <p:nvSpPr>
                  <p:cNvPr id="55352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1337" y="1101"/>
                    <a:ext cx="0" cy="15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5332" name="Group 166"/>
                <p:cNvGrpSpPr>
                  <a:grpSpLocks/>
                </p:cNvGrpSpPr>
                <p:nvPr/>
              </p:nvGrpSpPr>
              <p:grpSpPr bwMode="auto">
                <a:xfrm>
                  <a:off x="385" y="1530"/>
                  <a:ext cx="2041" cy="816"/>
                  <a:chOff x="-159" y="3778"/>
                  <a:chExt cx="2041" cy="816"/>
                </a:xfrm>
              </p:grpSpPr>
              <p:grpSp>
                <p:nvGrpSpPr>
                  <p:cNvPr id="55333" name="Group 97"/>
                  <p:cNvGrpSpPr>
                    <a:grpSpLocks/>
                  </p:cNvGrpSpPr>
                  <p:nvPr/>
                </p:nvGrpSpPr>
                <p:grpSpPr bwMode="auto">
                  <a:xfrm>
                    <a:off x="1521" y="4095"/>
                    <a:ext cx="361" cy="363"/>
                    <a:chOff x="1701" y="2659"/>
                    <a:chExt cx="361" cy="363"/>
                  </a:xfrm>
                </p:grpSpPr>
                <p:sp>
                  <p:nvSpPr>
                    <p:cNvPr id="55346" name="Line 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8" y="2726"/>
                      <a:ext cx="0" cy="22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5347" name="Line 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8" y="2886"/>
                      <a:ext cx="134" cy="13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5348" name="Line 10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28" y="2659"/>
                      <a:ext cx="118" cy="13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5349" name="Line 1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01" y="2841"/>
                      <a:ext cx="22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5334" name="Text Box 1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83" y="4306"/>
                    <a:ext cx="45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sz="2400" baseline="0">
                        <a:solidFill>
                          <a:schemeClr val="folHlink"/>
                        </a:solidFill>
                      </a:rPr>
                      <a:t>T</a:t>
                    </a:r>
                    <a:r>
                      <a:rPr lang="en-US" altLang="zh-CN" sz="2400">
                        <a:solidFill>
                          <a:schemeClr val="folHlink"/>
                        </a:solidFill>
                      </a:rPr>
                      <a:t>2</a:t>
                    </a:r>
                  </a:p>
                </p:txBody>
              </p:sp>
              <p:grpSp>
                <p:nvGrpSpPr>
                  <p:cNvPr id="55335" name="Group 173"/>
                  <p:cNvGrpSpPr>
                    <a:grpSpLocks/>
                  </p:cNvGrpSpPr>
                  <p:nvPr/>
                </p:nvGrpSpPr>
                <p:grpSpPr bwMode="auto">
                  <a:xfrm>
                    <a:off x="-159" y="4269"/>
                    <a:ext cx="725" cy="304"/>
                    <a:chOff x="930" y="3475"/>
                    <a:chExt cx="725" cy="304"/>
                  </a:xfrm>
                </p:grpSpPr>
                <p:sp>
                  <p:nvSpPr>
                    <p:cNvPr id="55343" name="Line 1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02" y="3657"/>
                      <a:ext cx="445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5344" name="Text Box 11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30" y="3491"/>
                      <a:ext cx="544" cy="28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defTabSz="914400"/>
                      <a:r>
                        <a:rPr lang="en-US" altLang="zh-CN" sz="2400" baseline="0">
                          <a:solidFill>
                            <a:schemeClr val="folHlink"/>
                          </a:solidFill>
                        </a:rPr>
                        <a:t>A</a:t>
                      </a:r>
                      <a:endParaRPr lang="en-US" altLang="zh-CN" sz="2400">
                        <a:solidFill>
                          <a:schemeClr val="folHlink"/>
                        </a:solidFill>
                      </a:endParaRPr>
                    </a:p>
                  </p:txBody>
                </p:sp>
                <p:sp>
                  <p:nvSpPr>
                    <p:cNvPr id="55345" name="Line 9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655" y="3475"/>
                      <a:ext cx="0" cy="18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5336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1020" y="4277"/>
                    <a:ext cx="54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55337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553" y="3869"/>
                    <a:ext cx="472" cy="409"/>
                    <a:chOff x="508" y="1480"/>
                    <a:chExt cx="472" cy="409"/>
                  </a:xfrm>
                </p:grpSpPr>
                <p:sp>
                  <p:nvSpPr>
                    <p:cNvPr id="55339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80" y="1706"/>
                      <a:ext cx="31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5340" name="Line 5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508" y="1706"/>
                      <a:ext cx="182" cy="18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5341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8" y="1707"/>
                      <a:ext cx="182" cy="18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5342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49" y="1480"/>
                      <a:ext cx="0" cy="227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5338" name="Text Box 1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0" y="3778"/>
                    <a:ext cx="45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lang="en-US" altLang="zh-CN" sz="2400" baseline="0">
                        <a:solidFill>
                          <a:schemeClr val="folHlink"/>
                        </a:solidFill>
                      </a:rPr>
                      <a:t>T</a:t>
                    </a:r>
                    <a:r>
                      <a:rPr lang="en-US" altLang="zh-CN" sz="2400">
                        <a:solidFill>
                          <a:schemeClr val="folHlink"/>
                        </a:solidFill>
                      </a:rPr>
                      <a:t>1</a:t>
                    </a:r>
                  </a:p>
                </p:txBody>
              </p:sp>
            </p:grpSp>
          </p:grpSp>
          <p:grpSp>
            <p:nvGrpSpPr>
              <p:cNvPr id="55327" name="Group 184"/>
              <p:cNvGrpSpPr>
                <a:grpSpLocks/>
              </p:cNvGrpSpPr>
              <p:nvPr/>
            </p:nvGrpSpPr>
            <p:grpSpPr bwMode="auto">
              <a:xfrm>
                <a:off x="2426" y="2205"/>
                <a:ext cx="520" cy="1238"/>
                <a:chOff x="2426" y="2205"/>
                <a:chExt cx="520" cy="1238"/>
              </a:xfrm>
            </p:grpSpPr>
            <p:sp>
              <p:nvSpPr>
                <p:cNvPr id="55328" name="Line 107"/>
                <p:cNvSpPr>
                  <a:spLocks noChangeShapeType="1"/>
                </p:cNvSpPr>
                <p:nvPr/>
              </p:nvSpPr>
              <p:spPr bwMode="auto">
                <a:xfrm>
                  <a:off x="2925" y="2205"/>
                  <a:ext cx="0" cy="122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29" name="Oval 60"/>
                <p:cNvSpPr>
                  <a:spLocks noChangeArrowheads="1"/>
                </p:cNvSpPr>
                <p:nvPr/>
              </p:nvSpPr>
              <p:spPr bwMode="auto">
                <a:xfrm>
                  <a:off x="2896" y="3393"/>
                  <a:ext cx="50" cy="5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55330" name="Line 16"/>
                <p:cNvSpPr>
                  <a:spLocks noChangeShapeType="1"/>
                </p:cNvSpPr>
                <p:nvPr/>
              </p:nvSpPr>
              <p:spPr bwMode="auto">
                <a:xfrm>
                  <a:off x="2426" y="2205"/>
                  <a:ext cx="49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5319" name="Group 188"/>
            <p:cNvGrpSpPr>
              <a:grpSpLocks/>
            </p:cNvGrpSpPr>
            <p:nvPr/>
          </p:nvGrpSpPr>
          <p:grpSpPr bwMode="auto">
            <a:xfrm>
              <a:off x="2002" y="887"/>
              <a:ext cx="516" cy="1254"/>
              <a:chOff x="1189" y="751"/>
              <a:chExt cx="516" cy="1254"/>
            </a:xfrm>
          </p:grpSpPr>
          <p:sp>
            <p:nvSpPr>
              <p:cNvPr id="55322" name="Line 109"/>
              <p:cNvSpPr>
                <a:spLocks noChangeShapeType="1"/>
              </p:cNvSpPr>
              <p:nvPr/>
            </p:nvSpPr>
            <p:spPr bwMode="auto">
              <a:xfrm>
                <a:off x="1197" y="783"/>
                <a:ext cx="0" cy="121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23" name="Oval 33"/>
              <p:cNvSpPr>
                <a:spLocks noChangeArrowheads="1"/>
              </p:cNvSpPr>
              <p:nvPr/>
            </p:nvSpPr>
            <p:spPr bwMode="auto">
              <a:xfrm>
                <a:off x="1655" y="751"/>
                <a:ext cx="50" cy="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55324" name="Line 191"/>
              <p:cNvSpPr>
                <a:spLocks noChangeShapeType="1"/>
              </p:cNvSpPr>
              <p:nvPr/>
            </p:nvSpPr>
            <p:spPr bwMode="auto">
              <a:xfrm>
                <a:off x="1189" y="2005"/>
                <a:ext cx="49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25" name="Line 192"/>
              <p:cNvSpPr>
                <a:spLocks noChangeShapeType="1"/>
              </p:cNvSpPr>
              <p:nvPr/>
            </p:nvSpPr>
            <p:spPr bwMode="auto">
              <a:xfrm>
                <a:off x="1194" y="778"/>
                <a:ext cx="49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20" name="Oval 193"/>
            <p:cNvSpPr>
              <a:spLocks noChangeArrowheads="1"/>
            </p:cNvSpPr>
            <p:nvPr/>
          </p:nvSpPr>
          <p:spPr bwMode="auto">
            <a:xfrm>
              <a:off x="3676" y="1389"/>
              <a:ext cx="408" cy="318"/>
            </a:xfrm>
            <a:prstGeom prst="ellipse">
              <a:avLst/>
            </a:prstGeom>
            <a:noFill/>
            <a:ln w="15875">
              <a:solidFill>
                <a:srgbClr val="FF66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55321" name="Oval 194"/>
            <p:cNvSpPr>
              <a:spLocks noChangeArrowheads="1"/>
            </p:cNvSpPr>
            <p:nvPr/>
          </p:nvSpPr>
          <p:spPr bwMode="auto">
            <a:xfrm>
              <a:off x="3858" y="3067"/>
              <a:ext cx="408" cy="318"/>
            </a:xfrm>
            <a:prstGeom prst="ellipse">
              <a:avLst/>
            </a:prstGeom>
            <a:noFill/>
            <a:ln w="15875">
              <a:solidFill>
                <a:srgbClr val="FF66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</p:grpSp>
      <p:sp>
        <p:nvSpPr>
          <p:cNvPr id="53443" name="Rectangle 195"/>
          <p:cNvSpPr>
            <a:spLocks noChangeArrowheads="1"/>
          </p:cNvSpPr>
          <p:nvPr/>
        </p:nvSpPr>
        <p:spPr bwMode="auto">
          <a:xfrm>
            <a:off x="396875" y="1628775"/>
            <a:ext cx="2303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400" baseline="0">
                <a:solidFill>
                  <a:schemeClr val="folHlink"/>
                </a:solidFill>
              </a:rPr>
              <a:t>A</a:t>
            </a:r>
            <a:r>
              <a:rPr lang="zh-CN" altLang="en-US" sz="2400" baseline="0"/>
              <a:t>输入</a:t>
            </a:r>
            <a:r>
              <a:rPr lang="zh-CN" altLang="en-US" sz="2400" baseline="0">
                <a:solidFill>
                  <a:schemeClr val="hlink"/>
                </a:solidFill>
              </a:rPr>
              <a:t>高电位</a:t>
            </a:r>
            <a:r>
              <a:rPr lang="zh-CN" altLang="en-US" sz="2400" baseline="0"/>
              <a:t> </a:t>
            </a:r>
          </a:p>
        </p:txBody>
      </p:sp>
      <p:sp>
        <p:nvSpPr>
          <p:cNvPr id="53444" name="Rectangle 196"/>
          <p:cNvSpPr>
            <a:spLocks noChangeArrowheads="1"/>
          </p:cNvSpPr>
          <p:nvPr/>
        </p:nvSpPr>
        <p:spPr bwMode="auto">
          <a:xfrm>
            <a:off x="396875" y="2098675"/>
            <a:ext cx="2303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400" baseline="0">
                <a:solidFill>
                  <a:schemeClr val="folHlink"/>
                </a:solidFill>
              </a:rPr>
              <a:t>B</a:t>
            </a:r>
            <a:r>
              <a:rPr lang="zh-CN" altLang="en-US" sz="2400" baseline="0"/>
              <a:t>输入</a:t>
            </a:r>
            <a:r>
              <a:rPr lang="zh-CN" altLang="en-US" sz="2400" baseline="0">
                <a:solidFill>
                  <a:schemeClr val="hlink"/>
                </a:solidFill>
              </a:rPr>
              <a:t>低电位</a:t>
            </a:r>
            <a:r>
              <a:rPr lang="zh-CN" altLang="en-US" sz="2400" baseline="0"/>
              <a:t> </a:t>
            </a:r>
          </a:p>
        </p:txBody>
      </p:sp>
      <p:sp>
        <p:nvSpPr>
          <p:cNvPr id="53445" name="Line 197"/>
          <p:cNvSpPr>
            <a:spLocks noChangeShapeType="1"/>
          </p:cNvSpPr>
          <p:nvPr/>
        </p:nvSpPr>
        <p:spPr bwMode="auto">
          <a:xfrm>
            <a:off x="3670300" y="3022600"/>
            <a:ext cx="287338" cy="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662" name="Line 102"/>
          <p:cNvSpPr>
            <a:spLocks noChangeShapeType="1"/>
          </p:cNvSpPr>
          <p:nvPr/>
        </p:nvSpPr>
        <p:spPr bwMode="auto">
          <a:xfrm>
            <a:off x="4500563" y="2492375"/>
            <a:ext cx="287337" cy="287338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Line 102"/>
          <p:cNvSpPr>
            <a:spLocks noChangeShapeType="1"/>
          </p:cNvSpPr>
          <p:nvPr/>
        </p:nvSpPr>
        <p:spPr bwMode="auto">
          <a:xfrm>
            <a:off x="5795963" y="2854325"/>
            <a:ext cx="287337" cy="287338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Line 102"/>
          <p:cNvSpPr>
            <a:spLocks noChangeShapeType="1"/>
          </p:cNvSpPr>
          <p:nvPr/>
        </p:nvSpPr>
        <p:spPr bwMode="auto">
          <a:xfrm>
            <a:off x="6804025" y="5229225"/>
            <a:ext cx="287338" cy="287338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688" name="Line 104"/>
          <p:cNvSpPr>
            <a:spLocks noChangeShapeType="1"/>
          </p:cNvSpPr>
          <p:nvPr/>
        </p:nvSpPr>
        <p:spPr bwMode="auto">
          <a:xfrm flipH="1">
            <a:off x="3492500" y="4581525"/>
            <a:ext cx="287338" cy="287338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 flipH="1">
            <a:off x="3924300" y="5013325"/>
            <a:ext cx="647700" cy="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AutoShape 36"/>
          <p:cNvSpPr>
            <a:spLocks noChangeArrowheads="1"/>
          </p:cNvSpPr>
          <p:nvPr/>
        </p:nvSpPr>
        <p:spPr bwMode="auto">
          <a:xfrm>
            <a:off x="3203575" y="5661025"/>
            <a:ext cx="1873250" cy="503238"/>
          </a:xfrm>
          <a:prstGeom prst="wedgeRoundRectCallout">
            <a:avLst>
              <a:gd name="adj1" fmla="val 58477"/>
              <a:gd name="adj2" fmla="val -133912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baseline="0"/>
              <a:t>门关、</a:t>
            </a:r>
            <a:r>
              <a:rPr lang="zh-CN" altLang="en-US" baseline="0">
                <a:solidFill>
                  <a:schemeClr val="folHlink"/>
                </a:solidFill>
              </a:rPr>
              <a:t>无影响</a:t>
            </a:r>
            <a:endParaRPr lang="zh-CN" altLang="en-US" baseline="0">
              <a:solidFill>
                <a:schemeClr val="folHlink"/>
              </a:solidFill>
              <a:latin typeface="仿宋" pitchFamily="49" charset="-122"/>
            </a:endParaRPr>
          </a:p>
        </p:txBody>
      </p:sp>
      <p:grpSp>
        <p:nvGrpSpPr>
          <p:cNvPr id="66668" name="Group 108"/>
          <p:cNvGrpSpPr>
            <a:grpSpLocks/>
          </p:cNvGrpSpPr>
          <p:nvPr/>
        </p:nvGrpSpPr>
        <p:grpSpPr bwMode="auto">
          <a:xfrm>
            <a:off x="7235825" y="4508500"/>
            <a:ext cx="1008063" cy="576263"/>
            <a:chOff x="3923" y="2976"/>
            <a:chExt cx="635" cy="363"/>
          </a:xfrm>
        </p:grpSpPr>
        <p:sp>
          <p:nvSpPr>
            <p:cNvPr id="55314" name="Line 66"/>
            <p:cNvSpPr>
              <a:spLocks noChangeShapeType="1"/>
            </p:cNvSpPr>
            <p:nvPr/>
          </p:nvSpPr>
          <p:spPr bwMode="auto">
            <a:xfrm>
              <a:off x="4014" y="2976"/>
              <a:ext cx="0" cy="3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5" name="Text Box 67"/>
            <p:cNvSpPr txBox="1">
              <a:spLocks noChangeArrowheads="1"/>
            </p:cNvSpPr>
            <p:nvPr/>
          </p:nvSpPr>
          <p:spPr bwMode="auto">
            <a:xfrm>
              <a:off x="3923" y="3022"/>
              <a:ext cx="63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baseline="0">
                  <a:solidFill>
                    <a:schemeClr val="folHlink"/>
                  </a:solidFill>
                </a:rPr>
                <a:t>0.3V</a:t>
              </a:r>
            </a:p>
          </p:txBody>
        </p:sp>
      </p:grpSp>
      <p:sp>
        <p:nvSpPr>
          <p:cNvPr id="53455" name="Rectangle 207"/>
          <p:cNvSpPr>
            <a:spLocks noChangeArrowheads="1"/>
          </p:cNvSpPr>
          <p:nvPr/>
        </p:nvSpPr>
        <p:spPr bwMode="auto">
          <a:xfrm>
            <a:off x="395288" y="2997200"/>
            <a:ext cx="1944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2400" baseline="0">
                <a:solidFill>
                  <a:schemeClr val="folHlink"/>
                </a:solidFill>
              </a:rPr>
              <a:t>F = 0.3V</a:t>
            </a:r>
            <a:endParaRPr lang="zh-CN" altLang="en-US" sz="2400" baseline="0">
              <a:solidFill>
                <a:schemeClr val="folHlink"/>
              </a:solidFill>
            </a:endParaRPr>
          </a:p>
        </p:txBody>
      </p:sp>
      <p:sp>
        <p:nvSpPr>
          <p:cNvPr id="53456" name="Rectangle 208"/>
          <p:cNvSpPr>
            <a:spLocks noChangeArrowheads="1"/>
          </p:cNvSpPr>
          <p:nvPr/>
        </p:nvSpPr>
        <p:spPr bwMode="auto">
          <a:xfrm>
            <a:off x="179388" y="4005263"/>
            <a:ext cx="24479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2400" baseline="0">
                <a:solidFill>
                  <a:schemeClr val="hlink"/>
                </a:solidFill>
                <a:latin typeface="仿宋" pitchFamily="49" charset="-122"/>
              </a:rPr>
              <a:t>同构电路，反之</a:t>
            </a:r>
            <a:r>
              <a:rPr lang="zh-CN" altLang="en-US" sz="2400" baseline="0">
                <a:latin typeface="仿宋" pitchFamily="49" charset="-122"/>
              </a:rPr>
              <a:t>   </a:t>
            </a:r>
            <a:r>
              <a:rPr lang="en-US" altLang="zh-CN" sz="2400" baseline="0">
                <a:solidFill>
                  <a:schemeClr val="folHlink"/>
                </a:solidFill>
              </a:rPr>
              <a:t>F = 0.3V</a:t>
            </a:r>
            <a:r>
              <a:rPr lang="zh-CN" altLang="en-US" sz="2400" baseline="0">
                <a:latin typeface="仿宋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5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6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6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3" dur="500"/>
                                        <p:tgtEl>
                                          <p:spTgt spid="6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3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3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43" grpId="0"/>
      <p:bldP spid="53444" grpId="0"/>
      <p:bldP spid="53445" grpId="0" animBg="1"/>
      <p:bldP spid="66662" grpId="0" animBg="1"/>
      <p:bldP spid="2" grpId="0" animBg="1"/>
      <p:bldP spid="3" grpId="0" animBg="1"/>
      <p:bldP spid="67688" grpId="0" animBg="1"/>
      <p:bldP spid="67689" grpId="0" animBg="1"/>
      <p:bldP spid="5" grpId="0" animBg="1"/>
      <p:bldP spid="53455" grpId="0"/>
      <p:bldP spid="5345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2" name="文本框 2"/>
          <p:cNvSpPr txBox="1">
            <a:spLocks noChangeArrowheads="1"/>
          </p:cNvSpPr>
          <p:nvPr/>
        </p:nvSpPr>
        <p:spPr bwMode="auto">
          <a:xfrm>
            <a:off x="360363" y="260350"/>
            <a:ext cx="3995737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itchFamily="49" charset="-122"/>
                <a:ea typeface="华文行楷" pitchFamily="2" charset="-122"/>
              </a:rPr>
              <a:t>三、逻辑门电路</a:t>
            </a:r>
          </a:p>
        </p:txBody>
      </p:sp>
      <p:sp>
        <p:nvSpPr>
          <p:cNvPr id="56324" name="Rectangle 23"/>
          <p:cNvSpPr>
            <a:spLocks noChangeArrowheads="1"/>
          </p:cNvSpPr>
          <p:nvPr/>
        </p:nvSpPr>
        <p:spPr bwMode="auto">
          <a:xfrm>
            <a:off x="541338" y="1038225"/>
            <a:ext cx="4391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aseline="0">
                <a:latin typeface="宋体" charset="-122"/>
              </a:rPr>
              <a:t>* </a:t>
            </a:r>
            <a:r>
              <a:rPr lang="en-US" altLang="zh-CN" sz="2800" baseline="0"/>
              <a:t>TTL</a:t>
            </a:r>
            <a:r>
              <a:rPr lang="zh-CN" altLang="en-US" sz="2800" baseline="0"/>
              <a:t>或非门真值表</a:t>
            </a:r>
          </a:p>
        </p:txBody>
      </p:sp>
      <p:grpSp>
        <p:nvGrpSpPr>
          <p:cNvPr id="71729" name="Group 49"/>
          <p:cNvGrpSpPr>
            <a:grpSpLocks/>
          </p:cNvGrpSpPr>
          <p:nvPr/>
        </p:nvGrpSpPr>
        <p:grpSpPr bwMode="auto">
          <a:xfrm>
            <a:off x="684213" y="2767013"/>
            <a:ext cx="3816350" cy="2678112"/>
            <a:chOff x="431" y="1698"/>
            <a:chExt cx="2404" cy="1687"/>
          </a:xfrm>
        </p:grpSpPr>
        <p:sp>
          <p:nvSpPr>
            <p:cNvPr id="56332" name="Line 9"/>
            <p:cNvSpPr>
              <a:spLocks noChangeShapeType="1"/>
            </p:cNvSpPr>
            <p:nvPr/>
          </p:nvSpPr>
          <p:spPr bwMode="auto">
            <a:xfrm>
              <a:off x="431" y="1712"/>
              <a:ext cx="231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3" name="Line 10"/>
            <p:cNvSpPr>
              <a:spLocks noChangeShapeType="1"/>
            </p:cNvSpPr>
            <p:nvPr/>
          </p:nvSpPr>
          <p:spPr bwMode="auto">
            <a:xfrm>
              <a:off x="431" y="1984"/>
              <a:ext cx="231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4" name="Text Box 12"/>
            <p:cNvSpPr txBox="1">
              <a:spLocks noChangeArrowheads="1"/>
            </p:cNvSpPr>
            <p:nvPr/>
          </p:nvSpPr>
          <p:spPr bwMode="auto">
            <a:xfrm>
              <a:off x="434" y="1704"/>
              <a:ext cx="86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 baseline="0"/>
                <a:t>A   B </a:t>
              </a:r>
              <a:endParaRPr lang="en-US" altLang="zh-CN" sz="2800" i="1" baseline="30000"/>
            </a:p>
          </p:txBody>
        </p:sp>
        <p:sp>
          <p:nvSpPr>
            <p:cNvPr id="56335" name="Text Box 15"/>
            <p:cNvSpPr txBox="1">
              <a:spLocks noChangeArrowheads="1"/>
            </p:cNvSpPr>
            <p:nvPr/>
          </p:nvSpPr>
          <p:spPr bwMode="auto">
            <a:xfrm>
              <a:off x="431" y="2060"/>
              <a:ext cx="86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 baseline="0"/>
                <a:t>0    0</a:t>
              </a:r>
            </a:p>
          </p:txBody>
        </p:sp>
        <p:sp>
          <p:nvSpPr>
            <p:cNvPr id="56336" name="Line 68"/>
            <p:cNvSpPr>
              <a:spLocks noChangeShapeType="1"/>
            </p:cNvSpPr>
            <p:nvPr/>
          </p:nvSpPr>
          <p:spPr bwMode="auto">
            <a:xfrm>
              <a:off x="1296" y="1707"/>
              <a:ext cx="0" cy="16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37" name="Text Box 12"/>
            <p:cNvSpPr txBox="1">
              <a:spLocks noChangeArrowheads="1"/>
            </p:cNvSpPr>
            <p:nvPr/>
          </p:nvSpPr>
          <p:spPr bwMode="auto">
            <a:xfrm>
              <a:off x="1251" y="1705"/>
              <a:ext cx="104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zh-CN" altLang="en-US" baseline="0"/>
                <a:t>输出电压</a:t>
              </a:r>
              <a:endParaRPr lang="zh-CN" altLang="en-US" i="1" baseline="30000"/>
            </a:p>
          </p:txBody>
        </p:sp>
        <p:sp>
          <p:nvSpPr>
            <p:cNvPr id="56338" name="Text Box 66"/>
            <p:cNvSpPr txBox="1">
              <a:spLocks noChangeArrowheads="1"/>
            </p:cNvSpPr>
            <p:nvPr/>
          </p:nvSpPr>
          <p:spPr bwMode="auto">
            <a:xfrm>
              <a:off x="2244" y="2967"/>
              <a:ext cx="5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 baseline="0"/>
                <a:t>0</a:t>
              </a:r>
              <a:endParaRPr lang="en-US" altLang="zh-CN" sz="2800"/>
            </a:p>
          </p:txBody>
        </p:sp>
        <p:sp>
          <p:nvSpPr>
            <p:cNvPr id="56339" name="Text Box 66"/>
            <p:cNvSpPr txBox="1">
              <a:spLocks noChangeArrowheads="1"/>
            </p:cNvSpPr>
            <p:nvPr/>
          </p:nvSpPr>
          <p:spPr bwMode="auto">
            <a:xfrm>
              <a:off x="2245" y="2341"/>
              <a:ext cx="5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 baseline="0"/>
                <a:t>0</a:t>
              </a:r>
              <a:endParaRPr lang="en-US" altLang="zh-CN" sz="2800"/>
            </a:p>
          </p:txBody>
        </p:sp>
        <p:sp>
          <p:nvSpPr>
            <p:cNvPr id="56340" name="Text Box 66"/>
            <p:cNvSpPr txBox="1">
              <a:spLocks noChangeArrowheads="1"/>
            </p:cNvSpPr>
            <p:nvPr/>
          </p:nvSpPr>
          <p:spPr bwMode="auto">
            <a:xfrm>
              <a:off x="2245" y="2649"/>
              <a:ext cx="5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 baseline="0"/>
                <a:t>0</a:t>
              </a:r>
              <a:endParaRPr lang="en-US" altLang="zh-CN" sz="2800"/>
            </a:p>
          </p:txBody>
        </p:sp>
        <p:sp>
          <p:nvSpPr>
            <p:cNvPr id="56341" name="Text Box 66"/>
            <p:cNvSpPr txBox="1">
              <a:spLocks noChangeArrowheads="1"/>
            </p:cNvSpPr>
            <p:nvPr/>
          </p:nvSpPr>
          <p:spPr bwMode="auto">
            <a:xfrm>
              <a:off x="2244" y="2060"/>
              <a:ext cx="5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 baseline="0"/>
                <a:t>1</a:t>
              </a:r>
              <a:endParaRPr lang="en-US" altLang="zh-CN" sz="2800"/>
            </a:p>
          </p:txBody>
        </p:sp>
        <p:sp>
          <p:nvSpPr>
            <p:cNvPr id="56342" name="Line 10"/>
            <p:cNvSpPr>
              <a:spLocks noChangeShapeType="1"/>
            </p:cNvSpPr>
            <p:nvPr/>
          </p:nvSpPr>
          <p:spPr bwMode="auto">
            <a:xfrm>
              <a:off x="434" y="3385"/>
              <a:ext cx="231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3" name="Text Box 12"/>
            <p:cNvSpPr txBox="1">
              <a:spLocks noChangeArrowheads="1"/>
            </p:cNvSpPr>
            <p:nvPr/>
          </p:nvSpPr>
          <p:spPr bwMode="auto">
            <a:xfrm>
              <a:off x="2245" y="1698"/>
              <a:ext cx="59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 baseline="0"/>
                <a:t>F</a:t>
              </a:r>
              <a:endParaRPr lang="en-US" altLang="zh-CN" sz="2800" i="1" baseline="30000"/>
            </a:p>
          </p:txBody>
        </p:sp>
        <p:sp>
          <p:nvSpPr>
            <p:cNvPr id="56344" name="Line 68"/>
            <p:cNvSpPr>
              <a:spLocks noChangeShapeType="1"/>
            </p:cNvSpPr>
            <p:nvPr/>
          </p:nvSpPr>
          <p:spPr bwMode="auto">
            <a:xfrm>
              <a:off x="2248" y="1706"/>
              <a:ext cx="0" cy="1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5" name="Text Box 15"/>
            <p:cNvSpPr txBox="1">
              <a:spLocks noChangeArrowheads="1"/>
            </p:cNvSpPr>
            <p:nvPr/>
          </p:nvSpPr>
          <p:spPr bwMode="auto">
            <a:xfrm>
              <a:off x="1293" y="2967"/>
              <a:ext cx="99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 baseline="0"/>
                <a:t>0.3V</a:t>
              </a:r>
            </a:p>
          </p:txBody>
        </p:sp>
        <p:sp>
          <p:nvSpPr>
            <p:cNvPr id="56346" name="Text Box 15"/>
            <p:cNvSpPr txBox="1">
              <a:spLocks noChangeArrowheads="1"/>
            </p:cNvSpPr>
            <p:nvPr/>
          </p:nvSpPr>
          <p:spPr bwMode="auto">
            <a:xfrm>
              <a:off x="1293" y="2649"/>
              <a:ext cx="99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 baseline="0"/>
                <a:t>0.3V</a:t>
              </a:r>
            </a:p>
          </p:txBody>
        </p:sp>
        <p:sp>
          <p:nvSpPr>
            <p:cNvPr id="56347" name="Text Box 15"/>
            <p:cNvSpPr txBox="1">
              <a:spLocks noChangeArrowheads="1"/>
            </p:cNvSpPr>
            <p:nvPr/>
          </p:nvSpPr>
          <p:spPr bwMode="auto">
            <a:xfrm>
              <a:off x="1293" y="2341"/>
              <a:ext cx="99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 baseline="0"/>
                <a:t>0.3V</a:t>
              </a:r>
            </a:p>
          </p:txBody>
        </p:sp>
        <p:sp>
          <p:nvSpPr>
            <p:cNvPr id="56348" name="Text Box 15"/>
            <p:cNvSpPr txBox="1">
              <a:spLocks noChangeArrowheads="1"/>
            </p:cNvSpPr>
            <p:nvPr/>
          </p:nvSpPr>
          <p:spPr bwMode="auto">
            <a:xfrm>
              <a:off x="1293" y="2060"/>
              <a:ext cx="99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 baseline="0"/>
                <a:t>3.6V</a:t>
              </a:r>
            </a:p>
          </p:txBody>
        </p:sp>
        <p:sp>
          <p:nvSpPr>
            <p:cNvPr id="56349" name="Text Box 15"/>
            <p:cNvSpPr txBox="1">
              <a:spLocks noChangeArrowheads="1"/>
            </p:cNvSpPr>
            <p:nvPr/>
          </p:nvSpPr>
          <p:spPr bwMode="auto">
            <a:xfrm>
              <a:off x="431" y="2341"/>
              <a:ext cx="86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 baseline="0"/>
                <a:t>0    1</a:t>
              </a:r>
            </a:p>
          </p:txBody>
        </p:sp>
        <p:sp>
          <p:nvSpPr>
            <p:cNvPr id="56350" name="Text Box 15"/>
            <p:cNvSpPr txBox="1">
              <a:spLocks noChangeArrowheads="1"/>
            </p:cNvSpPr>
            <p:nvPr/>
          </p:nvSpPr>
          <p:spPr bwMode="auto">
            <a:xfrm>
              <a:off x="431" y="2649"/>
              <a:ext cx="86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 baseline="0"/>
                <a:t>1    0</a:t>
              </a:r>
            </a:p>
          </p:txBody>
        </p:sp>
        <p:sp>
          <p:nvSpPr>
            <p:cNvPr id="56351" name="Text Box 15"/>
            <p:cNvSpPr txBox="1">
              <a:spLocks noChangeArrowheads="1"/>
            </p:cNvSpPr>
            <p:nvPr/>
          </p:nvSpPr>
          <p:spPr bwMode="auto">
            <a:xfrm>
              <a:off x="431" y="2967"/>
              <a:ext cx="86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800" baseline="0"/>
                <a:t>1    1</a:t>
              </a:r>
            </a:p>
          </p:txBody>
        </p:sp>
      </p:grpSp>
      <p:grpSp>
        <p:nvGrpSpPr>
          <p:cNvPr id="71733" name="Group 53"/>
          <p:cNvGrpSpPr>
            <a:grpSpLocks/>
          </p:cNvGrpSpPr>
          <p:nvPr/>
        </p:nvGrpSpPr>
        <p:grpSpPr bwMode="auto">
          <a:xfrm>
            <a:off x="973138" y="1844675"/>
            <a:ext cx="3095625" cy="519113"/>
            <a:chOff x="613" y="1162"/>
            <a:chExt cx="1950" cy="327"/>
          </a:xfrm>
        </p:grpSpPr>
        <p:sp>
          <p:nvSpPr>
            <p:cNvPr id="56330" name="Rectangle 25"/>
            <p:cNvSpPr>
              <a:spLocks noChangeArrowheads="1"/>
            </p:cNvSpPr>
            <p:nvPr/>
          </p:nvSpPr>
          <p:spPr bwMode="auto">
            <a:xfrm>
              <a:off x="613" y="1162"/>
              <a:ext cx="195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sz="2800" baseline="0">
                  <a:solidFill>
                    <a:schemeClr val="folHlink"/>
                  </a:solidFill>
                </a:rPr>
                <a:t>F(A, B) = A + B</a:t>
              </a:r>
              <a:endParaRPr kumimoji="1" lang="zh-CN" altLang="en-US" sz="2800" baseline="0">
                <a:solidFill>
                  <a:schemeClr val="folHlink"/>
                </a:solidFill>
              </a:endParaRPr>
            </a:p>
          </p:txBody>
        </p:sp>
        <p:sp>
          <p:nvSpPr>
            <p:cNvPr id="56331" name="Line 50"/>
            <p:cNvSpPr>
              <a:spLocks noChangeShapeType="1"/>
            </p:cNvSpPr>
            <p:nvPr/>
          </p:nvSpPr>
          <p:spPr bwMode="auto">
            <a:xfrm>
              <a:off x="1626" y="1194"/>
              <a:ext cx="59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71734" name="Picture 54" descr="TU3-17A"/>
          <p:cNvPicPr>
            <a:picLocks noChangeAspect="1" noChangeArrowheads="1"/>
          </p:cNvPicPr>
          <p:nvPr/>
        </p:nvPicPr>
        <p:blipFill>
          <a:blip r:embed="rId4">
            <a:lum bright="-100000" contrast="-100000"/>
          </a:blip>
          <a:srcRect/>
          <a:stretch>
            <a:fillRect/>
          </a:stretch>
        </p:blipFill>
        <p:spPr bwMode="auto">
          <a:xfrm>
            <a:off x="5178425" y="1484313"/>
            <a:ext cx="3352800" cy="327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35" name="Text Box 56"/>
          <p:cNvSpPr txBox="1">
            <a:spLocks noChangeArrowheads="1"/>
          </p:cNvSpPr>
          <p:nvPr/>
        </p:nvSpPr>
        <p:spPr bwMode="auto">
          <a:xfrm>
            <a:off x="6156325" y="4940300"/>
            <a:ext cx="1800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2800" baseline="0">
                <a:solidFill>
                  <a:schemeClr val="folHlink"/>
                </a:solidFill>
              </a:rPr>
              <a:t>74xx02</a:t>
            </a:r>
          </a:p>
        </p:txBody>
      </p:sp>
      <p:sp>
        <p:nvSpPr>
          <p:cNvPr id="56329" name="AutoShape 43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2400" baseline="0">
              <a:latin typeface="仿宋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文本框 2"/>
          <p:cNvSpPr txBox="1">
            <a:spLocks noChangeArrowheads="1"/>
          </p:cNvSpPr>
          <p:nvPr/>
        </p:nvSpPr>
        <p:spPr bwMode="auto">
          <a:xfrm>
            <a:off x="179388" y="333375"/>
            <a:ext cx="45243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一</a:t>
            </a:r>
            <a:r>
              <a:rPr lang="en-US" altLang="zh-CN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集成电路的分类</a:t>
            </a:r>
          </a:p>
        </p:txBody>
      </p:sp>
      <p:sp>
        <p:nvSpPr>
          <p:cNvPr id="20484" name="Text Box 8"/>
          <p:cNvSpPr txBox="1">
            <a:spLocks noChangeArrowheads="1"/>
          </p:cNvSpPr>
          <p:nvPr/>
        </p:nvSpPr>
        <p:spPr bwMode="auto">
          <a:xfrm>
            <a:off x="539750" y="1125538"/>
            <a:ext cx="5832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aseline="0">
                <a:latin typeface="仿宋" pitchFamily="49" charset="-122"/>
                <a:ea typeface="仿宋" pitchFamily="49" charset="-122"/>
              </a:rPr>
              <a:t>* 按</a:t>
            </a:r>
            <a:r>
              <a:rPr kumimoji="1" lang="zh-CN" altLang="en-US" sz="2800" baseline="0">
                <a:latin typeface="仿宋" pitchFamily="49" charset="-122"/>
              </a:rPr>
              <a:t>采用的半导体器件分类</a:t>
            </a:r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725488" y="1773238"/>
            <a:ext cx="3990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aseline="0"/>
              <a:t>1</a:t>
            </a:r>
            <a:r>
              <a:rPr lang="zh-CN" altLang="en-US" sz="2800" baseline="0">
                <a:latin typeface="仿宋" pitchFamily="49" charset="-122"/>
              </a:rPr>
              <a:t>、双极型集成电路 </a:t>
            </a:r>
          </a:p>
        </p:txBody>
      </p:sp>
      <p:sp>
        <p:nvSpPr>
          <p:cNvPr id="20502" name="Rectangle 22"/>
          <p:cNvSpPr>
            <a:spLocks noChangeArrowheads="1"/>
          </p:cNvSpPr>
          <p:nvPr/>
        </p:nvSpPr>
        <p:spPr bwMode="auto">
          <a:xfrm>
            <a:off x="828675" y="3054350"/>
            <a:ext cx="6192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aseline="0"/>
              <a:t>TTL</a:t>
            </a:r>
            <a:r>
              <a:rPr lang="zh-CN" altLang="en-US" sz="2800" baseline="0"/>
              <a:t>（</a:t>
            </a:r>
            <a:r>
              <a:rPr lang="en-US" altLang="zh-CN" sz="2800" baseline="0">
                <a:solidFill>
                  <a:schemeClr val="folHlink"/>
                </a:solidFill>
              </a:rPr>
              <a:t>Transistor  Transistor  Logic</a:t>
            </a:r>
            <a:r>
              <a:rPr lang="zh-CN" altLang="en-US" sz="2800" baseline="0"/>
              <a:t>）</a:t>
            </a:r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3138488" y="3644900"/>
            <a:ext cx="445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400" baseline="0">
                <a:latin typeface="仿宋" pitchFamily="49" charset="-122"/>
              </a:rPr>
              <a:t>晶体管</a:t>
            </a:r>
            <a:r>
              <a:rPr lang="en-US" altLang="zh-CN" sz="2400" baseline="0">
                <a:latin typeface="仿宋" pitchFamily="49" charset="-122"/>
              </a:rPr>
              <a:t>-</a:t>
            </a:r>
            <a:r>
              <a:rPr lang="zh-CN" altLang="en-US" sz="2400" baseline="0">
                <a:latin typeface="仿宋" pitchFamily="49" charset="-122"/>
              </a:rPr>
              <a:t>晶体管逻辑电路</a:t>
            </a:r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755650" y="2420938"/>
            <a:ext cx="7993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400" baseline="0">
                <a:solidFill>
                  <a:srgbClr val="FF0000"/>
                </a:solidFill>
                <a:latin typeface="仿宋" pitchFamily="49" charset="-122"/>
              </a:rPr>
              <a:t>特点：</a:t>
            </a:r>
            <a:r>
              <a:rPr lang="zh-CN" altLang="en-US" sz="2400" baseline="0">
                <a:latin typeface="仿宋" pitchFamily="49" charset="-122"/>
              </a:rPr>
              <a:t>速度快、负载能力强，但功耗较大、集成度较低 </a:t>
            </a:r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828675" y="4119563"/>
            <a:ext cx="59039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aseline="0"/>
              <a:t>ECL</a:t>
            </a:r>
            <a:r>
              <a:rPr lang="zh-CN" altLang="en-US" sz="2800" baseline="0"/>
              <a:t>（</a:t>
            </a:r>
            <a:r>
              <a:rPr lang="en-US" altLang="zh-CN" sz="2800" baseline="0">
                <a:solidFill>
                  <a:schemeClr val="folHlink"/>
                </a:solidFill>
              </a:rPr>
              <a:t>Emitter  Coupled  Logic</a:t>
            </a:r>
            <a:r>
              <a:rPr lang="zh-CN" altLang="en-US" sz="2800" baseline="0"/>
              <a:t>） </a:t>
            </a:r>
          </a:p>
        </p:txBody>
      </p:sp>
      <p:sp>
        <p:nvSpPr>
          <p:cNvPr id="20506" name="Rectangle 26"/>
          <p:cNvSpPr>
            <a:spLocks noChangeArrowheads="1"/>
          </p:cNvSpPr>
          <p:nvPr/>
        </p:nvSpPr>
        <p:spPr bwMode="auto">
          <a:xfrm>
            <a:off x="3132138" y="4724400"/>
            <a:ext cx="3529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400" baseline="0">
                <a:latin typeface="仿宋" pitchFamily="49" charset="-122"/>
              </a:rPr>
              <a:t>发射极耦合逻辑电路 </a:t>
            </a:r>
          </a:p>
        </p:txBody>
      </p:sp>
      <p:sp>
        <p:nvSpPr>
          <p:cNvPr id="20507" name="Rectangle 27"/>
          <p:cNvSpPr>
            <a:spLocks noChangeArrowheads="1"/>
          </p:cNvSpPr>
          <p:nvPr/>
        </p:nvSpPr>
        <p:spPr bwMode="auto">
          <a:xfrm>
            <a:off x="866775" y="5300663"/>
            <a:ext cx="6048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aseline="0"/>
              <a:t>I</a:t>
            </a:r>
            <a:r>
              <a:rPr lang="en-US" altLang="zh-CN" sz="2800" baseline="30000"/>
              <a:t>2</a:t>
            </a:r>
            <a:r>
              <a:rPr lang="en-US" altLang="zh-CN" sz="2800" baseline="0"/>
              <a:t>L</a:t>
            </a:r>
            <a:r>
              <a:rPr lang="zh-CN" altLang="en-US" sz="2800" baseline="0"/>
              <a:t>（</a:t>
            </a:r>
            <a:r>
              <a:rPr lang="en-US" altLang="zh-CN" sz="2800" baseline="0">
                <a:solidFill>
                  <a:schemeClr val="folHlink"/>
                </a:solidFill>
              </a:rPr>
              <a:t>Integrated  Injection  Logic</a:t>
            </a:r>
            <a:r>
              <a:rPr lang="zh-CN" altLang="en-US" sz="2800" baseline="0"/>
              <a:t>） </a:t>
            </a:r>
          </a:p>
        </p:txBody>
      </p: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3132138" y="5948363"/>
            <a:ext cx="3455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400" baseline="0">
                <a:latin typeface="仿宋" pitchFamily="49" charset="-122"/>
              </a:rPr>
              <a:t>集成注入逻辑电路</a:t>
            </a:r>
          </a:p>
        </p:txBody>
      </p:sp>
      <p:sp>
        <p:nvSpPr>
          <p:cNvPr id="20509" name="AutoShape 29"/>
          <p:cNvSpPr>
            <a:spLocks noChangeArrowheads="1"/>
          </p:cNvSpPr>
          <p:nvPr/>
        </p:nvSpPr>
        <p:spPr bwMode="auto">
          <a:xfrm>
            <a:off x="7019925" y="3500438"/>
            <a:ext cx="1728788" cy="504825"/>
          </a:xfrm>
          <a:prstGeom prst="wedgeRoundRectCallout">
            <a:avLst>
              <a:gd name="adj1" fmla="val -71671"/>
              <a:gd name="adj2" fmla="val -45912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baseline="0">
                <a:latin typeface="仿宋" pitchFamily="49" charset="-122"/>
              </a:rPr>
              <a:t>应用最广泛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utoUpdateAnimBg="0"/>
      <p:bldP spid="20501" grpId="0"/>
      <p:bldP spid="20502" grpId="0"/>
      <p:bldP spid="20503" grpId="0"/>
      <p:bldP spid="20504" grpId="0"/>
      <p:bldP spid="20505" grpId="0"/>
      <p:bldP spid="20506" grpId="0"/>
      <p:bldP spid="20507" grpId="0"/>
      <p:bldP spid="20508" grpId="0"/>
      <p:bldP spid="2050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10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5148262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itchFamily="49" charset="-122"/>
                <a:ea typeface="华文行楷" pitchFamily="2" charset="-122"/>
              </a:rPr>
              <a:t>四、两种特殊门电路</a:t>
            </a: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755650" y="909638"/>
            <a:ext cx="3887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aseline="0"/>
              <a:t>1</a:t>
            </a:r>
            <a:r>
              <a:rPr lang="zh-CN" altLang="en-US" sz="2800" baseline="0"/>
              <a:t>、集电极</a:t>
            </a:r>
            <a:r>
              <a:rPr lang="zh-CN" altLang="en-US" sz="2800" baseline="0">
                <a:solidFill>
                  <a:schemeClr val="hlink"/>
                </a:solidFill>
              </a:rPr>
              <a:t>开路门</a:t>
            </a:r>
            <a:r>
              <a:rPr lang="zh-CN" altLang="en-US" sz="2800" baseline="0"/>
              <a:t> </a:t>
            </a: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828675" y="1484313"/>
            <a:ext cx="5543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aseline="0"/>
              <a:t>OC</a:t>
            </a:r>
            <a:r>
              <a:rPr lang="zh-CN" altLang="en-US" sz="2800" baseline="0"/>
              <a:t>门 </a:t>
            </a:r>
            <a:r>
              <a:rPr lang="zh-CN" altLang="en-US" sz="2800" baseline="0">
                <a:solidFill>
                  <a:schemeClr val="folHlink"/>
                </a:solidFill>
              </a:rPr>
              <a:t> </a:t>
            </a:r>
            <a:r>
              <a:rPr lang="en-US" altLang="zh-CN" sz="2800" baseline="0">
                <a:solidFill>
                  <a:schemeClr val="folHlink"/>
                </a:solidFill>
              </a:rPr>
              <a:t>(</a:t>
            </a:r>
            <a:r>
              <a:rPr lang="en-US" altLang="zh-CN" sz="2800" baseline="0"/>
              <a:t> </a:t>
            </a:r>
            <a:r>
              <a:rPr lang="en-US" altLang="zh-CN" sz="2800" baseline="0">
                <a:solidFill>
                  <a:schemeClr val="folHlink"/>
                </a:solidFill>
              </a:rPr>
              <a:t>Open Collector Gate</a:t>
            </a:r>
            <a:r>
              <a:rPr lang="en-US" altLang="zh-CN" sz="2800" baseline="0"/>
              <a:t> </a:t>
            </a:r>
            <a:r>
              <a:rPr lang="en-US" altLang="zh-CN" sz="2800" baseline="0">
                <a:solidFill>
                  <a:schemeClr val="folHlink"/>
                </a:solidFill>
              </a:rPr>
              <a:t>) </a:t>
            </a:r>
          </a:p>
        </p:txBody>
      </p:sp>
      <p:sp>
        <p:nvSpPr>
          <p:cNvPr id="5" name="AutoShape 36"/>
          <p:cNvSpPr>
            <a:spLocks noChangeArrowheads="1"/>
          </p:cNvSpPr>
          <p:nvPr/>
        </p:nvSpPr>
        <p:spPr bwMode="auto">
          <a:xfrm>
            <a:off x="6011863" y="1341438"/>
            <a:ext cx="2160587" cy="503237"/>
          </a:xfrm>
          <a:prstGeom prst="wedgeRoundRectCallout">
            <a:avLst>
              <a:gd name="adj1" fmla="val -64694"/>
              <a:gd name="adj2" fmla="val 35171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baseline="0"/>
              <a:t>门电路</a:t>
            </a:r>
            <a:r>
              <a:rPr lang="zh-CN" altLang="en-US" baseline="0">
                <a:solidFill>
                  <a:srgbClr val="FF0000"/>
                </a:solidFill>
              </a:rPr>
              <a:t>线与</a:t>
            </a:r>
            <a:r>
              <a:rPr lang="zh-CN" altLang="en-US" baseline="0"/>
              <a:t>连接</a:t>
            </a:r>
            <a:endParaRPr lang="zh-CN" altLang="en-US" baseline="0">
              <a:solidFill>
                <a:schemeClr val="folHlink"/>
              </a:solidFill>
              <a:latin typeface="仿宋" pitchFamily="49" charset="-122"/>
            </a:endParaRPr>
          </a:p>
        </p:txBody>
      </p:sp>
      <p:grpSp>
        <p:nvGrpSpPr>
          <p:cNvPr id="57435" name="Group 91"/>
          <p:cNvGrpSpPr>
            <a:grpSpLocks/>
          </p:cNvGrpSpPr>
          <p:nvPr/>
        </p:nvGrpSpPr>
        <p:grpSpPr bwMode="auto">
          <a:xfrm>
            <a:off x="4695825" y="2289175"/>
            <a:ext cx="2087563" cy="2219325"/>
            <a:chOff x="4286" y="1706"/>
            <a:chExt cx="1315" cy="1398"/>
          </a:xfrm>
        </p:grpSpPr>
        <p:sp>
          <p:nvSpPr>
            <p:cNvPr id="57428" name="Text Box 104"/>
            <p:cNvSpPr txBox="1">
              <a:spLocks noChangeArrowheads="1"/>
            </p:cNvSpPr>
            <p:nvPr/>
          </p:nvSpPr>
          <p:spPr bwMode="auto">
            <a:xfrm>
              <a:off x="5102" y="2235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400" baseline="0">
                  <a:solidFill>
                    <a:schemeClr val="folHlink"/>
                  </a:solidFill>
                </a:rPr>
                <a:t>T</a:t>
              </a:r>
              <a:r>
                <a:rPr lang="en-US" altLang="zh-CN" sz="2400">
                  <a:solidFill>
                    <a:schemeClr val="folHlink"/>
                  </a:solidFill>
                </a:rPr>
                <a:t>3</a:t>
              </a:r>
            </a:p>
          </p:txBody>
        </p:sp>
        <p:grpSp>
          <p:nvGrpSpPr>
            <p:cNvPr id="57429" name="Group 97"/>
            <p:cNvGrpSpPr>
              <a:grpSpLocks/>
            </p:cNvGrpSpPr>
            <p:nvPr/>
          </p:nvGrpSpPr>
          <p:grpSpPr bwMode="auto">
            <a:xfrm>
              <a:off x="4832" y="2197"/>
              <a:ext cx="361" cy="363"/>
              <a:chOff x="1701" y="2659"/>
              <a:chExt cx="361" cy="363"/>
            </a:xfrm>
          </p:grpSpPr>
          <p:sp>
            <p:nvSpPr>
              <p:cNvPr id="2" name="Line 98"/>
              <p:cNvSpPr>
                <a:spLocks noChangeShapeType="1"/>
              </p:cNvSpPr>
              <p:nvPr/>
            </p:nvSpPr>
            <p:spPr bwMode="auto">
              <a:xfrm>
                <a:off x="1928" y="2726"/>
                <a:ext cx="0" cy="22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42" name="Line 99"/>
              <p:cNvSpPr>
                <a:spLocks noChangeShapeType="1"/>
              </p:cNvSpPr>
              <p:nvPr/>
            </p:nvSpPr>
            <p:spPr bwMode="auto">
              <a:xfrm>
                <a:off x="1928" y="2886"/>
                <a:ext cx="134" cy="1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43" name="Line 100"/>
              <p:cNvSpPr>
                <a:spLocks noChangeShapeType="1"/>
              </p:cNvSpPr>
              <p:nvPr/>
            </p:nvSpPr>
            <p:spPr bwMode="auto">
              <a:xfrm flipV="1">
                <a:off x="1928" y="2659"/>
                <a:ext cx="118" cy="1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44" name="Line 101"/>
              <p:cNvSpPr>
                <a:spLocks noChangeShapeType="1"/>
              </p:cNvSpPr>
              <p:nvPr/>
            </p:nvSpPr>
            <p:spPr bwMode="auto">
              <a:xfrm>
                <a:off x="1701" y="2841"/>
                <a:ext cx="22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7430" name="Group 49"/>
            <p:cNvGrpSpPr>
              <a:grpSpLocks/>
            </p:cNvGrpSpPr>
            <p:nvPr/>
          </p:nvGrpSpPr>
          <p:grpSpPr bwMode="auto">
            <a:xfrm>
              <a:off x="5132" y="1735"/>
              <a:ext cx="91" cy="470"/>
              <a:chOff x="3651" y="1418"/>
              <a:chExt cx="91" cy="470"/>
            </a:xfrm>
          </p:grpSpPr>
          <p:sp>
            <p:nvSpPr>
              <p:cNvPr id="57438" name="Line 107"/>
              <p:cNvSpPr>
                <a:spLocks noChangeShapeType="1"/>
              </p:cNvSpPr>
              <p:nvPr/>
            </p:nvSpPr>
            <p:spPr bwMode="auto">
              <a:xfrm>
                <a:off x="3696" y="1797"/>
                <a:ext cx="0" cy="9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439" name="Rectangle 108"/>
              <p:cNvSpPr>
                <a:spLocks noChangeArrowheads="1"/>
              </p:cNvSpPr>
              <p:nvPr/>
            </p:nvSpPr>
            <p:spPr bwMode="auto">
              <a:xfrm>
                <a:off x="3651" y="1525"/>
                <a:ext cx="91" cy="2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57440" name="Line 109"/>
              <p:cNvSpPr>
                <a:spLocks noChangeShapeType="1"/>
              </p:cNvSpPr>
              <p:nvPr/>
            </p:nvSpPr>
            <p:spPr bwMode="auto">
              <a:xfrm>
                <a:off x="3696" y="1418"/>
                <a:ext cx="0" cy="9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7431" name="Group 53"/>
            <p:cNvGrpSpPr>
              <a:grpSpLocks/>
            </p:cNvGrpSpPr>
            <p:nvPr/>
          </p:nvGrpSpPr>
          <p:grpSpPr bwMode="auto">
            <a:xfrm>
              <a:off x="5086" y="2696"/>
              <a:ext cx="182" cy="181"/>
              <a:chOff x="3272" y="2251"/>
              <a:chExt cx="182" cy="181"/>
            </a:xfrm>
          </p:grpSpPr>
          <p:sp>
            <p:nvSpPr>
              <p:cNvPr id="57436" name="AutoShape 54"/>
              <p:cNvSpPr>
                <a:spLocks noChangeArrowheads="1"/>
              </p:cNvSpPr>
              <p:nvPr/>
            </p:nvSpPr>
            <p:spPr bwMode="auto">
              <a:xfrm rot="10800000">
                <a:off x="3272" y="2251"/>
                <a:ext cx="181" cy="181"/>
              </a:xfrm>
              <a:prstGeom prst="triangle">
                <a:avLst>
                  <a:gd name="adj" fmla="val 50000"/>
                </a:avLst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57437" name="Line 55"/>
              <p:cNvSpPr>
                <a:spLocks noChangeShapeType="1"/>
              </p:cNvSpPr>
              <p:nvPr/>
            </p:nvSpPr>
            <p:spPr bwMode="auto">
              <a:xfrm>
                <a:off x="3272" y="2432"/>
                <a:ext cx="182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7432" name="Line 107"/>
            <p:cNvSpPr>
              <a:spLocks noChangeShapeType="1"/>
            </p:cNvSpPr>
            <p:nvPr/>
          </p:nvSpPr>
          <p:spPr bwMode="auto">
            <a:xfrm>
              <a:off x="5177" y="2560"/>
              <a:ext cx="0" cy="54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33" name="Line 58"/>
            <p:cNvSpPr>
              <a:spLocks noChangeShapeType="1"/>
            </p:cNvSpPr>
            <p:nvPr/>
          </p:nvSpPr>
          <p:spPr bwMode="auto">
            <a:xfrm>
              <a:off x="4315" y="2378"/>
              <a:ext cx="5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34" name="Oval 59"/>
            <p:cNvSpPr>
              <a:spLocks noChangeArrowheads="1"/>
            </p:cNvSpPr>
            <p:nvPr/>
          </p:nvSpPr>
          <p:spPr bwMode="auto">
            <a:xfrm>
              <a:off x="5156" y="1706"/>
              <a:ext cx="50" cy="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" name="Oval 60"/>
            <p:cNvSpPr>
              <a:spLocks noChangeArrowheads="1"/>
            </p:cNvSpPr>
            <p:nvPr/>
          </p:nvSpPr>
          <p:spPr bwMode="auto">
            <a:xfrm>
              <a:off x="4286" y="2355"/>
              <a:ext cx="50" cy="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</p:grpSp>
      <p:grpSp>
        <p:nvGrpSpPr>
          <p:cNvPr id="57441" name="Group 97"/>
          <p:cNvGrpSpPr>
            <a:grpSpLocks/>
          </p:cNvGrpSpPr>
          <p:nvPr/>
        </p:nvGrpSpPr>
        <p:grpSpPr bwMode="auto">
          <a:xfrm>
            <a:off x="1600200" y="2060575"/>
            <a:ext cx="6643688" cy="4162425"/>
            <a:chOff x="658" y="1389"/>
            <a:chExt cx="4185" cy="2622"/>
          </a:xfrm>
        </p:grpSpPr>
        <p:grpSp>
          <p:nvGrpSpPr>
            <p:cNvPr id="57364" name="Group 8"/>
            <p:cNvGrpSpPr>
              <a:grpSpLocks/>
            </p:cNvGrpSpPr>
            <p:nvPr/>
          </p:nvGrpSpPr>
          <p:grpSpPr bwMode="auto">
            <a:xfrm>
              <a:off x="3470" y="2659"/>
              <a:ext cx="1373" cy="288"/>
              <a:chOff x="3337" y="2373"/>
              <a:chExt cx="1373" cy="288"/>
            </a:xfrm>
          </p:grpSpPr>
          <p:sp>
            <p:nvSpPr>
              <p:cNvPr id="57424" name="Text Box 102"/>
              <p:cNvSpPr txBox="1">
                <a:spLocks noChangeArrowheads="1"/>
              </p:cNvSpPr>
              <p:nvPr/>
            </p:nvSpPr>
            <p:spPr bwMode="auto">
              <a:xfrm>
                <a:off x="4211" y="2373"/>
                <a:ext cx="49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400" baseline="0">
                    <a:solidFill>
                      <a:schemeClr val="folHlink"/>
                    </a:solidFill>
                  </a:rPr>
                  <a:t>F</a:t>
                </a:r>
              </a:p>
            </p:txBody>
          </p:sp>
          <p:grpSp>
            <p:nvGrpSpPr>
              <p:cNvPr id="57425" name="Group 10"/>
              <p:cNvGrpSpPr>
                <a:grpSpLocks/>
              </p:cNvGrpSpPr>
              <p:nvPr/>
            </p:nvGrpSpPr>
            <p:grpSpPr bwMode="auto">
              <a:xfrm>
                <a:off x="3337" y="2497"/>
                <a:ext cx="888" cy="50"/>
                <a:chOff x="3337" y="2497"/>
                <a:chExt cx="888" cy="50"/>
              </a:xfrm>
            </p:grpSpPr>
            <p:sp>
              <p:nvSpPr>
                <p:cNvPr id="57426" name="Line 11"/>
                <p:cNvSpPr>
                  <a:spLocks noChangeShapeType="1"/>
                </p:cNvSpPr>
                <p:nvPr/>
              </p:nvSpPr>
              <p:spPr bwMode="auto">
                <a:xfrm>
                  <a:off x="3363" y="2523"/>
                  <a:ext cx="86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27" name="Oval 12"/>
                <p:cNvSpPr>
                  <a:spLocks noChangeArrowheads="1"/>
                </p:cNvSpPr>
                <p:nvPr/>
              </p:nvSpPr>
              <p:spPr bwMode="auto">
                <a:xfrm>
                  <a:off x="3337" y="2497"/>
                  <a:ext cx="50" cy="5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</p:grpSp>
        </p:grpSp>
        <p:grpSp>
          <p:nvGrpSpPr>
            <p:cNvPr id="57365" name="Group 96"/>
            <p:cNvGrpSpPr>
              <a:grpSpLocks/>
            </p:cNvGrpSpPr>
            <p:nvPr/>
          </p:nvGrpSpPr>
          <p:grpSpPr bwMode="auto">
            <a:xfrm>
              <a:off x="658" y="1389"/>
              <a:ext cx="3257" cy="2622"/>
              <a:chOff x="658" y="1389"/>
              <a:chExt cx="3257" cy="2622"/>
            </a:xfrm>
          </p:grpSpPr>
          <p:grpSp>
            <p:nvGrpSpPr>
              <p:cNvPr id="57366" name="Group 13"/>
              <p:cNvGrpSpPr>
                <a:grpSpLocks/>
              </p:cNvGrpSpPr>
              <p:nvPr/>
            </p:nvGrpSpPr>
            <p:grpSpPr bwMode="auto">
              <a:xfrm>
                <a:off x="2080" y="1525"/>
                <a:ext cx="1507" cy="2486"/>
                <a:chOff x="1944" y="1245"/>
                <a:chExt cx="1507" cy="2486"/>
              </a:xfrm>
            </p:grpSpPr>
            <p:grpSp>
              <p:nvGrpSpPr>
                <p:cNvPr id="57402" name="Group 14"/>
                <p:cNvGrpSpPr>
                  <a:grpSpLocks/>
                </p:cNvGrpSpPr>
                <p:nvPr/>
              </p:nvGrpSpPr>
              <p:grpSpPr bwMode="auto">
                <a:xfrm>
                  <a:off x="1944" y="1245"/>
                  <a:ext cx="1507" cy="2486"/>
                  <a:chOff x="1949" y="1245"/>
                  <a:chExt cx="1507" cy="2486"/>
                </a:xfrm>
              </p:grpSpPr>
              <p:sp>
                <p:nvSpPr>
                  <p:cNvPr id="57404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3363" y="3006"/>
                    <a:ext cx="0" cy="725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05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501" y="3483"/>
                    <a:ext cx="86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406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3275" y="3729"/>
                    <a:ext cx="181" cy="0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57407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1949" y="1245"/>
                    <a:ext cx="603" cy="2238"/>
                    <a:chOff x="1949" y="1245"/>
                    <a:chExt cx="603" cy="2238"/>
                  </a:xfrm>
                </p:grpSpPr>
                <p:grpSp>
                  <p:nvGrpSpPr>
                    <p:cNvPr id="57409" name="Group 9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54" y="2296"/>
                      <a:ext cx="361" cy="363"/>
                      <a:chOff x="1701" y="2659"/>
                      <a:chExt cx="361" cy="363"/>
                    </a:xfrm>
                  </p:grpSpPr>
                  <p:sp>
                    <p:nvSpPr>
                      <p:cNvPr id="57420" name="Line 9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928" y="2726"/>
                        <a:ext cx="0" cy="22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7421" name="Line 9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928" y="2886"/>
                        <a:ext cx="134" cy="13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7422" name="Line 10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928" y="2659"/>
                        <a:ext cx="118" cy="13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7423" name="Line 10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701" y="2841"/>
                        <a:ext cx="224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57410" name="Group 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61" y="2650"/>
                      <a:ext cx="91" cy="833"/>
                      <a:chOff x="2461" y="2650"/>
                      <a:chExt cx="91" cy="833"/>
                    </a:xfrm>
                  </p:grpSpPr>
                  <p:sp>
                    <p:nvSpPr>
                      <p:cNvPr id="57417" name="Line 10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06" y="3294"/>
                        <a:ext cx="0" cy="189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7418" name="Rectangle 10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61" y="3022"/>
                        <a:ext cx="91" cy="27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 sz="2800" baseline="0">
                          <a:latin typeface="仿宋" pitchFamily="49" charset="-122"/>
                        </a:endParaRPr>
                      </a:p>
                    </p:txBody>
                  </p:sp>
                  <p:sp>
                    <p:nvSpPr>
                      <p:cNvPr id="57419" name="Line 10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06" y="2650"/>
                        <a:ext cx="0" cy="372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57411" name="Group 2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56" y="1261"/>
                      <a:ext cx="91" cy="1043"/>
                      <a:chOff x="2472" y="1253"/>
                      <a:chExt cx="91" cy="1043"/>
                    </a:xfrm>
                  </p:grpSpPr>
                  <p:sp>
                    <p:nvSpPr>
                      <p:cNvPr id="57414" name="Line 10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17" y="1813"/>
                        <a:ext cx="0" cy="483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57415" name="Rectangle 10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72" y="1541"/>
                        <a:ext cx="91" cy="27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 sz="2800" baseline="0">
                          <a:latin typeface="仿宋" pitchFamily="49" charset="-122"/>
                        </a:endParaRPr>
                      </a:p>
                    </p:txBody>
                  </p:sp>
                  <p:sp>
                    <p:nvSpPr>
                      <p:cNvPr id="57416" name="Line 10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17" y="1253"/>
                        <a:ext cx="0" cy="273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57412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49" y="2477"/>
                      <a:ext cx="28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7413" name="Oval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73" y="1245"/>
                      <a:ext cx="50" cy="5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</p:grpSp>
              <p:sp>
                <p:nvSpPr>
                  <p:cNvPr id="57408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3342" y="3451"/>
                    <a:ext cx="50" cy="5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</p:grpSp>
            <p:sp>
              <p:nvSpPr>
                <p:cNvPr id="57403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2109" y="2568"/>
                  <a:ext cx="45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400" baseline="0">
                      <a:solidFill>
                        <a:schemeClr val="folHlink"/>
                      </a:solidFill>
                    </a:rPr>
                    <a:t>T</a:t>
                  </a:r>
                  <a:r>
                    <a:rPr lang="en-US" altLang="zh-CN" sz="2400">
                      <a:solidFill>
                        <a:schemeClr val="folHlink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57367" name="Group 90"/>
              <p:cNvGrpSpPr>
                <a:grpSpLocks/>
              </p:cNvGrpSpPr>
              <p:nvPr/>
            </p:nvGrpSpPr>
            <p:grpSpPr bwMode="auto">
              <a:xfrm>
                <a:off x="2608" y="2931"/>
                <a:ext cx="1307" cy="363"/>
                <a:chOff x="4294" y="3104"/>
                <a:chExt cx="1307" cy="363"/>
              </a:xfrm>
            </p:grpSpPr>
            <p:sp>
              <p:nvSpPr>
                <p:cNvPr id="57395" name="Line 98"/>
                <p:cNvSpPr>
                  <a:spLocks noChangeShapeType="1"/>
                </p:cNvSpPr>
                <p:nvPr/>
              </p:nvSpPr>
              <p:spPr bwMode="auto">
                <a:xfrm>
                  <a:off x="5057" y="3171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396" name="Line 99"/>
                <p:cNvSpPr>
                  <a:spLocks noChangeShapeType="1"/>
                </p:cNvSpPr>
                <p:nvPr/>
              </p:nvSpPr>
              <p:spPr bwMode="auto">
                <a:xfrm>
                  <a:off x="5057" y="3331"/>
                  <a:ext cx="134" cy="13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397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5057" y="3104"/>
                  <a:ext cx="118" cy="13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398" name="Line 101"/>
                <p:cNvSpPr>
                  <a:spLocks noChangeShapeType="1"/>
                </p:cNvSpPr>
                <p:nvPr/>
              </p:nvSpPr>
              <p:spPr bwMode="auto">
                <a:xfrm>
                  <a:off x="4830" y="3286"/>
                  <a:ext cx="224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399" name="Line 57"/>
                <p:cNvSpPr>
                  <a:spLocks noChangeShapeType="1"/>
                </p:cNvSpPr>
                <p:nvPr/>
              </p:nvSpPr>
              <p:spPr bwMode="auto">
                <a:xfrm>
                  <a:off x="4323" y="3285"/>
                  <a:ext cx="55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400" name="Oval 61"/>
                <p:cNvSpPr>
                  <a:spLocks noChangeArrowheads="1"/>
                </p:cNvSpPr>
                <p:nvPr/>
              </p:nvSpPr>
              <p:spPr bwMode="auto">
                <a:xfrm>
                  <a:off x="4294" y="3259"/>
                  <a:ext cx="50" cy="5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57401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5102" y="3142"/>
                  <a:ext cx="499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400" baseline="0">
                      <a:solidFill>
                        <a:schemeClr val="folHlink"/>
                      </a:solidFill>
                    </a:rPr>
                    <a:t>T</a:t>
                  </a:r>
                  <a:r>
                    <a:rPr lang="en-US" altLang="zh-CN" sz="2400">
                      <a:solidFill>
                        <a:schemeClr val="folHlink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57368" name="Group 94"/>
              <p:cNvGrpSpPr>
                <a:grpSpLocks/>
              </p:cNvGrpSpPr>
              <p:nvPr/>
            </p:nvGrpSpPr>
            <p:grpSpPr bwMode="auto">
              <a:xfrm>
                <a:off x="658" y="1389"/>
                <a:ext cx="2903" cy="2065"/>
                <a:chOff x="658" y="1389"/>
                <a:chExt cx="2903" cy="2065"/>
              </a:xfrm>
            </p:grpSpPr>
            <p:grpSp>
              <p:nvGrpSpPr>
                <p:cNvPr id="57370" name="Group 78"/>
                <p:cNvGrpSpPr>
                  <a:grpSpLocks/>
                </p:cNvGrpSpPr>
                <p:nvPr/>
              </p:nvGrpSpPr>
              <p:grpSpPr bwMode="auto">
                <a:xfrm>
                  <a:off x="1383" y="2349"/>
                  <a:ext cx="702" cy="409"/>
                  <a:chOff x="3061" y="3339"/>
                  <a:chExt cx="702" cy="409"/>
                </a:xfrm>
              </p:grpSpPr>
              <p:sp>
                <p:nvSpPr>
                  <p:cNvPr id="57389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3157" y="3566"/>
                    <a:ext cx="499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90" name="Line 8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34" y="3566"/>
                    <a:ext cx="182" cy="18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91" name="Line 8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97" y="3566"/>
                    <a:ext cx="182" cy="18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92" name="Line 8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61" y="3566"/>
                    <a:ext cx="182" cy="18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93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3581" y="3566"/>
                    <a:ext cx="182" cy="18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94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3424" y="3339"/>
                    <a:ext cx="0" cy="22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7371" name="Group 85"/>
                <p:cNvGrpSpPr>
                  <a:grpSpLocks/>
                </p:cNvGrpSpPr>
                <p:nvPr/>
              </p:nvGrpSpPr>
              <p:grpSpPr bwMode="auto">
                <a:xfrm>
                  <a:off x="658" y="2758"/>
                  <a:ext cx="997" cy="696"/>
                  <a:chOff x="794" y="2614"/>
                  <a:chExt cx="997" cy="696"/>
                </a:xfrm>
              </p:grpSpPr>
              <p:sp>
                <p:nvSpPr>
                  <p:cNvPr id="57380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1066" y="2795"/>
                    <a:ext cx="445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81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4" y="2638"/>
                    <a:ext cx="54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defTabSz="914400"/>
                    <a:r>
                      <a:rPr lang="en-US" altLang="zh-CN" sz="2400" baseline="0">
                        <a:solidFill>
                          <a:schemeClr val="folHlink"/>
                        </a:solidFill>
                      </a:rPr>
                      <a:t>A</a:t>
                    </a:r>
                    <a:endParaRPr lang="en-US" altLang="zh-CN" sz="2400">
                      <a:solidFill>
                        <a:schemeClr val="folHlink"/>
                      </a:solidFill>
                    </a:endParaRPr>
                  </a:p>
                </p:txBody>
              </p:sp>
              <p:sp>
                <p:nvSpPr>
                  <p:cNvPr id="57382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519" y="2614"/>
                    <a:ext cx="0" cy="181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83" name="Line 8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55" y="2614"/>
                    <a:ext cx="0" cy="36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84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1066" y="2976"/>
                    <a:ext cx="58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85" name="Line 9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91" y="2614"/>
                    <a:ext cx="0" cy="54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86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1066" y="3158"/>
                    <a:ext cx="717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387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4" y="2840"/>
                    <a:ext cx="54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defTabSz="914400"/>
                    <a:r>
                      <a:rPr lang="en-US" altLang="zh-CN" sz="2400" baseline="0">
                        <a:solidFill>
                          <a:schemeClr val="folHlink"/>
                        </a:solidFill>
                      </a:rPr>
                      <a:t>B</a:t>
                    </a:r>
                    <a:endParaRPr lang="en-US" altLang="zh-CN" sz="2400">
                      <a:solidFill>
                        <a:schemeClr val="folHlink"/>
                      </a:solidFill>
                    </a:endParaRPr>
                  </a:p>
                </p:txBody>
              </p:sp>
              <p:sp>
                <p:nvSpPr>
                  <p:cNvPr id="57388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94" y="3022"/>
                    <a:ext cx="544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defTabSz="914400"/>
                    <a:r>
                      <a:rPr lang="en-US" altLang="zh-CN" sz="2400" baseline="0">
                        <a:solidFill>
                          <a:schemeClr val="folHlink"/>
                        </a:solidFill>
                      </a:rPr>
                      <a:t>C</a:t>
                    </a:r>
                    <a:endParaRPr lang="en-US" altLang="zh-CN" sz="2400">
                      <a:solidFill>
                        <a:schemeClr val="folHlink"/>
                      </a:solidFill>
                    </a:endParaRPr>
                  </a:p>
                </p:txBody>
              </p:sp>
            </p:grpSp>
            <p:sp>
              <p:nvSpPr>
                <p:cNvPr id="57372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1338" y="2259"/>
                  <a:ext cx="45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400" baseline="0">
                      <a:solidFill>
                        <a:schemeClr val="folHlink"/>
                      </a:solidFill>
                    </a:rPr>
                    <a:t>T</a:t>
                  </a:r>
                  <a:r>
                    <a:rPr lang="en-US" altLang="zh-CN" sz="2400">
                      <a:solidFill>
                        <a:schemeClr val="folHlink"/>
                      </a:solidFill>
                    </a:rPr>
                    <a:t>1</a:t>
                  </a:r>
                </a:p>
              </p:txBody>
            </p:sp>
            <p:grpSp>
              <p:nvGrpSpPr>
                <p:cNvPr id="57373" name="Group 93"/>
                <p:cNvGrpSpPr>
                  <a:grpSpLocks/>
                </p:cNvGrpSpPr>
                <p:nvPr/>
              </p:nvGrpSpPr>
              <p:grpSpPr bwMode="auto">
                <a:xfrm>
                  <a:off x="1705" y="1389"/>
                  <a:ext cx="1856" cy="993"/>
                  <a:chOff x="1705" y="1389"/>
                  <a:chExt cx="1856" cy="993"/>
                </a:xfrm>
              </p:grpSpPr>
              <p:sp>
                <p:nvSpPr>
                  <p:cNvPr id="57374" name="Text Box 1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1" y="1389"/>
                    <a:ext cx="590" cy="28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defTabSz="914400"/>
                    <a:r>
                      <a:rPr lang="en-US" altLang="zh-CN" sz="2400" baseline="0"/>
                      <a:t>V</a:t>
                    </a:r>
                    <a:r>
                      <a:rPr lang="en-US" altLang="zh-CN" sz="2400"/>
                      <a:t>CC</a:t>
                    </a:r>
                  </a:p>
                </p:txBody>
              </p:sp>
              <p:grpSp>
                <p:nvGrpSpPr>
                  <p:cNvPr id="57375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1705" y="1549"/>
                    <a:ext cx="91" cy="833"/>
                    <a:chOff x="3016" y="1645"/>
                    <a:chExt cx="91" cy="833"/>
                  </a:xfrm>
                </p:grpSpPr>
                <p:sp>
                  <p:nvSpPr>
                    <p:cNvPr id="57377" name="Line 1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61" y="2205"/>
                      <a:ext cx="0" cy="273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7378" name="Rectangl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16" y="1933"/>
                      <a:ext cx="91" cy="27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  <p:sp>
                  <p:nvSpPr>
                    <p:cNvPr id="57379" name="Line 10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61" y="1645"/>
                      <a:ext cx="0" cy="273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7376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1746" y="1549"/>
                    <a:ext cx="1179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57369" name="Line 95"/>
              <p:cNvSpPr>
                <a:spLocks noChangeShapeType="1"/>
              </p:cNvSpPr>
              <p:nvPr/>
            </p:nvSpPr>
            <p:spPr bwMode="auto">
              <a:xfrm flipV="1">
                <a:off x="3494" y="2523"/>
                <a:ext cx="0" cy="4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7449" name="Group 105"/>
          <p:cNvGrpSpPr>
            <a:grpSpLocks/>
          </p:cNvGrpSpPr>
          <p:nvPr/>
        </p:nvGrpSpPr>
        <p:grpSpPr bwMode="auto">
          <a:xfrm>
            <a:off x="6089650" y="2060575"/>
            <a:ext cx="1582738" cy="1800225"/>
            <a:chOff x="3516" y="1389"/>
            <a:chExt cx="997" cy="1134"/>
          </a:xfrm>
        </p:grpSpPr>
        <p:sp>
          <p:nvSpPr>
            <p:cNvPr id="57357" name="Text Box 111"/>
            <p:cNvSpPr txBox="1">
              <a:spLocks noChangeArrowheads="1"/>
            </p:cNvSpPr>
            <p:nvPr/>
          </p:nvSpPr>
          <p:spPr bwMode="auto">
            <a:xfrm>
              <a:off x="3923" y="1389"/>
              <a:ext cx="5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400" baseline="0"/>
                <a:t>V</a:t>
              </a:r>
              <a:r>
                <a:rPr lang="en-US" altLang="zh-CN" sz="2400"/>
                <a:t>CC</a:t>
              </a:r>
            </a:p>
          </p:txBody>
        </p:sp>
        <p:grpSp>
          <p:nvGrpSpPr>
            <p:cNvPr id="57358" name="Group 104"/>
            <p:cNvGrpSpPr>
              <a:grpSpLocks/>
            </p:cNvGrpSpPr>
            <p:nvPr/>
          </p:nvGrpSpPr>
          <p:grpSpPr bwMode="auto">
            <a:xfrm>
              <a:off x="3516" y="1525"/>
              <a:ext cx="453" cy="998"/>
              <a:chOff x="3516" y="1525"/>
              <a:chExt cx="453" cy="998"/>
            </a:xfrm>
          </p:grpSpPr>
          <p:grpSp>
            <p:nvGrpSpPr>
              <p:cNvPr id="57359" name="Group 101"/>
              <p:cNvGrpSpPr>
                <a:grpSpLocks/>
              </p:cNvGrpSpPr>
              <p:nvPr/>
            </p:nvGrpSpPr>
            <p:grpSpPr bwMode="auto">
              <a:xfrm>
                <a:off x="3878" y="1525"/>
                <a:ext cx="91" cy="998"/>
                <a:chOff x="4331" y="1525"/>
                <a:chExt cx="91" cy="998"/>
              </a:xfrm>
            </p:grpSpPr>
            <p:sp>
              <p:nvSpPr>
                <p:cNvPr id="57361" name="Rectangle 98"/>
                <p:cNvSpPr>
                  <a:spLocks noChangeArrowheads="1"/>
                </p:cNvSpPr>
                <p:nvPr/>
              </p:nvSpPr>
              <p:spPr bwMode="auto">
                <a:xfrm>
                  <a:off x="4331" y="1797"/>
                  <a:ext cx="91" cy="272"/>
                </a:xfrm>
                <a:prstGeom prst="rect">
                  <a:avLst/>
                </a:prstGeom>
                <a:noFill/>
                <a:ln w="222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7362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4369" y="1525"/>
                  <a:ext cx="0" cy="272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363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4377" y="2069"/>
                  <a:ext cx="0" cy="454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7360" name="Line 102"/>
              <p:cNvSpPr>
                <a:spLocks noChangeShapeType="1"/>
              </p:cNvSpPr>
              <p:nvPr/>
            </p:nvSpPr>
            <p:spPr bwMode="auto">
              <a:xfrm>
                <a:off x="3516" y="2523"/>
                <a:ext cx="40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7450" name="Rectangle 210"/>
          <p:cNvSpPr>
            <a:spLocks noChangeArrowheads="1"/>
          </p:cNvSpPr>
          <p:nvPr/>
        </p:nvSpPr>
        <p:spPr bwMode="auto">
          <a:xfrm>
            <a:off x="395288" y="5702300"/>
            <a:ext cx="39608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400" baseline="0"/>
              <a:t>把</a:t>
            </a:r>
            <a:r>
              <a:rPr lang="en-US" altLang="zh-CN" sz="2400" baseline="0">
                <a:solidFill>
                  <a:schemeClr val="folHlink"/>
                </a:solidFill>
              </a:rPr>
              <a:t>T</a:t>
            </a:r>
            <a:r>
              <a:rPr lang="en-US" altLang="zh-CN" sz="2400">
                <a:solidFill>
                  <a:schemeClr val="folHlink"/>
                </a:solidFill>
              </a:rPr>
              <a:t>4</a:t>
            </a:r>
            <a:r>
              <a:rPr lang="zh-CN" altLang="en-US" sz="2400" baseline="0"/>
              <a:t>集电极上部分电路去除，外接</a:t>
            </a:r>
            <a:r>
              <a:rPr lang="zh-CN" altLang="en-US" sz="2400" baseline="0">
                <a:solidFill>
                  <a:schemeClr val="hlink"/>
                </a:solidFill>
              </a:rPr>
              <a:t>大负载</a:t>
            </a:r>
            <a:r>
              <a:rPr lang="zh-CN" altLang="en-US" sz="2400" baseline="0"/>
              <a:t>电阻 </a:t>
            </a:r>
          </a:p>
        </p:txBody>
      </p:sp>
      <p:sp>
        <p:nvSpPr>
          <p:cNvPr id="57451" name="Rectangle 210"/>
          <p:cNvSpPr>
            <a:spLocks noChangeArrowheads="1"/>
          </p:cNvSpPr>
          <p:nvPr/>
        </p:nvSpPr>
        <p:spPr bwMode="auto">
          <a:xfrm>
            <a:off x="6804025" y="4797425"/>
            <a:ext cx="20177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baseline="0"/>
              <a:t>当</a:t>
            </a:r>
            <a:r>
              <a:rPr lang="en-US" altLang="zh-CN" baseline="0">
                <a:solidFill>
                  <a:schemeClr val="folHlink"/>
                </a:solidFill>
              </a:rPr>
              <a:t>T</a:t>
            </a:r>
            <a:r>
              <a:rPr lang="en-US" altLang="zh-CN">
                <a:solidFill>
                  <a:schemeClr val="folHlink"/>
                </a:solidFill>
              </a:rPr>
              <a:t>4</a:t>
            </a:r>
            <a:r>
              <a:rPr lang="zh-CN" altLang="en-US" baseline="0"/>
              <a:t>导通时，</a:t>
            </a:r>
            <a:r>
              <a:rPr lang="en-US" altLang="zh-CN" baseline="0">
                <a:solidFill>
                  <a:schemeClr val="folHlink"/>
                </a:solidFill>
              </a:rPr>
              <a:t>F</a:t>
            </a:r>
            <a:r>
              <a:rPr lang="zh-CN" altLang="en-US" baseline="0"/>
              <a:t>依旧接地</a:t>
            </a:r>
            <a:r>
              <a:rPr lang="en-US" altLang="zh-CN" baseline="0"/>
              <a:t>(</a:t>
            </a:r>
            <a:r>
              <a:rPr lang="en-US" altLang="zh-CN" baseline="0">
                <a:solidFill>
                  <a:schemeClr val="folHlink"/>
                </a:solidFill>
              </a:rPr>
              <a:t>0.3V</a:t>
            </a:r>
            <a:r>
              <a:rPr lang="en-US" altLang="zh-CN" baseline="0"/>
              <a:t>) </a:t>
            </a:r>
          </a:p>
        </p:txBody>
      </p:sp>
      <p:sp>
        <p:nvSpPr>
          <p:cNvPr id="57452" name="Rectangle 210"/>
          <p:cNvSpPr>
            <a:spLocks noChangeArrowheads="1"/>
          </p:cNvSpPr>
          <p:nvPr/>
        </p:nvSpPr>
        <p:spPr bwMode="auto">
          <a:xfrm>
            <a:off x="6804025" y="5732463"/>
            <a:ext cx="20177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baseline="0"/>
              <a:t>当</a:t>
            </a:r>
            <a:r>
              <a:rPr lang="en-US" altLang="zh-CN" baseline="0">
                <a:solidFill>
                  <a:schemeClr val="folHlink"/>
                </a:solidFill>
              </a:rPr>
              <a:t>T</a:t>
            </a:r>
            <a:r>
              <a:rPr lang="en-US" altLang="zh-CN">
                <a:solidFill>
                  <a:schemeClr val="folHlink"/>
                </a:solidFill>
              </a:rPr>
              <a:t>4</a:t>
            </a:r>
            <a:r>
              <a:rPr lang="zh-CN" altLang="en-US" baseline="0"/>
              <a:t>截止时，</a:t>
            </a:r>
            <a:r>
              <a:rPr lang="en-US" altLang="zh-CN" baseline="0">
                <a:solidFill>
                  <a:schemeClr val="folHlink"/>
                </a:solidFill>
              </a:rPr>
              <a:t>F</a:t>
            </a:r>
            <a:r>
              <a:rPr lang="zh-CN" altLang="en-US" baseline="0"/>
              <a:t>直接连</a:t>
            </a:r>
            <a:r>
              <a:rPr lang="en-US" altLang="zh-CN" baseline="0">
                <a:solidFill>
                  <a:schemeClr val="folHlink"/>
                </a:solidFill>
              </a:rPr>
              <a:t>V</a:t>
            </a:r>
            <a:r>
              <a:rPr lang="en-US" altLang="zh-CN">
                <a:solidFill>
                  <a:schemeClr val="folHlink"/>
                </a:solidFill>
              </a:rPr>
              <a:t>CC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57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7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7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1" grpId="0"/>
      <p:bldP spid="72712" grpId="0"/>
      <p:bldP spid="5" grpId="0" animBg="1"/>
      <p:bldP spid="57450" grpId="0"/>
      <p:bldP spid="57451" grpId="0"/>
      <p:bldP spid="5745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4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5148262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itchFamily="49" charset="-122"/>
                <a:ea typeface="华文行楷" pitchFamily="2" charset="-122"/>
              </a:rPr>
              <a:t>四、两种特殊门电路</a:t>
            </a:r>
          </a:p>
        </p:txBody>
      </p:sp>
      <p:grpSp>
        <p:nvGrpSpPr>
          <p:cNvPr id="58393" name="Group 25"/>
          <p:cNvGrpSpPr>
            <a:grpSpLocks/>
          </p:cNvGrpSpPr>
          <p:nvPr/>
        </p:nvGrpSpPr>
        <p:grpSpPr bwMode="auto">
          <a:xfrm>
            <a:off x="1058863" y="1608138"/>
            <a:ext cx="3152775" cy="2541587"/>
            <a:chOff x="1157" y="2251"/>
            <a:chExt cx="1986" cy="1601"/>
          </a:xfrm>
        </p:grpSpPr>
        <p:sp>
          <p:nvSpPr>
            <p:cNvPr id="58480" name="Line 107"/>
            <p:cNvSpPr>
              <a:spLocks noChangeShapeType="1"/>
            </p:cNvSpPr>
            <p:nvPr/>
          </p:nvSpPr>
          <p:spPr bwMode="auto">
            <a:xfrm>
              <a:off x="2017" y="3099"/>
              <a:ext cx="0" cy="3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1" name="Rectangle 108"/>
            <p:cNvSpPr>
              <a:spLocks noChangeArrowheads="1"/>
            </p:cNvSpPr>
            <p:nvPr/>
          </p:nvSpPr>
          <p:spPr bwMode="auto">
            <a:xfrm>
              <a:off x="1972" y="2827"/>
              <a:ext cx="91" cy="2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58482" name="Line 109"/>
            <p:cNvSpPr>
              <a:spLocks noChangeShapeType="1"/>
            </p:cNvSpPr>
            <p:nvPr/>
          </p:nvSpPr>
          <p:spPr bwMode="auto">
            <a:xfrm>
              <a:off x="2017" y="2539"/>
              <a:ext cx="0" cy="27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3" name="Text Box 111"/>
            <p:cNvSpPr txBox="1">
              <a:spLocks noChangeArrowheads="1"/>
            </p:cNvSpPr>
            <p:nvPr/>
          </p:nvSpPr>
          <p:spPr bwMode="auto">
            <a:xfrm>
              <a:off x="1733" y="2251"/>
              <a:ext cx="7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400" baseline="0"/>
                <a:t>V</a:t>
              </a:r>
              <a:r>
                <a:rPr lang="en-US" altLang="zh-CN" sz="2400"/>
                <a:t>CC</a:t>
              </a:r>
            </a:p>
          </p:txBody>
        </p:sp>
        <p:grpSp>
          <p:nvGrpSpPr>
            <p:cNvPr id="58484" name="Group 119"/>
            <p:cNvGrpSpPr>
              <a:grpSpLocks/>
            </p:cNvGrpSpPr>
            <p:nvPr/>
          </p:nvGrpSpPr>
          <p:grpSpPr bwMode="auto">
            <a:xfrm>
              <a:off x="1994" y="3249"/>
              <a:ext cx="1149" cy="288"/>
              <a:chOff x="2106" y="2018"/>
              <a:chExt cx="1149" cy="288"/>
            </a:xfrm>
          </p:grpSpPr>
          <p:grpSp>
            <p:nvGrpSpPr>
              <p:cNvPr id="58492" name="Group 120"/>
              <p:cNvGrpSpPr>
                <a:grpSpLocks/>
              </p:cNvGrpSpPr>
              <p:nvPr/>
            </p:nvGrpSpPr>
            <p:grpSpPr bwMode="auto">
              <a:xfrm>
                <a:off x="2106" y="2141"/>
                <a:ext cx="541" cy="45"/>
                <a:chOff x="2656" y="2267"/>
                <a:chExt cx="541" cy="45"/>
              </a:xfrm>
            </p:grpSpPr>
            <p:sp>
              <p:nvSpPr>
                <p:cNvPr id="58494" name="Line 121"/>
                <p:cNvSpPr>
                  <a:spLocks noChangeShapeType="1"/>
                </p:cNvSpPr>
                <p:nvPr/>
              </p:nvSpPr>
              <p:spPr bwMode="auto">
                <a:xfrm>
                  <a:off x="2699" y="2296"/>
                  <a:ext cx="49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95" name="Oval 122"/>
                <p:cNvSpPr>
                  <a:spLocks noChangeArrowheads="1"/>
                </p:cNvSpPr>
                <p:nvPr/>
              </p:nvSpPr>
              <p:spPr bwMode="auto">
                <a:xfrm>
                  <a:off x="2656" y="2267"/>
                  <a:ext cx="45" cy="45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</p:grpSp>
          <p:sp>
            <p:nvSpPr>
              <p:cNvPr id="58493" name="Text Box 123"/>
              <p:cNvSpPr txBox="1">
                <a:spLocks noChangeArrowheads="1"/>
              </p:cNvSpPr>
              <p:nvPr/>
            </p:nvSpPr>
            <p:spPr bwMode="auto">
              <a:xfrm>
                <a:off x="2471" y="2018"/>
                <a:ext cx="78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sz="2400" baseline="0">
                    <a:solidFill>
                      <a:srgbClr val="FF0000"/>
                    </a:solidFill>
                  </a:rPr>
                  <a:t>F</a:t>
                </a:r>
                <a:endParaRPr lang="en-US" altLang="zh-CN" sz="24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8485" name="Line 116"/>
            <p:cNvSpPr>
              <a:spLocks noChangeShapeType="1"/>
            </p:cNvSpPr>
            <p:nvPr/>
          </p:nvSpPr>
          <p:spPr bwMode="auto">
            <a:xfrm>
              <a:off x="1429" y="3401"/>
              <a:ext cx="5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86" name="Text Box 118"/>
            <p:cNvSpPr txBox="1">
              <a:spLocks noChangeArrowheads="1"/>
            </p:cNvSpPr>
            <p:nvPr/>
          </p:nvSpPr>
          <p:spPr bwMode="auto">
            <a:xfrm>
              <a:off x="1157" y="3265"/>
              <a:ext cx="5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400" baseline="0">
                  <a:solidFill>
                    <a:schemeClr val="folHlink"/>
                  </a:solidFill>
                </a:rPr>
                <a:t>A</a:t>
              </a:r>
              <a:endParaRPr lang="en-US" altLang="zh-CN" sz="2400">
                <a:solidFill>
                  <a:schemeClr val="folHlink"/>
                </a:solidFill>
              </a:endParaRPr>
            </a:p>
          </p:txBody>
        </p:sp>
        <p:sp>
          <p:nvSpPr>
            <p:cNvPr id="58487" name="Text Box 118"/>
            <p:cNvSpPr txBox="1">
              <a:spLocks noChangeArrowheads="1"/>
            </p:cNvSpPr>
            <p:nvPr/>
          </p:nvSpPr>
          <p:spPr bwMode="auto">
            <a:xfrm>
              <a:off x="1157" y="3564"/>
              <a:ext cx="5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400" baseline="0">
                  <a:solidFill>
                    <a:schemeClr val="folHlink"/>
                  </a:solidFill>
                </a:rPr>
                <a:t>B</a:t>
              </a:r>
              <a:endParaRPr lang="en-US" altLang="zh-CN" sz="2400">
                <a:solidFill>
                  <a:schemeClr val="folHlink"/>
                </a:solidFill>
              </a:endParaRPr>
            </a:p>
          </p:txBody>
        </p:sp>
        <p:grpSp>
          <p:nvGrpSpPr>
            <p:cNvPr id="58488" name="Group 23"/>
            <p:cNvGrpSpPr>
              <a:grpSpLocks/>
            </p:cNvGrpSpPr>
            <p:nvPr/>
          </p:nvGrpSpPr>
          <p:grpSpPr bwMode="auto">
            <a:xfrm>
              <a:off x="1429" y="3339"/>
              <a:ext cx="589" cy="408"/>
              <a:chOff x="1066" y="1979"/>
              <a:chExt cx="1270" cy="408"/>
            </a:xfrm>
          </p:grpSpPr>
          <p:sp>
            <p:nvSpPr>
              <p:cNvPr id="58490" name="Line 93"/>
              <p:cNvSpPr>
                <a:spLocks noChangeShapeType="1"/>
              </p:cNvSpPr>
              <p:nvPr/>
            </p:nvSpPr>
            <p:spPr bwMode="auto">
              <a:xfrm flipV="1">
                <a:off x="2336" y="1979"/>
                <a:ext cx="0" cy="4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91" name="Line 25"/>
              <p:cNvSpPr>
                <a:spLocks noChangeShapeType="1"/>
              </p:cNvSpPr>
              <p:nvPr/>
            </p:nvSpPr>
            <p:spPr bwMode="auto">
              <a:xfrm>
                <a:off x="1066" y="2387"/>
                <a:ext cx="127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489" name="Rectangle 26"/>
            <p:cNvSpPr>
              <a:spLocks noChangeArrowheads="1"/>
            </p:cNvSpPr>
            <p:nvPr/>
          </p:nvSpPr>
          <p:spPr bwMode="auto">
            <a:xfrm>
              <a:off x="1829" y="3203"/>
              <a:ext cx="362" cy="36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</p:grpSp>
      <p:sp>
        <p:nvSpPr>
          <p:cNvPr id="58392" name="Rectangle 24"/>
          <p:cNvSpPr>
            <a:spLocks noChangeArrowheads="1"/>
          </p:cNvSpPr>
          <p:nvPr/>
        </p:nvSpPr>
        <p:spPr bwMode="auto">
          <a:xfrm>
            <a:off x="468313" y="909638"/>
            <a:ext cx="4606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400" baseline="0">
                <a:latin typeface="仿宋" pitchFamily="49" charset="-122"/>
              </a:rPr>
              <a:t>* 普通门电路直接线与的问题 </a:t>
            </a:r>
          </a:p>
        </p:txBody>
      </p:sp>
      <p:sp>
        <p:nvSpPr>
          <p:cNvPr id="58479" name="Line 107"/>
          <p:cNvSpPr>
            <a:spLocks noChangeShapeType="1"/>
          </p:cNvSpPr>
          <p:nvPr/>
        </p:nvSpPr>
        <p:spPr bwMode="auto">
          <a:xfrm>
            <a:off x="7667625" y="2662238"/>
            <a:ext cx="0" cy="28797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8590" name="Group 222"/>
          <p:cNvGrpSpPr>
            <a:grpSpLocks/>
          </p:cNvGrpSpPr>
          <p:nvPr/>
        </p:nvGrpSpPr>
        <p:grpSpPr bwMode="auto">
          <a:xfrm>
            <a:off x="5148263" y="3860800"/>
            <a:ext cx="2532062" cy="2820988"/>
            <a:chOff x="3243" y="2432"/>
            <a:chExt cx="1595" cy="1777"/>
          </a:xfrm>
        </p:grpSpPr>
        <p:grpSp>
          <p:nvGrpSpPr>
            <p:cNvPr id="58437" name="Group 177"/>
            <p:cNvGrpSpPr>
              <a:grpSpLocks/>
            </p:cNvGrpSpPr>
            <p:nvPr/>
          </p:nvGrpSpPr>
          <p:grpSpPr bwMode="auto">
            <a:xfrm>
              <a:off x="3243" y="2432"/>
              <a:ext cx="1595" cy="1762"/>
              <a:chOff x="3272" y="2486"/>
              <a:chExt cx="1595" cy="1762"/>
            </a:xfrm>
          </p:grpSpPr>
          <p:grpSp>
            <p:nvGrpSpPr>
              <p:cNvPr id="58439" name="Group 115"/>
              <p:cNvGrpSpPr>
                <a:grpSpLocks/>
              </p:cNvGrpSpPr>
              <p:nvPr/>
            </p:nvGrpSpPr>
            <p:grpSpPr bwMode="auto">
              <a:xfrm>
                <a:off x="4225" y="3291"/>
                <a:ext cx="182" cy="181"/>
                <a:chOff x="4059" y="2296"/>
                <a:chExt cx="182" cy="181"/>
              </a:xfrm>
            </p:grpSpPr>
            <p:sp>
              <p:nvSpPr>
                <p:cNvPr id="58478" name="AutoShape 54"/>
                <p:cNvSpPr>
                  <a:spLocks noChangeArrowheads="1"/>
                </p:cNvSpPr>
                <p:nvPr/>
              </p:nvSpPr>
              <p:spPr bwMode="auto">
                <a:xfrm rot="10800000">
                  <a:off x="4059" y="2296"/>
                  <a:ext cx="181" cy="18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2" name="Line 55"/>
                <p:cNvSpPr>
                  <a:spLocks noChangeShapeType="1"/>
                </p:cNvSpPr>
                <p:nvPr/>
              </p:nvSpPr>
              <p:spPr bwMode="auto">
                <a:xfrm>
                  <a:off x="4059" y="2477"/>
                  <a:ext cx="182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8440" name="Line 11"/>
              <p:cNvSpPr>
                <a:spLocks noChangeShapeType="1"/>
              </p:cNvSpPr>
              <p:nvPr/>
            </p:nvSpPr>
            <p:spPr bwMode="auto">
              <a:xfrm>
                <a:off x="4323" y="3550"/>
                <a:ext cx="5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41" name="Oval 12"/>
              <p:cNvSpPr>
                <a:spLocks noChangeArrowheads="1"/>
              </p:cNvSpPr>
              <p:nvPr/>
            </p:nvSpPr>
            <p:spPr bwMode="auto">
              <a:xfrm>
                <a:off x="4294" y="3523"/>
                <a:ext cx="50" cy="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58442" name="Line 109"/>
              <p:cNvSpPr>
                <a:spLocks noChangeShapeType="1"/>
              </p:cNvSpPr>
              <p:nvPr/>
            </p:nvSpPr>
            <p:spPr bwMode="auto">
              <a:xfrm>
                <a:off x="4323" y="3239"/>
                <a:ext cx="0" cy="37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43" name="Line 107"/>
              <p:cNvSpPr>
                <a:spLocks noChangeShapeType="1"/>
              </p:cNvSpPr>
              <p:nvPr/>
            </p:nvSpPr>
            <p:spPr bwMode="auto">
              <a:xfrm>
                <a:off x="4323" y="3840"/>
                <a:ext cx="0" cy="4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44" name="Line 16"/>
              <p:cNvSpPr>
                <a:spLocks noChangeShapeType="1"/>
              </p:cNvSpPr>
              <p:nvPr/>
            </p:nvSpPr>
            <p:spPr bwMode="auto">
              <a:xfrm>
                <a:off x="3734" y="4109"/>
                <a:ext cx="59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45" name="Line 17"/>
              <p:cNvSpPr>
                <a:spLocks noChangeShapeType="1"/>
              </p:cNvSpPr>
              <p:nvPr/>
            </p:nvSpPr>
            <p:spPr bwMode="auto">
              <a:xfrm>
                <a:off x="4233" y="4246"/>
                <a:ext cx="181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46" name="Oval 34"/>
              <p:cNvSpPr>
                <a:spLocks noChangeArrowheads="1"/>
              </p:cNvSpPr>
              <p:nvPr/>
            </p:nvSpPr>
            <p:spPr bwMode="auto">
              <a:xfrm>
                <a:off x="4294" y="4077"/>
                <a:ext cx="50" cy="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58447" name="Text Box 103"/>
              <p:cNvSpPr txBox="1">
                <a:spLocks noChangeArrowheads="1"/>
              </p:cNvSpPr>
              <p:nvPr/>
            </p:nvSpPr>
            <p:spPr bwMode="auto">
              <a:xfrm>
                <a:off x="3272" y="3241"/>
                <a:ext cx="45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baseline="0">
                    <a:solidFill>
                      <a:schemeClr val="folHlink"/>
                    </a:solidFill>
                  </a:rPr>
                  <a:t>T</a:t>
                </a:r>
                <a:r>
                  <a:rPr lang="en-US" altLang="zh-CN">
                    <a:solidFill>
                      <a:schemeClr val="folHlink"/>
                    </a:solidFill>
                  </a:rPr>
                  <a:t>2</a:t>
                </a:r>
              </a:p>
            </p:txBody>
          </p:sp>
          <p:grpSp>
            <p:nvGrpSpPr>
              <p:cNvPr id="58448" name="Group 92"/>
              <p:cNvGrpSpPr>
                <a:grpSpLocks/>
              </p:cNvGrpSpPr>
              <p:nvPr/>
            </p:nvGrpSpPr>
            <p:grpSpPr bwMode="auto">
              <a:xfrm>
                <a:off x="3689" y="3640"/>
                <a:ext cx="91" cy="477"/>
                <a:chOff x="4876" y="3505"/>
                <a:chExt cx="91" cy="477"/>
              </a:xfrm>
            </p:grpSpPr>
            <p:sp>
              <p:nvSpPr>
                <p:cNvPr id="58475" name="Line 107"/>
                <p:cNvSpPr>
                  <a:spLocks noChangeShapeType="1"/>
                </p:cNvSpPr>
                <p:nvPr/>
              </p:nvSpPr>
              <p:spPr bwMode="auto">
                <a:xfrm>
                  <a:off x="4921" y="3505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76" name="Rectangle 108"/>
                <p:cNvSpPr>
                  <a:spLocks noChangeArrowheads="1"/>
                </p:cNvSpPr>
                <p:nvPr/>
              </p:nvSpPr>
              <p:spPr bwMode="auto">
                <a:xfrm>
                  <a:off x="4876" y="3657"/>
                  <a:ext cx="91" cy="18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58477" name="Line 107"/>
                <p:cNvSpPr>
                  <a:spLocks noChangeShapeType="1"/>
                </p:cNvSpPr>
                <p:nvPr/>
              </p:nvSpPr>
              <p:spPr bwMode="auto">
                <a:xfrm>
                  <a:off x="4921" y="3838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8449" name="Text Box 104"/>
              <p:cNvSpPr txBox="1">
                <a:spLocks noChangeArrowheads="1"/>
              </p:cNvSpPr>
              <p:nvPr/>
            </p:nvSpPr>
            <p:spPr bwMode="auto">
              <a:xfrm>
                <a:off x="4233" y="3598"/>
                <a:ext cx="4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baseline="0">
                    <a:solidFill>
                      <a:schemeClr val="folHlink"/>
                    </a:solidFill>
                  </a:rPr>
                  <a:t>T</a:t>
                </a:r>
                <a:r>
                  <a:rPr lang="en-US" altLang="zh-CN">
                    <a:solidFill>
                      <a:schemeClr val="folHlink"/>
                    </a:solidFill>
                  </a:rPr>
                  <a:t>4</a:t>
                </a:r>
              </a:p>
            </p:txBody>
          </p:sp>
          <p:grpSp>
            <p:nvGrpSpPr>
              <p:cNvPr id="58450" name="Group 175"/>
              <p:cNvGrpSpPr>
                <a:grpSpLocks/>
              </p:cNvGrpSpPr>
              <p:nvPr/>
            </p:nvGrpSpPr>
            <p:grpSpPr bwMode="auto">
              <a:xfrm>
                <a:off x="3712" y="3694"/>
                <a:ext cx="304" cy="50"/>
                <a:chOff x="4513" y="3763"/>
                <a:chExt cx="304" cy="50"/>
              </a:xfrm>
            </p:grpSpPr>
            <p:sp>
              <p:nvSpPr>
                <p:cNvPr id="58473" name="Oval 61"/>
                <p:cNvSpPr>
                  <a:spLocks noChangeArrowheads="1"/>
                </p:cNvSpPr>
                <p:nvPr/>
              </p:nvSpPr>
              <p:spPr bwMode="auto">
                <a:xfrm>
                  <a:off x="4513" y="3763"/>
                  <a:ext cx="50" cy="5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58474" name="Line 32"/>
                <p:cNvSpPr>
                  <a:spLocks noChangeShapeType="1"/>
                </p:cNvSpPr>
                <p:nvPr/>
              </p:nvSpPr>
              <p:spPr bwMode="auto">
                <a:xfrm>
                  <a:off x="4537" y="3793"/>
                  <a:ext cx="28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8451" name="Text Box 104"/>
              <p:cNvSpPr txBox="1">
                <a:spLocks noChangeArrowheads="1"/>
              </p:cNvSpPr>
              <p:nvPr/>
            </p:nvSpPr>
            <p:spPr bwMode="auto">
              <a:xfrm>
                <a:off x="4209" y="3007"/>
                <a:ext cx="4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baseline="0">
                    <a:solidFill>
                      <a:schemeClr val="folHlink"/>
                    </a:solidFill>
                  </a:rPr>
                  <a:t>T</a:t>
                </a:r>
                <a:r>
                  <a:rPr lang="en-US" altLang="zh-CN">
                    <a:solidFill>
                      <a:schemeClr val="folHlink"/>
                    </a:solidFill>
                  </a:rPr>
                  <a:t>3</a:t>
                </a:r>
              </a:p>
            </p:txBody>
          </p:sp>
          <p:grpSp>
            <p:nvGrpSpPr>
              <p:cNvPr id="58452" name="Group 176"/>
              <p:cNvGrpSpPr>
                <a:grpSpLocks/>
              </p:cNvGrpSpPr>
              <p:nvPr/>
            </p:nvGrpSpPr>
            <p:grpSpPr bwMode="auto">
              <a:xfrm>
                <a:off x="3379" y="2486"/>
                <a:ext cx="990" cy="763"/>
                <a:chOff x="3424" y="1752"/>
                <a:chExt cx="990" cy="763"/>
              </a:xfrm>
            </p:grpSpPr>
            <p:grpSp>
              <p:nvGrpSpPr>
                <p:cNvPr id="58463" name="Group 97"/>
                <p:cNvGrpSpPr>
                  <a:grpSpLocks/>
                </p:cNvGrpSpPr>
                <p:nvPr/>
              </p:nvGrpSpPr>
              <p:grpSpPr bwMode="auto">
                <a:xfrm>
                  <a:off x="4022" y="2288"/>
                  <a:ext cx="361" cy="227"/>
                  <a:chOff x="1701" y="2659"/>
                  <a:chExt cx="361" cy="363"/>
                </a:xfrm>
              </p:grpSpPr>
              <p:sp>
                <p:nvSpPr>
                  <p:cNvPr id="58469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1928" y="2726"/>
                    <a:ext cx="0" cy="22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470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1928" y="2886"/>
                    <a:ext cx="134" cy="13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471" name="Line 1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28" y="2659"/>
                    <a:ext cx="118" cy="13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472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1701" y="2841"/>
                    <a:ext cx="22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8464" name="Line 109"/>
                <p:cNvSpPr>
                  <a:spLocks noChangeShapeType="1"/>
                </p:cNvSpPr>
                <p:nvPr/>
              </p:nvSpPr>
              <p:spPr bwMode="auto">
                <a:xfrm>
                  <a:off x="4368" y="2188"/>
                  <a:ext cx="0" cy="9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65" name="Line 57"/>
                <p:cNvSpPr>
                  <a:spLocks noChangeShapeType="1"/>
                </p:cNvSpPr>
                <p:nvPr/>
              </p:nvSpPr>
              <p:spPr bwMode="auto">
                <a:xfrm>
                  <a:off x="3825" y="1917"/>
                  <a:ext cx="55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66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3424" y="1752"/>
                  <a:ext cx="59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 baseline="0"/>
                    <a:t>V</a:t>
                  </a:r>
                  <a:r>
                    <a:rPr lang="en-US" altLang="zh-CN"/>
                    <a:t>CC</a:t>
                  </a:r>
                </a:p>
              </p:txBody>
            </p:sp>
            <p:sp>
              <p:nvSpPr>
                <p:cNvPr id="58467" name="Line 107"/>
                <p:cNvSpPr>
                  <a:spLocks noChangeShapeType="1"/>
                </p:cNvSpPr>
                <p:nvPr/>
              </p:nvSpPr>
              <p:spPr bwMode="auto">
                <a:xfrm>
                  <a:off x="4369" y="1917"/>
                  <a:ext cx="0" cy="9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68" name="Rectangle 108"/>
                <p:cNvSpPr>
                  <a:spLocks noChangeArrowheads="1"/>
                </p:cNvSpPr>
                <p:nvPr/>
              </p:nvSpPr>
              <p:spPr bwMode="auto">
                <a:xfrm>
                  <a:off x="4323" y="2008"/>
                  <a:ext cx="91" cy="18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</p:grpSp>
          <p:grpSp>
            <p:nvGrpSpPr>
              <p:cNvPr id="58453" name="Group 97"/>
              <p:cNvGrpSpPr>
                <a:grpSpLocks/>
              </p:cNvGrpSpPr>
              <p:nvPr/>
            </p:nvGrpSpPr>
            <p:grpSpPr bwMode="auto">
              <a:xfrm>
                <a:off x="3379" y="3430"/>
                <a:ext cx="361" cy="227"/>
                <a:chOff x="1701" y="2659"/>
                <a:chExt cx="361" cy="363"/>
              </a:xfrm>
            </p:grpSpPr>
            <p:sp>
              <p:nvSpPr>
                <p:cNvPr id="58459" name="Line 98"/>
                <p:cNvSpPr>
                  <a:spLocks noChangeShapeType="1"/>
                </p:cNvSpPr>
                <p:nvPr/>
              </p:nvSpPr>
              <p:spPr bwMode="auto">
                <a:xfrm>
                  <a:off x="1928" y="2726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60" name="Line 99"/>
                <p:cNvSpPr>
                  <a:spLocks noChangeShapeType="1"/>
                </p:cNvSpPr>
                <p:nvPr/>
              </p:nvSpPr>
              <p:spPr bwMode="auto">
                <a:xfrm>
                  <a:off x="1928" y="2886"/>
                  <a:ext cx="134" cy="13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61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1928" y="2659"/>
                  <a:ext cx="118" cy="13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62" name="Line 101"/>
                <p:cNvSpPr>
                  <a:spLocks noChangeShapeType="1"/>
                </p:cNvSpPr>
                <p:nvPr/>
              </p:nvSpPr>
              <p:spPr bwMode="auto">
                <a:xfrm>
                  <a:off x="1701" y="2841"/>
                  <a:ext cx="224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454" name="Group 97"/>
              <p:cNvGrpSpPr>
                <a:grpSpLocks/>
              </p:cNvGrpSpPr>
              <p:nvPr/>
            </p:nvGrpSpPr>
            <p:grpSpPr bwMode="auto">
              <a:xfrm>
                <a:off x="3969" y="3611"/>
                <a:ext cx="361" cy="227"/>
                <a:chOff x="1701" y="2659"/>
                <a:chExt cx="361" cy="363"/>
              </a:xfrm>
            </p:grpSpPr>
            <p:sp>
              <p:nvSpPr>
                <p:cNvPr id="58455" name="Line 98"/>
                <p:cNvSpPr>
                  <a:spLocks noChangeShapeType="1"/>
                </p:cNvSpPr>
                <p:nvPr/>
              </p:nvSpPr>
              <p:spPr bwMode="auto">
                <a:xfrm>
                  <a:off x="1928" y="2726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56" name="Line 99"/>
                <p:cNvSpPr>
                  <a:spLocks noChangeShapeType="1"/>
                </p:cNvSpPr>
                <p:nvPr/>
              </p:nvSpPr>
              <p:spPr bwMode="auto">
                <a:xfrm>
                  <a:off x="1928" y="2886"/>
                  <a:ext cx="134" cy="13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57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1928" y="2659"/>
                  <a:ext cx="118" cy="13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58" name="Line 101"/>
                <p:cNvSpPr>
                  <a:spLocks noChangeShapeType="1"/>
                </p:cNvSpPr>
                <p:nvPr/>
              </p:nvSpPr>
              <p:spPr bwMode="auto">
                <a:xfrm>
                  <a:off x="1701" y="2841"/>
                  <a:ext cx="224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8438" name="Rectangle 220"/>
            <p:cNvSpPr>
              <a:spLocks noChangeArrowheads="1"/>
            </p:cNvSpPr>
            <p:nvPr/>
          </p:nvSpPr>
          <p:spPr bwMode="auto">
            <a:xfrm>
              <a:off x="3243" y="2485"/>
              <a:ext cx="1470" cy="1724"/>
            </a:xfrm>
            <a:prstGeom prst="rect">
              <a:avLst/>
            </a:prstGeom>
            <a:noFill/>
            <a:ln w="12700">
              <a:solidFill>
                <a:srgbClr val="FF66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8591" name="Group 223"/>
          <p:cNvGrpSpPr>
            <a:grpSpLocks/>
          </p:cNvGrpSpPr>
          <p:nvPr/>
        </p:nvGrpSpPr>
        <p:grpSpPr bwMode="auto">
          <a:xfrm>
            <a:off x="5148263" y="981075"/>
            <a:ext cx="2532062" cy="2820988"/>
            <a:chOff x="3243" y="2432"/>
            <a:chExt cx="1595" cy="1777"/>
          </a:xfrm>
        </p:grpSpPr>
        <p:grpSp>
          <p:nvGrpSpPr>
            <p:cNvPr id="58394" name="Group 224"/>
            <p:cNvGrpSpPr>
              <a:grpSpLocks/>
            </p:cNvGrpSpPr>
            <p:nvPr/>
          </p:nvGrpSpPr>
          <p:grpSpPr bwMode="auto">
            <a:xfrm>
              <a:off x="3243" y="2432"/>
              <a:ext cx="1595" cy="1762"/>
              <a:chOff x="3272" y="2486"/>
              <a:chExt cx="1595" cy="1762"/>
            </a:xfrm>
          </p:grpSpPr>
          <p:grpSp>
            <p:nvGrpSpPr>
              <p:cNvPr id="58396" name="Group 225"/>
              <p:cNvGrpSpPr>
                <a:grpSpLocks/>
              </p:cNvGrpSpPr>
              <p:nvPr/>
            </p:nvGrpSpPr>
            <p:grpSpPr bwMode="auto">
              <a:xfrm>
                <a:off x="4225" y="3291"/>
                <a:ext cx="182" cy="181"/>
                <a:chOff x="4059" y="2296"/>
                <a:chExt cx="182" cy="181"/>
              </a:xfrm>
            </p:grpSpPr>
            <p:sp>
              <p:nvSpPr>
                <p:cNvPr id="58435" name="AutoShape 54"/>
                <p:cNvSpPr>
                  <a:spLocks noChangeArrowheads="1"/>
                </p:cNvSpPr>
                <p:nvPr/>
              </p:nvSpPr>
              <p:spPr bwMode="auto">
                <a:xfrm rot="10800000">
                  <a:off x="4059" y="2296"/>
                  <a:ext cx="181" cy="181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58436" name="Line 55"/>
                <p:cNvSpPr>
                  <a:spLocks noChangeShapeType="1"/>
                </p:cNvSpPr>
                <p:nvPr/>
              </p:nvSpPr>
              <p:spPr bwMode="auto">
                <a:xfrm>
                  <a:off x="4059" y="2477"/>
                  <a:ext cx="182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8397" name="Line 11"/>
              <p:cNvSpPr>
                <a:spLocks noChangeShapeType="1"/>
              </p:cNvSpPr>
              <p:nvPr/>
            </p:nvSpPr>
            <p:spPr bwMode="auto">
              <a:xfrm>
                <a:off x="4323" y="3550"/>
                <a:ext cx="5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98" name="Oval 12"/>
              <p:cNvSpPr>
                <a:spLocks noChangeArrowheads="1"/>
              </p:cNvSpPr>
              <p:nvPr/>
            </p:nvSpPr>
            <p:spPr bwMode="auto">
              <a:xfrm>
                <a:off x="4294" y="3523"/>
                <a:ext cx="50" cy="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58399" name="Line 109"/>
              <p:cNvSpPr>
                <a:spLocks noChangeShapeType="1"/>
              </p:cNvSpPr>
              <p:nvPr/>
            </p:nvSpPr>
            <p:spPr bwMode="auto">
              <a:xfrm>
                <a:off x="4323" y="3239"/>
                <a:ext cx="0" cy="37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00" name="Line 107"/>
              <p:cNvSpPr>
                <a:spLocks noChangeShapeType="1"/>
              </p:cNvSpPr>
              <p:nvPr/>
            </p:nvSpPr>
            <p:spPr bwMode="auto">
              <a:xfrm>
                <a:off x="4323" y="3840"/>
                <a:ext cx="0" cy="4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01" name="Line 16"/>
              <p:cNvSpPr>
                <a:spLocks noChangeShapeType="1"/>
              </p:cNvSpPr>
              <p:nvPr/>
            </p:nvSpPr>
            <p:spPr bwMode="auto">
              <a:xfrm>
                <a:off x="3734" y="4109"/>
                <a:ext cx="59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02" name="Line 17"/>
              <p:cNvSpPr>
                <a:spLocks noChangeShapeType="1"/>
              </p:cNvSpPr>
              <p:nvPr/>
            </p:nvSpPr>
            <p:spPr bwMode="auto">
              <a:xfrm>
                <a:off x="4233" y="4246"/>
                <a:ext cx="181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403" name="Oval 34"/>
              <p:cNvSpPr>
                <a:spLocks noChangeArrowheads="1"/>
              </p:cNvSpPr>
              <p:nvPr/>
            </p:nvSpPr>
            <p:spPr bwMode="auto">
              <a:xfrm>
                <a:off x="4294" y="4077"/>
                <a:ext cx="50" cy="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58404" name="Text Box 103"/>
              <p:cNvSpPr txBox="1">
                <a:spLocks noChangeArrowheads="1"/>
              </p:cNvSpPr>
              <p:nvPr/>
            </p:nvSpPr>
            <p:spPr bwMode="auto">
              <a:xfrm>
                <a:off x="3272" y="3241"/>
                <a:ext cx="45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baseline="0">
                    <a:solidFill>
                      <a:schemeClr val="folHlink"/>
                    </a:solidFill>
                  </a:rPr>
                  <a:t>T</a:t>
                </a:r>
                <a:r>
                  <a:rPr lang="en-US" altLang="zh-CN">
                    <a:solidFill>
                      <a:schemeClr val="folHlink"/>
                    </a:solidFill>
                  </a:rPr>
                  <a:t>2</a:t>
                </a:r>
              </a:p>
            </p:txBody>
          </p:sp>
          <p:grpSp>
            <p:nvGrpSpPr>
              <p:cNvPr id="58405" name="Group 236"/>
              <p:cNvGrpSpPr>
                <a:grpSpLocks/>
              </p:cNvGrpSpPr>
              <p:nvPr/>
            </p:nvGrpSpPr>
            <p:grpSpPr bwMode="auto">
              <a:xfrm>
                <a:off x="3689" y="3640"/>
                <a:ext cx="91" cy="477"/>
                <a:chOff x="4876" y="3505"/>
                <a:chExt cx="91" cy="477"/>
              </a:xfrm>
            </p:grpSpPr>
            <p:sp>
              <p:nvSpPr>
                <p:cNvPr id="58432" name="Line 107"/>
                <p:cNvSpPr>
                  <a:spLocks noChangeShapeType="1"/>
                </p:cNvSpPr>
                <p:nvPr/>
              </p:nvSpPr>
              <p:spPr bwMode="auto">
                <a:xfrm>
                  <a:off x="4921" y="3505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33" name="Rectangle 108"/>
                <p:cNvSpPr>
                  <a:spLocks noChangeArrowheads="1"/>
                </p:cNvSpPr>
                <p:nvPr/>
              </p:nvSpPr>
              <p:spPr bwMode="auto">
                <a:xfrm>
                  <a:off x="4876" y="3657"/>
                  <a:ext cx="91" cy="18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58434" name="Line 107"/>
                <p:cNvSpPr>
                  <a:spLocks noChangeShapeType="1"/>
                </p:cNvSpPr>
                <p:nvPr/>
              </p:nvSpPr>
              <p:spPr bwMode="auto">
                <a:xfrm>
                  <a:off x="4921" y="3838"/>
                  <a:ext cx="0" cy="14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8406" name="Text Box 104"/>
              <p:cNvSpPr txBox="1">
                <a:spLocks noChangeArrowheads="1"/>
              </p:cNvSpPr>
              <p:nvPr/>
            </p:nvSpPr>
            <p:spPr bwMode="auto">
              <a:xfrm>
                <a:off x="4233" y="3598"/>
                <a:ext cx="4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baseline="0">
                    <a:solidFill>
                      <a:schemeClr val="folHlink"/>
                    </a:solidFill>
                  </a:rPr>
                  <a:t>T</a:t>
                </a:r>
                <a:r>
                  <a:rPr lang="en-US" altLang="zh-CN">
                    <a:solidFill>
                      <a:schemeClr val="folHlink"/>
                    </a:solidFill>
                  </a:rPr>
                  <a:t>4</a:t>
                </a:r>
              </a:p>
            </p:txBody>
          </p:sp>
          <p:grpSp>
            <p:nvGrpSpPr>
              <p:cNvPr id="58407" name="Group 241"/>
              <p:cNvGrpSpPr>
                <a:grpSpLocks/>
              </p:cNvGrpSpPr>
              <p:nvPr/>
            </p:nvGrpSpPr>
            <p:grpSpPr bwMode="auto">
              <a:xfrm>
                <a:off x="3712" y="3694"/>
                <a:ext cx="304" cy="50"/>
                <a:chOff x="4513" y="3763"/>
                <a:chExt cx="304" cy="50"/>
              </a:xfrm>
            </p:grpSpPr>
            <p:sp>
              <p:nvSpPr>
                <p:cNvPr id="58430" name="Oval 61"/>
                <p:cNvSpPr>
                  <a:spLocks noChangeArrowheads="1"/>
                </p:cNvSpPr>
                <p:nvPr/>
              </p:nvSpPr>
              <p:spPr bwMode="auto">
                <a:xfrm>
                  <a:off x="4513" y="3763"/>
                  <a:ext cx="50" cy="5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58431" name="Line 32"/>
                <p:cNvSpPr>
                  <a:spLocks noChangeShapeType="1"/>
                </p:cNvSpPr>
                <p:nvPr/>
              </p:nvSpPr>
              <p:spPr bwMode="auto">
                <a:xfrm>
                  <a:off x="4537" y="3793"/>
                  <a:ext cx="28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8408" name="Text Box 104"/>
              <p:cNvSpPr txBox="1">
                <a:spLocks noChangeArrowheads="1"/>
              </p:cNvSpPr>
              <p:nvPr/>
            </p:nvSpPr>
            <p:spPr bwMode="auto">
              <a:xfrm>
                <a:off x="4209" y="3007"/>
                <a:ext cx="4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defTabSz="914400"/>
                <a:r>
                  <a:rPr lang="en-US" altLang="zh-CN" baseline="0">
                    <a:solidFill>
                      <a:schemeClr val="folHlink"/>
                    </a:solidFill>
                  </a:rPr>
                  <a:t>T</a:t>
                </a:r>
                <a:r>
                  <a:rPr lang="en-US" altLang="zh-CN">
                    <a:solidFill>
                      <a:schemeClr val="folHlink"/>
                    </a:solidFill>
                  </a:rPr>
                  <a:t>3</a:t>
                </a:r>
              </a:p>
            </p:txBody>
          </p:sp>
          <p:grpSp>
            <p:nvGrpSpPr>
              <p:cNvPr id="58409" name="Group 245"/>
              <p:cNvGrpSpPr>
                <a:grpSpLocks/>
              </p:cNvGrpSpPr>
              <p:nvPr/>
            </p:nvGrpSpPr>
            <p:grpSpPr bwMode="auto">
              <a:xfrm>
                <a:off x="3379" y="2486"/>
                <a:ext cx="990" cy="763"/>
                <a:chOff x="3424" y="1752"/>
                <a:chExt cx="990" cy="763"/>
              </a:xfrm>
            </p:grpSpPr>
            <p:grpSp>
              <p:nvGrpSpPr>
                <p:cNvPr id="58420" name="Group 97"/>
                <p:cNvGrpSpPr>
                  <a:grpSpLocks/>
                </p:cNvGrpSpPr>
                <p:nvPr/>
              </p:nvGrpSpPr>
              <p:grpSpPr bwMode="auto">
                <a:xfrm>
                  <a:off x="4022" y="2288"/>
                  <a:ext cx="361" cy="227"/>
                  <a:chOff x="1701" y="2659"/>
                  <a:chExt cx="361" cy="363"/>
                </a:xfrm>
              </p:grpSpPr>
              <p:sp>
                <p:nvSpPr>
                  <p:cNvPr id="58426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1928" y="2726"/>
                    <a:ext cx="0" cy="22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427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1928" y="2886"/>
                    <a:ext cx="134" cy="13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428" name="Line 1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28" y="2659"/>
                    <a:ext cx="118" cy="13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8429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1701" y="2841"/>
                    <a:ext cx="224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8421" name="Line 109"/>
                <p:cNvSpPr>
                  <a:spLocks noChangeShapeType="1"/>
                </p:cNvSpPr>
                <p:nvPr/>
              </p:nvSpPr>
              <p:spPr bwMode="auto">
                <a:xfrm>
                  <a:off x="4368" y="2188"/>
                  <a:ext cx="0" cy="9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22" name="Line 57"/>
                <p:cNvSpPr>
                  <a:spLocks noChangeShapeType="1"/>
                </p:cNvSpPr>
                <p:nvPr/>
              </p:nvSpPr>
              <p:spPr bwMode="auto">
                <a:xfrm>
                  <a:off x="3825" y="1917"/>
                  <a:ext cx="55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23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3424" y="1752"/>
                  <a:ext cx="59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 baseline="0"/>
                    <a:t>V</a:t>
                  </a:r>
                  <a:r>
                    <a:rPr lang="en-US" altLang="zh-CN"/>
                    <a:t>CC</a:t>
                  </a:r>
                </a:p>
              </p:txBody>
            </p:sp>
            <p:sp>
              <p:nvSpPr>
                <p:cNvPr id="58424" name="Line 107"/>
                <p:cNvSpPr>
                  <a:spLocks noChangeShapeType="1"/>
                </p:cNvSpPr>
                <p:nvPr/>
              </p:nvSpPr>
              <p:spPr bwMode="auto">
                <a:xfrm>
                  <a:off x="4369" y="1917"/>
                  <a:ext cx="0" cy="9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25" name="Rectangle 108"/>
                <p:cNvSpPr>
                  <a:spLocks noChangeArrowheads="1"/>
                </p:cNvSpPr>
                <p:nvPr/>
              </p:nvSpPr>
              <p:spPr bwMode="auto">
                <a:xfrm>
                  <a:off x="4323" y="2008"/>
                  <a:ext cx="91" cy="181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</p:grpSp>
          <p:grpSp>
            <p:nvGrpSpPr>
              <p:cNvPr id="58410" name="Group 97"/>
              <p:cNvGrpSpPr>
                <a:grpSpLocks/>
              </p:cNvGrpSpPr>
              <p:nvPr/>
            </p:nvGrpSpPr>
            <p:grpSpPr bwMode="auto">
              <a:xfrm>
                <a:off x="3379" y="3430"/>
                <a:ext cx="361" cy="227"/>
                <a:chOff x="1701" y="2659"/>
                <a:chExt cx="361" cy="363"/>
              </a:xfrm>
            </p:grpSpPr>
            <p:sp>
              <p:nvSpPr>
                <p:cNvPr id="58416" name="Line 98"/>
                <p:cNvSpPr>
                  <a:spLocks noChangeShapeType="1"/>
                </p:cNvSpPr>
                <p:nvPr/>
              </p:nvSpPr>
              <p:spPr bwMode="auto">
                <a:xfrm>
                  <a:off x="1928" y="2726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17" name="Line 99"/>
                <p:cNvSpPr>
                  <a:spLocks noChangeShapeType="1"/>
                </p:cNvSpPr>
                <p:nvPr/>
              </p:nvSpPr>
              <p:spPr bwMode="auto">
                <a:xfrm>
                  <a:off x="1928" y="2886"/>
                  <a:ext cx="134" cy="13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18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1928" y="2659"/>
                  <a:ext cx="118" cy="13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19" name="Line 101"/>
                <p:cNvSpPr>
                  <a:spLocks noChangeShapeType="1"/>
                </p:cNvSpPr>
                <p:nvPr/>
              </p:nvSpPr>
              <p:spPr bwMode="auto">
                <a:xfrm>
                  <a:off x="1701" y="2841"/>
                  <a:ext cx="224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411" name="Group 97"/>
              <p:cNvGrpSpPr>
                <a:grpSpLocks/>
              </p:cNvGrpSpPr>
              <p:nvPr/>
            </p:nvGrpSpPr>
            <p:grpSpPr bwMode="auto">
              <a:xfrm>
                <a:off x="3969" y="3611"/>
                <a:ext cx="361" cy="227"/>
                <a:chOff x="1701" y="2659"/>
                <a:chExt cx="361" cy="363"/>
              </a:xfrm>
            </p:grpSpPr>
            <p:sp>
              <p:nvSpPr>
                <p:cNvPr id="58412" name="Line 98"/>
                <p:cNvSpPr>
                  <a:spLocks noChangeShapeType="1"/>
                </p:cNvSpPr>
                <p:nvPr/>
              </p:nvSpPr>
              <p:spPr bwMode="auto">
                <a:xfrm>
                  <a:off x="1928" y="2726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13" name="Line 99"/>
                <p:cNvSpPr>
                  <a:spLocks noChangeShapeType="1"/>
                </p:cNvSpPr>
                <p:nvPr/>
              </p:nvSpPr>
              <p:spPr bwMode="auto">
                <a:xfrm>
                  <a:off x="1928" y="2886"/>
                  <a:ext cx="134" cy="13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14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1928" y="2659"/>
                  <a:ext cx="118" cy="13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415" name="Line 101"/>
                <p:cNvSpPr>
                  <a:spLocks noChangeShapeType="1"/>
                </p:cNvSpPr>
                <p:nvPr/>
              </p:nvSpPr>
              <p:spPr bwMode="auto">
                <a:xfrm>
                  <a:off x="1701" y="2841"/>
                  <a:ext cx="224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8395" name="Rectangle 266"/>
            <p:cNvSpPr>
              <a:spLocks noChangeArrowheads="1"/>
            </p:cNvSpPr>
            <p:nvPr/>
          </p:nvSpPr>
          <p:spPr bwMode="auto">
            <a:xfrm>
              <a:off x="3243" y="2485"/>
              <a:ext cx="1470" cy="1724"/>
            </a:xfrm>
            <a:prstGeom prst="rect">
              <a:avLst/>
            </a:prstGeom>
            <a:noFill/>
            <a:ln w="12700">
              <a:solidFill>
                <a:srgbClr val="FF6600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8636" name="Group 268"/>
          <p:cNvGrpSpPr>
            <a:grpSpLocks/>
          </p:cNvGrpSpPr>
          <p:nvPr/>
        </p:nvGrpSpPr>
        <p:grpSpPr bwMode="auto">
          <a:xfrm>
            <a:off x="7629525" y="3543300"/>
            <a:ext cx="1350963" cy="468313"/>
            <a:chOff x="4806" y="2232"/>
            <a:chExt cx="851" cy="295"/>
          </a:xfrm>
        </p:grpSpPr>
        <p:sp>
          <p:nvSpPr>
            <p:cNvPr id="58391" name="Text Box 102"/>
            <p:cNvSpPr txBox="1">
              <a:spLocks noChangeArrowheads="1"/>
            </p:cNvSpPr>
            <p:nvPr/>
          </p:nvSpPr>
          <p:spPr bwMode="auto">
            <a:xfrm>
              <a:off x="5158" y="2232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400" baseline="0">
                  <a:solidFill>
                    <a:schemeClr val="folHlink"/>
                  </a:solidFill>
                </a:rPr>
                <a:t>F</a:t>
              </a:r>
            </a:p>
          </p:txBody>
        </p:sp>
        <p:sp>
          <p:nvSpPr>
            <p:cNvPr id="3" name="Oval 33"/>
            <p:cNvSpPr>
              <a:spLocks noChangeArrowheads="1"/>
            </p:cNvSpPr>
            <p:nvPr/>
          </p:nvSpPr>
          <p:spPr bwMode="auto">
            <a:xfrm>
              <a:off x="4806" y="2477"/>
              <a:ext cx="50" cy="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4" name="Line 267"/>
            <p:cNvSpPr>
              <a:spLocks noChangeShapeType="1"/>
            </p:cNvSpPr>
            <p:nvPr/>
          </p:nvSpPr>
          <p:spPr bwMode="auto">
            <a:xfrm>
              <a:off x="4838" y="2493"/>
              <a:ext cx="4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637" name="Rectangle 210"/>
          <p:cNvSpPr>
            <a:spLocks noChangeArrowheads="1"/>
          </p:cNvSpPr>
          <p:nvPr/>
        </p:nvSpPr>
        <p:spPr bwMode="auto">
          <a:xfrm>
            <a:off x="611188" y="4475163"/>
            <a:ext cx="3960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400" baseline="0">
                <a:solidFill>
                  <a:schemeClr val="folHlink"/>
                </a:solidFill>
              </a:rPr>
              <a:t>同高</a:t>
            </a:r>
            <a:r>
              <a:rPr lang="zh-CN" altLang="en-US" sz="2400" baseline="0"/>
              <a:t>或</a:t>
            </a:r>
            <a:r>
              <a:rPr lang="zh-CN" altLang="en-US" sz="2400" baseline="0">
                <a:solidFill>
                  <a:schemeClr val="folHlink"/>
                </a:solidFill>
              </a:rPr>
              <a:t>同低</a:t>
            </a:r>
            <a:r>
              <a:rPr lang="zh-CN" altLang="en-US" sz="2400" baseline="0"/>
              <a:t>，没有问题 </a:t>
            </a:r>
          </a:p>
        </p:txBody>
      </p:sp>
      <p:sp>
        <p:nvSpPr>
          <p:cNvPr id="58638" name="Rectangle 210"/>
          <p:cNvSpPr>
            <a:spLocks noChangeArrowheads="1"/>
          </p:cNvSpPr>
          <p:nvPr/>
        </p:nvSpPr>
        <p:spPr bwMode="auto">
          <a:xfrm>
            <a:off x="612775" y="5059363"/>
            <a:ext cx="3960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400" baseline="0">
                <a:solidFill>
                  <a:schemeClr val="folHlink"/>
                </a:solidFill>
              </a:rPr>
              <a:t>一高一低</a:t>
            </a:r>
            <a:r>
              <a:rPr lang="zh-CN" altLang="en-US" sz="2400" baseline="0"/>
              <a:t>，出现短接 </a:t>
            </a:r>
          </a:p>
        </p:txBody>
      </p:sp>
      <p:sp>
        <p:nvSpPr>
          <p:cNvPr id="58640" name="Line 272"/>
          <p:cNvSpPr>
            <a:spLocks noChangeShapeType="1"/>
          </p:cNvSpPr>
          <p:nvPr/>
        </p:nvSpPr>
        <p:spPr bwMode="auto">
          <a:xfrm>
            <a:off x="7307263" y="5732463"/>
            <a:ext cx="0" cy="647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641" name="Rectangle 273"/>
          <p:cNvSpPr>
            <a:spLocks noChangeArrowheads="1"/>
          </p:cNvSpPr>
          <p:nvPr/>
        </p:nvSpPr>
        <p:spPr bwMode="auto">
          <a:xfrm>
            <a:off x="5219700" y="2781300"/>
            <a:ext cx="2305050" cy="2663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36"/>
          <p:cNvSpPr>
            <a:spLocks noChangeArrowheads="1"/>
          </p:cNvSpPr>
          <p:nvPr/>
        </p:nvSpPr>
        <p:spPr bwMode="auto">
          <a:xfrm>
            <a:off x="3563938" y="1557338"/>
            <a:ext cx="1944687" cy="792162"/>
          </a:xfrm>
          <a:prstGeom prst="wedgeRoundRectCallout">
            <a:avLst>
              <a:gd name="adj1" fmla="val 109347"/>
              <a:gd name="adj2" fmla="val -58417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baseline="0"/>
              <a:t>片内电阻</a:t>
            </a:r>
            <a:r>
              <a:rPr lang="zh-CN" altLang="en-US" baseline="0">
                <a:solidFill>
                  <a:srgbClr val="FF0000"/>
                </a:solidFill>
              </a:rPr>
              <a:t>无法</a:t>
            </a:r>
            <a:r>
              <a:rPr lang="zh-CN" altLang="en-US" baseline="0"/>
              <a:t>负载</a:t>
            </a:r>
            <a:endParaRPr lang="zh-CN" altLang="en-US" baseline="0">
              <a:solidFill>
                <a:schemeClr val="folHlink"/>
              </a:solidFill>
              <a:latin typeface="仿宋" pitchFamily="49" charset="-122"/>
            </a:endParaRPr>
          </a:p>
        </p:txBody>
      </p:sp>
      <p:sp>
        <p:nvSpPr>
          <p:cNvPr id="58639" name="Line 271"/>
          <p:cNvSpPr>
            <a:spLocks noChangeShapeType="1"/>
          </p:cNvSpPr>
          <p:nvPr/>
        </p:nvSpPr>
        <p:spPr bwMode="auto">
          <a:xfrm>
            <a:off x="7235825" y="1700213"/>
            <a:ext cx="0" cy="647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8653" name="Group 285"/>
          <p:cNvGrpSpPr>
            <a:grpSpLocks/>
          </p:cNvGrpSpPr>
          <p:nvPr/>
        </p:nvGrpSpPr>
        <p:grpSpPr bwMode="auto">
          <a:xfrm>
            <a:off x="7596188" y="981075"/>
            <a:ext cx="1222375" cy="1681163"/>
            <a:chOff x="5829" y="663"/>
            <a:chExt cx="770" cy="1059"/>
          </a:xfrm>
        </p:grpSpPr>
        <p:sp>
          <p:nvSpPr>
            <p:cNvPr id="58385" name="Text Box 111"/>
            <p:cNvSpPr txBox="1">
              <a:spLocks noChangeArrowheads="1"/>
            </p:cNvSpPr>
            <p:nvPr/>
          </p:nvSpPr>
          <p:spPr bwMode="auto">
            <a:xfrm>
              <a:off x="6009" y="663"/>
              <a:ext cx="5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baseline="0"/>
                <a:t>V</a:t>
              </a:r>
              <a:r>
                <a:rPr lang="en-US" altLang="zh-CN"/>
                <a:t>CC</a:t>
              </a:r>
            </a:p>
          </p:txBody>
        </p:sp>
        <p:grpSp>
          <p:nvGrpSpPr>
            <p:cNvPr id="58386" name="Group 283"/>
            <p:cNvGrpSpPr>
              <a:grpSpLocks/>
            </p:cNvGrpSpPr>
            <p:nvPr/>
          </p:nvGrpSpPr>
          <p:grpSpPr bwMode="auto">
            <a:xfrm>
              <a:off x="5829" y="935"/>
              <a:ext cx="453" cy="787"/>
              <a:chOff x="4831" y="890"/>
              <a:chExt cx="453" cy="787"/>
            </a:xfrm>
          </p:grpSpPr>
          <p:sp>
            <p:nvSpPr>
              <p:cNvPr id="58387" name="Rectangle 279"/>
              <p:cNvSpPr>
                <a:spLocks noChangeArrowheads="1"/>
              </p:cNvSpPr>
              <p:nvPr/>
            </p:nvSpPr>
            <p:spPr bwMode="auto">
              <a:xfrm>
                <a:off x="5193" y="1162"/>
                <a:ext cx="91" cy="272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388" name="Line 280"/>
              <p:cNvSpPr>
                <a:spLocks noChangeShapeType="1"/>
              </p:cNvSpPr>
              <p:nvPr/>
            </p:nvSpPr>
            <p:spPr bwMode="auto">
              <a:xfrm flipV="1">
                <a:off x="5231" y="890"/>
                <a:ext cx="0" cy="272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9" name="Line 281"/>
              <p:cNvSpPr>
                <a:spLocks noChangeShapeType="1"/>
              </p:cNvSpPr>
              <p:nvPr/>
            </p:nvSpPr>
            <p:spPr bwMode="auto">
              <a:xfrm flipV="1">
                <a:off x="5239" y="1434"/>
                <a:ext cx="0" cy="227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90" name="Line 282"/>
              <p:cNvSpPr>
                <a:spLocks noChangeShapeType="1"/>
              </p:cNvSpPr>
              <p:nvPr/>
            </p:nvSpPr>
            <p:spPr bwMode="auto">
              <a:xfrm>
                <a:off x="4831" y="1677"/>
                <a:ext cx="40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8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8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5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5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8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58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5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92" grpId="0"/>
      <p:bldP spid="58479" grpId="0" animBg="1"/>
      <p:bldP spid="58637" grpId="0"/>
      <p:bldP spid="58638" grpId="0"/>
      <p:bldP spid="58640" grpId="0" animBg="1"/>
      <p:bldP spid="58641" grpId="0" animBg="1"/>
      <p:bldP spid="5" grpId="0" animBg="1"/>
      <p:bldP spid="5863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3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4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5148262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itchFamily="49" charset="-122"/>
                <a:ea typeface="华文行楷" pitchFamily="2" charset="-122"/>
              </a:rPr>
              <a:t>四、两种特殊门电路</a:t>
            </a:r>
          </a:p>
        </p:txBody>
      </p:sp>
      <p:sp>
        <p:nvSpPr>
          <p:cNvPr id="59397" name="Rectangle 24"/>
          <p:cNvSpPr>
            <a:spLocks noChangeArrowheads="1"/>
          </p:cNvSpPr>
          <p:nvPr/>
        </p:nvSpPr>
        <p:spPr bwMode="auto">
          <a:xfrm>
            <a:off x="468313" y="909638"/>
            <a:ext cx="5040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400" baseline="0">
                <a:latin typeface="仿宋" pitchFamily="49" charset="-122"/>
              </a:rPr>
              <a:t>* </a:t>
            </a:r>
            <a:r>
              <a:rPr lang="en-US" altLang="zh-CN" sz="2400" baseline="0"/>
              <a:t>OC</a:t>
            </a:r>
            <a:r>
              <a:rPr lang="zh-CN" altLang="en-US" sz="2400" baseline="0">
                <a:latin typeface="仿宋" pitchFamily="49" charset="-122"/>
              </a:rPr>
              <a:t>门符号表示及电路连接</a:t>
            </a:r>
            <a:r>
              <a:rPr lang="en-US" altLang="zh-CN" sz="2400" baseline="0">
                <a:latin typeface="仿宋" pitchFamily="49" charset="-122"/>
              </a:rPr>
              <a:t> </a:t>
            </a:r>
          </a:p>
        </p:txBody>
      </p:sp>
      <p:grpSp>
        <p:nvGrpSpPr>
          <p:cNvPr id="59416" name="Group 24"/>
          <p:cNvGrpSpPr>
            <a:grpSpLocks/>
          </p:cNvGrpSpPr>
          <p:nvPr/>
        </p:nvGrpSpPr>
        <p:grpSpPr bwMode="auto">
          <a:xfrm>
            <a:off x="539750" y="1700213"/>
            <a:ext cx="1368425" cy="1008062"/>
            <a:chOff x="884" y="1434"/>
            <a:chExt cx="862" cy="635"/>
          </a:xfrm>
        </p:grpSpPr>
        <p:grpSp>
          <p:nvGrpSpPr>
            <p:cNvPr id="59486" name="Group 19"/>
            <p:cNvGrpSpPr>
              <a:grpSpLocks/>
            </p:cNvGrpSpPr>
            <p:nvPr/>
          </p:nvGrpSpPr>
          <p:grpSpPr bwMode="auto">
            <a:xfrm>
              <a:off x="1111" y="1434"/>
              <a:ext cx="453" cy="635"/>
              <a:chOff x="1111" y="1434"/>
              <a:chExt cx="453" cy="635"/>
            </a:xfrm>
          </p:grpSpPr>
          <p:grpSp>
            <p:nvGrpSpPr>
              <p:cNvPr id="59490" name="Group 9"/>
              <p:cNvGrpSpPr>
                <a:grpSpLocks/>
              </p:cNvGrpSpPr>
              <p:nvPr/>
            </p:nvGrpSpPr>
            <p:grpSpPr bwMode="auto">
              <a:xfrm>
                <a:off x="1362" y="1653"/>
                <a:ext cx="136" cy="198"/>
                <a:chOff x="1973" y="2597"/>
                <a:chExt cx="136" cy="198"/>
              </a:xfrm>
            </p:grpSpPr>
            <p:sp>
              <p:nvSpPr>
                <p:cNvPr id="59494" name="AutoShape 7"/>
                <p:cNvSpPr>
                  <a:spLocks noChangeArrowheads="1"/>
                </p:cNvSpPr>
                <p:nvPr/>
              </p:nvSpPr>
              <p:spPr bwMode="auto">
                <a:xfrm>
                  <a:off x="1973" y="2597"/>
                  <a:ext cx="136" cy="182"/>
                </a:xfrm>
                <a:prstGeom prst="diamond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95" name="Line 8"/>
                <p:cNvSpPr>
                  <a:spLocks noChangeShapeType="1"/>
                </p:cNvSpPr>
                <p:nvPr/>
              </p:nvSpPr>
              <p:spPr bwMode="auto">
                <a:xfrm>
                  <a:off x="1973" y="2795"/>
                  <a:ext cx="136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9491" name="Group 12"/>
              <p:cNvGrpSpPr>
                <a:grpSpLocks/>
              </p:cNvGrpSpPr>
              <p:nvPr/>
            </p:nvGrpSpPr>
            <p:grpSpPr bwMode="auto">
              <a:xfrm>
                <a:off x="1111" y="1434"/>
                <a:ext cx="453" cy="635"/>
                <a:chOff x="1111" y="1434"/>
                <a:chExt cx="453" cy="635"/>
              </a:xfrm>
            </p:grpSpPr>
            <p:sp>
              <p:nvSpPr>
                <p:cNvPr id="59492" name="Rectangle 6"/>
                <p:cNvSpPr>
                  <a:spLocks noChangeArrowheads="1"/>
                </p:cNvSpPr>
                <p:nvPr/>
              </p:nvSpPr>
              <p:spPr bwMode="auto">
                <a:xfrm>
                  <a:off x="1111" y="1434"/>
                  <a:ext cx="408" cy="63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9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111" y="1442"/>
                  <a:ext cx="453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kumimoji="1" lang="zh-CN" altLang="en-US" sz="1800"/>
                    <a:t>≥</a:t>
                  </a:r>
                  <a:r>
                    <a:rPr kumimoji="1" lang="en-US" altLang="zh-CN" sz="1800"/>
                    <a:t>1</a:t>
                  </a:r>
                  <a:endParaRPr kumimoji="1" lang="zh-CN" altLang="en-US" sz="1800"/>
                </a:p>
              </p:txBody>
            </p:sp>
          </p:grpSp>
        </p:grpSp>
        <p:sp>
          <p:nvSpPr>
            <p:cNvPr id="59487" name="Line 20"/>
            <p:cNvSpPr>
              <a:spLocks noChangeShapeType="1"/>
            </p:cNvSpPr>
            <p:nvPr/>
          </p:nvSpPr>
          <p:spPr bwMode="auto">
            <a:xfrm>
              <a:off x="884" y="1570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88" name="Line 21"/>
            <p:cNvSpPr>
              <a:spLocks noChangeShapeType="1"/>
            </p:cNvSpPr>
            <p:nvPr/>
          </p:nvSpPr>
          <p:spPr bwMode="auto">
            <a:xfrm>
              <a:off x="884" y="1933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89" name="Line 22"/>
            <p:cNvSpPr>
              <a:spLocks noChangeShapeType="1"/>
            </p:cNvSpPr>
            <p:nvPr/>
          </p:nvSpPr>
          <p:spPr bwMode="auto">
            <a:xfrm>
              <a:off x="1519" y="1752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423" name="Group 31"/>
          <p:cNvGrpSpPr>
            <a:grpSpLocks/>
          </p:cNvGrpSpPr>
          <p:nvPr/>
        </p:nvGrpSpPr>
        <p:grpSpPr bwMode="auto">
          <a:xfrm>
            <a:off x="2482850" y="1700213"/>
            <a:ext cx="1368425" cy="1008062"/>
            <a:chOff x="2018" y="1434"/>
            <a:chExt cx="862" cy="635"/>
          </a:xfrm>
        </p:grpSpPr>
        <p:grpSp>
          <p:nvGrpSpPr>
            <p:cNvPr id="59476" name="Group 28"/>
            <p:cNvGrpSpPr>
              <a:grpSpLocks/>
            </p:cNvGrpSpPr>
            <p:nvPr/>
          </p:nvGrpSpPr>
          <p:grpSpPr bwMode="auto">
            <a:xfrm>
              <a:off x="2246" y="1434"/>
              <a:ext cx="453" cy="635"/>
              <a:chOff x="2246" y="1434"/>
              <a:chExt cx="453" cy="635"/>
            </a:xfrm>
          </p:grpSpPr>
          <p:grpSp>
            <p:nvGrpSpPr>
              <p:cNvPr id="59480" name="Group 13"/>
              <p:cNvGrpSpPr>
                <a:grpSpLocks/>
              </p:cNvGrpSpPr>
              <p:nvPr/>
            </p:nvGrpSpPr>
            <p:grpSpPr bwMode="auto">
              <a:xfrm>
                <a:off x="2246" y="1434"/>
                <a:ext cx="453" cy="635"/>
                <a:chOff x="1111" y="1434"/>
                <a:chExt cx="453" cy="635"/>
              </a:xfrm>
            </p:grpSpPr>
            <p:sp>
              <p:nvSpPr>
                <p:cNvPr id="59484" name="Rectangle 14"/>
                <p:cNvSpPr>
                  <a:spLocks noChangeArrowheads="1"/>
                </p:cNvSpPr>
                <p:nvPr/>
              </p:nvSpPr>
              <p:spPr bwMode="auto">
                <a:xfrm>
                  <a:off x="1111" y="1434"/>
                  <a:ext cx="408" cy="63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8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111" y="1442"/>
                  <a:ext cx="453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kumimoji="1" lang="en-US" altLang="zh-CN" sz="1800"/>
                    <a:t>&amp;</a:t>
                  </a:r>
                </a:p>
              </p:txBody>
            </p:sp>
          </p:grpSp>
          <p:grpSp>
            <p:nvGrpSpPr>
              <p:cNvPr id="59481" name="Group 16"/>
              <p:cNvGrpSpPr>
                <a:grpSpLocks/>
              </p:cNvGrpSpPr>
              <p:nvPr/>
            </p:nvGrpSpPr>
            <p:grpSpPr bwMode="auto">
              <a:xfrm>
                <a:off x="2480" y="1653"/>
                <a:ext cx="136" cy="198"/>
                <a:chOff x="1973" y="2597"/>
                <a:chExt cx="136" cy="198"/>
              </a:xfrm>
            </p:grpSpPr>
            <p:sp>
              <p:nvSpPr>
                <p:cNvPr id="59482" name="AutoShape 17"/>
                <p:cNvSpPr>
                  <a:spLocks noChangeArrowheads="1"/>
                </p:cNvSpPr>
                <p:nvPr/>
              </p:nvSpPr>
              <p:spPr bwMode="auto">
                <a:xfrm>
                  <a:off x="1973" y="2597"/>
                  <a:ext cx="136" cy="182"/>
                </a:xfrm>
                <a:prstGeom prst="diamond">
                  <a:avLst/>
                </a:prstGeom>
                <a:noFill/>
                <a:ln w="222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483" name="Line 18"/>
                <p:cNvSpPr>
                  <a:spLocks noChangeShapeType="1"/>
                </p:cNvSpPr>
                <p:nvPr/>
              </p:nvSpPr>
              <p:spPr bwMode="auto">
                <a:xfrm>
                  <a:off x="1973" y="2795"/>
                  <a:ext cx="136" cy="0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9477" name="Line 23"/>
            <p:cNvSpPr>
              <a:spLocks noChangeShapeType="1"/>
            </p:cNvSpPr>
            <p:nvPr/>
          </p:nvSpPr>
          <p:spPr bwMode="auto">
            <a:xfrm>
              <a:off x="2018" y="1570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78" name="Line 29"/>
            <p:cNvSpPr>
              <a:spLocks noChangeShapeType="1"/>
            </p:cNvSpPr>
            <p:nvPr/>
          </p:nvSpPr>
          <p:spPr bwMode="auto">
            <a:xfrm>
              <a:off x="2018" y="1933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79" name="Line 30"/>
            <p:cNvSpPr>
              <a:spLocks noChangeShapeType="1"/>
            </p:cNvSpPr>
            <p:nvPr/>
          </p:nvSpPr>
          <p:spPr bwMode="auto">
            <a:xfrm>
              <a:off x="2653" y="1752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428" name="Group 36"/>
          <p:cNvGrpSpPr>
            <a:grpSpLocks/>
          </p:cNvGrpSpPr>
          <p:nvPr/>
        </p:nvGrpSpPr>
        <p:grpSpPr bwMode="auto">
          <a:xfrm>
            <a:off x="4200525" y="1771650"/>
            <a:ext cx="1524000" cy="792163"/>
            <a:chOff x="1285" y="3022"/>
            <a:chExt cx="960" cy="499"/>
          </a:xfrm>
        </p:grpSpPr>
        <p:grpSp>
          <p:nvGrpSpPr>
            <p:cNvPr id="59469" name="Group 25"/>
            <p:cNvGrpSpPr>
              <a:grpSpLocks/>
            </p:cNvGrpSpPr>
            <p:nvPr/>
          </p:nvGrpSpPr>
          <p:grpSpPr bwMode="auto">
            <a:xfrm>
              <a:off x="1701" y="3174"/>
              <a:ext cx="136" cy="198"/>
              <a:chOff x="1973" y="2597"/>
              <a:chExt cx="136" cy="198"/>
            </a:xfrm>
          </p:grpSpPr>
          <p:sp>
            <p:nvSpPr>
              <p:cNvPr id="59474" name="AutoShape 26"/>
              <p:cNvSpPr>
                <a:spLocks noChangeArrowheads="1"/>
              </p:cNvSpPr>
              <p:nvPr/>
            </p:nvSpPr>
            <p:spPr bwMode="auto">
              <a:xfrm>
                <a:off x="1973" y="2597"/>
                <a:ext cx="136" cy="182"/>
              </a:xfrm>
              <a:prstGeom prst="diamond">
                <a:avLst/>
              </a:prstGeom>
              <a:noFill/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75" name="Line 27"/>
              <p:cNvSpPr>
                <a:spLocks noChangeShapeType="1"/>
              </p:cNvSpPr>
              <p:nvPr/>
            </p:nvSpPr>
            <p:spPr bwMode="auto">
              <a:xfrm>
                <a:off x="1973" y="2795"/>
                <a:ext cx="13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9470" name="Rectangle 32"/>
            <p:cNvSpPr>
              <a:spLocks noChangeArrowheads="1"/>
            </p:cNvSpPr>
            <p:nvPr/>
          </p:nvSpPr>
          <p:spPr bwMode="auto">
            <a:xfrm>
              <a:off x="1565" y="3022"/>
              <a:ext cx="317" cy="49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71" name="Oval 33"/>
            <p:cNvSpPr>
              <a:spLocks noChangeArrowheads="1"/>
            </p:cNvSpPr>
            <p:nvPr/>
          </p:nvSpPr>
          <p:spPr bwMode="auto">
            <a:xfrm>
              <a:off x="1880" y="3225"/>
              <a:ext cx="90" cy="9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72" name="Line 34"/>
            <p:cNvSpPr>
              <a:spLocks noChangeShapeType="1"/>
            </p:cNvSpPr>
            <p:nvPr/>
          </p:nvSpPr>
          <p:spPr bwMode="auto">
            <a:xfrm>
              <a:off x="1285" y="3265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73" name="Line 35"/>
            <p:cNvSpPr>
              <a:spLocks noChangeShapeType="1"/>
            </p:cNvSpPr>
            <p:nvPr/>
          </p:nvSpPr>
          <p:spPr bwMode="auto">
            <a:xfrm>
              <a:off x="1973" y="3265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457" name="Rectangle 26"/>
          <p:cNvSpPr>
            <a:spLocks noChangeArrowheads="1"/>
          </p:cNvSpPr>
          <p:nvPr/>
        </p:nvSpPr>
        <p:spPr bwMode="auto">
          <a:xfrm>
            <a:off x="7307263" y="3352800"/>
            <a:ext cx="433387" cy="43338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800" baseline="0">
              <a:latin typeface="仿宋" pitchFamily="49" charset="-122"/>
            </a:endParaRPr>
          </a:p>
        </p:txBody>
      </p:sp>
      <p:grpSp>
        <p:nvGrpSpPr>
          <p:cNvPr id="59460" name="Group 68"/>
          <p:cNvGrpSpPr>
            <a:grpSpLocks/>
          </p:cNvGrpSpPr>
          <p:nvPr/>
        </p:nvGrpSpPr>
        <p:grpSpPr bwMode="auto">
          <a:xfrm>
            <a:off x="1044575" y="3106738"/>
            <a:ext cx="3446463" cy="2193925"/>
            <a:chOff x="703" y="1776"/>
            <a:chExt cx="2171" cy="1382"/>
          </a:xfrm>
        </p:grpSpPr>
        <p:grpSp>
          <p:nvGrpSpPr>
            <p:cNvPr id="59448" name="Group 37"/>
            <p:cNvGrpSpPr>
              <a:grpSpLocks/>
            </p:cNvGrpSpPr>
            <p:nvPr/>
          </p:nvGrpSpPr>
          <p:grpSpPr bwMode="auto">
            <a:xfrm>
              <a:off x="1020" y="2523"/>
              <a:ext cx="862" cy="635"/>
              <a:chOff x="2018" y="1434"/>
              <a:chExt cx="862" cy="635"/>
            </a:xfrm>
          </p:grpSpPr>
          <p:grpSp>
            <p:nvGrpSpPr>
              <p:cNvPr id="59459" name="Group 38"/>
              <p:cNvGrpSpPr>
                <a:grpSpLocks/>
              </p:cNvGrpSpPr>
              <p:nvPr/>
            </p:nvGrpSpPr>
            <p:grpSpPr bwMode="auto">
              <a:xfrm>
                <a:off x="2246" y="1434"/>
                <a:ext cx="453" cy="635"/>
                <a:chOff x="2246" y="1434"/>
                <a:chExt cx="453" cy="635"/>
              </a:xfrm>
            </p:grpSpPr>
            <p:grpSp>
              <p:nvGrpSpPr>
                <p:cNvPr id="59463" name="Group 39"/>
                <p:cNvGrpSpPr>
                  <a:grpSpLocks/>
                </p:cNvGrpSpPr>
                <p:nvPr/>
              </p:nvGrpSpPr>
              <p:grpSpPr bwMode="auto">
                <a:xfrm>
                  <a:off x="2246" y="1434"/>
                  <a:ext cx="453" cy="635"/>
                  <a:chOff x="1111" y="1434"/>
                  <a:chExt cx="453" cy="635"/>
                </a:xfrm>
              </p:grpSpPr>
              <p:sp>
                <p:nvSpPr>
                  <p:cNvPr id="59467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1111" y="1434"/>
                    <a:ext cx="408" cy="635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468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11" y="1442"/>
                    <a:ext cx="453" cy="17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kumimoji="1" lang="en-US" altLang="zh-CN" sz="1800"/>
                      <a:t>&amp;</a:t>
                    </a:r>
                  </a:p>
                </p:txBody>
              </p:sp>
            </p:grpSp>
            <p:grpSp>
              <p:nvGrpSpPr>
                <p:cNvPr id="59464" name="Group 42"/>
                <p:cNvGrpSpPr>
                  <a:grpSpLocks/>
                </p:cNvGrpSpPr>
                <p:nvPr/>
              </p:nvGrpSpPr>
              <p:grpSpPr bwMode="auto">
                <a:xfrm>
                  <a:off x="2480" y="1653"/>
                  <a:ext cx="136" cy="198"/>
                  <a:chOff x="1973" y="2597"/>
                  <a:chExt cx="136" cy="198"/>
                </a:xfrm>
              </p:grpSpPr>
              <p:sp>
                <p:nvSpPr>
                  <p:cNvPr id="59465" name="AutoShape 43"/>
                  <p:cNvSpPr>
                    <a:spLocks noChangeArrowheads="1"/>
                  </p:cNvSpPr>
                  <p:nvPr/>
                </p:nvSpPr>
                <p:spPr bwMode="auto">
                  <a:xfrm>
                    <a:off x="1973" y="2597"/>
                    <a:ext cx="136" cy="182"/>
                  </a:xfrm>
                  <a:prstGeom prst="diamond">
                    <a:avLst/>
                  </a:prstGeom>
                  <a:noFill/>
                  <a:ln w="222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466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1973" y="2795"/>
                    <a:ext cx="136" cy="0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" name="Line 45"/>
              <p:cNvSpPr>
                <a:spLocks noChangeShapeType="1"/>
              </p:cNvSpPr>
              <p:nvPr/>
            </p:nvSpPr>
            <p:spPr bwMode="auto">
              <a:xfrm>
                <a:off x="2018" y="1570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61" name="Line 46"/>
              <p:cNvSpPr>
                <a:spLocks noChangeShapeType="1"/>
              </p:cNvSpPr>
              <p:nvPr/>
            </p:nvSpPr>
            <p:spPr bwMode="auto">
              <a:xfrm>
                <a:off x="2018" y="1933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62" name="Line 47"/>
              <p:cNvSpPr>
                <a:spLocks noChangeShapeType="1"/>
              </p:cNvSpPr>
              <p:nvPr/>
            </p:nvSpPr>
            <p:spPr bwMode="auto">
              <a:xfrm>
                <a:off x="2653" y="1752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9449" name="Line 48"/>
            <p:cNvSpPr>
              <a:spLocks noChangeShapeType="1"/>
            </p:cNvSpPr>
            <p:nvPr/>
          </p:nvSpPr>
          <p:spPr bwMode="auto">
            <a:xfrm>
              <a:off x="1882" y="2840"/>
              <a:ext cx="4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9450" name="Group 66"/>
            <p:cNvGrpSpPr>
              <a:grpSpLocks/>
            </p:cNvGrpSpPr>
            <p:nvPr/>
          </p:nvGrpSpPr>
          <p:grpSpPr bwMode="auto">
            <a:xfrm>
              <a:off x="1928" y="1979"/>
              <a:ext cx="91" cy="854"/>
              <a:chOff x="4375" y="2456"/>
              <a:chExt cx="91" cy="854"/>
            </a:xfrm>
          </p:grpSpPr>
          <p:sp>
            <p:nvSpPr>
              <p:cNvPr id="59456" name="Line 107"/>
              <p:cNvSpPr>
                <a:spLocks noChangeShapeType="1"/>
              </p:cNvSpPr>
              <p:nvPr/>
            </p:nvSpPr>
            <p:spPr bwMode="auto">
              <a:xfrm>
                <a:off x="4420" y="3008"/>
                <a:ext cx="0" cy="30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" name="Rectangle 108"/>
              <p:cNvSpPr>
                <a:spLocks noChangeArrowheads="1"/>
              </p:cNvSpPr>
              <p:nvPr/>
            </p:nvSpPr>
            <p:spPr bwMode="auto">
              <a:xfrm>
                <a:off x="4375" y="2736"/>
                <a:ext cx="91" cy="2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59458" name="Line 109"/>
              <p:cNvSpPr>
                <a:spLocks noChangeShapeType="1"/>
              </p:cNvSpPr>
              <p:nvPr/>
            </p:nvSpPr>
            <p:spPr bwMode="auto">
              <a:xfrm>
                <a:off x="4422" y="2456"/>
                <a:ext cx="0" cy="27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9451" name="Text Box 111"/>
            <p:cNvSpPr txBox="1">
              <a:spLocks noChangeArrowheads="1"/>
            </p:cNvSpPr>
            <p:nvPr/>
          </p:nvSpPr>
          <p:spPr bwMode="auto">
            <a:xfrm>
              <a:off x="1757" y="1776"/>
              <a:ext cx="7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400" baseline="0"/>
                <a:t>V</a:t>
              </a:r>
              <a:r>
                <a:rPr lang="en-US" altLang="zh-CN" sz="2400"/>
                <a:t>CC</a:t>
              </a:r>
            </a:p>
          </p:txBody>
        </p:sp>
        <p:sp>
          <p:nvSpPr>
            <p:cNvPr id="59452" name="Text Box 123"/>
            <p:cNvSpPr txBox="1">
              <a:spLocks noChangeArrowheads="1"/>
            </p:cNvSpPr>
            <p:nvPr/>
          </p:nvSpPr>
          <p:spPr bwMode="auto">
            <a:xfrm>
              <a:off x="2090" y="2702"/>
              <a:ext cx="7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400" baseline="0">
                  <a:solidFill>
                    <a:srgbClr val="FF0000"/>
                  </a:solidFill>
                </a:rPr>
                <a:t>F</a:t>
              </a:r>
              <a:endParaRPr lang="en-US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59453" name="Text Box 118"/>
            <p:cNvSpPr txBox="1">
              <a:spLocks noChangeArrowheads="1"/>
            </p:cNvSpPr>
            <p:nvPr/>
          </p:nvSpPr>
          <p:spPr bwMode="auto">
            <a:xfrm>
              <a:off x="703" y="2477"/>
              <a:ext cx="5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400" baseline="0">
                  <a:solidFill>
                    <a:schemeClr val="folHlink"/>
                  </a:solidFill>
                </a:rPr>
                <a:t>A</a:t>
              </a:r>
              <a:endParaRPr lang="en-US" altLang="zh-CN" sz="2400">
                <a:solidFill>
                  <a:schemeClr val="folHlink"/>
                </a:solidFill>
              </a:endParaRPr>
            </a:p>
          </p:txBody>
        </p:sp>
        <p:sp>
          <p:nvSpPr>
            <p:cNvPr id="59454" name="Text Box 118"/>
            <p:cNvSpPr txBox="1">
              <a:spLocks noChangeArrowheads="1"/>
            </p:cNvSpPr>
            <p:nvPr/>
          </p:nvSpPr>
          <p:spPr bwMode="auto">
            <a:xfrm>
              <a:off x="703" y="2827"/>
              <a:ext cx="5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400" baseline="0">
                  <a:solidFill>
                    <a:schemeClr val="folHlink"/>
                  </a:solidFill>
                </a:rPr>
                <a:t>B</a:t>
              </a:r>
              <a:endParaRPr lang="en-US" altLang="zh-CN" sz="2400">
                <a:solidFill>
                  <a:schemeClr val="folHlink"/>
                </a:solidFill>
              </a:endParaRPr>
            </a:p>
          </p:txBody>
        </p:sp>
        <p:sp>
          <p:nvSpPr>
            <p:cNvPr id="59455" name="Oval 122"/>
            <p:cNvSpPr>
              <a:spLocks noChangeArrowheads="1"/>
            </p:cNvSpPr>
            <p:nvPr/>
          </p:nvSpPr>
          <p:spPr bwMode="auto">
            <a:xfrm>
              <a:off x="1949" y="2811"/>
              <a:ext cx="45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</p:grpSp>
      <p:sp>
        <p:nvSpPr>
          <p:cNvPr id="57450" name="Rectangle 210"/>
          <p:cNvSpPr>
            <a:spLocks noChangeArrowheads="1"/>
          </p:cNvSpPr>
          <p:nvPr/>
        </p:nvSpPr>
        <p:spPr bwMode="auto">
          <a:xfrm>
            <a:off x="755650" y="5702300"/>
            <a:ext cx="39608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400" baseline="0">
                <a:solidFill>
                  <a:srgbClr val="FF0000"/>
                </a:solidFill>
              </a:rPr>
              <a:t>注意：</a:t>
            </a:r>
            <a:r>
              <a:rPr lang="en-US" altLang="zh-CN" sz="2400" baseline="0">
                <a:solidFill>
                  <a:schemeClr val="folHlink"/>
                </a:solidFill>
              </a:rPr>
              <a:t>OC</a:t>
            </a:r>
            <a:r>
              <a:rPr lang="zh-CN" altLang="en-US" sz="2400" baseline="0">
                <a:solidFill>
                  <a:schemeClr val="folHlink"/>
                </a:solidFill>
              </a:rPr>
              <a:t>门</a:t>
            </a:r>
            <a:r>
              <a:rPr lang="zh-CN" altLang="en-US" sz="2400" baseline="0"/>
              <a:t>必须</a:t>
            </a:r>
            <a:r>
              <a:rPr lang="zh-CN" altLang="en-US" sz="2400" baseline="0">
                <a:solidFill>
                  <a:schemeClr val="hlink"/>
                </a:solidFill>
              </a:rPr>
              <a:t>外接</a:t>
            </a:r>
            <a:r>
              <a:rPr lang="zh-CN" altLang="en-US" sz="2400" baseline="0"/>
              <a:t>负载电阻和电源 </a:t>
            </a:r>
          </a:p>
        </p:txBody>
      </p:sp>
      <p:grpSp>
        <p:nvGrpSpPr>
          <p:cNvPr id="59500" name="Group 108"/>
          <p:cNvGrpSpPr>
            <a:grpSpLocks/>
          </p:cNvGrpSpPr>
          <p:nvPr/>
        </p:nvGrpSpPr>
        <p:grpSpPr bwMode="auto">
          <a:xfrm>
            <a:off x="5219700" y="1844675"/>
            <a:ext cx="3671888" cy="3600450"/>
            <a:chOff x="3107" y="1525"/>
            <a:chExt cx="2313" cy="2268"/>
          </a:xfrm>
        </p:grpSpPr>
        <p:grpSp>
          <p:nvGrpSpPr>
            <p:cNvPr id="59408" name="Group 97"/>
            <p:cNvGrpSpPr>
              <a:grpSpLocks/>
            </p:cNvGrpSpPr>
            <p:nvPr/>
          </p:nvGrpSpPr>
          <p:grpSpPr bwMode="auto">
            <a:xfrm>
              <a:off x="3379" y="2296"/>
              <a:ext cx="1633" cy="1451"/>
              <a:chOff x="3696" y="1979"/>
              <a:chExt cx="1633" cy="1451"/>
            </a:xfrm>
          </p:grpSpPr>
          <p:sp>
            <p:nvSpPr>
              <p:cNvPr id="59419" name="Oval 122"/>
              <p:cNvSpPr>
                <a:spLocks noChangeArrowheads="1"/>
              </p:cNvSpPr>
              <p:nvPr/>
            </p:nvSpPr>
            <p:spPr bwMode="auto">
              <a:xfrm>
                <a:off x="4854" y="2269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59420" name="Line 116"/>
              <p:cNvSpPr>
                <a:spLocks noChangeShapeType="1"/>
              </p:cNvSpPr>
              <p:nvPr/>
            </p:nvSpPr>
            <p:spPr bwMode="auto">
              <a:xfrm>
                <a:off x="4558" y="3112"/>
                <a:ext cx="31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21" name="Line 93"/>
              <p:cNvSpPr>
                <a:spLocks noChangeShapeType="1"/>
              </p:cNvSpPr>
              <p:nvPr/>
            </p:nvSpPr>
            <p:spPr bwMode="auto">
              <a:xfrm flipV="1">
                <a:off x="4876" y="2069"/>
                <a:ext cx="0" cy="104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22" name="Line 25"/>
              <p:cNvSpPr>
                <a:spLocks noChangeShapeType="1"/>
              </p:cNvSpPr>
              <p:nvPr/>
            </p:nvSpPr>
            <p:spPr bwMode="auto">
              <a:xfrm>
                <a:off x="4558" y="2296"/>
                <a:ext cx="77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" name="Group 96"/>
              <p:cNvGrpSpPr>
                <a:grpSpLocks/>
              </p:cNvGrpSpPr>
              <p:nvPr/>
            </p:nvGrpSpPr>
            <p:grpSpPr bwMode="auto">
              <a:xfrm>
                <a:off x="3696" y="2795"/>
                <a:ext cx="953" cy="635"/>
                <a:chOff x="3696" y="2795"/>
                <a:chExt cx="953" cy="635"/>
              </a:xfrm>
            </p:grpSpPr>
            <p:sp>
              <p:nvSpPr>
                <p:cNvPr id="59436" name="Line 121"/>
                <p:cNvSpPr>
                  <a:spLocks noChangeShapeType="1"/>
                </p:cNvSpPr>
                <p:nvPr/>
              </p:nvSpPr>
              <p:spPr bwMode="auto">
                <a:xfrm>
                  <a:off x="3696" y="3112"/>
                  <a:ext cx="22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9437" name="Group 82"/>
                <p:cNvGrpSpPr>
                  <a:grpSpLocks/>
                </p:cNvGrpSpPr>
                <p:nvPr/>
              </p:nvGrpSpPr>
              <p:grpSpPr bwMode="auto">
                <a:xfrm>
                  <a:off x="3924" y="2795"/>
                  <a:ext cx="453" cy="635"/>
                  <a:chOff x="2246" y="1434"/>
                  <a:chExt cx="453" cy="635"/>
                </a:xfrm>
              </p:grpSpPr>
              <p:grpSp>
                <p:nvGrpSpPr>
                  <p:cNvPr id="59442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2246" y="1434"/>
                    <a:ext cx="453" cy="635"/>
                    <a:chOff x="1111" y="1434"/>
                    <a:chExt cx="453" cy="635"/>
                  </a:xfrm>
                </p:grpSpPr>
                <p:sp>
                  <p:nvSpPr>
                    <p:cNvPr id="59446" name="Rectangl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11" y="1434"/>
                      <a:ext cx="408" cy="635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9447" name="Text Box 8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11" y="1442"/>
                      <a:ext cx="453" cy="17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defTabSz="914400"/>
                      <a:r>
                        <a:rPr kumimoji="1" lang="en-US" altLang="zh-CN" sz="1800"/>
                        <a:t>&amp;</a:t>
                      </a:r>
                    </a:p>
                  </p:txBody>
                </p:sp>
              </p:grpSp>
              <p:grpSp>
                <p:nvGrpSpPr>
                  <p:cNvPr id="59443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2480" y="1653"/>
                    <a:ext cx="136" cy="198"/>
                    <a:chOff x="1973" y="2597"/>
                    <a:chExt cx="136" cy="198"/>
                  </a:xfrm>
                </p:grpSpPr>
                <p:sp>
                  <p:nvSpPr>
                    <p:cNvPr id="59444" name="AutoShap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73" y="2597"/>
                      <a:ext cx="136" cy="182"/>
                    </a:xfrm>
                    <a:prstGeom prst="diamond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9445" name="Line 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73" y="2795"/>
                      <a:ext cx="136" cy="0"/>
                    </a:xfrm>
                    <a:prstGeom prst="line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59438" name="Line 89"/>
                <p:cNvSpPr>
                  <a:spLocks noChangeShapeType="1"/>
                </p:cNvSpPr>
                <p:nvPr/>
              </p:nvSpPr>
              <p:spPr bwMode="auto">
                <a:xfrm>
                  <a:off x="3696" y="2931"/>
                  <a:ext cx="22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439" name="Line 90"/>
                <p:cNvSpPr>
                  <a:spLocks noChangeShapeType="1"/>
                </p:cNvSpPr>
                <p:nvPr/>
              </p:nvSpPr>
              <p:spPr bwMode="auto">
                <a:xfrm>
                  <a:off x="3696" y="3294"/>
                  <a:ext cx="22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440" name="Line 91"/>
                <p:cNvSpPr>
                  <a:spLocks noChangeShapeType="1"/>
                </p:cNvSpPr>
                <p:nvPr/>
              </p:nvSpPr>
              <p:spPr bwMode="auto">
                <a:xfrm>
                  <a:off x="4422" y="3113"/>
                  <a:ext cx="22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441" name="Oval 93"/>
                <p:cNvSpPr>
                  <a:spLocks noChangeArrowheads="1"/>
                </p:cNvSpPr>
                <p:nvPr/>
              </p:nvSpPr>
              <p:spPr bwMode="auto">
                <a:xfrm>
                  <a:off x="4331" y="3072"/>
                  <a:ext cx="91" cy="91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9424" name="Group 95"/>
              <p:cNvGrpSpPr>
                <a:grpSpLocks/>
              </p:cNvGrpSpPr>
              <p:nvPr/>
            </p:nvGrpSpPr>
            <p:grpSpPr bwMode="auto">
              <a:xfrm>
                <a:off x="3696" y="1979"/>
                <a:ext cx="953" cy="635"/>
                <a:chOff x="3696" y="1979"/>
                <a:chExt cx="953" cy="635"/>
              </a:xfrm>
            </p:grpSpPr>
            <p:grpSp>
              <p:nvGrpSpPr>
                <p:cNvPr id="59425" name="Group 71"/>
                <p:cNvGrpSpPr>
                  <a:grpSpLocks/>
                </p:cNvGrpSpPr>
                <p:nvPr/>
              </p:nvGrpSpPr>
              <p:grpSpPr bwMode="auto">
                <a:xfrm>
                  <a:off x="3924" y="1979"/>
                  <a:ext cx="453" cy="635"/>
                  <a:chOff x="2246" y="1434"/>
                  <a:chExt cx="453" cy="635"/>
                </a:xfrm>
              </p:grpSpPr>
              <p:grpSp>
                <p:nvGrpSpPr>
                  <p:cNvPr id="59430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2246" y="1434"/>
                    <a:ext cx="453" cy="635"/>
                    <a:chOff x="1111" y="1434"/>
                    <a:chExt cx="453" cy="635"/>
                  </a:xfrm>
                </p:grpSpPr>
                <p:sp>
                  <p:nvSpPr>
                    <p:cNvPr id="59434" name="Rectangle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11" y="1434"/>
                      <a:ext cx="408" cy="635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9435" name="Text Box 7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111" y="1442"/>
                      <a:ext cx="453" cy="17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defTabSz="914400"/>
                      <a:r>
                        <a:rPr kumimoji="1" lang="en-US" altLang="zh-CN" sz="1800"/>
                        <a:t>&amp;</a:t>
                      </a:r>
                    </a:p>
                  </p:txBody>
                </p:sp>
              </p:grpSp>
              <p:grpSp>
                <p:nvGrpSpPr>
                  <p:cNvPr id="59431" name="Group 75"/>
                  <p:cNvGrpSpPr>
                    <a:grpSpLocks/>
                  </p:cNvGrpSpPr>
                  <p:nvPr/>
                </p:nvGrpSpPr>
                <p:grpSpPr bwMode="auto">
                  <a:xfrm>
                    <a:off x="2480" y="1653"/>
                    <a:ext cx="136" cy="198"/>
                    <a:chOff x="1973" y="2597"/>
                    <a:chExt cx="136" cy="198"/>
                  </a:xfrm>
                </p:grpSpPr>
                <p:sp>
                  <p:nvSpPr>
                    <p:cNvPr id="59432" name="AutoShape 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73" y="2597"/>
                      <a:ext cx="136" cy="182"/>
                    </a:xfrm>
                    <a:prstGeom prst="diamond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9433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73" y="2795"/>
                      <a:ext cx="136" cy="0"/>
                    </a:xfrm>
                    <a:prstGeom prst="line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59426" name="Line 78"/>
                <p:cNvSpPr>
                  <a:spLocks noChangeShapeType="1"/>
                </p:cNvSpPr>
                <p:nvPr/>
              </p:nvSpPr>
              <p:spPr bwMode="auto">
                <a:xfrm>
                  <a:off x="3696" y="2115"/>
                  <a:ext cx="22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427" name="Line 79"/>
                <p:cNvSpPr>
                  <a:spLocks noChangeShapeType="1"/>
                </p:cNvSpPr>
                <p:nvPr/>
              </p:nvSpPr>
              <p:spPr bwMode="auto">
                <a:xfrm>
                  <a:off x="3696" y="2478"/>
                  <a:ext cx="22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" name="Line 80"/>
                <p:cNvSpPr>
                  <a:spLocks noChangeShapeType="1"/>
                </p:cNvSpPr>
                <p:nvPr/>
              </p:nvSpPr>
              <p:spPr bwMode="auto">
                <a:xfrm>
                  <a:off x="4422" y="2297"/>
                  <a:ext cx="22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429" name="Oval 94"/>
                <p:cNvSpPr>
                  <a:spLocks noChangeArrowheads="1"/>
                </p:cNvSpPr>
                <p:nvPr/>
              </p:nvSpPr>
              <p:spPr bwMode="auto">
                <a:xfrm>
                  <a:off x="4331" y="2251"/>
                  <a:ext cx="91" cy="91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9409" name="Group 101"/>
            <p:cNvGrpSpPr>
              <a:grpSpLocks/>
            </p:cNvGrpSpPr>
            <p:nvPr/>
          </p:nvGrpSpPr>
          <p:grpSpPr bwMode="auto">
            <a:xfrm>
              <a:off x="4422" y="1525"/>
              <a:ext cx="635" cy="862"/>
              <a:chOff x="4422" y="1525"/>
              <a:chExt cx="635" cy="862"/>
            </a:xfrm>
          </p:grpSpPr>
          <p:sp>
            <p:nvSpPr>
              <p:cNvPr id="6" name="Rectangle 98"/>
              <p:cNvSpPr>
                <a:spLocks noChangeArrowheads="1"/>
              </p:cNvSpPr>
              <p:nvPr/>
            </p:nvSpPr>
            <p:spPr bwMode="auto">
              <a:xfrm>
                <a:off x="4513" y="2115"/>
                <a:ext cx="91" cy="2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17" name="Line 99"/>
              <p:cNvSpPr>
                <a:spLocks noChangeShapeType="1"/>
              </p:cNvSpPr>
              <p:nvPr/>
            </p:nvSpPr>
            <p:spPr bwMode="auto">
              <a:xfrm flipV="1">
                <a:off x="4558" y="1843"/>
                <a:ext cx="0" cy="2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18" name="Text Box 100"/>
              <p:cNvSpPr txBox="1">
                <a:spLocks noChangeArrowheads="1"/>
              </p:cNvSpPr>
              <p:nvPr/>
            </p:nvSpPr>
            <p:spPr bwMode="auto">
              <a:xfrm>
                <a:off x="4422" y="1525"/>
                <a:ext cx="63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400" baseline="0"/>
                  <a:t>V</a:t>
                </a:r>
                <a:r>
                  <a:rPr lang="en-US" altLang="zh-CN" sz="2400"/>
                  <a:t>CC</a:t>
                </a:r>
              </a:p>
            </p:txBody>
          </p:sp>
        </p:grpSp>
        <p:sp>
          <p:nvSpPr>
            <p:cNvPr id="59410" name="Text Box 102"/>
            <p:cNvSpPr txBox="1">
              <a:spLocks noChangeArrowheads="1"/>
            </p:cNvSpPr>
            <p:nvPr/>
          </p:nvSpPr>
          <p:spPr bwMode="auto">
            <a:xfrm>
              <a:off x="3107" y="2249"/>
              <a:ext cx="3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400" baseline="0">
                  <a:solidFill>
                    <a:schemeClr val="folHlink"/>
                  </a:solidFill>
                </a:rPr>
                <a:t>A</a:t>
              </a:r>
            </a:p>
          </p:txBody>
        </p:sp>
        <p:sp>
          <p:nvSpPr>
            <p:cNvPr id="59411" name="Text Box 103"/>
            <p:cNvSpPr txBox="1">
              <a:spLocks noChangeArrowheads="1"/>
            </p:cNvSpPr>
            <p:nvPr/>
          </p:nvSpPr>
          <p:spPr bwMode="auto">
            <a:xfrm>
              <a:off x="3107" y="2635"/>
              <a:ext cx="3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400" baseline="0">
                  <a:solidFill>
                    <a:schemeClr val="folHlink"/>
                  </a:solidFill>
                </a:rPr>
                <a:t>B</a:t>
              </a:r>
            </a:p>
          </p:txBody>
        </p:sp>
        <p:sp>
          <p:nvSpPr>
            <p:cNvPr id="59412" name="Text Box 104"/>
            <p:cNvSpPr txBox="1">
              <a:spLocks noChangeArrowheads="1"/>
            </p:cNvSpPr>
            <p:nvPr/>
          </p:nvSpPr>
          <p:spPr bwMode="auto">
            <a:xfrm>
              <a:off x="3107" y="3067"/>
              <a:ext cx="3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400" baseline="0">
                  <a:solidFill>
                    <a:schemeClr val="folHlink"/>
                  </a:solidFill>
                </a:rPr>
                <a:t>C</a:t>
              </a:r>
            </a:p>
          </p:txBody>
        </p:sp>
        <p:sp>
          <p:nvSpPr>
            <p:cNvPr id="59413" name="Text Box 105"/>
            <p:cNvSpPr txBox="1">
              <a:spLocks noChangeArrowheads="1"/>
            </p:cNvSpPr>
            <p:nvPr/>
          </p:nvSpPr>
          <p:spPr bwMode="auto">
            <a:xfrm>
              <a:off x="3107" y="3294"/>
              <a:ext cx="3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400" baseline="0">
                  <a:solidFill>
                    <a:schemeClr val="folHlink"/>
                  </a:solidFill>
                </a:rPr>
                <a:t>D</a:t>
              </a:r>
            </a:p>
          </p:txBody>
        </p:sp>
        <p:sp>
          <p:nvSpPr>
            <p:cNvPr id="59414" name="Text Box 106"/>
            <p:cNvSpPr txBox="1">
              <a:spLocks noChangeArrowheads="1"/>
            </p:cNvSpPr>
            <p:nvPr/>
          </p:nvSpPr>
          <p:spPr bwMode="auto">
            <a:xfrm>
              <a:off x="3107" y="3505"/>
              <a:ext cx="3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400" baseline="0">
                  <a:solidFill>
                    <a:schemeClr val="folHlink"/>
                  </a:solidFill>
                </a:rPr>
                <a:t>E</a:t>
              </a:r>
            </a:p>
          </p:txBody>
        </p:sp>
        <p:sp>
          <p:nvSpPr>
            <p:cNvPr id="59415" name="Text Box 107"/>
            <p:cNvSpPr txBox="1">
              <a:spLocks noChangeArrowheads="1"/>
            </p:cNvSpPr>
            <p:nvPr/>
          </p:nvSpPr>
          <p:spPr bwMode="auto">
            <a:xfrm>
              <a:off x="5045" y="2432"/>
              <a:ext cx="3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400" baseline="0">
                  <a:solidFill>
                    <a:srgbClr val="FF0000"/>
                  </a:solidFill>
                </a:rPr>
                <a:t>F</a:t>
              </a:r>
            </a:p>
          </p:txBody>
        </p:sp>
      </p:grpSp>
      <p:grpSp>
        <p:nvGrpSpPr>
          <p:cNvPr id="59506" name="Group 114"/>
          <p:cNvGrpSpPr>
            <a:grpSpLocks/>
          </p:cNvGrpSpPr>
          <p:nvPr/>
        </p:nvGrpSpPr>
        <p:grpSpPr bwMode="auto">
          <a:xfrm>
            <a:off x="5435600" y="5661025"/>
            <a:ext cx="3095625" cy="519113"/>
            <a:chOff x="3424" y="3566"/>
            <a:chExt cx="1950" cy="327"/>
          </a:xfrm>
        </p:grpSpPr>
        <p:sp>
          <p:nvSpPr>
            <p:cNvPr id="59405" name="Rectangle 25"/>
            <p:cNvSpPr>
              <a:spLocks noChangeArrowheads="1"/>
            </p:cNvSpPr>
            <p:nvPr/>
          </p:nvSpPr>
          <p:spPr bwMode="auto">
            <a:xfrm>
              <a:off x="3424" y="3566"/>
              <a:ext cx="195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sz="2800" baseline="0">
                  <a:solidFill>
                    <a:schemeClr val="folHlink"/>
                  </a:solidFill>
                </a:rPr>
                <a:t>F = A B C D E</a:t>
              </a:r>
              <a:endParaRPr kumimoji="1" lang="zh-CN" altLang="en-US" sz="2800" baseline="0">
                <a:solidFill>
                  <a:schemeClr val="folHlink"/>
                </a:solidFill>
              </a:endParaRPr>
            </a:p>
          </p:txBody>
        </p:sp>
        <p:sp>
          <p:nvSpPr>
            <p:cNvPr id="59406" name="Line 50"/>
            <p:cNvSpPr>
              <a:spLocks noChangeShapeType="1"/>
            </p:cNvSpPr>
            <p:nvPr/>
          </p:nvSpPr>
          <p:spPr bwMode="auto">
            <a:xfrm>
              <a:off x="4308" y="3598"/>
              <a:ext cx="56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7" name="Line 50"/>
            <p:cNvSpPr>
              <a:spLocks noChangeShapeType="1"/>
            </p:cNvSpPr>
            <p:nvPr/>
          </p:nvSpPr>
          <p:spPr bwMode="auto">
            <a:xfrm>
              <a:off x="3878" y="3596"/>
              <a:ext cx="34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7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5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/>
      <p:bldP spid="59457" grpId="0" animBg="1"/>
      <p:bldP spid="5745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755650" y="909638"/>
            <a:ext cx="38877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aseline="0"/>
              <a:t>2</a:t>
            </a:r>
            <a:r>
              <a:rPr lang="zh-CN" altLang="en-US" sz="2800" baseline="0"/>
              <a:t>、</a:t>
            </a:r>
            <a:r>
              <a:rPr lang="zh-CN" altLang="en-US" sz="2800" baseline="0">
                <a:solidFill>
                  <a:schemeClr val="hlink"/>
                </a:solidFill>
              </a:rPr>
              <a:t>三态</a:t>
            </a:r>
            <a:r>
              <a:rPr lang="zh-CN" altLang="en-US" sz="2800" baseline="0"/>
              <a:t>输出门 </a:t>
            </a:r>
          </a:p>
        </p:txBody>
      </p:sp>
      <p:pic>
        <p:nvPicPr>
          <p:cNvPr id="60418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1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4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5148262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itchFamily="49" charset="-122"/>
                <a:ea typeface="华文行楷" pitchFamily="2" charset="-122"/>
              </a:rPr>
              <a:t>四、两种特殊门电路</a:t>
            </a:r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828675" y="1484313"/>
            <a:ext cx="49672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 baseline="0"/>
              <a:t>TS</a:t>
            </a:r>
            <a:r>
              <a:rPr kumimoji="1" lang="zh-CN" altLang="en-US" sz="2800" baseline="0"/>
              <a:t>门 </a:t>
            </a:r>
            <a:r>
              <a:rPr kumimoji="1" lang="en-US" altLang="zh-CN" sz="2800" baseline="0">
                <a:solidFill>
                  <a:schemeClr val="folHlink"/>
                </a:solidFill>
              </a:rPr>
              <a:t>(</a:t>
            </a:r>
            <a:r>
              <a:rPr kumimoji="1" lang="en-US" altLang="zh-CN" sz="2800" baseline="0"/>
              <a:t> </a:t>
            </a:r>
            <a:r>
              <a:rPr kumimoji="1" lang="en-US" altLang="zh-CN" sz="2800" baseline="0">
                <a:solidFill>
                  <a:schemeClr val="folHlink"/>
                </a:solidFill>
              </a:rPr>
              <a:t>Three state Gate )</a:t>
            </a:r>
            <a:r>
              <a:rPr kumimoji="1" lang="en-US" altLang="zh-CN" sz="2800" baseline="0"/>
              <a:t> </a:t>
            </a:r>
          </a:p>
        </p:txBody>
      </p:sp>
      <p:grpSp>
        <p:nvGrpSpPr>
          <p:cNvPr id="60422" name="Group 104"/>
          <p:cNvGrpSpPr>
            <a:grpSpLocks/>
          </p:cNvGrpSpPr>
          <p:nvPr/>
        </p:nvGrpSpPr>
        <p:grpSpPr bwMode="auto">
          <a:xfrm>
            <a:off x="2098675" y="1989138"/>
            <a:ext cx="6650038" cy="4149725"/>
            <a:chOff x="971" y="1208"/>
            <a:chExt cx="4189" cy="2614"/>
          </a:xfrm>
        </p:grpSpPr>
        <p:grpSp>
          <p:nvGrpSpPr>
            <p:cNvPr id="60430" name="Group 103"/>
            <p:cNvGrpSpPr>
              <a:grpSpLocks/>
            </p:cNvGrpSpPr>
            <p:nvPr/>
          </p:nvGrpSpPr>
          <p:grpSpPr bwMode="auto">
            <a:xfrm>
              <a:off x="971" y="2070"/>
              <a:ext cx="1427" cy="1194"/>
              <a:chOff x="971" y="2070"/>
              <a:chExt cx="1427" cy="1194"/>
            </a:xfrm>
          </p:grpSpPr>
          <p:sp>
            <p:nvSpPr>
              <p:cNvPr id="60494" name="Line 89"/>
              <p:cNvSpPr>
                <a:spLocks noChangeShapeType="1"/>
              </p:cNvSpPr>
              <p:nvPr/>
            </p:nvSpPr>
            <p:spPr bwMode="auto">
              <a:xfrm flipV="1">
                <a:off x="1832" y="2568"/>
                <a:ext cx="0" cy="3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95" name="Line 116"/>
              <p:cNvSpPr>
                <a:spLocks noChangeShapeType="1"/>
              </p:cNvSpPr>
              <p:nvPr/>
            </p:nvSpPr>
            <p:spPr bwMode="auto">
              <a:xfrm>
                <a:off x="1243" y="2930"/>
                <a:ext cx="5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96" name="Line 91"/>
              <p:cNvSpPr>
                <a:spLocks noChangeShapeType="1"/>
              </p:cNvSpPr>
              <p:nvPr/>
            </p:nvSpPr>
            <p:spPr bwMode="auto">
              <a:xfrm flipV="1">
                <a:off x="1968" y="2568"/>
                <a:ext cx="0" cy="5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97" name="Line 116"/>
              <p:cNvSpPr>
                <a:spLocks noChangeShapeType="1"/>
              </p:cNvSpPr>
              <p:nvPr/>
            </p:nvSpPr>
            <p:spPr bwMode="auto">
              <a:xfrm>
                <a:off x="1243" y="3112"/>
                <a:ext cx="71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498" name="Text Box 118"/>
              <p:cNvSpPr txBox="1">
                <a:spLocks noChangeArrowheads="1"/>
              </p:cNvSpPr>
              <p:nvPr/>
            </p:nvSpPr>
            <p:spPr bwMode="auto">
              <a:xfrm>
                <a:off x="983" y="2779"/>
                <a:ext cx="5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400" baseline="0">
                    <a:solidFill>
                      <a:schemeClr val="folHlink"/>
                    </a:solidFill>
                  </a:rPr>
                  <a:t>A</a:t>
                </a:r>
                <a:endParaRPr lang="en-US" altLang="zh-CN" sz="24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60499" name="Text Box 118"/>
              <p:cNvSpPr txBox="1">
                <a:spLocks noChangeArrowheads="1"/>
              </p:cNvSpPr>
              <p:nvPr/>
            </p:nvSpPr>
            <p:spPr bwMode="auto">
              <a:xfrm>
                <a:off x="971" y="2976"/>
                <a:ext cx="5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400" baseline="0">
                    <a:solidFill>
                      <a:schemeClr val="folHlink"/>
                    </a:solidFill>
                  </a:rPr>
                  <a:t>B</a:t>
                </a:r>
                <a:endParaRPr lang="en-US" altLang="zh-CN" sz="2400">
                  <a:solidFill>
                    <a:schemeClr val="folHlink"/>
                  </a:solidFill>
                </a:endParaRPr>
              </a:p>
            </p:txBody>
          </p:sp>
          <p:grpSp>
            <p:nvGrpSpPr>
              <p:cNvPr id="60500" name="Group 89"/>
              <p:cNvGrpSpPr>
                <a:grpSpLocks/>
              </p:cNvGrpSpPr>
              <p:nvPr/>
            </p:nvGrpSpPr>
            <p:grpSpPr bwMode="auto">
              <a:xfrm>
                <a:off x="1651" y="2070"/>
                <a:ext cx="747" cy="499"/>
                <a:chOff x="1700" y="4503"/>
                <a:chExt cx="747" cy="499"/>
              </a:xfrm>
            </p:grpSpPr>
            <p:grpSp>
              <p:nvGrpSpPr>
                <p:cNvPr id="60501" name="Group 78"/>
                <p:cNvGrpSpPr>
                  <a:grpSpLocks/>
                </p:cNvGrpSpPr>
                <p:nvPr/>
              </p:nvGrpSpPr>
              <p:grpSpPr bwMode="auto">
                <a:xfrm>
                  <a:off x="1745" y="4593"/>
                  <a:ext cx="702" cy="409"/>
                  <a:chOff x="3061" y="3339"/>
                  <a:chExt cx="702" cy="409"/>
                </a:xfrm>
              </p:grpSpPr>
              <p:sp>
                <p:nvSpPr>
                  <p:cNvPr id="60503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3157" y="3566"/>
                    <a:ext cx="499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04" name="Line 8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34" y="3566"/>
                    <a:ext cx="182" cy="18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05" name="Line 8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97" y="3566"/>
                    <a:ext cx="182" cy="18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06" name="Line 8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61" y="3566"/>
                    <a:ext cx="182" cy="18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07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3581" y="3566"/>
                    <a:ext cx="182" cy="18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508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3424" y="3339"/>
                    <a:ext cx="0" cy="22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502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1700" y="4503"/>
                  <a:ext cx="45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400" baseline="0">
                      <a:solidFill>
                        <a:schemeClr val="folHlink"/>
                      </a:solidFill>
                    </a:rPr>
                    <a:t>T</a:t>
                  </a:r>
                  <a:r>
                    <a:rPr lang="en-US" altLang="zh-CN" sz="2400">
                      <a:solidFill>
                        <a:schemeClr val="folHlink"/>
                      </a:solidFill>
                    </a:rPr>
                    <a:t>1</a:t>
                  </a:r>
                </a:p>
              </p:txBody>
            </p:sp>
          </p:grpSp>
        </p:grpSp>
        <p:grpSp>
          <p:nvGrpSpPr>
            <p:cNvPr id="60431" name="Group 91"/>
            <p:cNvGrpSpPr>
              <a:grpSpLocks/>
            </p:cNvGrpSpPr>
            <p:nvPr/>
          </p:nvGrpSpPr>
          <p:grpSpPr bwMode="auto">
            <a:xfrm>
              <a:off x="2018" y="1208"/>
              <a:ext cx="3142" cy="2614"/>
              <a:chOff x="1565" y="943"/>
              <a:chExt cx="3142" cy="2614"/>
            </a:xfrm>
          </p:grpSpPr>
          <p:grpSp>
            <p:nvGrpSpPr>
              <p:cNvPr id="60432" name="Group 8"/>
              <p:cNvGrpSpPr>
                <a:grpSpLocks/>
              </p:cNvGrpSpPr>
              <p:nvPr/>
            </p:nvGrpSpPr>
            <p:grpSpPr bwMode="auto">
              <a:xfrm>
                <a:off x="3334" y="2213"/>
                <a:ext cx="1373" cy="288"/>
                <a:chOff x="3337" y="2373"/>
                <a:chExt cx="1373" cy="288"/>
              </a:xfrm>
            </p:grpSpPr>
            <p:sp>
              <p:nvSpPr>
                <p:cNvPr id="60490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4211" y="2373"/>
                  <a:ext cx="499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 sz="2400" baseline="0">
                      <a:solidFill>
                        <a:schemeClr val="folHlink"/>
                      </a:solidFill>
                    </a:rPr>
                    <a:t>F</a:t>
                  </a:r>
                </a:p>
              </p:txBody>
            </p:sp>
            <p:grpSp>
              <p:nvGrpSpPr>
                <p:cNvPr id="60491" name="Group 10"/>
                <p:cNvGrpSpPr>
                  <a:grpSpLocks/>
                </p:cNvGrpSpPr>
                <p:nvPr/>
              </p:nvGrpSpPr>
              <p:grpSpPr bwMode="auto">
                <a:xfrm>
                  <a:off x="3337" y="2497"/>
                  <a:ext cx="888" cy="50"/>
                  <a:chOff x="3337" y="2497"/>
                  <a:chExt cx="888" cy="50"/>
                </a:xfrm>
              </p:grpSpPr>
              <p:sp>
                <p:nvSpPr>
                  <p:cNvPr id="60492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3363" y="2523"/>
                    <a:ext cx="86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93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337" y="2497"/>
                    <a:ext cx="50" cy="5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</p:grpSp>
          </p:grpSp>
          <p:grpSp>
            <p:nvGrpSpPr>
              <p:cNvPr id="60433" name="Group 13"/>
              <p:cNvGrpSpPr>
                <a:grpSpLocks/>
              </p:cNvGrpSpPr>
              <p:nvPr/>
            </p:nvGrpSpPr>
            <p:grpSpPr bwMode="auto">
              <a:xfrm>
                <a:off x="1944" y="1071"/>
                <a:ext cx="1507" cy="2486"/>
                <a:chOff x="1944" y="1245"/>
                <a:chExt cx="1507" cy="2486"/>
              </a:xfrm>
            </p:grpSpPr>
            <p:grpSp>
              <p:nvGrpSpPr>
                <p:cNvPr id="60468" name="Group 14"/>
                <p:cNvGrpSpPr>
                  <a:grpSpLocks/>
                </p:cNvGrpSpPr>
                <p:nvPr/>
              </p:nvGrpSpPr>
              <p:grpSpPr bwMode="auto">
                <a:xfrm>
                  <a:off x="1944" y="1245"/>
                  <a:ext cx="1507" cy="2486"/>
                  <a:chOff x="1949" y="1245"/>
                  <a:chExt cx="1507" cy="2486"/>
                </a:xfrm>
              </p:grpSpPr>
              <p:sp>
                <p:nvSpPr>
                  <p:cNvPr id="60470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3363" y="3006"/>
                    <a:ext cx="0" cy="725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71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501" y="3483"/>
                    <a:ext cx="86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72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3275" y="3729"/>
                    <a:ext cx="181" cy="0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0473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1949" y="1245"/>
                    <a:ext cx="603" cy="2238"/>
                    <a:chOff x="1949" y="1245"/>
                    <a:chExt cx="603" cy="2238"/>
                  </a:xfrm>
                </p:grpSpPr>
                <p:grpSp>
                  <p:nvGrpSpPr>
                    <p:cNvPr id="60475" name="Group 9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54" y="2296"/>
                      <a:ext cx="361" cy="363"/>
                      <a:chOff x="1701" y="2659"/>
                      <a:chExt cx="361" cy="363"/>
                    </a:xfrm>
                  </p:grpSpPr>
                  <p:sp>
                    <p:nvSpPr>
                      <p:cNvPr id="60486" name="Line 9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928" y="2726"/>
                        <a:ext cx="0" cy="22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487" name="Line 9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928" y="2886"/>
                        <a:ext cx="134" cy="13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488" name="Line 10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928" y="2659"/>
                        <a:ext cx="118" cy="13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489" name="Line 10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701" y="2841"/>
                        <a:ext cx="224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0476" name="Group 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61" y="2650"/>
                      <a:ext cx="91" cy="833"/>
                      <a:chOff x="2461" y="2650"/>
                      <a:chExt cx="91" cy="833"/>
                    </a:xfrm>
                  </p:grpSpPr>
                  <p:sp>
                    <p:nvSpPr>
                      <p:cNvPr id="60483" name="Line 10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06" y="3294"/>
                        <a:ext cx="0" cy="189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484" name="Rectangle 10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61" y="3022"/>
                        <a:ext cx="91" cy="27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 sz="2800" baseline="0">
                          <a:latin typeface="仿宋" pitchFamily="49" charset="-122"/>
                        </a:endParaRPr>
                      </a:p>
                    </p:txBody>
                  </p:sp>
                  <p:sp>
                    <p:nvSpPr>
                      <p:cNvPr id="60485" name="Line 10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06" y="2650"/>
                        <a:ext cx="0" cy="372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0477" name="Group 2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56" y="1261"/>
                      <a:ext cx="91" cy="1043"/>
                      <a:chOff x="2472" y="1253"/>
                      <a:chExt cx="91" cy="1043"/>
                    </a:xfrm>
                  </p:grpSpPr>
                  <p:sp>
                    <p:nvSpPr>
                      <p:cNvPr id="60480" name="Line 10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17" y="1813"/>
                        <a:ext cx="0" cy="483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0481" name="Rectangle 10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72" y="1541"/>
                        <a:ext cx="91" cy="27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 sz="2800" baseline="0">
                          <a:latin typeface="仿宋" pitchFamily="49" charset="-122"/>
                        </a:endParaRPr>
                      </a:p>
                    </p:txBody>
                  </p:sp>
                  <p:sp>
                    <p:nvSpPr>
                      <p:cNvPr id="60482" name="Line 10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17" y="1253"/>
                        <a:ext cx="0" cy="273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0478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49" y="2477"/>
                      <a:ext cx="28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79" name="Oval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73" y="1245"/>
                      <a:ext cx="50" cy="5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</p:grpSp>
              <p:sp>
                <p:nvSpPr>
                  <p:cNvPr id="60474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3342" y="3451"/>
                    <a:ext cx="50" cy="5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</p:grpSp>
            <p:sp>
              <p:nvSpPr>
                <p:cNvPr id="60469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2109" y="2568"/>
                  <a:ext cx="45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400" baseline="0">
                      <a:solidFill>
                        <a:schemeClr val="folHlink"/>
                      </a:solidFill>
                    </a:rPr>
                    <a:t>T</a:t>
                  </a:r>
                  <a:r>
                    <a:rPr lang="en-US" altLang="zh-CN" sz="2400">
                      <a:solidFill>
                        <a:schemeClr val="folHlink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60434" name="Group 36"/>
              <p:cNvGrpSpPr>
                <a:grpSpLocks/>
              </p:cNvGrpSpPr>
              <p:nvPr/>
            </p:nvGrpSpPr>
            <p:grpSpPr bwMode="auto">
              <a:xfrm>
                <a:off x="2464" y="1079"/>
                <a:ext cx="1315" cy="1761"/>
                <a:chOff x="3742" y="1570"/>
                <a:chExt cx="1315" cy="1761"/>
              </a:xfrm>
            </p:grpSpPr>
            <p:sp>
              <p:nvSpPr>
                <p:cNvPr id="60442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4558" y="2099"/>
                  <a:ext cx="499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400" baseline="0">
                      <a:solidFill>
                        <a:schemeClr val="folHlink"/>
                      </a:solidFill>
                    </a:rPr>
                    <a:t>T</a:t>
                  </a:r>
                  <a:r>
                    <a:rPr lang="en-US" altLang="zh-CN" sz="2400">
                      <a:solidFill>
                        <a:schemeClr val="folHlink"/>
                      </a:solidFill>
                    </a:rPr>
                    <a:t>3</a:t>
                  </a:r>
                </a:p>
              </p:txBody>
            </p:sp>
            <p:grpSp>
              <p:nvGrpSpPr>
                <p:cNvPr id="60443" name="Group 38"/>
                <p:cNvGrpSpPr>
                  <a:grpSpLocks/>
                </p:cNvGrpSpPr>
                <p:nvPr/>
              </p:nvGrpSpPr>
              <p:grpSpPr bwMode="auto">
                <a:xfrm>
                  <a:off x="3742" y="1570"/>
                  <a:ext cx="982" cy="1761"/>
                  <a:chOff x="2472" y="1245"/>
                  <a:chExt cx="982" cy="1761"/>
                </a:xfrm>
              </p:grpSpPr>
              <p:grpSp>
                <p:nvGrpSpPr>
                  <p:cNvPr id="60445" name="Group 97"/>
                  <p:cNvGrpSpPr>
                    <a:grpSpLocks/>
                  </p:cNvGrpSpPr>
                  <p:nvPr/>
                </p:nvGrpSpPr>
                <p:grpSpPr bwMode="auto">
                  <a:xfrm>
                    <a:off x="3018" y="1736"/>
                    <a:ext cx="361" cy="363"/>
                    <a:chOff x="1701" y="2659"/>
                    <a:chExt cx="361" cy="363"/>
                  </a:xfrm>
                </p:grpSpPr>
                <p:sp>
                  <p:nvSpPr>
                    <p:cNvPr id="60464" name="Line 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8" y="2726"/>
                      <a:ext cx="0" cy="22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65" name="Line 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8" y="2886"/>
                      <a:ext cx="134" cy="13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66" name="Line 10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28" y="2659"/>
                      <a:ext cx="118" cy="13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67" name="Line 1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01" y="2841"/>
                      <a:ext cx="22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0446" name="Group 97"/>
                  <p:cNvGrpSpPr>
                    <a:grpSpLocks/>
                  </p:cNvGrpSpPr>
                  <p:nvPr/>
                </p:nvGrpSpPr>
                <p:grpSpPr bwMode="auto">
                  <a:xfrm>
                    <a:off x="3016" y="2643"/>
                    <a:ext cx="361" cy="363"/>
                    <a:chOff x="1701" y="2659"/>
                    <a:chExt cx="361" cy="363"/>
                  </a:xfrm>
                </p:grpSpPr>
                <p:sp>
                  <p:nvSpPr>
                    <p:cNvPr id="60460" name="Line 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8" y="2726"/>
                      <a:ext cx="0" cy="22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61" name="Line 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8" y="2886"/>
                      <a:ext cx="134" cy="13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62" name="Line 10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28" y="2659"/>
                      <a:ext cx="118" cy="13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63" name="Line 1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01" y="2841"/>
                      <a:ext cx="22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0447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3318" y="1274"/>
                    <a:ext cx="91" cy="470"/>
                    <a:chOff x="3651" y="1418"/>
                    <a:chExt cx="91" cy="470"/>
                  </a:xfrm>
                </p:grpSpPr>
                <p:sp>
                  <p:nvSpPr>
                    <p:cNvPr id="60457" name="Line 1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1797"/>
                      <a:ext cx="0" cy="9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0458" name="Rectangl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51" y="1525"/>
                      <a:ext cx="91" cy="27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  <p:sp>
                  <p:nvSpPr>
                    <p:cNvPr id="60459" name="Line 10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1418"/>
                      <a:ext cx="0" cy="9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0448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3272" y="2235"/>
                    <a:ext cx="182" cy="181"/>
                    <a:chOff x="3272" y="2251"/>
                    <a:chExt cx="182" cy="181"/>
                  </a:xfrm>
                </p:grpSpPr>
                <p:sp>
                  <p:nvSpPr>
                    <p:cNvPr id="60455" name="AutoShape 54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3272" y="2251"/>
                      <a:ext cx="181" cy="181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 wrap="none" anchor="ctr"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  <p:sp>
                  <p:nvSpPr>
                    <p:cNvPr id="60456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72" y="2432"/>
                      <a:ext cx="182" cy="0"/>
                    </a:xfrm>
                    <a:prstGeom prst="line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0449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3363" y="2099"/>
                    <a:ext cx="0" cy="54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50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2509" y="2824"/>
                    <a:ext cx="55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51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2501" y="1917"/>
                    <a:ext cx="55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52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3342" y="1245"/>
                    <a:ext cx="50" cy="5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  <p:sp>
                <p:nvSpPr>
                  <p:cNvPr id="60453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1894"/>
                    <a:ext cx="50" cy="5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  <p:sp>
                <p:nvSpPr>
                  <p:cNvPr id="60454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2480" y="2798"/>
                    <a:ext cx="50" cy="5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</p:grpSp>
            <p:sp>
              <p:nvSpPr>
                <p:cNvPr id="60444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4558" y="3006"/>
                  <a:ext cx="499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400" baseline="0">
                      <a:solidFill>
                        <a:schemeClr val="folHlink"/>
                      </a:solidFill>
                    </a:rPr>
                    <a:t>T</a:t>
                  </a:r>
                  <a:r>
                    <a:rPr lang="en-US" altLang="zh-CN" sz="2400">
                      <a:solidFill>
                        <a:schemeClr val="folHlink"/>
                      </a:solidFill>
                    </a:rPr>
                    <a:t>4</a:t>
                  </a:r>
                </a:p>
              </p:txBody>
            </p:sp>
          </p:grpSp>
          <p:sp>
            <p:nvSpPr>
              <p:cNvPr id="60435" name="Text Box 111"/>
              <p:cNvSpPr txBox="1">
                <a:spLocks noChangeArrowheads="1"/>
              </p:cNvSpPr>
              <p:nvPr/>
            </p:nvSpPr>
            <p:spPr bwMode="auto">
              <a:xfrm>
                <a:off x="3923" y="943"/>
                <a:ext cx="59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400" baseline="0"/>
                  <a:t>V</a:t>
                </a:r>
                <a:r>
                  <a:rPr lang="en-US" altLang="zh-CN" sz="2400"/>
                  <a:t>CC</a:t>
                </a:r>
              </a:p>
            </p:txBody>
          </p:sp>
          <p:grpSp>
            <p:nvGrpSpPr>
              <p:cNvPr id="60436" name="Group 88"/>
              <p:cNvGrpSpPr>
                <a:grpSpLocks/>
              </p:cNvGrpSpPr>
              <p:nvPr/>
            </p:nvGrpSpPr>
            <p:grpSpPr bwMode="auto">
              <a:xfrm>
                <a:off x="1565" y="1101"/>
                <a:ext cx="2400" cy="833"/>
                <a:chOff x="2067" y="3793"/>
                <a:chExt cx="2400" cy="833"/>
              </a:xfrm>
            </p:grpSpPr>
            <p:grpSp>
              <p:nvGrpSpPr>
                <p:cNvPr id="60437" name="Group 106"/>
                <p:cNvGrpSpPr>
                  <a:grpSpLocks/>
                </p:cNvGrpSpPr>
                <p:nvPr/>
              </p:nvGrpSpPr>
              <p:grpSpPr bwMode="auto">
                <a:xfrm>
                  <a:off x="2067" y="3793"/>
                  <a:ext cx="91" cy="833"/>
                  <a:chOff x="3016" y="1645"/>
                  <a:chExt cx="91" cy="833"/>
                </a:xfrm>
              </p:grpSpPr>
              <p:sp>
                <p:nvSpPr>
                  <p:cNvPr id="60439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3061" y="2205"/>
                    <a:ext cx="0" cy="27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0440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1933"/>
                    <a:ext cx="91" cy="27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  <p:sp>
                <p:nvSpPr>
                  <p:cNvPr id="60441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3061" y="1645"/>
                    <a:ext cx="0" cy="27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438" name="Line 100"/>
                <p:cNvSpPr>
                  <a:spLocks noChangeShapeType="1"/>
                </p:cNvSpPr>
                <p:nvPr/>
              </p:nvSpPr>
              <p:spPr bwMode="auto">
                <a:xfrm>
                  <a:off x="2108" y="3793"/>
                  <a:ext cx="23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75881" name="Text Box 105"/>
          <p:cNvSpPr txBox="1">
            <a:spLocks noChangeArrowheads="1"/>
          </p:cNvSpPr>
          <p:nvPr/>
        </p:nvSpPr>
        <p:spPr bwMode="auto">
          <a:xfrm>
            <a:off x="323850" y="2276475"/>
            <a:ext cx="246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400" baseline="0">
                <a:solidFill>
                  <a:schemeClr val="folHlink"/>
                </a:solidFill>
              </a:rPr>
              <a:t>A</a:t>
            </a:r>
            <a:r>
              <a:rPr lang="zh-CN" altLang="en-US" sz="2400" baseline="0">
                <a:solidFill>
                  <a:schemeClr val="folHlink"/>
                </a:solidFill>
              </a:rPr>
              <a:t>、</a:t>
            </a:r>
            <a:r>
              <a:rPr lang="en-US" altLang="zh-CN" sz="2400" baseline="0">
                <a:solidFill>
                  <a:schemeClr val="folHlink"/>
                </a:solidFill>
              </a:rPr>
              <a:t>B</a:t>
            </a:r>
            <a:r>
              <a:rPr lang="zh-CN" altLang="en-US" sz="2400" baseline="0"/>
              <a:t>同时成立</a:t>
            </a:r>
          </a:p>
        </p:txBody>
      </p:sp>
      <p:sp>
        <p:nvSpPr>
          <p:cNvPr id="53455" name="Rectangle 207"/>
          <p:cNvSpPr>
            <a:spLocks noChangeArrowheads="1"/>
          </p:cNvSpPr>
          <p:nvPr/>
        </p:nvSpPr>
        <p:spPr bwMode="auto">
          <a:xfrm>
            <a:off x="395288" y="2827338"/>
            <a:ext cx="1944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2400" baseline="0">
                <a:solidFill>
                  <a:schemeClr val="hlink"/>
                </a:solidFill>
              </a:rPr>
              <a:t>F </a:t>
            </a:r>
            <a:r>
              <a:rPr lang="zh-CN" altLang="en-US" sz="2400" baseline="0">
                <a:solidFill>
                  <a:schemeClr val="hlink"/>
                </a:solidFill>
              </a:rPr>
              <a:t>低电平态</a:t>
            </a:r>
          </a:p>
        </p:txBody>
      </p:sp>
      <p:sp>
        <p:nvSpPr>
          <p:cNvPr id="75883" name="Rectangle 107"/>
          <p:cNvSpPr>
            <a:spLocks noChangeArrowheads="1"/>
          </p:cNvSpPr>
          <p:nvPr/>
        </p:nvSpPr>
        <p:spPr bwMode="auto">
          <a:xfrm>
            <a:off x="5661025" y="2336800"/>
            <a:ext cx="1655763" cy="1800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4" name="Text Box 108"/>
          <p:cNvSpPr txBox="1">
            <a:spLocks noChangeArrowheads="1"/>
          </p:cNvSpPr>
          <p:nvPr/>
        </p:nvSpPr>
        <p:spPr bwMode="auto">
          <a:xfrm>
            <a:off x="323850" y="3500438"/>
            <a:ext cx="2663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400" baseline="0">
                <a:solidFill>
                  <a:schemeClr val="folHlink"/>
                </a:solidFill>
              </a:rPr>
              <a:t>A</a:t>
            </a:r>
            <a:r>
              <a:rPr lang="zh-CN" altLang="en-US" sz="2400" baseline="0">
                <a:solidFill>
                  <a:schemeClr val="folHlink"/>
                </a:solidFill>
              </a:rPr>
              <a:t>或</a:t>
            </a:r>
            <a:r>
              <a:rPr lang="en-US" altLang="zh-CN" sz="2400" baseline="0">
                <a:solidFill>
                  <a:schemeClr val="folHlink"/>
                </a:solidFill>
              </a:rPr>
              <a:t>B</a:t>
            </a:r>
            <a:r>
              <a:rPr lang="zh-CN" altLang="en-US" sz="2400" baseline="0"/>
              <a:t>有不成立</a:t>
            </a:r>
          </a:p>
        </p:txBody>
      </p:sp>
      <p:sp>
        <p:nvSpPr>
          <p:cNvPr id="2" name="Rectangle 207"/>
          <p:cNvSpPr>
            <a:spLocks noChangeArrowheads="1"/>
          </p:cNvSpPr>
          <p:nvPr/>
        </p:nvSpPr>
        <p:spPr bwMode="auto">
          <a:xfrm>
            <a:off x="395288" y="4029075"/>
            <a:ext cx="1944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2400" baseline="0">
                <a:solidFill>
                  <a:schemeClr val="hlink"/>
                </a:solidFill>
              </a:rPr>
              <a:t>F </a:t>
            </a:r>
            <a:r>
              <a:rPr lang="zh-CN" altLang="en-US" sz="2400" baseline="0">
                <a:solidFill>
                  <a:schemeClr val="hlink"/>
                </a:solidFill>
              </a:rPr>
              <a:t>高电平态</a:t>
            </a:r>
          </a:p>
        </p:txBody>
      </p:sp>
      <p:sp>
        <p:nvSpPr>
          <p:cNvPr id="75886" name="Rectangle 110"/>
          <p:cNvSpPr>
            <a:spLocks noChangeArrowheads="1"/>
          </p:cNvSpPr>
          <p:nvPr/>
        </p:nvSpPr>
        <p:spPr bwMode="auto">
          <a:xfrm>
            <a:off x="5651500" y="4364038"/>
            <a:ext cx="1655763" cy="1800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87" name="Rectangle 210"/>
          <p:cNvSpPr>
            <a:spLocks noChangeArrowheads="1"/>
          </p:cNvSpPr>
          <p:nvPr/>
        </p:nvSpPr>
        <p:spPr bwMode="auto">
          <a:xfrm>
            <a:off x="395288" y="5884863"/>
            <a:ext cx="453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400" baseline="0"/>
              <a:t>一般数字电路的</a:t>
            </a:r>
            <a:r>
              <a:rPr lang="zh-CN" altLang="en-US" sz="2400" baseline="0">
                <a:solidFill>
                  <a:schemeClr val="folHlink"/>
                </a:solidFill>
              </a:rPr>
              <a:t>两态</a:t>
            </a:r>
            <a:r>
              <a:rPr lang="en-US" altLang="zh-CN" sz="2400" baseline="0"/>
              <a:t>( </a:t>
            </a:r>
            <a:r>
              <a:rPr lang="zh-CN" altLang="en-US" sz="2400" baseline="0">
                <a:solidFill>
                  <a:srgbClr val="FF0000"/>
                </a:solidFill>
              </a:rPr>
              <a:t>高</a:t>
            </a:r>
            <a:r>
              <a:rPr lang="zh-CN" altLang="en-US" sz="2400" baseline="0"/>
              <a:t>、</a:t>
            </a:r>
            <a:r>
              <a:rPr lang="zh-CN" altLang="en-US" sz="2400" baseline="0">
                <a:solidFill>
                  <a:srgbClr val="FF0000"/>
                </a:solidFill>
              </a:rPr>
              <a:t>低</a:t>
            </a:r>
            <a:r>
              <a:rPr lang="zh-CN" altLang="en-US" sz="2400" baseline="0"/>
              <a:t> </a:t>
            </a:r>
            <a:r>
              <a:rPr lang="en-US" altLang="zh-CN" sz="2400" baseline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5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3" dur="500"/>
                                        <p:tgtEl>
                                          <p:spTgt spid="758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5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5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1" grpId="0"/>
      <p:bldP spid="75784" grpId="0"/>
      <p:bldP spid="75881" grpId="0"/>
      <p:bldP spid="53455" grpId="0"/>
      <p:bldP spid="75883" grpId="0" animBg="1"/>
      <p:bldP spid="75883" grpId="1" animBg="1"/>
      <p:bldP spid="75884" grpId="0"/>
      <p:bldP spid="2" grpId="0"/>
      <p:bldP spid="75886" grpId="0" animBg="1"/>
      <p:bldP spid="7588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4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5148262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itchFamily="49" charset="-122"/>
                <a:ea typeface="华文行楷" pitchFamily="2" charset="-122"/>
              </a:rPr>
              <a:t>四、两种特殊门电路</a:t>
            </a:r>
          </a:p>
        </p:txBody>
      </p:sp>
      <p:sp>
        <p:nvSpPr>
          <p:cNvPr id="76821" name="Rectangle 21"/>
          <p:cNvSpPr>
            <a:spLocks noChangeArrowheads="1"/>
          </p:cNvSpPr>
          <p:nvPr/>
        </p:nvSpPr>
        <p:spPr bwMode="auto">
          <a:xfrm>
            <a:off x="828675" y="981075"/>
            <a:ext cx="3311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 baseline="0">
                <a:latin typeface="宋体" charset="-122"/>
              </a:rPr>
              <a:t>*</a:t>
            </a:r>
            <a:r>
              <a:rPr kumimoji="1" lang="en-US" altLang="zh-CN" sz="2800" baseline="0"/>
              <a:t> TS</a:t>
            </a:r>
            <a:r>
              <a:rPr kumimoji="1" lang="zh-CN" altLang="en-US" sz="2800" baseline="0"/>
              <a:t>门的</a:t>
            </a:r>
            <a:r>
              <a:rPr kumimoji="1" lang="zh-CN" altLang="en-US" sz="2800" baseline="0">
                <a:solidFill>
                  <a:schemeClr val="hlink"/>
                </a:solidFill>
              </a:rPr>
              <a:t>第三态</a:t>
            </a:r>
            <a:r>
              <a:rPr kumimoji="1" lang="en-US" altLang="zh-CN" sz="2800" baseline="0"/>
              <a:t> </a:t>
            </a:r>
          </a:p>
        </p:txBody>
      </p:sp>
      <p:grpSp>
        <p:nvGrpSpPr>
          <p:cNvPr id="76822" name="Group 22"/>
          <p:cNvGrpSpPr>
            <a:grpSpLocks/>
          </p:cNvGrpSpPr>
          <p:nvPr/>
        </p:nvGrpSpPr>
        <p:grpSpPr bwMode="auto">
          <a:xfrm>
            <a:off x="2457450" y="1412875"/>
            <a:ext cx="6650038" cy="4149725"/>
            <a:chOff x="971" y="1208"/>
            <a:chExt cx="4189" cy="2614"/>
          </a:xfrm>
        </p:grpSpPr>
        <p:grpSp>
          <p:nvGrpSpPr>
            <p:cNvPr id="61468" name="Group 23"/>
            <p:cNvGrpSpPr>
              <a:grpSpLocks/>
            </p:cNvGrpSpPr>
            <p:nvPr/>
          </p:nvGrpSpPr>
          <p:grpSpPr bwMode="auto">
            <a:xfrm>
              <a:off x="971" y="2070"/>
              <a:ext cx="1427" cy="1194"/>
              <a:chOff x="971" y="2070"/>
              <a:chExt cx="1427" cy="1194"/>
            </a:xfrm>
          </p:grpSpPr>
          <p:sp>
            <p:nvSpPr>
              <p:cNvPr id="61532" name="Line 89"/>
              <p:cNvSpPr>
                <a:spLocks noChangeShapeType="1"/>
              </p:cNvSpPr>
              <p:nvPr/>
            </p:nvSpPr>
            <p:spPr bwMode="auto">
              <a:xfrm flipV="1">
                <a:off x="1832" y="2568"/>
                <a:ext cx="0" cy="3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33" name="Line 116"/>
              <p:cNvSpPr>
                <a:spLocks noChangeShapeType="1"/>
              </p:cNvSpPr>
              <p:nvPr/>
            </p:nvSpPr>
            <p:spPr bwMode="auto">
              <a:xfrm>
                <a:off x="1243" y="2930"/>
                <a:ext cx="5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34" name="Line 91"/>
              <p:cNvSpPr>
                <a:spLocks noChangeShapeType="1"/>
              </p:cNvSpPr>
              <p:nvPr/>
            </p:nvSpPr>
            <p:spPr bwMode="auto">
              <a:xfrm flipV="1">
                <a:off x="1968" y="2568"/>
                <a:ext cx="0" cy="5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35" name="Line 116"/>
              <p:cNvSpPr>
                <a:spLocks noChangeShapeType="1"/>
              </p:cNvSpPr>
              <p:nvPr/>
            </p:nvSpPr>
            <p:spPr bwMode="auto">
              <a:xfrm>
                <a:off x="1243" y="3112"/>
                <a:ext cx="71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36" name="Text Box 118"/>
              <p:cNvSpPr txBox="1">
                <a:spLocks noChangeArrowheads="1"/>
              </p:cNvSpPr>
              <p:nvPr/>
            </p:nvSpPr>
            <p:spPr bwMode="auto">
              <a:xfrm>
                <a:off x="983" y="2779"/>
                <a:ext cx="5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400" baseline="0">
                    <a:solidFill>
                      <a:schemeClr val="folHlink"/>
                    </a:solidFill>
                  </a:rPr>
                  <a:t>A</a:t>
                </a:r>
                <a:endParaRPr lang="en-US" altLang="zh-CN" sz="2400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61537" name="Text Box 118"/>
              <p:cNvSpPr txBox="1">
                <a:spLocks noChangeArrowheads="1"/>
              </p:cNvSpPr>
              <p:nvPr/>
            </p:nvSpPr>
            <p:spPr bwMode="auto">
              <a:xfrm>
                <a:off x="971" y="2976"/>
                <a:ext cx="5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400" baseline="0">
                    <a:solidFill>
                      <a:schemeClr val="folHlink"/>
                    </a:solidFill>
                  </a:rPr>
                  <a:t>B</a:t>
                </a:r>
                <a:endParaRPr lang="en-US" altLang="zh-CN" sz="2400">
                  <a:solidFill>
                    <a:schemeClr val="folHlink"/>
                  </a:solidFill>
                </a:endParaRPr>
              </a:p>
            </p:txBody>
          </p:sp>
          <p:grpSp>
            <p:nvGrpSpPr>
              <p:cNvPr id="61538" name="Group 89"/>
              <p:cNvGrpSpPr>
                <a:grpSpLocks/>
              </p:cNvGrpSpPr>
              <p:nvPr/>
            </p:nvGrpSpPr>
            <p:grpSpPr bwMode="auto">
              <a:xfrm>
                <a:off x="1651" y="2070"/>
                <a:ext cx="747" cy="499"/>
                <a:chOff x="1700" y="4503"/>
                <a:chExt cx="747" cy="499"/>
              </a:xfrm>
            </p:grpSpPr>
            <p:grpSp>
              <p:nvGrpSpPr>
                <p:cNvPr id="61539" name="Group 78"/>
                <p:cNvGrpSpPr>
                  <a:grpSpLocks/>
                </p:cNvGrpSpPr>
                <p:nvPr/>
              </p:nvGrpSpPr>
              <p:grpSpPr bwMode="auto">
                <a:xfrm>
                  <a:off x="1745" y="4593"/>
                  <a:ext cx="702" cy="409"/>
                  <a:chOff x="3061" y="3339"/>
                  <a:chExt cx="702" cy="409"/>
                </a:xfrm>
              </p:grpSpPr>
              <p:sp>
                <p:nvSpPr>
                  <p:cNvPr id="61541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3157" y="3566"/>
                    <a:ext cx="499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542" name="Line 8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34" y="3566"/>
                    <a:ext cx="182" cy="18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543" name="Line 8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97" y="3566"/>
                    <a:ext cx="182" cy="18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544" name="Line 8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61" y="3566"/>
                    <a:ext cx="182" cy="18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545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3581" y="3566"/>
                    <a:ext cx="182" cy="18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546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3424" y="3339"/>
                    <a:ext cx="0" cy="22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1540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1700" y="4503"/>
                  <a:ext cx="45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400" baseline="0">
                      <a:solidFill>
                        <a:schemeClr val="folHlink"/>
                      </a:solidFill>
                    </a:rPr>
                    <a:t>T</a:t>
                  </a:r>
                  <a:r>
                    <a:rPr lang="en-US" altLang="zh-CN" sz="2400">
                      <a:solidFill>
                        <a:schemeClr val="folHlink"/>
                      </a:solidFill>
                    </a:rPr>
                    <a:t>1</a:t>
                  </a:r>
                </a:p>
              </p:txBody>
            </p:sp>
          </p:grpSp>
        </p:grpSp>
        <p:grpSp>
          <p:nvGrpSpPr>
            <p:cNvPr id="61469" name="Group 91"/>
            <p:cNvGrpSpPr>
              <a:grpSpLocks/>
            </p:cNvGrpSpPr>
            <p:nvPr/>
          </p:nvGrpSpPr>
          <p:grpSpPr bwMode="auto">
            <a:xfrm>
              <a:off x="2018" y="1208"/>
              <a:ext cx="3142" cy="2614"/>
              <a:chOff x="1565" y="943"/>
              <a:chExt cx="3142" cy="2614"/>
            </a:xfrm>
          </p:grpSpPr>
          <p:grpSp>
            <p:nvGrpSpPr>
              <p:cNvPr id="61470" name="Group 8"/>
              <p:cNvGrpSpPr>
                <a:grpSpLocks/>
              </p:cNvGrpSpPr>
              <p:nvPr/>
            </p:nvGrpSpPr>
            <p:grpSpPr bwMode="auto">
              <a:xfrm>
                <a:off x="3334" y="2213"/>
                <a:ext cx="1373" cy="288"/>
                <a:chOff x="3337" y="2373"/>
                <a:chExt cx="1373" cy="288"/>
              </a:xfrm>
            </p:grpSpPr>
            <p:sp>
              <p:nvSpPr>
                <p:cNvPr id="61528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4211" y="2373"/>
                  <a:ext cx="499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 sz="2400" baseline="0">
                      <a:solidFill>
                        <a:schemeClr val="folHlink"/>
                      </a:solidFill>
                    </a:rPr>
                    <a:t>F</a:t>
                  </a:r>
                </a:p>
              </p:txBody>
            </p:sp>
            <p:grpSp>
              <p:nvGrpSpPr>
                <p:cNvPr id="61529" name="Group 10"/>
                <p:cNvGrpSpPr>
                  <a:grpSpLocks/>
                </p:cNvGrpSpPr>
                <p:nvPr/>
              </p:nvGrpSpPr>
              <p:grpSpPr bwMode="auto">
                <a:xfrm>
                  <a:off x="3337" y="2497"/>
                  <a:ext cx="888" cy="50"/>
                  <a:chOff x="3337" y="2497"/>
                  <a:chExt cx="888" cy="50"/>
                </a:xfrm>
              </p:grpSpPr>
              <p:sp>
                <p:nvSpPr>
                  <p:cNvPr id="61530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3363" y="2523"/>
                    <a:ext cx="86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531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3337" y="2497"/>
                    <a:ext cx="50" cy="5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</p:grpSp>
          </p:grpSp>
          <p:grpSp>
            <p:nvGrpSpPr>
              <p:cNvPr id="61471" name="Group 13"/>
              <p:cNvGrpSpPr>
                <a:grpSpLocks/>
              </p:cNvGrpSpPr>
              <p:nvPr/>
            </p:nvGrpSpPr>
            <p:grpSpPr bwMode="auto">
              <a:xfrm>
                <a:off x="1944" y="1071"/>
                <a:ext cx="1507" cy="2486"/>
                <a:chOff x="1944" y="1245"/>
                <a:chExt cx="1507" cy="2486"/>
              </a:xfrm>
            </p:grpSpPr>
            <p:grpSp>
              <p:nvGrpSpPr>
                <p:cNvPr id="61506" name="Group 14"/>
                <p:cNvGrpSpPr>
                  <a:grpSpLocks/>
                </p:cNvGrpSpPr>
                <p:nvPr/>
              </p:nvGrpSpPr>
              <p:grpSpPr bwMode="auto">
                <a:xfrm>
                  <a:off x="1944" y="1245"/>
                  <a:ext cx="1507" cy="2486"/>
                  <a:chOff x="1949" y="1245"/>
                  <a:chExt cx="1507" cy="2486"/>
                </a:xfrm>
              </p:grpSpPr>
              <p:sp>
                <p:nvSpPr>
                  <p:cNvPr id="61508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3363" y="3006"/>
                    <a:ext cx="0" cy="725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509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2501" y="3483"/>
                    <a:ext cx="86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510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3275" y="3729"/>
                    <a:ext cx="181" cy="0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1511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1949" y="1245"/>
                    <a:ext cx="603" cy="2238"/>
                    <a:chOff x="1949" y="1245"/>
                    <a:chExt cx="603" cy="2238"/>
                  </a:xfrm>
                </p:grpSpPr>
                <p:grpSp>
                  <p:nvGrpSpPr>
                    <p:cNvPr id="61513" name="Group 9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54" y="2296"/>
                      <a:ext cx="361" cy="363"/>
                      <a:chOff x="1701" y="2659"/>
                      <a:chExt cx="361" cy="363"/>
                    </a:xfrm>
                  </p:grpSpPr>
                  <p:sp>
                    <p:nvSpPr>
                      <p:cNvPr id="61524" name="Line 9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928" y="2726"/>
                        <a:ext cx="0" cy="22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1525" name="Line 9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928" y="2886"/>
                        <a:ext cx="134" cy="13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1526" name="Line 10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928" y="2659"/>
                        <a:ext cx="118" cy="13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1527" name="Line 10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701" y="2841"/>
                        <a:ext cx="224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1514" name="Group 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61" y="2650"/>
                      <a:ext cx="91" cy="833"/>
                      <a:chOff x="2461" y="2650"/>
                      <a:chExt cx="91" cy="833"/>
                    </a:xfrm>
                  </p:grpSpPr>
                  <p:sp>
                    <p:nvSpPr>
                      <p:cNvPr id="61521" name="Line 10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06" y="3294"/>
                        <a:ext cx="0" cy="189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1522" name="Rectangle 10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61" y="3022"/>
                        <a:ext cx="91" cy="27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 sz="2800" baseline="0">
                          <a:latin typeface="仿宋" pitchFamily="49" charset="-122"/>
                        </a:endParaRPr>
                      </a:p>
                    </p:txBody>
                  </p:sp>
                  <p:sp>
                    <p:nvSpPr>
                      <p:cNvPr id="61523" name="Line 10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06" y="2650"/>
                        <a:ext cx="0" cy="372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1515" name="Group 2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56" y="1261"/>
                      <a:ext cx="91" cy="1043"/>
                      <a:chOff x="2472" y="1253"/>
                      <a:chExt cx="91" cy="1043"/>
                    </a:xfrm>
                  </p:grpSpPr>
                  <p:sp>
                    <p:nvSpPr>
                      <p:cNvPr id="61518" name="Line 10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17" y="1813"/>
                        <a:ext cx="0" cy="483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1519" name="Rectangle 10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72" y="1541"/>
                        <a:ext cx="91" cy="27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zh-CN" altLang="en-US" sz="2800" baseline="0">
                          <a:latin typeface="仿宋" pitchFamily="49" charset="-122"/>
                        </a:endParaRPr>
                      </a:p>
                    </p:txBody>
                  </p:sp>
                  <p:sp>
                    <p:nvSpPr>
                      <p:cNvPr id="61520" name="Line 10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517" y="1253"/>
                        <a:ext cx="0" cy="273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1516" name="Line 3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49" y="2477"/>
                      <a:ext cx="28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517" name="Oval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73" y="1245"/>
                      <a:ext cx="50" cy="5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</p:grpSp>
              <p:sp>
                <p:nvSpPr>
                  <p:cNvPr id="61512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3342" y="3451"/>
                    <a:ext cx="50" cy="5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</p:grpSp>
            <p:sp>
              <p:nvSpPr>
                <p:cNvPr id="61507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2109" y="2568"/>
                  <a:ext cx="45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400" baseline="0">
                      <a:solidFill>
                        <a:schemeClr val="folHlink"/>
                      </a:solidFill>
                    </a:rPr>
                    <a:t>T</a:t>
                  </a:r>
                  <a:r>
                    <a:rPr lang="en-US" altLang="zh-CN" sz="2400">
                      <a:solidFill>
                        <a:schemeClr val="folHlink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61472" name="Group 36"/>
              <p:cNvGrpSpPr>
                <a:grpSpLocks/>
              </p:cNvGrpSpPr>
              <p:nvPr/>
            </p:nvGrpSpPr>
            <p:grpSpPr bwMode="auto">
              <a:xfrm>
                <a:off x="2464" y="1079"/>
                <a:ext cx="1315" cy="1761"/>
                <a:chOff x="3742" y="1570"/>
                <a:chExt cx="1315" cy="1761"/>
              </a:xfrm>
            </p:grpSpPr>
            <p:sp>
              <p:nvSpPr>
                <p:cNvPr id="61480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4558" y="2099"/>
                  <a:ext cx="499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400" baseline="0">
                      <a:solidFill>
                        <a:schemeClr val="folHlink"/>
                      </a:solidFill>
                    </a:rPr>
                    <a:t>T</a:t>
                  </a:r>
                  <a:r>
                    <a:rPr lang="en-US" altLang="zh-CN" sz="2400">
                      <a:solidFill>
                        <a:schemeClr val="folHlink"/>
                      </a:solidFill>
                    </a:rPr>
                    <a:t>3</a:t>
                  </a:r>
                </a:p>
              </p:txBody>
            </p:sp>
            <p:grpSp>
              <p:nvGrpSpPr>
                <p:cNvPr id="61481" name="Group 38"/>
                <p:cNvGrpSpPr>
                  <a:grpSpLocks/>
                </p:cNvGrpSpPr>
                <p:nvPr/>
              </p:nvGrpSpPr>
              <p:grpSpPr bwMode="auto">
                <a:xfrm>
                  <a:off x="3742" y="1570"/>
                  <a:ext cx="982" cy="1761"/>
                  <a:chOff x="2472" y="1245"/>
                  <a:chExt cx="982" cy="1761"/>
                </a:xfrm>
              </p:grpSpPr>
              <p:grpSp>
                <p:nvGrpSpPr>
                  <p:cNvPr id="61483" name="Group 97"/>
                  <p:cNvGrpSpPr>
                    <a:grpSpLocks/>
                  </p:cNvGrpSpPr>
                  <p:nvPr/>
                </p:nvGrpSpPr>
                <p:grpSpPr bwMode="auto">
                  <a:xfrm>
                    <a:off x="3018" y="1736"/>
                    <a:ext cx="361" cy="363"/>
                    <a:chOff x="1701" y="2659"/>
                    <a:chExt cx="361" cy="363"/>
                  </a:xfrm>
                </p:grpSpPr>
                <p:sp>
                  <p:nvSpPr>
                    <p:cNvPr id="61502" name="Line 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8" y="2726"/>
                      <a:ext cx="0" cy="22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503" name="Line 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8" y="2886"/>
                      <a:ext cx="134" cy="13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504" name="Line 10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28" y="2659"/>
                      <a:ext cx="118" cy="13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505" name="Line 1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01" y="2841"/>
                      <a:ext cx="22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1484" name="Group 97"/>
                  <p:cNvGrpSpPr>
                    <a:grpSpLocks/>
                  </p:cNvGrpSpPr>
                  <p:nvPr/>
                </p:nvGrpSpPr>
                <p:grpSpPr bwMode="auto">
                  <a:xfrm>
                    <a:off x="3016" y="2643"/>
                    <a:ext cx="361" cy="363"/>
                    <a:chOff x="1701" y="2659"/>
                    <a:chExt cx="361" cy="363"/>
                  </a:xfrm>
                </p:grpSpPr>
                <p:sp>
                  <p:nvSpPr>
                    <p:cNvPr id="61498" name="Line 9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8" y="2726"/>
                      <a:ext cx="0" cy="22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499" name="Line 9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8" y="2886"/>
                      <a:ext cx="134" cy="13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500" name="Line 10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28" y="2659"/>
                      <a:ext cx="118" cy="13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501" name="Line 10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01" y="2841"/>
                      <a:ext cx="22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1485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3318" y="1274"/>
                    <a:ext cx="91" cy="470"/>
                    <a:chOff x="3651" y="1418"/>
                    <a:chExt cx="91" cy="470"/>
                  </a:xfrm>
                </p:grpSpPr>
                <p:sp>
                  <p:nvSpPr>
                    <p:cNvPr id="61495" name="Line 10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1797"/>
                      <a:ext cx="0" cy="9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496" name="Rectangl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51" y="1525"/>
                      <a:ext cx="91" cy="272"/>
                    </a:xfrm>
                    <a:prstGeom prst="rect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  <p:sp>
                  <p:nvSpPr>
                    <p:cNvPr id="61497" name="Line 10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1418"/>
                      <a:ext cx="0" cy="9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1486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3272" y="2235"/>
                    <a:ext cx="182" cy="181"/>
                    <a:chOff x="3272" y="2251"/>
                    <a:chExt cx="182" cy="181"/>
                  </a:xfrm>
                </p:grpSpPr>
                <p:sp>
                  <p:nvSpPr>
                    <p:cNvPr id="61493" name="AutoShape 54"/>
                    <p:cNvSpPr>
                      <a:spLocks noChangeArrowheads="1"/>
                    </p:cNvSpPr>
                    <p:nvPr/>
                  </p:nvSpPr>
                  <p:spPr bwMode="auto">
                    <a:xfrm rot="10800000">
                      <a:off x="3272" y="2251"/>
                      <a:ext cx="181" cy="181"/>
                    </a:xfrm>
                    <a:prstGeom prst="triangle">
                      <a:avLst>
                        <a:gd name="adj" fmla="val 50000"/>
                      </a:avLst>
                    </a:prstGeom>
                    <a:solidFill>
                      <a:srgbClr val="0080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 wrap="none" anchor="ctr"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  <p:sp>
                  <p:nvSpPr>
                    <p:cNvPr id="61494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72" y="2432"/>
                      <a:ext cx="182" cy="0"/>
                    </a:xfrm>
                    <a:prstGeom prst="line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1487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3363" y="2099"/>
                    <a:ext cx="0" cy="54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488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2509" y="2824"/>
                    <a:ext cx="55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489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2501" y="1917"/>
                    <a:ext cx="55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490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3342" y="1245"/>
                    <a:ext cx="50" cy="5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  <p:sp>
                <p:nvSpPr>
                  <p:cNvPr id="61491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2472" y="1894"/>
                    <a:ext cx="50" cy="5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  <p:sp>
                <p:nvSpPr>
                  <p:cNvPr id="61492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2480" y="2798"/>
                    <a:ext cx="50" cy="50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</p:grpSp>
            <p:sp>
              <p:nvSpPr>
                <p:cNvPr id="61482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4558" y="3006"/>
                  <a:ext cx="499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lang="en-US" altLang="zh-CN" sz="2400" baseline="0">
                      <a:solidFill>
                        <a:schemeClr val="folHlink"/>
                      </a:solidFill>
                    </a:rPr>
                    <a:t>T</a:t>
                  </a:r>
                  <a:r>
                    <a:rPr lang="en-US" altLang="zh-CN" sz="2400">
                      <a:solidFill>
                        <a:schemeClr val="folHlink"/>
                      </a:solidFill>
                    </a:rPr>
                    <a:t>4</a:t>
                  </a:r>
                </a:p>
              </p:txBody>
            </p:sp>
          </p:grpSp>
          <p:sp>
            <p:nvSpPr>
              <p:cNvPr id="61473" name="Text Box 111"/>
              <p:cNvSpPr txBox="1">
                <a:spLocks noChangeArrowheads="1"/>
              </p:cNvSpPr>
              <p:nvPr/>
            </p:nvSpPr>
            <p:spPr bwMode="auto">
              <a:xfrm>
                <a:off x="3923" y="943"/>
                <a:ext cx="59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400" baseline="0"/>
                  <a:t>V</a:t>
                </a:r>
                <a:r>
                  <a:rPr lang="en-US" altLang="zh-CN" sz="2400"/>
                  <a:t>CC</a:t>
                </a:r>
              </a:p>
            </p:txBody>
          </p:sp>
          <p:grpSp>
            <p:nvGrpSpPr>
              <p:cNvPr id="61474" name="Group 88"/>
              <p:cNvGrpSpPr>
                <a:grpSpLocks/>
              </p:cNvGrpSpPr>
              <p:nvPr/>
            </p:nvGrpSpPr>
            <p:grpSpPr bwMode="auto">
              <a:xfrm>
                <a:off x="1565" y="1101"/>
                <a:ext cx="2400" cy="833"/>
                <a:chOff x="2067" y="3793"/>
                <a:chExt cx="2400" cy="833"/>
              </a:xfrm>
            </p:grpSpPr>
            <p:grpSp>
              <p:nvGrpSpPr>
                <p:cNvPr id="61475" name="Group 106"/>
                <p:cNvGrpSpPr>
                  <a:grpSpLocks/>
                </p:cNvGrpSpPr>
                <p:nvPr/>
              </p:nvGrpSpPr>
              <p:grpSpPr bwMode="auto">
                <a:xfrm>
                  <a:off x="2067" y="3793"/>
                  <a:ext cx="91" cy="833"/>
                  <a:chOff x="3016" y="1645"/>
                  <a:chExt cx="91" cy="833"/>
                </a:xfrm>
              </p:grpSpPr>
              <p:sp>
                <p:nvSpPr>
                  <p:cNvPr id="61477" name="Line 107"/>
                  <p:cNvSpPr>
                    <a:spLocks noChangeShapeType="1"/>
                  </p:cNvSpPr>
                  <p:nvPr/>
                </p:nvSpPr>
                <p:spPr bwMode="auto">
                  <a:xfrm>
                    <a:off x="3061" y="2205"/>
                    <a:ext cx="0" cy="27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478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3016" y="1933"/>
                    <a:ext cx="91" cy="27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  <p:sp>
                <p:nvSpPr>
                  <p:cNvPr id="61479" name="Line 109"/>
                  <p:cNvSpPr>
                    <a:spLocks noChangeShapeType="1"/>
                  </p:cNvSpPr>
                  <p:nvPr/>
                </p:nvSpPr>
                <p:spPr bwMode="auto">
                  <a:xfrm>
                    <a:off x="3061" y="1645"/>
                    <a:ext cx="0" cy="27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1476" name="Line 100"/>
                <p:cNvSpPr>
                  <a:spLocks noChangeShapeType="1"/>
                </p:cNvSpPr>
                <p:nvPr/>
              </p:nvSpPr>
              <p:spPr bwMode="auto">
                <a:xfrm>
                  <a:off x="2108" y="3793"/>
                  <a:ext cx="23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76907" name="Group 107"/>
          <p:cNvGrpSpPr>
            <a:grpSpLocks/>
          </p:cNvGrpSpPr>
          <p:nvPr/>
        </p:nvGrpSpPr>
        <p:grpSpPr bwMode="auto">
          <a:xfrm>
            <a:off x="2266950" y="2479675"/>
            <a:ext cx="3298825" cy="1079500"/>
            <a:chOff x="1202" y="1760"/>
            <a:chExt cx="2078" cy="680"/>
          </a:xfrm>
        </p:grpSpPr>
        <p:grpSp>
          <p:nvGrpSpPr>
            <p:cNvPr id="61459" name="Group 106"/>
            <p:cNvGrpSpPr>
              <a:grpSpLocks/>
            </p:cNvGrpSpPr>
            <p:nvPr/>
          </p:nvGrpSpPr>
          <p:grpSpPr bwMode="auto">
            <a:xfrm>
              <a:off x="2784" y="1805"/>
              <a:ext cx="187" cy="182"/>
              <a:chOff x="2154" y="3747"/>
              <a:chExt cx="187" cy="182"/>
            </a:xfrm>
          </p:grpSpPr>
          <p:sp>
            <p:nvSpPr>
              <p:cNvPr id="61466" name="AutoShape 104"/>
              <p:cNvSpPr>
                <a:spLocks noChangeArrowheads="1"/>
              </p:cNvSpPr>
              <p:nvPr/>
            </p:nvSpPr>
            <p:spPr bwMode="auto">
              <a:xfrm rot="-5400000">
                <a:off x="2160" y="3747"/>
                <a:ext cx="181" cy="181"/>
              </a:xfrm>
              <a:prstGeom prst="triangle">
                <a:avLst>
                  <a:gd name="adj" fmla="val 50000"/>
                </a:avLst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467" name="Line 105"/>
              <p:cNvSpPr>
                <a:spLocks noChangeShapeType="1"/>
              </p:cNvSpPr>
              <p:nvPr/>
            </p:nvSpPr>
            <p:spPr bwMode="auto">
              <a:xfrm>
                <a:off x="2154" y="3747"/>
                <a:ext cx="0" cy="182"/>
              </a:xfrm>
              <a:prstGeom prst="line">
                <a:avLst/>
              </a:prstGeom>
              <a:noFill/>
              <a:ln w="2222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460" name="Line 116"/>
            <p:cNvSpPr>
              <a:spLocks noChangeShapeType="1"/>
            </p:cNvSpPr>
            <p:nvPr/>
          </p:nvSpPr>
          <p:spPr bwMode="auto">
            <a:xfrm>
              <a:off x="1565" y="1896"/>
              <a:ext cx="1715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1" name="Text Box 118"/>
            <p:cNvSpPr txBox="1">
              <a:spLocks noChangeArrowheads="1"/>
            </p:cNvSpPr>
            <p:nvPr/>
          </p:nvSpPr>
          <p:spPr bwMode="auto">
            <a:xfrm>
              <a:off x="1202" y="1760"/>
              <a:ext cx="5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400" baseline="0">
                  <a:solidFill>
                    <a:schemeClr val="folHlink"/>
                  </a:solidFill>
                </a:rPr>
                <a:t>EN</a:t>
              </a:r>
              <a:endParaRPr lang="en-US" altLang="zh-CN" sz="2400">
                <a:solidFill>
                  <a:schemeClr val="folHlink"/>
                </a:solidFill>
              </a:endParaRPr>
            </a:p>
          </p:txBody>
        </p:sp>
        <p:grpSp>
          <p:nvGrpSpPr>
            <p:cNvPr id="61462" name="Group 103"/>
            <p:cNvGrpSpPr>
              <a:grpSpLocks/>
            </p:cNvGrpSpPr>
            <p:nvPr/>
          </p:nvGrpSpPr>
          <p:grpSpPr bwMode="auto">
            <a:xfrm>
              <a:off x="1813" y="1875"/>
              <a:ext cx="251" cy="565"/>
              <a:chOff x="1813" y="1867"/>
              <a:chExt cx="251" cy="565"/>
            </a:xfrm>
          </p:grpSpPr>
          <p:sp>
            <p:nvSpPr>
              <p:cNvPr id="61463" name="Line 88"/>
              <p:cNvSpPr>
                <a:spLocks noChangeShapeType="1"/>
              </p:cNvSpPr>
              <p:nvPr/>
            </p:nvSpPr>
            <p:spPr bwMode="auto">
              <a:xfrm flipV="1">
                <a:off x="1837" y="1888"/>
                <a:ext cx="0" cy="544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64" name="Line 103"/>
              <p:cNvSpPr>
                <a:spLocks noChangeShapeType="1"/>
              </p:cNvSpPr>
              <p:nvPr/>
            </p:nvSpPr>
            <p:spPr bwMode="auto">
              <a:xfrm>
                <a:off x="1837" y="2432"/>
                <a:ext cx="227" cy="0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65" name="Oval 102"/>
              <p:cNvSpPr>
                <a:spLocks noChangeArrowheads="1"/>
              </p:cNvSpPr>
              <p:nvPr/>
            </p:nvSpPr>
            <p:spPr bwMode="auto">
              <a:xfrm>
                <a:off x="1813" y="1867"/>
                <a:ext cx="45" cy="45"/>
              </a:xfrm>
              <a:prstGeom prst="ellipse">
                <a:avLst/>
              </a:prstGeom>
              <a:solidFill>
                <a:srgbClr val="FF66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" name="AutoShape 36"/>
          <p:cNvSpPr>
            <a:spLocks noChangeArrowheads="1"/>
          </p:cNvSpPr>
          <p:nvPr/>
        </p:nvSpPr>
        <p:spPr bwMode="auto">
          <a:xfrm>
            <a:off x="468313" y="1844675"/>
            <a:ext cx="1871662" cy="503238"/>
          </a:xfrm>
          <a:prstGeom prst="wedgeRoundRectCallout">
            <a:avLst>
              <a:gd name="adj1" fmla="val 43810"/>
              <a:gd name="adj2" fmla="val 100787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baseline="0"/>
              <a:t>使能端</a:t>
            </a:r>
            <a:r>
              <a:rPr lang="en-US" altLang="zh-CN" baseline="0">
                <a:solidFill>
                  <a:schemeClr val="folHlink"/>
                </a:solidFill>
              </a:rPr>
              <a:t>Enable</a:t>
            </a:r>
            <a:endParaRPr lang="en-US" altLang="zh-CN" baseline="0">
              <a:solidFill>
                <a:schemeClr val="folHlink"/>
              </a:solidFill>
              <a:latin typeface="仿宋" pitchFamily="49" charset="-122"/>
            </a:endParaRPr>
          </a:p>
        </p:txBody>
      </p:sp>
      <p:sp>
        <p:nvSpPr>
          <p:cNvPr id="76909" name="Text Box 109"/>
          <p:cNvSpPr txBox="1">
            <a:spLocks noChangeArrowheads="1"/>
          </p:cNvSpPr>
          <p:nvPr/>
        </p:nvSpPr>
        <p:spPr bwMode="auto">
          <a:xfrm>
            <a:off x="323850" y="2925763"/>
            <a:ext cx="1512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400" baseline="0">
                <a:solidFill>
                  <a:schemeClr val="folHlink"/>
                </a:solidFill>
              </a:rPr>
              <a:t>EN=1</a:t>
            </a:r>
            <a:r>
              <a:rPr lang="zh-CN" altLang="en-US" sz="2400" baseline="0">
                <a:solidFill>
                  <a:schemeClr val="folHlink"/>
                </a:solidFill>
              </a:rPr>
              <a:t>时</a:t>
            </a:r>
            <a:endParaRPr lang="zh-CN" altLang="en-US" sz="2400" baseline="0"/>
          </a:p>
        </p:txBody>
      </p:sp>
      <p:sp>
        <p:nvSpPr>
          <p:cNvPr id="76910" name="Rectangle 207"/>
          <p:cNvSpPr>
            <a:spLocks noChangeArrowheads="1"/>
          </p:cNvSpPr>
          <p:nvPr/>
        </p:nvSpPr>
        <p:spPr bwMode="auto">
          <a:xfrm>
            <a:off x="323850" y="3405188"/>
            <a:ext cx="2736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400" baseline="0">
                <a:solidFill>
                  <a:schemeClr val="hlink"/>
                </a:solidFill>
              </a:rPr>
              <a:t>两个</a:t>
            </a:r>
            <a:r>
              <a:rPr lang="en-US" altLang="zh-CN" sz="2400" baseline="0">
                <a:solidFill>
                  <a:schemeClr val="hlink"/>
                </a:solidFill>
              </a:rPr>
              <a:t>PN</a:t>
            </a:r>
            <a:r>
              <a:rPr lang="zh-CN" altLang="en-US" sz="2400" baseline="0">
                <a:solidFill>
                  <a:schemeClr val="hlink"/>
                </a:solidFill>
              </a:rPr>
              <a:t>结均不通</a:t>
            </a:r>
          </a:p>
        </p:txBody>
      </p:sp>
      <p:sp>
        <p:nvSpPr>
          <p:cNvPr id="76911" name="Rectangle 207"/>
          <p:cNvSpPr>
            <a:spLocks noChangeArrowheads="1"/>
          </p:cNvSpPr>
          <p:nvPr/>
        </p:nvSpPr>
        <p:spPr bwMode="auto">
          <a:xfrm>
            <a:off x="323850" y="3932238"/>
            <a:ext cx="194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400" baseline="0">
                <a:solidFill>
                  <a:schemeClr val="hlink"/>
                </a:solidFill>
              </a:rPr>
              <a:t>EN</a:t>
            </a:r>
            <a:r>
              <a:rPr lang="zh-CN" altLang="en-US" sz="2400" baseline="0">
                <a:solidFill>
                  <a:schemeClr val="hlink"/>
                </a:solidFill>
              </a:rPr>
              <a:t>无影响</a:t>
            </a:r>
          </a:p>
        </p:txBody>
      </p:sp>
      <p:sp>
        <p:nvSpPr>
          <p:cNvPr id="76912" name="Text Box 112"/>
          <p:cNvSpPr txBox="1">
            <a:spLocks noChangeArrowheads="1"/>
          </p:cNvSpPr>
          <p:nvPr/>
        </p:nvSpPr>
        <p:spPr bwMode="auto">
          <a:xfrm>
            <a:off x="323850" y="4868863"/>
            <a:ext cx="1512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400" baseline="0">
                <a:solidFill>
                  <a:schemeClr val="folHlink"/>
                </a:solidFill>
              </a:rPr>
              <a:t>EN=0</a:t>
            </a:r>
            <a:r>
              <a:rPr lang="zh-CN" altLang="en-US" sz="2400" baseline="0">
                <a:solidFill>
                  <a:schemeClr val="folHlink"/>
                </a:solidFill>
              </a:rPr>
              <a:t>时</a:t>
            </a:r>
            <a:endParaRPr lang="zh-CN" altLang="en-US" sz="2400" baseline="0"/>
          </a:p>
        </p:txBody>
      </p:sp>
      <p:sp>
        <p:nvSpPr>
          <p:cNvPr id="67688" name="Line 104"/>
          <p:cNvSpPr>
            <a:spLocks noChangeShapeType="1"/>
          </p:cNvSpPr>
          <p:nvPr/>
        </p:nvSpPr>
        <p:spPr bwMode="auto">
          <a:xfrm flipH="1">
            <a:off x="3419475" y="3213100"/>
            <a:ext cx="287338" cy="287338"/>
          </a:xfrm>
          <a:prstGeom prst="line">
            <a:avLst/>
          </a:prstGeom>
          <a:noFill/>
          <a:ln w="22225">
            <a:solidFill>
              <a:srgbClr val="FF0000"/>
            </a:solidFill>
            <a:prstDash val="dash"/>
            <a:round/>
            <a:headEnd/>
            <a:tailEnd type="arrow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7689" name="Line 105"/>
          <p:cNvSpPr>
            <a:spLocks noChangeShapeType="1"/>
          </p:cNvSpPr>
          <p:nvPr/>
        </p:nvSpPr>
        <p:spPr bwMode="auto">
          <a:xfrm flipH="1">
            <a:off x="4140200" y="3716338"/>
            <a:ext cx="647700" cy="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915" name="Rectangle 115"/>
          <p:cNvSpPr>
            <a:spLocks noChangeArrowheads="1"/>
          </p:cNvSpPr>
          <p:nvPr/>
        </p:nvSpPr>
        <p:spPr bwMode="auto">
          <a:xfrm>
            <a:off x="5775325" y="3789363"/>
            <a:ext cx="1655763" cy="1800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Line 105"/>
          <p:cNvSpPr>
            <a:spLocks noChangeShapeType="1"/>
          </p:cNvSpPr>
          <p:nvPr/>
        </p:nvSpPr>
        <p:spPr bwMode="auto">
          <a:xfrm flipH="1">
            <a:off x="4645025" y="2925763"/>
            <a:ext cx="647700" cy="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917" name="Rectangle 117"/>
          <p:cNvSpPr>
            <a:spLocks noChangeArrowheads="1"/>
          </p:cNvSpPr>
          <p:nvPr/>
        </p:nvSpPr>
        <p:spPr bwMode="auto">
          <a:xfrm>
            <a:off x="5770563" y="1760538"/>
            <a:ext cx="1655762" cy="1800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918" name="Rectangle 207"/>
          <p:cNvSpPr>
            <a:spLocks noChangeArrowheads="1"/>
          </p:cNvSpPr>
          <p:nvPr/>
        </p:nvSpPr>
        <p:spPr bwMode="auto">
          <a:xfrm>
            <a:off x="323850" y="5419725"/>
            <a:ext cx="3024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400" baseline="0">
                <a:solidFill>
                  <a:schemeClr val="hlink"/>
                </a:solidFill>
              </a:rPr>
              <a:t>输出</a:t>
            </a:r>
            <a:r>
              <a:rPr lang="en-US" altLang="zh-CN" sz="2400" baseline="0">
                <a:solidFill>
                  <a:schemeClr val="hlink"/>
                </a:solidFill>
              </a:rPr>
              <a:t>F</a:t>
            </a:r>
            <a:r>
              <a:rPr lang="zh-CN" altLang="en-US" sz="2400" baseline="0">
                <a:solidFill>
                  <a:schemeClr val="hlink"/>
                </a:solidFill>
              </a:rPr>
              <a:t>和电路</a:t>
            </a:r>
            <a:r>
              <a:rPr lang="zh-CN" altLang="en-US" sz="2400" baseline="0">
                <a:solidFill>
                  <a:srgbClr val="FF0000"/>
                </a:solidFill>
              </a:rPr>
              <a:t>断开</a:t>
            </a:r>
          </a:p>
        </p:txBody>
      </p:sp>
      <p:sp>
        <p:nvSpPr>
          <p:cNvPr id="3" name="AutoShape 36"/>
          <p:cNvSpPr>
            <a:spLocks noChangeArrowheads="1"/>
          </p:cNvSpPr>
          <p:nvPr/>
        </p:nvSpPr>
        <p:spPr bwMode="auto">
          <a:xfrm>
            <a:off x="3203575" y="5876925"/>
            <a:ext cx="1871663" cy="503238"/>
          </a:xfrm>
          <a:prstGeom prst="wedgeRoundRectCallout">
            <a:avLst>
              <a:gd name="adj1" fmla="val -66116"/>
              <a:gd name="adj2" fmla="val -116245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en-US" altLang="zh-CN" baseline="0">
                <a:solidFill>
                  <a:schemeClr val="folHlink"/>
                </a:solidFill>
              </a:rPr>
              <a:t>EN=0 </a:t>
            </a:r>
            <a:r>
              <a:rPr lang="zh-CN" altLang="en-US" baseline="0">
                <a:solidFill>
                  <a:srgbClr val="FF0000"/>
                </a:solidFill>
              </a:rPr>
              <a:t>高阻态</a:t>
            </a:r>
            <a:endParaRPr lang="zh-CN" altLang="en-US" baseline="0">
              <a:solidFill>
                <a:srgbClr val="FF0000"/>
              </a:solidFill>
              <a:latin typeface="仿宋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6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6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6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6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6" dur="500"/>
                                        <p:tgtEl>
                                          <p:spTgt spid="6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6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6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21" grpId="0"/>
      <p:bldP spid="5" grpId="0" animBg="1"/>
      <p:bldP spid="76909" grpId="0"/>
      <p:bldP spid="76910" grpId="0"/>
      <p:bldP spid="76911" grpId="0"/>
      <p:bldP spid="76912" grpId="0"/>
      <p:bldP spid="67688" grpId="0" animBg="1"/>
      <p:bldP spid="67689" grpId="0" animBg="1"/>
      <p:bldP spid="76915" grpId="0" animBg="1"/>
      <p:bldP spid="2" grpId="0" animBg="1"/>
      <p:bldP spid="76917" grpId="0" animBg="1"/>
      <p:bldP spid="76918" grpId="0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4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5148262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itchFamily="49" charset="-122"/>
                <a:ea typeface="华文行楷" pitchFamily="2" charset="-122"/>
              </a:rPr>
              <a:t>四、两种特殊门电路</a:t>
            </a:r>
          </a:p>
        </p:txBody>
      </p:sp>
      <p:sp>
        <p:nvSpPr>
          <p:cNvPr id="77831" name="Rectangle 24"/>
          <p:cNvSpPr>
            <a:spLocks noChangeArrowheads="1"/>
          </p:cNvSpPr>
          <p:nvPr/>
        </p:nvSpPr>
        <p:spPr bwMode="auto">
          <a:xfrm>
            <a:off x="539750" y="955675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400" baseline="0">
                <a:latin typeface="仿宋" pitchFamily="49" charset="-122"/>
              </a:rPr>
              <a:t>* </a:t>
            </a:r>
            <a:r>
              <a:rPr lang="en-US" altLang="zh-CN" sz="2400" baseline="0"/>
              <a:t>TS</a:t>
            </a:r>
            <a:r>
              <a:rPr lang="zh-CN" altLang="en-US" sz="2400" baseline="0">
                <a:latin typeface="仿宋" pitchFamily="49" charset="-122"/>
              </a:rPr>
              <a:t>门符号表示及电路连接</a:t>
            </a:r>
            <a:r>
              <a:rPr lang="en-US" altLang="zh-CN" sz="2400" baseline="0">
                <a:latin typeface="仿宋" pitchFamily="49" charset="-122"/>
              </a:rPr>
              <a:t> </a:t>
            </a:r>
          </a:p>
        </p:txBody>
      </p:sp>
      <p:grpSp>
        <p:nvGrpSpPr>
          <p:cNvPr id="77871" name="Group 47"/>
          <p:cNvGrpSpPr>
            <a:grpSpLocks/>
          </p:cNvGrpSpPr>
          <p:nvPr/>
        </p:nvGrpSpPr>
        <p:grpSpPr bwMode="auto">
          <a:xfrm>
            <a:off x="468313" y="1700213"/>
            <a:ext cx="2540000" cy="1152525"/>
            <a:chOff x="872" y="1389"/>
            <a:chExt cx="1600" cy="726"/>
          </a:xfrm>
        </p:grpSpPr>
        <p:grpSp>
          <p:nvGrpSpPr>
            <p:cNvPr id="62553" name="Group 42"/>
            <p:cNvGrpSpPr>
              <a:grpSpLocks/>
            </p:cNvGrpSpPr>
            <p:nvPr/>
          </p:nvGrpSpPr>
          <p:grpSpPr bwMode="auto">
            <a:xfrm>
              <a:off x="1157" y="1434"/>
              <a:ext cx="862" cy="635"/>
              <a:chOff x="1157" y="1434"/>
              <a:chExt cx="862" cy="635"/>
            </a:xfrm>
          </p:grpSpPr>
          <p:grpSp>
            <p:nvGrpSpPr>
              <p:cNvPr id="62558" name="Group 21"/>
              <p:cNvGrpSpPr>
                <a:grpSpLocks/>
              </p:cNvGrpSpPr>
              <p:nvPr/>
            </p:nvGrpSpPr>
            <p:grpSpPr bwMode="auto">
              <a:xfrm>
                <a:off x="1383" y="1434"/>
                <a:ext cx="453" cy="635"/>
                <a:chOff x="1111" y="1434"/>
                <a:chExt cx="453" cy="635"/>
              </a:xfrm>
            </p:grpSpPr>
            <p:sp>
              <p:nvSpPr>
                <p:cNvPr id="62564" name="Rectangle 22"/>
                <p:cNvSpPr>
                  <a:spLocks noChangeArrowheads="1"/>
                </p:cNvSpPr>
                <p:nvPr/>
              </p:nvSpPr>
              <p:spPr bwMode="auto">
                <a:xfrm>
                  <a:off x="1111" y="1434"/>
                  <a:ext cx="408" cy="63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56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111" y="1442"/>
                  <a:ext cx="453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kumimoji="1" lang="en-US" altLang="zh-CN" sz="1800"/>
                    <a:t>&amp;</a:t>
                  </a:r>
                </a:p>
              </p:txBody>
            </p:sp>
          </p:grpSp>
          <p:sp>
            <p:nvSpPr>
              <p:cNvPr id="62559" name="Line 27"/>
              <p:cNvSpPr>
                <a:spLocks noChangeShapeType="1"/>
              </p:cNvSpPr>
              <p:nvPr/>
            </p:nvSpPr>
            <p:spPr bwMode="auto">
              <a:xfrm>
                <a:off x="1157" y="1525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60" name="Line 28"/>
              <p:cNvSpPr>
                <a:spLocks noChangeShapeType="1"/>
              </p:cNvSpPr>
              <p:nvPr/>
            </p:nvSpPr>
            <p:spPr bwMode="auto">
              <a:xfrm>
                <a:off x="1157" y="1752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61" name="Line 29"/>
              <p:cNvSpPr>
                <a:spLocks noChangeShapeType="1"/>
              </p:cNvSpPr>
              <p:nvPr/>
            </p:nvSpPr>
            <p:spPr bwMode="auto">
              <a:xfrm>
                <a:off x="1792" y="1752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62" name="Line 38"/>
              <p:cNvSpPr>
                <a:spLocks noChangeShapeType="1"/>
              </p:cNvSpPr>
              <p:nvPr/>
            </p:nvSpPr>
            <p:spPr bwMode="auto">
              <a:xfrm>
                <a:off x="1157" y="1979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63" name="AutoShape 40"/>
              <p:cNvSpPr>
                <a:spLocks noChangeArrowheads="1"/>
              </p:cNvSpPr>
              <p:nvPr/>
            </p:nvSpPr>
            <p:spPr bwMode="auto">
              <a:xfrm rot="10800000">
                <a:off x="1610" y="1698"/>
                <a:ext cx="135" cy="136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2554" name="Text Box 43"/>
            <p:cNvSpPr txBox="1">
              <a:spLocks noChangeArrowheads="1"/>
            </p:cNvSpPr>
            <p:nvPr/>
          </p:nvSpPr>
          <p:spPr bwMode="auto">
            <a:xfrm>
              <a:off x="872" y="1389"/>
              <a:ext cx="4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baseline="0">
                  <a:solidFill>
                    <a:schemeClr val="folHlink"/>
                  </a:solidFill>
                </a:rPr>
                <a:t>A</a:t>
              </a:r>
            </a:p>
          </p:txBody>
        </p:sp>
        <p:sp>
          <p:nvSpPr>
            <p:cNvPr id="62555" name="Text Box 44"/>
            <p:cNvSpPr txBox="1">
              <a:spLocks noChangeArrowheads="1"/>
            </p:cNvSpPr>
            <p:nvPr/>
          </p:nvSpPr>
          <p:spPr bwMode="auto">
            <a:xfrm>
              <a:off x="872" y="1616"/>
              <a:ext cx="4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baseline="0">
                  <a:solidFill>
                    <a:schemeClr val="folHlink"/>
                  </a:solidFill>
                </a:rPr>
                <a:t>B</a:t>
              </a:r>
            </a:p>
          </p:txBody>
        </p:sp>
        <p:sp>
          <p:nvSpPr>
            <p:cNvPr id="62556" name="Text Box 45"/>
            <p:cNvSpPr txBox="1">
              <a:spLocks noChangeArrowheads="1"/>
            </p:cNvSpPr>
            <p:nvPr/>
          </p:nvSpPr>
          <p:spPr bwMode="auto">
            <a:xfrm>
              <a:off x="872" y="1865"/>
              <a:ext cx="4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baseline="0">
                  <a:solidFill>
                    <a:schemeClr val="folHlink"/>
                  </a:solidFill>
                </a:rPr>
                <a:t>EN</a:t>
              </a:r>
            </a:p>
          </p:txBody>
        </p:sp>
        <p:sp>
          <p:nvSpPr>
            <p:cNvPr id="62557" name="Text Box 46"/>
            <p:cNvSpPr txBox="1">
              <a:spLocks noChangeArrowheads="1"/>
            </p:cNvSpPr>
            <p:nvPr/>
          </p:nvSpPr>
          <p:spPr bwMode="auto">
            <a:xfrm>
              <a:off x="2051" y="1638"/>
              <a:ext cx="4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baseline="0">
                  <a:solidFill>
                    <a:schemeClr val="folHlink"/>
                  </a:solidFill>
                </a:rPr>
                <a:t>F</a:t>
              </a:r>
            </a:p>
          </p:txBody>
        </p:sp>
      </p:grpSp>
      <p:grpSp>
        <p:nvGrpSpPr>
          <p:cNvPr id="77890" name="Group 66"/>
          <p:cNvGrpSpPr>
            <a:grpSpLocks/>
          </p:cNvGrpSpPr>
          <p:nvPr/>
        </p:nvGrpSpPr>
        <p:grpSpPr bwMode="auto">
          <a:xfrm>
            <a:off x="3060700" y="1771650"/>
            <a:ext cx="2566988" cy="1477963"/>
            <a:chOff x="2488" y="1116"/>
            <a:chExt cx="1617" cy="931"/>
          </a:xfrm>
        </p:grpSpPr>
        <p:sp>
          <p:nvSpPr>
            <p:cNvPr id="62537" name="Text Box 58"/>
            <p:cNvSpPr txBox="1">
              <a:spLocks noChangeArrowheads="1"/>
            </p:cNvSpPr>
            <p:nvPr/>
          </p:nvSpPr>
          <p:spPr bwMode="auto">
            <a:xfrm>
              <a:off x="2505" y="1117"/>
              <a:ext cx="4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baseline="0">
                  <a:solidFill>
                    <a:schemeClr val="folHlink"/>
                  </a:solidFill>
                </a:rPr>
                <a:t>A</a:t>
              </a:r>
            </a:p>
          </p:txBody>
        </p:sp>
        <p:sp>
          <p:nvSpPr>
            <p:cNvPr id="62538" name="Text Box 59"/>
            <p:cNvSpPr txBox="1">
              <a:spLocks noChangeArrowheads="1"/>
            </p:cNvSpPr>
            <p:nvPr/>
          </p:nvSpPr>
          <p:spPr bwMode="auto">
            <a:xfrm>
              <a:off x="2505" y="1480"/>
              <a:ext cx="4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baseline="0">
                  <a:solidFill>
                    <a:schemeClr val="folHlink"/>
                  </a:solidFill>
                </a:rPr>
                <a:t>B</a:t>
              </a:r>
            </a:p>
          </p:txBody>
        </p:sp>
        <p:sp>
          <p:nvSpPr>
            <p:cNvPr id="62539" name="Text Box 60"/>
            <p:cNvSpPr txBox="1">
              <a:spLocks noChangeArrowheads="1"/>
            </p:cNvSpPr>
            <p:nvPr/>
          </p:nvSpPr>
          <p:spPr bwMode="auto">
            <a:xfrm>
              <a:off x="2488" y="1797"/>
              <a:ext cx="4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baseline="0">
                  <a:solidFill>
                    <a:schemeClr val="folHlink"/>
                  </a:solidFill>
                </a:rPr>
                <a:t>EN</a:t>
              </a:r>
            </a:p>
          </p:txBody>
        </p:sp>
        <p:sp>
          <p:nvSpPr>
            <p:cNvPr id="62540" name="Text Box 61"/>
            <p:cNvSpPr txBox="1">
              <a:spLocks noChangeArrowheads="1"/>
            </p:cNvSpPr>
            <p:nvPr/>
          </p:nvSpPr>
          <p:spPr bwMode="auto">
            <a:xfrm>
              <a:off x="3684" y="1320"/>
              <a:ext cx="4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baseline="0">
                  <a:solidFill>
                    <a:schemeClr val="folHlink"/>
                  </a:solidFill>
                </a:rPr>
                <a:t>F</a:t>
              </a:r>
            </a:p>
          </p:txBody>
        </p:sp>
        <p:grpSp>
          <p:nvGrpSpPr>
            <p:cNvPr id="62541" name="Group 65"/>
            <p:cNvGrpSpPr>
              <a:grpSpLocks/>
            </p:cNvGrpSpPr>
            <p:nvPr/>
          </p:nvGrpSpPr>
          <p:grpSpPr bwMode="auto">
            <a:xfrm>
              <a:off x="2789" y="1116"/>
              <a:ext cx="863" cy="817"/>
              <a:chOff x="2789" y="1116"/>
              <a:chExt cx="863" cy="817"/>
            </a:xfrm>
          </p:grpSpPr>
          <p:grpSp>
            <p:nvGrpSpPr>
              <p:cNvPr id="62542" name="Group 62"/>
              <p:cNvGrpSpPr>
                <a:grpSpLocks/>
              </p:cNvGrpSpPr>
              <p:nvPr/>
            </p:nvGrpSpPr>
            <p:grpSpPr bwMode="auto">
              <a:xfrm>
                <a:off x="2790" y="1116"/>
                <a:ext cx="862" cy="635"/>
                <a:chOff x="2790" y="1116"/>
                <a:chExt cx="862" cy="635"/>
              </a:xfrm>
            </p:grpSpPr>
            <p:grpSp>
              <p:nvGrpSpPr>
                <p:cNvPr id="62546" name="Group 50"/>
                <p:cNvGrpSpPr>
                  <a:grpSpLocks/>
                </p:cNvGrpSpPr>
                <p:nvPr/>
              </p:nvGrpSpPr>
              <p:grpSpPr bwMode="auto">
                <a:xfrm>
                  <a:off x="3016" y="1116"/>
                  <a:ext cx="453" cy="635"/>
                  <a:chOff x="1111" y="1434"/>
                  <a:chExt cx="453" cy="635"/>
                </a:xfrm>
              </p:grpSpPr>
              <p:sp>
                <p:nvSpPr>
                  <p:cNvPr id="62551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1111" y="1434"/>
                    <a:ext cx="408" cy="635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552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11" y="1442"/>
                    <a:ext cx="453" cy="17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kumimoji="1" lang="en-US" altLang="zh-CN" sz="1800"/>
                      <a:t>&amp;</a:t>
                    </a:r>
                  </a:p>
                </p:txBody>
              </p:sp>
            </p:grpSp>
            <p:sp>
              <p:nvSpPr>
                <p:cNvPr id="62547" name="Line 53"/>
                <p:cNvSpPr>
                  <a:spLocks noChangeShapeType="1"/>
                </p:cNvSpPr>
                <p:nvPr/>
              </p:nvSpPr>
              <p:spPr bwMode="auto">
                <a:xfrm>
                  <a:off x="2790" y="1253"/>
                  <a:ext cx="22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548" name="Line 54"/>
                <p:cNvSpPr>
                  <a:spLocks noChangeShapeType="1"/>
                </p:cNvSpPr>
                <p:nvPr/>
              </p:nvSpPr>
              <p:spPr bwMode="auto">
                <a:xfrm>
                  <a:off x="2790" y="1616"/>
                  <a:ext cx="22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549" name="Line 55"/>
                <p:cNvSpPr>
                  <a:spLocks noChangeShapeType="1"/>
                </p:cNvSpPr>
                <p:nvPr/>
              </p:nvSpPr>
              <p:spPr bwMode="auto">
                <a:xfrm>
                  <a:off x="3425" y="1434"/>
                  <a:ext cx="22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550" name="AutoShape 57"/>
                <p:cNvSpPr>
                  <a:spLocks noChangeArrowheads="1"/>
                </p:cNvSpPr>
                <p:nvPr/>
              </p:nvSpPr>
              <p:spPr bwMode="auto">
                <a:xfrm rot="10800000">
                  <a:off x="3243" y="1380"/>
                  <a:ext cx="135" cy="136"/>
                </a:xfrm>
                <a:prstGeom prst="triangle">
                  <a:avLst>
                    <a:gd name="adj" fmla="val 50000"/>
                  </a:avLst>
                </a:prstGeom>
                <a:noFill/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543" name="Group 64"/>
              <p:cNvGrpSpPr>
                <a:grpSpLocks/>
              </p:cNvGrpSpPr>
              <p:nvPr/>
            </p:nvGrpSpPr>
            <p:grpSpPr bwMode="auto">
              <a:xfrm>
                <a:off x="2789" y="1751"/>
                <a:ext cx="454" cy="182"/>
                <a:chOff x="2789" y="1751"/>
                <a:chExt cx="454" cy="182"/>
              </a:xfrm>
            </p:grpSpPr>
            <p:sp>
              <p:nvSpPr>
                <p:cNvPr id="62544" name="Line 56"/>
                <p:cNvSpPr>
                  <a:spLocks noChangeShapeType="1"/>
                </p:cNvSpPr>
                <p:nvPr/>
              </p:nvSpPr>
              <p:spPr bwMode="auto">
                <a:xfrm>
                  <a:off x="2789" y="1933"/>
                  <a:ext cx="45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545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3243" y="1751"/>
                  <a:ext cx="0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77902" name="Group 78"/>
          <p:cNvGrpSpPr>
            <a:grpSpLocks/>
          </p:cNvGrpSpPr>
          <p:nvPr/>
        </p:nvGrpSpPr>
        <p:grpSpPr bwMode="auto">
          <a:xfrm>
            <a:off x="449263" y="3429000"/>
            <a:ext cx="2466975" cy="1152525"/>
            <a:chOff x="283" y="2160"/>
            <a:chExt cx="1554" cy="726"/>
          </a:xfrm>
        </p:grpSpPr>
        <p:grpSp>
          <p:nvGrpSpPr>
            <p:cNvPr id="62524" name="Group 69"/>
            <p:cNvGrpSpPr>
              <a:grpSpLocks/>
            </p:cNvGrpSpPr>
            <p:nvPr/>
          </p:nvGrpSpPr>
          <p:grpSpPr bwMode="auto">
            <a:xfrm>
              <a:off x="567" y="2205"/>
              <a:ext cx="862" cy="635"/>
              <a:chOff x="567" y="2205"/>
              <a:chExt cx="862" cy="635"/>
            </a:xfrm>
          </p:grpSpPr>
          <p:grpSp>
            <p:nvGrpSpPr>
              <p:cNvPr id="62529" name="Group 13"/>
              <p:cNvGrpSpPr>
                <a:grpSpLocks/>
              </p:cNvGrpSpPr>
              <p:nvPr/>
            </p:nvGrpSpPr>
            <p:grpSpPr bwMode="auto">
              <a:xfrm>
                <a:off x="794" y="2205"/>
                <a:ext cx="453" cy="635"/>
                <a:chOff x="1111" y="1434"/>
                <a:chExt cx="453" cy="635"/>
              </a:xfrm>
            </p:grpSpPr>
            <p:sp>
              <p:nvSpPr>
                <p:cNvPr id="62535" name="Rectangle 14"/>
                <p:cNvSpPr>
                  <a:spLocks noChangeArrowheads="1"/>
                </p:cNvSpPr>
                <p:nvPr/>
              </p:nvSpPr>
              <p:spPr bwMode="auto">
                <a:xfrm>
                  <a:off x="1111" y="1434"/>
                  <a:ext cx="408" cy="63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536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111" y="1442"/>
                  <a:ext cx="453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defTabSz="914400"/>
                  <a:r>
                    <a:rPr kumimoji="1" lang="zh-CN" altLang="en-US" sz="1800"/>
                    <a:t>≥</a:t>
                  </a:r>
                  <a:r>
                    <a:rPr kumimoji="1" lang="en-US" altLang="zh-CN" sz="1800"/>
                    <a:t>1</a:t>
                  </a:r>
                  <a:endParaRPr kumimoji="1" lang="zh-CN" altLang="en-US" sz="1800"/>
                </a:p>
              </p:txBody>
            </p:sp>
          </p:grpSp>
          <p:sp>
            <p:nvSpPr>
              <p:cNvPr id="62530" name="Line 16"/>
              <p:cNvSpPr>
                <a:spLocks noChangeShapeType="1"/>
              </p:cNvSpPr>
              <p:nvPr/>
            </p:nvSpPr>
            <p:spPr bwMode="auto">
              <a:xfrm>
                <a:off x="567" y="2296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31" name="Line 17"/>
              <p:cNvSpPr>
                <a:spLocks noChangeShapeType="1"/>
              </p:cNvSpPr>
              <p:nvPr/>
            </p:nvSpPr>
            <p:spPr bwMode="auto">
              <a:xfrm>
                <a:off x="567" y="2750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32" name="Line 18"/>
              <p:cNvSpPr>
                <a:spLocks noChangeShapeType="1"/>
              </p:cNvSpPr>
              <p:nvPr/>
            </p:nvSpPr>
            <p:spPr bwMode="auto">
              <a:xfrm>
                <a:off x="1202" y="2523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33" name="AutoShape 67"/>
              <p:cNvSpPr>
                <a:spLocks noChangeArrowheads="1"/>
              </p:cNvSpPr>
              <p:nvPr/>
            </p:nvSpPr>
            <p:spPr bwMode="auto">
              <a:xfrm rot="10800000">
                <a:off x="1022" y="2477"/>
                <a:ext cx="135" cy="136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34" name="Line 68"/>
              <p:cNvSpPr>
                <a:spLocks noChangeShapeType="1"/>
              </p:cNvSpPr>
              <p:nvPr/>
            </p:nvSpPr>
            <p:spPr bwMode="auto">
              <a:xfrm>
                <a:off x="567" y="2523"/>
                <a:ext cx="22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2525" name="Text Box 72"/>
            <p:cNvSpPr txBox="1">
              <a:spLocks noChangeArrowheads="1"/>
            </p:cNvSpPr>
            <p:nvPr/>
          </p:nvSpPr>
          <p:spPr bwMode="auto">
            <a:xfrm>
              <a:off x="283" y="2160"/>
              <a:ext cx="3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baseline="0">
                  <a:solidFill>
                    <a:schemeClr val="folHlink"/>
                  </a:solidFill>
                </a:rPr>
                <a:t>A</a:t>
              </a:r>
            </a:p>
          </p:txBody>
        </p:sp>
        <p:sp>
          <p:nvSpPr>
            <p:cNvPr id="62526" name="Text Box 73"/>
            <p:cNvSpPr txBox="1">
              <a:spLocks noChangeArrowheads="1"/>
            </p:cNvSpPr>
            <p:nvPr/>
          </p:nvSpPr>
          <p:spPr bwMode="auto">
            <a:xfrm>
              <a:off x="283" y="2387"/>
              <a:ext cx="3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baseline="0">
                  <a:solidFill>
                    <a:schemeClr val="folHlink"/>
                  </a:solidFill>
                </a:rPr>
                <a:t>B</a:t>
              </a:r>
            </a:p>
          </p:txBody>
        </p:sp>
        <p:sp>
          <p:nvSpPr>
            <p:cNvPr id="62527" name="Text Box 74"/>
            <p:cNvSpPr txBox="1">
              <a:spLocks noChangeArrowheads="1"/>
            </p:cNvSpPr>
            <p:nvPr/>
          </p:nvSpPr>
          <p:spPr bwMode="auto">
            <a:xfrm>
              <a:off x="295" y="2636"/>
              <a:ext cx="3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baseline="0">
                  <a:solidFill>
                    <a:schemeClr val="folHlink"/>
                  </a:solidFill>
                </a:rPr>
                <a:t>EN</a:t>
              </a:r>
            </a:p>
          </p:txBody>
        </p:sp>
        <p:sp>
          <p:nvSpPr>
            <p:cNvPr id="62528" name="Text Box 75"/>
            <p:cNvSpPr txBox="1">
              <a:spLocks noChangeArrowheads="1"/>
            </p:cNvSpPr>
            <p:nvPr/>
          </p:nvSpPr>
          <p:spPr bwMode="auto">
            <a:xfrm>
              <a:off x="1462" y="2387"/>
              <a:ext cx="3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baseline="0">
                  <a:solidFill>
                    <a:schemeClr val="folHlink"/>
                  </a:solidFill>
                </a:rPr>
                <a:t>F</a:t>
              </a:r>
            </a:p>
          </p:txBody>
        </p:sp>
      </p:grpSp>
      <p:grpSp>
        <p:nvGrpSpPr>
          <p:cNvPr id="77906" name="Group 82"/>
          <p:cNvGrpSpPr>
            <a:grpSpLocks/>
          </p:cNvGrpSpPr>
          <p:nvPr/>
        </p:nvGrpSpPr>
        <p:grpSpPr bwMode="auto">
          <a:xfrm>
            <a:off x="3113088" y="3429000"/>
            <a:ext cx="2486025" cy="1223963"/>
            <a:chOff x="1961" y="2251"/>
            <a:chExt cx="1566" cy="771"/>
          </a:xfrm>
        </p:grpSpPr>
        <p:grpSp>
          <p:nvGrpSpPr>
            <p:cNvPr id="62513" name="Group 71"/>
            <p:cNvGrpSpPr>
              <a:grpSpLocks/>
            </p:cNvGrpSpPr>
            <p:nvPr/>
          </p:nvGrpSpPr>
          <p:grpSpPr bwMode="auto">
            <a:xfrm>
              <a:off x="2200" y="2251"/>
              <a:ext cx="960" cy="499"/>
              <a:chOff x="2329" y="3294"/>
              <a:chExt cx="960" cy="499"/>
            </a:xfrm>
          </p:grpSpPr>
          <p:sp>
            <p:nvSpPr>
              <p:cNvPr id="62519" name="Rectangle 34"/>
              <p:cNvSpPr>
                <a:spLocks noChangeArrowheads="1"/>
              </p:cNvSpPr>
              <p:nvPr/>
            </p:nvSpPr>
            <p:spPr bwMode="auto">
              <a:xfrm>
                <a:off x="2609" y="3294"/>
                <a:ext cx="317" cy="49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0" name="Oval 35"/>
              <p:cNvSpPr>
                <a:spLocks noChangeArrowheads="1"/>
              </p:cNvSpPr>
              <p:nvPr/>
            </p:nvSpPr>
            <p:spPr bwMode="auto">
              <a:xfrm>
                <a:off x="2924" y="3497"/>
                <a:ext cx="90" cy="90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21" name="Line 36"/>
              <p:cNvSpPr>
                <a:spLocks noChangeShapeType="1"/>
              </p:cNvSpPr>
              <p:nvPr/>
            </p:nvSpPr>
            <p:spPr bwMode="auto">
              <a:xfrm>
                <a:off x="2329" y="3537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22" name="Line 37"/>
              <p:cNvSpPr>
                <a:spLocks noChangeShapeType="1"/>
              </p:cNvSpPr>
              <p:nvPr/>
            </p:nvSpPr>
            <p:spPr bwMode="auto">
              <a:xfrm>
                <a:off x="3017" y="3537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523" name="AutoShape 41"/>
              <p:cNvSpPr>
                <a:spLocks noChangeArrowheads="1"/>
              </p:cNvSpPr>
              <p:nvPr/>
            </p:nvSpPr>
            <p:spPr bwMode="auto">
              <a:xfrm rot="10800000">
                <a:off x="2744" y="3475"/>
                <a:ext cx="135" cy="136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2514" name="Text Box 76"/>
            <p:cNvSpPr txBox="1">
              <a:spLocks noChangeArrowheads="1"/>
            </p:cNvSpPr>
            <p:nvPr/>
          </p:nvSpPr>
          <p:spPr bwMode="auto">
            <a:xfrm>
              <a:off x="1961" y="2364"/>
              <a:ext cx="3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baseline="0">
                  <a:solidFill>
                    <a:schemeClr val="folHlink"/>
                  </a:solidFill>
                </a:rPr>
                <a:t>A</a:t>
              </a:r>
            </a:p>
          </p:txBody>
        </p:sp>
        <p:sp>
          <p:nvSpPr>
            <p:cNvPr id="62515" name="Text Box 77"/>
            <p:cNvSpPr txBox="1">
              <a:spLocks noChangeArrowheads="1"/>
            </p:cNvSpPr>
            <p:nvPr/>
          </p:nvSpPr>
          <p:spPr bwMode="auto">
            <a:xfrm>
              <a:off x="3152" y="2387"/>
              <a:ext cx="3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baseline="0">
                  <a:solidFill>
                    <a:schemeClr val="folHlink"/>
                  </a:solidFill>
                </a:rPr>
                <a:t>F</a:t>
              </a:r>
            </a:p>
          </p:txBody>
        </p:sp>
        <p:sp>
          <p:nvSpPr>
            <p:cNvPr id="62516" name="Text Box 79"/>
            <p:cNvSpPr txBox="1">
              <a:spLocks noChangeArrowheads="1"/>
            </p:cNvSpPr>
            <p:nvPr/>
          </p:nvSpPr>
          <p:spPr bwMode="auto">
            <a:xfrm>
              <a:off x="1973" y="2772"/>
              <a:ext cx="3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baseline="0">
                  <a:solidFill>
                    <a:schemeClr val="folHlink"/>
                  </a:solidFill>
                </a:rPr>
                <a:t>EN</a:t>
              </a:r>
            </a:p>
          </p:txBody>
        </p:sp>
        <p:sp>
          <p:nvSpPr>
            <p:cNvPr id="62517" name="Line 80"/>
            <p:cNvSpPr>
              <a:spLocks noChangeShapeType="1"/>
            </p:cNvSpPr>
            <p:nvPr/>
          </p:nvSpPr>
          <p:spPr bwMode="auto">
            <a:xfrm>
              <a:off x="2336" y="2931"/>
              <a:ext cx="31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18" name="Line 81"/>
            <p:cNvSpPr>
              <a:spLocks noChangeShapeType="1"/>
            </p:cNvSpPr>
            <p:nvPr/>
          </p:nvSpPr>
          <p:spPr bwMode="auto">
            <a:xfrm flipV="1">
              <a:off x="2653" y="2750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907" name="Rectangle 210"/>
          <p:cNvSpPr>
            <a:spLocks noChangeArrowheads="1"/>
          </p:cNvSpPr>
          <p:nvPr/>
        </p:nvSpPr>
        <p:spPr bwMode="auto">
          <a:xfrm>
            <a:off x="395288" y="5322888"/>
            <a:ext cx="51133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400" baseline="0">
                <a:solidFill>
                  <a:srgbClr val="FF0000"/>
                </a:solidFill>
              </a:rPr>
              <a:t>注意：</a:t>
            </a:r>
            <a:r>
              <a:rPr lang="zh-CN" altLang="en-US" sz="2400" baseline="0">
                <a:solidFill>
                  <a:schemeClr val="hlink"/>
                </a:solidFill>
              </a:rPr>
              <a:t>总线连接</a:t>
            </a:r>
            <a:r>
              <a:rPr lang="zh-CN" altLang="en-US" sz="2400" baseline="0"/>
              <a:t>模式一般用三态门 </a:t>
            </a:r>
          </a:p>
        </p:txBody>
      </p:sp>
      <p:grpSp>
        <p:nvGrpSpPr>
          <p:cNvPr id="77945" name="Group 121"/>
          <p:cNvGrpSpPr>
            <a:grpSpLocks/>
          </p:cNvGrpSpPr>
          <p:nvPr/>
        </p:nvGrpSpPr>
        <p:grpSpPr bwMode="auto">
          <a:xfrm>
            <a:off x="5840413" y="981075"/>
            <a:ext cx="2690812" cy="4776788"/>
            <a:chOff x="3606" y="709"/>
            <a:chExt cx="1695" cy="3009"/>
          </a:xfrm>
        </p:grpSpPr>
        <p:sp>
          <p:nvSpPr>
            <p:cNvPr id="62478" name="Text Box 85"/>
            <p:cNvSpPr txBox="1">
              <a:spLocks noChangeArrowheads="1"/>
            </p:cNvSpPr>
            <p:nvPr/>
          </p:nvSpPr>
          <p:spPr bwMode="auto">
            <a:xfrm>
              <a:off x="3729" y="1321"/>
              <a:ext cx="4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baseline="0">
                  <a:solidFill>
                    <a:schemeClr val="folHlink"/>
                  </a:solidFill>
                </a:rPr>
                <a:t>A</a:t>
              </a:r>
            </a:p>
          </p:txBody>
        </p:sp>
        <p:sp>
          <p:nvSpPr>
            <p:cNvPr id="62479" name="Text Box 86"/>
            <p:cNvSpPr txBox="1">
              <a:spLocks noChangeArrowheads="1"/>
            </p:cNvSpPr>
            <p:nvPr/>
          </p:nvSpPr>
          <p:spPr bwMode="auto">
            <a:xfrm>
              <a:off x="3729" y="1684"/>
              <a:ext cx="4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baseline="0">
                  <a:solidFill>
                    <a:schemeClr val="folHlink"/>
                  </a:solidFill>
                </a:rPr>
                <a:t>B</a:t>
              </a:r>
            </a:p>
          </p:txBody>
        </p:sp>
        <p:sp>
          <p:nvSpPr>
            <p:cNvPr id="62480" name="Text Box 87"/>
            <p:cNvSpPr txBox="1">
              <a:spLocks noChangeArrowheads="1"/>
            </p:cNvSpPr>
            <p:nvPr/>
          </p:nvSpPr>
          <p:spPr bwMode="auto">
            <a:xfrm>
              <a:off x="3606" y="2001"/>
              <a:ext cx="48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baseline="0">
                  <a:solidFill>
                    <a:schemeClr val="folHlink"/>
                  </a:solidFill>
                </a:rPr>
                <a:t>EN</a:t>
              </a:r>
              <a:r>
                <a:rPr lang="en-US" altLang="zh-CN">
                  <a:solidFill>
                    <a:schemeClr val="folHlink"/>
                  </a:solidFill>
                </a:rPr>
                <a:t>1</a:t>
              </a:r>
            </a:p>
          </p:txBody>
        </p:sp>
        <p:grpSp>
          <p:nvGrpSpPr>
            <p:cNvPr id="62481" name="Group 89"/>
            <p:cNvGrpSpPr>
              <a:grpSpLocks/>
            </p:cNvGrpSpPr>
            <p:nvPr/>
          </p:nvGrpSpPr>
          <p:grpSpPr bwMode="auto">
            <a:xfrm>
              <a:off x="4013" y="1320"/>
              <a:ext cx="863" cy="817"/>
              <a:chOff x="2789" y="1116"/>
              <a:chExt cx="863" cy="817"/>
            </a:xfrm>
          </p:grpSpPr>
          <p:grpSp>
            <p:nvGrpSpPr>
              <p:cNvPr id="62502" name="Group 90"/>
              <p:cNvGrpSpPr>
                <a:grpSpLocks/>
              </p:cNvGrpSpPr>
              <p:nvPr/>
            </p:nvGrpSpPr>
            <p:grpSpPr bwMode="auto">
              <a:xfrm>
                <a:off x="2790" y="1116"/>
                <a:ext cx="862" cy="635"/>
                <a:chOff x="2790" y="1116"/>
                <a:chExt cx="862" cy="635"/>
              </a:xfrm>
            </p:grpSpPr>
            <p:grpSp>
              <p:nvGrpSpPr>
                <p:cNvPr id="62506" name="Group 91"/>
                <p:cNvGrpSpPr>
                  <a:grpSpLocks/>
                </p:cNvGrpSpPr>
                <p:nvPr/>
              </p:nvGrpSpPr>
              <p:grpSpPr bwMode="auto">
                <a:xfrm>
                  <a:off x="3016" y="1116"/>
                  <a:ext cx="453" cy="635"/>
                  <a:chOff x="1111" y="1434"/>
                  <a:chExt cx="453" cy="635"/>
                </a:xfrm>
              </p:grpSpPr>
              <p:sp>
                <p:nvSpPr>
                  <p:cNvPr id="62511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1111" y="1434"/>
                    <a:ext cx="408" cy="635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512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11" y="1442"/>
                    <a:ext cx="453" cy="17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kumimoji="1" lang="en-US" altLang="zh-CN" sz="1800"/>
                      <a:t>&amp;</a:t>
                    </a:r>
                  </a:p>
                </p:txBody>
              </p:sp>
            </p:grpSp>
            <p:sp>
              <p:nvSpPr>
                <p:cNvPr id="62507" name="Line 94"/>
                <p:cNvSpPr>
                  <a:spLocks noChangeShapeType="1"/>
                </p:cNvSpPr>
                <p:nvPr/>
              </p:nvSpPr>
              <p:spPr bwMode="auto">
                <a:xfrm>
                  <a:off x="2790" y="1253"/>
                  <a:ext cx="22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508" name="Line 95"/>
                <p:cNvSpPr>
                  <a:spLocks noChangeShapeType="1"/>
                </p:cNvSpPr>
                <p:nvPr/>
              </p:nvSpPr>
              <p:spPr bwMode="auto">
                <a:xfrm>
                  <a:off x="2790" y="1616"/>
                  <a:ext cx="22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509" name="Line 96"/>
                <p:cNvSpPr>
                  <a:spLocks noChangeShapeType="1"/>
                </p:cNvSpPr>
                <p:nvPr/>
              </p:nvSpPr>
              <p:spPr bwMode="auto">
                <a:xfrm>
                  <a:off x="3425" y="1434"/>
                  <a:ext cx="22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510" name="AutoShape 97"/>
                <p:cNvSpPr>
                  <a:spLocks noChangeArrowheads="1"/>
                </p:cNvSpPr>
                <p:nvPr/>
              </p:nvSpPr>
              <p:spPr bwMode="auto">
                <a:xfrm rot="10800000">
                  <a:off x="3243" y="1380"/>
                  <a:ext cx="135" cy="136"/>
                </a:xfrm>
                <a:prstGeom prst="triangle">
                  <a:avLst>
                    <a:gd name="adj" fmla="val 50000"/>
                  </a:avLst>
                </a:prstGeom>
                <a:noFill/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503" name="Group 98"/>
              <p:cNvGrpSpPr>
                <a:grpSpLocks/>
              </p:cNvGrpSpPr>
              <p:nvPr/>
            </p:nvGrpSpPr>
            <p:grpSpPr bwMode="auto">
              <a:xfrm>
                <a:off x="2789" y="1751"/>
                <a:ext cx="454" cy="182"/>
                <a:chOff x="2789" y="1751"/>
                <a:chExt cx="454" cy="182"/>
              </a:xfrm>
            </p:grpSpPr>
            <p:sp>
              <p:nvSpPr>
                <p:cNvPr id="62504" name="Line 99"/>
                <p:cNvSpPr>
                  <a:spLocks noChangeShapeType="1"/>
                </p:cNvSpPr>
                <p:nvPr/>
              </p:nvSpPr>
              <p:spPr bwMode="auto">
                <a:xfrm>
                  <a:off x="2789" y="1933"/>
                  <a:ext cx="45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505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3243" y="1751"/>
                  <a:ext cx="0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2482" name="Text Box 101"/>
            <p:cNvSpPr txBox="1">
              <a:spLocks noChangeArrowheads="1"/>
            </p:cNvSpPr>
            <p:nvPr/>
          </p:nvSpPr>
          <p:spPr bwMode="auto">
            <a:xfrm>
              <a:off x="3729" y="2433"/>
              <a:ext cx="4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baseline="0">
                  <a:solidFill>
                    <a:schemeClr val="folHlink"/>
                  </a:solidFill>
                </a:rPr>
                <a:t>C</a:t>
              </a:r>
            </a:p>
          </p:txBody>
        </p:sp>
        <p:sp>
          <p:nvSpPr>
            <p:cNvPr id="62483" name="Text Box 102"/>
            <p:cNvSpPr txBox="1">
              <a:spLocks noChangeArrowheads="1"/>
            </p:cNvSpPr>
            <p:nvPr/>
          </p:nvSpPr>
          <p:spPr bwMode="auto">
            <a:xfrm>
              <a:off x="3729" y="2796"/>
              <a:ext cx="4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baseline="0">
                  <a:solidFill>
                    <a:schemeClr val="folHlink"/>
                  </a:solidFill>
                </a:rPr>
                <a:t>D</a:t>
              </a:r>
            </a:p>
          </p:txBody>
        </p:sp>
        <p:sp>
          <p:nvSpPr>
            <p:cNvPr id="62484" name="Text Box 103"/>
            <p:cNvSpPr txBox="1">
              <a:spLocks noChangeArrowheads="1"/>
            </p:cNvSpPr>
            <p:nvPr/>
          </p:nvSpPr>
          <p:spPr bwMode="auto">
            <a:xfrm>
              <a:off x="3606" y="3113"/>
              <a:ext cx="48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baseline="0">
                  <a:solidFill>
                    <a:schemeClr val="folHlink"/>
                  </a:solidFill>
                </a:rPr>
                <a:t>EN</a:t>
              </a:r>
              <a:r>
                <a:rPr lang="en-US" altLang="zh-CN">
                  <a:solidFill>
                    <a:schemeClr val="folHlink"/>
                  </a:solidFill>
                </a:rPr>
                <a:t>2</a:t>
              </a:r>
            </a:p>
          </p:txBody>
        </p:sp>
        <p:grpSp>
          <p:nvGrpSpPr>
            <p:cNvPr id="62485" name="Group 104"/>
            <p:cNvGrpSpPr>
              <a:grpSpLocks/>
            </p:cNvGrpSpPr>
            <p:nvPr/>
          </p:nvGrpSpPr>
          <p:grpSpPr bwMode="auto">
            <a:xfrm>
              <a:off x="4013" y="2432"/>
              <a:ext cx="863" cy="817"/>
              <a:chOff x="2789" y="1116"/>
              <a:chExt cx="863" cy="817"/>
            </a:xfrm>
          </p:grpSpPr>
          <p:grpSp>
            <p:nvGrpSpPr>
              <p:cNvPr id="62491" name="Group 105"/>
              <p:cNvGrpSpPr>
                <a:grpSpLocks/>
              </p:cNvGrpSpPr>
              <p:nvPr/>
            </p:nvGrpSpPr>
            <p:grpSpPr bwMode="auto">
              <a:xfrm>
                <a:off x="2790" y="1116"/>
                <a:ext cx="862" cy="635"/>
                <a:chOff x="2790" y="1116"/>
                <a:chExt cx="862" cy="635"/>
              </a:xfrm>
            </p:grpSpPr>
            <p:grpSp>
              <p:nvGrpSpPr>
                <p:cNvPr id="62495" name="Group 106"/>
                <p:cNvGrpSpPr>
                  <a:grpSpLocks/>
                </p:cNvGrpSpPr>
                <p:nvPr/>
              </p:nvGrpSpPr>
              <p:grpSpPr bwMode="auto">
                <a:xfrm>
                  <a:off x="3016" y="1116"/>
                  <a:ext cx="453" cy="635"/>
                  <a:chOff x="1111" y="1434"/>
                  <a:chExt cx="453" cy="635"/>
                </a:xfrm>
              </p:grpSpPr>
              <p:sp>
                <p:nvSpPr>
                  <p:cNvPr id="62500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1111" y="1434"/>
                    <a:ext cx="408" cy="635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501" name="Text Box 1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11" y="1442"/>
                    <a:ext cx="453" cy="17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defTabSz="914400"/>
                    <a:r>
                      <a:rPr kumimoji="1" lang="en-US" altLang="zh-CN" sz="1800"/>
                      <a:t>&amp;</a:t>
                    </a:r>
                  </a:p>
                </p:txBody>
              </p:sp>
            </p:grpSp>
            <p:sp>
              <p:nvSpPr>
                <p:cNvPr id="62496" name="Line 109"/>
                <p:cNvSpPr>
                  <a:spLocks noChangeShapeType="1"/>
                </p:cNvSpPr>
                <p:nvPr/>
              </p:nvSpPr>
              <p:spPr bwMode="auto">
                <a:xfrm>
                  <a:off x="2790" y="1253"/>
                  <a:ext cx="22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497" name="Line 110"/>
                <p:cNvSpPr>
                  <a:spLocks noChangeShapeType="1"/>
                </p:cNvSpPr>
                <p:nvPr/>
              </p:nvSpPr>
              <p:spPr bwMode="auto">
                <a:xfrm>
                  <a:off x="2790" y="1616"/>
                  <a:ext cx="22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498" name="Line 111"/>
                <p:cNvSpPr>
                  <a:spLocks noChangeShapeType="1"/>
                </p:cNvSpPr>
                <p:nvPr/>
              </p:nvSpPr>
              <p:spPr bwMode="auto">
                <a:xfrm>
                  <a:off x="3425" y="1434"/>
                  <a:ext cx="22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499" name="AutoShape 112"/>
                <p:cNvSpPr>
                  <a:spLocks noChangeArrowheads="1"/>
                </p:cNvSpPr>
                <p:nvPr/>
              </p:nvSpPr>
              <p:spPr bwMode="auto">
                <a:xfrm rot="10800000">
                  <a:off x="3243" y="1380"/>
                  <a:ext cx="135" cy="136"/>
                </a:xfrm>
                <a:prstGeom prst="triangle">
                  <a:avLst>
                    <a:gd name="adj" fmla="val 50000"/>
                  </a:avLst>
                </a:prstGeom>
                <a:noFill/>
                <a:ln w="158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92" name="Group 113"/>
              <p:cNvGrpSpPr>
                <a:grpSpLocks/>
              </p:cNvGrpSpPr>
              <p:nvPr/>
            </p:nvGrpSpPr>
            <p:grpSpPr bwMode="auto">
              <a:xfrm>
                <a:off x="2789" y="1751"/>
                <a:ext cx="454" cy="182"/>
                <a:chOff x="2789" y="1751"/>
                <a:chExt cx="454" cy="182"/>
              </a:xfrm>
            </p:grpSpPr>
            <p:sp>
              <p:nvSpPr>
                <p:cNvPr id="62493" name="Line 114"/>
                <p:cNvSpPr>
                  <a:spLocks noChangeShapeType="1"/>
                </p:cNvSpPr>
                <p:nvPr/>
              </p:nvSpPr>
              <p:spPr bwMode="auto">
                <a:xfrm>
                  <a:off x="2789" y="1933"/>
                  <a:ext cx="45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494" name="Line 115"/>
                <p:cNvSpPr>
                  <a:spLocks noChangeShapeType="1"/>
                </p:cNvSpPr>
                <p:nvPr/>
              </p:nvSpPr>
              <p:spPr bwMode="auto">
                <a:xfrm flipV="1">
                  <a:off x="3243" y="1751"/>
                  <a:ext cx="0" cy="18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2486" name="Text Box 116"/>
            <p:cNvSpPr txBox="1">
              <a:spLocks noChangeArrowheads="1"/>
            </p:cNvSpPr>
            <p:nvPr/>
          </p:nvSpPr>
          <p:spPr bwMode="auto">
            <a:xfrm>
              <a:off x="4331" y="3430"/>
              <a:ext cx="2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 sz="2400" baseline="0">
                  <a:latin typeface="宋体" charset="-122"/>
                </a:rPr>
                <a:t>┆</a:t>
              </a:r>
            </a:p>
          </p:txBody>
        </p:sp>
        <p:sp>
          <p:nvSpPr>
            <p:cNvPr id="62487" name="Line 117"/>
            <p:cNvSpPr>
              <a:spLocks noChangeShapeType="1"/>
            </p:cNvSpPr>
            <p:nvPr/>
          </p:nvSpPr>
          <p:spPr bwMode="auto">
            <a:xfrm flipV="1">
              <a:off x="4876" y="1026"/>
              <a:ext cx="0" cy="20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8" name="Text Box 118"/>
            <p:cNvSpPr txBox="1">
              <a:spLocks noChangeArrowheads="1"/>
            </p:cNvSpPr>
            <p:nvPr/>
          </p:nvSpPr>
          <p:spPr bwMode="auto">
            <a:xfrm>
              <a:off x="4649" y="709"/>
              <a:ext cx="6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 sz="2400" baseline="0"/>
                <a:t>总线</a:t>
              </a:r>
            </a:p>
          </p:txBody>
        </p:sp>
        <p:sp>
          <p:nvSpPr>
            <p:cNvPr id="62489" name="Oval 119"/>
            <p:cNvSpPr>
              <a:spLocks noChangeArrowheads="1"/>
            </p:cNvSpPr>
            <p:nvPr/>
          </p:nvSpPr>
          <p:spPr bwMode="auto">
            <a:xfrm>
              <a:off x="4849" y="1610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90" name="Oval 120"/>
            <p:cNvSpPr>
              <a:spLocks noChangeArrowheads="1"/>
            </p:cNvSpPr>
            <p:nvPr/>
          </p:nvSpPr>
          <p:spPr bwMode="auto">
            <a:xfrm>
              <a:off x="4852" y="2725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946" name="Rectangle 122"/>
          <p:cNvSpPr>
            <a:spLocks noChangeArrowheads="1"/>
          </p:cNvSpPr>
          <p:nvPr/>
        </p:nvSpPr>
        <p:spPr bwMode="auto">
          <a:xfrm>
            <a:off x="1331913" y="5780088"/>
            <a:ext cx="5184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400" baseline="0"/>
              <a:t>总线连接模式多部件</a:t>
            </a:r>
            <a:r>
              <a:rPr lang="zh-CN" altLang="en-US" sz="2400" baseline="0">
                <a:solidFill>
                  <a:schemeClr val="hlink"/>
                </a:solidFill>
              </a:rPr>
              <a:t>不能同时</a:t>
            </a:r>
            <a:r>
              <a:rPr lang="zh-CN" altLang="en-US" sz="2400" baseline="0"/>
              <a:t>有效</a:t>
            </a:r>
          </a:p>
        </p:txBody>
      </p:sp>
      <p:sp>
        <p:nvSpPr>
          <p:cNvPr id="5" name="AutoShape 36"/>
          <p:cNvSpPr>
            <a:spLocks noChangeArrowheads="1"/>
          </p:cNvSpPr>
          <p:nvPr/>
        </p:nvSpPr>
        <p:spPr bwMode="auto">
          <a:xfrm>
            <a:off x="7524750" y="5516563"/>
            <a:ext cx="1439863" cy="503237"/>
          </a:xfrm>
          <a:prstGeom prst="wedgeRoundRectCallout">
            <a:avLst>
              <a:gd name="adj1" fmla="val -43718"/>
              <a:gd name="adj2" fmla="val -155046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baseline="0">
                <a:solidFill>
                  <a:srgbClr val="FF0000"/>
                </a:solidFill>
              </a:rPr>
              <a:t>分时操作</a:t>
            </a:r>
            <a:endParaRPr lang="zh-CN" altLang="en-US" baseline="0">
              <a:solidFill>
                <a:srgbClr val="FF0000"/>
              </a:solidFill>
              <a:latin typeface="仿宋" pitchFamily="49" charset="-122"/>
            </a:endParaRPr>
          </a:p>
        </p:txBody>
      </p:sp>
      <p:sp>
        <p:nvSpPr>
          <p:cNvPr id="62477" name="AutoShape 4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2400" baseline="0">
              <a:latin typeface="仿宋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7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7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7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7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7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7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7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1" grpId="0"/>
      <p:bldP spid="77907" grpId="0"/>
      <p:bldP spid="77946" grpId="0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9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4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53276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itchFamily="49" charset="-122"/>
                <a:ea typeface="华文行楷" pitchFamily="2" charset="-122"/>
              </a:rPr>
              <a:t>五、</a:t>
            </a:r>
            <a:r>
              <a:rPr lang="en-US" altLang="zh-CN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CMOS</a:t>
            </a: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itchFamily="49" charset="-122"/>
                <a:ea typeface="华文行楷" pitchFamily="2" charset="-122"/>
              </a:rPr>
              <a:t>集成逻辑门</a:t>
            </a:r>
          </a:p>
        </p:txBody>
      </p:sp>
      <p:sp>
        <p:nvSpPr>
          <p:cNvPr id="63494" name="Rectangle 7"/>
          <p:cNvSpPr>
            <a:spLocks noChangeArrowheads="1"/>
          </p:cNvSpPr>
          <p:nvPr/>
        </p:nvSpPr>
        <p:spPr bwMode="auto">
          <a:xfrm>
            <a:off x="755650" y="965200"/>
            <a:ext cx="5616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aseline="0"/>
              <a:t>1</a:t>
            </a:r>
            <a:r>
              <a:rPr lang="zh-CN" altLang="en-US" sz="2800" baseline="0"/>
              <a:t>、</a:t>
            </a:r>
            <a:r>
              <a:rPr lang="en-US" altLang="zh-CN" sz="2800" baseline="0">
                <a:solidFill>
                  <a:schemeClr val="hlink"/>
                </a:solidFill>
              </a:rPr>
              <a:t>N</a:t>
            </a:r>
            <a:r>
              <a:rPr lang="zh-CN" altLang="en-US" sz="2800" baseline="0">
                <a:solidFill>
                  <a:schemeClr val="hlink"/>
                </a:solidFill>
              </a:rPr>
              <a:t>沟道型</a:t>
            </a:r>
            <a:r>
              <a:rPr lang="zh-CN" altLang="en-US" sz="2800" baseline="0"/>
              <a:t>和</a:t>
            </a:r>
            <a:r>
              <a:rPr lang="en-US" altLang="zh-CN" sz="2800" baseline="0">
                <a:solidFill>
                  <a:schemeClr val="hlink"/>
                </a:solidFill>
              </a:rPr>
              <a:t>P</a:t>
            </a:r>
            <a:r>
              <a:rPr lang="zh-CN" altLang="en-US" sz="2800" baseline="0">
                <a:solidFill>
                  <a:schemeClr val="hlink"/>
                </a:solidFill>
              </a:rPr>
              <a:t>沟道型</a:t>
            </a:r>
            <a:r>
              <a:rPr lang="zh-CN" altLang="en-US" sz="2800" baseline="0"/>
              <a:t>的连接 </a:t>
            </a:r>
          </a:p>
        </p:txBody>
      </p:sp>
      <p:grpSp>
        <p:nvGrpSpPr>
          <p:cNvPr id="63523" name="Group 35"/>
          <p:cNvGrpSpPr>
            <a:grpSpLocks/>
          </p:cNvGrpSpPr>
          <p:nvPr/>
        </p:nvGrpSpPr>
        <p:grpSpPr bwMode="auto">
          <a:xfrm>
            <a:off x="1547813" y="1485900"/>
            <a:ext cx="2376487" cy="2073275"/>
            <a:chOff x="1111" y="1062"/>
            <a:chExt cx="1497" cy="1306"/>
          </a:xfrm>
        </p:grpSpPr>
        <p:grpSp>
          <p:nvGrpSpPr>
            <p:cNvPr id="63594" name="Group 34"/>
            <p:cNvGrpSpPr>
              <a:grpSpLocks/>
            </p:cNvGrpSpPr>
            <p:nvPr/>
          </p:nvGrpSpPr>
          <p:grpSpPr bwMode="auto">
            <a:xfrm>
              <a:off x="1111" y="1260"/>
              <a:ext cx="1497" cy="1108"/>
              <a:chOff x="1111" y="1260"/>
              <a:chExt cx="1497" cy="1108"/>
            </a:xfrm>
          </p:grpSpPr>
          <p:grpSp>
            <p:nvGrpSpPr>
              <p:cNvPr id="63598" name="Group 136"/>
              <p:cNvGrpSpPr>
                <a:grpSpLocks/>
              </p:cNvGrpSpPr>
              <p:nvPr/>
            </p:nvGrpSpPr>
            <p:grpSpPr bwMode="auto">
              <a:xfrm>
                <a:off x="1111" y="1434"/>
                <a:ext cx="1497" cy="934"/>
                <a:chOff x="1980" y="8148"/>
                <a:chExt cx="4500" cy="2808"/>
              </a:xfrm>
            </p:grpSpPr>
            <p:grpSp>
              <p:nvGrpSpPr>
                <p:cNvPr id="63605" name="Group 137"/>
                <p:cNvGrpSpPr>
                  <a:grpSpLocks/>
                </p:cNvGrpSpPr>
                <p:nvPr/>
              </p:nvGrpSpPr>
              <p:grpSpPr bwMode="auto">
                <a:xfrm>
                  <a:off x="1980" y="8148"/>
                  <a:ext cx="4500" cy="2808"/>
                  <a:chOff x="1980" y="8148"/>
                  <a:chExt cx="4500" cy="2808"/>
                </a:xfrm>
              </p:grpSpPr>
              <p:grpSp>
                <p:nvGrpSpPr>
                  <p:cNvPr id="63608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1980" y="8304"/>
                    <a:ext cx="4500" cy="2652"/>
                    <a:chOff x="1980" y="8304"/>
                    <a:chExt cx="4500" cy="2652"/>
                  </a:xfrm>
                </p:grpSpPr>
                <p:sp>
                  <p:nvSpPr>
                    <p:cNvPr id="63616" name="Rectangle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80" y="8304"/>
                      <a:ext cx="4500" cy="265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  <p:sp>
                  <p:nvSpPr>
                    <p:cNvPr id="63617" name="Rectangle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80" y="8304"/>
                      <a:ext cx="4500" cy="468"/>
                    </a:xfrm>
                    <a:prstGeom prst="rect">
                      <a:avLst/>
                    </a:prstGeom>
                    <a:solidFill>
                      <a:srgbClr val="969696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</p:grpSp>
              <p:grpSp>
                <p:nvGrpSpPr>
                  <p:cNvPr id="63609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2340" y="8148"/>
                    <a:ext cx="720" cy="624"/>
                    <a:chOff x="2340" y="8148"/>
                    <a:chExt cx="720" cy="624"/>
                  </a:xfrm>
                </p:grpSpPr>
                <p:sp>
                  <p:nvSpPr>
                    <p:cNvPr id="63614" name="Rectangle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00" y="8304"/>
                      <a:ext cx="180" cy="468"/>
                    </a:xfrm>
                    <a:prstGeom prst="rect">
                      <a:avLst/>
                    </a:prstGeom>
                    <a:solidFill>
                      <a:srgbClr val="333333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  <p:sp>
                  <p:nvSpPr>
                    <p:cNvPr id="63615" name="Rectangle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0" y="8148"/>
                      <a:ext cx="720" cy="156"/>
                    </a:xfrm>
                    <a:prstGeom prst="rect">
                      <a:avLst/>
                    </a:prstGeom>
                    <a:solidFill>
                      <a:srgbClr val="333333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</p:grpSp>
              <p:grpSp>
                <p:nvGrpSpPr>
                  <p:cNvPr id="63610" name="Group 144"/>
                  <p:cNvGrpSpPr>
                    <a:grpSpLocks/>
                  </p:cNvGrpSpPr>
                  <p:nvPr/>
                </p:nvGrpSpPr>
                <p:grpSpPr bwMode="auto">
                  <a:xfrm>
                    <a:off x="5400" y="8148"/>
                    <a:ext cx="720" cy="624"/>
                    <a:chOff x="5400" y="8148"/>
                    <a:chExt cx="720" cy="624"/>
                  </a:xfrm>
                </p:grpSpPr>
                <p:sp>
                  <p:nvSpPr>
                    <p:cNvPr id="63612" name="Rectangle 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80" y="8304"/>
                      <a:ext cx="180" cy="468"/>
                    </a:xfrm>
                    <a:prstGeom prst="rect">
                      <a:avLst/>
                    </a:prstGeom>
                    <a:solidFill>
                      <a:srgbClr val="333333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  <p:sp>
                  <p:nvSpPr>
                    <p:cNvPr id="63613" name="Rectangle 1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00" y="8148"/>
                      <a:ext cx="720" cy="156"/>
                    </a:xfrm>
                    <a:prstGeom prst="rect">
                      <a:avLst/>
                    </a:prstGeom>
                    <a:solidFill>
                      <a:srgbClr val="333333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</p:grpSp>
              <p:sp>
                <p:nvSpPr>
                  <p:cNvPr id="63611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8148"/>
                    <a:ext cx="1260" cy="156"/>
                  </a:xfrm>
                  <a:prstGeom prst="rect">
                    <a:avLst/>
                  </a:prstGeom>
                  <a:solidFill>
                    <a:srgbClr val="33333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</p:grpSp>
            <p:sp>
              <p:nvSpPr>
                <p:cNvPr id="63606" name="Rectangle 148"/>
                <p:cNvSpPr>
                  <a:spLocks noChangeArrowheads="1"/>
                </p:cNvSpPr>
                <p:nvPr/>
              </p:nvSpPr>
              <p:spPr bwMode="auto">
                <a:xfrm>
                  <a:off x="2340" y="8772"/>
                  <a:ext cx="900" cy="9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63607" name="Rectangle 149"/>
                <p:cNvSpPr>
                  <a:spLocks noChangeArrowheads="1"/>
                </p:cNvSpPr>
                <p:nvPr/>
              </p:nvSpPr>
              <p:spPr bwMode="auto">
                <a:xfrm>
                  <a:off x="5220" y="8772"/>
                  <a:ext cx="900" cy="9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</p:grpSp>
          <p:sp>
            <p:nvSpPr>
              <p:cNvPr id="63599" name="Text Box 150"/>
              <p:cNvSpPr txBox="1">
                <a:spLocks noChangeArrowheads="1"/>
              </p:cNvSpPr>
              <p:nvPr/>
            </p:nvSpPr>
            <p:spPr bwMode="auto">
              <a:xfrm>
                <a:off x="1762" y="1851"/>
                <a:ext cx="360" cy="37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800" baseline="0"/>
                  <a:t>P</a:t>
                </a:r>
                <a:endParaRPr lang="en-US" altLang="zh-CN" sz="1800" baseline="0">
                  <a:latin typeface="Arial" charset="0"/>
                </a:endParaRPr>
              </a:p>
            </p:txBody>
          </p:sp>
          <p:sp>
            <p:nvSpPr>
              <p:cNvPr id="63600" name="Text Box 151"/>
              <p:cNvSpPr txBox="1">
                <a:spLocks noChangeArrowheads="1"/>
              </p:cNvSpPr>
              <p:nvPr/>
            </p:nvSpPr>
            <p:spPr bwMode="auto">
              <a:xfrm>
                <a:off x="1247" y="1661"/>
                <a:ext cx="360" cy="37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800" baseline="0"/>
                  <a:t>N</a:t>
                </a:r>
                <a:r>
                  <a:rPr lang="en-US" altLang="zh-CN" sz="1800" baseline="30000"/>
                  <a:t>+</a:t>
                </a:r>
                <a:endParaRPr lang="en-US" altLang="zh-CN" sz="1800" baseline="0">
                  <a:latin typeface="Arial" charset="0"/>
                </a:endParaRPr>
              </a:p>
            </p:txBody>
          </p:sp>
          <p:sp>
            <p:nvSpPr>
              <p:cNvPr id="63601" name="Text Box 152"/>
              <p:cNvSpPr txBox="1">
                <a:spLocks noChangeArrowheads="1"/>
              </p:cNvSpPr>
              <p:nvPr/>
            </p:nvSpPr>
            <p:spPr bwMode="auto">
              <a:xfrm>
                <a:off x="2216" y="1661"/>
                <a:ext cx="360" cy="37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800" baseline="0"/>
                  <a:t>N</a:t>
                </a:r>
                <a:r>
                  <a:rPr lang="en-US" altLang="zh-CN" sz="1800" baseline="30000"/>
                  <a:t>+</a:t>
                </a:r>
                <a:endParaRPr lang="en-US" altLang="zh-CN" sz="1800" baseline="0">
                  <a:latin typeface="Arial" charset="0"/>
                </a:endParaRPr>
              </a:p>
            </p:txBody>
          </p:sp>
          <p:sp>
            <p:nvSpPr>
              <p:cNvPr id="63602" name="Line 153"/>
              <p:cNvSpPr>
                <a:spLocks noChangeShapeType="1"/>
              </p:cNvSpPr>
              <p:nvPr/>
            </p:nvSpPr>
            <p:spPr bwMode="auto">
              <a:xfrm>
                <a:off x="1866" y="1269"/>
                <a:ext cx="0" cy="16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603" name="Line 154"/>
              <p:cNvSpPr>
                <a:spLocks noChangeShapeType="1"/>
              </p:cNvSpPr>
              <p:nvPr/>
            </p:nvSpPr>
            <p:spPr bwMode="auto">
              <a:xfrm>
                <a:off x="2370" y="1260"/>
                <a:ext cx="0" cy="18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604" name="Line 155"/>
              <p:cNvSpPr>
                <a:spLocks noChangeShapeType="1"/>
              </p:cNvSpPr>
              <p:nvPr/>
            </p:nvSpPr>
            <p:spPr bwMode="auto">
              <a:xfrm>
                <a:off x="1346" y="1267"/>
                <a:ext cx="0" cy="16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3595" name="Text Box 156"/>
            <p:cNvSpPr txBox="1">
              <a:spLocks noChangeArrowheads="1"/>
            </p:cNvSpPr>
            <p:nvPr/>
          </p:nvSpPr>
          <p:spPr bwMode="auto">
            <a:xfrm>
              <a:off x="1743" y="1063"/>
              <a:ext cx="318" cy="27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800" baseline="0"/>
                <a:t>G</a:t>
              </a:r>
              <a:endParaRPr lang="en-US" altLang="zh-CN" sz="1800" baseline="0">
                <a:latin typeface="Arial" charset="0"/>
              </a:endParaRPr>
            </a:p>
          </p:txBody>
        </p:sp>
        <p:sp>
          <p:nvSpPr>
            <p:cNvPr id="63596" name="Text Box 157"/>
            <p:cNvSpPr txBox="1">
              <a:spLocks noChangeArrowheads="1"/>
            </p:cNvSpPr>
            <p:nvPr/>
          </p:nvSpPr>
          <p:spPr bwMode="auto">
            <a:xfrm>
              <a:off x="1245" y="1070"/>
              <a:ext cx="318" cy="27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800" baseline="0"/>
                <a:t>S</a:t>
              </a:r>
              <a:endParaRPr lang="en-US" altLang="zh-CN" sz="1800" baseline="0">
                <a:latin typeface="Arial" charset="0"/>
              </a:endParaRPr>
            </a:p>
          </p:txBody>
        </p:sp>
        <p:sp>
          <p:nvSpPr>
            <p:cNvPr id="63597" name="Text Box 158"/>
            <p:cNvSpPr txBox="1">
              <a:spLocks noChangeArrowheads="1"/>
            </p:cNvSpPr>
            <p:nvPr/>
          </p:nvSpPr>
          <p:spPr bwMode="auto">
            <a:xfrm>
              <a:off x="2261" y="1062"/>
              <a:ext cx="318" cy="27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800" baseline="0"/>
                <a:t>D</a:t>
              </a:r>
              <a:endParaRPr lang="en-US" altLang="zh-CN" sz="1800" baseline="0">
                <a:latin typeface="Arial" charset="0"/>
              </a:endParaRPr>
            </a:p>
          </p:txBody>
        </p:sp>
      </p:grpSp>
      <p:grpSp>
        <p:nvGrpSpPr>
          <p:cNvPr id="63568" name="Group 80"/>
          <p:cNvGrpSpPr>
            <a:grpSpLocks/>
          </p:cNvGrpSpPr>
          <p:nvPr/>
        </p:nvGrpSpPr>
        <p:grpSpPr bwMode="auto">
          <a:xfrm>
            <a:off x="1681163" y="3821113"/>
            <a:ext cx="2603500" cy="2198687"/>
            <a:chOff x="1572" y="2413"/>
            <a:chExt cx="1640" cy="1385"/>
          </a:xfrm>
        </p:grpSpPr>
        <p:sp>
          <p:nvSpPr>
            <p:cNvPr id="63559" name="Line 116"/>
            <p:cNvSpPr>
              <a:spLocks noChangeShapeType="1"/>
            </p:cNvSpPr>
            <p:nvPr/>
          </p:nvSpPr>
          <p:spPr bwMode="auto">
            <a:xfrm>
              <a:off x="1784" y="3446"/>
              <a:ext cx="2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60" name="Text Box 118"/>
            <p:cNvSpPr txBox="1">
              <a:spLocks noChangeArrowheads="1"/>
            </p:cNvSpPr>
            <p:nvPr/>
          </p:nvSpPr>
          <p:spPr bwMode="auto">
            <a:xfrm>
              <a:off x="1572" y="3305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baseline="0"/>
                <a:t>V</a:t>
              </a:r>
              <a:endParaRPr lang="en-US" altLang="zh-CN"/>
            </a:p>
          </p:txBody>
        </p:sp>
        <p:grpSp>
          <p:nvGrpSpPr>
            <p:cNvPr id="63561" name="Group 76"/>
            <p:cNvGrpSpPr>
              <a:grpSpLocks/>
            </p:cNvGrpSpPr>
            <p:nvPr/>
          </p:nvGrpSpPr>
          <p:grpSpPr bwMode="auto">
            <a:xfrm>
              <a:off x="2269" y="3611"/>
              <a:ext cx="157" cy="187"/>
              <a:chOff x="3606" y="3838"/>
              <a:chExt cx="157" cy="187"/>
            </a:xfrm>
          </p:grpSpPr>
          <p:sp>
            <p:nvSpPr>
              <p:cNvPr id="63592" name="Line 94"/>
              <p:cNvSpPr>
                <a:spLocks noChangeShapeType="1"/>
              </p:cNvSpPr>
              <p:nvPr/>
            </p:nvSpPr>
            <p:spPr bwMode="auto">
              <a:xfrm>
                <a:off x="3686" y="3838"/>
                <a:ext cx="0" cy="18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93" name="Line 95"/>
              <p:cNvSpPr>
                <a:spLocks noChangeShapeType="1"/>
              </p:cNvSpPr>
              <p:nvPr/>
            </p:nvSpPr>
            <p:spPr bwMode="auto">
              <a:xfrm>
                <a:off x="3606" y="4025"/>
                <a:ext cx="15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3562" name="Text Box 110"/>
            <p:cNvSpPr txBox="1">
              <a:spLocks noChangeArrowheads="1"/>
            </p:cNvSpPr>
            <p:nvPr/>
          </p:nvSpPr>
          <p:spPr bwMode="auto">
            <a:xfrm>
              <a:off x="2096" y="2734"/>
              <a:ext cx="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baseline="0"/>
                <a:t>R</a:t>
              </a:r>
              <a:endParaRPr lang="en-US" altLang="zh-CN"/>
            </a:p>
          </p:txBody>
        </p:sp>
        <p:sp>
          <p:nvSpPr>
            <p:cNvPr id="63563" name="Line 121"/>
            <p:cNvSpPr>
              <a:spLocks noChangeShapeType="1"/>
            </p:cNvSpPr>
            <p:nvPr/>
          </p:nvSpPr>
          <p:spPr bwMode="auto">
            <a:xfrm>
              <a:off x="2336" y="3067"/>
              <a:ext cx="4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64" name="Oval 122"/>
            <p:cNvSpPr>
              <a:spLocks noChangeArrowheads="1"/>
            </p:cNvSpPr>
            <p:nvPr/>
          </p:nvSpPr>
          <p:spPr bwMode="auto">
            <a:xfrm>
              <a:off x="2322" y="3043"/>
              <a:ext cx="45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63565" name="Text Box 123"/>
            <p:cNvSpPr txBox="1">
              <a:spLocks noChangeArrowheads="1"/>
            </p:cNvSpPr>
            <p:nvPr/>
          </p:nvSpPr>
          <p:spPr bwMode="auto">
            <a:xfrm>
              <a:off x="2803" y="2920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baseline="0">
                  <a:solidFill>
                    <a:srgbClr val="FF0000"/>
                  </a:solidFill>
                </a:rPr>
                <a:t>V</a:t>
              </a:r>
              <a:r>
                <a:rPr lang="en-US" altLang="zh-CN">
                  <a:solidFill>
                    <a:srgbClr val="FF0000"/>
                  </a:solidFill>
                </a:rPr>
                <a:t>DS</a:t>
              </a:r>
            </a:p>
          </p:txBody>
        </p:sp>
        <p:grpSp>
          <p:nvGrpSpPr>
            <p:cNvPr id="63566" name="Group 59"/>
            <p:cNvGrpSpPr>
              <a:grpSpLocks/>
            </p:cNvGrpSpPr>
            <p:nvPr/>
          </p:nvGrpSpPr>
          <p:grpSpPr bwMode="auto">
            <a:xfrm>
              <a:off x="1791" y="3022"/>
              <a:ext cx="859" cy="679"/>
              <a:chOff x="1679" y="2758"/>
              <a:chExt cx="859" cy="679"/>
            </a:xfrm>
          </p:grpSpPr>
          <p:grpSp>
            <p:nvGrpSpPr>
              <p:cNvPr id="63573" name="Group 60"/>
              <p:cNvGrpSpPr>
                <a:grpSpLocks/>
              </p:cNvGrpSpPr>
              <p:nvPr/>
            </p:nvGrpSpPr>
            <p:grpSpPr bwMode="auto">
              <a:xfrm>
                <a:off x="1837" y="2798"/>
                <a:ext cx="400" cy="587"/>
                <a:chOff x="1573" y="2237"/>
                <a:chExt cx="400" cy="587"/>
              </a:xfrm>
            </p:grpSpPr>
            <p:grpSp>
              <p:nvGrpSpPr>
                <p:cNvPr id="63577" name="Group 61"/>
                <p:cNvGrpSpPr>
                  <a:grpSpLocks/>
                </p:cNvGrpSpPr>
                <p:nvPr/>
              </p:nvGrpSpPr>
              <p:grpSpPr bwMode="auto">
                <a:xfrm>
                  <a:off x="1573" y="2408"/>
                  <a:ext cx="142" cy="214"/>
                  <a:chOff x="8100" y="10956"/>
                  <a:chExt cx="540" cy="780"/>
                </a:xfrm>
              </p:grpSpPr>
              <p:sp>
                <p:nvSpPr>
                  <p:cNvPr id="63590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8640" y="10956"/>
                    <a:ext cx="0" cy="78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91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8100" y="11736"/>
                    <a:ext cx="54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3578" name="Line 64"/>
                <p:cNvSpPr>
                  <a:spLocks noChangeShapeType="1"/>
                </p:cNvSpPr>
                <p:nvPr/>
              </p:nvSpPr>
              <p:spPr bwMode="auto">
                <a:xfrm>
                  <a:off x="1791" y="2477"/>
                  <a:ext cx="0" cy="91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3579" name="Group 65"/>
                <p:cNvGrpSpPr>
                  <a:grpSpLocks/>
                </p:cNvGrpSpPr>
                <p:nvPr/>
              </p:nvGrpSpPr>
              <p:grpSpPr bwMode="auto">
                <a:xfrm>
                  <a:off x="1791" y="2237"/>
                  <a:ext cx="182" cy="200"/>
                  <a:chOff x="1791" y="2221"/>
                  <a:chExt cx="182" cy="200"/>
                </a:xfrm>
              </p:grpSpPr>
              <p:sp>
                <p:nvSpPr>
                  <p:cNvPr id="63586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1791" y="2341"/>
                    <a:ext cx="0" cy="8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3587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1791" y="2221"/>
                    <a:ext cx="182" cy="158"/>
                    <a:chOff x="8820" y="10332"/>
                    <a:chExt cx="720" cy="624"/>
                  </a:xfrm>
                </p:grpSpPr>
                <p:sp>
                  <p:nvSpPr>
                    <p:cNvPr id="63588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820" y="10956"/>
                      <a:ext cx="7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589" name="Line 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540" y="10332"/>
                      <a:ext cx="0" cy="62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63580" name="Group 70"/>
                <p:cNvGrpSpPr>
                  <a:grpSpLocks/>
                </p:cNvGrpSpPr>
                <p:nvPr/>
              </p:nvGrpSpPr>
              <p:grpSpPr bwMode="auto">
                <a:xfrm>
                  <a:off x="1791" y="2598"/>
                  <a:ext cx="181" cy="226"/>
                  <a:chOff x="1791" y="2614"/>
                  <a:chExt cx="181" cy="226"/>
                </a:xfrm>
              </p:grpSpPr>
              <p:sp>
                <p:nvSpPr>
                  <p:cNvPr id="63582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1791" y="2614"/>
                    <a:ext cx="0" cy="79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3583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1791" y="2659"/>
                    <a:ext cx="181" cy="181"/>
                    <a:chOff x="8820" y="11892"/>
                    <a:chExt cx="720" cy="624"/>
                  </a:xfrm>
                </p:grpSpPr>
                <p:sp>
                  <p:nvSpPr>
                    <p:cNvPr id="63584" name="Line 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820" y="11892"/>
                      <a:ext cx="7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585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539" y="11892"/>
                      <a:ext cx="1" cy="62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63581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1791" y="2523"/>
                  <a:ext cx="182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3574" name="Text Box 76"/>
              <p:cNvSpPr txBox="1">
                <a:spLocks noChangeArrowheads="1"/>
              </p:cNvSpPr>
              <p:nvPr/>
            </p:nvSpPr>
            <p:spPr bwMode="auto">
              <a:xfrm>
                <a:off x="1679" y="3179"/>
                <a:ext cx="408" cy="23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1800" baseline="0">
                    <a:solidFill>
                      <a:schemeClr val="folHlink"/>
                    </a:solidFill>
                  </a:rPr>
                  <a:t>G</a:t>
                </a:r>
              </a:p>
            </p:txBody>
          </p:sp>
          <p:sp>
            <p:nvSpPr>
              <p:cNvPr id="63575" name="Text Box 77"/>
              <p:cNvSpPr txBox="1">
                <a:spLocks noChangeArrowheads="1"/>
              </p:cNvSpPr>
              <p:nvPr/>
            </p:nvSpPr>
            <p:spPr bwMode="auto">
              <a:xfrm>
                <a:off x="2130" y="3201"/>
                <a:ext cx="408" cy="23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1800" baseline="0">
                    <a:solidFill>
                      <a:schemeClr val="folHlink"/>
                    </a:solidFill>
                  </a:rPr>
                  <a:t>S</a:t>
                </a:r>
              </a:p>
            </p:txBody>
          </p:sp>
          <p:sp>
            <p:nvSpPr>
              <p:cNvPr id="63576" name="Text Box 78"/>
              <p:cNvSpPr txBox="1">
                <a:spLocks noChangeArrowheads="1"/>
              </p:cNvSpPr>
              <p:nvPr/>
            </p:nvSpPr>
            <p:spPr bwMode="auto">
              <a:xfrm>
                <a:off x="2130" y="2758"/>
                <a:ext cx="408" cy="23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1800" baseline="0">
                    <a:solidFill>
                      <a:schemeClr val="folHlink"/>
                    </a:solidFill>
                  </a:rPr>
                  <a:t>D</a:t>
                </a:r>
              </a:p>
            </p:txBody>
          </p:sp>
        </p:grpSp>
        <p:grpSp>
          <p:nvGrpSpPr>
            <p:cNvPr id="63567" name="Group 79"/>
            <p:cNvGrpSpPr>
              <a:grpSpLocks/>
            </p:cNvGrpSpPr>
            <p:nvPr/>
          </p:nvGrpSpPr>
          <p:grpSpPr bwMode="auto">
            <a:xfrm>
              <a:off x="2192" y="2413"/>
              <a:ext cx="454" cy="715"/>
              <a:chOff x="2434" y="2381"/>
              <a:chExt cx="454" cy="715"/>
            </a:xfrm>
          </p:grpSpPr>
          <p:sp>
            <p:nvSpPr>
              <p:cNvPr id="2" name="Text Box 111"/>
              <p:cNvSpPr txBox="1">
                <a:spLocks noChangeArrowheads="1"/>
              </p:cNvSpPr>
              <p:nvPr/>
            </p:nvSpPr>
            <p:spPr bwMode="auto">
              <a:xfrm>
                <a:off x="2434" y="2381"/>
                <a:ext cx="45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baseline="0"/>
                  <a:t>V</a:t>
                </a:r>
                <a:r>
                  <a:rPr lang="en-US" altLang="zh-CN"/>
                  <a:t>CC</a:t>
                </a:r>
              </a:p>
            </p:txBody>
          </p:sp>
          <p:grpSp>
            <p:nvGrpSpPr>
              <p:cNvPr id="63569" name="Group 78"/>
              <p:cNvGrpSpPr>
                <a:grpSpLocks/>
              </p:cNvGrpSpPr>
              <p:nvPr/>
            </p:nvGrpSpPr>
            <p:grpSpPr bwMode="auto">
              <a:xfrm>
                <a:off x="2563" y="2622"/>
                <a:ext cx="61" cy="474"/>
                <a:chOff x="2563" y="2622"/>
                <a:chExt cx="61" cy="474"/>
              </a:xfrm>
            </p:grpSpPr>
            <p:sp>
              <p:nvSpPr>
                <p:cNvPr id="3" name="Line 107"/>
                <p:cNvSpPr>
                  <a:spLocks noChangeShapeType="1"/>
                </p:cNvSpPr>
                <p:nvPr/>
              </p:nvSpPr>
              <p:spPr bwMode="auto">
                <a:xfrm>
                  <a:off x="2592" y="2931"/>
                  <a:ext cx="0" cy="16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71" name="Rectangle 108"/>
                <p:cNvSpPr>
                  <a:spLocks noChangeArrowheads="1"/>
                </p:cNvSpPr>
                <p:nvPr/>
              </p:nvSpPr>
              <p:spPr bwMode="auto">
                <a:xfrm>
                  <a:off x="2563" y="2750"/>
                  <a:ext cx="61" cy="18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63572" name="Line 107"/>
                <p:cNvSpPr>
                  <a:spLocks noChangeShapeType="1"/>
                </p:cNvSpPr>
                <p:nvPr/>
              </p:nvSpPr>
              <p:spPr bwMode="auto">
                <a:xfrm>
                  <a:off x="2592" y="2622"/>
                  <a:ext cx="0" cy="12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" name="AutoShape 36"/>
          <p:cNvSpPr>
            <a:spLocks noChangeArrowheads="1"/>
          </p:cNvSpPr>
          <p:nvPr/>
        </p:nvSpPr>
        <p:spPr bwMode="auto">
          <a:xfrm>
            <a:off x="539750" y="4003675"/>
            <a:ext cx="1439863" cy="503238"/>
          </a:xfrm>
          <a:prstGeom prst="wedgeRoundRectCallout">
            <a:avLst>
              <a:gd name="adj1" fmla="val 81532"/>
              <a:gd name="adj2" fmla="val 61356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baseline="0"/>
              <a:t>注意负载</a:t>
            </a:r>
            <a:endParaRPr lang="zh-CN" altLang="en-US" baseline="0">
              <a:latin typeface="仿宋" pitchFamily="49" charset="-122"/>
            </a:endParaRPr>
          </a:p>
        </p:txBody>
      </p:sp>
      <p:grpSp>
        <p:nvGrpSpPr>
          <p:cNvPr id="63570" name="Group 82"/>
          <p:cNvGrpSpPr>
            <a:grpSpLocks/>
          </p:cNvGrpSpPr>
          <p:nvPr/>
        </p:nvGrpSpPr>
        <p:grpSpPr bwMode="auto">
          <a:xfrm>
            <a:off x="5435600" y="1484313"/>
            <a:ext cx="2376488" cy="2073275"/>
            <a:chOff x="1111" y="1062"/>
            <a:chExt cx="1497" cy="1306"/>
          </a:xfrm>
        </p:grpSpPr>
        <p:grpSp>
          <p:nvGrpSpPr>
            <p:cNvPr id="63535" name="Group 83"/>
            <p:cNvGrpSpPr>
              <a:grpSpLocks/>
            </p:cNvGrpSpPr>
            <p:nvPr/>
          </p:nvGrpSpPr>
          <p:grpSpPr bwMode="auto">
            <a:xfrm>
              <a:off x="1111" y="1260"/>
              <a:ext cx="1497" cy="1108"/>
              <a:chOff x="1111" y="1260"/>
              <a:chExt cx="1497" cy="1108"/>
            </a:xfrm>
          </p:grpSpPr>
          <p:grpSp>
            <p:nvGrpSpPr>
              <p:cNvPr id="63539" name="Group 136"/>
              <p:cNvGrpSpPr>
                <a:grpSpLocks/>
              </p:cNvGrpSpPr>
              <p:nvPr/>
            </p:nvGrpSpPr>
            <p:grpSpPr bwMode="auto">
              <a:xfrm>
                <a:off x="1111" y="1434"/>
                <a:ext cx="1497" cy="934"/>
                <a:chOff x="1980" y="8148"/>
                <a:chExt cx="4500" cy="2808"/>
              </a:xfrm>
            </p:grpSpPr>
            <p:grpSp>
              <p:nvGrpSpPr>
                <p:cNvPr id="63546" name="Group 137"/>
                <p:cNvGrpSpPr>
                  <a:grpSpLocks/>
                </p:cNvGrpSpPr>
                <p:nvPr/>
              </p:nvGrpSpPr>
              <p:grpSpPr bwMode="auto">
                <a:xfrm>
                  <a:off x="1980" y="8148"/>
                  <a:ext cx="4500" cy="2808"/>
                  <a:chOff x="1980" y="8148"/>
                  <a:chExt cx="4500" cy="2808"/>
                </a:xfrm>
              </p:grpSpPr>
              <p:grpSp>
                <p:nvGrpSpPr>
                  <p:cNvPr id="63549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1980" y="8304"/>
                    <a:ext cx="4500" cy="2652"/>
                    <a:chOff x="1980" y="8304"/>
                    <a:chExt cx="4500" cy="2652"/>
                  </a:xfrm>
                </p:grpSpPr>
                <p:sp>
                  <p:nvSpPr>
                    <p:cNvPr id="63557" name="Rectangle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80" y="8304"/>
                      <a:ext cx="4500" cy="265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  <p:sp>
                  <p:nvSpPr>
                    <p:cNvPr id="63558" name="Rectangle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80" y="8304"/>
                      <a:ext cx="4500" cy="468"/>
                    </a:xfrm>
                    <a:prstGeom prst="rect">
                      <a:avLst/>
                    </a:prstGeom>
                    <a:solidFill>
                      <a:srgbClr val="969696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</p:grpSp>
              <p:grpSp>
                <p:nvGrpSpPr>
                  <p:cNvPr id="63550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2340" y="8148"/>
                    <a:ext cx="720" cy="624"/>
                    <a:chOff x="2340" y="8148"/>
                    <a:chExt cx="720" cy="624"/>
                  </a:xfrm>
                </p:grpSpPr>
                <p:sp>
                  <p:nvSpPr>
                    <p:cNvPr id="63555" name="Rectangle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00" y="8304"/>
                      <a:ext cx="180" cy="468"/>
                    </a:xfrm>
                    <a:prstGeom prst="rect">
                      <a:avLst/>
                    </a:prstGeom>
                    <a:solidFill>
                      <a:srgbClr val="333333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  <p:sp>
                  <p:nvSpPr>
                    <p:cNvPr id="63556" name="Rectangle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0" y="8148"/>
                      <a:ext cx="720" cy="156"/>
                    </a:xfrm>
                    <a:prstGeom prst="rect">
                      <a:avLst/>
                    </a:prstGeom>
                    <a:solidFill>
                      <a:srgbClr val="333333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</p:grpSp>
              <p:grpSp>
                <p:nvGrpSpPr>
                  <p:cNvPr id="63551" name="Group 144"/>
                  <p:cNvGrpSpPr>
                    <a:grpSpLocks/>
                  </p:cNvGrpSpPr>
                  <p:nvPr/>
                </p:nvGrpSpPr>
                <p:grpSpPr bwMode="auto">
                  <a:xfrm>
                    <a:off x="5400" y="8148"/>
                    <a:ext cx="720" cy="624"/>
                    <a:chOff x="5400" y="8148"/>
                    <a:chExt cx="720" cy="624"/>
                  </a:xfrm>
                </p:grpSpPr>
                <p:sp>
                  <p:nvSpPr>
                    <p:cNvPr id="63553" name="Rectangle 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80" y="8304"/>
                      <a:ext cx="180" cy="468"/>
                    </a:xfrm>
                    <a:prstGeom prst="rect">
                      <a:avLst/>
                    </a:prstGeom>
                    <a:solidFill>
                      <a:srgbClr val="333333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  <p:sp>
                  <p:nvSpPr>
                    <p:cNvPr id="63554" name="Rectangle 1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00" y="8148"/>
                      <a:ext cx="720" cy="156"/>
                    </a:xfrm>
                    <a:prstGeom prst="rect">
                      <a:avLst/>
                    </a:prstGeom>
                    <a:solidFill>
                      <a:srgbClr val="333333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</p:grpSp>
              <p:sp>
                <p:nvSpPr>
                  <p:cNvPr id="63552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8148"/>
                    <a:ext cx="1260" cy="156"/>
                  </a:xfrm>
                  <a:prstGeom prst="rect">
                    <a:avLst/>
                  </a:prstGeom>
                  <a:solidFill>
                    <a:srgbClr val="33333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</p:grpSp>
            <p:sp>
              <p:nvSpPr>
                <p:cNvPr id="63547" name="Rectangle 148"/>
                <p:cNvSpPr>
                  <a:spLocks noChangeArrowheads="1"/>
                </p:cNvSpPr>
                <p:nvPr/>
              </p:nvSpPr>
              <p:spPr bwMode="auto">
                <a:xfrm>
                  <a:off x="2340" y="8772"/>
                  <a:ext cx="900" cy="9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63548" name="Rectangle 149"/>
                <p:cNvSpPr>
                  <a:spLocks noChangeArrowheads="1"/>
                </p:cNvSpPr>
                <p:nvPr/>
              </p:nvSpPr>
              <p:spPr bwMode="auto">
                <a:xfrm>
                  <a:off x="5220" y="8772"/>
                  <a:ext cx="900" cy="9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</p:grpSp>
          <p:sp>
            <p:nvSpPr>
              <p:cNvPr id="63540" name="Text Box 150"/>
              <p:cNvSpPr txBox="1">
                <a:spLocks noChangeArrowheads="1"/>
              </p:cNvSpPr>
              <p:nvPr/>
            </p:nvSpPr>
            <p:spPr bwMode="auto">
              <a:xfrm>
                <a:off x="1762" y="1851"/>
                <a:ext cx="360" cy="37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800" baseline="0"/>
                  <a:t>N</a:t>
                </a:r>
                <a:endParaRPr lang="en-US" altLang="zh-CN" sz="1800" baseline="0">
                  <a:latin typeface="Arial" charset="0"/>
                </a:endParaRPr>
              </a:p>
            </p:txBody>
          </p:sp>
          <p:sp>
            <p:nvSpPr>
              <p:cNvPr id="63541" name="Text Box 151"/>
              <p:cNvSpPr txBox="1">
                <a:spLocks noChangeArrowheads="1"/>
              </p:cNvSpPr>
              <p:nvPr/>
            </p:nvSpPr>
            <p:spPr bwMode="auto">
              <a:xfrm>
                <a:off x="1247" y="1661"/>
                <a:ext cx="360" cy="37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800" baseline="0"/>
                  <a:t>P</a:t>
                </a:r>
                <a:r>
                  <a:rPr lang="en-US" altLang="zh-CN" sz="1800" baseline="30000"/>
                  <a:t>+</a:t>
                </a:r>
                <a:endParaRPr lang="en-US" altLang="zh-CN" sz="1800" baseline="0">
                  <a:latin typeface="Arial" charset="0"/>
                </a:endParaRPr>
              </a:p>
            </p:txBody>
          </p:sp>
          <p:sp>
            <p:nvSpPr>
              <p:cNvPr id="63542" name="Text Box 152"/>
              <p:cNvSpPr txBox="1">
                <a:spLocks noChangeArrowheads="1"/>
              </p:cNvSpPr>
              <p:nvPr/>
            </p:nvSpPr>
            <p:spPr bwMode="auto">
              <a:xfrm>
                <a:off x="2216" y="1661"/>
                <a:ext cx="360" cy="37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800" baseline="0"/>
                  <a:t>P</a:t>
                </a:r>
                <a:r>
                  <a:rPr lang="en-US" altLang="zh-CN" sz="1800" baseline="30000"/>
                  <a:t>+</a:t>
                </a:r>
                <a:endParaRPr lang="en-US" altLang="zh-CN" sz="1800" baseline="0">
                  <a:latin typeface="Arial" charset="0"/>
                </a:endParaRPr>
              </a:p>
            </p:txBody>
          </p:sp>
          <p:sp>
            <p:nvSpPr>
              <p:cNvPr id="63543" name="Line 153"/>
              <p:cNvSpPr>
                <a:spLocks noChangeShapeType="1"/>
              </p:cNvSpPr>
              <p:nvPr/>
            </p:nvSpPr>
            <p:spPr bwMode="auto">
              <a:xfrm>
                <a:off x="1866" y="1269"/>
                <a:ext cx="0" cy="16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44" name="Line 154"/>
              <p:cNvSpPr>
                <a:spLocks noChangeShapeType="1"/>
              </p:cNvSpPr>
              <p:nvPr/>
            </p:nvSpPr>
            <p:spPr bwMode="auto">
              <a:xfrm>
                <a:off x="2370" y="1260"/>
                <a:ext cx="0" cy="18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45" name="Line 155"/>
              <p:cNvSpPr>
                <a:spLocks noChangeShapeType="1"/>
              </p:cNvSpPr>
              <p:nvPr/>
            </p:nvSpPr>
            <p:spPr bwMode="auto">
              <a:xfrm>
                <a:off x="1346" y="1267"/>
                <a:ext cx="0" cy="16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3536" name="Text Box 156"/>
            <p:cNvSpPr txBox="1">
              <a:spLocks noChangeArrowheads="1"/>
            </p:cNvSpPr>
            <p:nvPr/>
          </p:nvSpPr>
          <p:spPr bwMode="auto">
            <a:xfrm>
              <a:off x="1743" y="1063"/>
              <a:ext cx="318" cy="27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800" baseline="0"/>
                <a:t>G</a:t>
              </a:r>
              <a:endParaRPr lang="en-US" altLang="zh-CN" sz="1800" baseline="0">
                <a:latin typeface="Arial" charset="0"/>
              </a:endParaRPr>
            </a:p>
          </p:txBody>
        </p:sp>
        <p:sp>
          <p:nvSpPr>
            <p:cNvPr id="63537" name="Text Box 157"/>
            <p:cNvSpPr txBox="1">
              <a:spLocks noChangeArrowheads="1"/>
            </p:cNvSpPr>
            <p:nvPr/>
          </p:nvSpPr>
          <p:spPr bwMode="auto">
            <a:xfrm>
              <a:off x="1245" y="1070"/>
              <a:ext cx="318" cy="27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800" baseline="0"/>
                <a:t>S</a:t>
              </a:r>
              <a:endParaRPr lang="en-US" altLang="zh-CN" sz="1800" baseline="0">
                <a:latin typeface="Arial" charset="0"/>
              </a:endParaRPr>
            </a:p>
          </p:txBody>
        </p:sp>
        <p:sp>
          <p:nvSpPr>
            <p:cNvPr id="63538" name="Text Box 158"/>
            <p:cNvSpPr txBox="1">
              <a:spLocks noChangeArrowheads="1"/>
            </p:cNvSpPr>
            <p:nvPr/>
          </p:nvSpPr>
          <p:spPr bwMode="auto">
            <a:xfrm>
              <a:off x="2261" y="1062"/>
              <a:ext cx="318" cy="27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800" baseline="0"/>
                <a:t>D</a:t>
              </a:r>
              <a:endParaRPr lang="en-US" altLang="zh-CN" sz="1800" baseline="0">
                <a:latin typeface="Arial" charset="0"/>
              </a:endParaRPr>
            </a:p>
          </p:txBody>
        </p:sp>
      </p:grpSp>
      <p:grpSp>
        <p:nvGrpSpPr>
          <p:cNvPr id="63637" name="Group 149"/>
          <p:cNvGrpSpPr>
            <a:grpSpLocks/>
          </p:cNvGrpSpPr>
          <p:nvPr/>
        </p:nvGrpSpPr>
        <p:grpSpPr bwMode="auto">
          <a:xfrm>
            <a:off x="5435600" y="3716338"/>
            <a:ext cx="2649538" cy="2292350"/>
            <a:chOff x="3402" y="2445"/>
            <a:chExt cx="1669" cy="1444"/>
          </a:xfrm>
        </p:grpSpPr>
        <p:sp>
          <p:nvSpPr>
            <p:cNvPr id="63500" name="Line 116"/>
            <p:cNvSpPr>
              <a:spLocks noChangeShapeType="1"/>
            </p:cNvSpPr>
            <p:nvPr/>
          </p:nvSpPr>
          <p:spPr bwMode="auto">
            <a:xfrm>
              <a:off x="3614" y="2963"/>
              <a:ext cx="2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1" name="Text Box 118"/>
            <p:cNvSpPr txBox="1">
              <a:spLocks noChangeArrowheads="1"/>
            </p:cNvSpPr>
            <p:nvPr/>
          </p:nvSpPr>
          <p:spPr bwMode="auto">
            <a:xfrm>
              <a:off x="3402" y="2822"/>
              <a:ext cx="3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baseline="0"/>
                <a:t>V</a:t>
              </a:r>
              <a:endParaRPr lang="en-US" altLang="zh-CN"/>
            </a:p>
          </p:txBody>
        </p:sp>
        <p:grpSp>
          <p:nvGrpSpPr>
            <p:cNvPr id="63502" name="Group 110"/>
            <p:cNvGrpSpPr>
              <a:grpSpLocks/>
            </p:cNvGrpSpPr>
            <p:nvPr/>
          </p:nvGrpSpPr>
          <p:grpSpPr bwMode="auto">
            <a:xfrm>
              <a:off x="4121" y="3702"/>
              <a:ext cx="157" cy="187"/>
              <a:chOff x="3606" y="3838"/>
              <a:chExt cx="157" cy="187"/>
            </a:xfrm>
          </p:grpSpPr>
          <p:sp>
            <p:nvSpPr>
              <p:cNvPr id="63533" name="Line 94"/>
              <p:cNvSpPr>
                <a:spLocks noChangeShapeType="1"/>
              </p:cNvSpPr>
              <p:nvPr/>
            </p:nvSpPr>
            <p:spPr bwMode="auto">
              <a:xfrm>
                <a:off x="3686" y="3838"/>
                <a:ext cx="0" cy="18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34" name="Line 95"/>
              <p:cNvSpPr>
                <a:spLocks noChangeShapeType="1"/>
              </p:cNvSpPr>
              <p:nvPr/>
            </p:nvSpPr>
            <p:spPr bwMode="auto">
              <a:xfrm>
                <a:off x="3606" y="4025"/>
                <a:ext cx="15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3503" name="Text Box 110"/>
            <p:cNvSpPr txBox="1">
              <a:spLocks noChangeArrowheads="1"/>
            </p:cNvSpPr>
            <p:nvPr/>
          </p:nvSpPr>
          <p:spPr bwMode="auto">
            <a:xfrm>
              <a:off x="3942" y="3438"/>
              <a:ext cx="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baseline="0"/>
                <a:t>R</a:t>
              </a:r>
              <a:endParaRPr lang="en-US" altLang="zh-CN"/>
            </a:p>
          </p:txBody>
        </p:sp>
        <p:sp>
          <p:nvSpPr>
            <p:cNvPr id="63504" name="Line 121"/>
            <p:cNvSpPr>
              <a:spLocks noChangeShapeType="1"/>
            </p:cNvSpPr>
            <p:nvPr/>
          </p:nvSpPr>
          <p:spPr bwMode="auto">
            <a:xfrm>
              <a:off x="4195" y="3390"/>
              <a:ext cx="4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5" name="Oval 122"/>
            <p:cNvSpPr>
              <a:spLocks noChangeArrowheads="1"/>
            </p:cNvSpPr>
            <p:nvPr/>
          </p:nvSpPr>
          <p:spPr bwMode="auto">
            <a:xfrm>
              <a:off x="4181" y="3366"/>
              <a:ext cx="45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63506" name="Text Box 123"/>
            <p:cNvSpPr txBox="1">
              <a:spLocks noChangeArrowheads="1"/>
            </p:cNvSpPr>
            <p:nvPr/>
          </p:nvSpPr>
          <p:spPr bwMode="auto">
            <a:xfrm>
              <a:off x="4662" y="3243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baseline="0">
                  <a:solidFill>
                    <a:srgbClr val="FF0000"/>
                  </a:solidFill>
                </a:rPr>
                <a:t>V</a:t>
              </a:r>
              <a:r>
                <a:rPr lang="en-US" altLang="zh-CN">
                  <a:solidFill>
                    <a:srgbClr val="FF0000"/>
                  </a:solidFill>
                </a:rPr>
                <a:t>DS</a:t>
              </a:r>
            </a:p>
          </p:txBody>
        </p:sp>
        <p:sp>
          <p:nvSpPr>
            <p:cNvPr id="63507" name="Text Box 111"/>
            <p:cNvSpPr txBox="1">
              <a:spLocks noChangeArrowheads="1"/>
            </p:cNvSpPr>
            <p:nvPr/>
          </p:nvSpPr>
          <p:spPr bwMode="auto">
            <a:xfrm>
              <a:off x="4057" y="2445"/>
              <a:ext cx="4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baseline="0"/>
                <a:t>V</a:t>
              </a:r>
              <a:r>
                <a:rPr lang="en-US" altLang="zh-CN"/>
                <a:t>CC</a:t>
              </a:r>
            </a:p>
          </p:txBody>
        </p:sp>
        <p:grpSp>
          <p:nvGrpSpPr>
            <p:cNvPr id="63508" name="Group 148"/>
            <p:cNvGrpSpPr>
              <a:grpSpLocks/>
            </p:cNvGrpSpPr>
            <p:nvPr/>
          </p:nvGrpSpPr>
          <p:grpSpPr bwMode="auto">
            <a:xfrm>
              <a:off x="4171" y="3356"/>
              <a:ext cx="61" cy="474"/>
              <a:chOff x="5238" y="2523"/>
              <a:chExt cx="61" cy="474"/>
            </a:xfrm>
          </p:grpSpPr>
          <p:sp>
            <p:nvSpPr>
              <p:cNvPr id="63530" name="Line 107"/>
              <p:cNvSpPr>
                <a:spLocks noChangeShapeType="1"/>
              </p:cNvSpPr>
              <p:nvPr/>
            </p:nvSpPr>
            <p:spPr bwMode="auto">
              <a:xfrm>
                <a:off x="5267" y="2832"/>
                <a:ext cx="0" cy="16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31" name="Rectangle 108"/>
              <p:cNvSpPr>
                <a:spLocks noChangeArrowheads="1"/>
              </p:cNvSpPr>
              <p:nvPr/>
            </p:nvSpPr>
            <p:spPr bwMode="auto">
              <a:xfrm>
                <a:off x="5238" y="2651"/>
                <a:ext cx="61" cy="18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63532" name="Line 107"/>
              <p:cNvSpPr>
                <a:spLocks noChangeShapeType="1"/>
              </p:cNvSpPr>
              <p:nvPr/>
            </p:nvSpPr>
            <p:spPr bwMode="auto">
              <a:xfrm>
                <a:off x="5267" y="2523"/>
                <a:ext cx="0" cy="1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3509" name="Group 146"/>
            <p:cNvGrpSpPr>
              <a:grpSpLocks/>
            </p:cNvGrpSpPr>
            <p:nvPr/>
          </p:nvGrpSpPr>
          <p:grpSpPr bwMode="auto">
            <a:xfrm>
              <a:off x="3658" y="2704"/>
              <a:ext cx="847" cy="679"/>
              <a:chOff x="2987" y="2659"/>
              <a:chExt cx="847" cy="679"/>
            </a:xfrm>
          </p:grpSpPr>
          <p:sp>
            <p:nvSpPr>
              <p:cNvPr id="63511" name="Text Box 76"/>
              <p:cNvSpPr txBox="1">
                <a:spLocks noChangeArrowheads="1"/>
              </p:cNvSpPr>
              <p:nvPr/>
            </p:nvSpPr>
            <p:spPr bwMode="auto">
              <a:xfrm>
                <a:off x="2987" y="2659"/>
                <a:ext cx="408" cy="23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1800" baseline="0">
                    <a:solidFill>
                      <a:schemeClr val="folHlink"/>
                    </a:solidFill>
                  </a:rPr>
                  <a:t>G</a:t>
                </a:r>
              </a:p>
            </p:txBody>
          </p:sp>
          <p:sp>
            <p:nvSpPr>
              <p:cNvPr id="63512" name="Text Box 77"/>
              <p:cNvSpPr txBox="1">
                <a:spLocks noChangeArrowheads="1"/>
              </p:cNvSpPr>
              <p:nvPr/>
            </p:nvSpPr>
            <p:spPr bwMode="auto">
              <a:xfrm>
                <a:off x="3424" y="3102"/>
                <a:ext cx="408" cy="23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1800" baseline="0">
                    <a:solidFill>
                      <a:schemeClr val="folHlink"/>
                    </a:solidFill>
                  </a:rPr>
                  <a:t>D</a:t>
                </a:r>
              </a:p>
            </p:txBody>
          </p:sp>
          <p:sp>
            <p:nvSpPr>
              <p:cNvPr id="63513" name="Text Box 78"/>
              <p:cNvSpPr txBox="1">
                <a:spLocks noChangeArrowheads="1"/>
              </p:cNvSpPr>
              <p:nvPr/>
            </p:nvSpPr>
            <p:spPr bwMode="auto">
              <a:xfrm>
                <a:off x="3426" y="2691"/>
                <a:ext cx="408" cy="23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1800" baseline="0">
                    <a:solidFill>
                      <a:schemeClr val="folHlink"/>
                    </a:solidFill>
                  </a:rPr>
                  <a:t>S</a:t>
                </a:r>
              </a:p>
            </p:txBody>
          </p:sp>
          <p:grpSp>
            <p:nvGrpSpPr>
              <p:cNvPr id="63514" name="Group 145"/>
              <p:cNvGrpSpPr>
                <a:grpSpLocks/>
              </p:cNvGrpSpPr>
              <p:nvPr/>
            </p:nvGrpSpPr>
            <p:grpSpPr bwMode="auto">
              <a:xfrm>
                <a:off x="3129" y="2744"/>
                <a:ext cx="410" cy="587"/>
                <a:chOff x="3129" y="2744"/>
                <a:chExt cx="410" cy="587"/>
              </a:xfrm>
            </p:grpSpPr>
            <p:sp>
              <p:nvSpPr>
                <p:cNvPr id="63515" name="Line 62"/>
                <p:cNvSpPr>
                  <a:spLocks noChangeShapeType="1"/>
                </p:cNvSpPr>
                <p:nvPr/>
              </p:nvSpPr>
              <p:spPr bwMode="auto">
                <a:xfrm>
                  <a:off x="3271" y="2915"/>
                  <a:ext cx="0" cy="21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16" name="Line 63"/>
                <p:cNvSpPr>
                  <a:spLocks noChangeShapeType="1"/>
                </p:cNvSpPr>
                <p:nvPr/>
              </p:nvSpPr>
              <p:spPr bwMode="auto">
                <a:xfrm>
                  <a:off x="3129" y="2915"/>
                  <a:ext cx="142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3517" name="Group 65"/>
                <p:cNvGrpSpPr>
                  <a:grpSpLocks/>
                </p:cNvGrpSpPr>
                <p:nvPr/>
              </p:nvGrpSpPr>
              <p:grpSpPr bwMode="auto">
                <a:xfrm>
                  <a:off x="3347" y="2744"/>
                  <a:ext cx="182" cy="200"/>
                  <a:chOff x="1791" y="2221"/>
                  <a:chExt cx="182" cy="200"/>
                </a:xfrm>
              </p:grpSpPr>
              <p:sp>
                <p:nvSpPr>
                  <p:cNvPr id="63526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1791" y="2341"/>
                    <a:ext cx="0" cy="8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3527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1791" y="2221"/>
                    <a:ext cx="182" cy="158"/>
                    <a:chOff x="8820" y="10332"/>
                    <a:chExt cx="720" cy="624"/>
                  </a:xfrm>
                </p:grpSpPr>
                <p:sp>
                  <p:nvSpPr>
                    <p:cNvPr id="63528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820" y="10956"/>
                      <a:ext cx="7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529" name="Line 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540" y="10332"/>
                      <a:ext cx="0" cy="62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63518" name="Group 70"/>
                <p:cNvGrpSpPr>
                  <a:grpSpLocks/>
                </p:cNvGrpSpPr>
                <p:nvPr/>
              </p:nvGrpSpPr>
              <p:grpSpPr bwMode="auto">
                <a:xfrm>
                  <a:off x="3347" y="3105"/>
                  <a:ext cx="181" cy="226"/>
                  <a:chOff x="1791" y="2614"/>
                  <a:chExt cx="181" cy="226"/>
                </a:xfrm>
              </p:grpSpPr>
              <p:sp>
                <p:nvSpPr>
                  <p:cNvPr id="63522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1791" y="2614"/>
                    <a:ext cx="0" cy="79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1791" y="2659"/>
                    <a:ext cx="181" cy="181"/>
                    <a:chOff x="8820" y="11892"/>
                    <a:chExt cx="720" cy="624"/>
                  </a:xfrm>
                </p:grpSpPr>
                <p:sp>
                  <p:nvSpPr>
                    <p:cNvPr id="63524" name="Line 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820" y="11892"/>
                      <a:ext cx="7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525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539" y="11892"/>
                      <a:ext cx="1" cy="62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63519" name="Group 144"/>
                <p:cNvGrpSpPr>
                  <a:grpSpLocks/>
                </p:cNvGrpSpPr>
                <p:nvPr/>
              </p:nvGrpSpPr>
              <p:grpSpPr bwMode="auto">
                <a:xfrm>
                  <a:off x="3347" y="2984"/>
                  <a:ext cx="192" cy="91"/>
                  <a:chOff x="3832" y="2984"/>
                  <a:chExt cx="192" cy="91"/>
                </a:xfrm>
              </p:grpSpPr>
              <p:sp>
                <p:nvSpPr>
                  <p:cNvPr id="63520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832" y="2984"/>
                    <a:ext cx="0" cy="91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21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3843" y="3030"/>
                    <a:ext cx="18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63510" name="Line 107"/>
            <p:cNvSpPr>
              <a:spLocks noChangeShapeType="1"/>
            </p:cNvSpPr>
            <p:nvPr/>
          </p:nvSpPr>
          <p:spPr bwMode="auto">
            <a:xfrm>
              <a:off x="4203" y="2675"/>
              <a:ext cx="0" cy="1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3638" name="Text Box 112"/>
          <p:cNvSpPr txBox="1">
            <a:spLocks noChangeArrowheads="1"/>
          </p:cNvSpPr>
          <p:nvPr/>
        </p:nvSpPr>
        <p:spPr bwMode="auto">
          <a:xfrm>
            <a:off x="323850" y="5995988"/>
            <a:ext cx="208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400" baseline="0"/>
              <a:t>V </a:t>
            </a:r>
            <a:r>
              <a:rPr lang="zh-CN" altLang="en-US" sz="2400" baseline="0">
                <a:solidFill>
                  <a:srgbClr val="FF0000"/>
                </a:solidFill>
              </a:rPr>
              <a:t>高</a:t>
            </a:r>
            <a:r>
              <a:rPr lang="zh-CN" altLang="en-US" sz="2400" baseline="0"/>
              <a:t>时，</a:t>
            </a:r>
            <a:r>
              <a:rPr lang="zh-CN" altLang="en-US" sz="2400" baseline="0">
                <a:solidFill>
                  <a:schemeClr val="folHlink"/>
                </a:solidFill>
              </a:rPr>
              <a:t>门开</a:t>
            </a:r>
          </a:p>
        </p:txBody>
      </p:sp>
      <p:sp>
        <p:nvSpPr>
          <p:cNvPr id="63639" name="Text Box 112"/>
          <p:cNvSpPr txBox="1">
            <a:spLocks noChangeArrowheads="1"/>
          </p:cNvSpPr>
          <p:nvPr/>
        </p:nvSpPr>
        <p:spPr bwMode="auto">
          <a:xfrm>
            <a:off x="4213225" y="5995988"/>
            <a:ext cx="208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400" baseline="0"/>
              <a:t>V </a:t>
            </a:r>
            <a:r>
              <a:rPr lang="zh-CN" altLang="en-US" sz="2400" baseline="0">
                <a:solidFill>
                  <a:schemeClr val="hlink"/>
                </a:solidFill>
              </a:rPr>
              <a:t>低</a:t>
            </a:r>
            <a:r>
              <a:rPr lang="zh-CN" altLang="en-US" sz="2400" baseline="0"/>
              <a:t>时，</a:t>
            </a:r>
            <a:r>
              <a:rPr lang="zh-CN" altLang="en-US" sz="2400" baseline="0">
                <a:solidFill>
                  <a:schemeClr val="folHlink"/>
                </a:solidFill>
              </a:rPr>
              <a:t>门开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3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4" grpId="0"/>
      <p:bldP spid="5" grpId="0" animBg="1"/>
      <p:bldP spid="63638" grpId="0"/>
      <p:bldP spid="6363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4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53276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itchFamily="49" charset="-122"/>
                <a:ea typeface="华文行楷" pitchFamily="2" charset="-122"/>
              </a:rPr>
              <a:t>五、</a:t>
            </a:r>
            <a:r>
              <a:rPr lang="en-US" altLang="zh-CN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CMOS</a:t>
            </a: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itchFamily="49" charset="-122"/>
                <a:ea typeface="华文行楷" pitchFamily="2" charset="-122"/>
              </a:rPr>
              <a:t>集成逻辑门</a:t>
            </a:r>
          </a:p>
        </p:txBody>
      </p:sp>
      <p:sp>
        <p:nvSpPr>
          <p:cNvPr id="64539" name="Rectangle 7"/>
          <p:cNvSpPr>
            <a:spLocks noChangeArrowheads="1"/>
          </p:cNvSpPr>
          <p:nvPr/>
        </p:nvSpPr>
        <p:spPr bwMode="auto">
          <a:xfrm>
            <a:off x="755650" y="965200"/>
            <a:ext cx="3600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aseline="0"/>
              <a:t>2</a:t>
            </a:r>
            <a:r>
              <a:rPr lang="zh-CN" altLang="en-US" sz="2800" baseline="0"/>
              <a:t>、</a:t>
            </a:r>
            <a:r>
              <a:rPr lang="zh-CN" altLang="en-US" sz="2800" baseline="0">
                <a:solidFill>
                  <a:schemeClr val="hlink"/>
                </a:solidFill>
              </a:rPr>
              <a:t>互补型</a:t>
            </a:r>
            <a:r>
              <a:rPr lang="en-US" altLang="zh-CN" sz="2800" baseline="0"/>
              <a:t>MOS </a:t>
            </a:r>
          </a:p>
        </p:txBody>
      </p:sp>
      <p:sp>
        <p:nvSpPr>
          <p:cNvPr id="64540" name="Rectangle 28"/>
          <p:cNvSpPr>
            <a:spLocks noChangeArrowheads="1"/>
          </p:cNvSpPr>
          <p:nvPr/>
        </p:nvSpPr>
        <p:spPr bwMode="auto">
          <a:xfrm>
            <a:off x="755650" y="1531938"/>
            <a:ext cx="683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400" baseline="0">
                <a:solidFill>
                  <a:schemeClr val="folHlink"/>
                </a:solidFill>
              </a:rPr>
              <a:t>Complementary Metal Oxide Semiconductor </a:t>
            </a:r>
          </a:p>
        </p:txBody>
      </p:sp>
      <p:sp>
        <p:nvSpPr>
          <p:cNvPr id="5" name="AutoShape 36"/>
          <p:cNvSpPr>
            <a:spLocks noChangeArrowheads="1"/>
          </p:cNvSpPr>
          <p:nvPr/>
        </p:nvSpPr>
        <p:spPr bwMode="auto">
          <a:xfrm>
            <a:off x="7091363" y="1054100"/>
            <a:ext cx="1439862" cy="503238"/>
          </a:xfrm>
          <a:prstGeom prst="wedgeRoundRectCallout">
            <a:avLst>
              <a:gd name="adj1" fmla="val -87815"/>
              <a:gd name="adj2" fmla="val 59463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baseline="0">
                <a:solidFill>
                  <a:srgbClr val="FF0000"/>
                </a:solidFill>
              </a:rPr>
              <a:t>成对</a:t>
            </a:r>
            <a:r>
              <a:rPr lang="zh-CN" altLang="en-US" baseline="0"/>
              <a:t>使用</a:t>
            </a:r>
            <a:endParaRPr lang="zh-CN" altLang="en-US" baseline="0">
              <a:latin typeface="仿宋" pitchFamily="49" charset="-122"/>
            </a:endParaRPr>
          </a:p>
        </p:txBody>
      </p:sp>
      <p:sp>
        <p:nvSpPr>
          <p:cNvPr id="64542" name="Rectangle 23"/>
          <p:cNvSpPr>
            <a:spLocks noChangeArrowheads="1"/>
          </p:cNvSpPr>
          <p:nvPr/>
        </p:nvSpPr>
        <p:spPr bwMode="auto">
          <a:xfrm>
            <a:off x="684213" y="2090738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400" baseline="0"/>
              <a:t>（</a:t>
            </a:r>
            <a:r>
              <a:rPr lang="en-US" altLang="zh-CN" sz="2400" baseline="0"/>
              <a:t>1</a:t>
            </a:r>
            <a:r>
              <a:rPr lang="zh-CN" altLang="en-US" sz="2400" baseline="0"/>
              <a:t>）反相器 </a:t>
            </a:r>
            <a:r>
              <a:rPr lang="en-US" altLang="zh-CN" sz="2400" baseline="0"/>
              <a:t>- </a:t>
            </a:r>
            <a:r>
              <a:rPr lang="zh-CN" altLang="en-US" sz="2400" baseline="0">
                <a:solidFill>
                  <a:schemeClr val="hlink"/>
                </a:solidFill>
              </a:rPr>
              <a:t>非门</a:t>
            </a:r>
            <a:r>
              <a:rPr lang="zh-CN" altLang="en-US" sz="2400" baseline="0"/>
              <a:t> </a:t>
            </a:r>
          </a:p>
        </p:txBody>
      </p:sp>
      <p:grpSp>
        <p:nvGrpSpPr>
          <p:cNvPr id="64606" name="Group 94"/>
          <p:cNvGrpSpPr>
            <a:grpSpLocks/>
          </p:cNvGrpSpPr>
          <p:nvPr/>
        </p:nvGrpSpPr>
        <p:grpSpPr bwMode="auto">
          <a:xfrm>
            <a:off x="1044575" y="2492375"/>
            <a:ext cx="3074988" cy="3455988"/>
            <a:chOff x="658" y="1570"/>
            <a:chExt cx="1937" cy="2177"/>
          </a:xfrm>
        </p:grpSpPr>
        <p:sp>
          <p:nvSpPr>
            <p:cNvPr id="64528" name="Line 116"/>
            <p:cNvSpPr>
              <a:spLocks noChangeShapeType="1"/>
            </p:cNvSpPr>
            <p:nvPr/>
          </p:nvSpPr>
          <p:spPr bwMode="auto">
            <a:xfrm>
              <a:off x="903" y="2795"/>
              <a:ext cx="4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9" name="Text Box 118"/>
            <p:cNvSpPr txBox="1">
              <a:spLocks noChangeArrowheads="1"/>
            </p:cNvSpPr>
            <p:nvPr/>
          </p:nvSpPr>
          <p:spPr bwMode="auto">
            <a:xfrm>
              <a:off x="658" y="2638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400" baseline="0">
                  <a:solidFill>
                    <a:schemeClr val="folHlink"/>
                  </a:solidFill>
                </a:rPr>
                <a:t>A</a:t>
              </a:r>
              <a:endParaRPr lang="en-US" altLang="zh-CN" sz="2400">
                <a:solidFill>
                  <a:schemeClr val="folHlink"/>
                </a:solidFill>
              </a:endParaRPr>
            </a:p>
          </p:txBody>
        </p:sp>
        <p:sp>
          <p:nvSpPr>
            <p:cNvPr id="64530" name="Oval 122"/>
            <p:cNvSpPr>
              <a:spLocks noChangeArrowheads="1"/>
            </p:cNvSpPr>
            <p:nvPr/>
          </p:nvSpPr>
          <p:spPr bwMode="auto">
            <a:xfrm>
              <a:off x="1765" y="2771"/>
              <a:ext cx="45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64531" name="Line 121"/>
            <p:cNvSpPr>
              <a:spLocks noChangeShapeType="1"/>
            </p:cNvSpPr>
            <p:nvPr/>
          </p:nvSpPr>
          <p:spPr bwMode="auto">
            <a:xfrm>
              <a:off x="1795" y="2795"/>
              <a:ext cx="4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2" name="Oval 122"/>
            <p:cNvSpPr>
              <a:spLocks noChangeArrowheads="1"/>
            </p:cNvSpPr>
            <p:nvPr/>
          </p:nvSpPr>
          <p:spPr bwMode="auto">
            <a:xfrm>
              <a:off x="1373" y="2774"/>
              <a:ext cx="45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grpSp>
          <p:nvGrpSpPr>
            <p:cNvPr id="64533" name="Group 84"/>
            <p:cNvGrpSpPr>
              <a:grpSpLocks/>
            </p:cNvGrpSpPr>
            <p:nvPr/>
          </p:nvGrpSpPr>
          <p:grpSpPr bwMode="auto">
            <a:xfrm>
              <a:off x="1234" y="1570"/>
              <a:ext cx="863" cy="2177"/>
              <a:chOff x="1610" y="1706"/>
              <a:chExt cx="863" cy="2177"/>
            </a:xfrm>
          </p:grpSpPr>
          <p:grpSp>
            <p:nvGrpSpPr>
              <p:cNvPr id="64535" name="Group 59"/>
              <p:cNvGrpSpPr>
                <a:grpSpLocks/>
              </p:cNvGrpSpPr>
              <p:nvPr/>
            </p:nvGrpSpPr>
            <p:grpSpPr bwMode="auto">
              <a:xfrm>
                <a:off x="1610" y="3031"/>
                <a:ext cx="859" cy="679"/>
                <a:chOff x="1679" y="2758"/>
                <a:chExt cx="859" cy="679"/>
              </a:xfrm>
            </p:grpSpPr>
            <p:grpSp>
              <p:nvGrpSpPr>
                <p:cNvPr id="64562" name="Group 60"/>
                <p:cNvGrpSpPr>
                  <a:grpSpLocks/>
                </p:cNvGrpSpPr>
                <p:nvPr/>
              </p:nvGrpSpPr>
              <p:grpSpPr bwMode="auto">
                <a:xfrm>
                  <a:off x="1837" y="2798"/>
                  <a:ext cx="400" cy="587"/>
                  <a:chOff x="1573" y="2237"/>
                  <a:chExt cx="400" cy="587"/>
                </a:xfrm>
              </p:grpSpPr>
              <p:grpSp>
                <p:nvGrpSpPr>
                  <p:cNvPr id="64566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1573" y="2408"/>
                    <a:ext cx="142" cy="214"/>
                    <a:chOff x="8100" y="10956"/>
                    <a:chExt cx="540" cy="780"/>
                  </a:xfrm>
                </p:grpSpPr>
                <p:sp>
                  <p:nvSpPr>
                    <p:cNvPr id="64579" name="Line 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40" y="10956"/>
                      <a:ext cx="0" cy="78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4580" name="Line 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100" y="11736"/>
                      <a:ext cx="54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4567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1791" y="2477"/>
                    <a:ext cx="0" cy="91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4568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1791" y="2237"/>
                    <a:ext cx="182" cy="200"/>
                    <a:chOff x="1791" y="2221"/>
                    <a:chExt cx="182" cy="200"/>
                  </a:xfrm>
                </p:grpSpPr>
                <p:sp>
                  <p:nvSpPr>
                    <p:cNvPr id="64575" name="Line 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91" y="2341"/>
                      <a:ext cx="0" cy="8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64576" name="Group 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91" y="2221"/>
                      <a:ext cx="182" cy="158"/>
                      <a:chOff x="8820" y="10332"/>
                      <a:chExt cx="720" cy="624"/>
                    </a:xfrm>
                  </p:grpSpPr>
                  <p:sp>
                    <p:nvSpPr>
                      <p:cNvPr id="64577" name="Line 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820" y="10956"/>
                        <a:ext cx="7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4578" name="Line 6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9540" y="10332"/>
                        <a:ext cx="0" cy="624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4569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1791" y="2598"/>
                    <a:ext cx="181" cy="226"/>
                    <a:chOff x="1791" y="2614"/>
                    <a:chExt cx="181" cy="226"/>
                  </a:xfrm>
                </p:grpSpPr>
                <p:sp>
                  <p:nvSpPr>
                    <p:cNvPr id="64571" name="Line 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91" y="2614"/>
                      <a:ext cx="0" cy="79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64572" name="Group 7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91" y="2659"/>
                      <a:ext cx="181" cy="181"/>
                      <a:chOff x="8820" y="11892"/>
                      <a:chExt cx="720" cy="624"/>
                    </a:xfrm>
                  </p:grpSpPr>
                  <p:sp>
                    <p:nvSpPr>
                      <p:cNvPr id="64573" name="Line 7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820" y="11892"/>
                        <a:ext cx="7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4574" name="Line 7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9539" y="11892"/>
                        <a:ext cx="1" cy="624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64570" name="Line 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91" y="2523"/>
                    <a:ext cx="182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4563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1679" y="3179"/>
                  <a:ext cx="408" cy="236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CN" sz="1800" baseline="0">
                      <a:solidFill>
                        <a:schemeClr val="folHlink"/>
                      </a:solidFill>
                    </a:rPr>
                    <a:t>G</a:t>
                  </a:r>
                </a:p>
              </p:txBody>
            </p:sp>
            <p:sp>
              <p:nvSpPr>
                <p:cNvPr id="64564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2130" y="3201"/>
                  <a:ext cx="408" cy="236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CN" sz="1800" baseline="0">
                      <a:solidFill>
                        <a:schemeClr val="folHlink"/>
                      </a:solidFill>
                    </a:rPr>
                    <a:t>S</a:t>
                  </a:r>
                </a:p>
              </p:txBody>
            </p:sp>
            <p:sp>
              <p:nvSpPr>
                <p:cNvPr id="64565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2130" y="2758"/>
                  <a:ext cx="408" cy="236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CN" sz="1800" baseline="0">
                      <a:solidFill>
                        <a:schemeClr val="folHlink"/>
                      </a:solidFill>
                    </a:rPr>
                    <a:t>D</a:t>
                  </a:r>
                </a:p>
              </p:txBody>
            </p:sp>
          </p:grpSp>
          <p:sp>
            <p:nvSpPr>
              <p:cNvPr id="64536" name="Line 94"/>
              <p:cNvSpPr>
                <a:spLocks noChangeShapeType="1"/>
              </p:cNvSpPr>
              <p:nvPr/>
            </p:nvSpPr>
            <p:spPr bwMode="auto">
              <a:xfrm>
                <a:off x="2170" y="2056"/>
                <a:ext cx="0" cy="27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7" name="Line 95"/>
              <p:cNvSpPr>
                <a:spLocks noChangeShapeType="1"/>
              </p:cNvSpPr>
              <p:nvPr/>
            </p:nvSpPr>
            <p:spPr bwMode="auto">
              <a:xfrm>
                <a:off x="2088" y="3883"/>
                <a:ext cx="15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8" name="Text Box 111"/>
              <p:cNvSpPr txBox="1">
                <a:spLocks noChangeArrowheads="1"/>
              </p:cNvSpPr>
              <p:nvPr/>
            </p:nvSpPr>
            <p:spPr bwMode="auto">
              <a:xfrm>
                <a:off x="1946" y="1706"/>
                <a:ext cx="4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400" baseline="0"/>
                  <a:t>V</a:t>
                </a:r>
                <a:r>
                  <a:rPr lang="en-US" altLang="zh-CN" sz="2400"/>
                  <a:t>CC</a:t>
                </a:r>
              </a:p>
            </p:txBody>
          </p:sp>
          <p:grpSp>
            <p:nvGrpSpPr>
              <p:cNvPr id="2" name="Group 146"/>
              <p:cNvGrpSpPr>
                <a:grpSpLocks/>
              </p:cNvGrpSpPr>
              <p:nvPr/>
            </p:nvGrpSpPr>
            <p:grpSpPr bwMode="auto">
              <a:xfrm>
                <a:off x="1626" y="2161"/>
                <a:ext cx="847" cy="679"/>
                <a:chOff x="2987" y="2659"/>
                <a:chExt cx="847" cy="679"/>
              </a:xfrm>
            </p:grpSpPr>
            <p:sp>
              <p:nvSpPr>
                <p:cNvPr id="64543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987" y="2659"/>
                  <a:ext cx="408" cy="236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CN" sz="1800" baseline="0">
                      <a:solidFill>
                        <a:schemeClr val="folHlink"/>
                      </a:solidFill>
                    </a:rPr>
                    <a:t>G</a:t>
                  </a:r>
                </a:p>
              </p:txBody>
            </p:sp>
            <p:sp>
              <p:nvSpPr>
                <p:cNvPr id="64544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3424" y="3102"/>
                  <a:ext cx="408" cy="236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CN" sz="1800" baseline="0">
                      <a:solidFill>
                        <a:schemeClr val="folHlink"/>
                      </a:solidFill>
                    </a:rPr>
                    <a:t>D</a:t>
                  </a:r>
                </a:p>
              </p:txBody>
            </p:sp>
            <p:sp>
              <p:nvSpPr>
                <p:cNvPr id="64545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3426" y="2691"/>
                  <a:ext cx="408" cy="236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CN" sz="1800" baseline="0">
                      <a:solidFill>
                        <a:schemeClr val="folHlink"/>
                      </a:solidFill>
                    </a:rPr>
                    <a:t>S</a:t>
                  </a:r>
                </a:p>
              </p:txBody>
            </p:sp>
            <p:grpSp>
              <p:nvGrpSpPr>
                <p:cNvPr id="64546" name="Group 145"/>
                <p:cNvGrpSpPr>
                  <a:grpSpLocks/>
                </p:cNvGrpSpPr>
                <p:nvPr/>
              </p:nvGrpSpPr>
              <p:grpSpPr bwMode="auto">
                <a:xfrm>
                  <a:off x="3129" y="2744"/>
                  <a:ext cx="410" cy="587"/>
                  <a:chOff x="3129" y="2744"/>
                  <a:chExt cx="410" cy="587"/>
                </a:xfrm>
              </p:grpSpPr>
              <p:sp>
                <p:nvSpPr>
                  <p:cNvPr id="64547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271" y="2915"/>
                    <a:ext cx="0" cy="21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548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3129" y="2915"/>
                    <a:ext cx="14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4549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3347" y="2744"/>
                    <a:ext cx="182" cy="200"/>
                    <a:chOff x="1791" y="2221"/>
                    <a:chExt cx="182" cy="200"/>
                  </a:xfrm>
                </p:grpSpPr>
                <p:sp>
                  <p:nvSpPr>
                    <p:cNvPr id="64558" name="Line 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91" y="2341"/>
                      <a:ext cx="0" cy="8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64559" name="Group 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91" y="2221"/>
                      <a:ext cx="182" cy="158"/>
                      <a:chOff x="8820" y="10332"/>
                      <a:chExt cx="720" cy="624"/>
                    </a:xfrm>
                  </p:grpSpPr>
                  <p:sp>
                    <p:nvSpPr>
                      <p:cNvPr id="64560" name="Line 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820" y="10956"/>
                        <a:ext cx="7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4561" name="Line 6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9540" y="10332"/>
                        <a:ext cx="0" cy="624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4550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3347" y="3105"/>
                    <a:ext cx="181" cy="226"/>
                    <a:chOff x="1791" y="2614"/>
                    <a:chExt cx="181" cy="226"/>
                  </a:xfrm>
                </p:grpSpPr>
                <p:sp>
                  <p:nvSpPr>
                    <p:cNvPr id="64554" name="Line 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91" y="2614"/>
                      <a:ext cx="0" cy="79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64555" name="Group 7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91" y="2659"/>
                      <a:ext cx="181" cy="181"/>
                      <a:chOff x="8820" y="11892"/>
                      <a:chExt cx="720" cy="624"/>
                    </a:xfrm>
                  </p:grpSpPr>
                  <p:sp>
                    <p:nvSpPr>
                      <p:cNvPr id="64556" name="Line 7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820" y="11892"/>
                        <a:ext cx="7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4557" name="Line 7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9539" y="11892"/>
                        <a:ext cx="1" cy="624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4551" name="Group 144"/>
                  <p:cNvGrpSpPr>
                    <a:grpSpLocks/>
                  </p:cNvGrpSpPr>
                  <p:nvPr/>
                </p:nvGrpSpPr>
                <p:grpSpPr bwMode="auto">
                  <a:xfrm>
                    <a:off x="3347" y="2984"/>
                    <a:ext cx="192" cy="91"/>
                    <a:chOff x="3832" y="2984"/>
                    <a:chExt cx="192" cy="91"/>
                  </a:xfrm>
                </p:grpSpPr>
                <p:sp>
                  <p:nvSpPr>
                    <p:cNvPr id="64552" name="Line 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32" y="2984"/>
                      <a:ext cx="0" cy="9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4553" name="Line 1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43" y="3030"/>
                      <a:ext cx="181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3" name="Line 94"/>
              <p:cNvSpPr>
                <a:spLocks noChangeShapeType="1"/>
              </p:cNvSpPr>
              <p:nvPr/>
            </p:nvSpPr>
            <p:spPr bwMode="auto">
              <a:xfrm>
                <a:off x="2170" y="2750"/>
                <a:ext cx="0" cy="36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41" name="Line 94"/>
              <p:cNvSpPr>
                <a:spLocks noChangeShapeType="1"/>
              </p:cNvSpPr>
              <p:nvPr/>
            </p:nvSpPr>
            <p:spPr bwMode="auto">
              <a:xfrm>
                <a:off x="2170" y="3611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" name="Line 94"/>
              <p:cNvSpPr>
                <a:spLocks noChangeShapeType="1"/>
              </p:cNvSpPr>
              <p:nvPr/>
            </p:nvSpPr>
            <p:spPr bwMode="auto">
              <a:xfrm>
                <a:off x="1770" y="2411"/>
                <a:ext cx="0" cy="104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4534" name="Text Box 118"/>
            <p:cNvSpPr txBox="1">
              <a:spLocks noChangeArrowheads="1"/>
            </p:cNvSpPr>
            <p:nvPr/>
          </p:nvSpPr>
          <p:spPr bwMode="auto">
            <a:xfrm>
              <a:off x="2277" y="2638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400" baseline="0">
                  <a:solidFill>
                    <a:schemeClr val="folHlink"/>
                  </a:solidFill>
                </a:rPr>
                <a:t>F</a:t>
              </a:r>
              <a:endParaRPr lang="en-US" altLang="zh-CN" sz="2400">
                <a:solidFill>
                  <a:schemeClr val="folHlink"/>
                </a:solidFill>
              </a:endParaRPr>
            </a:p>
          </p:txBody>
        </p:sp>
      </p:grpSp>
      <p:sp>
        <p:nvSpPr>
          <p:cNvPr id="76909" name="Text Box 109"/>
          <p:cNvSpPr txBox="1">
            <a:spLocks noChangeArrowheads="1"/>
          </p:cNvSpPr>
          <p:nvPr/>
        </p:nvSpPr>
        <p:spPr bwMode="auto">
          <a:xfrm>
            <a:off x="5003800" y="2492375"/>
            <a:ext cx="1512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400" baseline="0">
                <a:solidFill>
                  <a:schemeClr val="folHlink"/>
                </a:solidFill>
              </a:rPr>
              <a:t>A=1</a:t>
            </a:r>
            <a:r>
              <a:rPr lang="zh-CN" altLang="en-US" sz="2400" baseline="0">
                <a:solidFill>
                  <a:schemeClr val="folHlink"/>
                </a:solidFill>
              </a:rPr>
              <a:t>时</a:t>
            </a:r>
            <a:endParaRPr lang="zh-CN" altLang="en-US" sz="2400" baseline="0"/>
          </a:p>
        </p:txBody>
      </p:sp>
      <p:sp>
        <p:nvSpPr>
          <p:cNvPr id="64600" name="Rectangle 207"/>
          <p:cNvSpPr>
            <a:spLocks noChangeArrowheads="1"/>
          </p:cNvSpPr>
          <p:nvPr/>
        </p:nvSpPr>
        <p:spPr bwMode="auto">
          <a:xfrm>
            <a:off x="5075238" y="3116263"/>
            <a:ext cx="3673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400" baseline="0">
                <a:solidFill>
                  <a:schemeClr val="hlink"/>
                </a:solidFill>
              </a:rPr>
              <a:t>下面</a:t>
            </a:r>
            <a:r>
              <a:rPr lang="en-US" altLang="zh-CN" sz="2400" baseline="0">
                <a:solidFill>
                  <a:schemeClr val="hlink"/>
                </a:solidFill>
              </a:rPr>
              <a:t>N</a:t>
            </a:r>
            <a:r>
              <a:rPr lang="zh-CN" altLang="en-US" sz="2400" baseline="0">
                <a:solidFill>
                  <a:schemeClr val="hlink"/>
                </a:solidFill>
              </a:rPr>
              <a:t>型</a:t>
            </a:r>
            <a:r>
              <a:rPr lang="en-US" altLang="zh-CN" sz="2400" baseline="0">
                <a:solidFill>
                  <a:schemeClr val="hlink"/>
                </a:solidFill>
              </a:rPr>
              <a:t>MOS</a:t>
            </a:r>
            <a:r>
              <a:rPr lang="zh-CN" altLang="en-US" sz="2400" baseline="0">
                <a:solidFill>
                  <a:schemeClr val="hlink"/>
                </a:solidFill>
              </a:rPr>
              <a:t>管导通</a:t>
            </a:r>
          </a:p>
        </p:txBody>
      </p:sp>
      <p:sp>
        <p:nvSpPr>
          <p:cNvPr id="64601" name="Rectangle 207"/>
          <p:cNvSpPr>
            <a:spLocks noChangeArrowheads="1"/>
          </p:cNvSpPr>
          <p:nvPr/>
        </p:nvSpPr>
        <p:spPr bwMode="auto">
          <a:xfrm>
            <a:off x="5075238" y="3644900"/>
            <a:ext cx="3673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400" baseline="0">
                <a:solidFill>
                  <a:schemeClr val="hlink"/>
                </a:solidFill>
              </a:rPr>
              <a:t>F</a:t>
            </a:r>
            <a:r>
              <a:rPr lang="zh-CN" altLang="en-US" sz="2400" baseline="0">
                <a:solidFill>
                  <a:schemeClr val="hlink"/>
                </a:solidFill>
              </a:rPr>
              <a:t>和</a:t>
            </a:r>
            <a:r>
              <a:rPr lang="zh-CN" altLang="en-US" sz="2400" baseline="0">
                <a:solidFill>
                  <a:srgbClr val="FF0000"/>
                </a:solidFill>
              </a:rPr>
              <a:t>地电平</a:t>
            </a:r>
            <a:r>
              <a:rPr lang="zh-CN" altLang="en-US" sz="2400" baseline="0">
                <a:solidFill>
                  <a:schemeClr val="hlink"/>
                </a:solidFill>
              </a:rPr>
              <a:t>相联（</a:t>
            </a:r>
            <a:r>
              <a:rPr lang="en-US" altLang="zh-CN" sz="2400" baseline="0">
                <a:solidFill>
                  <a:schemeClr val="hlink"/>
                </a:solidFill>
              </a:rPr>
              <a:t>F=0</a:t>
            </a:r>
            <a:r>
              <a:rPr lang="zh-CN" altLang="en-US" sz="2400" baseline="0">
                <a:solidFill>
                  <a:schemeClr val="hlink"/>
                </a:solidFill>
              </a:rPr>
              <a:t>）</a:t>
            </a:r>
          </a:p>
        </p:txBody>
      </p:sp>
      <p:sp>
        <p:nvSpPr>
          <p:cNvPr id="6" name="Text Box 109"/>
          <p:cNvSpPr txBox="1">
            <a:spLocks noChangeArrowheads="1"/>
          </p:cNvSpPr>
          <p:nvPr/>
        </p:nvSpPr>
        <p:spPr bwMode="auto">
          <a:xfrm>
            <a:off x="5003800" y="4267200"/>
            <a:ext cx="1512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400" baseline="0">
                <a:solidFill>
                  <a:schemeClr val="folHlink"/>
                </a:solidFill>
              </a:rPr>
              <a:t>A=0</a:t>
            </a:r>
            <a:r>
              <a:rPr lang="zh-CN" altLang="en-US" sz="2400" baseline="0">
                <a:solidFill>
                  <a:schemeClr val="folHlink"/>
                </a:solidFill>
              </a:rPr>
              <a:t>时</a:t>
            </a:r>
            <a:endParaRPr lang="zh-CN" altLang="en-US" sz="2400" baseline="0"/>
          </a:p>
        </p:txBody>
      </p:sp>
      <p:sp>
        <p:nvSpPr>
          <p:cNvPr id="64603" name="Rectangle 207"/>
          <p:cNvSpPr>
            <a:spLocks noChangeArrowheads="1"/>
          </p:cNvSpPr>
          <p:nvPr/>
        </p:nvSpPr>
        <p:spPr bwMode="auto">
          <a:xfrm>
            <a:off x="5075238" y="4891088"/>
            <a:ext cx="3673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400" baseline="0">
                <a:solidFill>
                  <a:schemeClr val="hlink"/>
                </a:solidFill>
              </a:rPr>
              <a:t>上面</a:t>
            </a:r>
            <a:r>
              <a:rPr lang="en-US" altLang="zh-CN" sz="2400" baseline="0">
                <a:solidFill>
                  <a:schemeClr val="hlink"/>
                </a:solidFill>
              </a:rPr>
              <a:t>P</a:t>
            </a:r>
            <a:r>
              <a:rPr lang="zh-CN" altLang="en-US" sz="2400" baseline="0">
                <a:solidFill>
                  <a:schemeClr val="hlink"/>
                </a:solidFill>
              </a:rPr>
              <a:t>型</a:t>
            </a:r>
            <a:r>
              <a:rPr lang="en-US" altLang="zh-CN" sz="2400" baseline="0">
                <a:solidFill>
                  <a:schemeClr val="hlink"/>
                </a:solidFill>
              </a:rPr>
              <a:t>MOS</a:t>
            </a:r>
            <a:r>
              <a:rPr lang="zh-CN" altLang="en-US" sz="2400" baseline="0">
                <a:solidFill>
                  <a:schemeClr val="hlink"/>
                </a:solidFill>
              </a:rPr>
              <a:t>管导通</a:t>
            </a:r>
          </a:p>
        </p:txBody>
      </p:sp>
      <p:sp>
        <p:nvSpPr>
          <p:cNvPr id="64604" name="Rectangle 207"/>
          <p:cNvSpPr>
            <a:spLocks noChangeArrowheads="1"/>
          </p:cNvSpPr>
          <p:nvPr/>
        </p:nvSpPr>
        <p:spPr bwMode="auto">
          <a:xfrm>
            <a:off x="5075238" y="5419725"/>
            <a:ext cx="3673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400" baseline="0">
                <a:solidFill>
                  <a:schemeClr val="hlink"/>
                </a:solidFill>
              </a:rPr>
              <a:t>F</a:t>
            </a:r>
            <a:r>
              <a:rPr lang="zh-CN" altLang="en-US" sz="2400" baseline="0">
                <a:solidFill>
                  <a:schemeClr val="hlink"/>
                </a:solidFill>
              </a:rPr>
              <a:t>和</a:t>
            </a:r>
            <a:r>
              <a:rPr lang="zh-CN" altLang="en-US" sz="2400" baseline="0">
                <a:solidFill>
                  <a:srgbClr val="FF0000"/>
                </a:solidFill>
              </a:rPr>
              <a:t>电源</a:t>
            </a:r>
            <a:r>
              <a:rPr lang="zh-CN" altLang="en-US" sz="2400" baseline="0">
                <a:solidFill>
                  <a:schemeClr val="hlink"/>
                </a:solidFill>
              </a:rPr>
              <a:t>相联（</a:t>
            </a:r>
            <a:r>
              <a:rPr lang="en-US" altLang="zh-CN" sz="2400" baseline="0">
                <a:solidFill>
                  <a:schemeClr val="hlink"/>
                </a:solidFill>
              </a:rPr>
              <a:t>F=1</a:t>
            </a:r>
            <a:r>
              <a:rPr lang="zh-CN" altLang="en-US" sz="2400" baseline="0">
                <a:solidFill>
                  <a:schemeClr val="hlink"/>
                </a:solidFill>
              </a:rPr>
              <a:t>）</a:t>
            </a:r>
          </a:p>
        </p:txBody>
      </p:sp>
      <p:sp>
        <p:nvSpPr>
          <p:cNvPr id="64605" name="Rectangle 210"/>
          <p:cNvSpPr>
            <a:spLocks noChangeArrowheads="1"/>
          </p:cNvSpPr>
          <p:nvPr/>
        </p:nvSpPr>
        <p:spPr bwMode="auto">
          <a:xfrm>
            <a:off x="1116013" y="6092825"/>
            <a:ext cx="6373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400" baseline="0">
                <a:solidFill>
                  <a:srgbClr val="FF0000"/>
                </a:solidFill>
              </a:rPr>
              <a:t>注意：</a:t>
            </a:r>
            <a:r>
              <a:rPr lang="en-US" altLang="zh-CN" sz="2400" baseline="0"/>
              <a:t>MOS</a:t>
            </a:r>
            <a:r>
              <a:rPr lang="zh-CN" altLang="en-US" sz="2400" baseline="0"/>
              <a:t>管关闭时，具有一定负载能力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4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4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4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4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4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4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4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4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4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39" grpId="0"/>
      <p:bldP spid="64540" grpId="0"/>
      <p:bldP spid="5" grpId="0" animBg="1"/>
      <p:bldP spid="64542" grpId="0"/>
      <p:bldP spid="76909" grpId="0"/>
      <p:bldP spid="64600" grpId="0"/>
      <p:bldP spid="64601" grpId="0"/>
      <p:bldP spid="6" grpId="0"/>
      <p:bldP spid="64603" grpId="0"/>
      <p:bldP spid="64604" grpId="0"/>
      <p:bldP spid="6460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7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4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53276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itchFamily="49" charset="-122"/>
                <a:ea typeface="华文行楷" pitchFamily="2" charset="-122"/>
              </a:rPr>
              <a:t>五、</a:t>
            </a:r>
            <a:r>
              <a:rPr lang="en-US" altLang="zh-CN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CMOS</a:t>
            </a: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itchFamily="49" charset="-122"/>
                <a:ea typeface="华文行楷" pitchFamily="2" charset="-122"/>
              </a:rPr>
              <a:t>集成逻辑门</a:t>
            </a:r>
          </a:p>
        </p:txBody>
      </p:sp>
      <p:sp>
        <p:nvSpPr>
          <p:cNvPr id="64542" name="Rectangle 23"/>
          <p:cNvSpPr>
            <a:spLocks noChangeArrowheads="1"/>
          </p:cNvSpPr>
          <p:nvPr/>
        </p:nvSpPr>
        <p:spPr bwMode="auto">
          <a:xfrm>
            <a:off x="684213" y="909638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400" baseline="0"/>
              <a:t>（</a:t>
            </a:r>
            <a:r>
              <a:rPr lang="en-US" altLang="zh-CN" sz="2400" baseline="0"/>
              <a:t>2</a:t>
            </a:r>
            <a:r>
              <a:rPr lang="zh-CN" altLang="en-US" sz="2400" baseline="0"/>
              <a:t>）</a:t>
            </a:r>
            <a:r>
              <a:rPr lang="zh-CN" altLang="en-US" sz="2400" baseline="0">
                <a:solidFill>
                  <a:schemeClr val="hlink"/>
                </a:solidFill>
              </a:rPr>
              <a:t>与非门</a:t>
            </a:r>
            <a:r>
              <a:rPr lang="zh-CN" altLang="en-US" sz="2400" baseline="0"/>
              <a:t> </a:t>
            </a:r>
          </a:p>
        </p:txBody>
      </p:sp>
      <p:grpSp>
        <p:nvGrpSpPr>
          <p:cNvPr id="65646" name="Group 110"/>
          <p:cNvGrpSpPr>
            <a:grpSpLocks/>
          </p:cNvGrpSpPr>
          <p:nvPr/>
        </p:nvGrpSpPr>
        <p:grpSpPr bwMode="auto">
          <a:xfrm>
            <a:off x="733425" y="1341438"/>
            <a:ext cx="4270375" cy="3217862"/>
            <a:chOff x="772" y="836"/>
            <a:chExt cx="2690" cy="2027"/>
          </a:xfrm>
        </p:grpSpPr>
        <p:sp>
          <p:nvSpPr>
            <p:cNvPr id="65633" name="Text Box 118"/>
            <p:cNvSpPr txBox="1">
              <a:spLocks noChangeArrowheads="1"/>
            </p:cNvSpPr>
            <p:nvPr/>
          </p:nvSpPr>
          <p:spPr bwMode="auto">
            <a:xfrm>
              <a:off x="772" y="2462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400" baseline="0">
                  <a:solidFill>
                    <a:schemeClr val="folHlink"/>
                  </a:solidFill>
                </a:rPr>
                <a:t>A</a:t>
              </a:r>
              <a:endParaRPr lang="en-US" altLang="zh-CN" sz="2400">
                <a:solidFill>
                  <a:schemeClr val="folHlink"/>
                </a:solidFill>
              </a:endParaRPr>
            </a:p>
          </p:txBody>
        </p:sp>
        <p:grpSp>
          <p:nvGrpSpPr>
            <p:cNvPr id="65634" name="Group 61"/>
            <p:cNvGrpSpPr>
              <a:grpSpLocks/>
            </p:cNvGrpSpPr>
            <p:nvPr/>
          </p:nvGrpSpPr>
          <p:grpSpPr bwMode="auto">
            <a:xfrm>
              <a:off x="2533" y="836"/>
              <a:ext cx="454" cy="553"/>
              <a:chOff x="2533" y="869"/>
              <a:chExt cx="454" cy="553"/>
            </a:xfrm>
          </p:grpSpPr>
          <p:sp>
            <p:nvSpPr>
              <p:cNvPr id="65683" name="Line 94"/>
              <p:cNvSpPr>
                <a:spLocks noChangeShapeType="1"/>
              </p:cNvSpPr>
              <p:nvPr/>
            </p:nvSpPr>
            <p:spPr bwMode="auto">
              <a:xfrm>
                <a:off x="2668" y="1149"/>
                <a:ext cx="0" cy="27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684" name="Text Box 111"/>
              <p:cNvSpPr txBox="1">
                <a:spLocks noChangeArrowheads="1"/>
              </p:cNvSpPr>
              <p:nvPr/>
            </p:nvSpPr>
            <p:spPr bwMode="auto">
              <a:xfrm>
                <a:off x="2533" y="869"/>
                <a:ext cx="4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400" baseline="0"/>
                  <a:t>V</a:t>
                </a:r>
                <a:r>
                  <a:rPr lang="en-US" altLang="zh-CN" sz="2400"/>
                  <a:t>CC</a:t>
                </a:r>
              </a:p>
            </p:txBody>
          </p:sp>
        </p:grpSp>
        <p:grpSp>
          <p:nvGrpSpPr>
            <p:cNvPr id="65635" name="Group 105"/>
            <p:cNvGrpSpPr>
              <a:grpSpLocks/>
            </p:cNvGrpSpPr>
            <p:nvPr/>
          </p:nvGrpSpPr>
          <p:grpSpPr bwMode="auto">
            <a:xfrm>
              <a:off x="1020" y="1254"/>
              <a:ext cx="2131" cy="1609"/>
              <a:chOff x="1020" y="1254"/>
              <a:chExt cx="2131" cy="1609"/>
            </a:xfrm>
          </p:grpSpPr>
          <p:sp>
            <p:nvSpPr>
              <p:cNvPr id="65637" name="Line 116"/>
              <p:cNvSpPr>
                <a:spLocks noChangeShapeType="1"/>
              </p:cNvSpPr>
              <p:nvPr/>
            </p:nvSpPr>
            <p:spPr bwMode="auto">
              <a:xfrm>
                <a:off x="1020" y="2606"/>
                <a:ext cx="1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638" name="Oval 122"/>
              <p:cNvSpPr>
                <a:spLocks noChangeArrowheads="1"/>
              </p:cNvSpPr>
              <p:nvPr/>
            </p:nvSpPr>
            <p:spPr bwMode="auto">
              <a:xfrm>
                <a:off x="2637" y="2000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65639" name="Line 121"/>
              <p:cNvSpPr>
                <a:spLocks noChangeShapeType="1"/>
              </p:cNvSpPr>
              <p:nvPr/>
            </p:nvSpPr>
            <p:spPr bwMode="auto">
              <a:xfrm>
                <a:off x="2653" y="2024"/>
                <a:ext cx="49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640" name="Oval 122"/>
              <p:cNvSpPr>
                <a:spLocks noChangeArrowheads="1"/>
              </p:cNvSpPr>
              <p:nvPr/>
            </p:nvSpPr>
            <p:spPr bwMode="auto">
              <a:xfrm>
                <a:off x="2232" y="2582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grpSp>
            <p:nvGrpSpPr>
              <p:cNvPr id="65641" name="Group 59"/>
              <p:cNvGrpSpPr>
                <a:grpSpLocks/>
              </p:cNvGrpSpPr>
              <p:nvPr/>
            </p:nvGrpSpPr>
            <p:grpSpPr bwMode="auto">
              <a:xfrm>
                <a:off x="2108" y="2184"/>
                <a:ext cx="859" cy="679"/>
                <a:chOff x="1679" y="2758"/>
                <a:chExt cx="859" cy="679"/>
              </a:xfrm>
            </p:grpSpPr>
            <p:grpSp>
              <p:nvGrpSpPr>
                <p:cNvPr id="65664" name="Group 60"/>
                <p:cNvGrpSpPr>
                  <a:grpSpLocks/>
                </p:cNvGrpSpPr>
                <p:nvPr/>
              </p:nvGrpSpPr>
              <p:grpSpPr bwMode="auto">
                <a:xfrm>
                  <a:off x="1837" y="2798"/>
                  <a:ext cx="400" cy="587"/>
                  <a:chOff x="1573" y="2237"/>
                  <a:chExt cx="400" cy="587"/>
                </a:xfrm>
              </p:grpSpPr>
              <p:grpSp>
                <p:nvGrpSpPr>
                  <p:cNvPr id="65668" name="Group 61"/>
                  <p:cNvGrpSpPr>
                    <a:grpSpLocks/>
                  </p:cNvGrpSpPr>
                  <p:nvPr/>
                </p:nvGrpSpPr>
                <p:grpSpPr bwMode="auto">
                  <a:xfrm>
                    <a:off x="1573" y="2408"/>
                    <a:ext cx="142" cy="214"/>
                    <a:chOff x="8100" y="10956"/>
                    <a:chExt cx="540" cy="780"/>
                  </a:xfrm>
                </p:grpSpPr>
                <p:sp>
                  <p:nvSpPr>
                    <p:cNvPr id="65681" name="Line 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40" y="10956"/>
                      <a:ext cx="0" cy="78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5682" name="Line 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100" y="11736"/>
                      <a:ext cx="54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5669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1791" y="2477"/>
                    <a:ext cx="0" cy="91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5670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1791" y="2237"/>
                    <a:ext cx="182" cy="200"/>
                    <a:chOff x="1791" y="2221"/>
                    <a:chExt cx="182" cy="200"/>
                  </a:xfrm>
                </p:grpSpPr>
                <p:sp>
                  <p:nvSpPr>
                    <p:cNvPr id="5" name="Line 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91" y="2341"/>
                      <a:ext cx="0" cy="8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65678" name="Group 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91" y="2221"/>
                      <a:ext cx="182" cy="158"/>
                      <a:chOff x="8820" y="10332"/>
                      <a:chExt cx="720" cy="624"/>
                    </a:xfrm>
                  </p:grpSpPr>
                  <p:sp>
                    <p:nvSpPr>
                      <p:cNvPr id="65679" name="Line 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820" y="10956"/>
                        <a:ext cx="7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" name="Line 6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9540" y="10332"/>
                        <a:ext cx="0" cy="624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7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1791" y="2598"/>
                    <a:ext cx="181" cy="226"/>
                    <a:chOff x="1791" y="2614"/>
                    <a:chExt cx="181" cy="226"/>
                  </a:xfrm>
                </p:grpSpPr>
                <p:sp>
                  <p:nvSpPr>
                    <p:cNvPr id="65673" name="Line 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91" y="2614"/>
                      <a:ext cx="0" cy="79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65674" name="Group 7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91" y="2659"/>
                      <a:ext cx="181" cy="181"/>
                      <a:chOff x="8820" y="11892"/>
                      <a:chExt cx="720" cy="624"/>
                    </a:xfrm>
                  </p:grpSpPr>
                  <p:sp>
                    <p:nvSpPr>
                      <p:cNvPr id="65675" name="Line 7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820" y="11892"/>
                        <a:ext cx="7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" name="Line 7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9539" y="11892"/>
                        <a:ext cx="1" cy="624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65672" name="Line 7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91" y="2523"/>
                    <a:ext cx="182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5665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1679" y="3179"/>
                  <a:ext cx="408" cy="236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CN" sz="1800" baseline="0">
                      <a:solidFill>
                        <a:schemeClr val="folHlink"/>
                      </a:solidFill>
                    </a:rPr>
                    <a:t>G</a:t>
                  </a:r>
                </a:p>
              </p:txBody>
            </p:sp>
            <p:sp>
              <p:nvSpPr>
                <p:cNvPr id="9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2130" y="3201"/>
                  <a:ext cx="408" cy="236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CN" sz="1800" baseline="0">
                      <a:solidFill>
                        <a:schemeClr val="folHlink"/>
                      </a:solidFill>
                    </a:rPr>
                    <a:t>S</a:t>
                  </a:r>
                </a:p>
              </p:txBody>
            </p:sp>
            <p:sp>
              <p:nvSpPr>
                <p:cNvPr id="65667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2130" y="2758"/>
                  <a:ext cx="408" cy="236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CN" sz="1800" baseline="0">
                      <a:solidFill>
                        <a:schemeClr val="folHlink"/>
                      </a:solidFill>
                    </a:rPr>
                    <a:t>D</a:t>
                  </a:r>
                </a:p>
              </p:txBody>
            </p:sp>
          </p:grpSp>
          <p:grpSp>
            <p:nvGrpSpPr>
              <p:cNvPr id="65642" name="Group 146"/>
              <p:cNvGrpSpPr>
                <a:grpSpLocks/>
              </p:cNvGrpSpPr>
              <p:nvPr/>
            </p:nvGrpSpPr>
            <p:grpSpPr bwMode="auto">
              <a:xfrm>
                <a:off x="2124" y="1254"/>
                <a:ext cx="847" cy="679"/>
                <a:chOff x="2987" y="2659"/>
                <a:chExt cx="847" cy="679"/>
              </a:xfrm>
            </p:grpSpPr>
            <p:sp>
              <p:nvSpPr>
                <p:cNvPr id="65645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987" y="2659"/>
                  <a:ext cx="408" cy="236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CN" sz="1800" baseline="0">
                      <a:solidFill>
                        <a:schemeClr val="folHlink"/>
                      </a:solidFill>
                    </a:rPr>
                    <a:t>G</a:t>
                  </a:r>
                </a:p>
              </p:txBody>
            </p:sp>
            <p:sp>
              <p:nvSpPr>
                <p:cNvPr id="10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3424" y="3102"/>
                  <a:ext cx="408" cy="236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CN" sz="1800" baseline="0">
                      <a:solidFill>
                        <a:schemeClr val="folHlink"/>
                      </a:solidFill>
                    </a:rPr>
                    <a:t>D</a:t>
                  </a:r>
                </a:p>
              </p:txBody>
            </p:sp>
            <p:sp>
              <p:nvSpPr>
                <p:cNvPr id="65647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3426" y="2691"/>
                  <a:ext cx="408" cy="236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CN" sz="1800" baseline="0">
                      <a:solidFill>
                        <a:schemeClr val="folHlink"/>
                      </a:solidFill>
                    </a:rPr>
                    <a:t>S</a:t>
                  </a:r>
                </a:p>
              </p:txBody>
            </p:sp>
            <p:grpSp>
              <p:nvGrpSpPr>
                <p:cNvPr id="65648" name="Group 145"/>
                <p:cNvGrpSpPr>
                  <a:grpSpLocks/>
                </p:cNvGrpSpPr>
                <p:nvPr/>
              </p:nvGrpSpPr>
              <p:grpSpPr bwMode="auto">
                <a:xfrm>
                  <a:off x="3129" y="2744"/>
                  <a:ext cx="410" cy="587"/>
                  <a:chOff x="3129" y="2744"/>
                  <a:chExt cx="410" cy="587"/>
                </a:xfrm>
              </p:grpSpPr>
              <p:sp>
                <p:nvSpPr>
                  <p:cNvPr id="65649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271" y="2915"/>
                    <a:ext cx="0" cy="21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650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3129" y="2915"/>
                    <a:ext cx="14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5651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3347" y="2744"/>
                    <a:ext cx="182" cy="200"/>
                    <a:chOff x="1791" y="2221"/>
                    <a:chExt cx="182" cy="200"/>
                  </a:xfrm>
                </p:grpSpPr>
                <p:sp>
                  <p:nvSpPr>
                    <p:cNvPr id="65660" name="Line 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91" y="2341"/>
                      <a:ext cx="0" cy="8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1" name="Group 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91" y="2221"/>
                      <a:ext cx="182" cy="158"/>
                      <a:chOff x="8820" y="10332"/>
                      <a:chExt cx="720" cy="624"/>
                    </a:xfrm>
                  </p:grpSpPr>
                  <p:sp>
                    <p:nvSpPr>
                      <p:cNvPr id="12" name="Line 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820" y="10956"/>
                        <a:ext cx="7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3" name="Line 6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9540" y="10332"/>
                        <a:ext cx="0" cy="624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4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3347" y="3105"/>
                    <a:ext cx="181" cy="226"/>
                    <a:chOff x="1791" y="2614"/>
                    <a:chExt cx="181" cy="226"/>
                  </a:xfrm>
                </p:grpSpPr>
                <p:sp>
                  <p:nvSpPr>
                    <p:cNvPr id="15" name="Line 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91" y="2614"/>
                      <a:ext cx="0" cy="79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65657" name="Group 7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91" y="2659"/>
                      <a:ext cx="181" cy="181"/>
                      <a:chOff x="8820" y="11892"/>
                      <a:chExt cx="720" cy="624"/>
                    </a:xfrm>
                  </p:grpSpPr>
                  <p:sp>
                    <p:nvSpPr>
                      <p:cNvPr id="65658" name="Line 7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820" y="11892"/>
                        <a:ext cx="7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5659" name="Line 7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9539" y="11892"/>
                        <a:ext cx="1" cy="624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5653" name="Group 144"/>
                  <p:cNvGrpSpPr>
                    <a:grpSpLocks/>
                  </p:cNvGrpSpPr>
                  <p:nvPr/>
                </p:nvGrpSpPr>
                <p:grpSpPr bwMode="auto">
                  <a:xfrm>
                    <a:off x="3347" y="2984"/>
                    <a:ext cx="192" cy="91"/>
                    <a:chOff x="3832" y="2984"/>
                    <a:chExt cx="192" cy="91"/>
                  </a:xfrm>
                </p:grpSpPr>
                <p:sp>
                  <p:nvSpPr>
                    <p:cNvPr id="65654" name="Line 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32" y="2984"/>
                      <a:ext cx="0" cy="9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5655" name="Line 1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43" y="3030"/>
                      <a:ext cx="181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65643" name="Line 94"/>
              <p:cNvSpPr>
                <a:spLocks noChangeShapeType="1"/>
              </p:cNvSpPr>
              <p:nvPr/>
            </p:nvSpPr>
            <p:spPr bwMode="auto">
              <a:xfrm>
                <a:off x="2661" y="1859"/>
                <a:ext cx="0" cy="36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644" name="Line 94"/>
              <p:cNvSpPr>
                <a:spLocks noChangeShapeType="1"/>
              </p:cNvSpPr>
              <p:nvPr/>
            </p:nvSpPr>
            <p:spPr bwMode="auto">
              <a:xfrm>
                <a:off x="2261" y="1512"/>
                <a:ext cx="0" cy="110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5636" name="Text Box 118"/>
            <p:cNvSpPr txBox="1">
              <a:spLocks noChangeArrowheads="1"/>
            </p:cNvSpPr>
            <p:nvPr/>
          </p:nvSpPr>
          <p:spPr bwMode="auto">
            <a:xfrm>
              <a:off x="3144" y="1859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400" baseline="0">
                  <a:solidFill>
                    <a:schemeClr val="folHlink"/>
                  </a:solidFill>
                </a:rPr>
                <a:t>F</a:t>
              </a:r>
              <a:endParaRPr lang="en-US" altLang="zh-CN" sz="2400">
                <a:solidFill>
                  <a:schemeClr val="folHlink"/>
                </a:solidFill>
              </a:endParaRPr>
            </a:p>
          </p:txBody>
        </p:sp>
      </p:grpSp>
      <p:grpSp>
        <p:nvGrpSpPr>
          <p:cNvPr id="65652" name="Group 116"/>
          <p:cNvGrpSpPr>
            <a:grpSpLocks/>
          </p:cNvGrpSpPr>
          <p:nvPr/>
        </p:nvGrpSpPr>
        <p:grpSpPr bwMode="auto">
          <a:xfrm>
            <a:off x="766763" y="4362450"/>
            <a:ext cx="3452812" cy="1651000"/>
            <a:chOff x="793" y="2739"/>
            <a:chExt cx="2175" cy="1040"/>
          </a:xfrm>
        </p:grpSpPr>
        <p:sp>
          <p:nvSpPr>
            <p:cNvPr id="65605" name="Text Box 118"/>
            <p:cNvSpPr txBox="1">
              <a:spLocks noChangeArrowheads="1"/>
            </p:cNvSpPr>
            <p:nvPr/>
          </p:nvSpPr>
          <p:spPr bwMode="auto">
            <a:xfrm>
              <a:off x="793" y="3187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400" baseline="0">
                  <a:solidFill>
                    <a:schemeClr val="folHlink"/>
                  </a:solidFill>
                </a:rPr>
                <a:t>B</a:t>
              </a:r>
              <a:endParaRPr lang="en-US" altLang="zh-CN" sz="2400">
                <a:solidFill>
                  <a:schemeClr val="folHlink"/>
                </a:solidFill>
              </a:endParaRPr>
            </a:p>
          </p:txBody>
        </p:sp>
        <p:grpSp>
          <p:nvGrpSpPr>
            <p:cNvPr id="65606" name="Group 109"/>
            <p:cNvGrpSpPr>
              <a:grpSpLocks/>
            </p:cNvGrpSpPr>
            <p:nvPr/>
          </p:nvGrpSpPr>
          <p:grpSpPr bwMode="auto">
            <a:xfrm>
              <a:off x="2109" y="2739"/>
              <a:ext cx="859" cy="1040"/>
              <a:chOff x="2109" y="3206"/>
              <a:chExt cx="859" cy="1040"/>
            </a:xfrm>
          </p:grpSpPr>
          <p:grpSp>
            <p:nvGrpSpPr>
              <p:cNvPr id="65608" name="Group 106"/>
              <p:cNvGrpSpPr>
                <a:grpSpLocks/>
              </p:cNvGrpSpPr>
              <p:nvPr/>
            </p:nvGrpSpPr>
            <p:grpSpPr bwMode="auto">
              <a:xfrm>
                <a:off x="2109" y="3393"/>
                <a:ext cx="859" cy="853"/>
                <a:chOff x="2109" y="2932"/>
                <a:chExt cx="859" cy="853"/>
              </a:xfrm>
            </p:grpSpPr>
            <p:grpSp>
              <p:nvGrpSpPr>
                <p:cNvPr id="65610" name="Group 60"/>
                <p:cNvGrpSpPr>
                  <a:grpSpLocks/>
                </p:cNvGrpSpPr>
                <p:nvPr/>
              </p:nvGrpSpPr>
              <p:grpSpPr bwMode="auto">
                <a:xfrm>
                  <a:off x="2586" y="3513"/>
                  <a:ext cx="157" cy="272"/>
                  <a:chOff x="2586" y="2740"/>
                  <a:chExt cx="157" cy="272"/>
                </a:xfrm>
              </p:grpSpPr>
              <p:sp>
                <p:nvSpPr>
                  <p:cNvPr id="65631" name="Line 95"/>
                  <p:cNvSpPr>
                    <a:spLocks noChangeShapeType="1"/>
                  </p:cNvSpPr>
                  <p:nvPr/>
                </p:nvSpPr>
                <p:spPr bwMode="auto">
                  <a:xfrm>
                    <a:off x="2586" y="3012"/>
                    <a:ext cx="157" cy="0"/>
                  </a:xfrm>
                  <a:prstGeom prst="line">
                    <a:avLst/>
                  </a:prstGeom>
                  <a:noFill/>
                  <a:ln w="222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632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2668" y="2740"/>
                    <a:ext cx="0" cy="27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5611" name="Group 59"/>
                <p:cNvGrpSpPr>
                  <a:grpSpLocks/>
                </p:cNvGrpSpPr>
                <p:nvPr/>
              </p:nvGrpSpPr>
              <p:grpSpPr bwMode="auto">
                <a:xfrm>
                  <a:off x="2109" y="2932"/>
                  <a:ext cx="859" cy="679"/>
                  <a:chOff x="1679" y="2758"/>
                  <a:chExt cx="859" cy="679"/>
                </a:xfrm>
              </p:grpSpPr>
              <p:grpSp>
                <p:nvGrpSpPr>
                  <p:cNvPr id="65612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1837" y="2798"/>
                    <a:ext cx="400" cy="587"/>
                    <a:chOff x="1573" y="2237"/>
                    <a:chExt cx="400" cy="587"/>
                  </a:xfrm>
                </p:grpSpPr>
                <p:grpSp>
                  <p:nvGrpSpPr>
                    <p:cNvPr id="65616" name="Group 6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73" y="2408"/>
                      <a:ext cx="142" cy="214"/>
                      <a:chOff x="8100" y="10956"/>
                      <a:chExt cx="540" cy="780"/>
                    </a:xfrm>
                  </p:grpSpPr>
                  <p:sp>
                    <p:nvSpPr>
                      <p:cNvPr id="65629" name="Line 6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640" y="10956"/>
                        <a:ext cx="0" cy="78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5630" name="Line 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100" y="11736"/>
                        <a:ext cx="54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5617" name="Line 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91" y="2477"/>
                      <a:ext cx="0" cy="9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65618" name="Group 6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91" y="2237"/>
                      <a:ext cx="182" cy="200"/>
                      <a:chOff x="1791" y="2221"/>
                      <a:chExt cx="182" cy="200"/>
                    </a:xfrm>
                  </p:grpSpPr>
                  <p:sp>
                    <p:nvSpPr>
                      <p:cNvPr id="65625" name="Line 6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791" y="2341"/>
                        <a:ext cx="0" cy="8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5626" name="Group 6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91" y="2221"/>
                        <a:ext cx="182" cy="158"/>
                        <a:chOff x="8820" y="10332"/>
                        <a:chExt cx="720" cy="624"/>
                      </a:xfrm>
                    </p:grpSpPr>
                    <p:sp>
                      <p:nvSpPr>
                        <p:cNvPr id="65627" name="Line 6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8820" y="10956"/>
                          <a:ext cx="7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5628" name="Line 6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9540" y="10332"/>
                          <a:ext cx="0" cy="624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65619" name="Group 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91" y="2598"/>
                      <a:ext cx="181" cy="226"/>
                      <a:chOff x="1791" y="2614"/>
                      <a:chExt cx="181" cy="226"/>
                    </a:xfrm>
                  </p:grpSpPr>
                  <p:sp>
                    <p:nvSpPr>
                      <p:cNvPr id="65621" name="Line 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791" y="2614"/>
                        <a:ext cx="0" cy="79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5622" name="Group 7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91" y="2659"/>
                        <a:ext cx="181" cy="181"/>
                        <a:chOff x="8820" y="11892"/>
                        <a:chExt cx="720" cy="624"/>
                      </a:xfrm>
                    </p:grpSpPr>
                    <p:sp>
                      <p:nvSpPr>
                        <p:cNvPr id="65623" name="Line 7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8820" y="11892"/>
                          <a:ext cx="7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5624" name="Line 7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9539" y="11892"/>
                          <a:ext cx="1" cy="624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sp>
                  <p:nvSpPr>
                    <p:cNvPr id="65620" name="Line 7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791" y="2523"/>
                      <a:ext cx="18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5613" name="Text Box 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79" y="3179"/>
                    <a:ext cx="408" cy="236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en-US" altLang="zh-CN" sz="1800" baseline="0">
                        <a:solidFill>
                          <a:schemeClr val="folHlink"/>
                        </a:solidFill>
                      </a:rPr>
                      <a:t>G</a:t>
                    </a:r>
                  </a:p>
                </p:txBody>
              </p:sp>
              <p:sp>
                <p:nvSpPr>
                  <p:cNvPr id="65614" name="Text Box 7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30" y="3201"/>
                    <a:ext cx="408" cy="236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en-US" altLang="zh-CN" sz="1800" baseline="0">
                        <a:solidFill>
                          <a:schemeClr val="folHlink"/>
                        </a:solidFill>
                      </a:rPr>
                      <a:t>S</a:t>
                    </a:r>
                  </a:p>
                </p:txBody>
              </p:sp>
              <p:sp>
                <p:nvSpPr>
                  <p:cNvPr id="65615" name="Text Box 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30" y="2758"/>
                    <a:ext cx="408" cy="236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en-US" altLang="zh-CN" sz="1800" baseline="0">
                        <a:solidFill>
                          <a:schemeClr val="folHlink"/>
                        </a:solidFill>
                      </a:rPr>
                      <a:t>D</a:t>
                    </a:r>
                  </a:p>
                </p:txBody>
              </p:sp>
            </p:grpSp>
          </p:grpSp>
          <p:sp>
            <p:nvSpPr>
              <p:cNvPr id="65609" name="Line 108"/>
              <p:cNvSpPr>
                <a:spLocks noChangeShapeType="1"/>
              </p:cNvSpPr>
              <p:nvPr/>
            </p:nvSpPr>
            <p:spPr bwMode="auto">
              <a:xfrm>
                <a:off x="2669" y="3206"/>
                <a:ext cx="0" cy="2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5607" name="Line 121"/>
            <p:cNvSpPr>
              <a:spLocks noChangeShapeType="1"/>
            </p:cNvSpPr>
            <p:nvPr/>
          </p:nvSpPr>
          <p:spPr bwMode="auto">
            <a:xfrm>
              <a:off x="1020" y="3347"/>
              <a:ext cx="12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5656" name="Group 120"/>
          <p:cNvGrpSpPr>
            <a:grpSpLocks/>
          </p:cNvGrpSpPr>
          <p:nvPr/>
        </p:nvGrpSpPr>
        <p:grpSpPr bwMode="auto">
          <a:xfrm>
            <a:off x="3084513" y="884238"/>
            <a:ext cx="2447925" cy="457200"/>
            <a:chOff x="3515" y="2387"/>
            <a:chExt cx="1542" cy="288"/>
          </a:xfrm>
        </p:grpSpPr>
        <p:sp>
          <p:nvSpPr>
            <p:cNvPr id="65603" name="Rectangle 25"/>
            <p:cNvSpPr>
              <a:spLocks noChangeArrowheads="1"/>
            </p:cNvSpPr>
            <p:nvPr/>
          </p:nvSpPr>
          <p:spPr bwMode="auto">
            <a:xfrm>
              <a:off x="3515" y="2387"/>
              <a:ext cx="15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sz="2400" baseline="0">
                  <a:solidFill>
                    <a:schemeClr val="folHlink"/>
                  </a:solidFill>
                </a:rPr>
                <a:t>F(A, B) = A B </a:t>
              </a:r>
              <a:endParaRPr kumimoji="1" lang="zh-CN" altLang="en-US" sz="2400" baseline="0">
                <a:solidFill>
                  <a:schemeClr val="folHlink"/>
                </a:solidFill>
              </a:endParaRPr>
            </a:p>
          </p:txBody>
        </p:sp>
        <p:sp>
          <p:nvSpPr>
            <p:cNvPr id="65604" name="Line 50"/>
            <p:cNvSpPr>
              <a:spLocks noChangeShapeType="1"/>
            </p:cNvSpPr>
            <p:nvPr/>
          </p:nvSpPr>
          <p:spPr bwMode="auto">
            <a:xfrm>
              <a:off x="4406" y="2411"/>
              <a:ext cx="2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5661" name="Group 125"/>
          <p:cNvGrpSpPr>
            <a:grpSpLocks/>
          </p:cNvGrpSpPr>
          <p:nvPr/>
        </p:nvGrpSpPr>
        <p:grpSpPr bwMode="auto">
          <a:xfrm>
            <a:off x="1633538" y="1968500"/>
            <a:ext cx="2146300" cy="3384550"/>
            <a:chOff x="1339" y="1290"/>
            <a:chExt cx="1352" cy="2132"/>
          </a:xfrm>
        </p:grpSpPr>
        <p:grpSp>
          <p:nvGrpSpPr>
            <p:cNvPr id="65574" name="Group 122"/>
            <p:cNvGrpSpPr>
              <a:grpSpLocks/>
            </p:cNvGrpSpPr>
            <p:nvPr/>
          </p:nvGrpSpPr>
          <p:grpSpPr bwMode="auto">
            <a:xfrm>
              <a:off x="1339" y="1290"/>
              <a:ext cx="1352" cy="2132"/>
              <a:chOff x="1339" y="1290"/>
              <a:chExt cx="1352" cy="2132"/>
            </a:xfrm>
          </p:grpSpPr>
          <p:sp>
            <p:nvSpPr>
              <p:cNvPr id="65577" name="Oval 122"/>
              <p:cNvSpPr>
                <a:spLocks noChangeArrowheads="1"/>
              </p:cNvSpPr>
              <p:nvPr/>
            </p:nvSpPr>
            <p:spPr bwMode="auto">
              <a:xfrm>
                <a:off x="1458" y="3377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grpSp>
            <p:nvGrpSpPr>
              <p:cNvPr id="65578" name="Group 115"/>
              <p:cNvGrpSpPr>
                <a:grpSpLocks/>
              </p:cNvGrpSpPr>
              <p:nvPr/>
            </p:nvGrpSpPr>
            <p:grpSpPr bwMode="auto">
              <a:xfrm>
                <a:off x="1339" y="1290"/>
                <a:ext cx="1352" cy="700"/>
                <a:chOff x="1338" y="1232"/>
                <a:chExt cx="1352" cy="700"/>
              </a:xfrm>
            </p:grpSpPr>
            <p:grpSp>
              <p:nvGrpSpPr>
                <p:cNvPr id="65580" name="Group 146"/>
                <p:cNvGrpSpPr>
                  <a:grpSpLocks/>
                </p:cNvGrpSpPr>
                <p:nvPr/>
              </p:nvGrpSpPr>
              <p:grpSpPr bwMode="auto">
                <a:xfrm>
                  <a:off x="1338" y="1253"/>
                  <a:ext cx="847" cy="679"/>
                  <a:chOff x="2987" y="2659"/>
                  <a:chExt cx="847" cy="679"/>
                </a:xfrm>
              </p:grpSpPr>
              <p:sp>
                <p:nvSpPr>
                  <p:cNvPr id="65584" name="Text Box 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87" y="2659"/>
                    <a:ext cx="408" cy="236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en-US" altLang="zh-CN" sz="1800" baseline="0">
                        <a:solidFill>
                          <a:schemeClr val="folHlink"/>
                        </a:solidFill>
                      </a:rPr>
                      <a:t>G</a:t>
                    </a:r>
                  </a:p>
                </p:txBody>
              </p:sp>
              <p:sp>
                <p:nvSpPr>
                  <p:cNvPr id="65585" name="Text Box 7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24" y="3102"/>
                    <a:ext cx="408" cy="236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en-US" altLang="zh-CN" sz="1800" baseline="0">
                        <a:solidFill>
                          <a:schemeClr val="folHlink"/>
                        </a:solidFill>
                      </a:rPr>
                      <a:t>D</a:t>
                    </a:r>
                  </a:p>
                </p:txBody>
              </p:sp>
              <p:sp>
                <p:nvSpPr>
                  <p:cNvPr id="65586" name="Text Box 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26" y="2691"/>
                    <a:ext cx="408" cy="236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en-US" altLang="zh-CN" sz="1800" baseline="0">
                        <a:solidFill>
                          <a:schemeClr val="folHlink"/>
                        </a:solidFill>
                      </a:rPr>
                      <a:t>S</a:t>
                    </a:r>
                  </a:p>
                </p:txBody>
              </p:sp>
              <p:grpSp>
                <p:nvGrpSpPr>
                  <p:cNvPr id="65587" name="Group 145"/>
                  <p:cNvGrpSpPr>
                    <a:grpSpLocks/>
                  </p:cNvGrpSpPr>
                  <p:nvPr/>
                </p:nvGrpSpPr>
                <p:grpSpPr bwMode="auto">
                  <a:xfrm>
                    <a:off x="3129" y="2744"/>
                    <a:ext cx="410" cy="587"/>
                    <a:chOff x="3129" y="2744"/>
                    <a:chExt cx="410" cy="587"/>
                  </a:xfrm>
                </p:grpSpPr>
                <p:sp>
                  <p:nvSpPr>
                    <p:cNvPr id="65588" name="Line 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71" y="2915"/>
                      <a:ext cx="0" cy="21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5589" name="Line 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29" y="2915"/>
                      <a:ext cx="14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65590" name="Group 6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47" y="2744"/>
                      <a:ext cx="182" cy="200"/>
                      <a:chOff x="1791" y="2221"/>
                      <a:chExt cx="182" cy="200"/>
                    </a:xfrm>
                  </p:grpSpPr>
                  <p:sp>
                    <p:nvSpPr>
                      <p:cNvPr id="65599" name="Line 6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791" y="2341"/>
                        <a:ext cx="0" cy="8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5600" name="Group 6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91" y="2221"/>
                        <a:ext cx="182" cy="158"/>
                        <a:chOff x="8820" y="10332"/>
                        <a:chExt cx="720" cy="624"/>
                      </a:xfrm>
                    </p:grpSpPr>
                    <p:sp>
                      <p:nvSpPr>
                        <p:cNvPr id="65601" name="Line 6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8820" y="10956"/>
                          <a:ext cx="7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5602" name="Line 6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9540" y="10332"/>
                          <a:ext cx="0" cy="624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65591" name="Group 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47" y="3105"/>
                      <a:ext cx="181" cy="226"/>
                      <a:chOff x="1791" y="2614"/>
                      <a:chExt cx="181" cy="226"/>
                    </a:xfrm>
                  </p:grpSpPr>
                  <p:sp>
                    <p:nvSpPr>
                      <p:cNvPr id="65595" name="Line 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791" y="2614"/>
                        <a:ext cx="0" cy="79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5596" name="Group 7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91" y="2659"/>
                        <a:ext cx="181" cy="181"/>
                        <a:chOff x="8820" y="11892"/>
                        <a:chExt cx="720" cy="624"/>
                      </a:xfrm>
                    </p:grpSpPr>
                    <p:sp>
                      <p:nvSpPr>
                        <p:cNvPr id="65597" name="Line 7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8820" y="11892"/>
                          <a:ext cx="7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5598" name="Line 7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9539" y="11892"/>
                          <a:ext cx="1" cy="624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65592" name="Group 1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47" y="2984"/>
                      <a:ext cx="192" cy="91"/>
                      <a:chOff x="3832" y="2984"/>
                      <a:chExt cx="192" cy="91"/>
                    </a:xfrm>
                  </p:grpSpPr>
                  <p:sp>
                    <p:nvSpPr>
                      <p:cNvPr id="65593" name="Line 6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32" y="2984"/>
                        <a:ext cx="0" cy="91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5594" name="Line 14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43" y="3030"/>
                        <a:ext cx="181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sp>
              <p:nvSpPr>
                <p:cNvPr id="65581" name="Oval 122"/>
                <p:cNvSpPr>
                  <a:spLocks noChangeArrowheads="1"/>
                </p:cNvSpPr>
                <p:nvPr/>
              </p:nvSpPr>
              <p:spPr bwMode="auto">
                <a:xfrm>
                  <a:off x="2645" y="1232"/>
                  <a:ext cx="45" cy="45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65582" name="Line 121"/>
                <p:cNvSpPr>
                  <a:spLocks noChangeShapeType="1"/>
                </p:cNvSpPr>
                <p:nvPr/>
              </p:nvSpPr>
              <p:spPr bwMode="auto">
                <a:xfrm>
                  <a:off x="1882" y="1253"/>
                  <a:ext cx="77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583" name="Line 113"/>
                <p:cNvSpPr>
                  <a:spLocks noChangeShapeType="1"/>
                </p:cNvSpPr>
                <p:nvPr/>
              </p:nvSpPr>
              <p:spPr bwMode="auto">
                <a:xfrm flipV="1">
                  <a:off x="1882" y="1245"/>
                  <a:ext cx="0" cy="1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5579" name="Line 121"/>
              <p:cNvSpPr>
                <a:spLocks noChangeShapeType="1"/>
              </p:cNvSpPr>
              <p:nvPr/>
            </p:nvSpPr>
            <p:spPr bwMode="auto">
              <a:xfrm>
                <a:off x="1482" y="1570"/>
                <a:ext cx="0" cy="181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5575" name="Line 123"/>
            <p:cNvSpPr>
              <a:spLocks noChangeShapeType="1"/>
            </p:cNvSpPr>
            <p:nvPr/>
          </p:nvSpPr>
          <p:spPr bwMode="auto">
            <a:xfrm>
              <a:off x="1882" y="2085"/>
              <a:ext cx="7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6" name="Line 124"/>
            <p:cNvSpPr>
              <a:spLocks noChangeShapeType="1"/>
            </p:cNvSpPr>
            <p:nvPr/>
          </p:nvSpPr>
          <p:spPr bwMode="auto">
            <a:xfrm flipV="1">
              <a:off x="1882" y="1909"/>
              <a:ext cx="0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662" name="Text Box 126"/>
          <p:cNvSpPr txBox="1">
            <a:spLocks noChangeArrowheads="1"/>
          </p:cNvSpPr>
          <p:nvPr/>
        </p:nvSpPr>
        <p:spPr bwMode="auto">
          <a:xfrm>
            <a:off x="5435600" y="1557338"/>
            <a:ext cx="309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400" baseline="0">
                <a:solidFill>
                  <a:schemeClr val="folHlink"/>
                </a:solidFill>
              </a:rPr>
              <a:t>P</a:t>
            </a:r>
            <a:r>
              <a:rPr lang="zh-CN" altLang="en-US" sz="2400" baseline="0">
                <a:solidFill>
                  <a:schemeClr val="folHlink"/>
                </a:solidFill>
              </a:rPr>
              <a:t>型并联、</a:t>
            </a:r>
            <a:r>
              <a:rPr lang="en-US" altLang="zh-CN" sz="2400" baseline="0">
                <a:solidFill>
                  <a:schemeClr val="folHlink"/>
                </a:solidFill>
              </a:rPr>
              <a:t>N</a:t>
            </a:r>
            <a:r>
              <a:rPr lang="zh-CN" altLang="en-US" sz="2400" baseline="0">
                <a:solidFill>
                  <a:schemeClr val="folHlink"/>
                </a:solidFill>
              </a:rPr>
              <a:t>型串联</a:t>
            </a:r>
          </a:p>
        </p:txBody>
      </p:sp>
      <p:sp>
        <p:nvSpPr>
          <p:cNvPr id="65663" name="Text Box 127"/>
          <p:cNvSpPr txBox="1">
            <a:spLocks noChangeArrowheads="1"/>
          </p:cNvSpPr>
          <p:nvPr/>
        </p:nvSpPr>
        <p:spPr bwMode="auto">
          <a:xfrm>
            <a:off x="5508625" y="2225675"/>
            <a:ext cx="2036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400" baseline="0">
                <a:solidFill>
                  <a:srgbClr val="FF0000"/>
                </a:solidFill>
              </a:rPr>
              <a:t>A=0   B=0</a:t>
            </a:r>
          </a:p>
        </p:txBody>
      </p:sp>
      <p:sp>
        <p:nvSpPr>
          <p:cNvPr id="58640" name="Line 272"/>
          <p:cNvSpPr>
            <a:spLocks noChangeShapeType="1"/>
          </p:cNvSpPr>
          <p:nvPr/>
        </p:nvSpPr>
        <p:spPr bwMode="auto">
          <a:xfrm>
            <a:off x="4068763" y="2276475"/>
            <a:ext cx="0" cy="647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Line 272"/>
          <p:cNvSpPr>
            <a:spLocks noChangeShapeType="1"/>
          </p:cNvSpPr>
          <p:nvPr/>
        </p:nvSpPr>
        <p:spPr bwMode="auto">
          <a:xfrm>
            <a:off x="2843213" y="2276475"/>
            <a:ext cx="0" cy="647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5666" name="Group 107"/>
          <p:cNvGrpSpPr>
            <a:grpSpLocks/>
          </p:cNvGrpSpPr>
          <p:nvPr/>
        </p:nvGrpSpPr>
        <p:grpSpPr bwMode="auto">
          <a:xfrm>
            <a:off x="4013200" y="3644900"/>
            <a:ext cx="114300" cy="801688"/>
            <a:chOff x="6750" y="3138"/>
            <a:chExt cx="180" cy="1263"/>
          </a:xfrm>
        </p:grpSpPr>
        <p:sp>
          <p:nvSpPr>
            <p:cNvPr id="65570" name="Line 108"/>
            <p:cNvSpPr>
              <a:spLocks noChangeShapeType="1"/>
            </p:cNvSpPr>
            <p:nvPr/>
          </p:nvSpPr>
          <p:spPr bwMode="auto">
            <a:xfrm>
              <a:off x="6839" y="3777"/>
              <a:ext cx="1" cy="624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1" name="Line 109"/>
            <p:cNvSpPr>
              <a:spLocks noChangeShapeType="1"/>
            </p:cNvSpPr>
            <p:nvPr/>
          </p:nvSpPr>
          <p:spPr bwMode="auto">
            <a:xfrm flipH="1">
              <a:off x="6750" y="3546"/>
              <a:ext cx="180" cy="156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2" name="Line 110"/>
            <p:cNvSpPr>
              <a:spLocks noChangeShapeType="1"/>
            </p:cNvSpPr>
            <p:nvPr/>
          </p:nvSpPr>
          <p:spPr bwMode="auto">
            <a:xfrm flipH="1">
              <a:off x="6750" y="3678"/>
              <a:ext cx="180" cy="156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3" name="Line 111"/>
            <p:cNvSpPr>
              <a:spLocks noChangeShapeType="1"/>
            </p:cNvSpPr>
            <p:nvPr/>
          </p:nvSpPr>
          <p:spPr bwMode="auto">
            <a:xfrm>
              <a:off x="6840" y="3138"/>
              <a:ext cx="1" cy="468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5671" name="Group 107"/>
          <p:cNvGrpSpPr>
            <a:grpSpLocks/>
          </p:cNvGrpSpPr>
          <p:nvPr/>
        </p:nvGrpSpPr>
        <p:grpSpPr bwMode="auto">
          <a:xfrm>
            <a:off x="4008438" y="4859338"/>
            <a:ext cx="114300" cy="801687"/>
            <a:chOff x="6750" y="3138"/>
            <a:chExt cx="180" cy="1263"/>
          </a:xfrm>
        </p:grpSpPr>
        <p:sp>
          <p:nvSpPr>
            <p:cNvPr id="65566" name="Line 108"/>
            <p:cNvSpPr>
              <a:spLocks noChangeShapeType="1"/>
            </p:cNvSpPr>
            <p:nvPr/>
          </p:nvSpPr>
          <p:spPr bwMode="auto">
            <a:xfrm>
              <a:off x="6839" y="3777"/>
              <a:ext cx="1" cy="624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7" name="Line 109"/>
            <p:cNvSpPr>
              <a:spLocks noChangeShapeType="1"/>
            </p:cNvSpPr>
            <p:nvPr/>
          </p:nvSpPr>
          <p:spPr bwMode="auto">
            <a:xfrm flipH="1">
              <a:off x="6750" y="3546"/>
              <a:ext cx="180" cy="156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8" name="Line 110"/>
            <p:cNvSpPr>
              <a:spLocks noChangeShapeType="1"/>
            </p:cNvSpPr>
            <p:nvPr/>
          </p:nvSpPr>
          <p:spPr bwMode="auto">
            <a:xfrm flipH="1">
              <a:off x="6750" y="3678"/>
              <a:ext cx="180" cy="156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9" name="Line 111"/>
            <p:cNvSpPr>
              <a:spLocks noChangeShapeType="1"/>
            </p:cNvSpPr>
            <p:nvPr/>
          </p:nvSpPr>
          <p:spPr bwMode="auto">
            <a:xfrm>
              <a:off x="6840" y="3138"/>
              <a:ext cx="1" cy="468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676" name="Rectangle 207"/>
          <p:cNvSpPr>
            <a:spLocks noChangeArrowheads="1"/>
          </p:cNvSpPr>
          <p:nvPr/>
        </p:nvSpPr>
        <p:spPr bwMode="auto">
          <a:xfrm>
            <a:off x="5794375" y="2900363"/>
            <a:ext cx="309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400" baseline="0">
                <a:solidFill>
                  <a:schemeClr val="hlink"/>
                </a:solidFill>
              </a:rPr>
              <a:t>F </a:t>
            </a:r>
            <a:r>
              <a:rPr lang="zh-CN" altLang="en-US" sz="2400" baseline="0">
                <a:solidFill>
                  <a:schemeClr val="hlink"/>
                </a:solidFill>
              </a:rPr>
              <a:t>高电平态 </a:t>
            </a:r>
            <a:r>
              <a:rPr lang="en-US" altLang="zh-CN" sz="2400" baseline="0">
                <a:solidFill>
                  <a:schemeClr val="hlink"/>
                </a:solidFill>
              </a:rPr>
              <a:t>( F = 1 )</a:t>
            </a:r>
          </a:p>
        </p:txBody>
      </p:sp>
      <p:sp>
        <p:nvSpPr>
          <p:cNvPr id="65677" name="Text Box 141"/>
          <p:cNvSpPr txBox="1">
            <a:spLocks noChangeArrowheads="1"/>
          </p:cNvSpPr>
          <p:nvPr/>
        </p:nvSpPr>
        <p:spPr bwMode="auto">
          <a:xfrm>
            <a:off x="5508625" y="3548063"/>
            <a:ext cx="2036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400" baseline="0">
                <a:solidFill>
                  <a:srgbClr val="FF0000"/>
                </a:solidFill>
              </a:rPr>
              <a:t>A=1   B=1</a:t>
            </a:r>
          </a:p>
        </p:txBody>
      </p:sp>
      <p:sp>
        <p:nvSpPr>
          <p:cNvPr id="3" name="Line 272"/>
          <p:cNvSpPr>
            <a:spLocks noChangeShapeType="1"/>
          </p:cNvSpPr>
          <p:nvPr/>
        </p:nvSpPr>
        <p:spPr bwMode="auto">
          <a:xfrm>
            <a:off x="4076700" y="3717925"/>
            <a:ext cx="0" cy="647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" name="Line 272"/>
          <p:cNvSpPr>
            <a:spLocks noChangeShapeType="1"/>
          </p:cNvSpPr>
          <p:nvPr/>
        </p:nvSpPr>
        <p:spPr bwMode="auto">
          <a:xfrm>
            <a:off x="4068763" y="4941888"/>
            <a:ext cx="0" cy="647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5680" name="Group 110"/>
          <p:cNvGrpSpPr>
            <a:grpSpLocks/>
          </p:cNvGrpSpPr>
          <p:nvPr/>
        </p:nvGrpSpPr>
        <p:grpSpPr bwMode="auto">
          <a:xfrm>
            <a:off x="4017963" y="2205038"/>
            <a:ext cx="114300" cy="801687"/>
            <a:chOff x="6750" y="3138"/>
            <a:chExt cx="180" cy="1263"/>
          </a:xfrm>
        </p:grpSpPr>
        <p:sp>
          <p:nvSpPr>
            <p:cNvPr id="65562" name="Line 111"/>
            <p:cNvSpPr>
              <a:spLocks noChangeShapeType="1"/>
            </p:cNvSpPr>
            <p:nvPr/>
          </p:nvSpPr>
          <p:spPr bwMode="auto">
            <a:xfrm>
              <a:off x="6839" y="3777"/>
              <a:ext cx="1" cy="624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3" name="Line 112"/>
            <p:cNvSpPr>
              <a:spLocks noChangeShapeType="1"/>
            </p:cNvSpPr>
            <p:nvPr/>
          </p:nvSpPr>
          <p:spPr bwMode="auto">
            <a:xfrm flipH="1">
              <a:off x="6750" y="3546"/>
              <a:ext cx="180" cy="156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4" name="Line 113"/>
            <p:cNvSpPr>
              <a:spLocks noChangeShapeType="1"/>
            </p:cNvSpPr>
            <p:nvPr/>
          </p:nvSpPr>
          <p:spPr bwMode="auto">
            <a:xfrm flipH="1">
              <a:off x="6750" y="3678"/>
              <a:ext cx="180" cy="156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5" name="Line 114"/>
            <p:cNvSpPr>
              <a:spLocks noChangeShapeType="1"/>
            </p:cNvSpPr>
            <p:nvPr/>
          </p:nvSpPr>
          <p:spPr bwMode="auto">
            <a:xfrm>
              <a:off x="6840" y="3138"/>
              <a:ext cx="1" cy="468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5685" name="Group 110"/>
          <p:cNvGrpSpPr>
            <a:grpSpLocks/>
          </p:cNvGrpSpPr>
          <p:nvPr/>
        </p:nvGrpSpPr>
        <p:grpSpPr bwMode="auto">
          <a:xfrm>
            <a:off x="2797175" y="2205038"/>
            <a:ext cx="114300" cy="801687"/>
            <a:chOff x="6750" y="3138"/>
            <a:chExt cx="180" cy="1263"/>
          </a:xfrm>
        </p:grpSpPr>
        <p:sp>
          <p:nvSpPr>
            <p:cNvPr id="65558" name="Line 111"/>
            <p:cNvSpPr>
              <a:spLocks noChangeShapeType="1"/>
            </p:cNvSpPr>
            <p:nvPr/>
          </p:nvSpPr>
          <p:spPr bwMode="auto">
            <a:xfrm>
              <a:off x="6839" y="3777"/>
              <a:ext cx="1" cy="624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9" name="Line 112"/>
            <p:cNvSpPr>
              <a:spLocks noChangeShapeType="1"/>
            </p:cNvSpPr>
            <p:nvPr/>
          </p:nvSpPr>
          <p:spPr bwMode="auto">
            <a:xfrm flipH="1">
              <a:off x="6750" y="3546"/>
              <a:ext cx="180" cy="156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0" name="Line 113"/>
            <p:cNvSpPr>
              <a:spLocks noChangeShapeType="1"/>
            </p:cNvSpPr>
            <p:nvPr/>
          </p:nvSpPr>
          <p:spPr bwMode="auto">
            <a:xfrm flipH="1">
              <a:off x="6750" y="3678"/>
              <a:ext cx="180" cy="156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1" name="Line 114"/>
            <p:cNvSpPr>
              <a:spLocks noChangeShapeType="1"/>
            </p:cNvSpPr>
            <p:nvPr/>
          </p:nvSpPr>
          <p:spPr bwMode="auto">
            <a:xfrm>
              <a:off x="6840" y="3138"/>
              <a:ext cx="1" cy="468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690" name="Rectangle 207"/>
          <p:cNvSpPr>
            <a:spLocks noChangeArrowheads="1"/>
          </p:cNvSpPr>
          <p:nvPr/>
        </p:nvSpPr>
        <p:spPr bwMode="auto">
          <a:xfrm>
            <a:off x="5795963" y="4267200"/>
            <a:ext cx="3097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400" baseline="0">
                <a:solidFill>
                  <a:schemeClr val="hlink"/>
                </a:solidFill>
              </a:rPr>
              <a:t>F </a:t>
            </a:r>
            <a:r>
              <a:rPr lang="zh-CN" altLang="en-US" sz="2400" baseline="0">
                <a:solidFill>
                  <a:schemeClr val="hlink"/>
                </a:solidFill>
              </a:rPr>
              <a:t>低电平态 </a:t>
            </a:r>
            <a:r>
              <a:rPr lang="en-US" altLang="zh-CN" sz="2400" baseline="0">
                <a:solidFill>
                  <a:schemeClr val="hlink"/>
                </a:solidFill>
              </a:rPr>
              <a:t>( F = 0 )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5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5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5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5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5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5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5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5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5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58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65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65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5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5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42" grpId="0"/>
      <p:bldP spid="65662" grpId="0"/>
      <p:bldP spid="65663" grpId="0"/>
      <p:bldP spid="58640" grpId="0" animBg="1"/>
      <p:bldP spid="58640" grpId="1" animBg="1"/>
      <p:bldP spid="2" grpId="0" animBg="1"/>
      <p:bldP spid="2" grpId="1" animBg="1"/>
      <p:bldP spid="65676" grpId="0"/>
      <p:bldP spid="65677" grpId="0"/>
      <p:bldP spid="3" grpId="0" animBg="1"/>
      <p:bldP spid="4" grpId="0" animBg="1"/>
      <p:bldP spid="6569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1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4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53276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itchFamily="49" charset="-122"/>
                <a:ea typeface="华文行楷" pitchFamily="2" charset="-122"/>
              </a:rPr>
              <a:t>五、</a:t>
            </a:r>
            <a:r>
              <a:rPr lang="en-US" altLang="zh-CN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CMOS</a:t>
            </a: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itchFamily="49" charset="-122"/>
                <a:ea typeface="华文行楷" pitchFamily="2" charset="-122"/>
              </a:rPr>
              <a:t>集成逻辑门</a:t>
            </a:r>
          </a:p>
        </p:txBody>
      </p:sp>
      <p:sp>
        <p:nvSpPr>
          <p:cNvPr id="66564" name="Rectangle 23"/>
          <p:cNvSpPr>
            <a:spLocks noChangeArrowheads="1"/>
          </p:cNvSpPr>
          <p:nvPr/>
        </p:nvSpPr>
        <p:spPr bwMode="auto">
          <a:xfrm>
            <a:off x="684213" y="909638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400" baseline="0"/>
              <a:t>（</a:t>
            </a:r>
            <a:r>
              <a:rPr lang="en-US" altLang="zh-CN" sz="2400" baseline="0"/>
              <a:t>2</a:t>
            </a:r>
            <a:r>
              <a:rPr lang="zh-CN" altLang="en-US" sz="2400" baseline="0"/>
              <a:t>）</a:t>
            </a:r>
            <a:r>
              <a:rPr lang="zh-CN" altLang="en-US" sz="2400" baseline="0">
                <a:solidFill>
                  <a:schemeClr val="hlink"/>
                </a:solidFill>
              </a:rPr>
              <a:t>与非门</a:t>
            </a:r>
            <a:r>
              <a:rPr lang="zh-CN" altLang="en-US" sz="2400" baseline="0"/>
              <a:t> </a:t>
            </a:r>
          </a:p>
        </p:txBody>
      </p:sp>
      <p:grpSp>
        <p:nvGrpSpPr>
          <p:cNvPr id="66565" name="Group 8"/>
          <p:cNvGrpSpPr>
            <a:grpSpLocks/>
          </p:cNvGrpSpPr>
          <p:nvPr/>
        </p:nvGrpSpPr>
        <p:grpSpPr bwMode="auto">
          <a:xfrm>
            <a:off x="3084513" y="884238"/>
            <a:ext cx="2447925" cy="457200"/>
            <a:chOff x="3515" y="2387"/>
            <a:chExt cx="1542" cy="288"/>
          </a:xfrm>
        </p:grpSpPr>
        <p:sp>
          <p:nvSpPr>
            <p:cNvPr id="66711" name="Rectangle 25"/>
            <p:cNvSpPr>
              <a:spLocks noChangeArrowheads="1"/>
            </p:cNvSpPr>
            <p:nvPr/>
          </p:nvSpPr>
          <p:spPr bwMode="auto">
            <a:xfrm>
              <a:off x="3515" y="2387"/>
              <a:ext cx="15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sz="2400" baseline="0">
                  <a:solidFill>
                    <a:schemeClr val="folHlink"/>
                  </a:solidFill>
                </a:rPr>
                <a:t>F(A, B) = A B </a:t>
              </a:r>
              <a:endParaRPr kumimoji="1" lang="zh-CN" altLang="en-US" sz="2400" baseline="0">
                <a:solidFill>
                  <a:schemeClr val="folHlink"/>
                </a:solidFill>
              </a:endParaRPr>
            </a:p>
          </p:txBody>
        </p:sp>
        <p:sp>
          <p:nvSpPr>
            <p:cNvPr id="66712" name="Line 50"/>
            <p:cNvSpPr>
              <a:spLocks noChangeShapeType="1"/>
            </p:cNvSpPr>
            <p:nvPr/>
          </p:nvSpPr>
          <p:spPr bwMode="auto">
            <a:xfrm>
              <a:off x="4406" y="2411"/>
              <a:ext cx="2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566" name="Group 147"/>
          <p:cNvGrpSpPr>
            <a:grpSpLocks/>
          </p:cNvGrpSpPr>
          <p:nvPr/>
        </p:nvGrpSpPr>
        <p:grpSpPr bwMode="auto">
          <a:xfrm>
            <a:off x="733425" y="1341438"/>
            <a:ext cx="4270375" cy="4672012"/>
            <a:chOff x="462" y="845"/>
            <a:chExt cx="2690" cy="2943"/>
          </a:xfrm>
        </p:grpSpPr>
        <p:grpSp>
          <p:nvGrpSpPr>
            <p:cNvPr id="66599" name="Group 11"/>
            <p:cNvGrpSpPr>
              <a:grpSpLocks/>
            </p:cNvGrpSpPr>
            <p:nvPr/>
          </p:nvGrpSpPr>
          <p:grpSpPr bwMode="auto">
            <a:xfrm>
              <a:off x="462" y="845"/>
              <a:ext cx="2690" cy="2027"/>
              <a:chOff x="772" y="836"/>
              <a:chExt cx="2690" cy="2027"/>
            </a:xfrm>
          </p:grpSpPr>
          <p:sp>
            <p:nvSpPr>
              <p:cNvPr id="66659" name="Text Box 118"/>
              <p:cNvSpPr txBox="1">
                <a:spLocks noChangeArrowheads="1"/>
              </p:cNvSpPr>
              <p:nvPr/>
            </p:nvSpPr>
            <p:spPr bwMode="auto">
              <a:xfrm>
                <a:off x="772" y="2462"/>
                <a:ext cx="31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400" baseline="0">
                    <a:solidFill>
                      <a:schemeClr val="folHlink"/>
                    </a:solidFill>
                  </a:rPr>
                  <a:t>A</a:t>
                </a:r>
                <a:endParaRPr lang="en-US" altLang="zh-CN" sz="2400">
                  <a:solidFill>
                    <a:schemeClr val="folHlink"/>
                  </a:solidFill>
                </a:endParaRPr>
              </a:p>
            </p:txBody>
          </p:sp>
          <p:grpSp>
            <p:nvGrpSpPr>
              <p:cNvPr id="66660" name="Group 13"/>
              <p:cNvGrpSpPr>
                <a:grpSpLocks/>
              </p:cNvGrpSpPr>
              <p:nvPr/>
            </p:nvGrpSpPr>
            <p:grpSpPr bwMode="auto">
              <a:xfrm>
                <a:off x="2533" y="836"/>
                <a:ext cx="454" cy="553"/>
                <a:chOff x="2533" y="869"/>
                <a:chExt cx="454" cy="553"/>
              </a:xfrm>
            </p:grpSpPr>
            <p:sp>
              <p:nvSpPr>
                <p:cNvPr id="66709" name="Line 94"/>
                <p:cNvSpPr>
                  <a:spLocks noChangeShapeType="1"/>
                </p:cNvSpPr>
                <p:nvPr/>
              </p:nvSpPr>
              <p:spPr bwMode="auto">
                <a:xfrm>
                  <a:off x="2668" y="1149"/>
                  <a:ext cx="0" cy="27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710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2533" y="869"/>
                  <a:ext cx="45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 sz="2400" baseline="0"/>
                    <a:t>V</a:t>
                  </a:r>
                  <a:r>
                    <a:rPr lang="en-US" altLang="zh-CN" sz="2400"/>
                    <a:t>CC</a:t>
                  </a:r>
                </a:p>
              </p:txBody>
            </p:sp>
          </p:grpSp>
          <p:grpSp>
            <p:nvGrpSpPr>
              <p:cNvPr id="66661" name="Group 16"/>
              <p:cNvGrpSpPr>
                <a:grpSpLocks/>
              </p:cNvGrpSpPr>
              <p:nvPr/>
            </p:nvGrpSpPr>
            <p:grpSpPr bwMode="auto">
              <a:xfrm>
                <a:off x="1020" y="1254"/>
                <a:ext cx="2131" cy="1609"/>
                <a:chOff x="1020" y="1254"/>
                <a:chExt cx="2131" cy="1609"/>
              </a:xfrm>
            </p:grpSpPr>
            <p:sp>
              <p:nvSpPr>
                <p:cNvPr id="66663" name="Line 116"/>
                <p:cNvSpPr>
                  <a:spLocks noChangeShapeType="1"/>
                </p:cNvSpPr>
                <p:nvPr/>
              </p:nvSpPr>
              <p:spPr bwMode="auto">
                <a:xfrm>
                  <a:off x="1020" y="2606"/>
                  <a:ext cx="125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664" name="Oval 122"/>
                <p:cNvSpPr>
                  <a:spLocks noChangeArrowheads="1"/>
                </p:cNvSpPr>
                <p:nvPr/>
              </p:nvSpPr>
              <p:spPr bwMode="auto">
                <a:xfrm>
                  <a:off x="2637" y="2000"/>
                  <a:ext cx="45" cy="45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66665" name="Line 121"/>
                <p:cNvSpPr>
                  <a:spLocks noChangeShapeType="1"/>
                </p:cNvSpPr>
                <p:nvPr/>
              </p:nvSpPr>
              <p:spPr bwMode="auto">
                <a:xfrm>
                  <a:off x="2653" y="2024"/>
                  <a:ext cx="49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666" name="Oval 122"/>
                <p:cNvSpPr>
                  <a:spLocks noChangeArrowheads="1"/>
                </p:cNvSpPr>
                <p:nvPr/>
              </p:nvSpPr>
              <p:spPr bwMode="auto">
                <a:xfrm>
                  <a:off x="2232" y="2582"/>
                  <a:ext cx="45" cy="45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grpSp>
              <p:nvGrpSpPr>
                <p:cNvPr id="66667" name="Group 59"/>
                <p:cNvGrpSpPr>
                  <a:grpSpLocks/>
                </p:cNvGrpSpPr>
                <p:nvPr/>
              </p:nvGrpSpPr>
              <p:grpSpPr bwMode="auto">
                <a:xfrm>
                  <a:off x="2108" y="2184"/>
                  <a:ext cx="859" cy="679"/>
                  <a:chOff x="1679" y="2758"/>
                  <a:chExt cx="859" cy="679"/>
                </a:xfrm>
              </p:grpSpPr>
              <p:grpSp>
                <p:nvGrpSpPr>
                  <p:cNvPr id="66690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1837" y="2798"/>
                    <a:ext cx="400" cy="587"/>
                    <a:chOff x="1573" y="2237"/>
                    <a:chExt cx="400" cy="587"/>
                  </a:xfrm>
                </p:grpSpPr>
                <p:grpSp>
                  <p:nvGrpSpPr>
                    <p:cNvPr id="66694" name="Group 6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73" y="2408"/>
                      <a:ext cx="142" cy="214"/>
                      <a:chOff x="8100" y="10956"/>
                      <a:chExt cx="540" cy="780"/>
                    </a:xfrm>
                  </p:grpSpPr>
                  <p:sp>
                    <p:nvSpPr>
                      <p:cNvPr id="66707" name="Line 6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640" y="10956"/>
                        <a:ext cx="0" cy="78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6708" name="Line 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100" y="11736"/>
                        <a:ext cx="54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6695" name="Line 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91" y="2477"/>
                      <a:ext cx="0" cy="9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66696" name="Group 6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91" y="2237"/>
                      <a:ext cx="182" cy="200"/>
                      <a:chOff x="1791" y="2221"/>
                      <a:chExt cx="182" cy="200"/>
                    </a:xfrm>
                  </p:grpSpPr>
                  <p:sp>
                    <p:nvSpPr>
                      <p:cNvPr id="66703" name="Line 6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791" y="2341"/>
                        <a:ext cx="0" cy="8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6704" name="Group 6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91" y="2221"/>
                        <a:ext cx="182" cy="158"/>
                        <a:chOff x="8820" y="10332"/>
                        <a:chExt cx="720" cy="624"/>
                      </a:xfrm>
                    </p:grpSpPr>
                    <p:sp>
                      <p:nvSpPr>
                        <p:cNvPr id="66705" name="Line 6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8820" y="10956"/>
                          <a:ext cx="7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6706" name="Line 6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9540" y="10332"/>
                          <a:ext cx="0" cy="624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66697" name="Group 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91" y="2598"/>
                      <a:ext cx="181" cy="226"/>
                      <a:chOff x="1791" y="2614"/>
                      <a:chExt cx="181" cy="226"/>
                    </a:xfrm>
                  </p:grpSpPr>
                  <p:sp>
                    <p:nvSpPr>
                      <p:cNvPr id="66699" name="Line 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791" y="2614"/>
                        <a:ext cx="0" cy="79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6700" name="Group 7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91" y="2659"/>
                        <a:ext cx="181" cy="181"/>
                        <a:chOff x="8820" y="11892"/>
                        <a:chExt cx="720" cy="624"/>
                      </a:xfrm>
                    </p:grpSpPr>
                    <p:sp>
                      <p:nvSpPr>
                        <p:cNvPr id="66701" name="Line 7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8820" y="11892"/>
                          <a:ext cx="7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6702" name="Line 7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9539" y="11892"/>
                          <a:ext cx="1" cy="624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sp>
                  <p:nvSpPr>
                    <p:cNvPr id="66698" name="Line 7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791" y="2523"/>
                      <a:ext cx="18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6691" name="Text Box 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79" y="3179"/>
                    <a:ext cx="408" cy="236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en-US" altLang="zh-CN" sz="1800" baseline="0">
                        <a:solidFill>
                          <a:schemeClr val="folHlink"/>
                        </a:solidFill>
                      </a:rPr>
                      <a:t>G</a:t>
                    </a:r>
                  </a:p>
                </p:txBody>
              </p:sp>
              <p:sp>
                <p:nvSpPr>
                  <p:cNvPr id="66692" name="Text Box 7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30" y="3201"/>
                    <a:ext cx="408" cy="236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en-US" altLang="zh-CN" sz="1800" baseline="0">
                        <a:solidFill>
                          <a:schemeClr val="folHlink"/>
                        </a:solidFill>
                      </a:rPr>
                      <a:t>S</a:t>
                    </a:r>
                  </a:p>
                </p:txBody>
              </p:sp>
              <p:sp>
                <p:nvSpPr>
                  <p:cNvPr id="66693" name="Text Box 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30" y="2758"/>
                    <a:ext cx="408" cy="236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en-US" altLang="zh-CN" sz="1800" baseline="0">
                        <a:solidFill>
                          <a:schemeClr val="folHlink"/>
                        </a:solidFill>
                      </a:rPr>
                      <a:t>D</a:t>
                    </a:r>
                  </a:p>
                </p:txBody>
              </p:sp>
            </p:grpSp>
            <p:grpSp>
              <p:nvGrpSpPr>
                <p:cNvPr id="66668" name="Group 146"/>
                <p:cNvGrpSpPr>
                  <a:grpSpLocks/>
                </p:cNvGrpSpPr>
                <p:nvPr/>
              </p:nvGrpSpPr>
              <p:grpSpPr bwMode="auto">
                <a:xfrm>
                  <a:off x="2124" y="1254"/>
                  <a:ext cx="847" cy="679"/>
                  <a:chOff x="2987" y="2659"/>
                  <a:chExt cx="847" cy="679"/>
                </a:xfrm>
              </p:grpSpPr>
              <p:sp>
                <p:nvSpPr>
                  <p:cNvPr id="66671" name="Text Box 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87" y="2659"/>
                    <a:ext cx="408" cy="236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en-US" altLang="zh-CN" sz="1800" baseline="0">
                        <a:solidFill>
                          <a:schemeClr val="folHlink"/>
                        </a:solidFill>
                      </a:rPr>
                      <a:t>G</a:t>
                    </a:r>
                  </a:p>
                </p:txBody>
              </p:sp>
              <p:sp>
                <p:nvSpPr>
                  <p:cNvPr id="66672" name="Text Box 7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24" y="3102"/>
                    <a:ext cx="408" cy="236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en-US" altLang="zh-CN" sz="1800" baseline="0">
                        <a:solidFill>
                          <a:schemeClr val="folHlink"/>
                        </a:solidFill>
                      </a:rPr>
                      <a:t>D</a:t>
                    </a:r>
                  </a:p>
                </p:txBody>
              </p:sp>
              <p:sp>
                <p:nvSpPr>
                  <p:cNvPr id="66673" name="Text Box 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26" y="2691"/>
                    <a:ext cx="408" cy="236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en-US" altLang="zh-CN" sz="1800" baseline="0">
                        <a:solidFill>
                          <a:schemeClr val="folHlink"/>
                        </a:solidFill>
                      </a:rPr>
                      <a:t>S</a:t>
                    </a:r>
                  </a:p>
                </p:txBody>
              </p:sp>
              <p:grpSp>
                <p:nvGrpSpPr>
                  <p:cNvPr id="66674" name="Group 145"/>
                  <p:cNvGrpSpPr>
                    <a:grpSpLocks/>
                  </p:cNvGrpSpPr>
                  <p:nvPr/>
                </p:nvGrpSpPr>
                <p:grpSpPr bwMode="auto">
                  <a:xfrm>
                    <a:off x="3129" y="2744"/>
                    <a:ext cx="410" cy="587"/>
                    <a:chOff x="3129" y="2744"/>
                    <a:chExt cx="410" cy="587"/>
                  </a:xfrm>
                </p:grpSpPr>
                <p:sp>
                  <p:nvSpPr>
                    <p:cNvPr id="66675" name="Line 6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71" y="2915"/>
                      <a:ext cx="0" cy="21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6676" name="Line 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29" y="2915"/>
                      <a:ext cx="14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66677" name="Group 6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47" y="2744"/>
                      <a:ext cx="182" cy="200"/>
                      <a:chOff x="1791" y="2221"/>
                      <a:chExt cx="182" cy="200"/>
                    </a:xfrm>
                  </p:grpSpPr>
                  <p:sp>
                    <p:nvSpPr>
                      <p:cNvPr id="66686" name="Line 6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791" y="2341"/>
                        <a:ext cx="0" cy="8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6687" name="Group 6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91" y="2221"/>
                        <a:ext cx="182" cy="158"/>
                        <a:chOff x="8820" y="10332"/>
                        <a:chExt cx="720" cy="624"/>
                      </a:xfrm>
                    </p:grpSpPr>
                    <p:sp>
                      <p:nvSpPr>
                        <p:cNvPr id="66688" name="Line 6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8820" y="10956"/>
                          <a:ext cx="7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6689" name="Line 6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9540" y="10332"/>
                          <a:ext cx="0" cy="624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66678" name="Group 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47" y="3105"/>
                      <a:ext cx="181" cy="226"/>
                      <a:chOff x="1791" y="2614"/>
                      <a:chExt cx="181" cy="226"/>
                    </a:xfrm>
                  </p:grpSpPr>
                  <p:sp>
                    <p:nvSpPr>
                      <p:cNvPr id="66682" name="Line 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791" y="2614"/>
                        <a:ext cx="0" cy="79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6683" name="Group 7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91" y="2659"/>
                        <a:ext cx="181" cy="181"/>
                        <a:chOff x="8820" y="11892"/>
                        <a:chExt cx="720" cy="624"/>
                      </a:xfrm>
                    </p:grpSpPr>
                    <p:sp>
                      <p:nvSpPr>
                        <p:cNvPr id="66684" name="Line 7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8820" y="11892"/>
                          <a:ext cx="72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6685" name="Line 7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9539" y="11892"/>
                          <a:ext cx="1" cy="624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grpSp>
                  <p:nvGrpSpPr>
                    <p:cNvPr id="66679" name="Group 1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47" y="2984"/>
                      <a:ext cx="192" cy="91"/>
                      <a:chOff x="3832" y="2984"/>
                      <a:chExt cx="192" cy="91"/>
                    </a:xfrm>
                  </p:grpSpPr>
                  <p:sp>
                    <p:nvSpPr>
                      <p:cNvPr id="66680" name="Line 6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32" y="2984"/>
                        <a:ext cx="0" cy="91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6681" name="Line 14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843" y="3030"/>
                        <a:ext cx="181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sp>
              <p:nvSpPr>
                <p:cNvPr id="66669" name="Line 94"/>
                <p:cNvSpPr>
                  <a:spLocks noChangeShapeType="1"/>
                </p:cNvSpPr>
                <p:nvPr/>
              </p:nvSpPr>
              <p:spPr bwMode="auto">
                <a:xfrm>
                  <a:off x="2661" y="1859"/>
                  <a:ext cx="0" cy="36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6670" name="Line 94"/>
                <p:cNvSpPr>
                  <a:spLocks noChangeShapeType="1"/>
                </p:cNvSpPr>
                <p:nvPr/>
              </p:nvSpPr>
              <p:spPr bwMode="auto">
                <a:xfrm>
                  <a:off x="2261" y="1512"/>
                  <a:ext cx="0" cy="110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6662" name="Text Box 118"/>
              <p:cNvSpPr txBox="1">
                <a:spLocks noChangeArrowheads="1"/>
              </p:cNvSpPr>
              <p:nvPr/>
            </p:nvSpPr>
            <p:spPr bwMode="auto">
              <a:xfrm>
                <a:off x="3144" y="1859"/>
                <a:ext cx="31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400" baseline="0">
                    <a:solidFill>
                      <a:schemeClr val="folHlink"/>
                    </a:solidFill>
                  </a:rPr>
                  <a:t>F</a:t>
                </a:r>
                <a:endParaRPr lang="en-US" altLang="zh-CN" sz="2400">
                  <a:solidFill>
                    <a:schemeClr val="folHlink"/>
                  </a:solidFill>
                </a:endParaRPr>
              </a:p>
            </p:txBody>
          </p:sp>
        </p:grpSp>
        <p:grpSp>
          <p:nvGrpSpPr>
            <p:cNvPr id="66600" name="Group 64"/>
            <p:cNvGrpSpPr>
              <a:grpSpLocks/>
            </p:cNvGrpSpPr>
            <p:nvPr/>
          </p:nvGrpSpPr>
          <p:grpSpPr bwMode="auto">
            <a:xfrm>
              <a:off x="483" y="2748"/>
              <a:ext cx="2175" cy="1040"/>
              <a:chOff x="793" y="2739"/>
              <a:chExt cx="2175" cy="1040"/>
            </a:xfrm>
          </p:grpSpPr>
          <p:sp>
            <p:nvSpPr>
              <p:cNvPr id="66631" name="Text Box 118"/>
              <p:cNvSpPr txBox="1">
                <a:spLocks noChangeArrowheads="1"/>
              </p:cNvSpPr>
              <p:nvPr/>
            </p:nvSpPr>
            <p:spPr bwMode="auto">
              <a:xfrm>
                <a:off x="793" y="3187"/>
                <a:ext cx="31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400" baseline="0">
                    <a:solidFill>
                      <a:schemeClr val="folHlink"/>
                    </a:solidFill>
                  </a:rPr>
                  <a:t>B</a:t>
                </a:r>
                <a:endParaRPr lang="en-US" altLang="zh-CN" sz="2400">
                  <a:solidFill>
                    <a:schemeClr val="folHlink"/>
                  </a:solidFill>
                </a:endParaRPr>
              </a:p>
            </p:txBody>
          </p:sp>
          <p:grpSp>
            <p:nvGrpSpPr>
              <p:cNvPr id="66632" name="Group 66"/>
              <p:cNvGrpSpPr>
                <a:grpSpLocks/>
              </p:cNvGrpSpPr>
              <p:nvPr/>
            </p:nvGrpSpPr>
            <p:grpSpPr bwMode="auto">
              <a:xfrm>
                <a:off x="2109" y="2739"/>
                <a:ext cx="859" cy="1040"/>
                <a:chOff x="2109" y="3206"/>
                <a:chExt cx="859" cy="1040"/>
              </a:xfrm>
            </p:grpSpPr>
            <p:grpSp>
              <p:nvGrpSpPr>
                <p:cNvPr id="66634" name="Group 67"/>
                <p:cNvGrpSpPr>
                  <a:grpSpLocks/>
                </p:cNvGrpSpPr>
                <p:nvPr/>
              </p:nvGrpSpPr>
              <p:grpSpPr bwMode="auto">
                <a:xfrm>
                  <a:off x="2109" y="3393"/>
                  <a:ext cx="859" cy="853"/>
                  <a:chOff x="2109" y="2932"/>
                  <a:chExt cx="859" cy="853"/>
                </a:xfrm>
              </p:grpSpPr>
              <p:grpSp>
                <p:nvGrpSpPr>
                  <p:cNvPr id="66636" name="Group 68"/>
                  <p:cNvGrpSpPr>
                    <a:grpSpLocks/>
                  </p:cNvGrpSpPr>
                  <p:nvPr/>
                </p:nvGrpSpPr>
                <p:grpSpPr bwMode="auto">
                  <a:xfrm>
                    <a:off x="2586" y="3513"/>
                    <a:ext cx="157" cy="272"/>
                    <a:chOff x="2586" y="2740"/>
                    <a:chExt cx="157" cy="272"/>
                  </a:xfrm>
                </p:grpSpPr>
                <p:sp>
                  <p:nvSpPr>
                    <p:cNvPr id="66657" name="Line 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86" y="3012"/>
                      <a:ext cx="157" cy="0"/>
                    </a:xfrm>
                    <a:prstGeom prst="line">
                      <a:avLst/>
                    </a:prstGeom>
                    <a:noFill/>
                    <a:ln w="222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6658" name="Line 9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68" y="2740"/>
                      <a:ext cx="0" cy="27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6637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2109" y="2932"/>
                    <a:ext cx="859" cy="679"/>
                    <a:chOff x="1679" y="2758"/>
                    <a:chExt cx="859" cy="679"/>
                  </a:xfrm>
                </p:grpSpPr>
                <p:grpSp>
                  <p:nvGrpSpPr>
                    <p:cNvPr id="66638" name="Group 6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37" y="2798"/>
                      <a:ext cx="400" cy="587"/>
                      <a:chOff x="1573" y="2237"/>
                      <a:chExt cx="400" cy="587"/>
                    </a:xfrm>
                  </p:grpSpPr>
                  <p:grpSp>
                    <p:nvGrpSpPr>
                      <p:cNvPr id="66642" name="Group 6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573" y="2408"/>
                        <a:ext cx="142" cy="214"/>
                        <a:chOff x="8100" y="10956"/>
                        <a:chExt cx="540" cy="780"/>
                      </a:xfrm>
                    </p:grpSpPr>
                    <p:sp>
                      <p:nvSpPr>
                        <p:cNvPr id="66655" name="Line 6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8640" y="10956"/>
                          <a:ext cx="0" cy="78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6656" name="Line 6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8100" y="11736"/>
                          <a:ext cx="540" cy="0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6643" name="Line 6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791" y="2477"/>
                        <a:ext cx="0" cy="91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6644" name="Group 6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91" y="2237"/>
                        <a:ext cx="182" cy="200"/>
                        <a:chOff x="1791" y="2221"/>
                        <a:chExt cx="182" cy="200"/>
                      </a:xfrm>
                    </p:grpSpPr>
                    <p:sp>
                      <p:nvSpPr>
                        <p:cNvPr id="66651" name="Line 6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791" y="2341"/>
                          <a:ext cx="0" cy="80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66652" name="Group 6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91" y="2221"/>
                          <a:ext cx="182" cy="158"/>
                          <a:chOff x="8820" y="10332"/>
                          <a:chExt cx="720" cy="624"/>
                        </a:xfrm>
                      </p:grpSpPr>
                      <p:sp>
                        <p:nvSpPr>
                          <p:cNvPr id="66653" name="Line 6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8820" y="10956"/>
                            <a:ext cx="720" cy="0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6654" name="Line 6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540" y="10332"/>
                            <a:ext cx="0" cy="624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grpSp>
                    <p:nvGrpSpPr>
                      <p:cNvPr id="66645" name="Group 7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91" y="2598"/>
                        <a:ext cx="181" cy="226"/>
                        <a:chOff x="1791" y="2614"/>
                        <a:chExt cx="181" cy="226"/>
                      </a:xfrm>
                    </p:grpSpPr>
                    <p:sp>
                      <p:nvSpPr>
                        <p:cNvPr id="66647" name="Line 7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791" y="2614"/>
                          <a:ext cx="0" cy="79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66648" name="Group 7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91" y="2659"/>
                          <a:ext cx="181" cy="181"/>
                          <a:chOff x="8820" y="11892"/>
                          <a:chExt cx="720" cy="624"/>
                        </a:xfrm>
                      </p:grpSpPr>
                      <p:sp>
                        <p:nvSpPr>
                          <p:cNvPr id="66649" name="Line 7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8820" y="11892"/>
                            <a:ext cx="720" cy="0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6650" name="Line 7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539" y="11892"/>
                            <a:ext cx="1" cy="624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sp>
                    <p:nvSpPr>
                      <p:cNvPr id="66646" name="Line 7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791" y="2523"/>
                        <a:ext cx="182" cy="0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0000"/>
                        </a:solidFill>
                        <a:round/>
                        <a:headEnd/>
                        <a:tailEnd type="triangle" w="med" len="med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6639" name="Text Box 7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679" y="3179"/>
                      <a:ext cx="408" cy="236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/>
                      <a:r>
                        <a:rPr lang="en-US" altLang="zh-CN" sz="1800" baseline="0">
                          <a:solidFill>
                            <a:schemeClr val="folHlink"/>
                          </a:solidFill>
                        </a:rPr>
                        <a:t>G</a:t>
                      </a:r>
                    </a:p>
                  </p:txBody>
                </p:sp>
                <p:sp>
                  <p:nvSpPr>
                    <p:cNvPr id="66640" name="Text Box 7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30" y="3201"/>
                      <a:ext cx="408" cy="236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/>
                      <a:r>
                        <a:rPr lang="en-US" altLang="zh-CN" sz="1800" baseline="0">
                          <a:solidFill>
                            <a:schemeClr val="folHlink"/>
                          </a:solidFill>
                        </a:rPr>
                        <a:t>S</a:t>
                      </a:r>
                    </a:p>
                  </p:txBody>
                </p:sp>
                <p:sp>
                  <p:nvSpPr>
                    <p:cNvPr id="66641" name="Text Box 7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130" y="2758"/>
                      <a:ext cx="408" cy="236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/>
                      <a:r>
                        <a:rPr lang="en-US" altLang="zh-CN" sz="1800" baseline="0">
                          <a:solidFill>
                            <a:schemeClr val="folHlink"/>
                          </a:solidFill>
                        </a:rPr>
                        <a:t>D</a:t>
                      </a:r>
                    </a:p>
                  </p:txBody>
                </p:sp>
              </p:grpSp>
            </p:grpSp>
            <p:sp>
              <p:nvSpPr>
                <p:cNvPr id="66635" name="Line 91"/>
                <p:cNvSpPr>
                  <a:spLocks noChangeShapeType="1"/>
                </p:cNvSpPr>
                <p:nvPr/>
              </p:nvSpPr>
              <p:spPr bwMode="auto">
                <a:xfrm>
                  <a:off x="2669" y="3206"/>
                  <a:ext cx="0" cy="27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6633" name="Line 121"/>
              <p:cNvSpPr>
                <a:spLocks noChangeShapeType="1"/>
              </p:cNvSpPr>
              <p:nvPr/>
            </p:nvSpPr>
            <p:spPr bwMode="auto">
              <a:xfrm>
                <a:off x="1020" y="3347"/>
                <a:ext cx="128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6601" name="Group 93"/>
            <p:cNvGrpSpPr>
              <a:grpSpLocks/>
            </p:cNvGrpSpPr>
            <p:nvPr/>
          </p:nvGrpSpPr>
          <p:grpSpPr bwMode="auto">
            <a:xfrm>
              <a:off x="1029" y="1240"/>
              <a:ext cx="1352" cy="2132"/>
              <a:chOff x="1339" y="1290"/>
              <a:chExt cx="1352" cy="2132"/>
            </a:xfrm>
          </p:grpSpPr>
          <p:grpSp>
            <p:nvGrpSpPr>
              <p:cNvPr id="66602" name="Group 94"/>
              <p:cNvGrpSpPr>
                <a:grpSpLocks/>
              </p:cNvGrpSpPr>
              <p:nvPr/>
            </p:nvGrpSpPr>
            <p:grpSpPr bwMode="auto">
              <a:xfrm>
                <a:off x="1339" y="1290"/>
                <a:ext cx="1352" cy="2132"/>
                <a:chOff x="1339" y="1290"/>
                <a:chExt cx="1352" cy="2132"/>
              </a:xfrm>
            </p:grpSpPr>
            <p:sp>
              <p:nvSpPr>
                <p:cNvPr id="66605" name="Oval 122"/>
                <p:cNvSpPr>
                  <a:spLocks noChangeArrowheads="1"/>
                </p:cNvSpPr>
                <p:nvPr/>
              </p:nvSpPr>
              <p:spPr bwMode="auto">
                <a:xfrm>
                  <a:off x="1458" y="3377"/>
                  <a:ext cx="45" cy="45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grpSp>
              <p:nvGrpSpPr>
                <p:cNvPr id="66606" name="Group 96"/>
                <p:cNvGrpSpPr>
                  <a:grpSpLocks/>
                </p:cNvGrpSpPr>
                <p:nvPr/>
              </p:nvGrpSpPr>
              <p:grpSpPr bwMode="auto">
                <a:xfrm>
                  <a:off x="1339" y="1290"/>
                  <a:ext cx="1352" cy="700"/>
                  <a:chOff x="1338" y="1232"/>
                  <a:chExt cx="1352" cy="700"/>
                </a:xfrm>
              </p:grpSpPr>
              <p:grpSp>
                <p:nvGrpSpPr>
                  <p:cNvPr id="66608" name="Group 146"/>
                  <p:cNvGrpSpPr>
                    <a:grpSpLocks/>
                  </p:cNvGrpSpPr>
                  <p:nvPr/>
                </p:nvGrpSpPr>
                <p:grpSpPr bwMode="auto">
                  <a:xfrm>
                    <a:off x="1338" y="1253"/>
                    <a:ext cx="847" cy="679"/>
                    <a:chOff x="2987" y="2659"/>
                    <a:chExt cx="847" cy="679"/>
                  </a:xfrm>
                </p:grpSpPr>
                <p:sp>
                  <p:nvSpPr>
                    <p:cNvPr id="66612" name="Text Box 7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87" y="2659"/>
                      <a:ext cx="408" cy="236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/>
                      <a:r>
                        <a:rPr lang="en-US" altLang="zh-CN" sz="1800" baseline="0">
                          <a:solidFill>
                            <a:schemeClr val="folHlink"/>
                          </a:solidFill>
                        </a:rPr>
                        <a:t>G</a:t>
                      </a:r>
                    </a:p>
                  </p:txBody>
                </p:sp>
                <p:sp>
                  <p:nvSpPr>
                    <p:cNvPr id="66613" name="Text Box 7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24" y="3102"/>
                      <a:ext cx="408" cy="236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/>
                      <a:r>
                        <a:rPr lang="en-US" altLang="zh-CN" sz="1800" baseline="0">
                          <a:solidFill>
                            <a:schemeClr val="folHlink"/>
                          </a:solidFill>
                        </a:rPr>
                        <a:t>D</a:t>
                      </a:r>
                    </a:p>
                  </p:txBody>
                </p:sp>
                <p:sp>
                  <p:nvSpPr>
                    <p:cNvPr id="66614" name="Text Box 7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26" y="2691"/>
                      <a:ext cx="408" cy="236"/>
                    </a:xfrm>
                    <a:prstGeom prst="rect">
                      <a:avLst/>
                    </a:prstGeom>
                    <a:solidFill>
                      <a:srgbClr val="FFFFFF">
                        <a:alpha val="0"/>
                      </a:srgbClr>
                    </a:soli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pPr algn="ctr"/>
                      <a:r>
                        <a:rPr lang="en-US" altLang="zh-CN" sz="1800" baseline="0">
                          <a:solidFill>
                            <a:schemeClr val="folHlink"/>
                          </a:solidFill>
                        </a:rPr>
                        <a:t>S</a:t>
                      </a:r>
                    </a:p>
                  </p:txBody>
                </p:sp>
                <p:grpSp>
                  <p:nvGrpSpPr>
                    <p:cNvPr id="66615" name="Group 14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129" y="2744"/>
                      <a:ext cx="410" cy="587"/>
                      <a:chOff x="3129" y="2744"/>
                      <a:chExt cx="410" cy="587"/>
                    </a:xfrm>
                  </p:grpSpPr>
                  <p:sp>
                    <p:nvSpPr>
                      <p:cNvPr id="66616" name="Line 6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71" y="2915"/>
                        <a:ext cx="0" cy="214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6617" name="Line 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29" y="2915"/>
                        <a:ext cx="142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6618" name="Group 6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47" y="2744"/>
                        <a:ext cx="182" cy="200"/>
                        <a:chOff x="1791" y="2221"/>
                        <a:chExt cx="182" cy="200"/>
                      </a:xfrm>
                    </p:grpSpPr>
                    <p:sp>
                      <p:nvSpPr>
                        <p:cNvPr id="66627" name="Line 6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791" y="2341"/>
                          <a:ext cx="0" cy="80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66628" name="Group 6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91" y="2221"/>
                          <a:ext cx="182" cy="158"/>
                          <a:chOff x="8820" y="10332"/>
                          <a:chExt cx="720" cy="624"/>
                        </a:xfrm>
                      </p:grpSpPr>
                      <p:sp>
                        <p:nvSpPr>
                          <p:cNvPr id="66629" name="Line 6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8820" y="10956"/>
                            <a:ext cx="720" cy="0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6630" name="Line 6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540" y="10332"/>
                            <a:ext cx="0" cy="624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grpSp>
                    <p:nvGrpSpPr>
                      <p:cNvPr id="66619" name="Group 7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47" y="3105"/>
                        <a:ext cx="181" cy="226"/>
                        <a:chOff x="1791" y="2614"/>
                        <a:chExt cx="181" cy="226"/>
                      </a:xfrm>
                    </p:grpSpPr>
                    <p:sp>
                      <p:nvSpPr>
                        <p:cNvPr id="66623" name="Line 7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791" y="2614"/>
                          <a:ext cx="0" cy="79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66624" name="Group 7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91" y="2659"/>
                          <a:ext cx="181" cy="181"/>
                          <a:chOff x="8820" y="11892"/>
                          <a:chExt cx="720" cy="624"/>
                        </a:xfrm>
                      </p:grpSpPr>
                      <p:sp>
                        <p:nvSpPr>
                          <p:cNvPr id="66625" name="Line 7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8820" y="11892"/>
                            <a:ext cx="720" cy="0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6626" name="Line 7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9539" y="11892"/>
                            <a:ext cx="1" cy="624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grpSp>
                    <p:nvGrpSpPr>
                      <p:cNvPr id="66620" name="Group 14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47" y="2984"/>
                        <a:ext cx="192" cy="91"/>
                        <a:chOff x="3832" y="2984"/>
                        <a:chExt cx="192" cy="91"/>
                      </a:xfrm>
                    </p:grpSpPr>
                    <p:sp>
                      <p:nvSpPr>
                        <p:cNvPr id="66621" name="Line 6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832" y="2984"/>
                          <a:ext cx="0" cy="91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6622" name="Line 14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843" y="3030"/>
                          <a:ext cx="181" cy="0"/>
                        </a:xfrm>
                        <a:prstGeom prst="lin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  <a:round/>
                          <a:headEnd/>
                          <a:tailEnd type="triangle" w="med" len="med"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</p:grpSp>
              <p:sp>
                <p:nvSpPr>
                  <p:cNvPr id="66609" name="Oval 122"/>
                  <p:cNvSpPr>
                    <a:spLocks noChangeArrowheads="1"/>
                  </p:cNvSpPr>
                  <p:nvPr/>
                </p:nvSpPr>
                <p:spPr bwMode="auto">
                  <a:xfrm>
                    <a:off x="2645" y="1232"/>
                    <a:ext cx="45" cy="45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  <p:sp>
                <p:nvSpPr>
                  <p:cNvPr id="66610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1882" y="1253"/>
                    <a:ext cx="779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611" name="Line 1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82" y="1245"/>
                    <a:ext cx="0" cy="13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6607" name="Line 120"/>
                <p:cNvSpPr>
                  <a:spLocks noChangeShapeType="1"/>
                </p:cNvSpPr>
                <p:nvPr/>
              </p:nvSpPr>
              <p:spPr bwMode="auto">
                <a:xfrm>
                  <a:off x="1482" y="1570"/>
                  <a:ext cx="0" cy="181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6603" name="Line 121"/>
              <p:cNvSpPr>
                <a:spLocks noChangeShapeType="1"/>
              </p:cNvSpPr>
              <p:nvPr/>
            </p:nvSpPr>
            <p:spPr bwMode="auto">
              <a:xfrm>
                <a:off x="1882" y="2085"/>
                <a:ext cx="77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04" name="Line 122"/>
              <p:cNvSpPr>
                <a:spLocks noChangeShapeType="1"/>
              </p:cNvSpPr>
              <p:nvPr/>
            </p:nvSpPr>
            <p:spPr bwMode="auto">
              <a:xfrm flipV="1">
                <a:off x="1882" y="1909"/>
                <a:ext cx="0" cy="1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8640" name="Line 272"/>
          <p:cNvSpPr>
            <a:spLocks noChangeShapeType="1"/>
          </p:cNvSpPr>
          <p:nvPr/>
        </p:nvSpPr>
        <p:spPr bwMode="auto">
          <a:xfrm>
            <a:off x="2830513" y="2263775"/>
            <a:ext cx="0" cy="647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9997" name="Group 107"/>
          <p:cNvGrpSpPr>
            <a:grpSpLocks/>
          </p:cNvGrpSpPr>
          <p:nvPr/>
        </p:nvGrpSpPr>
        <p:grpSpPr bwMode="auto">
          <a:xfrm>
            <a:off x="2771775" y="2205038"/>
            <a:ext cx="114300" cy="801687"/>
            <a:chOff x="6750" y="3138"/>
            <a:chExt cx="180" cy="1263"/>
          </a:xfrm>
        </p:grpSpPr>
        <p:sp>
          <p:nvSpPr>
            <p:cNvPr id="66595" name="Line 108"/>
            <p:cNvSpPr>
              <a:spLocks noChangeShapeType="1"/>
            </p:cNvSpPr>
            <p:nvPr/>
          </p:nvSpPr>
          <p:spPr bwMode="auto">
            <a:xfrm>
              <a:off x="6839" y="3777"/>
              <a:ext cx="1" cy="624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6" name="Line 109"/>
            <p:cNvSpPr>
              <a:spLocks noChangeShapeType="1"/>
            </p:cNvSpPr>
            <p:nvPr/>
          </p:nvSpPr>
          <p:spPr bwMode="auto">
            <a:xfrm flipH="1">
              <a:off x="6750" y="3546"/>
              <a:ext cx="180" cy="156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7" name="Line 110"/>
            <p:cNvSpPr>
              <a:spLocks noChangeShapeType="1"/>
            </p:cNvSpPr>
            <p:nvPr/>
          </p:nvSpPr>
          <p:spPr bwMode="auto">
            <a:xfrm flipH="1">
              <a:off x="6750" y="3678"/>
              <a:ext cx="180" cy="156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8" name="Line 111"/>
            <p:cNvSpPr>
              <a:spLocks noChangeShapeType="1"/>
            </p:cNvSpPr>
            <p:nvPr/>
          </p:nvSpPr>
          <p:spPr bwMode="auto">
            <a:xfrm>
              <a:off x="6840" y="3138"/>
              <a:ext cx="1" cy="468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0002" name="Group 107"/>
          <p:cNvGrpSpPr>
            <a:grpSpLocks/>
          </p:cNvGrpSpPr>
          <p:nvPr/>
        </p:nvGrpSpPr>
        <p:grpSpPr bwMode="auto">
          <a:xfrm>
            <a:off x="4008438" y="3660775"/>
            <a:ext cx="114300" cy="801688"/>
            <a:chOff x="6750" y="3138"/>
            <a:chExt cx="180" cy="1263"/>
          </a:xfrm>
        </p:grpSpPr>
        <p:sp>
          <p:nvSpPr>
            <p:cNvPr id="66591" name="Line 108"/>
            <p:cNvSpPr>
              <a:spLocks noChangeShapeType="1"/>
            </p:cNvSpPr>
            <p:nvPr/>
          </p:nvSpPr>
          <p:spPr bwMode="auto">
            <a:xfrm>
              <a:off x="6839" y="3777"/>
              <a:ext cx="1" cy="624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2" name="Line 109"/>
            <p:cNvSpPr>
              <a:spLocks noChangeShapeType="1"/>
            </p:cNvSpPr>
            <p:nvPr/>
          </p:nvSpPr>
          <p:spPr bwMode="auto">
            <a:xfrm flipH="1">
              <a:off x="6750" y="3546"/>
              <a:ext cx="180" cy="156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3" name="Line 110"/>
            <p:cNvSpPr>
              <a:spLocks noChangeShapeType="1"/>
            </p:cNvSpPr>
            <p:nvPr/>
          </p:nvSpPr>
          <p:spPr bwMode="auto">
            <a:xfrm flipH="1">
              <a:off x="6750" y="3678"/>
              <a:ext cx="180" cy="156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4" name="Line 111"/>
            <p:cNvSpPr>
              <a:spLocks noChangeShapeType="1"/>
            </p:cNvSpPr>
            <p:nvPr/>
          </p:nvSpPr>
          <p:spPr bwMode="auto">
            <a:xfrm>
              <a:off x="6840" y="3138"/>
              <a:ext cx="1" cy="468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Line 272"/>
          <p:cNvSpPr>
            <a:spLocks noChangeShapeType="1"/>
          </p:cNvSpPr>
          <p:nvPr/>
        </p:nvSpPr>
        <p:spPr bwMode="auto">
          <a:xfrm>
            <a:off x="4068763" y="2278063"/>
            <a:ext cx="0" cy="647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Line 272"/>
          <p:cNvSpPr>
            <a:spLocks noChangeShapeType="1"/>
          </p:cNvSpPr>
          <p:nvPr/>
        </p:nvSpPr>
        <p:spPr bwMode="auto">
          <a:xfrm>
            <a:off x="4068763" y="4868863"/>
            <a:ext cx="0" cy="647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0009" name="Group 110"/>
          <p:cNvGrpSpPr>
            <a:grpSpLocks/>
          </p:cNvGrpSpPr>
          <p:nvPr/>
        </p:nvGrpSpPr>
        <p:grpSpPr bwMode="auto">
          <a:xfrm>
            <a:off x="4017963" y="4784725"/>
            <a:ext cx="114300" cy="801688"/>
            <a:chOff x="6750" y="3138"/>
            <a:chExt cx="180" cy="1263"/>
          </a:xfrm>
        </p:grpSpPr>
        <p:sp>
          <p:nvSpPr>
            <p:cNvPr id="66587" name="Line 111"/>
            <p:cNvSpPr>
              <a:spLocks noChangeShapeType="1"/>
            </p:cNvSpPr>
            <p:nvPr/>
          </p:nvSpPr>
          <p:spPr bwMode="auto">
            <a:xfrm>
              <a:off x="6839" y="3777"/>
              <a:ext cx="1" cy="624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8" name="Line 112"/>
            <p:cNvSpPr>
              <a:spLocks noChangeShapeType="1"/>
            </p:cNvSpPr>
            <p:nvPr/>
          </p:nvSpPr>
          <p:spPr bwMode="auto">
            <a:xfrm flipH="1">
              <a:off x="6750" y="3546"/>
              <a:ext cx="180" cy="156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9" name="Line 113"/>
            <p:cNvSpPr>
              <a:spLocks noChangeShapeType="1"/>
            </p:cNvSpPr>
            <p:nvPr/>
          </p:nvSpPr>
          <p:spPr bwMode="auto">
            <a:xfrm flipH="1">
              <a:off x="6750" y="3678"/>
              <a:ext cx="180" cy="156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0" name="Line 114"/>
            <p:cNvSpPr>
              <a:spLocks noChangeShapeType="1"/>
            </p:cNvSpPr>
            <p:nvPr/>
          </p:nvSpPr>
          <p:spPr bwMode="auto">
            <a:xfrm>
              <a:off x="6840" y="3138"/>
              <a:ext cx="1" cy="468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0014" name="Group 110"/>
          <p:cNvGrpSpPr>
            <a:grpSpLocks/>
          </p:cNvGrpSpPr>
          <p:nvPr/>
        </p:nvGrpSpPr>
        <p:grpSpPr bwMode="auto">
          <a:xfrm>
            <a:off x="4013200" y="2205038"/>
            <a:ext cx="114300" cy="801687"/>
            <a:chOff x="6750" y="3138"/>
            <a:chExt cx="180" cy="1263"/>
          </a:xfrm>
        </p:grpSpPr>
        <p:sp>
          <p:nvSpPr>
            <p:cNvPr id="66583" name="Line 111"/>
            <p:cNvSpPr>
              <a:spLocks noChangeShapeType="1"/>
            </p:cNvSpPr>
            <p:nvPr/>
          </p:nvSpPr>
          <p:spPr bwMode="auto">
            <a:xfrm>
              <a:off x="6839" y="3777"/>
              <a:ext cx="1" cy="624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4" name="Line 112"/>
            <p:cNvSpPr>
              <a:spLocks noChangeShapeType="1"/>
            </p:cNvSpPr>
            <p:nvPr/>
          </p:nvSpPr>
          <p:spPr bwMode="auto">
            <a:xfrm flipH="1">
              <a:off x="6750" y="3546"/>
              <a:ext cx="180" cy="156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5" name="Line 113"/>
            <p:cNvSpPr>
              <a:spLocks noChangeShapeType="1"/>
            </p:cNvSpPr>
            <p:nvPr/>
          </p:nvSpPr>
          <p:spPr bwMode="auto">
            <a:xfrm flipH="1">
              <a:off x="6750" y="3678"/>
              <a:ext cx="180" cy="156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6" name="Line 114"/>
            <p:cNvSpPr>
              <a:spLocks noChangeShapeType="1"/>
            </p:cNvSpPr>
            <p:nvPr/>
          </p:nvSpPr>
          <p:spPr bwMode="auto">
            <a:xfrm>
              <a:off x="6840" y="3138"/>
              <a:ext cx="1" cy="468"/>
            </a:xfrm>
            <a:prstGeom prst="line">
              <a:avLst/>
            </a:prstGeom>
            <a:noFill/>
            <a:ln w="349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0020" name="Text Box 148"/>
          <p:cNvSpPr txBox="1">
            <a:spLocks noChangeArrowheads="1"/>
          </p:cNvSpPr>
          <p:nvPr/>
        </p:nvSpPr>
        <p:spPr bwMode="auto">
          <a:xfrm>
            <a:off x="5508625" y="1628775"/>
            <a:ext cx="2036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400" baseline="0">
                <a:solidFill>
                  <a:schemeClr val="hlink"/>
                </a:solidFill>
              </a:rPr>
              <a:t>A=0</a:t>
            </a:r>
            <a:r>
              <a:rPr lang="en-US" altLang="zh-CN" sz="2400" baseline="0">
                <a:solidFill>
                  <a:srgbClr val="FF0000"/>
                </a:solidFill>
              </a:rPr>
              <a:t>   B=1</a:t>
            </a:r>
          </a:p>
        </p:txBody>
      </p:sp>
      <p:sp>
        <p:nvSpPr>
          <p:cNvPr id="80021" name="Text Box 149"/>
          <p:cNvSpPr txBox="1">
            <a:spLocks noChangeArrowheads="1"/>
          </p:cNvSpPr>
          <p:nvPr/>
        </p:nvSpPr>
        <p:spPr bwMode="auto">
          <a:xfrm>
            <a:off x="5435600" y="2205038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400" baseline="0"/>
              <a:t>并联一开一关</a:t>
            </a:r>
            <a:r>
              <a:rPr lang="zh-CN" altLang="en-US" sz="2400" baseline="0">
                <a:solidFill>
                  <a:schemeClr val="hlink"/>
                </a:solidFill>
              </a:rPr>
              <a:t>（导通）</a:t>
            </a:r>
          </a:p>
        </p:txBody>
      </p:sp>
      <p:sp>
        <p:nvSpPr>
          <p:cNvPr id="80023" name="Text Box 151"/>
          <p:cNvSpPr txBox="1">
            <a:spLocks noChangeArrowheads="1"/>
          </p:cNvSpPr>
          <p:nvPr/>
        </p:nvSpPr>
        <p:spPr bwMode="auto">
          <a:xfrm>
            <a:off x="5435600" y="2708275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400" baseline="0"/>
              <a:t>串联一开一关</a:t>
            </a:r>
            <a:r>
              <a:rPr lang="zh-CN" altLang="en-US" sz="2400" baseline="0">
                <a:solidFill>
                  <a:schemeClr val="hlink"/>
                </a:solidFill>
              </a:rPr>
              <a:t>（截止）</a:t>
            </a:r>
          </a:p>
        </p:txBody>
      </p:sp>
      <p:sp>
        <p:nvSpPr>
          <p:cNvPr id="80024" name="Rectangle 207"/>
          <p:cNvSpPr>
            <a:spLocks noChangeArrowheads="1"/>
          </p:cNvSpPr>
          <p:nvPr/>
        </p:nvSpPr>
        <p:spPr bwMode="auto">
          <a:xfrm>
            <a:off x="5794375" y="3284538"/>
            <a:ext cx="309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400" baseline="0">
                <a:solidFill>
                  <a:schemeClr val="hlink"/>
                </a:solidFill>
              </a:rPr>
              <a:t>F </a:t>
            </a:r>
            <a:r>
              <a:rPr lang="zh-CN" altLang="en-US" sz="2400" baseline="0">
                <a:solidFill>
                  <a:schemeClr val="hlink"/>
                </a:solidFill>
              </a:rPr>
              <a:t>高电平态 </a:t>
            </a:r>
            <a:r>
              <a:rPr lang="en-US" altLang="zh-CN" sz="2400" baseline="0">
                <a:solidFill>
                  <a:schemeClr val="hlink"/>
                </a:solidFill>
              </a:rPr>
              <a:t>( F = 1 )</a:t>
            </a:r>
          </a:p>
        </p:txBody>
      </p:sp>
      <p:sp>
        <p:nvSpPr>
          <p:cNvPr id="80025" name="Text Box 153"/>
          <p:cNvSpPr txBox="1">
            <a:spLocks noChangeArrowheads="1"/>
          </p:cNvSpPr>
          <p:nvPr/>
        </p:nvSpPr>
        <p:spPr bwMode="auto">
          <a:xfrm>
            <a:off x="5508625" y="3932238"/>
            <a:ext cx="2036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400" baseline="0">
                <a:solidFill>
                  <a:srgbClr val="FF0000"/>
                </a:solidFill>
              </a:rPr>
              <a:t>A=1   </a:t>
            </a:r>
            <a:r>
              <a:rPr lang="en-US" altLang="zh-CN" sz="2400" baseline="0">
                <a:solidFill>
                  <a:schemeClr val="hlink"/>
                </a:solidFill>
              </a:rPr>
              <a:t>B=0</a:t>
            </a:r>
          </a:p>
        </p:txBody>
      </p:sp>
      <p:grpSp>
        <p:nvGrpSpPr>
          <p:cNvPr id="80027" name="Group 155"/>
          <p:cNvGrpSpPr>
            <a:grpSpLocks/>
          </p:cNvGrpSpPr>
          <p:nvPr/>
        </p:nvGrpSpPr>
        <p:grpSpPr bwMode="auto">
          <a:xfrm>
            <a:off x="3924300" y="3729038"/>
            <a:ext cx="1028700" cy="647700"/>
            <a:chOff x="3107" y="3294"/>
            <a:chExt cx="648" cy="408"/>
          </a:xfrm>
        </p:grpSpPr>
        <p:sp>
          <p:nvSpPr>
            <p:cNvPr id="66581" name="Line 272"/>
            <p:cNvSpPr>
              <a:spLocks noChangeShapeType="1"/>
            </p:cNvSpPr>
            <p:nvPr/>
          </p:nvSpPr>
          <p:spPr bwMode="auto">
            <a:xfrm>
              <a:off x="3197" y="3294"/>
              <a:ext cx="0" cy="40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2" name="Text Box 154"/>
            <p:cNvSpPr txBox="1">
              <a:spLocks noChangeArrowheads="1"/>
            </p:cNvSpPr>
            <p:nvPr/>
          </p:nvSpPr>
          <p:spPr bwMode="auto">
            <a:xfrm>
              <a:off x="3107" y="3327"/>
              <a:ext cx="6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zh-CN" altLang="en-US" baseline="0">
                  <a:solidFill>
                    <a:schemeClr val="folHlink"/>
                  </a:solidFill>
                </a:rPr>
                <a:t>高阻</a:t>
              </a:r>
            </a:p>
          </p:txBody>
        </p:sp>
      </p:grpSp>
      <p:sp>
        <p:nvSpPr>
          <p:cNvPr id="80028" name="Rectangle 207"/>
          <p:cNvSpPr>
            <a:spLocks noChangeArrowheads="1"/>
          </p:cNvSpPr>
          <p:nvPr/>
        </p:nvSpPr>
        <p:spPr bwMode="auto">
          <a:xfrm>
            <a:off x="5795963" y="4581525"/>
            <a:ext cx="3097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400" baseline="0">
                <a:solidFill>
                  <a:schemeClr val="hlink"/>
                </a:solidFill>
              </a:rPr>
              <a:t>F </a:t>
            </a:r>
            <a:r>
              <a:rPr lang="zh-CN" altLang="en-US" sz="2400" baseline="0">
                <a:solidFill>
                  <a:schemeClr val="hlink"/>
                </a:solidFill>
              </a:rPr>
              <a:t>高电平态 </a:t>
            </a:r>
            <a:r>
              <a:rPr lang="en-US" altLang="zh-CN" sz="2400" baseline="0">
                <a:solidFill>
                  <a:schemeClr val="hlink"/>
                </a:solidFill>
              </a:rPr>
              <a:t>( F = 1 )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0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0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0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0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0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0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0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0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799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800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8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8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8" dur="500"/>
                                        <p:tgtEl>
                                          <p:spTgt spid="80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0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0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40" grpId="0" animBg="1"/>
      <p:bldP spid="2" grpId="0" animBg="1"/>
      <p:bldP spid="2" grpId="1" animBg="1"/>
      <p:bldP spid="3" grpId="0" animBg="1"/>
      <p:bldP spid="3" grpId="1" animBg="1"/>
      <p:bldP spid="80020" grpId="0"/>
      <p:bldP spid="80021" grpId="0"/>
      <p:bldP spid="80023" grpId="0"/>
      <p:bldP spid="80024" grpId="0"/>
      <p:bldP spid="80025" grpId="0"/>
      <p:bldP spid="800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文本框 2"/>
          <p:cNvSpPr txBox="1">
            <a:spLocks noChangeArrowheads="1"/>
          </p:cNvSpPr>
          <p:nvPr/>
        </p:nvSpPr>
        <p:spPr bwMode="auto">
          <a:xfrm>
            <a:off x="179388" y="333375"/>
            <a:ext cx="45243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一</a:t>
            </a:r>
            <a:r>
              <a:rPr lang="en-US" altLang="zh-CN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集成电路的分类</a:t>
            </a:r>
          </a:p>
        </p:txBody>
      </p:sp>
      <p:sp>
        <p:nvSpPr>
          <p:cNvPr id="22553" name="Rectangle 25"/>
          <p:cNvSpPr>
            <a:spLocks noChangeArrowheads="1"/>
          </p:cNvSpPr>
          <p:nvPr/>
        </p:nvSpPr>
        <p:spPr bwMode="auto">
          <a:xfrm>
            <a:off x="684213" y="1052513"/>
            <a:ext cx="39909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aseline="0"/>
              <a:t>2</a:t>
            </a:r>
            <a:r>
              <a:rPr lang="zh-CN" altLang="en-US" sz="2800" baseline="0">
                <a:latin typeface="仿宋" pitchFamily="49" charset="-122"/>
              </a:rPr>
              <a:t>、</a:t>
            </a:r>
            <a:r>
              <a:rPr lang="en-US" altLang="zh-CN" sz="2800" baseline="0">
                <a:solidFill>
                  <a:schemeClr val="folHlink"/>
                </a:solidFill>
              </a:rPr>
              <a:t>MOS</a:t>
            </a:r>
            <a:r>
              <a:rPr lang="zh-CN" altLang="en-US" sz="2800" baseline="0">
                <a:latin typeface="仿宋" pitchFamily="49" charset="-122"/>
              </a:rPr>
              <a:t>集成电路 </a:t>
            </a:r>
          </a:p>
        </p:txBody>
      </p:sp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828675" y="1628775"/>
            <a:ext cx="5183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400" baseline="0">
                <a:latin typeface="仿宋" pitchFamily="49" charset="-122"/>
              </a:rPr>
              <a:t>金属</a:t>
            </a:r>
            <a:r>
              <a:rPr lang="en-US" altLang="zh-CN" sz="2400" baseline="0">
                <a:latin typeface="仿宋" pitchFamily="49" charset="-122"/>
              </a:rPr>
              <a:t>-</a:t>
            </a:r>
            <a:r>
              <a:rPr lang="zh-CN" altLang="en-US" sz="2400" baseline="0">
                <a:latin typeface="仿宋" pitchFamily="49" charset="-122"/>
              </a:rPr>
              <a:t>氧化物半导体场效应管 </a:t>
            </a:r>
          </a:p>
        </p:txBody>
      </p:sp>
      <p:sp>
        <p:nvSpPr>
          <p:cNvPr id="22555" name="Rectangle 27"/>
          <p:cNvSpPr>
            <a:spLocks noChangeArrowheads="1"/>
          </p:cNvSpPr>
          <p:nvPr/>
        </p:nvSpPr>
        <p:spPr bwMode="auto">
          <a:xfrm>
            <a:off x="841375" y="2133600"/>
            <a:ext cx="7631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400" baseline="0">
                <a:solidFill>
                  <a:schemeClr val="folHlink"/>
                </a:solidFill>
              </a:rPr>
              <a:t>Metal-oxide Semiconductor Field Effect Transistor </a:t>
            </a:r>
          </a:p>
        </p:txBody>
      </p:sp>
      <p:sp>
        <p:nvSpPr>
          <p:cNvPr id="22556" name="Rectangle 28"/>
          <p:cNvSpPr>
            <a:spLocks noChangeArrowheads="1"/>
          </p:cNvSpPr>
          <p:nvPr/>
        </p:nvSpPr>
        <p:spPr bwMode="auto">
          <a:xfrm>
            <a:off x="179388" y="2657475"/>
            <a:ext cx="8891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400" baseline="0">
                <a:solidFill>
                  <a:srgbClr val="FF0000"/>
                </a:solidFill>
                <a:latin typeface="仿宋" pitchFamily="49" charset="-122"/>
              </a:rPr>
              <a:t>特点：</a:t>
            </a:r>
            <a:r>
              <a:rPr lang="zh-CN" altLang="en-US" sz="2400" baseline="0">
                <a:latin typeface="仿宋" pitchFamily="49" charset="-122"/>
              </a:rPr>
              <a:t>结构简单、制造方便、集成度高、功耗低，但速度较慢 </a:t>
            </a:r>
          </a:p>
        </p:txBody>
      </p:sp>
      <p:sp>
        <p:nvSpPr>
          <p:cNvPr id="22557" name="Rectangle 29"/>
          <p:cNvSpPr>
            <a:spLocks noChangeArrowheads="1"/>
          </p:cNvSpPr>
          <p:nvPr/>
        </p:nvSpPr>
        <p:spPr bwMode="auto">
          <a:xfrm>
            <a:off x="854075" y="3341688"/>
            <a:ext cx="4968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aseline="0"/>
              <a:t>PMOS</a:t>
            </a:r>
            <a:r>
              <a:rPr lang="zh-CN" altLang="en-US" sz="2800" baseline="0"/>
              <a:t>（</a:t>
            </a:r>
            <a:r>
              <a:rPr lang="en-US" altLang="zh-CN" sz="2800" baseline="0">
                <a:solidFill>
                  <a:schemeClr val="folHlink"/>
                </a:solidFill>
              </a:rPr>
              <a:t>P-channel MOS</a:t>
            </a:r>
            <a:r>
              <a:rPr lang="zh-CN" altLang="en-US" sz="2800" baseline="0"/>
              <a:t>） </a:t>
            </a:r>
          </a:p>
        </p:txBody>
      </p:sp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5867400" y="3357563"/>
            <a:ext cx="2879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400" baseline="0"/>
              <a:t>P</a:t>
            </a:r>
            <a:r>
              <a:rPr lang="zh-CN" altLang="en-US" sz="2400" baseline="0"/>
              <a:t>沟道</a:t>
            </a:r>
            <a:r>
              <a:rPr lang="en-US" altLang="zh-CN" sz="2400" baseline="0"/>
              <a:t>MOS</a:t>
            </a:r>
            <a:r>
              <a:rPr lang="zh-CN" altLang="en-US" sz="2400" baseline="0"/>
              <a:t>管 </a:t>
            </a: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828675" y="3989388"/>
            <a:ext cx="4968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aseline="0"/>
              <a:t>NMOS</a:t>
            </a:r>
            <a:r>
              <a:rPr lang="zh-CN" altLang="en-US" sz="2800" baseline="0"/>
              <a:t>（</a:t>
            </a:r>
            <a:r>
              <a:rPr lang="en-US" altLang="zh-CN" sz="2800" baseline="0">
                <a:solidFill>
                  <a:schemeClr val="folHlink"/>
                </a:solidFill>
              </a:rPr>
              <a:t>N-channel MOS</a:t>
            </a:r>
            <a:r>
              <a:rPr lang="zh-CN" altLang="en-US" sz="2800" baseline="0"/>
              <a:t>） </a:t>
            </a:r>
          </a:p>
        </p:txBody>
      </p:sp>
      <p:sp>
        <p:nvSpPr>
          <p:cNvPr id="22561" name="Rectangle 33"/>
          <p:cNvSpPr>
            <a:spLocks noChangeArrowheads="1"/>
          </p:cNvSpPr>
          <p:nvPr/>
        </p:nvSpPr>
        <p:spPr bwMode="auto">
          <a:xfrm>
            <a:off x="5842000" y="4005263"/>
            <a:ext cx="2879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400" baseline="0"/>
              <a:t>N</a:t>
            </a:r>
            <a:r>
              <a:rPr lang="zh-CN" altLang="en-US" sz="2400" baseline="0"/>
              <a:t>沟道</a:t>
            </a:r>
            <a:r>
              <a:rPr lang="en-US" altLang="zh-CN" sz="2400" baseline="0"/>
              <a:t>MOS</a:t>
            </a:r>
            <a:r>
              <a:rPr lang="zh-CN" altLang="en-US" sz="2400" baseline="0"/>
              <a:t>管 </a:t>
            </a:r>
          </a:p>
        </p:txBody>
      </p:sp>
      <p:sp>
        <p:nvSpPr>
          <p:cNvPr id="22562" name="Rectangle 34"/>
          <p:cNvSpPr>
            <a:spLocks noChangeArrowheads="1"/>
          </p:cNvSpPr>
          <p:nvPr/>
        </p:nvSpPr>
        <p:spPr bwMode="auto">
          <a:xfrm>
            <a:off x="815975" y="4729163"/>
            <a:ext cx="81359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aseline="0"/>
              <a:t>CMOS</a:t>
            </a:r>
            <a:r>
              <a:rPr lang="zh-CN" altLang="en-US" sz="2800" baseline="0"/>
              <a:t>（</a:t>
            </a:r>
            <a:r>
              <a:rPr lang="en-US" altLang="zh-CN" sz="2400" baseline="0">
                <a:solidFill>
                  <a:schemeClr val="folHlink"/>
                </a:solidFill>
              </a:rPr>
              <a:t>Complementary Metal Oxide Semiconductor</a:t>
            </a:r>
            <a:r>
              <a:rPr lang="zh-CN" altLang="en-US" sz="2800" baseline="0"/>
              <a:t>） </a:t>
            </a:r>
          </a:p>
        </p:txBody>
      </p:sp>
      <p:sp>
        <p:nvSpPr>
          <p:cNvPr id="22563" name="Rectangle 35"/>
          <p:cNvSpPr>
            <a:spLocks noChangeArrowheads="1"/>
          </p:cNvSpPr>
          <p:nvPr/>
        </p:nvSpPr>
        <p:spPr bwMode="auto">
          <a:xfrm>
            <a:off x="1044575" y="5445125"/>
            <a:ext cx="2879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400" baseline="0"/>
              <a:t>互补型</a:t>
            </a:r>
            <a:r>
              <a:rPr lang="en-US" altLang="zh-CN" sz="2400" baseline="0"/>
              <a:t>MOS</a:t>
            </a:r>
            <a:r>
              <a:rPr lang="zh-CN" altLang="en-US" sz="2400" baseline="0"/>
              <a:t>管 </a:t>
            </a:r>
          </a:p>
        </p:txBody>
      </p:sp>
      <p:sp>
        <p:nvSpPr>
          <p:cNvPr id="22564" name="AutoShape 36"/>
          <p:cNvSpPr>
            <a:spLocks noChangeArrowheads="1"/>
          </p:cNvSpPr>
          <p:nvPr/>
        </p:nvSpPr>
        <p:spPr bwMode="auto">
          <a:xfrm>
            <a:off x="5580063" y="5589588"/>
            <a:ext cx="1728787" cy="504825"/>
          </a:xfrm>
          <a:prstGeom prst="wedgeRoundRectCallout">
            <a:avLst>
              <a:gd name="adj1" fmla="val -45407"/>
              <a:gd name="adj2" fmla="val -105662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baseline="0">
                <a:latin typeface="仿宋" pitchFamily="49" charset="-122"/>
              </a:rPr>
              <a:t>应用最广泛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3" grpId="0"/>
      <p:bldP spid="22554" grpId="0"/>
      <p:bldP spid="22555" grpId="0"/>
      <p:bldP spid="22556" grpId="0"/>
      <p:bldP spid="22557" grpId="0"/>
      <p:bldP spid="22558" grpId="0"/>
      <p:bldP spid="22560" grpId="0"/>
      <p:bldP spid="22561" grpId="0"/>
      <p:bldP spid="22562" grpId="0"/>
      <p:bldP spid="22563" grpId="0"/>
      <p:bldP spid="2256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5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4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53276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itchFamily="49" charset="-122"/>
                <a:ea typeface="华文行楷" pitchFamily="2" charset="-122"/>
              </a:rPr>
              <a:t>五、</a:t>
            </a:r>
            <a:r>
              <a:rPr lang="en-US" altLang="zh-CN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CMOS</a:t>
            </a: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itchFamily="49" charset="-122"/>
                <a:ea typeface="华文行楷" pitchFamily="2" charset="-122"/>
              </a:rPr>
              <a:t>集成逻辑门</a:t>
            </a:r>
          </a:p>
        </p:txBody>
      </p:sp>
      <p:sp>
        <p:nvSpPr>
          <p:cNvPr id="80903" name="Rectangle 23"/>
          <p:cNvSpPr>
            <a:spLocks noChangeArrowheads="1"/>
          </p:cNvSpPr>
          <p:nvPr/>
        </p:nvSpPr>
        <p:spPr bwMode="auto">
          <a:xfrm>
            <a:off x="684213" y="909638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400" baseline="0"/>
              <a:t>（</a:t>
            </a:r>
            <a:r>
              <a:rPr lang="en-US" altLang="zh-CN" sz="2400" baseline="0"/>
              <a:t>3</a:t>
            </a:r>
            <a:r>
              <a:rPr lang="zh-CN" altLang="en-US" sz="2400" baseline="0"/>
              <a:t>）</a:t>
            </a:r>
            <a:r>
              <a:rPr lang="zh-CN" altLang="en-US" sz="2400" baseline="0">
                <a:solidFill>
                  <a:schemeClr val="hlink"/>
                </a:solidFill>
              </a:rPr>
              <a:t>或非门</a:t>
            </a:r>
            <a:r>
              <a:rPr lang="zh-CN" altLang="en-US" sz="2400" baseline="0"/>
              <a:t> </a:t>
            </a:r>
          </a:p>
        </p:txBody>
      </p:sp>
      <p:grpSp>
        <p:nvGrpSpPr>
          <p:cNvPr id="80907" name="Group 11"/>
          <p:cNvGrpSpPr>
            <a:grpSpLocks/>
          </p:cNvGrpSpPr>
          <p:nvPr/>
        </p:nvGrpSpPr>
        <p:grpSpPr bwMode="auto">
          <a:xfrm>
            <a:off x="3084513" y="884238"/>
            <a:ext cx="2447925" cy="457200"/>
            <a:chOff x="1943" y="557"/>
            <a:chExt cx="1542" cy="288"/>
          </a:xfrm>
        </p:grpSpPr>
        <p:sp>
          <p:nvSpPr>
            <p:cNvPr id="67709" name="Rectangle 25"/>
            <p:cNvSpPr>
              <a:spLocks noChangeArrowheads="1"/>
            </p:cNvSpPr>
            <p:nvPr/>
          </p:nvSpPr>
          <p:spPr bwMode="auto">
            <a:xfrm>
              <a:off x="1943" y="557"/>
              <a:ext cx="15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sz="2400" baseline="0">
                  <a:solidFill>
                    <a:schemeClr val="folHlink"/>
                  </a:solidFill>
                </a:rPr>
                <a:t>F(A, B) = A + B </a:t>
              </a:r>
              <a:endParaRPr kumimoji="1" lang="zh-CN" altLang="en-US" sz="2400" baseline="0">
                <a:solidFill>
                  <a:schemeClr val="folHlink"/>
                </a:solidFill>
              </a:endParaRPr>
            </a:p>
          </p:txBody>
        </p:sp>
        <p:sp>
          <p:nvSpPr>
            <p:cNvPr id="67710" name="Line 50"/>
            <p:cNvSpPr>
              <a:spLocks noChangeShapeType="1"/>
            </p:cNvSpPr>
            <p:nvPr/>
          </p:nvSpPr>
          <p:spPr bwMode="auto">
            <a:xfrm>
              <a:off x="2834" y="581"/>
              <a:ext cx="45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1021" name="Group 125"/>
          <p:cNvGrpSpPr>
            <a:grpSpLocks/>
          </p:cNvGrpSpPr>
          <p:nvPr/>
        </p:nvGrpSpPr>
        <p:grpSpPr bwMode="auto">
          <a:xfrm>
            <a:off x="949325" y="3141663"/>
            <a:ext cx="4270375" cy="2792412"/>
            <a:chOff x="598" y="1263"/>
            <a:chExt cx="2690" cy="1759"/>
          </a:xfrm>
        </p:grpSpPr>
        <p:sp>
          <p:nvSpPr>
            <p:cNvPr id="67658" name="Text Box 118"/>
            <p:cNvSpPr txBox="1">
              <a:spLocks noChangeArrowheads="1"/>
            </p:cNvSpPr>
            <p:nvPr/>
          </p:nvSpPr>
          <p:spPr bwMode="auto">
            <a:xfrm>
              <a:off x="598" y="1381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400" baseline="0">
                  <a:solidFill>
                    <a:schemeClr val="folHlink"/>
                  </a:solidFill>
                </a:rPr>
                <a:t>A</a:t>
              </a:r>
              <a:endParaRPr lang="en-US" altLang="zh-CN" sz="2400">
                <a:solidFill>
                  <a:schemeClr val="folHlink"/>
                </a:solidFill>
              </a:endParaRPr>
            </a:p>
          </p:txBody>
        </p:sp>
        <p:sp>
          <p:nvSpPr>
            <p:cNvPr id="67659" name="Line 116"/>
            <p:cNvSpPr>
              <a:spLocks noChangeShapeType="1"/>
            </p:cNvSpPr>
            <p:nvPr/>
          </p:nvSpPr>
          <p:spPr bwMode="auto">
            <a:xfrm>
              <a:off x="871" y="1517"/>
              <a:ext cx="12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60" name="Oval 122"/>
            <p:cNvSpPr>
              <a:spLocks noChangeArrowheads="1"/>
            </p:cNvSpPr>
            <p:nvPr/>
          </p:nvSpPr>
          <p:spPr bwMode="auto">
            <a:xfrm>
              <a:off x="2463" y="2009"/>
              <a:ext cx="45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67661" name="Line 121"/>
            <p:cNvSpPr>
              <a:spLocks noChangeShapeType="1"/>
            </p:cNvSpPr>
            <p:nvPr/>
          </p:nvSpPr>
          <p:spPr bwMode="auto">
            <a:xfrm>
              <a:off x="2479" y="2033"/>
              <a:ext cx="4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62" name="Oval 122"/>
            <p:cNvSpPr>
              <a:spLocks noChangeArrowheads="1"/>
            </p:cNvSpPr>
            <p:nvPr/>
          </p:nvSpPr>
          <p:spPr bwMode="auto">
            <a:xfrm>
              <a:off x="2066" y="1488"/>
              <a:ext cx="45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grpSp>
          <p:nvGrpSpPr>
            <p:cNvPr id="67663" name="Group 59"/>
            <p:cNvGrpSpPr>
              <a:grpSpLocks/>
            </p:cNvGrpSpPr>
            <p:nvPr/>
          </p:nvGrpSpPr>
          <p:grpSpPr bwMode="auto">
            <a:xfrm>
              <a:off x="1934" y="2193"/>
              <a:ext cx="859" cy="679"/>
              <a:chOff x="1679" y="2758"/>
              <a:chExt cx="859" cy="679"/>
            </a:xfrm>
          </p:grpSpPr>
          <p:grpSp>
            <p:nvGrpSpPr>
              <p:cNvPr id="67690" name="Group 60"/>
              <p:cNvGrpSpPr>
                <a:grpSpLocks/>
              </p:cNvGrpSpPr>
              <p:nvPr/>
            </p:nvGrpSpPr>
            <p:grpSpPr bwMode="auto">
              <a:xfrm>
                <a:off x="1837" y="2798"/>
                <a:ext cx="400" cy="587"/>
                <a:chOff x="1573" y="2237"/>
                <a:chExt cx="400" cy="587"/>
              </a:xfrm>
            </p:grpSpPr>
            <p:grpSp>
              <p:nvGrpSpPr>
                <p:cNvPr id="67694" name="Group 61"/>
                <p:cNvGrpSpPr>
                  <a:grpSpLocks/>
                </p:cNvGrpSpPr>
                <p:nvPr/>
              </p:nvGrpSpPr>
              <p:grpSpPr bwMode="auto">
                <a:xfrm>
                  <a:off x="1573" y="2408"/>
                  <a:ext cx="142" cy="214"/>
                  <a:chOff x="8100" y="10956"/>
                  <a:chExt cx="540" cy="780"/>
                </a:xfrm>
              </p:grpSpPr>
              <p:sp>
                <p:nvSpPr>
                  <p:cNvPr id="67707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8640" y="10956"/>
                    <a:ext cx="0" cy="78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708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8100" y="11736"/>
                    <a:ext cx="54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7695" name="Line 64"/>
                <p:cNvSpPr>
                  <a:spLocks noChangeShapeType="1"/>
                </p:cNvSpPr>
                <p:nvPr/>
              </p:nvSpPr>
              <p:spPr bwMode="auto">
                <a:xfrm>
                  <a:off x="1791" y="2477"/>
                  <a:ext cx="0" cy="91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7696" name="Group 65"/>
                <p:cNvGrpSpPr>
                  <a:grpSpLocks/>
                </p:cNvGrpSpPr>
                <p:nvPr/>
              </p:nvGrpSpPr>
              <p:grpSpPr bwMode="auto">
                <a:xfrm>
                  <a:off x="1791" y="2237"/>
                  <a:ext cx="182" cy="200"/>
                  <a:chOff x="1791" y="2221"/>
                  <a:chExt cx="182" cy="200"/>
                </a:xfrm>
              </p:grpSpPr>
              <p:sp>
                <p:nvSpPr>
                  <p:cNvPr id="67703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1791" y="2341"/>
                    <a:ext cx="0" cy="8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7704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1791" y="2221"/>
                    <a:ext cx="182" cy="158"/>
                    <a:chOff x="8820" y="10332"/>
                    <a:chExt cx="720" cy="624"/>
                  </a:xfrm>
                </p:grpSpPr>
                <p:sp>
                  <p:nvSpPr>
                    <p:cNvPr id="67705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820" y="10956"/>
                      <a:ext cx="7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7706" name="Line 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540" y="10332"/>
                      <a:ext cx="0" cy="62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67697" name="Group 70"/>
                <p:cNvGrpSpPr>
                  <a:grpSpLocks/>
                </p:cNvGrpSpPr>
                <p:nvPr/>
              </p:nvGrpSpPr>
              <p:grpSpPr bwMode="auto">
                <a:xfrm>
                  <a:off x="1791" y="2598"/>
                  <a:ext cx="181" cy="226"/>
                  <a:chOff x="1791" y="2614"/>
                  <a:chExt cx="181" cy="226"/>
                </a:xfrm>
              </p:grpSpPr>
              <p:sp>
                <p:nvSpPr>
                  <p:cNvPr id="67699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1791" y="2614"/>
                    <a:ext cx="0" cy="79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7700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1791" y="2659"/>
                    <a:ext cx="181" cy="181"/>
                    <a:chOff x="8820" y="11892"/>
                    <a:chExt cx="720" cy="624"/>
                  </a:xfrm>
                </p:grpSpPr>
                <p:sp>
                  <p:nvSpPr>
                    <p:cNvPr id="67701" name="Line 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820" y="11892"/>
                      <a:ext cx="7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7702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539" y="11892"/>
                      <a:ext cx="1" cy="62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67698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1791" y="2523"/>
                  <a:ext cx="182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7691" name="Text Box 76"/>
              <p:cNvSpPr txBox="1">
                <a:spLocks noChangeArrowheads="1"/>
              </p:cNvSpPr>
              <p:nvPr/>
            </p:nvSpPr>
            <p:spPr bwMode="auto">
              <a:xfrm>
                <a:off x="1679" y="3179"/>
                <a:ext cx="408" cy="23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1800" baseline="0">
                    <a:solidFill>
                      <a:schemeClr val="folHlink"/>
                    </a:solidFill>
                  </a:rPr>
                  <a:t>G</a:t>
                </a:r>
              </a:p>
            </p:txBody>
          </p:sp>
          <p:sp>
            <p:nvSpPr>
              <p:cNvPr id="67692" name="Text Box 77"/>
              <p:cNvSpPr txBox="1">
                <a:spLocks noChangeArrowheads="1"/>
              </p:cNvSpPr>
              <p:nvPr/>
            </p:nvSpPr>
            <p:spPr bwMode="auto">
              <a:xfrm>
                <a:off x="2130" y="3201"/>
                <a:ext cx="408" cy="23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1800" baseline="0">
                    <a:solidFill>
                      <a:schemeClr val="folHlink"/>
                    </a:solidFill>
                  </a:rPr>
                  <a:t>S</a:t>
                </a:r>
              </a:p>
            </p:txBody>
          </p:sp>
          <p:sp>
            <p:nvSpPr>
              <p:cNvPr id="67693" name="Text Box 78"/>
              <p:cNvSpPr txBox="1">
                <a:spLocks noChangeArrowheads="1"/>
              </p:cNvSpPr>
              <p:nvPr/>
            </p:nvSpPr>
            <p:spPr bwMode="auto">
              <a:xfrm>
                <a:off x="2130" y="2758"/>
                <a:ext cx="408" cy="23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1800" baseline="0">
                    <a:solidFill>
                      <a:schemeClr val="folHlink"/>
                    </a:solidFill>
                  </a:rPr>
                  <a:t>D</a:t>
                </a:r>
              </a:p>
            </p:txBody>
          </p:sp>
        </p:grpSp>
        <p:grpSp>
          <p:nvGrpSpPr>
            <p:cNvPr id="67664" name="Group 146"/>
            <p:cNvGrpSpPr>
              <a:grpSpLocks/>
            </p:cNvGrpSpPr>
            <p:nvPr/>
          </p:nvGrpSpPr>
          <p:grpSpPr bwMode="auto">
            <a:xfrm>
              <a:off x="1950" y="1263"/>
              <a:ext cx="847" cy="679"/>
              <a:chOff x="2987" y="2659"/>
              <a:chExt cx="847" cy="679"/>
            </a:xfrm>
          </p:grpSpPr>
          <p:sp>
            <p:nvSpPr>
              <p:cNvPr id="67671" name="Text Box 76"/>
              <p:cNvSpPr txBox="1">
                <a:spLocks noChangeArrowheads="1"/>
              </p:cNvSpPr>
              <p:nvPr/>
            </p:nvSpPr>
            <p:spPr bwMode="auto">
              <a:xfrm>
                <a:off x="2987" y="2659"/>
                <a:ext cx="408" cy="23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1800" baseline="0">
                    <a:solidFill>
                      <a:schemeClr val="folHlink"/>
                    </a:solidFill>
                  </a:rPr>
                  <a:t>G</a:t>
                </a:r>
              </a:p>
            </p:txBody>
          </p:sp>
          <p:sp>
            <p:nvSpPr>
              <p:cNvPr id="67672" name="Text Box 77"/>
              <p:cNvSpPr txBox="1">
                <a:spLocks noChangeArrowheads="1"/>
              </p:cNvSpPr>
              <p:nvPr/>
            </p:nvSpPr>
            <p:spPr bwMode="auto">
              <a:xfrm>
                <a:off x="3424" y="3102"/>
                <a:ext cx="408" cy="23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1800" baseline="0">
                    <a:solidFill>
                      <a:schemeClr val="folHlink"/>
                    </a:solidFill>
                  </a:rPr>
                  <a:t>D</a:t>
                </a:r>
              </a:p>
            </p:txBody>
          </p:sp>
          <p:sp>
            <p:nvSpPr>
              <p:cNvPr id="67673" name="Text Box 78"/>
              <p:cNvSpPr txBox="1">
                <a:spLocks noChangeArrowheads="1"/>
              </p:cNvSpPr>
              <p:nvPr/>
            </p:nvSpPr>
            <p:spPr bwMode="auto">
              <a:xfrm>
                <a:off x="3426" y="2691"/>
                <a:ext cx="408" cy="23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1800" baseline="0">
                    <a:solidFill>
                      <a:schemeClr val="folHlink"/>
                    </a:solidFill>
                  </a:rPr>
                  <a:t>S</a:t>
                </a:r>
              </a:p>
            </p:txBody>
          </p:sp>
          <p:grpSp>
            <p:nvGrpSpPr>
              <p:cNvPr id="67674" name="Group 145"/>
              <p:cNvGrpSpPr>
                <a:grpSpLocks/>
              </p:cNvGrpSpPr>
              <p:nvPr/>
            </p:nvGrpSpPr>
            <p:grpSpPr bwMode="auto">
              <a:xfrm>
                <a:off x="3129" y="2744"/>
                <a:ext cx="410" cy="587"/>
                <a:chOff x="3129" y="2744"/>
                <a:chExt cx="410" cy="587"/>
              </a:xfrm>
            </p:grpSpPr>
            <p:sp>
              <p:nvSpPr>
                <p:cNvPr id="67675" name="Line 62"/>
                <p:cNvSpPr>
                  <a:spLocks noChangeShapeType="1"/>
                </p:cNvSpPr>
                <p:nvPr/>
              </p:nvSpPr>
              <p:spPr bwMode="auto">
                <a:xfrm>
                  <a:off x="3271" y="2915"/>
                  <a:ext cx="0" cy="21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676" name="Line 63"/>
                <p:cNvSpPr>
                  <a:spLocks noChangeShapeType="1"/>
                </p:cNvSpPr>
                <p:nvPr/>
              </p:nvSpPr>
              <p:spPr bwMode="auto">
                <a:xfrm>
                  <a:off x="3129" y="2915"/>
                  <a:ext cx="142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7677" name="Group 65"/>
                <p:cNvGrpSpPr>
                  <a:grpSpLocks/>
                </p:cNvGrpSpPr>
                <p:nvPr/>
              </p:nvGrpSpPr>
              <p:grpSpPr bwMode="auto">
                <a:xfrm>
                  <a:off x="3347" y="2744"/>
                  <a:ext cx="182" cy="200"/>
                  <a:chOff x="1791" y="2221"/>
                  <a:chExt cx="182" cy="200"/>
                </a:xfrm>
              </p:grpSpPr>
              <p:sp>
                <p:nvSpPr>
                  <p:cNvPr id="67686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1791" y="2341"/>
                    <a:ext cx="0" cy="8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7687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1791" y="2221"/>
                    <a:ext cx="182" cy="158"/>
                    <a:chOff x="8820" y="10332"/>
                    <a:chExt cx="720" cy="624"/>
                  </a:xfrm>
                </p:grpSpPr>
                <p:sp>
                  <p:nvSpPr>
                    <p:cNvPr id="67688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820" y="10956"/>
                      <a:ext cx="7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7689" name="Line 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540" y="10332"/>
                      <a:ext cx="0" cy="62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67678" name="Group 70"/>
                <p:cNvGrpSpPr>
                  <a:grpSpLocks/>
                </p:cNvGrpSpPr>
                <p:nvPr/>
              </p:nvGrpSpPr>
              <p:grpSpPr bwMode="auto">
                <a:xfrm>
                  <a:off x="3347" y="3105"/>
                  <a:ext cx="181" cy="226"/>
                  <a:chOff x="1791" y="2614"/>
                  <a:chExt cx="181" cy="226"/>
                </a:xfrm>
              </p:grpSpPr>
              <p:sp>
                <p:nvSpPr>
                  <p:cNvPr id="67682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1791" y="2614"/>
                    <a:ext cx="0" cy="79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7683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1791" y="2659"/>
                    <a:ext cx="181" cy="181"/>
                    <a:chOff x="8820" y="11892"/>
                    <a:chExt cx="720" cy="624"/>
                  </a:xfrm>
                </p:grpSpPr>
                <p:sp>
                  <p:nvSpPr>
                    <p:cNvPr id="67684" name="Line 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820" y="11892"/>
                      <a:ext cx="7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7685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539" y="11892"/>
                      <a:ext cx="1" cy="62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67679" name="Group 144"/>
                <p:cNvGrpSpPr>
                  <a:grpSpLocks/>
                </p:cNvGrpSpPr>
                <p:nvPr/>
              </p:nvGrpSpPr>
              <p:grpSpPr bwMode="auto">
                <a:xfrm>
                  <a:off x="3347" y="2984"/>
                  <a:ext cx="192" cy="91"/>
                  <a:chOff x="3832" y="2984"/>
                  <a:chExt cx="192" cy="91"/>
                </a:xfrm>
              </p:grpSpPr>
              <p:sp>
                <p:nvSpPr>
                  <p:cNvPr id="67680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832" y="2984"/>
                    <a:ext cx="0" cy="91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681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3843" y="3030"/>
                    <a:ext cx="18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67665" name="Line 94"/>
            <p:cNvSpPr>
              <a:spLocks noChangeShapeType="1"/>
            </p:cNvSpPr>
            <p:nvPr/>
          </p:nvSpPr>
          <p:spPr bwMode="auto">
            <a:xfrm>
              <a:off x="2487" y="1868"/>
              <a:ext cx="0" cy="3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66" name="Line 94"/>
            <p:cNvSpPr>
              <a:spLocks noChangeShapeType="1"/>
            </p:cNvSpPr>
            <p:nvPr/>
          </p:nvSpPr>
          <p:spPr bwMode="auto">
            <a:xfrm>
              <a:off x="2087" y="1521"/>
              <a:ext cx="0" cy="11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67" name="Text Box 118"/>
            <p:cNvSpPr txBox="1">
              <a:spLocks noChangeArrowheads="1"/>
            </p:cNvSpPr>
            <p:nvPr/>
          </p:nvSpPr>
          <p:spPr bwMode="auto">
            <a:xfrm>
              <a:off x="2970" y="1868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400" baseline="0">
                  <a:solidFill>
                    <a:schemeClr val="folHlink"/>
                  </a:solidFill>
                </a:rPr>
                <a:t>F</a:t>
              </a:r>
              <a:endParaRPr lang="en-US" altLang="zh-CN" sz="2400">
                <a:solidFill>
                  <a:schemeClr val="folHlink"/>
                </a:solidFill>
              </a:endParaRPr>
            </a:p>
          </p:txBody>
        </p:sp>
        <p:grpSp>
          <p:nvGrpSpPr>
            <p:cNvPr id="67668" name="Group 68"/>
            <p:cNvGrpSpPr>
              <a:grpSpLocks/>
            </p:cNvGrpSpPr>
            <p:nvPr/>
          </p:nvGrpSpPr>
          <p:grpSpPr bwMode="auto">
            <a:xfrm>
              <a:off x="2410" y="2750"/>
              <a:ext cx="157" cy="272"/>
              <a:chOff x="2586" y="2740"/>
              <a:chExt cx="157" cy="272"/>
            </a:xfrm>
          </p:grpSpPr>
          <p:sp>
            <p:nvSpPr>
              <p:cNvPr id="67669" name="Line 95"/>
              <p:cNvSpPr>
                <a:spLocks noChangeShapeType="1"/>
              </p:cNvSpPr>
              <p:nvPr/>
            </p:nvSpPr>
            <p:spPr bwMode="auto">
              <a:xfrm>
                <a:off x="2586" y="3012"/>
                <a:ext cx="15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70" name="Line 94"/>
              <p:cNvSpPr>
                <a:spLocks noChangeShapeType="1"/>
              </p:cNvSpPr>
              <p:nvPr/>
            </p:nvSpPr>
            <p:spPr bwMode="auto">
              <a:xfrm>
                <a:off x="2668" y="2740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1025" name="Group 129"/>
          <p:cNvGrpSpPr>
            <a:grpSpLocks/>
          </p:cNvGrpSpPr>
          <p:nvPr/>
        </p:nvGrpSpPr>
        <p:grpSpPr bwMode="auto">
          <a:xfrm>
            <a:off x="2039938" y="1450975"/>
            <a:ext cx="2425700" cy="3870325"/>
            <a:chOff x="1285" y="914"/>
            <a:chExt cx="1528" cy="2438"/>
          </a:xfrm>
        </p:grpSpPr>
        <p:sp>
          <p:nvSpPr>
            <p:cNvPr id="67630" name="Line 121"/>
            <p:cNvSpPr>
              <a:spLocks noChangeShapeType="1"/>
            </p:cNvSpPr>
            <p:nvPr/>
          </p:nvSpPr>
          <p:spPr bwMode="auto">
            <a:xfrm>
              <a:off x="1314" y="1517"/>
              <a:ext cx="8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31" name="Oval 122"/>
            <p:cNvSpPr>
              <a:spLocks noChangeArrowheads="1"/>
            </p:cNvSpPr>
            <p:nvPr/>
          </p:nvSpPr>
          <p:spPr bwMode="auto">
            <a:xfrm>
              <a:off x="1285" y="3307"/>
              <a:ext cx="45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grpSp>
          <p:nvGrpSpPr>
            <p:cNvPr id="67632" name="Group 126"/>
            <p:cNvGrpSpPr>
              <a:grpSpLocks/>
            </p:cNvGrpSpPr>
            <p:nvPr/>
          </p:nvGrpSpPr>
          <p:grpSpPr bwMode="auto">
            <a:xfrm>
              <a:off x="1951" y="914"/>
              <a:ext cx="862" cy="1209"/>
              <a:chOff x="1952" y="906"/>
              <a:chExt cx="862" cy="1209"/>
            </a:xfrm>
          </p:grpSpPr>
          <p:grpSp>
            <p:nvGrpSpPr>
              <p:cNvPr id="67634" name="Group 13"/>
              <p:cNvGrpSpPr>
                <a:grpSpLocks/>
              </p:cNvGrpSpPr>
              <p:nvPr/>
            </p:nvGrpSpPr>
            <p:grpSpPr bwMode="auto">
              <a:xfrm>
                <a:off x="2360" y="906"/>
                <a:ext cx="454" cy="553"/>
                <a:chOff x="2533" y="869"/>
                <a:chExt cx="454" cy="553"/>
              </a:xfrm>
            </p:grpSpPr>
            <p:sp>
              <p:nvSpPr>
                <p:cNvPr id="67656" name="Line 94"/>
                <p:cNvSpPr>
                  <a:spLocks noChangeShapeType="1"/>
                </p:cNvSpPr>
                <p:nvPr/>
              </p:nvSpPr>
              <p:spPr bwMode="auto">
                <a:xfrm>
                  <a:off x="2668" y="1149"/>
                  <a:ext cx="0" cy="273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657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2533" y="869"/>
                  <a:ext cx="454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defTabSz="914400"/>
                  <a:r>
                    <a:rPr lang="en-US" altLang="zh-CN" sz="2400" baseline="0"/>
                    <a:t>V</a:t>
                  </a:r>
                  <a:r>
                    <a:rPr lang="en-US" altLang="zh-CN" sz="2400"/>
                    <a:t>CC</a:t>
                  </a:r>
                </a:p>
              </p:txBody>
            </p:sp>
          </p:grpSp>
          <p:sp>
            <p:nvSpPr>
              <p:cNvPr id="67635" name="Line 91"/>
              <p:cNvSpPr>
                <a:spLocks noChangeShapeType="1"/>
              </p:cNvSpPr>
              <p:nvPr/>
            </p:nvSpPr>
            <p:spPr bwMode="auto">
              <a:xfrm>
                <a:off x="2488" y="1843"/>
                <a:ext cx="0" cy="2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7636" name="Group 146"/>
              <p:cNvGrpSpPr>
                <a:grpSpLocks/>
              </p:cNvGrpSpPr>
              <p:nvPr/>
            </p:nvGrpSpPr>
            <p:grpSpPr bwMode="auto">
              <a:xfrm>
                <a:off x="1952" y="1253"/>
                <a:ext cx="847" cy="679"/>
                <a:chOff x="2987" y="2659"/>
                <a:chExt cx="847" cy="679"/>
              </a:xfrm>
            </p:grpSpPr>
            <p:sp>
              <p:nvSpPr>
                <p:cNvPr id="67637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987" y="2659"/>
                  <a:ext cx="408" cy="236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CN" sz="1800" baseline="0">
                      <a:solidFill>
                        <a:schemeClr val="folHlink"/>
                      </a:solidFill>
                    </a:rPr>
                    <a:t>G</a:t>
                  </a:r>
                </a:p>
              </p:txBody>
            </p:sp>
            <p:sp>
              <p:nvSpPr>
                <p:cNvPr id="67638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3424" y="3102"/>
                  <a:ext cx="408" cy="236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CN" sz="1800" baseline="0">
                      <a:solidFill>
                        <a:schemeClr val="folHlink"/>
                      </a:solidFill>
                    </a:rPr>
                    <a:t>D</a:t>
                  </a:r>
                </a:p>
              </p:txBody>
            </p:sp>
            <p:sp>
              <p:nvSpPr>
                <p:cNvPr id="67639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3426" y="2691"/>
                  <a:ext cx="408" cy="236"/>
                </a:xfrm>
                <a:prstGeom prst="rect">
                  <a:avLst/>
                </a:prstGeom>
                <a:solidFill>
                  <a:srgbClr val="FFFFFF">
                    <a:alpha val="0"/>
                  </a:srgbClr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/>
                  <a:r>
                    <a:rPr lang="en-US" altLang="zh-CN" sz="1800" baseline="0">
                      <a:solidFill>
                        <a:schemeClr val="folHlink"/>
                      </a:solidFill>
                    </a:rPr>
                    <a:t>S</a:t>
                  </a:r>
                </a:p>
              </p:txBody>
            </p:sp>
            <p:grpSp>
              <p:nvGrpSpPr>
                <p:cNvPr id="67640" name="Group 145"/>
                <p:cNvGrpSpPr>
                  <a:grpSpLocks/>
                </p:cNvGrpSpPr>
                <p:nvPr/>
              </p:nvGrpSpPr>
              <p:grpSpPr bwMode="auto">
                <a:xfrm>
                  <a:off x="3129" y="2744"/>
                  <a:ext cx="410" cy="587"/>
                  <a:chOff x="3129" y="2744"/>
                  <a:chExt cx="410" cy="587"/>
                </a:xfrm>
              </p:grpSpPr>
              <p:sp>
                <p:nvSpPr>
                  <p:cNvPr id="67641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271" y="2915"/>
                    <a:ext cx="0" cy="21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642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3129" y="2915"/>
                    <a:ext cx="14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7643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3347" y="2744"/>
                    <a:ext cx="182" cy="200"/>
                    <a:chOff x="1791" y="2221"/>
                    <a:chExt cx="182" cy="200"/>
                  </a:xfrm>
                </p:grpSpPr>
                <p:sp>
                  <p:nvSpPr>
                    <p:cNvPr id="67652" name="Line 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91" y="2341"/>
                      <a:ext cx="0" cy="8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67653" name="Group 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91" y="2221"/>
                      <a:ext cx="182" cy="158"/>
                      <a:chOff x="8820" y="10332"/>
                      <a:chExt cx="720" cy="624"/>
                    </a:xfrm>
                  </p:grpSpPr>
                  <p:sp>
                    <p:nvSpPr>
                      <p:cNvPr id="67654" name="Line 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820" y="10956"/>
                        <a:ext cx="7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7655" name="Line 6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9540" y="10332"/>
                        <a:ext cx="0" cy="624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7644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3347" y="3105"/>
                    <a:ext cx="181" cy="226"/>
                    <a:chOff x="1791" y="2614"/>
                    <a:chExt cx="181" cy="226"/>
                  </a:xfrm>
                </p:grpSpPr>
                <p:sp>
                  <p:nvSpPr>
                    <p:cNvPr id="67648" name="Line 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91" y="2614"/>
                      <a:ext cx="0" cy="79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67649" name="Group 7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91" y="2659"/>
                      <a:ext cx="181" cy="181"/>
                      <a:chOff x="8820" y="11892"/>
                      <a:chExt cx="720" cy="624"/>
                    </a:xfrm>
                  </p:grpSpPr>
                  <p:sp>
                    <p:nvSpPr>
                      <p:cNvPr id="67650" name="Line 7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820" y="11892"/>
                        <a:ext cx="720" cy="0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7651" name="Line 7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9539" y="11892"/>
                        <a:ext cx="1" cy="624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7645" name="Group 144"/>
                  <p:cNvGrpSpPr>
                    <a:grpSpLocks/>
                  </p:cNvGrpSpPr>
                  <p:nvPr/>
                </p:nvGrpSpPr>
                <p:grpSpPr bwMode="auto">
                  <a:xfrm>
                    <a:off x="3347" y="2984"/>
                    <a:ext cx="192" cy="91"/>
                    <a:chOff x="3832" y="2984"/>
                    <a:chExt cx="192" cy="91"/>
                  </a:xfrm>
                </p:grpSpPr>
                <p:sp>
                  <p:nvSpPr>
                    <p:cNvPr id="67646" name="Line 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32" y="2984"/>
                      <a:ext cx="0" cy="9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7647" name="Line 1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43" y="3030"/>
                      <a:ext cx="181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sp>
          <p:nvSpPr>
            <p:cNvPr id="67633" name="Line 120"/>
            <p:cNvSpPr>
              <a:spLocks noChangeShapeType="1"/>
            </p:cNvSpPr>
            <p:nvPr/>
          </p:nvSpPr>
          <p:spPr bwMode="auto">
            <a:xfrm>
              <a:off x="1314" y="1509"/>
              <a:ext cx="0" cy="18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1024" name="Group 128"/>
          <p:cNvGrpSpPr>
            <a:grpSpLocks/>
          </p:cNvGrpSpPr>
          <p:nvPr/>
        </p:nvGrpSpPr>
        <p:grpSpPr bwMode="auto">
          <a:xfrm>
            <a:off x="958850" y="4356100"/>
            <a:ext cx="3038475" cy="1376363"/>
            <a:chOff x="604" y="2744"/>
            <a:chExt cx="1914" cy="867"/>
          </a:xfrm>
        </p:grpSpPr>
        <p:sp>
          <p:nvSpPr>
            <p:cNvPr id="67603" name="Text Box 118"/>
            <p:cNvSpPr txBox="1">
              <a:spLocks noChangeArrowheads="1"/>
            </p:cNvSpPr>
            <p:nvPr/>
          </p:nvSpPr>
          <p:spPr bwMode="auto">
            <a:xfrm>
              <a:off x="604" y="3166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400" baseline="0">
                  <a:solidFill>
                    <a:schemeClr val="folHlink"/>
                  </a:solidFill>
                </a:rPr>
                <a:t>B</a:t>
              </a:r>
              <a:endParaRPr lang="en-US" altLang="zh-CN" sz="2400">
                <a:solidFill>
                  <a:schemeClr val="folHlink"/>
                </a:solidFill>
              </a:endParaRPr>
            </a:p>
          </p:txBody>
        </p:sp>
        <p:grpSp>
          <p:nvGrpSpPr>
            <p:cNvPr id="67604" name="Group 59"/>
            <p:cNvGrpSpPr>
              <a:grpSpLocks/>
            </p:cNvGrpSpPr>
            <p:nvPr/>
          </p:nvGrpSpPr>
          <p:grpSpPr bwMode="auto">
            <a:xfrm>
              <a:off x="1157" y="2910"/>
              <a:ext cx="859" cy="679"/>
              <a:chOff x="1679" y="2758"/>
              <a:chExt cx="859" cy="679"/>
            </a:xfrm>
          </p:grpSpPr>
          <p:grpSp>
            <p:nvGrpSpPr>
              <p:cNvPr id="67611" name="Group 60"/>
              <p:cNvGrpSpPr>
                <a:grpSpLocks/>
              </p:cNvGrpSpPr>
              <p:nvPr/>
            </p:nvGrpSpPr>
            <p:grpSpPr bwMode="auto">
              <a:xfrm>
                <a:off x="1837" y="2798"/>
                <a:ext cx="400" cy="587"/>
                <a:chOff x="1573" y="2237"/>
                <a:chExt cx="400" cy="587"/>
              </a:xfrm>
            </p:grpSpPr>
            <p:grpSp>
              <p:nvGrpSpPr>
                <p:cNvPr id="67615" name="Group 61"/>
                <p:cNvGrpSpPr>
                  <a:grpSpLocks/>
                </p:cNvGrpSpPr>
                <p:nvPr/>
              </p:nvGrpSpPr>
              <p:grpSpPr bwMode="auto">
                <a:xfrm>
                  <a:off x="1573" y="2408"/>
                  <a:ext cx="142" cy="214"/>
                  <a:chOff x="8100" y="10956"/>
                  <a:chExt cx="540" cy="780"/>
                </a:xfrm>
              </p:grpSpPr>
              <p:sp>
                <p:nvSpPr>
                  <p:cNvPr id="67628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8640" y="10956"/>
                    <a:ext cx="0" cy="78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629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8100" y="11736"/>
                    <a:ext cx="54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7616" name="Line 64"/>
                <p:cNvSpPr>
                  <a:spLocks noChangeShapeType="1"/>
                </p:cNvSpPr>
                <p:nvPr/>
              </p:nvSpPr>
              <p:spPr bwMode="auto">
                <a:xfrm>
                  <a:off x="1791" y="2477"/>
                  <a:ext cx="0" cy="91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7617" name="Group 65"/>
                <p:cNvGrpSpPr>
                  <a:grpSpLocks/>
                </p:cNvGrpSpPr>
                <p:nvPr/>
              </p:nvGrpSpPr>
              <p:grpSpPr bwMode="auto">
                <a:xfrm>
                  <a:off x="1791" y="2237"/>
                  <a:ext cx="182" cy="200"/>
                  <a:chOff x="1791" y="2221"/>
                  <a:chExt cx="182" cy="200"/>
                </a:xfrm>
              </p:grpSpPr>
              <p:sp>
                <p:nvSpPr>
                  <p:cNvPr id="67624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1791" y="2341"/>
                    <a:ext cx="0" cy="8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7625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1791" y="2221"/>
                    <a:ext cx="182" cy="158"/>
                    <a:chOff x="8820" y="10332"/>
                    <a:chExt cx="720" cy="624"/>
                  </a:xfrm>
                </p:grpSpPr>
                <p:sp>
                  <p:nvSpPr>
                    <p:cNvPr id="67626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820" y="10956"/>
                      <a:ext cx="7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7627" name="Line 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540" y="10332"/>
                      <a:ext cx="0" cy="62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67618" name="Group 70"/>
                <p:cNvGrpSpPr>
                  <a:grpSpLocks/>
                </p:cNvGrpSpPr>
                <p:nvPr/>
              </p:nvGrpSpPr>
              <p:grpSpPr bwMode="auto">
                <a:xfrm>
                  <a:off x="1791" y="2598"/>
                  <a:ext cx="181" cy="226"/>
                  <a:chOff x="1791" y="2614"/>
                  <a:chExt cx="181" cy="226"/>
                </a:xfrm>
              </p:grpSpPr>
              <p:sp>
                <p:nvSpPr>
                  <p:cNvPr id="67620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1791" y="2614"/>
                    <a:ext cx="0" cy="79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7621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1791" y="2659"/>
                    <a:ext cx="181" cy="181"/>
                    <a:chOff x="8820" y="11892"/>
                    <a:chExt cx="720" cy="624"/>
                  </a:xfrm>
                </p:grpSpPr>
                <p:sp>
                  <p:nvSpPr>
                    <p:cNvPr id="67622" name="Line 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820" y="11892"/>
                      <a:ext cx="7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7623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539" y="11892"/>
                      <a:ext cx="1" cy="62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67619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1791" y="2523"/>
                  <a:ext cx="182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7612" name="Text Box 76"/>
              <p:cNvSpPr txBox="1">
                <a:spLocks noChangeArrowheads="1"/>
              </p:cNvSpPr>
              <p:nvPr/>
            </p:nvSpPr>
            <p:spPr bwMode="auto">
              <a:xfrm>
                <a:off x="1679" y="3179"/>
                <a:ext cx="408" cy="23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1800" baseline="0">
                    <a:solidFill>
                      <a:schemeClr val="folHlink"/>
                    </a:solidFill>
                  </a:rPr>
                  <a:t>G</a:t>
                </a:r>
              </a:p>
            </p:txBody>
          </p:sp>
          <p:sp>
            <p:nvSpPr>
              <p:cNvPr id="67613" name="Text Box 77"/>
              <p:cNvSpPr txBox="1">
                <a:spLocks noChangeArrowheads="1"/>
              </p:cNvSpPr>
              <p:nvPr/>
            </p:nvSpPr>
            <p:spPr bwMode="auto">
              <a:xfrm>
                <a:off x="2130" y="3201"/>
                <a:ext cx="408" cy="23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1800" baseline="0">
                    <a:solidFill>
                      <a:schemeClr val="folHlink"/>
                    </a:solidFill>
                  </a:rPr>
                  <a:t>S</a:t>
                </a:r>
              </a:p>
            </p:txBody>
          </p:sp>
          <p:sp>
            <p:nvSpPr>
              <p:cNvPr id="67614" name="Text Box 78"/>
              <p:cNvSpPr txBox="1">
                <a:spLocks noChangeArrowheads="1"/>
              </p:cNvSpPr>
              <p:nvPr/>
            </p:nvSpPr>
            <p:spPr bwMode="auto">
              <a:xfrm>
                <a:off x="2130" y="2758"/>
                <a:ext cx="408" cy="23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1800" baseline="0">
                    <a:solidFill>
                      <a:schemeClr val="folHlink"/>
                    </a:solidFill>
                  </a:rPr>
                  <a:t>D</a:t>
                </a:r>
              </a:p>
            </p:txBody>
          </p:sp>
        </p:grpSp>
        <p:sp>
          <p:nvSpPr>
            <p:cNvPr id="67605" name="Oval 122"/>
            <p:cNvSpPr>
              <a:spLocks noChangeArrowheads="1"/>
            </p:cNvSpPr>
            <p:nvPr/>
          </p:nvSpPr>
          <p:spPr bwMode="auto">
            <a:xfrm>
              <a:off x="2473" y="3566"/>
              <a:ext cx="45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67606" name="Line 121"/>
            <p:cNvSpPr>
              <a:spLocks noChangeShapeType="1"/>
            </p:cNvSpPr>
            <p:nvPr/>
          </p:nvSpPr>
          <p:spPr bwMode="auto">
            <a:xfrm>
              <a:off x="1709" y="2750"/>
              <a:ext cx="7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7" name="Line 119"/>
            <p:cNvSpPr>
              <a:spLocks noChangeShapeType="1"/>
            </p:cNvSpPr>
            <p:nvPr/>
          </p:nvSpPr>
          <p:spPr bwMode="auto">
            <a:xfrm flipV="1">
              <a:off x="1710" y="3454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8" name="Line 121"/>
            <p:cNvSpPr>
              <a:spLocks noChangeShapeType="1"/>
            </p:cNvSpPr>
            <p:nvPr/>
          </p:nvSpPr>
          <p:spPr bwMode="auto">
            <a:xfrm>
              <a:off x="1709" y="3590"/>
              <a:ext cx="7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9" name="Line 122"/>
            <p:cNvSpPr>
              <a:spLocks noChangeShapeType="1"/>
            </p:cNvSpPr>
            <p:nvPr/>
          </p:nvSpPr>
          <p:spPr bwMode="auto">
            <a:xfrm flipV="1">
              <a:off x="1714" y="2744"/>
              <a:ext cx="0" cy="2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0" name="Line 121"/>
            <p:cNvSpPr>
              <a:spLocks noChangeShapeType="1"/>
            </p:cNvSpPr>
            <p:nvPr/>
          </p:nvSpPr>
          <p:spPr bwMode="auto">
            <a:xfrm>
              <a:off x="876" y="3337"/>
              <a:ext cx="4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662" name="Text Box 126"/>
          <p:cNvSpPr txBox="1">
            <a:spLocks noChangeArrowheads="1"/>
          </p:cNvSpPr>
          <p:nvPr/>
        </p:nvSpPr>
        <p:spPr bwMode="auto">
          <a:xfrm>
            <a:off x="5435600" y="1557338"/>
            <a:ext cx="309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400" baseline="0">
                <a:solidFill>
                  <a:schemeClr val="folHlink"/>
                </a:solidFill>
              </a:rPr>
              <a:t>P</a:t>
            </a:r>
            <a:r>
              <a:rPr lang="zh-CN" altLang="en-US" sz="2400" baseline="0">
                <a:solidFill>
                  <a:schemeClr val="folHlink"/>
                </a:solidFill>
              </a:rPr>
              <a:t>型串联、</a:t>
            </a:r>
            <a:r>
              <a:rPr lang="en-US" altLang="zh-CN" sz="2400" baseline="0">
                <a:solidFill>
                  <a:schemeClr val="folHlink"/>
                </a:solidFill>
              </a:rPr>
              <a:t>N</a:t>
            </a:r>
            <a:r>
              <a:rPr lang="zh-CN" altLang="en-US" sz="2400" baseline="0">
                <a:solidFill>
                  <a:schemeClr val="folHlink"/>
                </a:solidFill>
              </a:rPr>
              <a:t>型并联</a:t>
            </a:r>
          </a:p>
        </p:txBody>
      </p:sp>
      <p:sp>
        <p:nvSpPr>
          <p:cNvPr id="65663" name="Text Box 127"/>
          <p:cNvSpPr txBox="1">
            <a:spLocks noChangeArrowheads="1"/>
          </p:cNvSpPr>
          <p:nvPr/>
        </p:nvSpPr>
        <p:spPr bwMode="auto">
          <a:xfrm>
            <a:off x="5508625" y="2060575"/>
            <a:ext cx="2036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400" baseline="0">
                <a:solidFill>
                  <a:srgbClr val="FF0000"/>
                </a:solidFill>
              </a:rPr>
              <a:t>A=0   B=0</a:t>
            </a:r>
          </a:p>
        </p:txBody>
      </p:sp>
      <p:sp>
        <p:nvSpPr>
          <p:cNvPr id="65676" name="Rectangle 207"/>
          <p:cNvSpPr>
            <a:spLocks noChangeArrowheads="1"/>
          </p:cNvSpPr>
          <p:nvPr/>
        </p:nvSpPr>
        <p:spPr bwMode="auto">
          <a:xfrm>
            <a:off x="5794375" y="2540000"/>
            <a:ext cx="3097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400" baseline="0">
                <a:solidFill>
                  <a:schemeClr val="hlink"/>
                </a:solidFill>
              </a:rPr>
              <a:t>F </a:t>
            </a:r>
            <a:r>
              <a:rPr lang="zh-CN" altLang="en-US" sz="2400" baseline="0">
                <a:solidFill>
                  <a:schemeClr val="hlink"/>
                </a:solidFill>
              </a:rPr>
              <a:t>高电平态 </a:t>
            </a:r>
            <a:r>
              <a:rPr lang="en-US" altLang="zh-CN" sz="2400" baseline="0">
                <a:solidFill>
                  <a:schemeClr val="hlink"/>
                </a:solidFill>
              </a:rPr>
              <a:t>( F = 1 )</a:t>
            </a:r>
          </a:p>
        </p:txBody>
      </p:sp>
      <p:sp>
        <p:nvSpPr>
          <p:cNvPr id="65677" name="Text Box 141"/>
          <p:cNvSpPr txBox="1">
            <a:spLocks noChangeArrowheads="1"/>
          </p:cNvSpPr>
          <p:nvPr/>
        </p:nvSpPr>
        <p:spPr bwMode="auto">
          <a:xfrm>
            <a:off x="5508625" y="2997200"/>
            <a:ext cx="2036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400" baseline="0">
                <a:solidFill>
                  <a:srgbClr val="FF0000"/>
                </a:solidFill>
              </a:rPr>
              <a:t>A=1   B=1</a:t>
            </a:r>
          </a:p>
        </p:txBody>
      </p:sp>
      <p:sp>
        <p:nvSpPr>
          <p:cNvPr id="65690" name="Rectangle 207"/>
          <p:cNvSpPr>
            <a:spLocks noChangeArrowheads="1"/>
          </p:cNvSpPr>
          <p:nvPr/>
        </p:nvSpPr>
        <p:spPr bwMode="auto">
          <a:xfrm>
            <a:off x="5795963" y="3500438"/>
            <a:ext cx="3097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400" baseline="0">
                <a:solidFill>
                  <a:schemeClr val="hlink"/>
                </a:solidFill>
              </a:rPr>
              <a:t>F </a:t>
            </a:r>
            <a:r>
              <a:rPr lang="zh-CN" altLang="en-US" sz="2400" baseline="0">
                <a:solidFill>
                  <a:schemeClr val="hlink"/>
                </a:solidFill>
              </a:rPr>
              <a:t>低电平态 </a:t>
            </a:r>
            <a:r>
              <a:rPr lang="en-US" altLang="zh-CN" sz="2400" baseline="0">
                <a:solidFill>
                  <a:schemeClr val="hlink"/>
                </a:solidFill>
              </a:rPr>
              <a:t>( F = 0 )</a:t>
            </a:r>
          </a:p>
        </p:txBody>
      </p:sp>
      <p:sp>
        <p:nvSpPr>
          <p:cNvPr id="80020" name="Text Box 148"/>
          <p:cNvSpPr txBox="1">
            <a:spLocks noChangeArrowheads="1"/>
          </p:cNvSpPr>
          <p:nvPr/>
        </p:nvSpPr>
        <p:spPr bwMode="auto">
          <a:xfrm>
            <a:off x="5508625" y="4051300"/>
            <a:ext cx="2036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400" baseline="0">
                <a:solidFill>
                  <a:schemeClr val="hlink"/>
                </a:solidFill>
              </a:rPr>
              <a:t>A=0</a:t>
            </a:r>
            <a:r>
              <a:rPr lang="en-US" altLang="zh-CN" sz="2400" baseline="0">
                <a:solidFill>
                  <a:srgbClr val="FF0000"/>
                </a:solidFill>
              </a:rPr>
              <a:t>   B=1</a:t>
            </a:r>
          </a:p>
        </p:txBody>
      </p:sp>
      <p:sp>
        <p:nvSpPr>
          <p:cNvPr id="80025" name="Text Box 153"/>
          <p:cNvSpPr txBox="1">
            <a:spLocks noChangeArrowheads="1"/>
          </p:cNvSpPr>
          <p:nvPr/>
        </p:nvSpPr>
        <p:spPr bwMode="auto">
          <a:xfrm>
            <a:off x="5508625" y="4365625"/>
            <a:ext cx="2036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400" baseline="0">
                <a:solidFill>
                  <a:srgbClr val="FF0000"/>
                </a:solidFill>
              </a:rPr>
              <a:t>A=1   </a:t>
            </a:r>
            <a:r>
              <a:rPr lang="en-US" altLang="zh-CN" sz="2400" baseline="0">
                <a:solidFill>
                  <a:schemeClr val="hlink"/>
                </a:solidFill>
              </a:rPr>
              <a:t>B=0</a:t>
            </a:r>
          </a:p>
        </p:txBody>
      </p:sp>
      <p:sp>
        <p:nvSpPr>
          <p:cNvPr id="80023" name="Text Box 151"/>
          <p:cNvSpPr txBox="1">
            <a:spLocks noChangeArrowheads="1"/>
          </p:cNvSpPr>
          <p:nvPr/>
        </p:nvSpPr>
        <p:spPr bwMode="auto">
          <a:xfrm>
            <a:off x="5435600" y="4724400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400" baseline="0"/>
              <a:t>串联一开一关</a:t>
            </a:r>
            <a:r>
              <a:rPr lang="zh-CN" altLang="en-US" sz="2400" baseline="0">
                <a:solidFill>
                  <a:schemeClr val="hlink"/>
                </a:solidFill>
              </a:rPr>
              <a:t>（截止）</a:t>
            </a:r>
          </a:p>
        </p:txBody>
      </p:sp>
      <p:sp>
        <p:nvSpPr>
          <p:cNvPr id="80021" name="Text Box 149"/>
          <p:cNvSpPr txBox="1">
            <a:spLocks noChangeArrowheads="1"/>
          </p:cNvSpPr>
          <p:nvPr/>
        </p:nvSpPr>
        <p:spPr bwMode="auto">
          <a:xfrm>
            <a:off x="5435600" y="5181600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400" baseline="0"/>
              <a:t>并联一开一关</a:t>
            </a:r>
            <a:r>
              <a:rPr lang="zh-CN" altLang="en-US" sz="2400" baseline="0">
                <a:solidFill>
                  <a:schemeClr val="hlink"/>
                </a:solidFill>
              </a:rPr>
              <a:t>（导通）</a:t>
            </a:r>
          </a:p>
        </p:txBody>
      </p:sp>
      <p:sp>
        <p:nvSpPr>
          <p:cNvPr id="2" name="Rectangle 207"/>
          <p:cNvSpPr>
            <a:spLocks noChangeArrowheads="1"/>
          </p:cNvSpPr>
          <p:nvPr/>
        </p:nvSpPr>
        <p:spPr bwMode="auto">
          <a:xfrm>
            <a:off x="5795963" y="5661025"/>
            <a:ext cx="3097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400" baseline="0">
                <a:solidFill>
                  <a:schemeClr val="hlink"/>
                </a:solidFill>
              </a:rPr>
              <a:t>F </a:t>
            </a:r>
            <a:r>
              <a:rPr lang="zh-CN" altLang="en-US" sz="2400" baseline="0">
                <a:solidFill>
                  <a:schemeClr val="hlink"/>
                </a:solidFill>
              </a:rPr>
              <a:t>低电平态 </a:t>
            </a:r>
            <a:r>
              <a:rPr lang="en-US" altLang="zh-CN" sz="2400" baseline="0">
                <a:solidFill>
                  <a:schemeClr val="hlink"/>
                </a:solidFill>
              </a:rPr>
              <a:t>( F = 0 )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5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5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5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5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5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5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5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0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0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0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0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0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0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0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0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3" grpId="0"/>
      <p:bldP spid="65662" grpId="0"/>
      <p:bldP spid="65663" grpId="0"/>
      <p:bldP spid="65676" grpId="0"/>
      <p:bldP spid="65677" grpId="0"/>
      <p:bldP spid="65690" grpId="0"/>
      <p:bldP spid="80020" grpId="0"/>
      <p:bldP spid="80025" grpId="0"/>
      <p:bldP spid="80023" grpId="0"/>
      <p:bldP spid="80021" grpId="0"/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09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4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53276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itchFamily="49" charset="-122"/>
                <a:ea typeface="华文行楷" pitchFamily="2" charset="-122"/>
              </a:rPr>
              <a:t>五、</a:t>
            </a:r>
            <a:r>
              <a:rPr lang="en-US" altLang="zh-CN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CMOS</a:t>
            </a: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itchFamily="49" charset="-122"/>
                <a:ea typeface="华文行楷" pitchFamily="2" charset="-122"/>
              </a:rPr>
              <a:t>集成逻辑门</a:t>
            </a:r>
          </a:p>
        </p:txBody>
      </p:sp>
      <p:sp>
        <p:nvSpPr>
          <p:cNvPr id="81927" name="Rectangle 23"/>
          <p:cNvSpPr>
            <a:spLocks noChangeArrowheads="1"/>
          </p:cNvSpPr>
          <p:nvPr/>
        </p:nvSpPr>
        <p:spPr bwMode="auto">
          <a:xfrm>
            <a:off x="684213" y="909638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400" baseline="0"/>
              <a:t>（</a:t>
            </a:r>
            <a:r>
              <a:rPr lang="en-US" altLang="zh-CN" sz="2400" baseline="0"/>
              <a:t>4</a:t>
            </a:r>
            <a:r>
              <a:rPr lang="zh-CN" altLang="en-US" sz="2400" baseline="0"/>
              <a:t>）</a:t>
            </a:r>
            <a:r>
              <a:rPr lang="zh-CN" altLang="en-US" sz="2400" baseline="0">
                <a:solidFill>
                  <a:schemeClr val="hlink"/>
                </a:solidFill>
              </a:rPr>
              <a:t>三态门</a:t>
            </a:r>
            <a:r>
              <a:rPr lang="zh-CN" altLang="en-US" sz="2400" baseline="0"/>
              <a:t> </a:t>
            </a:r>
          </a:p>
        </p:txBody>
      </p:sp>
      <p:grpSp>
        <p:nvGrpSpPr>
          <p:cNvPr id="82037" name="Group 117"/>
          <p:cNvGrpSpPr>
            <a:grpSpLocks/>
          </p:cNvGrpSpPr>
          <p:nvPr/>
        </p:nvGrpSpPr>
        <p:grpSpPr bwMode="auto">
          <a:xfrm>
            <a:off x="1751013" y="2854325"/>
            <a:ext cx="3468687" cy="2098675"/>
            <a:chOff x="1103" y="2061"/>
            <a:chExt cx="2185" cy="1322"/>
          </a:xfrm>
        </p:grpSpPr>
        <p:sp>
          <p:nvSpPr>
            <p:cNvPr id="68681" name="Text Box 118"/>
            <p:cNvSpPr txBox="1">
              <a:spLocks noChangeArrowheads="1"/>
            </p:cNvSpPr>
            <p:nvPr/>
          </p:nvSpPr>
          <p:spPr bwMode="auto">
            <a:xfrm>
              <a:off x="1103" y="2582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400" baseline="0">
                  <a:solidFill>
                    <a:schemeClr val="folHlink"/>
                  </a:solidFill>
                </a:rPr>
                <a:t>A</a:t>
              </a:r>
              <a:endParaRPr lang="en-US" altLang="zh-CN" sz="2400">
                <a:solidFill>
                  <a:schemeClr val="folHlink"/>
                </a:solidFill>
              </a:endParaRPr>
            </a:p>
          </p:txBody>
        </p:sp>
        <p:sp>
          <p:nvSpPr>
            <p:cNvPr id="68682" name="Line 116"/>
            <p:cNvSpPr>
              <a:spLocks noChangeShapeType="1"/>
            </p:cNvSpPr>
            <p:nvPr/>
          </p:nvSpPr>
          <p:spPr bwMode="auto">
            <a:xfrm>
              <a:off x="1338" y="2720"/>
              <a:ext cx="74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83" name="Oval 122"/>
            <p:cNvSpPr>
              <a:spLocks noChangeArrowheads="1"/>
            </p:cNvSpPr>
            <p:nvPr/>
          </p:nvSpPr>
          <p:spPr bwMode="auto">
            <a:xfrm>
              <a:off x="2463" y="2701"/>
              <a:ext cx="45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68684" name="Line 121"/>
            <p:cNvSpPr>
              <a:spLocks noChangeShapeType="1"/>
            </p:cNvSpPr>
            <p:nvPr/>
          </p:nvSpPr>
          <p:spPr bwMode="auto">
            <a:xfrm>
              <a:off x="2479" y="2725"/>
              <a:ext cx="4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85" name="Oval 122"/>
            <p:cNvSpPr>
              <a:spLocks noChangeArrowheads="1"/>
            </p:cNvSpPr>
            <p:nvPr/>
          </p:nvSpPr>
          <p:spPr bwMode="auto">
            <a:xfrm>
              <a:off x="2072" y="2694"/>
              <a:ext cx="45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grpSp>
          <p:nvGrpSpPr>
            <p:cNvPr id="68686" name="Group 59"/>
            <p:cNvGrpSpPr>
              <a:grpSpLocks/>
            </p:cNvGrpSpPr>
            <p:nvPr/>
          </p:nvGrpSpPr>
          <p:grpSpPr bwMode="auto">
            <a:xfrm>
              <a:off x="1928" y="2704"/>
              <a:ext cx="859" cy="679"/>
              <a:chOff x="1679" y="2758"/>
              <a:chExt cx="859" cy="679"/>
            </a:xfrm>
          </p:grpSpPr>
          <p:grpSp>
            <p:nvGrpSpPr>
              <p:cNvPr id="68709" name="Group 60"/>
              <p:cNvGrpSpPr>
                <a:grpSpLocks/>
              </p:cNvGrpSpPr>
              <p:nvPr/>
            </p:nvGrpSpPr>
            <p:grpSpPr bwMode="auto">
              <a:xfrm>
                <a:off x="1837" y="2798"/>
                <a:ext cx="400" cy="587"/>
                <a:chOff x="1573" y="2237"/>
                <a:chExt cx="400" cy="587"/>
              </a:xfrm>
            </p:grpSpPr>
            <p:grpSp>
              <p:nvGrpSpPr>
                <p:cNvPr id="68713" name="Group 61"/>
                <p:cNvGrpSpPr>
                  <a:grpSpLocks/>
                </p:cNvGrpSpPr>
                <p:nvPr/>
              </p:nvGrpSpPr>
              <p:grpSpPr bwMode="auto">
                <a:xfrm>
                  <a:off x="1573" y="2408"/>
                  <a:ext cx="142" cy="214"/>
                  <a:chOff x="8100" y="10956"/>
                  <a:chExt cx="540" cy="780"/>
                </a:xfrm>
              </p:grpSpPr>
              <p:sp>
                <p:nvSpPr>
                  <p:cNvPr id="68726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8640" y="10956"/>
                    <a:ext cx="0" cy="78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727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8100" y="11736"/>
                    <a:ext cx="54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8714" name="Line 64"/>
                <p:cNvSpPr>
                  <a:spLocks noChangeShapeType="1"/>
                </p:cNvSpPr>
                <p:nvPr/>
              </p:nvSpPr>
              <p:spPr bwMode="auto">
                <a:xfrm>
                  <a:off x="1791" y="2477"/>
                  <a:ext cx="0" cy="91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8715" name="Group 65"/>
                <p:cNvGrpSpPr>
                  <a:grpSpLocks/>
                </p:cNvGrpSpPr>
                <p:nvPr/>
              </p:nvGrpSpPr>
              <p:grpSpPr bwMode="auto">
                <a:xfrm>
                  <a:off x="1791" y="2237"/>
                  <a:ext cx="182" cy="200"/>
                  <a:chOff x="1791" y="2221"/>
                  <a:chExt cx="182" cy="200"/>
                </a:xfrm>
              </p:grpSpPr>
              <p:sp>
                <p:nvSpPr>
                  <p:cNvPr id="68722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1791" y="2341"/>
                    <a:ext cx="0" cy="8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8723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1791" y="2221"/>
                    <a:ext cx="182" cy="158"/>
                    <a:chOff x="8820" y="10332"/>
                    <a:chExt cx="720" cy="624"/>
                  </a:xfrm>
                </p:grpSpPr>
                <p:sp>
                  <p:nvSpPr>
                    <p:cNvPr id="68724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820" y="10956"/>
                      <a:ext cx="7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8725" name="Line 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540" y="10332"/>
                      <a:ext cx="0" cy="62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68716" name="Group 70"/>
                <p:cNvGrpSpPr>
                  <a:grpSpLocks/>
                </p:cNvGrpSpPr>
                <p:nvPr/>
              </p:nvGrpSpPr>
              <p:grpSpPr bwMode="auto">
                <a:xfrm>
                  <a:off x="1791" y="2598"/>
                  <a:ext cx="181" cy="226"/>
                  <a:chOff x="1791" y="2614"/>
                  <a:chExt cx="181" cy="226"/>
                </a:xfrm>
              </p:grpSpPr>
              <p:sp>
                <p:nvSpPr>
                  <p:cNvPr id="68718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1791" y="2614"/>
                    <a:ext cx="0" cy="79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8719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1791" y="2659"/>
                    <a:ext cx="181" cy="181"/>
                    <a:chOff x="8820" y="11892"/>
                    <a:chExt cx="720" cy="624"/>
                  </a:xfrm>
                </p:grpSpPr>
                <p:sp>
                  <p:nvSpPr>
                    <p:cNvPr id="68720" name="Line 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820" y="11892"/>
                      <a:ext cx="7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8721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539" y="11892"/>
                      <a:ext cx="1" cy="62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68717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1791" y="2523"/>
                  <a:ext cx="182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8710" name="Text Box 76"/>
              <p:cNvSpPr txBox="1">
                <a:spLocks noChangeArrowheads="1"/>
              </p:cNvSpPr>
              <p:nvPr/>
            </p:nvSpPr>
            <p:spPr bwMode="auto">
              <a:xfrm>
                <a:off x="1679" y="3179"/>
                <a:ext cx="408" cy="23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1800" baseline="0">
                    <a:solidFill>
                      <a:schemeClr val="folHlink"/>
                    </a:solidFill>
                  </a:rPr>
                  <a:t>G</a:t>
                </a:r>
              </a:p>
            </p:txBody>
          </p:sp>
          <p:sp>
            <p:nvSpPr>
              <p:cNvPr id="68711" name="Text Box 77"/>
              <p:cNvSpPr txBox="1">
                <a:spLocks noChangeArrowheads="1"/>
              </p:cNvSpPr>
              <p:nvPr/>
            </p:nvSpPr>
            <p:spPr bwMode="auto">
              <a:xfrm>
                <a:off x="2130" y="3201"/>
                <a:ext cx="408" cy="23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1800" baseline="0">
                    <a:solidFill>
                      <a:schemeClr val="folHlink"/>
                    </a:solidFill>
                  </a:rPr>
                  <a:t>S</a:t>
                </a:r>
              </a:p>
            </p:txBody>
          </p:sp>
          <p:sp>
            <p:nvSpPr>
              <p:cNvPr id="68712" name="Text Box 78"/>
              <p:cNvSpPr txBox="1">
                <a:spLocks noChangeArrowheads="1"/>
              </p:cNvSpPr>
              <p:nvPr/>
            </p:nvSpPr>
            <p:spPr bwMode="auto">
              <a:xfrm>
                <a:off x="2130" y="2758"/>
                <a:ext cx="408" cy="23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1800" baseline="0">
                    <a:solidFill>
                      <a:schemeClr val="folHlink"/>
                    </a:solidFill>
                  </a:rPr>
                  <a:t>D</a:t>
                </a:r>
              </a:p>
            </p:txBody>
          </p:sp>
        </p:grpSp>
        <p:grpSp>
          <p:nvGrpSpPr>
            <p:cNvPr id="68687" name="Group 146"/>
            <p:cNvGrpSpPr>
              <a:grpSpLocks/>
            </p:cNvGrpSpPr>
            <p:nvPr/>
          </p:nvGrpSpPr>
          <p:grpSpPr bwMode="auto">
            <a:xfrm>
              <a:off x="1944" y="2061"/>
              <a:ext cx="847" cy="679"/>
              <a:chOff x="2987" y="2659"/>
              <a:chExt cx="847" cy="679"/>
            </a:xfrm>
          </p:grpSpPr>
          <p:sp>
            <p:nvSpPr>
              <p:cNvPr id="68690" name="Text Box 76"/>
              <p:cNvSpPr txBox="1">
                <a:spLocks noChangeArrowheads="1"/>
              </p:cNvSpPr>
              <p:nvPr/>
            </p:nvSpPr>
            <p:spPr bwMode="auto">
              <a:xfrm>
                <a:off x="2987" y="2659"/>
                <a:ext cx="408" cy="23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1800" baseline="0">
                    <a:solidFill>
                      <a:schemeClr val="folHlink"/>
                    </a:solidFill>
                  </a:rPr>
                  <a:t>G</a:t>
                </a:r>
              </a:p>
            </p:txBody>
          </p:sp>
          <p:sp>
            <p:nvSpPr>
              <p:cNvPr id="68691" name="Text Box 77"/>
              <p:cNvSpPr txBox="1">
                <a:spLocks noChangeArrowheads="1"/>
              </p:cNvSpPr>
              <p:nvPr/>
            </p:nvSpPr>
            <p:spPr bwMode="auto">
              <a:xfrm>
                <a:off x="3424" y="3102"/>
                <a:ext cx="408" cy="23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1800" baseline="0">
                    <a:solidFill>
                      <a:schemeClr val="folHlink"/>
                    </a:solidFill>
                  </a:rPr>
                  <a:t>D</a:t>
                </a:r>
              </a:p>
            </p:txBody>
          </p:sp>
          <p:sp>
            <p:nvSpPr>
              <p:cNvPr id="68692" name="Text Box 78"/>
              <p:cNvSpPr txBox="1">
                <a:spLocks noChangeArrowheads="1"/>
              </p:cNvSpPr>
              <p:nvPr/>
            </p:nvSpPr>
            <p:spPr bwMode="auto">
              <a:xfrm>
                <a:off x="3426" y="2691"/>
                <a:ext cx="408" cy="23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1800" baseline="0">
                    <a:solidFill>
                      <a:schemeClr val="folHlink"/>
                    </a:solidFill>
                  </a:rPr>
                  <a:t>S</a:t>
                </a:r>
              </a:p>
            </p:txBody>
          </p:sp>
          <p:grpSp>
            <p:nvGrpSpPr>
              <p:cNvPr id="68693" name="Group 145"/>
              <p:cNvGrpSpPr>
                <a:grpSpLocks/>
              </p:cNvGrpSpPr>
              <p:nvPr/>
            </p:nvGrpSpPr>
            <p:grpSpPr bwMode="auto">
              <a:xfrm>
                <a:off x="3129" y="2744"/>
                <a:ext cx="410" cy="587"/>
                <a:chOff x="3129" y="2744"/>
                <a:chExt cx="410" cy="587"/>
              </a:xfrm>
            </p:grpSpPr>
            <p:sp>
              <p:nvSpPr>
                <p:cNvPr id="68694" name="Line 62"/>
                <p:cNvSpPr>
                  <a:spLocks noChangeShapeType="1"/>
                </p:cNvSpPr>
                <p:nvPr/>
              </p:nvSpPr>
              <p:spPr bwMode="auto">
                <a:xfrm>
                  <a:off x="3271" y="2915"/>
                  <a:ext cx="0" cy="21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95" name="Line 63"/>
                <p:cNvSpPr>
                  <a:spLocks noChangeShapeType="1"/>
                </p:cNvSpPr>
                <p:nvPr/>
              </p:nvSpPr>
              <p:spPr bwMode="auto">
                <a:xfrm>
                  <a:off x="3129" y="2915"/>
                  <a:ext cx="142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8696" name="Group 65"/>
                <p:cNvGrpSpPr>
                  <a:grpSpLocks/>
                </p:cNvGrpSpPr>
                <p:nvPr/>
              </p:nvGrpSpPr>
              <p:grpSpPr bwMode="auto">
                <a:xfrm>
                  <a:off x="3347" y="2744"/>
                  <a:ext cx="182" cy="200"/>
                  <a:chOff x="1791" y="2221"/>
                  <a:chExt cx="182" cy="200"/>
                </a:xfrm>
              </p:grpSpPr>
              <p:sp>
                <p:nvSpPr>
                  <p:cNvPr id="68705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1791" y="2341"/>
                    <a:ext cx="0" cy="8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8706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1791" y="2221"/>
                    <a:ext cx="182" cy="158"/>
                    <a:chOff x="8820" y="10332"/>
                    <a:chExt cx="720" cy="624"/>
                  </a:xfrm>
                </p:grpSpPr>
                <p:sp>
                  <p:nvSpPr>
                    <p:cNvPr id="68707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820" y="10956"/>
                      <a:ext cx="7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8708" name="Line 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540" y="10332"/>
                      <a:ext cx="0" cy="62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68697" name="Group 70"/>
                <p:cNvGrpSpPr>
                  <a:grpSpLocks/>
                </p:cNvGrpSpPr>
                <p:nvPr/>
              </p:nvGrpSpPr>
              <p:grpSpPr bwMode="auto">
                <a:xfrm>
                  <a:off x="3347" y="3105"/>
                  <a:ext cx="181" cy="226"/>
                  <a:chOff x="1791" y="2614"/>
                  <a:chExt cx="181" cy="226"/>
                </a:xfrm>
              </p:grpSpPr>
              <p:sp>
                <p:nvSpPr>
                  <p:cNvPr id="68701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1791" y="2614"/>
                    <a:ext cx="0" cy="79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8702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1791" y="2659"/>
                    <a:ext cx="181" cy="181"/>
                    <a:chOff x="8820" y="11892"/>
                    <a:chExt cx="720" cy="624"/>
                  </a:xfrm>
                </p:grpSpPr>
                <p:sp>
                  <p:nvSpPr>
                    <p:cNvPr id="68703" name="Line 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820" y="11892"/>
                      <a:ext cx="7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8704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539" y="11892"/>
                      <a:ext cx="1" cy="62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68698" name="Group 144"/>
                <p:cNvGrpSpPr>
                  <a:grpSpLocks/>
                </p:cNvGrpSpPr>
                <p:nvPr/>
              </p:nvGrpSpPr>
              <p:grpSpPr bwMode="auto">
                <a:xfrm>
                  <a:off x="3347" y="2984"/>
                  <a:ext cx="192" cy="91"/>
                  <a:chOff x="3832" y="2984"/>
                  <a:chExt cx="192" cy="91"/>
                </a:xfrm>
              </p:grpSpPr>
              <p:sp>
                <p:nvSpPr>
                  <p:cNvPr id="68699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832" y="2984"/>
                    <a:ext cx="0" cy="91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700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3843" y="3030"/>
                    <a:ext cx="18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68688" name="Line 94"/>
            <p:cNvSpPr>
              <a:spLocks noChangeShapeType="1"/>
            </p:cNvSpPr>
            <p:nvPr/>
          </p:nvSpPr>
          <p:spPr bwMode="auto">
            <a:xfrm>
              <a:off x="2088" y="2309"/>
              <a:ext cx="0" cy="8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89" name="Text Box 118"/>
            <p:cNvSpPr txBox="1">
              <a:spLocks noChangeArrowheads="1"/>
            </p:cNvSpPr>
            <p:nvPr/>
          </p:nvSpPr>
          <p:spPr bwMode="auto">
            <a:xfrm>
              <a:off x="2970" y="2584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400" baseline="0">
                  <a:solidFill>
                    <a:schemeClr val="folHlink"/>
                  </a:solidFill>
                </a:rPr>
                <a:t>F</a:t>
              </a:r>
              <a:endParaRPr lang="en-US" altLang="zh-CN" sz="2400">
                <a:solidFill>
                  <a:schemeClr val="folHlink"/>
                </a:solidFill>
              </a:endParaRPr>
            </a:p>
          </p:txBody>
        </p:sp>
      </p:grpSp>
      <p:grpSp>
        <p:nvGrpSpPr>
          <p:cNvPr id="82039" name="Group 119"/>
          <p:cNvGrpSpPr>
            <a:grpSpLocks/>
          </p:cNvGrpSpPr>
          <p:nvPr/>
        </p:nvGrpSpPr>
        <p:grpSpPr bwMode="auto">
          <a:xfrm>
            <a:off x="3733800" y="1400175"/>
            <a:ext cx="720725" cy="4908550"/>
            <a:chOff x="2352" y="829"/>
            <a:chExt cx="454" cy="3092"/>
          </a:xfrm>
        </p:grpSpPr>
        <p:grpSp>
          <p:nvGrpSpPr>
            <p:cNvPr id="68675" name="Group 68"/>
            <p:cNvGrpSpPr>
              <a:grpSpLocks/>
            </p:cNvGrpSpPr>
            <p:nvPr/>
          </p:nvGrpSpPr>
          <p:grpSpPr bwMode="auto">
            <a:xfrm>
              <a:off x="2406" y="3649"/>
              <a:ext cx="157" cy="272"/>
              <a:chOff x="2586" y="2740"/>
              <a:chExt cx="157" cy="272"/>
            </a:xfrm>
          </p:grpSpPr>
          <p:sp>
            <p:nvSpPr>
              <p:cNvPr id="68679" name="Line 95"/>
              <p:cNvSpPr>
                <a:spLocks noChangeShapeType="1"/>
              </p:cNvSpPr>
              <p:nvPr/>
            </p:nvSpPr>
            <p:spPr bwMode="auto">
              <a:xfrm>
                <a:off x="2586" y="3012"/>
                <a:ext cx="15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80" name="Line 94"/>
              <p:cNvSpPr>
                <a:spLocks noChangeShapeType="1"/>
              </p:cNvSpPr>
              <p:nvPr/>
            </p:nvSpPr>
            <p:spPr bwMode="auto">
              <a:xfrm>
                <a:off x="2668" y="2740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8676" name="Group 118"/>
            <p:cNvGrpSpPr>
              <a:grpSpLocks/>
            </p:cNvGrpSpPr>
            <p:nvPr/>
          </p:nvGrpSpPr>
          <p:grpSpPr bwMode="auto">
            <a:xfrm>
              <a:off x="2352" y="829"/>
              <a:ext cx="454" cy="464"/>
              <a:chOff x="4784" y="773"/>
              <a:chExt cx="454" cy="464"/>
            </a:xfrm>
          </p:grpSpPr>
          <p:sp>
            <p:nvSpPr>
              <p:cNvPr id="68677" name="Line 94"/>
              <p:cNvSpPr>
                <a:spLocks noChangeShapeType="1"/>
              </p:cNvSpPr>
              <p:nvPr/>
            </p:nvSpPr>
            <p:spPr bwMode="auto">
              <a:xfrm>
                <a:off x="4921" y="1055"/>
                <a:ext cx="0" cy="18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78" name="Text Box 111"/>
              <p:cNvSpPr txBox="1">
                <a:spLocks noChangeArrowheads="1"/>
              </p:cNvSpPr>
              <p:nvPr/>
            </p:nvSpPr>
            <p:spPr bwMode="auto">
              <a:xfrm>
                <a:off x="4784" y="773"/>
                <a:ext cx="45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400" baseline="0"/>
                  <a:t>V</a:t>
                </a:r>
                <a:r>
                  <a:rPr lang="en-US" altLang="zh-CN" sz="2400"/>
                  <a:t>CC</a:t>
                </a:r>
              </a:p>
            </p:txBody>
          </p:sp>
        </p:grpSp>
      </p:grpSp>
      <p:grpSp>
        <p:nvGrpSpPr>
          <p:cNvPr id="81988" name="Group 146"/>
          <p:cNvGrpSpPr>
            <a:grpSpLocks/>
          </p:cNvGrpSpPr>
          <p:nvPr/>
        </p:nvGrpSpPr>
        <p:grpSpPr bwMode="auto">
          <a:xfrm>
            <a:off x="3082925" y="1963738"/>
            <a:ext cx="1344613" cy="1077912"/>
            <a:chOff x="2987" y="2659"/>
            <a:chExt cx="847" cy="679"/>
          </a:xfrm>
        </p:grpSpPr>
        <p:sp>
          <p:nvSpPr>
            <p:cNvPr id="68656" name="Text Box 76"/>
            <p:cNvSpPr txBox="1">
              <a:spLocks noChangeArrowheads="1"/>
            </p:cNvSpPr>
            <p:nvPr/>
          </p:nvSpPr>
          <p:spPr bwMode="auto">
            <a:xfrm>
              <a:off x="2987" y="2659"/>
              <a:ext cx="408" cy="23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800" baseline="0">
                  <a:solidFill>
                    <a:schemeClr val="folHlink"/>
                  </a:solidFill>
                </a:rPr>
                <a:t>G</a:t>
              </a:r>
            </a:p>
          </p:txBody>
        </p:sp>
        <p:sp>
          <p:nvSpPr>
            <p:cNvPr id="68657" name="Text Box 77"/>
            <p:cNvSpPr txBox="1">
              <a:spLocks noChangeArrowheads="1"/>
            </p:cNvSpPr>
            <p:nvPr/>
          </p:nvSpPr>
          <p:spPr bwMode="auto">
            <a:xfrm>
              <a:off x="3424" y="3102"/>
              <a:ext cx="408" cy="23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800" baseline="0">
                  <a:solidFill>
                    <a:schemeClr val="folHlink"/>
                  </a:solidFill>
                </a:rPr>
                <a:t>D</a:t>
              </a:r>
            </a:p>
          </p:txBody>
        </p:sp>
        <p:sp>
          <p:nvSpPr>
            <p:cNvPr id="68658" name="Text Box 78"/>
            <p:cNvSpPr txBox="1">
              <a:spLocks noChangeArrowheads="1"/>
            </p:cNvSpPr>
            <p:nvPr/>
          </p:nvSpPr>
          <p:spPr bwMode="auto">
            <a:xfrm>
              <a:off x="3426" y="2691"/>
              <a:ext cx="408" cy="23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altLang="zh-CN" sz="1800" baseline="0">
                  <a:solidFill>
                    <a:schemeClr val="folHlink"/>
                  </a:solidFill>
                </a:rPr>
                <a:t>S</a:t>
              </a:r>
            </a:p>
          </p:txBody>
        </p:sp>
        <p:grpSp>
          <p:nvGrpSpPr>
            <p:cNvPr id="68659" name="Group 145"/>
            <p:cNvGrpSpPr>
              <a:grpSpLocks/>
            </p:cNvGrpSpPr>
            <p:nvPr/>
          </p:nvGrpSpPr>
          <p:grpSpPr bwMode="auto">
            <a:xfrm>
              <a:off x="3129" y="2744"/>
              <a:ext cx="410" cy="587"/>
              <a:chOff x="3129" y="2744"/>
              <a:chExt cx="410" cy="587"/>
            </a:xfrm>
          </p:grpSpPr>
          <p:sp>
            <p:nvSpPr>
              <p:cNvPr id="68660" name="Line 62"/>
              <p:cNvSpPr>
                <a:spLocks noChangeShapeType="1"/>
              </p:cNvSpPr>
              <p:nvPr/>
            </p:nvSpPr>
            <p:spPr bwMode="auto">
              <a:xfrm>
                <a:off x="3271" y="2915"/>
                <a:ext cx="0" cy="21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61" name="Line 63"/>
              <p:cNvSpPr>
                <a:spLocks noChangeShapeType="1"/>
              </p:cNvSpPr>
              <p:nvPr/>
            </p:nvSpPr>
            <p:spPr bwMode="auto">
              <a:xfrm>
                <a:off x="3129" y="2915"/>
                <a:ext cx="14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8662" name="Group 65"/>
              <p:cNvGrpSpPr>
                <a:grpSpLocks/>
              </p:cNvGrpSpPr>
              <p:nvPr/>
            </p:nvGrpSpPr>
            <p:grpSpPr bwMode="auto">
              <a:xfrm>
                <a:off x="3347" y="2744"/>
                <a:ext cx="182" cy="200"/>
                <a:chOff x="1791" y="2221"/>
                <a:chExt cx="182" cy="200"/>
              </a:xfrm>
            </p:grpSpPr>
            <p:sp>
              <p:nvSpPr>
                <p:cNvPr id="68671" name="Line 66"/>
                <p:cNvSpPr>
                  <a:spLocks noChangeShapeType="1"/>
                </p:cNvSpPr>
                <p:nvPr/>
              </p:nvSpPr>
              <p:spPr bwMode="auto">
                <a:xfrm>
                  <a:off x="1791" y="2341"/>
                  <a:ext cx="0" cy="8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8672" name="Group 67"/>
                <p:cNvGrpSpPr>
                  <a:grpSpLocks/>
                </p:cNvGrpSpPr>
                <p:nvPr/>
              </p:nvGrpSpPr>
              <p:grpSpPr bwMode="auto">
                <a:xfrm>
                  <a:off x="1791" y="2221"/>
                  <a:ext cx="182" cy="158"/>
                  <a:chOff x="8820" y="10332"/>
                  <a:chExt cx="720" cy="624"/>
                </a:xfrm>
              </p:grpSpPr>
              <p:sp>
                <p:nvSpPr>
                  <p:cNvPr id="68673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8820" y="10956"/>
                    <a:ext cx="7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674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9540" y="10332"/>
                    <a:ext cx="0" cy="62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8663" name="Group 70"/>
              <p:cNvGrpSpPr>
                <a:grpSpLocks/>
              </p:cNvGrpSpPr>
              <p:nvPr/>
            </p:nvGrpSpPr>
            <p:grpSpPr bwMode="auto">
              <a:xfrm>
                <a:off x="3347" y="3105"/>
                <a:ext cx="181" cy="226"/>
                <a:chOff x="1791" y="2614"/>
                <a:chExt cx="181" cy="226"/>
              </a:xfrm>
            </p:grpSpPr>
            <p:sp>
              <p:nvSpPr>
                <p:cNvPr id="68667" name="Line 71"/>
                <p:cNvSpPr>
                  <a:spLocks noChangeShapeType="1"/>
                </p:cNvSpPr>
                <p:nvPr/>
              </p:nvSpPr>
              <p:spPr bwMode="auto">
                <a:xfrm>
                  <a:off x="1791" y="2614"/>
                  <a:ext cx="0" cy="79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8668" name="Group 72"/>
                <p:cNvGrpSpPr>
                  <a:grpSpLocks/>
                </p:cNvGrpSpPr>
                <p:nvPr/>
              </p:nvGrpSpPr>
              <p:grpSpPr bwMode="auto">
                <a:xfrm>
                  <a:off x="1791" y="2659"/>
                  <a:ext cx="181" cy="181"/>
                  <a:chOff x="8820" y="11892"/>
                  <a:chExt cx="720" cy="624"/>
                </a:xfrm>
              </p:grpSpPr>
              <p:sp>
                <p:nvSpPr>
                  <p:cNvPr id="68669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8820" y="11892"/>
                    <a:ext cx="7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670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9539" y="11892"/>
                    <a:ext cx="1" cy="62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8664" name="Group 144"/>
              <p:cNvGrpSpPr>
                <a:grpSpLocks/>
              </p:cNvGrpSpPr>
              <p:nvPr/>
            </p:nvGrpSpPr>
            <p:grpSpPr bwMode="auto">
              <a:xfrm>
                <a:off x="3347" y="2984"/>
                <a:ext cx="192" cy="91"/>
                <a:chOff x="3832" y="2984"/>
                <a:chExt cx="192" cy="91"/>
              </a:xfrm>
            </p:grpSpPr>
            <p:sp>
              <p:nvSpPr>
                <p:cNvPr id="68665" name="Line 64"/>
                <p:cNvSpPr>
                  <a:spLocks noChangeShapeType="1"/>
                </p:cNvSpPr>
                <p:nvPr/>
              </p:nvSpPr>
              <p:spPr bwMode="auto">
                <a:xfrm>
                  <a:off x="3832" y="2984"/>
                  <a:ext cx="0" cy="91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8666" name="Line 143"/>
                <p:cNvSpPr>
                  <a:spLocks noChangeShapeType="1"/>
                </p:cNvSpPr>
                <p:nvPr/>
              </p:nvSpPr>
              <p:spPr bwMode="auto">
                <a:xfrm>
                  <a:off x="3843" y="3030"/>
                  <a:ext cx="18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82040" name="Group 120"/>
          <p:cNvGrpSpPr>
            <a:grpSpLocks/>
          </p:cNvGrpSpPr>
          <p:nvPr/>
        </p:nvGrpSpPr>
        <p:grpSpPr bwMode="auto">
          <a:xfrm>
            <a:off x="3063875" y="4795838"/>
            <a:ext cx="1363663" cy="1236662"/>
            <a:chOff x="1930" y="2968"/>
            <a:chExt cx="859" cy="779"/>
          </a:xfrm>
        </p:grpSpPr>
        <p:sp>
          <p:nvSpPr>
            <p:cNvPr id="68635" name="Line 91"/>
            <p:cNvSpPr>
              <a:spLocks noChangeShapeType="1"/>
            </p:cNvSpPr>
            <p:nvPr/>
          </p:nvSpPr>
          <p:spPr bwMode="auto">
            <a:xfrm>
              <a:off x="2488" y="2968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8636" name="Group 59"/>
            <p:cNvGrpSpPr>
              <a:grpSpLocks/>
            </p:cNvGrpSpPr>
            <p:nvPr/>
          </p:nvGrpSpPr>
          <p:grpSpPr bwMode="auto">
            <a:xfrm>
              <a:off x="1930" y="3068"/>
              <a:ext cx="859" cy="679"/>
              <a:chOff x="1679" y="2758"/>
              <a:chExt cx="859" cy="679"/>
            </a:xfrm>
          </p:grpSpPr>
          <p:grpSp>
            <p:nvGrpSpPr>
              <p:cNvPr id="68637" name="Group 60"/>
              <p:cNvGrpSpPr>
                <a:grpSpLocks/>
              </p:cNvGrpSpPr>
              <p:nvPr/>
            </p:nvGrpSpPr>
            <p:grpSpPr bwMode="auto">
              <a:xfrm>
                <a:off x="1837" y="2798"/>
                <a:ext cx="400" cy="587"/>
                <a:chOff x="1573" y="2237"/>
                <a:chExt cx="400" cy="587"/>
              </a:xfrm>
            </p:grpSpPr>
            <p:grpSp>
              <p:nvGrpSpPr>
                <p:cNvPr id="68641" name="Group 61"/>
                <p:cNvGrpSpPr>
                  <a:grpSpLocks/>
                </p:cNvGrpSpPr>
                <p:nvPr/>
              </p:nvGrpSpPr>
              <p:grpSpPr bwMode="auto">
                <a:xfrm>
                  <a:off x="1573" y="2408"/>
                  <a:ext cx="142" cy="214"/>
                  <a:chOff x="8100" y="10956"/>
                  <a:chExt cx="540" cy="780"/>
                </a:xfrm>
              </p:grpSpPr>
              <p:sp>
                <p:nvSpPr>
                  <p:cNvPr id="68654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8640" y="10956"/>
                    <a:ext cx="0" cy="78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655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8100" y="11736"/>
                    <a:ext cx="54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8642" name="Line 64"/>
                <p:cNvSpPr>
                  <a:spLocks noChangeShapeType="1"/>
                </p:cNvSpPr>
                <p:nvPr/>
              </p:nvSpPr>
              <p:spPr bwMode="auto">
                <a:xfrm>
                  <a:off x="1791" y="2477"/>
                  <a:ext cx="0" cy="91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8643" name="Group 65"/>
                <p:cNvGrpSpPr>
                  <a:grpSpLocks/>
                </p:cNvGrpSpPr>
                <p:nvPr/>
              </p:nvGrpSpPr>
              <p:grpSpPr bwMode="auto">
                <a:xfrm>
                  <a:off x="1791" y="2237"/>
                  <a:ext cx="182" cy="200"/>
                  <a:chOff x="1791" y="2221"/>
                  <a:chExt cx="182" cy="200"/>
                </a:xfrm>
              </p:grpSpPr>
              <p:sp>
                <p:nvSpPr>
                  <p:cNvPr id="68650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1791" y="2341"/>
                    <a:ext cx="0" cy="8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8651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1791" y="2221"/>
                    <a:ext cx="182" cy="158"/>
                    <a:chOff x="8820" y="10332"/>
                    <a:chExt cx="720" cy="624"/>
                  </a:xfrm>
                </p:grpSpPr>
                <p:sp>
                  <p:nvSpPr>
                    <p:cNvPr id="68652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820" y="10956"/>
                      <a:ext cx="7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8653" name="Line 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540" y="10332"/>
                      <a:ext cx="0" cy="62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68644" name="Group 70"/>
                <p:cNvGrpSpPr>
                  <a:grpSpLocks/>
                </p:cNvGrpSpPr>
                <p:nvPr/>
              </p:nvGrpSpPr>
              <p:grpSpPr bwMode="auto">
                <a:xfrm>
                  <a:off x="1791" y="2598"/>
                  <a:ext cx="181" cy="226"/>
                  <a:chOff x="1791" y="2614"/>
                  <a:chExt cx="181" cy="226"/>
                </a:xfrm>
              </p:grpSpPr>
              <p:sp>
                <p:nvSpPr>
                  <p:cNvPr id="68646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1791" y="2614"/>
                    <a:ext cx="0" cy="79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8647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1791" y="2659"/>
                    <a:ext cx="181" cy="181"/>
                    <a:chOff x="8820" y="11892"/>
                    <a:chExt cx="720" cy="624"/>
                  </a:xfrm>
                </p:grpSpPr>
                <p:sp>
                  <p:nvSpPr>
                    <p:cNvPr id="68648" name="Line 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820" y="11892"/>
                      <a:ext cx="720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8649" name="Line 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9539" y="11892"/>
                      <a:ext cx="1" cy="62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68645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1791" y="2523"/>
                  <a:ext cx="182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8638" name="Text Box 76"/>
              <p:cNvSpPr txBox="1">
                <a:spLocks noChangeArrowheads="1"/>
              </p:cNvSpPr>
              <p:nvPr/>
            </p:nvSpPr>
            <p:spPr bwMode="auto">
              <a:xfrm>
                <a:off x="1679" y="3179"/>
                <a:ext cx="408" cy="23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1800" baseline="0">
                    <a:solidFill>
                      <a:schemeClr val="folHlink"/>
                    </a:solidFill>
                  </a:rPr>
                  <a:t>G</a:t>
                </a:r>
              </a:p>
            </p:txBody>
          </p:sp>
          <p:sp>
            <p:nvSpPr>
              <p:cNvPr id="68639" name="Text Box 77"/>
              <p:cNvSpPr txBox="1">
                <a:spLocks noChangeArrowheads="1"/>
              </p:cNvSpPr>
              <p:nvPr/>
            </p:nvSpPr>
            <p:spPr bwMode="auto">
              <a:xfrm>
                <a:off x="2130" y="3201"/>
                <a:ext cx="408" cy="23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1800" baseline="0">
                    <a:solidFill>
                      <a:schemeClr val="folHlink"/>
                    </a:solidFill>
                  </a:rPr>
                  <a:t>S</a:t>
                </a:r>
              </a:p>
            </p:txBody>
          </p:sp>
          <p:sp>
            <p:nvSpPr>
              <p:cNvPr id="68640" name="Text Box 78"/>
              <p:cNvSpPr txBox="1">
                <a:spLocks noChangeArrowheads="1"/>
              </p:cNvSpPr>
              <p:nvPr/>
            </p:nvSpPr>
            <p:spPr bwMode="auto">
              <a:xfrm>
                <a:off x="2130" y="2758"/>
                <a:ext cx="408" cy="236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altLang="zh-CN" sz="1800" baseline="0">
                    <a:solidFill>
                      <a:schemeClr val="folHlink"/>
                    </a:solidFill>
                  </a:rPr>
                  <a:t>D</a:t>
                </a:r>
              </a:p>
            </p:txBody>
          </p:sp>
        </p:grpSp>
      </p:grpSp>
      <p:grpSp>
        <p:nvGrpSpPr>
          <p:cNvPr id="82053" name="Group 133"/>
          <p:cNvGrpSpPr>
            <a:grpSpLocks/>
          </p:cNvGrpSpPr>
          <p:nvPr/>
        </p:nvGrpSpPr>
        <p:grpSpPr bwMode="auto">
          <a:xfrm>
            <a:off x="1547813" y="2132013"/>
            <a:ext cx="1930400" cy="3709987"/>
            <a:chOff x="975" y="1290"/>
            <a:chExt cx="1216" cy="2337"/>
          </a:xfrm>
        </p:grpSpPr>
        <p:grpSp>
          <p:nvGrpSpPr>
            <p:cNvPr id="68625" name="Group 121"/>
            <p:cNvGrpSpPr>
              <a:grpSpLocks/>
            </p:cNvGrpSpPr>
            <p:nvPr/>
          </p:nvGrpSpPr>
          <p:grpSpPr bwMode="auto">
            <a:xfrm>
              <a:off x="975" y="1434"/>
              <a:ext cx="1194" cy="2193"/>
              <a:chOff x="975" y="1434"/>
              <a:chExt cx="1194" cy="2193"/>
            </a:xfrm>
          </p:grpSpPr>
          <p:sp>
            <p:nvSpPr>
              <p:cNvPr id="68631" name="Line 121"/>
              <p:cNvSpPr>
                <a:spLocks noChangeShapeType="1"/>
              </p:cNvSpPr>
              <p:nvPr/>
            </p:nvSpPr>
            <p:spPr bwMode="auto">
              <a:xfrm>
                <a:off x="1338" y="3491"/>
                <a:ext cx="83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32" name="Oval 122"/>
              <p:cNvSpPr>
                <a:spLocks noChangeArrowheads="1"/>
              </p:cNvSpPr>
              <p:nvPr/>
            </p:nvSpPr>
            <p:spPr bwMode="auto">
              <a:xfrm>
                <a:off x="1639" y="3459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68633" name="Line 120"/>
              <p:cNvSpPr>
                <a:spLocks noChangeShapeType="1"/>
              </p:cNvSpPr>
              <p:nvPr/>
            </p:nvSpPr>
            <p:spPr bwMode="auto">
              <a:xfrm>
                <a:off x="1655" y="1434"/>
                <a:ext cx="0" cy="204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34" name="Text Box 118"/>
              <p:cNvSpPr txBox="1">
                <a:spLocks noChangeArrowheads="1"/>
              </p:cNvSpPr>
              <p:nvPr/>
            </p:nvSpPr>
            <p:spPr bwMode="auto">
              <a:xfrm>
                <a:off x="975" y="3339"/>
                <a:ext cx="58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400" baseline="0">
                    <a:solidFill>
                      <a:schemeClr val="folHlink"/>
                    </a:solidFill>
                  </a:rPr>
                  <a:t>EN</a:t>
                </a:r>
                <a:endParaRPr lang="en-US" altLang="zh-CN" sz="2400">
                  <a:solidFill>
                    <a:schemeClr val="folHlink"/>
                  </a:solidFill>
                </a:endParaRPr>
              </a:p>
            </p:txBody>
          </p:sp>
        </p:grpSp>
        <p:grpSp>
          <p:nvGrpSpPr>
            <p:cNvPr id="68626" name="Group 132"/>
            <p:cNvGrpSpPr>
              <a:grpSpLocks/>
            </p:cNvGrpSpPr>
            <p:nvPr/>
          </p:nvGrpSpPr>
          <p:grpSpPr bwMode="auto">
            <a:xfrm>
              <a:off x="1655" y="1290"/>
              <a:ext cx="536" cy="318"/>
              <a:chOff x="4059" y="2704"/>
              <a:chExt cx="536" cy="318"/>
            </a:xfrm>
          </p:grpSpPr>
          <p:sp>
            <p:nvSpPr>
              <p:cNvPr id="68627" name="Line 121"/>
              <p:cNvSpPr>
                <a:spLocks noChangeShapeType="1"/>
              </p:cNvSpPr>
              <p:nvPr/>
            </p:nvSpPr>
            <p:spPr bwMode="auto">
              <a:xfrm>
                <a:off x="4414" y="2856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28" name="Rectangle 95"/>
              <p:cNvSpPr>
                <a:spLocks noChangeArrowheads="1"/>
              </p:cNvSpPr>
              <p:nvPr/>
            </p:nvSpPr>
            <p:spPr bwMode="auto">
              <a:xfrm>
                <a:off x="4150" y="2704"/>
                <a:ext cx="212" cy="318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en-US" altLang="zh-CN" baseline="0">
                    <a:ea typeface="ˎ̥"/>
                    <a:cs typeface="ˎ̥"/>
                  </a:rPr>
                  <a:t>1</a:t>
                </a:r>
                <a:endParaRPr lang="en-US" altLang="zh-CN" sz="1800" b="0" baseline="0">
                  <a:latin typeface="Arial" charset="0"/>
                </a:endParaRPr>
              </a:p>
            </p:txBody>
          </p:sp>
          <p:sp>
            <p:nvSpPr>
              <p:cNvPr id="68629" name="Oval 102"/>
              <p:cNvSpPr>
                <a:spLocks noChangeArrowheads="1"/>
              </p:cNvSpPr>
              <p:nvPr/>
            </p:nvSpPr>
            <p:spPr bwMode="auto">
              <a:xfrm>
                <a:off x="4369" y="2835"/>
                <a:ext cx="45" cy="4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68630" name="Line 121"/>
              <p:cNvSpPr>
                <a:spLocks noChangeShapeType="1"/>
              </p:cNvSpPr>
              <p:nvPr/>
            </p:nvSpPr>
            <p:spPr bwMode="auto">
              <a:xfrm>
                <a:off x="4059" y="2854"/>
                <a:ext cx="9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" name="AutoShape 36"/>
          <p:cNvSpPr>
            <a:spLocks noChangeArrowheads="1"/>
          </p:cNvSpPr>
          <p:nvPr/>
        </p:nvSpPr>
        <p:spPr bwMode="auto">
          <a:xfrm>
            <a:off x="252413" y="2925763"/>
            <a:ext cx="1439862" cy="719137"/>
          </a:xfrm>
          <a:prstGeom prst="wedgeRoundRectCallout">
            <a:avLst>
              <a:gd name="adj1" fmla="val 92560"/>
              <a:gd name="adj2" fmla="val 70088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baseline="0"/>
              <a:t>以</a:t>
            </a:r>
            <a:r>
              <a:rPr lang="zh-CN" altLang="en-US" baseline="0">
                <a:solidFill>
                  <a:schemeClr val="folHlink"/>
                </a:solidFill>
              </a:rPr>
              <a:t>三态非门</a:t>
            </a:r>
            <a:r>
              <a:rPr lang="zh-CN" altLang="en-US" baseline="0"/>
              <a:t>为例</a:t>
            </a:r>
            <a:endParaRPr lang="zh-CN" altLang="en-US" baseline="0">
              <a:latin typeface="仿宋" pitchFamily="49" charset="-122"/>
            </a:endParaRPr>
          </a:p>
        </p:txBody>
      </p:sp>
      <p:sp>
        <p:nvSpPr>
          <p:cNvPr id="76912" name="Text Box 112"/>
          <p:cNvSpPr txBox="1">
            <a:spLocks noChangeArrowheads="1"/>
          </p:cNvSpPr>
          <p:nvPr/>
        </p:nvSpPr>
        <p:spPr bwMode="auto">
          <a:xfrm>
            <a:off x="5508625" y="1917700"/>
            <a:ext cx="15128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 baseline="0">
                <a:solidFill>
                  <a:schemeClr val="folHlink"/>
                </a:solidFill>
              </a:rPr>
              <a:t>EN=0</a:t>
            </a:r>
            <a:r>
              <a:rPr lang="zh-CN" altLang="en-US" sz="2800" baseline="0">
                <a:solidFill>
                  <a:schemeClr val="folHlink"/>
                </a:solidFill>
              </a:rPr>
              <a:t>时</a:t>
            </a:r>
            <a:endParaRPr lang="zh-CN" altLang="en-US" sz="2800" baseline="0"/>
          </a:p>
        </p:txBody>
      </p:sp>
      <p:sp>
        <p:nvSpPr>
          <p:cNvPr id="76918" name="Rectangle 207"/>
          <p:cNvSpPr>
            <a:spLocks noChangeArrowheads="1"/>
          </p:cNvSpPr>
          <p:nvPr/>
        </p:nvSpPr>
        <p:spPr bwMode="auto">
          <a:xfrm>
            <a:off x="5508625" y="3197225"/>
            <a:ext cx="30241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 baseline="0">
                <a:solidFill>
                  <a:schemeClr val="hlink"/>
                </a:solidFill>
              </a:rPr>
              <a:t>输出</a:t>
            </a:r>
            <a:r>
              <a:rPr lang="en-US" altLang="zh-CN" sz="2800" baseline="0">
                <a:solidFill>
                  <a:schemeClr val="hlink"/>
                </a:solidFill>
              </a:rPr>
              <a:t>F</a:t>
            </a:r>
            <a:r>
              <a:rPr lang="zh-CN" altLang="en-US" sz="2800" baseline="0">
                <a:solidFill>
                  <a:schemeClr val="hlink"/>
                </a:solidFill>
              </a:rPr>
              <a:t>和电路</a:t>
            </a:r>
            <a:r>
              <a:rPr lang="zh-CN" altLang="en-US" sz="2800" baseline="0">
                <a:solidFill>
                  <a:srgbClr val="FF0000"/>
                </a:solidFill>
              </a:rPr>
              <a:t>断开</a:t>
            </a:r>
          </a:p>
        </p:txBody>
      </p:sp>
      <p:sp>
        <p:nvSpPr>
          <p:cNvPr id="82058" name="Rectangle 207"/>
          <p:cNvSpPr>
            <a:spLocks noChangeArrowheads="1"/>
          </p:cNvSpPr>
          <p:nvPr/>
        </p:nvSpPr>
        <p:spPr bwMode="auto">
          <a:xfrm>
            <a:off x="5507038" y="2549525"/>
            <a:ext cx="3168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 baseline="0">
                <a:solidFill>
                  <a:schemeClr val="hlink"/>
                </a:solidFill>
              </a:rPr>
              <a:t>外围</a:t>
            </a:r>
            <a:r>
              <a:rPr lang="en-US" altLang="zh-CN" sz="2800" baseline="0">
                <a:solidFill>
                  <a:schemeClr val="hlink"/>
                </a:solidFill>
              </a:rPr>
              <a:t>MOS</a:t>
            </a:r>
            <a:r>
              <a:rPr lang="zh-CN" altLang="en-US" sz="2800" baseline="0">
                <a:solidFill>
                  <a:schemeClr val="hlink"/>
                </a:solidFill>
              </a:rPr>
              <a:t>管</a:t>
            </a:r>
            <a:r>
              <a:rPr lang="zh-CN" altLang="en-US" sz="2800" baseline="0">
                <a:solidFill>
                  <a:srgbClr val="FF0000"/>
                </a:solidFill>
              </a:rPr>
              <a:t>关</a:t>
            </a:r>
          </a:p>
        </p:txBody>
      </p:sp>
      <p:sp>
        <p:nvSpPr>
          <p:cNvPr id="2" name="Text Box 112"/>
          <p:cNvSpPr txBox="1">
            <a:spLocks noChangeArrowheads="1"/>
          </p:cNvSpPr>
          <p:nvPr/>
        </p:nvSpPr>
        <p:spPr bwMode="auto">
          <a:xfrm>
            <a:off x="5510213" y="3860800"/>
            <a:ext cx="15128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 baseline="0">
                <a:solidFill>
                  <a:schemeClr val="folHlink"/>
                </a:solidFill>
              </a:rPr>
              <a:t>EN=1</a:t>
            </a:r>
            <a:r>
              <a:rPr lang="zh-CN" altLang="en-US" sz="2800" baseline="0">
                <a:solidFill>
                  <a:schemeClr val="folHlink"/>
                </a:solidFill>
              </a:rPr>
              <a:t>时</a:t>
            </a:r>
            <a:endParaRPr lang="zh-CN" altLang="en-US" sz="2800" baseline="0"/>
          </a:p>
        </p:txBody>
      </p:sp>
      <p:sp>
        <p:nvSpPr>
          <p:cNvPr id="82060" name="Rectangle 207"/>
          <p:cNvSpPr>
            <a:spLocks noChangeArrowheads="1"/>
          </p:cNvSpPr>
          <p:nvPr/>
        </p:nvSpPr>
        <p:spPr bwMode="auto">
          <a:xfrm>
            <a:off x="5508625" y="4492625"/>
            <a:ext cx="3168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 baseline="0">
                <a:solidFill>
                  <a:schemeClr val="hlink"/>
                </a:solidFill>
              </a:rPr>
              <a:t>外围</a:t>
            </a:r>
            <a:r>
              <a:rPr lang="en-US" altLang="zh-CN" sz="2800" baseline="0">
                <a:solidFill>
                  <a:schemeClr val="hlink"/>
                </a:solidFill>
              </a:rPr>
              <a:t>MOS</a:t>
            </a:r>
            <a:r>
              <a:rPr lang="zh-CN" altLang="en-US" sz="2800" baseline="0">
                <a:solidFill>
                  <a:schemeClr val="hlink"/>
                </a:solidFill>
              </a:rPr>
              <a:t>管</a:t>
            </a:r>
            <a:r>
              <a:rPr lang="zh-CN" altLang="en-US" sz="2800" baseline="0">
                <a:solidFill>
                  <a:srgbClr val="FF0000"/>
                </a:solidFill>
              </a:rPr>
              <a:t>开</a:t>
            </a:r>
          </a:p>
        </p:txBody>
      </p:sp>
      <p:sp>
        <p:nvSpPr>
          <p:cNvPr id="82061" name="Rectangle 207"/>
          <p:cNvSpPr>
            <a:spLocks noChangeArrowheads="1"/>
          </p:cNvSpPr>
          <p:nvPr/>
        </p:nvSpPr>
        <p:spPr bwMode="auto">
          <a:xfrm>
            <a:off x="5508625" y="5141913"/>
            <a:ext cx="3635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 baseline="0">
                <a:solidFill>
                  <a:schemeClr val="hlink"/>
                </a:solidFill>
              </a:rPr>
              <a:t>输出</a:t>
            </a:r>
            <a:r>
              <a:rPr lang="en-US" altLang="zh-CN" sz="2800" baseline="0">
                <a:solidFill>
                  <a:schemeClr val="hlink"/>
                </a:solidFill>
              </a:rPr>
              <a:t>F</a:t>
            </a:r>
            <a:r>
              <a:rPr lang="zh-CN" altLang="en-US" sz="2800" baseline="0">
                <a:solidFill>
                  <a:schemeClr val="hlink"/>
                </a:solidFill>
              </a:rPr>
              <a:t>正常</a:t>
            </a:r>
            <a:r>
              <a:rPr lang="zh-CN" altLang="en-US" sz="2800" baseline="0">
                <a:solidFill>
                  <a:srgbClr val="FF0000"/>
                </a:solidFill>
              </a:rPr>
              <a:t>高</a:t>
            </a:r>
            <a:r>
              <a:rPr lang="zh-CN" altLang="en-US" sz="2800" baseline="0">
                <a:solidFill>
                  <a:schemeClr val="hlink"/>
                </a:solidFill>
              </a:rPr>
              <a:t>、</a:t>
            </a:r>
            <a:r>
              <a:rPr lang="zh-CN" altLang="en-US" sz="2800" baseline="0">
                <a:solidFill>
                  <a:srgbClr val="FF0000"/>
                </a:solidFill>
              </a:rPr>
              <a:t>低</a:t>
            </a:r>
            <a:r>
              <a:rPr lang="zh-CN" altLang="en-US" sz="2800" baseline="0">
                <a:solidFill>
                  <a:schemeClr val="hlink"/>
                </a:solidFill>
              </a:rPr>
              <a:t>态</a:t>
            </a:r>
            <a:endParaRPr lang="zh-CN" altLang="en-US" sz="2800" baseline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6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6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6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6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7" grpId="0"/>
      <p:bldP spid="5" grpId="0" animBg="1"/>
      <p:bldP spid="76912" grpId="0"/>
      <p:bldP spid="76918" grpId="0"/>
      <p:bldP spid="82058" grpId="0"/>
      <p:bldP spid="2" grpId="0"/>
      <p:bldP spid="82060" grpId="0"/>
      <p:bldP spid="8206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3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4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53276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itchFamily="49" charset="-122"/>
                <a:ea typeface="华文行楷" pitchFamily="2" charset="-122"/>
              </a:rPr>
              <a:t>五、</a:t>
            </a:r>
            <a:r>
              <a:rPr lang="en-US" altLang="zh-CN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CMOS</a:t>
            </a: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itchFamily="49" charset="-122"/>
                <a:ea typeface="华文行楷" pitchFamily="2" charset="-122"/>
              </a:rPr>
              <a:t>集成逻辑门</a:t>
            </a:r>
          </a:p>
        </p:txBody>
      </p:sp>
      <p:sp>
        <p:nvSpPr>
          <p:cNvPr id="82951" name="Rectangle 23"/>
          <p:cNvSpPr>
            <a:spLocks noChangeArrowheads="1"/>
          </p:cNvSpPr>
          <p:nvPr/>
        </p:nvSpPr>
        <p:spPr bwMode="auto">
          <a:xfrm>
            <a:off x="684213" y="909638"/>
            <a:ext cx="338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400" baseline="0"/>
              <a:t>（</a:t>
            </a:r>
            <a:r>
              <a:rPr lang="en-US" altLang="zh-CN" sz="2400" baseline="0"/>
              <a:t>5</a:t>
            </a:r>
            <a:r>
              <a:rPr lang="zh-CN" altLang="en-US" sz="2400" baseline="0"/>
              <a:t>）</a:t>
            </a:r>
            <a:r>
              <a:rPr lang="zh-CN" altLang="en-US" sz="2400" baseline="0">
                <a:solidFill>
                  <a:schemeClr val="hlink"/>
                </a:solidFill>
              </a:rPr>
              <a:t>传输门</a:t>
            </a:r>
            <a:r>
              <a:rPr lang="zh-CN" altLang="en-US" sz="2400" baseline="0"/>
              <a:t> </a:t>
            </a:r>
          </a:p>
        </p:txBody>
      </p:sp>
      <p:grpSp>
        <p:nvGrpSpPr>
          <p:cNvPr id="63523" name="Group 35"/>
          <p:cNvGrpSpPr>
            <a:grpSpLocks/>
          </p:cNvGrpSpPr>
          <p:nvPr/>
        </p:nvGrpSpPr>
        <p:grpSpPr bwMode="auto">
          <a:xfrm>
            <a:off x="1547813" y="1628775"/>
            <a:ext cx="2376487" cy="2073275"/>
            <a:chOff x="1111" y="1062"/>
            <a:chExt cx="1497" cy="1306"/>
          </a:xfrm>
        </p:grpSpPr>
        <p:grpSp>
          <p:nvGrpSpPr>
            <p:cNvPr id="69714" name="Group 34"/>
            <p:cNvGrpSpPr>
              <a:grpSpLocks/>
            </p:cNvGrpSpPr>
            <p:nvPr/>
          </p:nvGrpSpPr>
          <p:grpSpPr bwMode="auto">
            <a:xfrm>
              <a:off x="1111" y="1260"/>
              <a:ext cx="1497" cy="1108"/>
              <a:chOff x="1111" y="1260"/>
              <a:chExt cx="1497" cy="1108"/>
            </a:xfrm>
          </p:grpSpPr>
          <p:grpSp>
            <p:nvGrpSpPr>
              <p:cNvPr id="69718" name="Group 136"/>
              <p:cNvGrpSpPr>
                <a:grpSpLocks/>
              </p:cNvGrpSpPr>
              <p:nvPr/>
            </p:nvGrpSpPr>
            <p:grpSpPr bwMode="auto">
              <a:xfrm>
                <a:off x="1111" y="1434"/>
                <a:ext cx="1497" cy="934"/>
                <a:chOff x="1980" y="8148"/>
                <a:chExt cx="4500" cy="2808"/>
              </a:xfrm>
            </p:grpSpPr>
            <p:grpSp>
              <p:nvGrpSpPr>
                <p:cNvPr id="69725" name="Group 137"/>
                <p:cNvGrpSpPr>
                  <a:grpSpLocks/>
                </p:cNvGrpSpPr>
                <p:nvPr/>
              </p:nvGrpSpPr>
              <p:grpSpPr bwMode="auto">
                <a:xfrm>
                  <a:off x="1980" y="8148"/>
                  <a:ext cx="4500" cy="2808"/>
                  <a:chOff x="1980" y="8148"/>
                  <a:chExt cx="4500" cy="2808"/>
                </a:xfrm>
              </p:grpSpPr>
              <p:grpSp>
                <p:nvGrpSpPr>
                  <p:cNvPr id="69728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1980" y="8304"/>
                    <a:ext cx="4500" cy="2652"/>
                    <a:chOff x="1980" y="8304"/>
                    <a:chExt cx="4500" cy="2652"/>
                  </a:xfrm>
                </p:grpSpPr>
                <p:sp>
                  <p:nvSpPr>
                    <p:cNvPr id="69736" name="Rectangle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80" y="8304"/>
                      <a:ext cx="4500" cy="265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  <p:sp>
                  <p:nvSpPr>
                    <p:cNvPr id="69737" name="Rectangle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80" y="8304"/>
                      <a:ext cx="4500" cy="468"/>
                    </a:xfrm>
                    <a:prstGeom prst="rect">
                      <a:avLst/>
                    </a:prstGeom>
                    <a:solidFill>
                      <a:srgbClr val="969696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</p:grpSp>
              <p:grpSp>
                <p:nvGrpSpPr>
                  <p:cNvPr id="69729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2340" y="8148"/>
                    <a:ext cx="720" cy="624"/>
                    <a:chOff x="2340" y="8148"/>
                    <a:chExt cx="720" cy="624"/>
                  </a:xfrm>
                </p:grpSpPr>
                <p:sp>
                  <p:nvSpPr>
                    <p:cNvPr id="69734" name="Rectangle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00" y="8304"/>
                      <a:ext cx="180" cy="468"/>
                    </a:xfrm>
                    <a:prstGeom prst="rect">
                      <a:avLst/>
                    </a:prstGeom>
                    <a:solidFill>
                      <a:srgbClr val="333333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  <p:sp>
                  <p:nvSpPr>
                    <p:cNvPr id="69735" name="Rectangle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0" y="8148"/>
                      <a:ext cx="720" cy="156"/>
                    </a:xfrm>
                    <a:prstGeom prst="rect">
                      <a:avLst/>
                    </a:prstGeom>
                    <a:solidFill>
                      <a:srgbClr val="333333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</p:grpSp>
              <p:grpSp>
                <p:nvGrpSpPr>
                  <p:cNvPr id="69730" name="Group 144"/>
                  <p:cNvGrpSpPr>
                    <a:grpSpLocks/>
                  </p:cNvGrpSpPr>
                  <p:nvPr/>
                </p:nvGrpSpPr>
                <p:grpSpPr bwMode="auto">
                  <a:xfrm>
                    <a:off x="5400" y="8148"/>
                    <a:ext cx="720" cy="624"/>
                    <a:chOff x="5400" y="8148"/>
                    <a:chExt cx="720" cy="624"/>
                  </a:xfrm>
                </p:grpSpPr>
                <p:sp>
                  <p:nvSpPr>
                    <p:cNvPr id="69732" name="Rectangle 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80" y="8304"/>
                      <a:ext cx="180" cy="468"/>
                    </a:xfrm>
                    <a:prstGeom prst="rect">
                      <a:avLst/>
                    </a:prstGeom>
                    <a:solidFill>
                      <a:srgbClr val="333333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  <p:sp>
                  <p:nvSpPr>
                    <p:cNvPr id="69733" name="Rectangle 1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00" y="8148"/>
                      <a:ext cx="720" cy="156"/>
                    </a:xfrm>
                    <a:prstGeom prst="rect">
                      <a:avLst/>
                    </a:prstGeom>
                    <a:solidFill>
                      <a:srgbClr val="333333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</p:grpSp>
              <p:sp>
                <p:nvSpPr>
                  <p:cNvPr id="69731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8148"/>
                    <a:ext cx="1260" cy="156"/>
                  </a:xfrm>
                  <a:prstGeom prst="rect">
                    <a:avLst/>
                  </a:prstGeom>
                  <a:solidFill>
                    <a:srgbClr val="33333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</p:grpSp>
            <p:sp>
              <p:nvSpPr>
                <p:cNvPr id="69726" name="Rectangle 148"/>
                <p:cNvSpPr>
                  <a:spLocks noChangeArrowheads="1"/>
                </p:cNvSpPr>
                <p:nvPr/>
              </p:nvSpPr>
              <p:spPr bwMode="auto">
                <a:xfrm>
                  <a:off x="2340" y="8772"/>
                  <a:ext cx="900" cy="9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69727" name="Rectangle 149"/>
                <p:cNvSpPr>
                  <a:spLocks noChangeArrowheads="1"/>
                </p:cNvSpPr>
                <p:nvPr/>
              </p:nvSpPr>
              <p:spPr bwMode="auto">
                <a:xfrm>
                  <a:off x="5220" y="8772"/>
                  <a:ext cx="900" cy="9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</p:grpSp>
          <p:sp>
            <p:nvSpPr>
              <p:cNvPr id="69719" name="Text Box 150"/>
              <p:cNvSpPr txBox="1">
                <a:spLocks noChangeArrowheads="1"/>
              </p:cNvSpPr>
              <p:nvPr/>
            </p:nvSpPr>
            <p:spPr bwMode="auto">
              <a:xfrm>
                <a:off x="1762" y="1851"/>
                <a:ext cx="360" cy="37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800" baseline="0"/>
                  <a:t>P</a:t>
                </a:r>
                <a:endParaRPr lang="en-US" altLang="zh-CN" sz="1800" baseline="0">
                  <a:latin typeface="Arial" charset="0"/>
                </a:endParaRPr>
              </a:p>
            </p:txBody>
          </p:sp>
          <p:sp>
            <p:nvSpPr>
              <p:cNvPr id="69720" name="Text Box 151"/>
              <p:cNvSpPr txBox="1">
                <a:spLocks noChangeArrowheads="1"/>
              </p:cNvSpPr>
              <p:nvPr/>
            </p:nvSpPr>
            <p:spPr bwMode="auto">
              <a:xfrm>
                <a:off x="1247" y="1661"/>
                <a:ext cx="360" cy="37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800" baseline="0"/>
                  <a:t>N</a:t>
                </a:r>
                <a:r>
                  <a:rPr lang="en-US" altLang="zh-CN" sz="1800" baseline="30000"/>
                  <a:t>+</a:t>
                </a:r>
                <a:endParaRPr lang="en-US" altLang="zh-CN" sz="1800" baseline="0">
                  <a:latin typeface="Arial" charset="0"/>
                </a:endParaRPr>
              </a:p>
            </p:txBody>
          </p:sp>
          <p:sp>
            <p:nvSpPr>
              <p:cNvPr id="69721" name="Text Box 152"/>
              <p:cNvSpPr txBox="1">
                <a:spLocks noChangeArrowheads="1"/>
              </p:cNvSpPr>
              <p:nvPr/>
            </p:nvSpPr>
            <p:spPr bwMode="auto">
              <a:xfrm>
                <a:off x="2216" y="1661"/>
                <a:ext cx="360" cy="374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1800" baseline="0"/>
                  <a:t>N</a:t>
                </a:r>
                <a:r>
                  <a:rPr lang="en-US" altLang="zh-CN" sz="1800" baseline="30000"/>
                  <a:t>+</a:t>
                </a:r>
                <a:endParaRPr lang="en-US" altLang="zh-CN" sz="1800" baseline="0">
                  <a:latin typeface="Arial" charset="0"/>
                </a:endParaRPr>
              </a:p>
            </p:txBody>
          </p:sp>
          <p:sp>
            <p:nvSpPr>
              <p:cNvPr id="69722" name="Line 153"/>
              <p:cNvSpPr>
                <a:spLocks noChangeShapeType="1"/>
              </p:cNvSpPr>
              <p:nvPr/>
            </p:nvSpPr>
            <p:spPr bwMode="auto">
              <a:xfrm>
                <a:off x="1866" y="1269"/>
                <a:ext cx="0" cy="16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23" name="Line 154"/>
              <p:cNvSpPr>
                <a:spLocks noChangeShapeType="1"/>
              </p:cNvSpPr>
              <p:nvPr/>
            </p:nvSpPr>
            <p:spPr bwMode="auto">
              <a:xfrm>
                <a:off x="2370" y="1260"/>
                <a:ext cx="0" cy="18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24" name="Line 155"/>
              <p:cNvSpPr>
                <a:spLocks noChangeShapeType="1"/>
              </p:cNvSpPr>
              <p:nvPr/>
            </p:nvSpPr>
            <p:spPr bwMode="auto">
              <a:xfrm>
                <a:off x="1346" y="1267"/>
                <a:ext cx="0" cy="16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9715" name="Text Box 156"/>
            <p:cNvSpPr txBox="1">
              <a:spLocks noChangeArrowheads="1"/>
            </p:cNvSpPr>
            <p:nvPr/>
          </p:nvSpPr>
          <p:spPr bwMode="auto">
            <a:xfrm>
              <a:off x="1743" y="1063"/>
              <a:ext cx="318" cy="27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800" baseline="0"/>
                <a:t>G</a:t>
              </a:r>
              <a:endParaRPr lang="en-US" altLang="zh-CN" sz="1800" baseline="0">
                <a:latin typeface="Arial" charset="0"/>
              </a:endParaRPr>
            </a:p>
          </p:txBody>
        </p:sp>
        <p:sp>
          <p:nvSpPr>
            <p:cNvPr id="69716" name="Text Box 157"/>
            <p:cNvSpPr txBox="1">
              <a:spLocks noChangeArrowheads="1"/>
            </p:cNvSpPr>
            <p:nvPr/>
          </p:nvSpPr>
          <p:spPr bwMode="auto">
            <a:xfrm>
              <a:off x="1245" y="1070"/>
              <a:ext cx="318" cy="27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800" baseline="0"/>
                <a:t>S</a:t>
              </a:r>
              <a:endParaRPr lang="en-US" altLang="zh-CN" sz="1800" baseline="0">
                <a:latin typeface="Arial" charset="0"/>
              </a:endParaRPr>
            </a:p>
          </p:txBody>
        </p:sp>
        <p:sp>
          <p:nvSpPr>
            <p:cNvPr id="69717" name="Text Box 158"/>
            <p:cNvSpPr txBox="1">
              <a:spLocks noChangeArrowheads="1"/>
            </p:cNvSpPr>
            <p:nvPr/>
          </p:nvSpPr>
          <p:spPr bwMode="auto">
            <a:xfrm>
              <a:off x="2261" y="1062"/>
              <a:ext cx="318" cy="27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800" baseline="0"/>
                <a:t>D</a:t>
              </a:r>
              <a:endParaRPr lang="en-US" altLang="zh-CN" sz="1800" baseline="0">
                <a:latin typeface="Arial" charset="0"/>
              </a:endParaRPr>
            </a:p>
          </p:txBody>
        </p:sp>
      </p:grpSp>
      <p:grpSp>
        <p:nvGrpSpPr>
          <p:cNvPr id="82980" name="Group 36"/>
          <p:cNvGrpSpPr>
            <a:grpSpLocks/>
          </p:cNvGrpSpPr>
          <p:nvPr/>
        </p:nvGrpSpPr>
        <p:grpSpPr bwMode="auto">
          <a:xfrm>
            <a:off x="2411413" y="3617913"/>
            <a:ext cx="649287" cy="393700"/>
            <a:chOff x="1519" y="2279"/>
            <a:chExt cx="409" cy="248"/>
          </a:xfrm>
        </p:grpSpPr>
        <p:sp>
          <p:nvSpPr>
            <p:cNvPr id="69711" name="Line 33"/>
            <p:cNvSpPr>
              <a:spLocks noChangeShapeType="1"/>
            </p:cNvSpPr>
            <p:nvPr/>
          </p:nvSpPr>
          <p:spPr bwMode="auto">
            <a:xfrm flipV="1">
              <a:off x="1730" y="2301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12" name="Rectangle 34"/>
            <p:cNvSpPr>
              <a:spLocks noChangeArrowheads="1"/>
            </p:cNvSpPr>
            <p:nvPr/>
          </p:nvSpPr>
          <p:spPr bwMode="auto">
            <a:xfrm>
              <a:off x="1519" y="2279"/>
              <a:ext cx="40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713" name="Line 35"/>
            <p:cNvSpPr>
              <a:spLocks noChangeShapeType="1"/>
            </p:cNvSpPr>
            <p:nvPr/>
          </p:nvSpPr>
          <p:spPr bwMode="auto">
            <a:xfrm>
              <a:off x="1663" y="2523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981" name="Text Box 37"/>
          <p:cNvSpPr txBox="1">
            <a:spLocks noChangeArrowheads="1"/>
          </p:cNvSpPr>
          <p:nvPr/>
        </p:nvSpPr>
        <p:spPr bwMode="auto">
          <a:xfrm>
            <a:off x="468313" y="4195763"/>
            <a:ext cx="210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400" baseline="0"/>
              <a:t>当</a:t>
            </a:r>
            <a:r>
              <a:rPr lang="en-US" altLang="zh-CN" sz="2400" baseline="0">
                <a:solidFill>
                  <a:schemeClr val="folHlink"/>
                </a:solidFill>
              </a:rPr>
              <a:t>G</a:t>
            </a:r>
            <a:r>
              <a:rPr lang="zh-CN" altLang="en-US" sz="2400" baseline="0">
                <a:solidFill>
                  <a:schemeClr val="folHlink"/>
                </a:solidFill>
              </a:rPr>
              <a:t>端</a:t>
            </a:r>
            <a:r>
              <a:rPr lang="zh-CN" altLang="en-US" sz="2400" baseline="0">
                <a:solidFill>
                  <a:srgbClr val="FF0000"/>
                </a:solidFill>
              </a:rPr>
              <a:t>高</a:t>
            </a:r>
            <a:r>
              <a:rPr lang="zh-CN" altLang="en-US" sz="2400" baseline="0"/>
              <a:t>电位</a:t>
            </a:r>
          </a:p>
        </p:txBody>
      </p:sp>
      <p:sp>
        <p:nvSpPr>
          <p:cNvPr id="82982" name="Text Box 38"/>
          <p:cNvSpPr txBox="1">
            <a:spLocks noChangeArrowheads="1"/>
          </p:cNvSpPr>
          <p:nvPr/>
        </p:nvSpPr>
        <p:spPr bwMode="auto">
          <a:xfrm>
            <a:off x="468313" y="4700588"/>
            <a:ext cx="34051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400" baseline="0"/>
              <a:t>P</a:t>
            </a:r>
            <a:r>
              <a:rPr lang="zh-CN" altLang="en-US" sz="2400" baseline="0"/>
              <a:t>型半导体内充满</a:t>
            </a:r>
            <a:r>
              <a:rPr lang="zh-CN" altLang="en-US" sz="2400" baseline="0">
                <a:solidFill>
                  <a:schemeClr val="hlink"/>
                </a:solidFill>
              </a:rPr>
              <a:t>电子</a:t>
            </a:r>
          </a:p>
        </p:txBody>
      </p:sp>
      <p:sp>
        <p:nvSpPr>
          <p:cNvPr id="5" name="AutoShape 36"/>
          <p:cNvSpPr>
            <a:spLocks noChangeArrowheads="1"/>
          </p:cNvSpPr>
          <p:nvPr/>
        </p:nvSpPr>
        <p:spPr bwMode="auto">
          <a:xfrm>
            <a:off x="4284663" y="1414463"/>
            <a:ext cx="1439862" cy="719137"/>
          </a:xfrm>
          <a:prstGeom prst="wedgeRoundRectCallout">
            <a:avLst>
              <a:gd name="adj1" fmla="val -75028"/>
              <a:gd name="adj2" fmla="val 57727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en-US" altLang="zh-CN" baseline="0"/>
              <a:t>S</a:t>
            </a:r>
            <a:r>
              <a:rPr lang="zh-CN" altLang="en-US" baseline="0"/>
              <a:t>端、</a:t>
            </a:r>
            <a:r>
              <a:rPr lang="en-US" altLang="zh-CN" baseline="0"/>
              <a:t>D</a:t>
            </a:r>
            <a:r>
              <a:rPr lang="zh-CN" altLang="en-US" baseline="0"/>
              <a:t>端</a:t>
            </a:r>
            <a:r>
              <a:rPr lang="zh-CN" altLang="en-US" baseline="0">
                <a:solidFill>
                  <a:srgbClr val="FF0000"/>
                </a:solidFill>
              </a:rPr>
              <a:t>对称</a:t>
            </a:r>
            <a:endParaRPr lang="zh-CN" altLang="en-US" baseline="0">
              <a:solidFill>
                <a:srgbClr val="FF0000"/>
              </a:solidFill>
              <a:latin typeface="仿宋" pitchFamily="49" charset="-122"/>
            </a:endParaRPr>
          </a:p>
        </p:txBody>
      </p:sp>
      <p:grpSp>
        <p:nvGrpSpPr>
          <p:cNvPr id="82999" name="Group 55"/>
          <p:cNvGrpSpPr>
            <a:grpSpLocks/>
          </p:cNvGrpSpPr>
          <p:nvPr/>
        </p:nvGrpSpPr>
        <p:grpSpPr bwMode="auto">
          <a:xfrm>
            <a:off x="3851275" y="4365625"/>
            <a:ext cx="1800225" cy="1419225"/>
            <a:chOff x="3016" y="2416"/>
            <a:chExt cx="1134" cy="894"/>
          </a:xfrm>
        </p:grpSpPr>
        <p:grpSp>
          <p:nvGrpSpPr>
            <p:cNvPr id="69697" name="Group 51"/>
            <p:cNvGrpSpPr>
              <a:grpSpLocks/>
            </p:cNvGrpSpPr>
            <p:nvPr/>
          </p:nvGrpSpPr>
          <p:grpSpPr bwMode="auto">
            <a:xfrm>
              <a:off x="3107" y="2712"/>
              <a:ext cx="862" cy="521"/>
              <a:chOff x="2653" y="2712"/>
              <a:chExt cx="862" cy="521"/>
            </a:xfrm>
          </p:grpSpPr>
          <p:sp>
            <p:nvSpPr>
              <p:cNvPr id="69701" name="Line 40"/>
              <p:cNvSpPr>
                <a:spLocks noChangeShapeType="1"/>
              </p:cNvSpPr>
              <p:nvPr/>
            </p:nvSpPr>
            <p:spPr bwMode="auto">
              <a:xfrm>
                <a:off x="2835" y="2931"/>
                <a:ext cx="136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02" name="Line 41"/>
              <p:cNvSpPr>
                <a:spLocks noChangeShapeType="1"/>
              </p:cNvSpPr>
              <p:nvPr/>
            </p:nvSpPr>
            <p:spPr bwMode="auto">
              <a:xfrm>
                <a:off x="3016" y="2931"/>
                <a:ext cx="136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03" name="Line 42"/>
              <p:cNvSpPr>
                <a:spLocks noChangeShapeType="1"/>
              </p:cNvSpPr>
              <p:nvPr/>
            </p:nvSpPr>
            <p:spPr bwMode="auto">
              <a:xfrm>
                <a:off x="3197" y="2931"/>
                <a:ext cx="136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04" name="Line 43"/>
              <p:cNvSpPr>
                <a:spLocks noChangeShapeType="1"/>
              </p:cNvSpPr>
              <p:nvPr/>
            </p:nvSpPr>
            <p:spPr bwMode="auto">
              <a:xfrm>
                <a:off x="2904" y="3043"/>
                <a:ext cx="363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05" name="Line 44"/>
              <p:cNvSpPr>
                <a:spLocks noChangeShapeType="1"/>
              </p:cNvSpPr>
              <p:nvPr/>
            </p:nvSpPr>
            <p:spPr bwMode="auto">
              <a:xfrm flipV="1">
                <a:off x="2909" y="3051"/>
                <a:ext cx="0" cy="182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06" name="Line 45"/>
              <p:cNvSpPr>
                <a:spLocks noChangeShapeType="1"/>
              </p:cNvSpPr>
              <p:nvPr/>
            </p:nvSpPr>
            <p:spPr bwMode="auto">
              <a:xfrm flipV="1">
                <a:off x="2904" y="2739"/>
                <a:ext cx="0" cy="182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07" name="Line 46"/>
              <p:cNvSpPr>
                <a:spLocks noChangeShapeType="1"/>
              </p:cNvSpPr>
              <p:nvPr/>
            </p:nvSpPr>
            <p:spPr bwMode="auto">
              <a:xfrm flipV="1">
                <a:off x="3264" y="2734"/>
                <a:ext cx="0" cy="182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08" name="Line 47"/>
              <p:cNvSpPr>
                <a:spLocks noChangeShapeType="1"/>
              </p:cNvSpPr>
              <p:nvPr/>
            </p:nvSpPr>
            <p:spPr bwMode="auto">
              <a:xfrm>
                <a:off x="3264" y="2742"/>
                <a:ext cx="251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09" name="Line 48"/>
              <p:cNvSpPr>
                <a:spLocks noChangeShapeType="1"/>
              </p:cNvSpPr>
              <p:nvPr/>
            </p:nvSpPr>
            <p:spPr bwMode="auto">
              <a:xfrm>
                <a:off x="2653" y="2736"/>
                <a:ext cx="251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710" name="Line 50"/>
              <p:cNvSpPr>
                <a:spLocks noChangeShapeType="1"/>
              </p:cNvSpPr>
              <p:nvPr/>
            </p:nvSpPr>
            <p:spPr bwMode="auto">
              <a:xfrm>
                <a:off x="3083" y="2712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9698" name="Text Box 52"/>
            <p:cNvSpPr txBox="1">
              <a:spLocks noChangeArrowheads="1"/>
            </p:cNvSpPr>
            <p:nvPr/>
          </p:nvSpPr>
          <p:spPr bwMode="auto">
            <a:xfrm>
              <a:off x="3061" y="3022"/>
              <a:ext cx="4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400" baseline="0">
                  <a:solidFill>
                    <a:schemeClr val="folHlink"/>
                  </a:solidFill>
                </a:rPr>
                <a:t>G</a:t>
              </a:r>
            </a:p>
          </p:txBody>
        </p:sp>
        <p:sp>
          <p:nvSpPr>
            <p:cNvPr id="69699" name="Text Box 53"/>
            <p:cNvSpPr txBox="1">
              <a:spLocks noChangeArrowheads="1"/>
            </p:cNvSpPr>
            <p:nvPr/>
          </p:nvSpPr>
          <p:spPr bwMode="auto">
            <a:xfrm>
              <a:off x="3016" y="2416"/>
              <a:ext cx="4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400" baseline="0">
                  <a:solidFill>
                    <a:schemeClr val="folHlink"/>
                  </a:solidFill>
                </a:rPr>
                <a:t>S</a:t>
              </a:r>
            </a:p>
          </p:txBody>
        </p:sp>
        <p:sp>
          <p:nvSpPr>
            <p:cNvPr id="69700" name="Text Box 54"/>
            <p:cNvSpPr txBox="1">
              <a:spLocks noChangeArrowheads="1"/>
            </p:cNvSpPr>
            <p:nvPr/>
          </p:nvSpPr>
          <p:spPr bwMode="auto">
            <a:xfrm>
              <a:off x="3729" y="2416"/>
              <a:ext cx="4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400" baseline="0">
                  <a:solidFill>
                    <a:schemeClr val="folHlink"/>
                  </a:solidFill>
                </a:rPr>
                <a:t>D</a:t>
              </a:r>
            </a:p>
          </p:txBody>
        </p:sp>
      </p:grpSp>
      <p:grpSp>
        <p:nvGrpSpPr>
          <p:cNvPr id="83005" name="Group 61"/>
          <p:cNvGrpSpPr>
            <a:grpSpLocks/>
          </p:cNvGrpSpPr>
          <p:nvPr/>
        </p:nvGrpSpPr>
        <p:grpSpPr bwMode="auto">
          <a:xfrm>
            <a:off x="4681538" y="4221163"/>
            <a:ext cx="1381125" cy="1727200"/>
            <a:chOff x="3131" y="2523"/>
            <a:chExt cx="870" cy="1088"/>
          </a:xfrm>
        </p:grpSpPr>
        <p:sp>
          <p:nvSpPr>
            <p:cNvPr id="69693" name="Line 56"/>
            <p:cNvSpPr>
              <a:spLocks noChangeShapeType="1"/>
            </p:cNvSpPr>
            <p:nvPr/>
          </p:nvSpPr>
          <p:spPr bwMode="auto">
            <a:xfrm flipV="1">
              <a:off x="3131" y="2523"/>
              <a:ext cx="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94" name="Line 58"/>
            <p:cNvSpPr>
              <a:spLocks noChangeShapeType="1"/>
            </p:cNvSpPr>
            <p:nvPr/>
          </p:nvSpPr>
          <p:spPr bwMode="auto">
            <a:xfrm>
              <a:off x="3131" y="2528"/>
              <a:ext cx="77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95" name="Line 59"/>
            <p:cNvSpPr>
              <a:spLocks noChangeShapeType="1"/>
            </p:cNvSpPr>
            <p:nvPr/>
          </p:nvSpPr>
          <p:spPr bwMode="auto">
            <a:xfrm flipV="1">
              <a:off x="3907" y="2523"/>
              <a:ext cx="0" cy="10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96" name="Line 60"/>
            <p:cNvSpPr>
              <a:spLocks noChangeShapeType="1"/>
            </p:cNvSpPr>
            <p:nvPr/>
          </p:nvSpPr>
          <p:spPr bwMode="auto">
            <a:xfrm>
              <a:off x="3819" y="3609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3032" name="Group 88"/>
          <p:cNvGrpSpPr>
            <a:grpSpLocks/>
          </p:cNvGrpSpPr>
          <p:nvPr/>
        </p:nvGrpSpPr>
        <p:grpSpPr bwMode="auto">
          <a:xfrm>
            <a:off x="5940425" y="1844675"/>
            <a:ext cx="2376488" cy="2151063"/>
            <a:chOff x="3742" y="1162"/>
            <a:chExt cx="1497" cy="1355"/>
          </a:xfrm>
        </p:grpSpPr>
        <p:grpSp>
          <p:nvGrpSpPr>
            <p:cNvPr id="69669" name="Group 87"/>
            <p:cNvGrpSpPr>
              <a:grpSpLocks/>
            </p:cNvGrpSpPr>
            <p:nvPr/>
          </p:nvGrpSpPr>
          <p:grpSpPr bwMode="auto">
            <a:xfrm>
              <a:off x="3742" y="1162"/>
              <a:ext cx="1497" cy="1110"/>
              <a:chOff x="3742" y="1162"/>
              <a:chExt cx="1497" cy="1110"/>
            </a:xfrm>
          </p:grpSpPr>
          <p:grpSp>
            <p:nvGrpSpPr>
              <p:cNvPr id="69676" name="Group 136"/>
              <p:cNvGrpSpPr>
                <a:grpSpLocks/>
              </p:cNvGrpSpPr>
              <p:nvPr/>
            </p:nvGrpSpPr>
            <p:grpSpPr bwMode="auto">
              <a:xfrm rot="10800000">
                <a:off x="3742" y="1162"/>
                <a:ext cx="1497" cy="934"/>
                <a:chOff x="1980" y="8148"/>
                <a:chExt cx="4500" cy="2808"/>
              </a:xfrm>
            </p:grpSpPr>
            <p:grpSp>
              <p:nvGrpSpPr>
                <p:cNvPr id="69680" name="Group 137"/>
                <p:cNvGrpSpPr>
                  <a:grpSpLocks/>
                </p:cNvGrpSpPr>
                <p:nvPr/>
              </p:nvGrpSpPr>
              <p:grpSpPr bwMode="auto">
                <a:xfrm>
                  <a:off x="1980" y="8148"/>
                  <a:ext cx="4500" cy="2808"/>
                  <a:chOff x="1980" y="8148"/>
                  <a:chExt cx="4500" cy="2808"/>
                </a:xfrm>
              </p:grpSpPr>
              <p:grpSp>
                <p:nvGrpSpPr>
                  <p:cNvPr id="69683" name="Group 138"/>
                  <p:cNvGrpSpPr>
                    <a:grpSpLocks/>
                  </p:cNvGrpSpPr>
                  <p:nvPr/>
                </p:nvGrpSpPr>
                <p:grpSpPr bwMode="auto">
                  <a:xfrm>
                    <a:off x="1980" y="8304"/>
                    <a:ext cx="4500" cy="2652"/>
                    <a:chOff x="1980" y="8304"/>
                    <a:chExt cx="4500" cy="2652"/>
                  </a:xfrm>
                </p:grpSpPr>
                <p:sp>
                  <p:nvSpPr>
                    <p:cNvPr id="69691" name="Rectangle 13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80" y="8304"/>
                      <a:ext cx="4500" cy="2652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  <p:sp>
                  <p:nvSpPr>
                    <p:cNvPr id="69692" name="Rectangle 1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80" y="8304"/>
                      <a:ext cx="4500" cy="468"/>
                    </a:xfrm>
                    <a:prstGeom prst="rect">
                      <a:avLst/>
                    </a:prstGeom>
                    <a:solidFill>
                      <a:srgbClr val="969696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</p:grpSp>
              <p:grpSp>
                <p:nvGrpSpPr>
                  <p:cNvPr id="69684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2340" y="8148"/>
                    <a:ext cx="720" cy="624"/>
                    <a:chOff x="2340" y="8148"/>
                    <a:chExt cx="720" cy="624"/>
                  </a:xfrm>
                </p:grpSpPr>
                <p:sp>
                  <p:nvSpPr>
                    <p:cNvPr id="69689" name="Rectangle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00" y="8304"/>
                      <a:ext cx="180" cy="468"/>
                    </a:xfrm>
                    <a:prstGeom prst="rect">
                      <a:avLst/>
                    </a:prstGeom>
                    <a:solidFill>
                      <a:srgbClr val="333333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  <p:sp>
                  <p:nvSpPr>
                    <p:cNvPr id="69690" name="Rectangle 1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0" y="8148"/>
                      <a:ext cx="720" cy="156"/>
                    </a:xfrm>
                    <a:prstGeom prst="rect">
                      <a:avLst/>
                    </a:prstGeom>
                    <a:solidFill>
                      <a:srgbClr val="333333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</p:grpSp>
              <p:grpSp>
                <p:nvGrpSpPr>
                  <p:cNvPr id="69685" name="Group 144"/>
                  <p:cNvGrpSpPr>
                    <a:grpSpLocks/>
                  </p:cNvGrpSpPr>
                  <p:nvPr/>
                </p:nvGrpSpPr>
                <p:grpSpPr bwMode="auto">
                  <a:xfrm>
                    <a:off x="5400" y="8148"/>
                    <a:ext cx="720" cy="624"/>
                    <a:chOff x="5400" y="8148"/>
                    <a:chExt cx="720" cy="624"/>
                  </a:xfrm>
                </p:grpSpPr>
                <p:sp>
                  <p:nvSpPr>
                    <p:cNvPr id="69687" name="Rectangle 1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80" y="8304"/>
                      <a:ext cx="180" cy="468"/>
                    </a:xfrm>
                    <a:prstGeom prst="rect">
                      <a:avLst/>
                    </a:prstGeom>
                    <a:solidFill>
                      <a:srgbClr val="333333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  <p:sp>
                  <p:nvSpPr>
                    <p:cNvPr id="69688" name="Rectangle 1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00" y="8148"/>
                      <a:ext cx="720" cy="156"/>
                    </a:xfrm>
                    <a:prstGeom prst="rect">
                      <a:avLst/>
                    </a:prstGeom>
                    <a:solidFill>
                      <a:srgbClr val="333333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10800000"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</p:grpSp>
              <p:sp>
                <p:nvSpPr>
                  <p:cNvPr id="69686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8148"/>
                    <a:ext cx="1260" cy="156"/>
                  </a:xfrm>
                  <a:prstGeom prst="rect">
                    <a:avLst/>
                  </a:prstGeom>
                  <a:solidFill>
                    <a:srgbClr val="333333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10800000"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</p:grpSp>
            <p:sp>
              <p:nvSpPr>
                <p:cNvPr id="69681" name="Rectangle 148"/>
                <p:cNvSpPr>
                  <a:spLocks noChangeArrowheads="1"/>
                </p:cNvSpPr>
                <p:nvPr/>
              </p:nvSpPr>
              <p:spPr bwMode="auto">
                <a:xfrm>
                  <a:off x="2340" y="8772"/>
                  <a:ext cx="900" cy="9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69682" name="Rectangle 149"/>
                <p:cNvSpPr>
                  <a:spLocks noChangeArrowheads="1"/>
                </p:cNvSpPr>
                <p:nvPr/>
              </p:nvSpPr>
              <p:spPr bwMode="auto">
                <a:xfrm>
                  <a:off x="5220" y="8772"/>
                  <a:ext cx="900" cy="9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rot="10800000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</p:grpSp>
          <p:sp>
            <p:nvSpPr>
              <p:cNvPr id="69677" name="Line 153"/>
              <p:cNvSpPr>
                <a:spLocks noChangeShapeType="1"/>
              </p:cNvSpPr>
              <p:nvPr/>
            </p:nvSpPr>
            <p:spPr bwMode="auto">
              <a:xfrm>
                <a:off x="4497" y="2091"/>
                <a:ext cx="0" cy="16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678" name="Line 154"/>
              <p:cNvSpPr>
                <a:spLocks noChangeShapeType="1"/>
              </p:cNvSpPr>
              <p:nvPr/>
            </p:nvSpPr>
            <p:spPr bwMode="auto">
              <a:xfrm>
                <a:off x="5001" y="2090"/>
                <a:ext cx="0" cy="182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679" name="Line 155"/>
              <p:cNvSpPr>
                <a:spLocks noChangeShapeType="1"/>
              </p:cNvSpPr>
              <p:nvPr/>
            </p:nvSpPr>
            <p:spPr bwMode="auto">
              <a:xfrm>
                <a:off x="3977" y="2097"/>
                <a:ext cx="0" cy="165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9670" name="Text Box 150"/>
            <p:cNvSpPr txBox="1">
              <a:spLocks noChangeArrowheads="1"/>
            </p:cNvSpPr>
            <p:nvPr/>
          </p:nvSpPr>
          <p:spPr bwMode="auto">
            <a:xfrm>
              <a:off x="4380" y="1331"/>
              <a:ext cx="360" cy="37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800" baseline="0"/>
                <a:t>N</a:t>
              </a:r>
              <a:endParaRPr lang="en-US" altLang="zh-CN" sz="1800" baseline="0">
                <a:latin typeface="Arial" charset="0"/>
              </a:endParaRPr>
            </a:p>
          </p:txBody>
        </p:sp>
        <p:sp>
          <p:nvSpPr>
            <p:cNvPr id="69671" name="Text Box 151"/>
            <p:cNvSpPr txBox="1">
              <a:spLocks noChangeArrowheads="1"/>
            </p:cNvSpPr>
            <p:nvPr/>
          </p:nvSpPr>
          <p:spPr bwMode="auto">
            <a:xfrm>
              <a:off x="3893" y="1616"/>
              <a:ext cx="360" cy="37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800" baseline="0"/>
                <a:t>P</a:t>
              </a:r>
              <a:r>
                <a:rPr lang="en-US" altLang="zh-CN" sz="1800" baseline="30000"/>
                <a:t>+</a:t>
              </a:r>
              <a:endParaRPr lang="en-US" altLang="zh-CN" sz="1800" baseline="0">
                <a:latin typeface="Arial" charset="0"/>
              </a:endParaRPr>
            </a:p>
          </p:txBody>
        </p:sp>
        <p:sp>
          <p:nvSpPr>
            <p:cNvPr id="69672" name="Text Box 152"/>
            <p:cNvSpPr txBox="1">
              <a:spLocks noChangeArrowheads="1"/>
            </p:cNvSpPr>
            <p:nvPr/>
          </p:nvSpPr>
          <p:spPr bwMode="auto">
            <a:xfrm>
              <a:off x="4838" y="1613"/>
              <a:ext cx="360" cy="37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800" baseline="0"/>
                <a:t>P</a:t>
              </a:r>
              <a:r>
                <a:rPr lang="en-US" altLang="zh-CN" sz="1800" baseline="30000"/>
                <a:t>+</a:t>
              </a:r>
              <a:endParaRPr lang="en-US" altLang="zh-CN" sz="1800" baseline="0">
                <a:latin typeface="Arial" charset="0"/>
              </a:endParaRPr>
            </a:p>
          </p:txBody>
        </p:sp>
        <p:sp>
          <p:nvSpPr>
            <p:cNvPr id="69673" name="Text Box 156"/>
            <p:cNvSpPr txBox="1">
              <a:spLocks noChangeArrowheads="1"/>
            </p:cNvSpPr>
            <p:nvPr/>
          </p:nvSpPr>
          <p:spPr bwMode="auto">
            <a:xfrm>
              <a:off x="4376" y="2236"/>
              <a:ext cx="318" cy="27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800" baseline="0"/>
                <a:t>G</a:t>
              </a:r>
              <a:endParaRPr lang="en-US" altLang="zh-CN" sz="1800" baseline="0">
                <a:latin typeface="Arial" charset="0"/>
              </a:endParaRPr>
            </a:p>
          </p:txBody>
        </p:sp>
        <p:sp>
          <p:nvSpPr>
            <p:cNvPr id="69674" name="Text Box 157"/>
            <p:cNvSpPr txBox="1">
              <a:spLocks noChangeArrowheads="1"/>
            </p:cNvSpPr>
            <p:nvPr/>
          </p:nvSpPr>
          <p:spPr bwMode="auto">
            <a:xfrm>
              <a:off x="3878" y="2243"/>
              <a:ext cx="318" cy="27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800" baseline="0"/>
                <a:t>S</a:t>
              </a:r>
              <a:endParaRPr lang="en-US" altLang="zh-CN" sz="1800" baseline="0">
                <a:latin typeface="Arial" charset="0"/>
              </a:endParaRPr>
            </a:p>
          </p:txBody>
        </p:sp>
        <p:sp>
          <p:nvSpPr>
            <p:cNvPr id="69675" name="Text Box 158"/>
            <p:cNvSpPr txBox="1">
              <a:spLocks noChangeArrowheads="1"/>
            </p:cNvSpPr>
            <p:nvPr/>
          </p:nvSpPr>
          <p:spPr bwMode="auto">
            <a:xfrm>
              <a:off x="4894" y="2235"/>
              <a:ext cx="318" cy="27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800" baseline="0"/>
                <a:t>D</a:t>
              </a:r>
              <a:endParaRPr lang="en-US" altLang="zh-CN" sz="1800" baseline="0">
                <a:latin typeface="Arial" charset="0"/>
              </a:endParaRPr>
            </a:p>
          </p:txBody>
        </p:sp>
      </p:grpSp>
      <p:grpSp>
        <p:nvGrpSpPr>
          <p:cNvPr id="83038" name="Group 94"/>
          <p:cNvGrpSpPr>
            <a:grpSpLocks/>
          </p:cNvGrpSpPr>
          <p:nvPr/>
        </p:nvGrpSpPr>
        <p:grpSpPr bwMode="auto">
          <a:xfrm>
            <a:off x="6816725" y="1077913"/>
            <a:ext cx="876300" cy="852487"/>
            <a:chOff x="4830" y="2712"/>
            <a:chExt cx="552" cy="537"/>
          </a:xfrm>
        </p:grpSpPr>
        <p:sp>
          <p:nvSpPr>
            <p:cNvPr id="69666" name="Line 90"/>
            <p:cNvSpPr>
              <a:spLocks noChangeShapeType="1"/>
            </p:cNvSpPr>
            <p:nvPr/>
          </p:nvSpPr>
          <p:spPr bwMode="auto">
            <a:xfrm flipV="1">
              <a:off x="5041" y="2990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7" name="Rectangle 91"/>
            <p:cNvSpPr>
              <a:spLocks noChangeArrowheads="1"/>
            </p:cNvSpPr>
            <p:nvPr/>
          </p:nvSpPr>
          <p:spPr bwMode="auto">
            <a:xfrm>
              <a:off x="4830" y="3203"/>
              <a:ext cx="409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8" name="Text Box 93"/>
            <p:cNvSpPr txBox="1">
              <a:spLocks noChangeArrowheads="1"/>
            </p:cNvSpPr>
            <p:nvPr/>
          </p:nvSpPr>
          <p:spPr bwMode="auto">
            <a:xfrm>
              <a:off x="4904" y="2712"/>
              <a:ext cx="47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baseline="0"/>
                <a:t>V</a:t>
              </a:r>
              <a:r>
                <a:rPr lang="en-US" altLang="zh-CN"/>
                <a:t>CC</a:t>
              </a:r>
            </a:p>
          </p:txBody>
        </p:sp>
      </p:grpSp>
      <p:grpSp>
        <p:nvGrpSpPr>
          <p:cNvPr id="83056" name="Group 112"/>
          <p:cNvGrpSpPr>
            <a:grpSpLocks/>
          </p:cNvGrpSpPr>
          <p:nvPr/>
        </p:nvGrpSpPr>
        <p:grpSpPr bwMode="auto">
          <a:xfrm>
            <a:off x="6443663" y="4398963"/>
            <a:ext cx="1800225" cy="1427162"/>
            <a:chOff x="4344" y="2774"/>
            <a:chExt cx="1134" cy="899"/>
          </a:xfrm>
        </p:grpSpPr>
        <p:sp>
          <p:nvSpPr>
            <p:cNvPr id="69652" name="Text Box 107"/>
            <p:cNvSpPr txBox="1">
              <a:spLocks noChangeArrowheads="1"/>
            </p:cNvSpPr>
            <p:nvPr/>
          </p:nvSpPr>
          <p:spPr bwMode="auto">
            <a:xfrm>
              <a:off x="4377" y="2774"/>
              <a:ext cx="4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400" baseline="0">
                  <a:solidFill>
                    <a:schemeClr val="folHlink"/>
                  </a:solidFill>
                </a:rPr>
                <a:t>G</a:t>
              </a:r>
            </a:p>
          </p:txBody>
        </p:sp>
        <p:sp>
          <p:nvSpPr>
            <p:cNvPr id="69653" name="Text Box 108"/>
            <p:cNvSpPr txBox="1">
              <a:spLocks noChangeArrowheads="1"/>
            </p:cNvSpPr>
            <p:nvPr/>
          </p:nvSpPr>
          <p:spPr bwMode="auto">
            <a:xfrm>
              <a:off x="4344" y="3385"/>
              <a:ext cx="4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400" baseline="0">
                  <a:solidFill>
                    <a:schemeClr val="folHlink"/>
                  </a:solidFill>
                </a:rPr>
                <a:t>S</a:t>
              </a:r>
            </a:p>
          </p:txBody>
        </p:sp>
        <p:sp>
          <p:nvSpPr>
            <p:cNvPr id="69654" name="Text Box 109"/>
            <p:cNvSpPr txBox="1">
              <a:spLocks noChangeArrowheads="1"/>
            </p:cNvSpPr>
            <p:nvPr/>
          </p:nvSpPr>
          <p:spPr bwMode="auto">
            <a:xfrm>
              <a:off x="5057" y="3385"/>
              <a:ext cx="4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400" baseline="0">
                  <a:solidFill>
                    <a:schemeClr val="folHlink"/>
                  </a:solidFill>
                </a:rPr>
                <a:t>D</a:t>
              </a:r>
            </a:p>
          </p:txBody>
        </p:sp>
        <p:grpSp>
          <p:nvGrpSpPr>
            <p:cNvPr id="69655" name="Group 111"/>
            <p:cNvGrpSpPr>
              <a:grpSpLocks/>
            </p:cNvGrpSpPr>
            <p:nvPr/>
          </p:nvGrpSpPr>
          <p:grpSpPr bwMode="auto">
            <a:xfrm>
              <a:off x="4421" y="2887"/>
              <a:ext cx="862" cy="534"/>
              <a:chOff x="4421" y="2887"/>
              <a:chExt cx="862" cy="534"/>
            </a:xfrm>
          </p:grpSpPr>
          <p:sp>
            <p:nvSpPr>
              <p:cNvPr id="69656" name="Line 97"/>
              <p:cNvSpPr>
                <a:spLocks noChangeShapeType="1"/>
              </p:cNvSpPr>
              <p:nvPr/>
            </p:nvSpPr>
            <p:spPr bwMode="auto">
              <a:xfrm rot="10800000">
                <a:off x="4966" y="3189"/>
                <a:ext cx="136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657" name="Line 98"/>
              <p:cNvSpPr>
                <a:spLocks noChangeShapeType="1"/>
              </p:cNvSpPr>
              <p:nvPr/>
            </p:nvSpPr>
            <p:spPr bwMode="auto">
              <a:xfrm rot="10800000">
                <a:off x="4785" y="3189"/>
                <a:ext cx="136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658" name="Line 99"/>
              <p:cNvSpPr>
                <a:spLocks noChangeShapeType="1"/>
              </p:cNvSpPr>
              <p:nvPr/>
            </p:nvSpPr>
            <p:spPr bwMode="auto">
              <a:xfrm rot="10800000">
                <a:off x="4604" y="3189"/>
                <a:ext cx="136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659" name="Line 100"/>
              <p:cNvSpPr>
                <a:spLocks noChangeShapeType="1"/>
              </p:cNvSpPr>
              <p:nvPr/>
            </p:nvSpPr>
            <p:spPr bwMode="auto">
              <a:xfrm rot="10800000">
                <a:off x="4669" y="3077"/>
                <a:ext cx="363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660" name="Line 101"/>
              <p:cNvSpPr>
                <a:spLocks noChangeShapeType="1"/>
              </p:cNvSpPr>
              <p:nvPr/>
            </p:nvSpPr>
            <p:spPr bwMode="auto">
              <a:xfrm rot="10800000" flipV="1">
                <a:off x="4678" y="2887"/>
                <a:ext cx="0" cy="182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661" name="Line 102"/>
              <p:cNvSpPr>
                <a:spLocks noChangeShapeType="1"/>
              </p:cNvSpPr>
              <p:nvPr/>
            </p:nvSpPr>
            <p:spPr bwMode="auto">
              <a:xfrm rot="10800000" flipV="1">
                <a:off x="5033" y="3199"/>
                <a:ext cx="0" cy="182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662" name="Line 103"/>
              <p:cNvSpPr>
                <a:spLocks noChangeShapeType="1"/>
              </p:cNvSpPr>
              <p:nvPr/>
            </p:nvSpPr>
            <p:spPr bwMode="auto">
              <a:xfrm rot="10800000" flipV="1">
                <a:off x="4673" y="3204"/>
                <a:ext cx="0" cy="182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663" name="Line 104"/>
              <p:cNvSpPr>
                <a:spLocks noChangeShapeType="1"/>
              </p:cNvSpPr>
              <p:nvPr/>
            </p:nvSpPr>
            <p:spPr bwMode="auto">
              <a:xfrm rot="10800000">
                <a:off x="4421" y="3378"/>
                <a:ext cx="251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664" name="Line 105"/>
              <p:cNvSpPr>
                <a:spLocks noChangeShapeType="1"/>
              </p:cNvSpPr>
              <p:nvPr/>
            </p:nvSpPr>
            <p:spPr bwMode="auto">
              <a:xfrm rot="10800000">
                <a:off x="5032" y="3384"/>
                <a:ext cx="251" cy="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665" name="Line 110"/>
              <p:cNvSpPr>
                <a:spLocks noChangeShapeType="1"/>
              </p:cNvSpPr>
              <p:nvPr/>
            </p:nvSpPr>
            <p:spPr bwMode="auto">
              <a:xfrm>
                <a:off x="4854" y="3195"/>
                <a:ext cx="0" cy="2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3061" name="Group 117"/>
          <p:cNvGrpSpPr>
            <a:grpSpLocks/>
          </p:cNvGrpSpPr>
          <p:nvPr/>
        </p:nvGrpSpPr>
        <p:grpSpPr bwMode="auto">
          <a:xfrm>
            <a:off x="7248525" y="3711575"/>
            <a:ext cx="1668463" cy="2106613"/>
            <a:chOff x="4566" y="2338"/>
            <a:chExt cx="1051" cy="1327"/>
          </a:xfrm>
        </p:grpSpPr>
        <p:sp>
          <p:nvSpPr>
            <p:cNvPr id="69648" name="Line 113"/>
            <p:cNvSpPr>
              <a:spLocks noChangeShapeType="1"/>
            </p:cNvSpPr>
            <p:nvPr/>
          </p:nvSpPr>
          <p:spPr bwMode="auto">
            <a:xfrm flipV="1">
              <a:off x="4566" y="3393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9" name="Line 114"/>
            <p:cNvSpPr>
              <a:spLocks noChangeShapeType="1"/>
            </p:cNvSpPr>
            <p:nvPr/>
          </p:nvSpPr>
          <p:spPr bwMode="auto">
            <a:xfrm>
              <a:off x="4566" y="3665"/>
              <a:ext cx="6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0" name="Line 115"/>
            <p:cNvSpPr>
              <a:spLocks noChangeShapeType="1"/>
            </p:cNvSpPr>
            <p:nvPr/>
          </p:nvSpPr>
          <p:spPr bwMode="auto">
            <a:xfrm flipV="1">
              <a:off x="5238" y="2659"/>
              <a:ext cx="0" cy="9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1" name="Text Box 116"/>
            <p:cNvSpPr txBox="1">
              <a:spLocks noChangeArrowheads="1"/>
            </p:cNvSpPr>
            <p:nvPr/>
          </p:nvSpPr>
          <p:spPr bwMode="auto">
            <a:xfrm>
              <a:off x="5054" y="2338"/>
              <a:ext cx="5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400" baseline="0"/>
                <a:t>V</a:t>
              </a:r>
              <a:r>
                <a:rPr lang="en-US" altLang="zh-CN" sz="2400"/>
                <a:t>CC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2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3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3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1" grpId="0"/>
      <p:bldP spid="82981" grpId="0"/>
      <p:bldP spid="82982" grpId="0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7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4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53276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itchFamily="49" charset="-122"/>
                <a:ea typeface="华文行楷" pitchFamily="2" charset="-122"/>
              </a:rPr>
              <a:t>五、</a:t>
            </a:r>
            <a:r>
              <a:rPr lang="en-US" altLang="zh-CN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itchFamily="2" charset="-122"/>
              </a:rPr>
              <a:t>CMOS</a:t>
            </a: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itchFamily="49" charset="-122"/>
                <a:ea typeface="华文行楷" pitchFamily="2" charset="-122"/>
              </a:rPr>
              <a:t>集成逻辑门</a:t>
            </a:r>
          </a:p>
        </p:txBody>
      </p:sp>
      <p:sp>
        <p:nvSpPr>
          <p:cNvPr id="83975" name="Rectangle 23"/>
          <p:cNvSpPr>
            <a:spLocks noChangeArrowheads="1"/>
          </p:cNvSpPr>
          <p:nvPr/>
        </p:nvSpPr>
        <p:spPr bwMode="auto">
          <a:xfrm>
            <a:off x="828675" y="981075"/>
            <a:ext cx="3743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800" baseline="0">
                <a:latin typeface="宋体" charset="-122"/>
              </a:rPr>
              <a:t>* </a:t>
            </a:r>
            <a:r>
              <a:rPr lang="zh-CN" altLang="en-US" sz="2800" baseline="0"/>
              <a:t>传输门电路示意 </a:t>
            </a:r>
          </a:p>
        </p:txBody>
      </p:sp>
      <p:grpSp>
        <p:nvGrpSpPr>
          <p:cNvPr id="84017" name="Group 49"/>
          <p:cNvGrpSpPr>
            <a:grpSpLocks/>
          </p:cNvGrpSpPr>
          <p:nvPr/>
        </p:nvGrpSpPr>
        <p:grpSpPr bwMode="auto">
          <a:xfrm>
            <a:off x="1836738" y="4364038"/>
            <a:ext cx="2209800" cy="1584325"/>
            <a:chOff x="1157" y="2717"/>
            <a:chExt cx="1392" cy="998"/>
          </a:xfrm>
        </p:grpSpPr>
        <p:grpSp>
          <p:nvGrpSpPr>
            <p:cNvPr id="70703" name="Group 8"/>
            <p:cNvGrpSpPr>
              <a:grpSpLocks/>
            </p:cNvGrpSpPr>
            <p:nvPr/>
          </p:nvGrpSpPr>
          <p:grpSpPr bwMode="auto">
            <a:xfrm>
              <a:off x="1157" y="2717"/>
              <a:ext cx="1134" cy="894"/>
              <a:chOff x="3016" y="2416"/>
              <a:chExt cx="1134" cy="894"/>
            </a:xfrm>
          </p:grpSpPr>
          <p:grpSp>
            <p:nvGrpSpPr>
              <p:cNvPr id="70709" name="Group 9"/>
              <p:cNvGrpSpPr>
                <a:grpSpLocks/>
              </p:cNvGrpSpPr>
              <p:nvPr/>
            </p:nvGrpSpPr>
            <p:grpSpPr bwMode="auto">
              <a:xfrm>
                <a:off x="3107" y="2712"/>
                <a:ext cx="862" cy="521"/>
                <a:chOff x="2653" y="2712"/>
                <a:chExt cx="862" cy="521"/>
              </a:xfrm>
            </p:grpSpPr>
            <p:sp>
              <p:nvSpPr>
                <p:cNvPr id="70713" name="Line 10"/>
                <p:cNvSpPr>
                  <a:spLocks noChangeShapeType="1"/>
                </p:cNvSpPr>
                <p:nvPr/>
              </p:nvSpPr>
              <p:spPr bwMode="auto">
                <a:xfrm>
                  <a:off x="2835" y="2931"/>
                  <a:ext cx="136" cy="0"/>
                </a:xfrm>
                <a:prstGeom prst="line">
                  <a:avLst/>
                </a:prstGeom>
                <a:noFill/>
                <a:ln w="349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14" name="Line 11"/>
                <p:cNvSpPr>
                  <a:spLocks noChangeShapeType="1"/>
                </p:cNvSpPr>
                <p:nvPr/>
              </p:nvSpPr>
              <p:spPr bwMode="auto">
                <a:xfrm>
                  <a:off x="3016" y="2931"/>
                  <a:ext cx="136" cy="0"/>
                </a:xfrm>
                <a:prstGeom prst="line">
                  <a:avLst/>
                </a:prstGeom>
                <a:noFill/>
                <a:ln w="349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15" name="Line 12"/>
                <p:cNvSpPr>
                  <a:spLocks noChangeShapeType="1"/>
                </p:cNvSpPr>
                <p:nvPr/>
              </p:nvSpPr>
              <p:spPr bwMode="auto">
                <a:xfrm>
                  <a:off x="3197" y="2931"/>
                  <a:ext cx="136" cy="0"/>
                </a:xfrm>
                <a:prstGeom prst="line">
                  <a:avLst/>
                </a:prstGeom>
                <a:noFill/>
                <a:ln w="349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16" name="Line 13"/>
                <p:cNvSpPr>
                  <a:spLocks noChangeShapeType="1"/>
                </p:cNvSpPr>
                <p:nvPr/>
              </p:nvSpPr>
              <p:spPr bwMode="auto">
                <a:xfrm>
                  <a:off x="2904" y="3043"/>
                  <a:ext cx="363" cy="0"/>
                </a:xfrm>
                <a:prstGeom prst="line">
                  <a:avLst/>
                </a:prstGeom>
                <a:noFill/>
                <a:ln w="349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17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909" y="3051"/>
                  <a:ext cx="0" cy="182"/>
                </a:xfrm>
                <a:prstGeom prst="line">
                  <a:avLst/>
                </a:prstGeom>
                <a:noFill/>
                <a:ln w="349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18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904" y="2739"/>
                  <a:ext cx="0" cy="182"/>
                </a:xfrm>
                <a:prstGeom prst="line">
                  <a:avLst/>
                </a:prstGeom>
                <a:noFill/>
                <a:ln w="349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19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3264" y="2734"/>
                  <a:ext cx="0" cy="182"/>
                </a:xfrm>
                <a:prstGeom prst="line">
                  <a:avLst/>
                </a:prstGeom>
                <a:noFill/>
                <a:ln w="349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20" name="Line 17"/>
                <p:cNvSpPr>
                  <a:spLocks noChangeShapeType="1"/>
                </p:cNvSpPr>
                <p:nvPr/>
              </p:nvSpPr>
              <p:spPr bwMode="auto">
                <a:xfrm>
                  <a:off x="3264" y="2742"/>
                  <a:ext cx="251" cy="0"/>
                </a:xfrm>
                <a:prstGeom prst="line">
                  <a:avLst/>
                </a:prstGeom>
                <a:noFill/>
                <a:ln w="349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21" name="Line 18"/>
                <p:cNvSpPr>
                  <a:spLocks noChangeShapeType="1"/>
                </p:cNvSpPr>
                <p:nvPr/>
              </p:nvSpPr>
              <p:spPr bwMode="auto">
                <a:xfrm>
                  <a:off x="2653" y="2736"/>
                  <a:ext cx="251" cy="0"/>
                </a:xfrm>
                <a:prstGeom prst="line">
                  <a:avLst/>
                </a:prstGeom>
                <a:noFill/>
                <a:ln w="349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22" name="Line 19"/>
                <p:cNvSpPr>
                  <a:spLocks noChangeShapeType="1"/>
                </p:cNvSpPr>
                <p:nvPr/>
              </p:nvSpPr>
              <p:spPr bwMode="auto">
                <a:xfrm>
                  <a:off x="3083" y="2712"/>
                  <a:ext cx="0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0710" name="Text Box 20"/>
              <p:cNvSpPr txBox="1">
                <a:spLocks noChangeArrowheads="1"/>
              </p:cNvSpPr>
              <p:nvPr/>
            </p:nvSpPr>
            <p:spPr bwMode="auto">
              <a:xfrm>
                <a:off x="3061" y="3022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400" baseline="0">
                    <a:solidFill>
                      <a:schemeClr val="folHlink"/>
                    </a:solidFill>
                  </a:rPr>
                  <a:t>G</a:t>
                </a:r>
              </a:p>
            </p:txBody>
          </p:sp>
          <p:sp>
            <p:nvSpPr>
              <p:cNvPr id="70711" name="Text Box 21"/>
              <p:cNvSpPr txBox="1">
                <a:spLocks noChangeArrowheads="1"/>
              </p:cNvSpPr>
              <p:nvPr/>
            </p:nvSpPr>
            <p:spPr bwMode="auto">
              <a:xfrm>
                <a:off x="3016" y="2416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400" baseline="0">
                    <a:solidFill>
                      <a:schemeClr val="folHlink"/>
                    </a:solidFill>
                  </a:rPr>
                  <a:t>S</a:t>
                </a:r>
              </a:p>
            </p:txBody>
          </p:sp>
          <p:sp>
            <p:nvSpPr>
              <p:cNvPr id="70712" name="Text Box 22"/>
              <p:cNvSpPr txBox="1">
                <a:spLocks noChangeArrowheads="1"/>
              </p:cNvSpPr>
              <p:nvPr/>
            </p:nvSpPr>
            <p:spPr bwMode="auto">
              <a:xfrm>
                <a:off x="3729" y="2416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400" baseline="0">
                    <a:solidFill>
                      <a:schemeClr val="folHlink"/>
                    </a:solidFill>
                  </a:rPr>
                  <a:t>D</a:t>
                </a:r>
              </a:p>
            </p:txBody>
          </p:sp>
        </p:grpSp>
        <p:grpSp>
          <p:nvGrpSpPr>
            <p:cNvPr id="70704" name="Group 48"/>
            <p:cNvGrpSpPr>
              <a:grpSpLocks/>
            </p:cNvGrpSpPr>
            <p:nvPr/>
          </p:nvGrpSpPr>
          <p:grpSpPr bwMode="auto">
            <a:xfrm>
              <a:off x="1677" y="2750"/>
              <a:ext cx="872" cy="965"/>
              <a:chOff x="1677" y="2750"/>
              <a:chExt cx="872" cy="965"/>
            </a:xfrm>
          </p:grpSpPr>
          <p:sp>
            <p:nvSpPr>
              <p:cNvPr id="70705" name="Line 24"/>
              <p:cNvSpPr>
                <a:spLocks noChangeShapeType="1"/>
              </p:cNvSpPr>
              <p:nvPr/>
            </p:nvSpPr>
            <p:spPr bwMode="auto">
              <a:xfrm flipV="1">
                <a:off x="1677" y="2750"/>
                <a:ext cx="0" cy="28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06" name="Line 25"/>
              <p:cNvSpPr>
                <a:spLocks noChangeShapeType="1"/>
              </p:cNvSpPr>
              <p:nvPr/>
            </p:nvSpPr>
            <p:spPr bwMode="auto">
              <a:xfrm>
                <a:off x="1679" y="2750"/>
                <a:ext cx="77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07" name="Line 26"/>
              <p:cNvSpPr>
                <a:spLocks noChangeShapeType="1"/>
              </p:cNvSpPr>
              <p:nvPr/>
            </p:nvSpPr>
            <p:spPr bwMode="auto">
              <a:xfrm flipV="1">
                <a:off x="2455" y="2750"/>
                <a:ext cx="0" cy="96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08" name="Line 27"/>
              <p:cNvSpPr>
                <a:spLocks noChangeShapeType="1"/>
              </p:cNvSpPr>
              <p:nvPr/>
            </p:nvSpPr>
            <p:spPr bwMode="auto">
              <a:xfrm>
                <a:off x="2367" y="3713"/>
                <a:ext cx="18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4018" name="Group 50"/>
          <p:cNvGrpSpPr>
            <a:grpSpLocks/>
          </p:cNvGrpSpPr>
          <p:nvPr/>
        </p:nvGrpSpPr>
        <p:grpSpPr bwMode="auto">
          <a:xfrm>
            <a:off x="1860550" y="1547813"/>
            <a:ext cx="2686050" cy="1724025"/>
            <a:chOff x="1172" y="975"/>
            <a:chExt cx="1692" cy="1086"/>
          </a:xfrm>
        </p:grpSpPr>
        <p:grpSp>
          <p:nvGrpSpPr>
            <p:cNvPr id="70684" name="Group 28"/>
            <p:cNvGrpSpPr>
              <a:grpSpLocks/>
            </p:cNvGrpSpPr>
            <p:nvPr/>
          </p:nvGrpSpPr>
          <p:grpSpPr bwMode="auto">
            <a:xfrm>
              <a:off x="1172" y="1162"/>
              <a:ext cx="1134" cy="899"/>
              <a:chOff x="4344" y="2774"/>
              <a:chExt cx="1134" cy="899"/>
            </a:xfrm>
          </p:grpSpPr>
          <p:sp>
            <p:nvSpPr>
              <p:cNvPr id="70689" name="Text Box 29"/>
              <p:cNvSpPr txBox="1">
                <a:spLocks noChangeArrowheads="1"/>
              </p:cNvSpPr>
              <p:nvPr/>
            </p:nvSpPr>
            <p:spPr bwMode="auto">
              <a:xfrm>
                <a:off x="4377" y="2774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400" baseline="0">
                    <a:solidFill>
                      <a:schemeClr val="folHlink"/>
                    </a:solidFill>
                  </a:rPr>
                  <a:t>G</a:t>
                </a:r>
              </a:p>
            </p:txBody>
          </p:sp>
          <p:sp>
            <p:nvSpPr>
              <p:cNvPr id="70690" name="Text Box 30"/>
              <p:cNvSpPr txBox="1">
                <a:spLocks noChangeArrowheads="1"/>
              </p:cNvSpPr>
              <p:nvPr/>
            </p:nvSpPr>
            <p:spPr bwMode="auto">
              <a:xfrm>
                <a:off x="4344" y="3385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400" baseline="0">
                    <a:solidFill>
                      <a:schemeClr val="folHlink"/>
                    </a:solidFill>
                  </a:rPr>
                  <a:t>S</a:t>
                </a:r>
              </a:p>
            </p:txBody>
          </p:sp>
          <p:sp>
            <p:nvSpPr>
              <p:cNvPr id="70691" name="Text Box 31"/>
              <p:cNvSpPr txBox="1">
                <a:spLocks noChangeArrowheads="1"/>
              </p:cNvSpPr>
              <p:nvPr/>
            </p:nvSpPr>
            <p:spPr bwMode="auto">
              <a:xfrm>
                <a:off x="5057" y="3385"/>
                <a:ext cx="42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400" baseline="0">
                    <a:solidFill>
                      <a:schemeClr val="folHlink"/>
                    </a:solidFill>
                  </a:rPr>
                  <a:t>D</a:t>
                </a:r>
              </a:p>
            </p:txBody>
          </p:sp>
          <p:grpSp>
            <p:nvGrpSpPr>
              <p:cNvPr id="70692" name="Group 32"/>
              <p:cNvGrpSpPr>
                <a:grpSpLocks/>
              </p:cNvGrpSpPr>
              <p:nvPr/>
            </p:nvGrpSpPr>
            <p:grpSpPr bwMode="auto">
              <a:xfrm>
                <a:off x="4421" y="2887"/>
                <a:ext cx="862" cy="534"/>
                <a:chOff x="4421" y="2887"/>
                <a:chExt cx="862" cy="534"/>
              </a:xfrm>
            </p:grpSpPr>
            <p:sp>
              <p:nvSpPr>
                <p:cNvPr id="70693" name="Line 33"/>
                <p:cNvSpPr>
                  <a:spLocks noChangeShapeType="1"/>
                </p:cNvSpPr>
                <p:nvPr/>
              </p:nvSpPr>
              <p:spPr bwMode="auto">
                <a:xfrm rot="10800000">
                  <a:off x="4966" y="3189"/>
                  <a:ext cx="136" cy="0"/>
                </a:xfrm>
                <a:prstGeom prst="line">
                  <a:avLst/>
                </a:prstGeom>
                <a:noFill/>
                <a:ln w="349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694" name="Line 34"/>
                <p:cNvSpPr>
                  <a:spLocks noChangeShapeType="1"/>
                </p:cNvSpPr>
                <p:nvPr/>
              </p:nvSpPr>
              <p:spPr bwMode="auto">
                <a:xfrm rot="10800000">
                  <a:off x="4785" y="3189"/>
                  <a:ext cx="136" cy="0"/>
                </a:xfrm>
                <a:prstGeom prst="line">
                  <a:avLst/>
                </a:prstGeom>
                <a:noFill/>
                <a:ln w="349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695" name="Line 35"/>
                <p:cNvSpPr>
                  <a:spLocks noChangeShapeType="1"/>
                </p:cNvSpPr>
                <p:nvPr/>
              </p:nvSpPr>
              <p:spPr bwMode="auto">
                <a:xfrm rot="10800000">
                  <a:off x="4604" y="3189"/>
                  <a:ext cx="136" cy="0"/>
                </a:xfrm>
                <a:prstGeom prst="line">
                  <a:avLst/>
                </a:prstGeom>
                <a:noFill/>
                <a:ln w="349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696" name="Line 36"/>
                <p:cNvSpPr>
                  <a:spLocks noChangeShapeType="1"/>
                </p:cNvSpPr>
                <p:nvPr/>
              </p:nvSpPr>
              <p:spPr bwMode="auto">
                <a:xfrm rot="10800000">
                  <a:off x="4669" y="3077"/>
                  <a:ext cx="363" cy="0"/>
                </a:xfrm>
                <a:prstGeom prst="line">
                  <a:avLst/>
                </a:prstGeom>
                <a:noFill/>
                <a:ln w="349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697" name="Line 37"/>
                <p:cNvSpPr>
                  <a:spLocks noChangeShapeType="1"/>
                </p:cNvSpPr>
                <p:nvPr/>
              </p:nvSpPr>
              <p:spPr bwMode="auto">
                <a:xfrm rot="10800000" flipV="1">
                  <a:off x="4678" y="2887"/>
                  <a:ext cx="0" cy="182"/>
                </a:xfrm>
                <a:prstGeom prst="line">
                  <a:avLst/>
                </a:prstGeom>
                <a:noFill/>
                <a:ln w="349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698" name="Line 38"/>
                <p:cNvSpPr>
                  <a:spLocks noChangeShapeType="1"/>
                </p:cNvSpPr>
                <p:nvPr/>
              </p:nvSpPr>
              <p:spPr bwMode="auto">
                <a:xfrm rot="10800000" flipV="1">
                  <a:off x="5033" y="3199"/>
                  <a:ext cx="0" cy="182"/>
                </a:xfrm>
                <a:prstGeom prst="line">
                  <a:avLst/>
                </a:prstGeom>
                <a:noFill/>
                <a:ln w="349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699" name="Line 39"/>
                <p:cNvSpPr>
                  <a:spLocks noChangeShapeType="1"/>
                </p:cNvSpPr>
                <p:nvPr/>
              </p:nvSpPr>
              <p:spPr bwMode="auto">
                <a:xfrm rot="10800000" flipV="1">
                  <a:off x="4673" y="3204"/>
                  <a:ext cx="0" cy="182"/>
                </a:xfrm>
                <a:prstGeom prst="line">
                  <a:avLst/>
                </a:prstGeom>
                <a:noFill/>
                <a:ln w="349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00" name="Line 40"/>
                <p:cNvSpPr>
                  <a:spLocks noChangeShapeType="1"/>
                </p:cNvSpPr>
                <p:nvPr/>
              </p:nvSpPr>
              <p:spPr bwMode="auto">
                <a:xfrm rot="10800000">
                  <a:off x="4421" y="3378"/>
                  <a:ext cx="251" cy="0"/>
                </a:xfrm>
                <a:prstGeom prst="line">
                  <a:avLst/>
                </a:prstGeom>
                <a:noFill/>
                <a:ln w="349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01" name="Line 41"/>
                <p:cNvSpPr>
                  <a:spLocks noChangeShapeType="1"/>
                </p:cNvSpPr>
                <p:nvPr/>
              </p:nvSpPr>
              <p:spPr bwMode="auto">
                <a:xfrm rot="10800000">
                  <a:off x="5032" y="3384"/>
                  <a:ext cx="251" cy="0"/>
                </a:xfrm>
                <a:prstGeom prst="line">
                  <a:avLst/>
                </a:prstGeom>
                <a:noFill/>
                <a:ln w="349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02" name="Line 42"/>
                <p:cNvSpPr>
                  <a:spLocks noChangeShapeType="1"/>
                </p:cNvSpPr>
                <p:nvPr/>
              </p:nvSpPr>
              <p:spPr bwMode="auto">
                <a:xfrm>
                  <a:off x="4854" y="3195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0685" name="Line 44"/>
            <p:cNvSpPr>
              <a:spLocks noChangeShapeType="1"/>
            </p:cNvSpPr>
            <p:nvPr/>
          </p:nvSpPr>
          <p:spPr bwMode="auto">
            <a:xfrm flipV="1">
              <a:off x="1679" y="1762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6" name="Line 45"/>
            <p:cNvSpPr>
              <a:spLocks noChangeShapeType="1"/>
            </p:cNvSpPr>
            <p:nvPr/>
          </p:nvSpPr>
          <p:spPr bwMode="auto">
            <a:xfrm>
              <a:off x="1679" y="2034"/>
              <a:ext cx="7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7" name="Line 46"/>
            <p:cNvSpPr>
              <a:spLocks noChangeShapeType="1"/>
            </p:cNvSpPr>
            <p:nvPr/>
          </p:nvSpPr>
          <p:spPr bwMode="auto">
            <a:xfrm flipV="1">
              <a:off x="2424" y="1261"/>
              <a:ext cx="0" cy="77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8" name="Text Box 47"/>
            <p:cNvSpPr txBox="1">
              <a:spLocks noChangeArrowheads="1"/>
            </p:cNvSpPr>
            <p:nvPr/>
          </p:nvSpPr>
          <p:spPr bwMode="auto">
            <a:xfrm>
              <a:off x="2301" y="975"/>
              <a:ext cx="5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400" baseline="0"/>
                <a:t>V</a:t>
              </a:r>
              <a:r>
                <a:rPr lang="en-US" altLang="zh-CN" sz="2400"/>
                <a:t>CC</a:t>
              </a:r>
            </a:p>
          </p:txBody>
        </p:sp>
      </p:grpSp>
      <p:grpSp>
        <p:nvGrpSpPr>
          <p:cNvPr id="84025" name="Group 57"/>
          <p:cNvGrpSpPr>
            <a:grpSpLocks/>
          </p:cNvGrpSpPr>
          <p:nvPr/>
        </p:nvGrpSpPr>
        <p:grpSpPr bwMode="auto">
          <a:xfrm>
            <a:off x="808038" y="2794000"/>
            <a:ext cx="1328737" cy="2087563"/>
            <a:chOff x="509" y="1760"/>
            <a:chExt cx="837" cy="1315"/>
          </a:xfrm>
        </p:grpSpPr>
        <p:sp>
          <p:nvSpPr>
            <p:cNvPr id="70678" name="Line 51"/>
            <p:cNvSpPr>
              <a:spLocks noChangeShapeType="1"/>
            </p:cNvSpPr>
            <p:nvPr/>
          </p:nvSpPr>
          <p:spPr bwMode="auto">
            <a:xfrm>
              <a:off x="1066" y="1760"/>
              <a:ext cx="0" cy="13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9" name="Line 52"/>
            <p:cNvSpPr>
              <a:spLocks noChangeShapeType="1"/>
            </p:cNvSpPr>
            <p:nvPr/>
          </p:nvSpPr>
          <p:spPr bwMode="auto">
            <a:xfrm>
              <a:off x="1074" y="1765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0" name="Line 53"/>
            <p:cNvSpPr>
              <a:spLocks noChangeShapeType="1"/>
            </p:cNvSpPr>
            <p:nvPr/>
          </p:nvSpPr>
          <p:spPr bwMode="auto">
            <a:xfrm>
              <a:off x="1066" y="306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1" name="Line 54"/>
            <p:cNvSpPr>
              <a:spLocks noChangeShapeType="1"/>
            </p:cNvSpPr>
            <p:nvPr/>
          </p:nvSpPr>
          <p:spPr bwMode="auto">
            <a:xfrm>
              <a:off x="794" y="2403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2" name="Oval 55"/>
            <p:cNvSpPr>
              <a:spLocks noChangeArrowheads="1"/>
            </p:cNvSpPr>
            <p:nvPr/>
          </p:nvSpPr>
          <p:spPr bwMode="auto">
            <a:xfrm>
              <a:off x="1050" y="2373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3" name="Text Box 56"/>
            <p:cNvSpPr txBox="1">
              <a:spLocks noChangeArrowheads="1"/>
            </p:cNvSpPr>
            <p:nvPr/>
          </p:nvSpPr>
          <p:spPr bwMode="auto">
            <a:xfrm>
              <a:off x="509" y="2249"/>
              <a:ext cx="3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400" baseline="0">
                  <a:solidFill>
                    <a:schemeClr val="folHlink"/>
                  </a:solidFill>
                </a:rPr>
                <a:t>U</a:t>
              </a:r>
              <a:r>
                <a:rPr lang="en-US" altLang="zh-CN" sz="2400">
                  <a:solidFill>
                    <a:schemeClr val="folHlink"/>
                  </a:solidFill>
                </a:rPr>
                <a:t>I</a:t>
              </a:r>
            </a:p>
          </p:txBody>
        </p:sp>
      </p:grpSp>
      <p:grpSp>
        <p:nvGrpSpPr>
          <p:cNvPr id="84033" name="Group 65"/>
          <p:cNvGrpSpPr>
            <a:grpSpLocks/>
          </p:cNvGrpSpPr>
          <p:nvPr/>
        </p:nvGrpSpPr>
        <p:grpSpPr bwMode="auto">
          <a:xfrm>
            <a:off x="3149600" y="2806700"/>
            <a:ext cx="1655763" cy="2087563"/>
            <a:chOff x="3515" y="1752"/>
            <a:chExt cx="1043" cy="1315"/>
          </a:xfrm>
        </p:grpSpPr>
        <p:sp>
          <p:nvSpPr>
            <p:cNvPr id="70672" name="Line 59"/>
            <p:cNvSpPr>
              <a:spLocks noChangeShapeType="1"/>
            </p:cNvSpPr>
            <p:nvPr/>
          </p:nvSpPr>
          <p:spPr bwMode="auto">
            <a:xfrm>
              <a:off x="3779" y="1752"/>
              <a:ext cx="0" cy="13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3" name="Line 60"/>
            <p:cNvSpPr>
              <a:spLocks noChangeShapeType="1"/>
            </p:cNvSpPr>
            <p:nvPr/>
          </p:nvSpPr>
          <p:spPr bwMode="auto">
            <a:xfrm>
              <a:off x="3515" y="1757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4" name="Line 61"/>
            <p:cNvSpPr>
              <a:spLocks noChangeShapeType="1"/>
            </p:cNvSpPr>
            <p:nvPr/>
          </p:nvSpPr>
          <p:spPr bwMode="auto">
            <a:xfrm>
              <a:off x="3515" y="3059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5" name="Line 62"/>
            <p:cNvSpPr>
              <a:spLocks noChangeShapeType="1"/>
            </p:cNvSpPr>
            <p:nvPr/>
          </p:nvSpPr>
          <p:spPr bwMode="auto">
            <a:xfrm>
              <a:off x="3782" y="2395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6" name="Oval 63"/>
            <p:cNvSpPr>
              <a:spLocks noChangeArrowheads="1"/>
            </p:cNvSpPr>
            <p:nvPr/>
          </p:nvSpPr>
          <p:spPr bwMode="auto">
            <a:xfrm>
              <a:off x="3763" y="2365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77" name="Text Box 64"/>
            <p:cNvSpPr txBox="1">
              <a:spLocks noChangeArrowheads="1"/>
            </p:cNvSpPr>
            <p:nvPr/>
          </p:nvSpPr>
          <p:spPr bwMode="auto">
            <a:xfrm>
              <a:off x="4183" y="2241"/>
              <a:ext cx="3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400" baseline="0">
                  <a:solidFill>
                    <a:schemeClr val="folHlink"/>
                  </a:solidFill>
                </a:rPr>
                <a:t>U</a:t>
              </a:r>
              <a:r>
                <a:rPr lang="en-US" altLang="zh-CN" sz="2400">
                  <a:solidFill>
                    <a:schemeClr val="folHlink"/>
                  </a:solidFill>
                </a:rPr>
                <a:t>O</a:t>
              </a:r>
            </a:p>
          </p:txBody>
        </p:sp>
      </p:grpSp>
      <p:sp>
        <p:nvSpPr>
          <p:cNvPr id="84034" name="Text Box 66"/>
          <p:cNvSpPr txBox="1">
            <a:spLocks noChangeArrowheads="1"/>
          </p:cNvSpPr>
          <p:nvPr/>
        </p:nvSpPr>
        <p:spPr bwMode="auto">
          <a:xfrm>
            <a:off x="2051050" y="5732463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2400" baseline="0">
                <a:solidFill>
                  <a:srgbClr val="FF0000"/>
                </a:solidFill>
              </a:rPr>
              <a:t>C</a:t>
            </a:r>
          </a:p>
        </p:txBody>
      </p:sp>
      <p:grpSp>
        <p:nvGrpSpPr>
          <p:cNvPr id="84037" name="Group 69"/>
          <p:cNvGrpSpPr>
            <a:grpSpLocks/>
          </p:cNvGrpSpPr>
          <p:nvPr/>
        </p:nvGrpSpPr>
        <p:grpSpPr bwMode="auto">
          <a:xfrm>
            <a:off x="2122488" y="1557338"/>
            <a:ext cx="720725" cy="457200"/>
            <a:chOff x="249" y="3249"/>
            <a:chExt cx="454" cy="288"/>
          </a:xfrm>
        </p:grpSpPr>
        <p:sp>
          <p:nvSpPr>
            <p:cNvPr id="70670" name="Text Box 67"/>
            <p:cNvSpPr txBox="1">
              <a:spLocks noChangeArrowheads="1"/>
            </p:cNvSpPr>
            <p:nvPr/>
          </p:nvSpPr>
          <p:spPr bwMode="auto">
            <a:xfrm>
              <a:off x="249" y="3249"/>
              <a:ext cx="4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914400"/>
              <a:r>
                <a:rPr lang="en-US" altLang="zh-CN" sz="2400" baseline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70671" name="Line 68"/>
            <p:cNvSpPr>
              <a:spLocks noChangeShapeType="1"/>
            </p:cNvSpPr>
            <p:nvPr/>
          </p:nvSpPr>
          <p:spPr bwMode="auto">
            <a:xfrm>
              <a:off x="386" y="3294"/>
              <a:ext cx="181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4038" name="Text Box 70"/>
          <p:cNvSpPr txBox="1">
            <a:spLocks noChangeArrowheads="1"/>
          </p:cNvSpPr>
          <p:nvPr/>
        </p:nvSpPr>
        <p:spPr bwMode="auto">
          <a:xfrm>
            <a:off x="5148263" y="2060575"/>
            <a:ext cx="3403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zh-CN" altLang="en-US" sz="2800" baseline="0">
                <a:solidFill>
                  <a:srgbClr val="FF0000"/>
                </a:solidFill>
              </a:rPr>
              <a:t>注意：</a:t>
            </a:r>
            <a:r>
              <a:rPr lang="zh-CN" altLang="en-US" sz="2800" baseline="0"/>
              <a:t>传输门实质上传输</a:t>
            </a:r>
            <a:r>
              <a:rPr lang="zh-CN" altLang="en-US" sz="2800" baseline="0">
                <a:solidFill>
                  <a:schemeClr val="folHlink"/>
                </a:solidFill>
              </a:rPr>
              <a:t>模拟信号</a:t>
            </a:r>
          </a:p>
        </p:txBody>
      </p:sp>
      <p:sp>
        <p:nvSpPr>
          <p:cNvPr id="84039" name="Text Box 71"/>
          <p:cNvSpPr txBox="1">
            <a:spLocks noChangeArrowheads="1"/>
          </p:cNvSpPr>
          <p:nvPr/>
        </p:nvSpPr>
        <p:spPr bwMode="auto">
          <a:xfrm>
            <a:off x="5148263" y="3562350"/>
            <a:ext cx="34036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914400"/>
            <a:r>
              <a:rPr lang="en-US" altLang="zh-CN" sz="2800" baseline="0"/>
              <a:t>MOS</a:t>
            </a:r>
            <a:r>
              <a:rPr lang="zh-CN" altLang="en-US" sz="2800" baseline="0"/>
              <a:t>管的结构实质上对称的，传输门具有双向性 </a:t>
            </a:r>
            <a:r>
              <a:rPr lang="en-US" altLang="zh-CN" sz="2800" baseline="0"/>
              <a:t>( </a:t>
            </a:r>
            <a:r>
              <a:rPr lang="zh-CN" altLang="en-US" sz="2800" baseline="0">
                <a:solidFill>
                  <a:schemeClr val="folHlink"/>
                </a:solidFill>
              </a:rPr>
              <a:t>可控双向开关</a:t>
            </a:r>
            <a:r>
              <a:rPr lang="zh-CN" altLang="en-US" sz="2800" baseline="0"/>
              <a:t> </a:t>
            </a:r>
            <a:r>
              <a:rPr lang="en-US" altLang="zh-CN" sz="2800" baseline="0"/>
              <a:t>)</a:t>
            </a:r>
          </a:p>
        </p:txBody>
      </p:sp>
      <p:sp>
        <p:nvSpPr>
          <p:cNvPr id="70669" name="AutoShape 4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2400" baseline="0">
              <a:latin typeface="仿宋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5" grpId="0"/>
      <p:bldP spid="84034" grpId="0"/>
      <p:bldP spid="84038" grpId="0"/>
      <p:bldP spid="8403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1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8" name="文本框 2"/>
          <p:cNvSpPr txBox="1">
            <a:spLocks noChangeArrowheads="1"/>
          </p:cNvSpPr>
          <p:nvPr/>
        </p:nvSpPr>
        <p:spPr bwMode="auto">
          <a:xfrm>
            <a:off x="179388" y="260350"/>
            <a:ext cx="52197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itchFamily="49" charset="-122"/>
                <a:ea typeface="华文行楷" pitchFamily="2" charset="-122"/>
              </a:rPr>
              <a:t>六、正逻辑和负逻辑</a:t>
            </a:r>
          </a:p>
        </p:txBody>
      </p:sp>
      <p:sp>
        <p:nvSpPr>
          <p:cNvPr id="84999" name="Rectangle 23"/>
          <p:cNvSpPr>
            <a:spLocks noChangeArrowheads="1"/>
          </p:cNvSpPr>
          <p:nvPr/>
        </p:nvSpPr>
        <p:spPr bwMode="auto">
          <a:xfrm>
            <a:off x="684213" y="1038225"/>
            <a:ext cx="3384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aseline="0"/>
              <a:t>1</a:t>
            </a:r>
            <a:r>
              <a:rPr lang="zh-CN" altLang="en-US" sz="2800" baseline="0"/>
              <a:t>、逻辑关系 </a:t>
            </a:r>
          </a:p>
        </p:txBody>
      </p:sp>
      <p:grpSp>
        <p:nvGrpSpPr>
          <p:cNvPr id="85003" name="Group 11"/>
          <p:cNvGrpSpPr>
            <a:grpSpLocks/>
          </p:cNvGrpSpPr>
          <p:nvPr/>
        </p:nvGrpSpPr>
        <p:grpSpPr bwMode="auto">
          <a:xfrm>
            <a:off x="755650" y="1555750"/>
            <a:ext cx="3527425" cy="1223963"/>
            <a:chOff x="658" y="1298"/>
            <a:chExt cx="2222" cy="771"/>
          </a:xfrm>
        </p:grpSpPr>
        <p:sp>
          <p:nvSpPr>
            <p:cNvPr id="71759" name="Text Box 8"/>
            <p:cNvSpPr txBox="1">
              <a:spLocks noChangeArrowheads="1"/>
            </p:cNvSpPr>
            <p:nvPr/>
          </p:nvSpPr>
          <p:spPr bwMode="auto">
            <a:xfrm>
              <a:off x="872" y="1298"/>
              <a:ext cx="16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 sz="2800" baseline="0"/>
                <a:t>逻辑事件</a:t>
              </a:r>
              <a:r>
                <a:rPr lang="zh-CN" altLang="en-US" sz="2800" baseline="0">
                  <a:solidFill>
                    <a:srgbClr val="FF0000"/>
                  </a:solidFill>
                </a:rPr>
                <a:t>成立</a:t>
              </a:r>
            </a:p>
          </p:txBody>
        </p:sp>
        <p:sp>
          <p:nvSpPr>
            <p:cNvPr id="71760" name="Text Box 9"/>
            <p:cNvSpPr txBox="1">
              <a:spLocks noChangeArrowheads="1"/>
            </p:cNvSpPr>
            <p:nvPr/>
          </p:nvSpPr>
          <p:spPr bwMode="auto">
            <a:xfrm>
              <a:off x="871" y="1742"/>
              <a:ext cx="200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zh-CN" altLang="en-US" sz="2800" baseline="0"/>
                <a:t>逻辑事件</a:t>
              </a:r>
              <a:r>
                <a:rPr lang="zh-CN" altLang="en-US" sz="2800" baseline="0">
                  <a:solidFill>
                    <a:srgbClr val="FF0000"/>
                  </a:solidFill>
                </a:rPr>
                <a:t>不成立</a:t>
              </a:r>
            </a:p>
          </p:txBody>
        </p:sp>
        <p:sp>
          <p:nvSpPr>
            <p:cNvPr id="71761" name="AutoShape 10"/>
            <p:cNvSpPr>
              <a:spLocks/>
            </p:cNvSpPr>
            <p:nvPr/>
          </p:nvSpPr>
          <p:spPr bwMode="auto">
            <a:xfrm>
              <a:off x="658" y="1344"/>
              <a:ext cx="136" cy="725"/>
            </a:xfrm>
            <a:prstGeom prst="leftBrace">
              <a:avLst>
                <a:gd name="adj1" fmla="val 44424"/>
                <a:gd name="adj2" fmla="val 50000"/>
              </a:avLst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" name="AutoShape 36"/>
          <p:cNvSpPr>
            <a:spLocks noChangeArrowheads="1"/>
          </p:cNvSpPr>
          <p:nvPr/>
        </p:nvSpPr>
        <p:spPr bwMode="auto">
          <a:xfrm>
            <a:off x="4427538" y="1268413"/>
            <a:ext cx="2160587" cy="503237"/>
          </a:xfrm>
          <a:prstGeom prst="wedgeRoundRectCallout">
            <a:avLst>
              <a:gd name="adj1" fmla="val -83139"/>
              <a:gd name="adj2" fmla="val 54102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defTabSz="914400"/>
            <a:r>
              <a:rPr lang="zh-CN" altLang="en-US" sz="2400" baseline="0"/>
              <a:t>为</a:t>
            </a:r>
            <a:r>
              <a:rPr lang="zh-CN" altLang="en-US" sz="2400" baseline="0">
                <a:solidFill>
                  <a:schemeClr val="folHlink"/>
                </a:solidFill>
              </a:rPr>
              <a:t>真 </a:t>
            </a:r>
            <a:r>
              <a:rPr lang="en-US" altLang="zh-CN" sz="2400" baseline="0">
                <a:solidFill>
                  <a:schemeClr val="folHlink"/>
                </a:solidFill>
              </a:rPr>
              <a:t>( </a:t>
            </a:r>
            <a:r>
              <a:rPr lang="en-US" altLang="zh-CN" sz="2400" baseline="0">
                <a:solidFill>
                  <a:srgbClr val="FF0000"/>
                </a:solidFill>
              </a:rPr>
              <a:t>T</a:t>
            </a:r>
            <a:r>
              <a:rPr lang="en-US" altLang="zh-CN" sz="2400" baseline="0">
                <a:solidFill>
                  <a:schemeClr val="folHlink"/>
                </a:solidFill>
              </a:rPr>
              <a:t>rue )</a:t>
            </a:r>
            <a:endParaRPr lang="en-US" altLang="zh-CN" sz="2400" baseline="0">
              <a:solidFill>
                <a:schemeClr val="folHlink"/>
              </a:solidFill>
              <a:latin typeface="仿宋" pitchFamily="49" charset="-122"/>
            </a:endParaRPr>
          </a:p>
        </p:txBody>
      </p:sp>
      <p:sp>
        <p:nvSpPr>
          <p:cNvPr id="2" name="AutoShape 36"/>
          <p:cNvSpPr>
            <a:spLocks noChangeArrowheads="1"/>
          </p:cNvSpPr>
          <p:nvPr/>
        </p:nvSpPr>
        <p:spPr bwMode="auto">
          <a:xfrm>
            <a:off x="4500563" y="2205038"/>
            <a:ext cx="2160587" cy="503237"/>
          </a:xfrm>
          <a:prstGeom prst="wedgeRoundRectCallout">
            <a:avLst>
              <a:gd name="adj1" fmla="val -80199"/>
              <a:gd name="adj2" fmla="val 21292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defTabSz="914400"/>
            <a:r>
              <a:rPr lang="zh-CN" altLang="en-US" sz="2400" baseline="0"/>
              <a:t>为</a:t>
            </a:r>
            <a:r>
              <a:rPr lang="zh-CN" altLang="en-US" sz="2400" baseline="0">
                <a:solidFill>
                  <a:schemeClr val="folHlink"/>
                </a:solidFill>
              </a:rPr>
              <a:t>假 </a:t>
            </a:r>
            <a:r>
              <a:rPr lang="en-US" altLang="zh-CN" sz="2400" baseline="0">
                <a:solidFill>
                  <a:schemeClr val="folHlink"/>
                </a:solidFill>
              </a:rPr>
              <a:t>( </a:t>
            </a:r>
            <a:r>
              <a:rPr lang="en-US" altLang="zh-CN" sz="2400" baseline="0">
                <a:solidFill>
                  <a:srgbClr val="FF0000"/>
                </a:solidFill>
              </a:rPr>
              <a:t>F</a:t>
            </a:r>
            <a:r>
              <a:rPr lang="en-US" altLang="zh-CN" sz="2400" baseline="0">
                <a:solidFill>
                  <a:schemeClr val="folHlink"/>
                </a:solidFill>
              </a:rPr>
              <a:t>alse )</a:t>
            </a:r>
            <a:endParaRPr lang="en-US" altLang="zh-CN" sz="2400" baseline="0">
              <a:solidFill>
                <a:schemeClr val="folHlink"/>
              </a:solidFill>
              <a:latin typeface="仿宋" pitchFamily="49" charset="-122"/>
            </a:endParaRPr>
          </a:p>
        </p:txBody>
      </p:sp>
      <p:grpSp>
        <p:nvGrpSpPr>
          <p:cNvPr id="85028" name="Group 36"/>
          <p:cNvGrpSpPr>
            <a:grpSpLocks/>
          </p:cNvGrpSpPr>
          <p:nvPr/>
        </p:nvGrpSpPr>
        <p:grpSpPr bwMode="auto">
          <a:xfrm>
            <a:off x="736600" y="3673475"/>
            <a:ext cx="2514600" cy="2228850"/>
            <a:chOff x="464" y="2425"/>
            <a:chExt cx="1584" cy="1404"/>
          </a:xfrm>
        </p:grpSpPr>
        <p:sp>
          <p:nvSpPr>
            <p:cNvPr id="71738" name="Text Box 15"/>
            <p:cNvSpPr txBox="1">
              <a:spLocks noChangeArrowheads="1"/>
            </p:cNvSpPr>
            <p:nvPr/>
          </p:nvSpPr>
          <p:spPr bwMode="auto">
            <a:xfrm>
              <a:off x="502" y="2438"/>
              <a:ext cx="6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baseline="0"/>
                <a:t>输　入</a:t>
              </a:r>
              <a:endParaRPr lang="zh-CN" altLang="en-US" sz="2400" baseline="0">
                <a:latin typeface="Arial" charset="0"/>
              </a:endParaRPr>
            </a:p>
          </p:txBody>
        </p:sp>
        <p:sp>
          <p:nvSpPr>
            <p:cNvPr id="71739" name="Text Box 16"/>
            <p:cNvSpPr txBox="1">
              <a:spLocks noChangeArrowheads="1"/>
            </p:cNvSpPr>
            <p:nvPr/>
          </p:nvSpPr>
          <p:spPr bwMode="auto">
            <a:xfrm>
              <a:off x="1462" y="2451"/>
              <a:ext cx="5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baseline="0"/>
                <a:t>输 出</a:t>
              </a:r>
              <a:endParaRPr lang="zh-CN" altLang="en-US" sz="2400" baseline="0">
                <a:latin typeface="Arial" charset="0"/>
              </a:endParaRPr>
            </a:p>
          </p:txBody>
        </p:sp>
        <p:sp>
          <p:nvSpPr>
            <p:cNvPr id="71740" name="Text Box 17"/>
            <p:cNvSpPr txBox="1">
              <a:spLocks noChangeArrowheads="1"/>
            </p:cNvSpPr>
            <p:nvPr/>
          </p:nvSpPr>
          <p:spPr bwMode="auto">
            <a:xfrm>
              <a:off x="524" y="2691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/>
                <a:t>A</a:t>
              </a:r>
              <a:endParaRPr lang="en-US" altLang="zh-CN" sz="2400" baseline="0">
                <a:latin typeface="Arial" charset="0"/>
              </a:endParaRPr>
            </a:p>
          </p:txBody>
        </p:sp>
        <p:sp>
          <p:nvSpPr>
            <p:cNvPr id="71741" name="Text Box 18"/>
            <p:cNvSpPr txBox="1">
              <a:spLocks noChangeArrowheads="1"/>
            </p:cNvSpPr>
            <p:nvPr/>
          </p:nvSpPr>
          <p:spPr bwMode="auto">
            <a:xfrm>
              <a:off x="976" y="2691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/>
                <a:t>B</a:t>
              </a:r>
              <a:endParaRPr lang="en-US" altLang="zh-CN" sz="2400" baseline="0">
                <a:latin typeface="Arial" charset="0"/>
              </a:endParaRPr>
            </a:p>
          </p:txBody>
        </p:sp>
        <p:sp>
          <p:nvSpPr>
            <p:cNvPr id="71742" name="Text Box 19"/>
            <p:cNvSpPr txBox="1">
              <a:spLocks noChangeArrowheads="1"/>
            </p:cNvSpPr>
            <p:nvPr/>
          </p:nvSpPr>
          <p:spPr bwMode="auto">
            <a:xfrm>
              <a:off x="1640" y="2677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/>
                <a:t>F</a:t>
              </a:r>
              <a:endParaRPr lang="en-US" altLang="zh-CN" sz="2400" baseline="0">
                <a:latin typeface="Arial" charset="0"/>
              </a:endParaRPr>
            </a:p>
          </p:txBody>
        </p:sp>
        <p:sp>
          <p:nvSpPr>
            <p:cNvPr id="71743" name="Text Box 20"/>
            <p:cNvSpPr txBox="1">
              <a:spLocks noChangeArrowheads="1"/>
            </p:cNvSpPr>
            <p:nvPr/>
          </p:nvSpPr>
          <p:spPr bwMode="auto">
            <a:xfrm>
              <a:off x="992" y="2941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/>
                <a:t>F</a:t>
              </a:r>
              <a:endParaRPr lang="en-US" altLang="zh-CN" sz="2400" baseline="0">
                <a:latin typeface="Arial" charset="0"/>
              </a:endParaRPr>
            </a:p>
          </p:txBody>
        </p:sp>
        <p:sp>
          <p:nvSpPr>
            <p:cNvPr id="71744" name="Text Box 21"/>
            <p:cNvSpPr txBox="1">
              <a:spLocks noChangeArrowheads="1"/>
            </p:cNvSpPr>
            <p:nvPr/>
          </p:nvSpPr>
          <p:spPr bwMode="auto">
            <a:xfrm>
              <a:off x="977" y="3145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/>
                <a:t>T</a:t>
              </a:r>
              <a:endParaRPr lang="en-US" altLang="zh-CN" sz="2400" baseline="0">
                <a:latin typeface="Arial" charset="0"/>
              </a:endParaRPr>
            </a:p>
          </p:txBody>
        </p:sp>
        <p:sp>
          <p:nvSpPr>
            <p:cNvPr id="71745" name="Text Box 22"/>
            <p:cNvSpPr txBox="1">
              <a:spLocks noChangeArrowheads="1"/>
            </p:cNvSpPr>
            <p:nvPr/>
          </p:nvSpPr>
          <p:spPr bwMode="auto">
            <a:xfrm>
              <a:off x="536" y="2941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/>
                <a:t>F</a:t>
              </a:r>
              <a:endParaRPr lang="en-US" altLang="zh-CN" sz="2400" baseline="0">
                <a:latin typeface="Arial" charset="0"/>
              </a:endParaRPr>
            </a:p>
          </p:txBody>
        </p:sp>
        <p:sp>
          <p:nvSpPr>
            <p:cNvPr id="71746" name="Text Box 23"/>
            <p:cNvSpPr txBox="1">
              <a:spLocks noChangeArrowheads="1"/>
            </p:cNvSpPr>
            <p:nvPr/>
          </p:nvSpPr>
          <p:spPr bwMode="auto">
            <a:xfrm>
              <a:off x="1647" y="2931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/>
                <a:t>F</a:t>
              </a:r>
              <a:endParaRPr lang="en-US" altLang="zh-CN" sz="2400" baseline="0">
                <a:latin typeface="Arial" charset="0"/>
              </a:endParaRPr>
            </a:p>
          </p:txBody>
        </p:sp>
        <p:sp>
          <p:nvSpPr>
            <p:cNvPr id="71747" name="Text Box 24"/>
            <p:cNvSpPr txBox="1">
              <a:spLocks noChangeArrowheads="1"/>
            </p:cNvSpPr>
            <p:nvPr/>
          </p:nvSpPr>
          <p:spPr bwMode="auto">
            <a:xfrm>
              <a:off x="1647" y="3145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/>
                <a:t>F</a:t>
              </a:r>
              <a:endParaRPr lang="en-US" altLang="zh-CN" sz="2400" baseline="0">
                <a:latin typeface="Arial" charset="0"/>
              </a:endParaRPr>
            </a:p>
          </p:txBody>
        </p:sp>
        <p:sp>
          <p:nvSpPr>
            <p:cNvPr id="71748" name="Text Box 25"/>
            <p:cNvSpPr txBox="1">
              <a:spLocks noChangeArrowheads="1"/>
            </p:cNvSpPr>
            <p:nvPr/>
          </p:nvSpPr>
          <p:spPr bwMode="auto">
            <a:xfrm>
              <a:off x="1640" y="3349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/>
                <a:t>F</a:t>
              </a:r>
              <a:endParaRPr lang="en-US" altLang="zh-CN" sz="2400" baseline="0">
                <a:latin typeface="Arial" charset="0"/>
              </a:endParaRPr>
            </a:p>
          </p:txBody>
        </p:sp>
        <p:sp>
          <p:nvSpPr>
            <p:cNvPr id="71749" name="Text Box 26"/>
            <p:cNvSpPr txBox="1">
              <a:spLocks noChangeArrowheads="1"/>
            </p:cNvSpPr>
            <p:nvPr/>
          </p:nvSpPr>
          <p:spPr bwMode="auto">
            <a:xfrm>
              <a:off x="992" y="3337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/>
                <a:t>F</a:t>
              </a:r>
              <a:endParaRPr lang="en-US" altLang="zh-CN" sz="2400" baseline="0">
                <a:latin typeface="Arial" charset="0"/>
              </a:endParaRPr>
            </a:p>
          </p:txBody>
        </p:sp>
        <p:sp>
          <p:nvSpPr>
            <p:cNvPr id="71750" name="Text Box 27"/>
            <p:cNvSpPr txBox="1">
              <a:spLocks noChangeArrowheads="1"/>
            </p:cNvSpPr>
            <p:nvPr/>
          </p:nvSpPr>
          <p:spPr bwMode="auto">
            <a:xfrm>
              <a:off x="536" y="3145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/>
                <a:t>F</a:t>
              </a:r>
              <a:endParaRPr lang="en-US" altLang="zh-CN" sz="2400" baseline="0">
                <a:latin typeface="Arial" charset="0"/>
              </a:endParaRPr>
            </a:p>
          </p:txBody>
        </p:sp>
        <p:sp>
          <p:nvSpPr>
            <p:cNvPr id="71751" name="Text Box 28"/>
            <p:cNvSpPr txBox="1">
              <a:spLocks noChangeArrowheads="1"/>
            </p:cNvSpPr>
            <p:nvPr/>
          </p:nvSpPr>
          <p:spPr bwMode="auto">
            <a:xfrm>
              <a:off x="524" y="3337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/>
                <a:t>T</a:t>
              </a:r>
              <a:endParaRPr lang="en-US" altLang="zh-CN" sz="2400" baseline="0">
                <a:latin typeface="Arial" charset="0"/>
              </a:endParaRPr>
            </a:p>
          </p:txBody>
        </p:sp>
        <p:sp>
          <p:nvSpPr>
            <p:cNvPr id="71752" name="Text Box 29"/>
            <p:cNvSpPr txBox="1">
              <a:spLocks noChangeArrowheads="1"/>
            </p:cNvSpPr>
            <p:nvPr/>
          </p:nvSpPr>
          <p:spPr bwMode="auto">
            <a:xfrm>
              <a:off x="521" y="3541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/>
                <a:t>T</a:t>
              </a:r>
              <a:endParaRPr lang="en-US" altLang="zh-CN" sz="2400" baseline="0">
                <a:latin typeface="Arial" charset="0"/>
              </a:endParaRPr>
            </a:p>
          </p:txBody>
        </p:sp>
        <p:sp>
          <p:nvSpPr>
            <p:cNvPr id="71753" name="Text Box 30"/>
            <p:cNvSpPr txBox="1">
              <a:spLocks noChangeArrowheads="1"/>
            </p:cNvSpPr>
            <p:nvPr/>
          </p:nvSpPr>
          <p:spPr bwMode="auto">
            <a:xfrm>
              <a:off x="977" y="3541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/>
                <a:t>T</a:t>
              </a:r>
              <a:endParaRPr lang="en-US" altLang="zh-CN" sz="2400" baseline="0">
                <a:latin typeface="Arial" charset="0"/>
              </a:endParaRPr>
            </a:p>
          </p:txBody>
        </p:sp>
        <p:sp>
          <p:nvSpPr>
            <p:cNvPr id="71754" name="Text Box 31"/>
            <p:cNvSpPr txBox="1">
              <a:spLocks noChangeArrowheads="1"/>
            </p:cNvSpPr>
            <p:nvPr/>
          </p:nvSpPr>
          <p:spPr bwMode="auto">
            <a:xfrm>
              <a:off x="1625" y="3541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/>
                <a:t>T</a:t>
              </a:r>
              <a:endParaRPr lang="en-US" altLang="zh-CN" sz="2400" baseline="0">
                <a:latin typeface="Arial" charset="0"/>
              </a:endParaRPr>
            </a:p>
          </p:txBody>
        </p:sp>
        <p:sp>
          <p:nvSpPr>
            <p:cNvPr id="71755" name="Line 32"/>
            <p:cNvSpPr>
              <a:spLocks noChangeShapeType="1"/>
            </p:cNvSpPr>
            <p:nvPr/>
          </p:nvSpPr>
          <p:spPr bwMode="auto">
            <a:xfrm>
              <a:off x="464" y="2425"/>
              <a:ext cx="158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6" name="Line 33"/>
            <p:cNvSpPr>
              <a:spLocks noChangeShapeType="1"/>
            </p:cNvSpPr>
            <p:nvPr/>
          </p:nvSpPr>
          <p:spPr bwMode="auto">
            <a:xfrm>
              <a:off x="464" y="2953"/>
              <a:ext cx="158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7" name="Line 34"/>
            <p:cNvSpPr>
              <a:spLocks noChangeShapeType="1"/>
            </p:cNvSpPr>
            <p:nvPr/>
          </p:nvSpPr>
          <p:spPr bwMode="auto">
            <a:xfrm>
              <a:off x="464" y="3817"/>
              <a:ext cx="158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58" name="Line 35"/>
            <p:cNvSpPr>
              <a:spLocks noChangeShapeType="1"/>
            </p:cNvSpPr>
            <p:nvPr/>
          </p:nvSpPr>
          <p:spPr bwMode="auto">
            <a:xfrm>
              <a:off x="1376" y="2425"/>
              <a:ext cx="0" cy="1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5030" name="Rectangle 25"/>
          <p:cNvSpPr>
            <a:spLocks noChangeArrowheads="1"/>
          </p:cNvSpPr>
          <p:nvPr/>
        </p:nvSpPr>
        <p:spPr bwMode="auto">
          <a:xfrm>
            <a:off x="539750" y="2997200"/>
            <a:ext cx="345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400" baseline="0"/>
              <a:t>以</a:t>
            </a:r>
            <a:r>
              <a:rPr kumimoji="1" lang="en-US" altLang="zh-CN" sz="2400" baseline="0">
                <a:solidFill>
                  <a:schemeClr val="folHlink"/>
                </a:solidFill>
              </a:rPr>
              <a:t>F(A, B) = A B</a:t>
            </a:r>
            <a:r>
              <a:rPr kumimoji="1" lang="zh-CN" altLang="en-US" sz="2400" baseline="0"/>
              <a:t>为例</a:t>
            </a:r>
            <a:r>
              <a:rPr kumimoji="1" lang="zh-CN" altLang="en-US" sz="2400" baseline="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85032" name="Rectangle 25"/>
          <p:cNvSpPr>
            <a:spLocks noChangeArrowheads="1"/>
          </p:cNvSpPr>
          <p:nvPr/>
        </p:nvSpPr>
        <p:spPr bwMode="auto">
          <a:xfrm>
            <a:off x="3708400" y="3001963"/>
            <a:ext cx="2735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400" baseline="0">
                <a:latin typeface="宋体" charset="-122"/>
              </a:rPr>
              <a:t>真</a:t>
            </a:r>
            <a:r>
              <a:rPr kumimoji="1" lang="zh-CN" altLang="en-US" sz="2400" baseline="0">
                <a:solidFill>
                  <a:schemeClr val="folHlink"/>
                </a:solidFill>
                <a:latin typeface="宋体" charset="-122"/>
              </a:rPr>
              <a:t>“</a:t>
            </a:r>
            <a:r>
              <a:rPr kumimoji="1" lang="en-US" altLang="zh-CN" sz="2400" baseline="0">
                <a:solidFill>
                  <a:schemeClr val="folHlink"/>
                </a:solidFill>
              </a:rPr>
              <a:t>1</a:t>
            </a:r>
            <a:r>
              <a:rPr kumimoji="1" lang="en-US" altLang="zh-CN" sz="2400" baseline="0">
                <a:solidFill>
                  <a:schemeClr val="folHlink"/>
                </a:solidFill>
                <a:latin typeface="宋体" charset="-122"/>
              </a:rPr>
              <a:t>”</a:t>
            </a:r>
            <a:r>
              <a:rPr kumimoji="1" lang="zh-CN" altLang="en-US" sz="2400" baseline="0">
                <a:latin typeface="宋体" charset="-122"/>
              </a:rPr>
              <a:t>假</a:t>
            </a:r>
            <a:r>
              <a:rPr kumimoji="1" lang="zh-CN" altLang="en-US" sz="2400" baseline="0">
                <a:solidFill>
                  <a:schemeClr val="folHlink"/>
                </a:solidFill>
                <a:latin typeface="宋体" charset="-122"/>
              </a:rPr>
              <a:t>“</a:t>
            </a:r>
            <a:r>
              <a:rPr kumimoji="1" lang="en-US" altLang="zh-CN" sz="2400" baseline="0">
                <a:solidFill>
                  <a:schemeClr val="folHlink"/>
                </a:solidFill>
              </a:rPr>
              <a:t>0</a:t>
            </a:r>
            <a:r>
              <a:rPr kumimoji="1" lang="en-US" altLang="zh-CN" sz="2400" baseline="0">
                <a:solidFill>
                  <a:schemeClr val="folHlink"/>
                </a:solidFill>
                <a:latin typeface="宋体" charset="-122"/>
              </a:rPr>
              <a:t>” </a:t>
            </a:r>
          </a:p>
        </p:txBody>
      </p:sp>
      <p:grpSp>
        <p:nvGrpSpPr>
          <p:cNvPr id="85033" name="Group 41"/>
          <p:cNvGrpSpPr>
            <a:grpSpLocks/>
          </p:cNvGrpSpPr>
          <p:nvPr/>
        </p:nvGrpSpPr>
        <p:grpSpPr bwMode="auto">
          <a:xfrm>
            <a:off x="3568700" y="3670300"/>
            <a:ext cx="2514600" cy="2228850"/>
            <a:chOff x="464" y="2425"/>
            <a:chExt cx="1584" cy="1404"/>
          </a:xfrm>
        </p:grpSpPr>
        <p:sp>
          <p:nvSpPr>
            <p:cNvPr id="71717" name="Text Box 42"/>
            <p:cNvSpPr txBox="1">
              <a:spLocks noChangeArrowheads="1"/>
            </p:cNvSpPr>
            <p:nvPr/>
          </p:nvSpPr>
          <p:spPr bwMode="auto">
            <a:xfrm>
              <a:off x="502" y="2438"/>
              <a:ext cx="6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baseline="0"/>
                <a:t>输　入</a:t>
              </a:r>
              <a:endParaRPr lang="zh-CN" altLang="en-US" sz="2400" baseline="0">
                <a:latin typeface="Arial" charset="0"/>
              </a:endParaRPr>
            </a:p>
          </p:txBody>
        </p:sp>
        <p:sp>
          <p:nvSpPr>
            <p:cNvPr id="71718" name="Text Box 43"/>
            <p:cNvSpPr txBox="1">
              <a:spLocks noChangeArrowheads="1"/>
            </p:cNvSpPr>
            <p:nvPr/>
          </p:nvSpPr>
          <p:spPr bwMode="auto">
            <a:xfrm>
              <a:off x="1462" y="2451"/>
              <a:ext cx="5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baseline="0"/>
                <a:t>输 出</a:t>
              </a:r>
              <a:endParaRPr lang="zh-CN" altLang="en-US" sz="2400" baseline="0">
                <a:latin typeface="Arial" charset="0"/>
              </a:endParaRPr>
            </a:p>
          </p:txBody>
        </p:sp>
        <p:sp>
          <p:nvSpPr>
            <p:cNvPr id="71719" name="Text Box 44"/>
            <p:cNvSpPr txBox="1">
              <a:spLocks noChangeArrowheads="1"/>
            </p:cNvSpPr>
            <p:nvPr/>
          </p:nvSpPr>
          <p:spPr bwMode="auto">
            <a:xfrm>
              <a:off x="524" y="2691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/>
                <a:t>A</a:t>
              </a:r>
              <a:endParaRPr lang="en-US" altLang="zh-CN" sz="2400" baseline="0">
                <a:latin typeface="Arial" charset="0"/>
              </a:endParaRPr>
            </a:p>
          </p:txBody>
        </p:sp>
        <p:sp>
          <p:nvSpPr>
            <p:cNvPr id="71720" name="Text Box 45"/>
            <p:cNvSpPr txBox="1">
              <a:spLocks noChangeArrowheads="1"/>
            </p:cNvSpPr>
            <p:nvPr/>
          </p:nvSpPr>
          <p:spPr bwMode="auto">
            <a:xfrm>
              <a:off x="976" y="2691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/>
                <a:t>B</a:t>
              </a:r>
              <a:endParaRPr lang="en-US" altLang="zh-CN" sz="2400" baseline="0">
                <a:latin typeface="Arial" charset="0"/>
              </a:endParaRPr>
            </a:p>
          </p:txBody>
        </p:sp>
        <p:sp>
          <p:nvSpPr>
            <p:cNvPr id="71721" name="Text Box 46"/>
            <p:cNvSpPr txBox="1">
              <a:spLocks noChangeArrowheads="1"/>
            </p:cNvSpPr>
            <p:nvPr/>
          </p:nvSpPr>
          <p:spPr bwMode="auto">
            <a:xfrm>
              <a:off x="1640" y="2677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/>
                <a:t>F</a:t>
              </a:r>
              <a:endParaRPr lang="en-US" altLang="zh-CN" sz="2400" baseline="0">
                <a:latin typeface="Arial" charset="0"/>
              </a:endParaRPr>
            </a:p>
          </p:txBody>
        </p:sp>
        <p:sp>
          <p:nvSpPr>
            <p:cNvPr id="71722" name="Text Box 47"/>
            <p:cNvSpPr txBox="1">
              <a:spLocks noChangeArrowheads="1"/>
            </p:cNvSpPr>
            <p:nvPr/>
          </p:nvSpPr>
          <p:spPr bwMode="auto">
            <a:xfrm>
              <a:off x="992" y="294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/>
                <a:t>0</a:t>
              </a:r>
              <a:endParaRPr lang="en-US" altLang="zh-CN" sz="2400" baseline="0">
                <a:latin typeface="Arial" charset="0"/>
              </a:endParaRPr>
            </a:p>
          </p:txBody>
        </p:sp>
        <p:sp>
          <p:nvSpPr>
            <p:cNvPr id="71723" name="Text Box 48"/>
            <p:cNvSpPr txBox="1">
              <a:spLocks noChangeArrowheads="1"/>
            </p:cNvSpPr>
            <p:nvPr/>
          </p:nvSpPr>
          <p:spPr bwMode="auto">
            <a:xfrm>
              <a:off x="977" y="314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/>
                <a:t>1</a:t>
              </a:r>
              <a:endParaRPr lang="en-US" altLang="zh-CN" sz="2400" baseline="0">
                <a:latin typeface="Arial" charset="0"/>
              </a:endParaRPr>
            </a:p>
          </p:txBody>
        </p:sp>
        <p:sp>
          <p:nvSpPr>
            <p:cNvPr id="71724" name="Text Box 49"/>
            <p:cNvSpPr txBox="1">
              <a:spLocks noChangeArrowheads="1"/>
            </p:cNvSpPr>
            <p:nvPr/>
          </p:nvSpPr>
          <p:spPr bwMode="auto">
            <a:xfrm>
              <a:off x="536" y="294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/>
                <a:t>0</a:t>
              </a:r>
              <a:endParaRPr lang="en-US" altLang="zh-CN" sz="2400" baseline="0">
                <a:latin typeface="Arial" charset="0"/>
              </a:endParaRPr>
            </a:p>
          </p:txBody>
        </p:sp>
        <p:sp>
          <p:nvSpPr>
            <p:cNvPr id="71725" name="Text Box 50"/>
            <p:cNvSpPr txBox="1">
              <a:spLocks noChangeArrowheads="1"/>
            </p:cNvSpPr>
            <p:nvPr/>
          </p:nvSpPr>
          <p:spPr bwMode="auto">
            <a:xfrm>
              <a:off x="1647" y="293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/>
                <a:t>0</a:t>
              </a:r>
              <a:endParaRPr lang="en-US" altLang="zh-CN" sz="2400" baseline="0">
                <a:latin typeface="Arial" charset="0"/>
              </a:endParaRPr>
            </a:p>
          </p:txBody>
        </p:sp>
        <p:sp>
          <p:nvSpPr>
            <p:cNvPr id="71726" name="Text Box 51"/>
            <p:cNvSpPr txBox="1">
              <a:spLocks noChangeArrowheads="1"/>
            </p:cNvSpPr>
            <p:nvPr/>
          </p:nvSpPr>
          <p:spPr bwMode="auto">
            <a:xfrm>
              <a:off x="1647" y="314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/>
                <a:t>0</a:t>
              </a:r>
              <a:endParaRPr lang="en-US" altLang="zh-CN" sz="2400" baseline="0">
                <a:latin typeface="Arial" charset="0"/>
              </a:endParaRPr>
            </a:p>
          </p:txBody>
        </p:sp>
        <p:sp>
          <p:nvSpPr>
            <p:cNvPr id="71727" name="Text Box 52"/>
            <p:cNvSpPr txBox="1">
              <a:spLocks noChangeArrowheads="1"/>
            </p:cNvSpPr>
            <p:nvPr/>
          </p:nvSpPr>
          <p:spPr bwMode="auto">
            <a:xfrm>
              <a:off x="1640" y="334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/>
                <a:t>0</a:t>
              </a:r>
              <a:endParaRPr lang="en-US" altLang="zh-CN" sz="2400" baseline="0">
                <a:latin typeface="Arial" charset="0"/>
              </a:endParaRPr>
            </a:p>
          </p:txBody>
        </p:sp>
        <p:sp>
          <p:nvSpPr>
            <p:cNvPr id="71728" name="Text Box 53"/>
            <p:cNvSpPr txBox="1">
              <a:spLocks noChangeArrowheads="1"/>
            </p:cNvSpPr>
            <p:nvPr/>
          </p:nvSpPr>
          <p:spPr bwMode="auto">
            <a:xfrm>
              <a:off x="992" y="333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/>
                <a:t>0</a:t>
              </a:r>
              <a:endParaRPr lang="en-US" altLang="zh-CN" sz="2400" baseline="0">
                <a:latin typeface="Arial" charset="0"/>
              </a:endParaRPr>
            </a:p>
          </p:txBody>
        </p:sp>
        <p:sp>
          <p:nvSpPr>
            <p:cNvPr id="71729" name="Text Box 54"/>
            <p:cNvSpPr txBox="1">
              <a:spLocks noChangeArrowheads="1"/>
            </p:cNvSpPr>
            <p:nvPr/>
          </p:nvSpPr>
          <p:spPr bwMode="auto">
            <a:xfrm>
              <a:off x="536" y="314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/>
                <a:t>0</a:t>
              </a:r>
              <a:endParaRPr lang="en-US" altLang="zh-CN" sz="2400" baseline="0">
                <a:latin typeface="Arial" charset="0"/>
              </a:endParaRPr>
            </a:p>
          </p:txBody>
        </p:sp>
        <p:sp>
          <p:nvSpPr>
            <p:cNvPr id="71730" name="Text Box 55"/>
            <p:cNvSpPr txBox="1">
              <a:spLocks noChangeArrowheads="1"/>
            </p:cNvSpPr>
            <p:nvPr/>
          </p:nvSpPr>
          <p:spPr bwMode="auto">
            <a:xfrm>
              <a:off x="524" y="333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/>
                <a:t>1</a:t>
              </a:r>
              <a:endParaRPr lang="en-US" altLang="zh-CN" sz="2400" baseline="0">
                <a:latin typeface="Arial" charset="0"/>
              </a:endParaRPr>
            </a:p>
          </p:txBody>
        </p:sp>
        <p:sp>
          <p:nvSpPr>
            <p:cNvPr id="71731" name="Text Box 56"/>
            <p:cNvSpPr txBox="1">
              <a:spLocks noChangeArrowheads="1"/>
            </p:cNvSpPr>
            <p:nvPr/>
          </p:nvSpPr>
          <p:spPr bwMode="auto">
            <a:xfrm>
              <a:off x="521" y="354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/>
                <a:t>1</a:t>
              </a:r>
              <a:endParaRPr lang="en-US" altLang="zh-CN" sz="2400" baseline="0">
                <a:latin typeface="Arial" charset="0"/>
              </a:endParaRPr>
            </a:p>
          </p:txBody>
        </p:sp>
        <p:sp>
          <p:nvSpPr>
            <p:cNvPr id="71732" name="Text Box 57"/>
            <p:cNvSpPr txBox="1">
              <a:spLocks noChangeArrowheads="1"/>
            </p:cNvSpPr>
            <p:nvPr/>
          </p:nvSpPr>
          <p:spPr bwMode="auto">
            <a:xfrm>
              <a:off x="977" y="354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/>
                <a:t>1</a:t>
              </a:r>
              <a:endParaRPr lang="en-US" altLang="zh-CN" sz="2400" baseline="0">
                <a:latin typeface="Arial" charset="0"/>
              </a:endParaRPr>
            </a:p>
          </p:txBody>
        </p:sp>
        <p:sp>
          <p:nvSpPr>
            <p:cNvPr id="71733" name="Text Box 58"/>
            <p:cNvSpPr txBox="1">
              <a:spLocks noChangeArrowheads="1"/>
            </p:cNvSpPr>
            <p:nvPr/>
          </p:nvSpPr>
          <p:spPr bwMode="auto">
            <a:xfrm>
              <a:off x="1625" y="354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/>
                <a:t>1</a:t>
              </a:r>
              <a:endParaRPr lang="en-US" altLang="zh-CN" sz="2400" baseline="0">
                <a:latin typeface="Arial" charset="0"/>
              </a:endParaRPr>
            </a:p>
          </p:txBody>
        </p:sp>
        <p:sp>
          <p:nvSpPr>
            <p:cNvPr id="71734" name="Line 59"/>
            <p:cNvSpPr>
              <a:spLocks noChangeShapeType="1"/>
            </p:cNvSpPr>
            <p:nvPr/>
          </p:nvSpPr>
          <p:spPr bwMode="auto">
            <a:xfrm>
              <a:off x="464" y="2425"/>
              <a:ext cx="158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5" name="Line 60"/>
            <p:cNvSpPr>
              <a:spLocks noChangeShapeType="1"/>
            </p:cNvSpPr>
            <p:nvPr/>
          </p:nvSpPr>
          <p:spPr bwMode="auto">
            <a:xfrm>
              <a:off x="464" y="2953"/>
              <a:ext cx="158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6" name="Line 61"/>
            <p:cNvSpPr>
              <a:spLocks noChangeShapeType="1"/>
            </p:cNvSpPr>
            <p:nvPr/>
          </p:nvSpPr>
          <p:spPr bwMode="auto">
            <a:xfrm>
              <a:off x="464" y="3817"/>
              <a:ext cx="158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7" name="Line 62"/>
            <p:cNvSpPr>
              <a:spLocks noChangeShapeType="1"/>
            </p:cNvSpPr>
            <p:nvPr/>
          </p:nvSpPr>
          <p:spPr bwMode="auto">
            <a:xfrm>
              <a:off x="1376" y="2425"/>
              <a:ext cx="0" cy="1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AutoShape 36"/>
          <p:cNvSpPr>
            <a:spLocks noChangeArrowheads="1"/>
          </p:cNvSpPr>
          <p:nvPr/>
        </p:nvSpPr>
        <p:spPr bwMode="auto">
          <a:xfrm>
            <a:off x="2555875" y="6021388"/>
            <a:ext cx="1223963" cy="503237"/>
          </a:xfrm>
          <a:prstGeom prst="wedgeRoundRectCallout">
            <a:avLst>
              <a:gd name="adj1" fmla="val 54412"/>
              <a:gd name="adj2" fmla="val -99843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baseline="0"/>
              <a:t>正逻辑</a:t>
            </a:r>
            <a:endParaRPr lang="en-US" altLang="zh-CN" baseline="0">
              <a:solidFill>
                <a:schemeClr val="folHlink"/>
              </a:solidFill>
              <a:latin typeface="仿宋" pitchFamily="49" charset="-122"/>
            </a:endParaRPr>
          </a:p>
        </p:txBody>
      </p:sp>
      <p:sp>
        <p:nvSpPr>
          <p:cNvPr id="85056" name="Rectangle 25"/>
          <p:cNvSpPr>
            <a:spLocks noChangeArrowheads="1"/>
          </p:cNvSpPr>
          <p:nvPr/>
        </p:nvSpPr>
        <p:spPr bwMode="auto">
          <a:xfrm>
            <a:off x="6588125" y="3009900"/>
            <a:ext cx="2447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400" baseline="0">
                <a:latin typeface="宋体" charset="-122"/>
              </a:rPr>
              <a:t>真</a:t>
            </a:r>
            <a:r>
              <a:rPr kumimoji="1" lang="zh-CN" altLang="en-US" sz="2400" baseline="0">
                <a:solidFill>
                  <a:schemeClr val="hlink"/>
                </a:solidFill>
                <a:latin typeface="宋体" charset="-122"/>
              </a:rPr>
              <a:t>“</a:t>
            </a:r>
            <a:r>
              <a:rPr kumimoji="1" lang="en-US" altLang="zh-CN" sz="2400" baseline="0">
                <a:solidFill>
                  <a:schemeClr val="hlink"/>
                </a:solidFill>
              </a:rPr>
              <a:t>0</a:t>
            </a:r>
            <a:r>
              <a:rPr kumimoji="1" lang="en-US" altLang="zh-CN" sz="2400" baseline="0">
                <a:solidFill>
                  <a:schemeClr val="hlink"/>
                </a:solidFill>
                <a:latin typeface="宋体" charset="-122"/>
              </a:rPr>
              <a:t>”</a:t>
            </a:r>
            <a:r>
              <a:rPr kumimoji="1" lang="zh-CN" altLang="en-US" sz="2400" baseline="0">
                <a:latin typeface="宋体" charset="-122"/>
              </a:rPr>
              <a:t>假</a:t>
            </a:r>
            <a:r>
              <a:rPr kumimoji="1" lang="zh-CN" altLang="en-US" sz="2400" baseline="0">
                <a:solidFill>
                  <a:schemeClr val="hlink"/>
                </a:solidFill>
                <a:latin typeface="宋体" charset="-122"/>
              </a:rPr>
              <a:t>“</a:t>
            </a:r>
            <a:r>
              <a:rPr kumimoji="1" lang="en-US" altLang="zh-CN" sz="2400" baseline="0">
                <a:solidFill>
                  <a:schemeClr val="hlink"/>
                </a:solidFill>
              </a:rPr>
              <a:t>1</a:t>
            </a:r>
            <a:r>
              <a:rPr kumimoji="1" lang="en-US" altLang="zh-CN" sz="2400" baseline="0">
                <a:solidFill>
                  <a:schemeClr val="hlink"/>
                </a:solidFill>
                <a:latin typeface="宋体" charset="-122"/>
              </a:rPr>
              <a:t>”</a:t>
            </a:r>
            <a:r>
              <a:rPr kumimoji="1" lang="en-US" altLang="zh-CN" sz="2400" baseline="0">
                <a:solidFill>
                  <a:schemeClr val="folHlink"/>
                </a:solidFill>
                <a:latin typeface="宋体" charset="-122"/>
              </a:rPr>
              <a:t> </a:t>
            </a:r>
          </a:p>
        </p:txBody>
      </p:sp>
      <p:grpSp>
        <p:nvGrpSpPr>
          <p:cNvPr id="85057" name="Group 65"/>
          <p:cNvGrpSpPr>
            <a:grpSpLocks/>
          </p:cNvGrpSpPr>
          <p:nvPr/>
        </p:nvGrpSpPr>
        <p:grpSpPr bwMode="auto">
          <a:xfrm>
            <a:off x="6443663" y="3678238"/>
            <a:ext cx="2514600" cy="2228850"/>
            <a:chOff x="464" y="2425"/>
            <a:chExt cx="1584" cy="1404"/>
          </a:xfrm>
        </p:grpSpPr>
        <p:sp>
          <p:nvSpPr>
            <p:cNvPr id="71696" name="Text Box 66"/>
            <p:cNvSpPr txBox="1">
              <a:spLocks noChangeArrowheads="1"/>
            </p:cNvSpPr>
            <p:nvPr/>
          </p:nvSpPr>
          <p:spPr bwMode="auto">
            <a:xfrm>
              <a:off x="502" y="2438"/>
              <a:ext cx="6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baseline="0"/>
                <a:t>输　入</a:t>
              </a:r>
              <a:endParaRPr lang="zh-CN" altLang="en-US" sz="2400" baseline="0">
                <a:latin typeface="Arial" charset="0"/>
              </a:endParaRPr>
            </a:p>
          </p:txBody>
        </p:sp>
        <p:sp>
          <p:nvSpPr>
            <p:cNvPr id="71697" name="Text Box 67"/>
            <p:cNvSpPr txBox="1">
              <a:spLocks noChangeArrowheads="1"/>
            </p:cNvSpPr>
            <p:nvPr/>
          </p:nvSpPr>
          <p:spPr bwMode="auto">
            <a:xfrm>
              <a:off x="1462" y="2451"/>
              <a:ext cx="5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baseline="0"/>
                <a:t>输 出</a:t>
              </a:r>
              <a:endParaRPr lang="zh-CN" altLang="en-US" sz="2400" baseline="0">
                <a:latin typeface="Arial" charset="0"/>
              </a:endParaRPr>
            </a:p>
          </p:txBody>
        </p:sp>
        <p:sp>
          <p:nvSpPr>
            <p:cNvPr id="71698" name="Text Box 68"/>
            <p:cNvSpPr txBox="1">
              <a:spLocks noChangeArrowheads="1"/>
            </p:cNvSpPr>
            <p:nvPr/>
          </p:nvSpPr>
          <p:spPr bwMode="auto">
            <a:xfrm>
              <a:off x="524" y="2691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/>
                <a:t>A</a:t>
              </a:r>
              <a:endParaRPr lang="en-US" altLang="zh-CN" sz="2400" baseline="0">
                <a:latin typeface="Arial" charset="0"/>
              </a:endParaRPr>
            </a:p>
          </p:txBody>
        </p:sp>
        <p:sp>
          <p:nvSpPr>
            <p:cNvPr id="71699" name="Text Box 69"/>
            <p:cNvSpPr txBox="1">
              <a:spLocks noChangeArrowheads="1"/>
            </p:cNvSpPr>
            <p:nvPr/>
          </p:nvSpPr>
          <p:spPr bwMode="auto">
            <a:xfrm>
              <a:off x="976" y="2691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/>
                <a:t>B</a:t>
              </a:r>
              <a:endParaRPr lang="en-US" altLang="zh-CN" sz="2400" baseline="0">
                <a:latin typeface="Arial" charset="0"/>
              </a:endParaRPr>
            </a:p>
          </p:txBody>
        </p:sp>
        <p:sp>
          <p:nvSpPr>
            <p:cNvPr id="71700" name="Text Box 70"/>
            <p:cNvSpPr txBox="1">
              <a:spLocks noChangeArrowheads="1"/>
            </p:cNvSpPr>
            <p:nvPr/>
          </p:nvSpPr>
          <p:spPr bwMode="auto">
            <a:xfrm>
              <a:off x="1640" y="2677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/>
                <a:t>F</a:t>
              </a:r>
              <a:endParaRPr lang="en-US" altLang="zh-CN" sz="2400" baseline="0">
                <a:latin typeface="Arial" charset="0"/>
              </a:endParaRPr>
            </a:p>
          </p:txBody>
        </p:sp>
        <p:sp>
          <p:nvSpPr>
            <p:cNvPr id="71701" name="Text Box 71"/>
            <p:cNvSpPr txBox="1">
              <a:spLocks noChangeArrowheads="1"/>
            </p:cNvSpPr>
            <p:nvPr/>
          </p:nvSpPr>
          <p:spPr bwMode="auto">
            <a:xfrm>
              <a:off x="992" y="294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>
                  <a:solidFill>
                    <a:srgbClr val="FF0000"/>
                  </a:solidFill>
                </a:rPr>
                <a:t>1</a:t>
              </a:r>
              <a:endParaRPr lang="en-US" altLang="zh-CN" sz="2400" baseline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71702" name="Text Box 72"/>
            <p:cNvSpPr txBox="1">
              <a:spLocks noChangeArrowheads="1"/>
            </p:cNvSpPr>
            <p:nvPr/>
          </p:nvSpPr>
          <p:spPr bwMode="auto">
            <a:xfrm>
              <a:off x="977" y="314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>
                  <a:solidFill>
                    <a:srgbClr val="FF0000"/>
                  </a:solidFill>
                </a:rPr>
                <a:t>0</a:t>
              </a:r>
              <a:endParaRPr lang="en-US" altLang="zh-CN" sz="2400" baseline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71703" name="Text Box 73"/>
            <p:cNvSpPr txBox="1">
              <a:spLocks noChangeArrowheads="1"/>
            </p:cNvSpPr>
            <p:nvPr/>
          </p:nvSpPr>
          <p:spPr bwMode="auto">
            <a:xfrm>
              <a:off x="536" y="294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>
                  <a:solidFill>
                    <a:srgbClr val="FF0000"/>
                  </a:solidFill>
                </a:rPr>
                <a:t>1</a:t>
              </a:r>
              <a:endParaRPr lang="en-US" altLang="zh-CN" sz="2400" baseline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71704" name="Text Box 74"/>
            <p:cNvSpPr txBox="1">
              <a:spLocks noChangeArrowheads="1"/>
            </p:cNvSpPr>
            <p:nvPr/>
          </p:nvSpPr>
          <p:spPr bwMode="auto">
            <a:xfrm>
              <a:off x="1647" y="293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>
                  <a:solidFill>
                    <a:schemeClr val="folHlink"/>
                  </a:solidFill>
                </a:rPr>
                <a:t>1</a:t>
              </a:r>
              <a:endParaRPr lang="en-US" altLang="zh-CN" sz="2400" baseline="0">
                <a:solidFill>
                  <a:schemeClr val="folHlink"/>
                </a:solidFill>
                <a:latin typeface="Arial" charset="0"/>
              </a:endParaRPr>
            </a:p>
          </p:txBody>
        </p:sp>
        <p:sp>
          <p:nvSpPr>
            <p:cNvPr id="71705" name="Text Box 75"/>
            <p:cNvSpPr txBox="1">
              <a:spLocks noChangeArrowheads="1"/>
            </p:cNvSpPr>
            <p:nvPr/>
          </p:nvSpPr>
          <p:spPr bwMode="auto">
            <a:xfrm>
              <a:off x="1647" y="314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>
                  <a:solidFill>
                    <a:schemeClr val="folHlink"/>
                  </a:solidFill>
                </a:rPr>
                <a:t>1</a:t>
              </a:r>
              <a:endParaRPr lang="en-US" altLang="zh-CN" sz="2400" baseline="0">
                <a:solidFill>
                  <a:schemeClr val="folHlink"/>
                </a:solidFill>
                <a:latin typeface="Arial" charset="0"/>
              </a:endParaRPr>
            </a:p>
          </p:txBody>
        </p:sp>
        <p:sp>
          <p:nvSpPr>
            <p:cNvPr id="71706" name="Text Box 76"/>
            <p:cNvSpPr txBox="1">
              <a:spLocks noChangeArrowheads="1"/>
            </p:cNvSpPr>
            <p:nvPr/>
          </p:nvSpPr>
          <p:spPr bwMode="auto">
            <a:xfrm>
              <a:off x="1640" y="334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>
                  <a:solidFill>
                    <a:schemeClr val="folHlink"/>
                  </a:solidFill>
                </a:rPr>
                <a:t>1</a:t>
              </a:r>
              <a:endParaRPr lang="en-US" altLang="zh-CN" sz="2400" baseline="0">
                <a:solidFill>
                  <a:schemeClr val="folHlink"/>
                </a:solidFill>
                <a:latin typeface="Arial" charset="0"/>
              </a:endParaRPr>
            </a:p>
          </p:txBody>
        </p:sp>
        <p:sp>
          <p:nvSpPr>
            <p:cNvPr id="71707" name="Text Box 77"/>
            <p:cNvSpPr txBox="1">
              <a:spLocks noChangeArrowheads="1"/>
            </p:cNvSpPr>
            <p:nvPr/>
          </p:nvSpPr>
          <p:spPr bwMode="auto">
            <a:xfrm>
              <a:off x="992" y="333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>
                  <a:solidFill>
                    <a:srgbClr val="FF0000"/>
                  </a:solidFill>
                </a:rPr>
                <a:t>1</a:t>
              </a:r>
              <a:endParaRPr lang="en-US" altLang="zh-CN" sz="2400" baseline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71708" name="Text Box 78"/>
            <p:cNvSpPr txBox="1">
              <a:spLocks noChangeArrowheads="1"/>
            </p:cNvSpPr>
            <p:nvPr/>
          </p:nvSpPr>
          <p:spPr bwMode="auto">
            <a:xfrm>
              <a:off x="536" y="314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>
                  <a:solidFill>
                    <a:srgbClr val="FF0000"/>
                  </a:solidFill>
                </a:rPr>
                <a:t>1</a:t>
              </a:r>
              <a:endParaRPr lang="en-US" altLang="zh-CN" sz="2400" baseline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71709" name="Text Box 79"/>
            <p:cNvSpPr txBox="1">
              <a:spLocks noChangeArrowheads="1"/>
            </p:cNvSpPr>
            <p:nvPr/>
          </p:nvSpPr>
          <p:spPr bwMode="auto">
            <a:xfrm>
              <a:off x="524" y="333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>
                  <a:solidFill>
                    <a:srgbClr val="FF0000"/>
                  </a:solidFill>
                </a:rPr>
                <a:t>0</a:t>
              </a:r>
              <a:endParaRPr lang="en-US" altLang="zh-CN" sz="2400" baseline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71710" name="Text Box 80"/>
            <p:cNvSpPr txBox="1">
              <a:spLocks noChangeArrowheads="1"/>
            </p:cNvSpPr>
            <p:nvPr/>
          </p:nvSpPr>
          <p:spPr bwMode="auto">
            <a:xfrm>
              <a:off x="521" y="354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>
                  <a:solidFill>
                    <a:srgbClr val="FF0000"/>
                  </a:solidFill>
                </a:rPr>
                <a:t>0</a:t>
              </a:r>
              <a:endParaRPr lang="en-US" altLang="zh-CN" sz="2400" baseline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71711" name="Text Box 81"/>
            <p:cNvSpPr txBox="1">
              <a:spLocks noChangeArrowheads="1"/>
            </p:cNvSpPr>
            <p:nvPr/>
          </p:nvSpPr>
          <p:spPr bwMode="auto">
            <a:xfrm>
              <a:off x="977" y="354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>
                  <a:solidFill>
                    <a:srgbClr val="FF0000"/>
                  </a:solidFill>
                </a:rPr>
                <a:t>0</a:t>
              </a:r>
              <a:endParaRPr lang="en-US" altLang="zh-CN" sz="2400" baseline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71712" name="Text Box 82"/>
            <p:cNvSpPr txBox="1">
              <a:spLocks noChangeArrowheads="1"/>
            </p:cNvSpPr>
            <p:nvPr/>
          </p:nvSpPr>
          <p:spPr bwMode="auto">
            <a:xfrm>
              <a:off x="1625" y="354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>
                  <a:solidFill>
                    <a:schemeClr val="folHlink"/>
                  </a:solidFill>
                </a:rPr>
                <a:t>0</a:t>
              </a:r>
              <a:endParaRPr lang="en-US" altLang="zh-CN" sz="2400" baseline="0">
                <a:solidFill>
                  <a:schemeClr val="folHlink"/>
                </a:solidFill>
                <a:latin typeface="Arial" charset="0"/>
              </a:endParaRPr>
            </a:p>
          </p:txBody>
        </p:sp>
        <p:sp>
          <p:nvSpPr>
            <p:cNvPr id="71713" name="Line 83"/>
            <p:cNvSpPr>
              <a:spLocks noChangeShapeType="1"/>
            </p:cNvSpPr>
            <p:nvPr/>
          </p:nvSpPr>
          <p:spPr bwMode="auto">
            <a:xfrm>
              <a:off x="464" y="2425"/>
              <a:ext cx="158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4" name="Line 84"/>
            <p:cNvSpPr>
              <a:spLocks noChangeShapeType="1"/>
            </p:cNvSpPr>
            <p:nvPr/>
          </p:nvSpPr>
          <p:spPr bwMode="auto">
            <a:xfrm>
              <a:off x="464" y="2953"/>
              <a:ext cx="158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5" name="Line 85"/>
            <p:cNvSpPr>
              <a:spLocks noChangeShapeType="1"/>
            </p:cNvSpPr>
            <p:nvPr/>
          </p:nvSpPr>
          <p:spPr bwMode="auto">
            <a:xfrm>
              <a:off x="464" y="3817"/>
              <a:ext cx="158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6" name="Line 86"/>
            <p:cNvSpPr>
              <a:spLocks noChangeShapeType="1"/>
            </p:cNvSpPr>
            <p:nvPr/>
          </p:nvSpPr>
          <p:spPr bwMode="auto">
            <a:xfrm>
              <a:off x="1376" y="2425"/>
              <a:ext cx="0" cy="1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AutoShape 36"/>
          <p:cNvSpPr>
            <a:spLocks noChangeArrowheads="1"/>
          </p:cNvSpPr>
          <p:nvPr/>
        </p:nvSpPr>
        <p:spPr bwMode="auto">
          <a:xfrm>
            <a:off x="6948488" y="6021388"/>
            <a:ext cx="1223962" cy="503237"/>
          </a:xfrm>
          <a:prstGeom prst="wedgeRoundRectCallout">
            <a:avLst>
              <a:gd name="adj1" fmla="val -45199"/>
              <a:gd name="adj2" fmla="val -135171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baseline="0"/>
              <a:t>负逻辑</a:t>
            </a:r>
            <a:endParaRPr lang="en-US" altLang="zh-CN" baseline="0">
              <a:solidFill>
                <a:schemeClr val="folHlink"/>
              </a:solidFill>
              <a:latin typeface="仿宋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5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5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5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8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9" grpId="0"/>
      <p:bldP spid="5" grpId="0" animBg="1"/>
      <p:bldP spid="2" grpId="0" animBg="1"/>
      <p:bldP spid="85030" grpId="0"/>
      <p:bldP spid="85032" grpId="0"/>
      <p:bldP spid="3" grpId="0" animBg="1"/>
      <p:bldP spid="85056" grpId="0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5" name="图片 90" descr="T:\我的答辩PPT\东北林业大学.jpg东北林业大学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07" name="AutoShape 4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2400" baseline="0">
              <a:latin typeface="仿宋" pitchFamily="49" charset="-122"/>
            </a:endParaRPr>
          </a:p>
        </p:txBody>
      </p:sp>
      <p:sp>
        <p:nvSpPr>
          <p:cNvPr id="64518" name="文本框 2"/>
          <p:cNvSpPr txBox="1">
            <a:spLocks noChangeArrowheads="1"/>
          </p:cNvSpPr>
          <p:nvPr/>
        </p:nvSpPr>
        <p:spPr bwMode="auto">
          <a:xfrm>
            <a:off x="179388" y="260350"/>
            <a:ext cx="52197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仿宋" pitchFamily="49" charset="-122"/>
                <a:ea typeface="华文行楷" pitchFamily="2" charset="-122"/>
              </a:rPr>
              <a:t>六、正逻辑和负逻辑</a:t>
            </a:r>
          </a:p>
        </p:txBody>
      </p:sp>
      <p:sp>
        <p:nvSpPr>
          <p:cNvPr id="72710" name="Rectangle 23"/>
          <p:cNvSpPr>
            <a:spLocks noChangeArrowheads="1"/>
          </p:cNvSpPr>
          <p:nvPr/>
        </p:nvSpPr>
        <p:spPr bwMode="auto">
          <a:xfrm>
            <a:off x="539750" y="981075"/>
            <a:ext cx="4968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aseline="0"/>
              <a:t>2</a:t>
            </a:r>
            <a:r>
              <a:rPr lang="zh-CN" altLang="en-US" sz="2800" baseline="0"/>
              <a:t>、负逻辑关系的器件实现 </a:t>
            </a:r>
          </a:p>
        </p:txBody>
      </p:sp>
      <p:sp>
        <p:nvSpPr>
          <p:cNvPr id="72711" name="Text Box 70"/>
          <p:cNvSpPr txBox="1">
            <a:spLocks noChangeArrowheads="1"/>
          </p:cNvSpPr>
          <p:nvPr/>
        </p:nvSpPr>
        <p:spPr bwMode="auto">
          <a:xfrm>
            <a:off x="539750" y="1557338"/>
            <a:ext cx="511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400" baseline="0">
                <a:solidFill>
                  <a:srgbClr val="FF0000"/>
                </a:solidFill>
              </a:rPr>
              <a:t>注意：</a:t>
            </a:r>
            <a:r>
              <a:rPr lang="zh-CN" altLang="en-US" sz="2400" baseline="0"/>
              <a:t>所有的逻辑门全是</a:t>
            </a:r>
            <a:r>
              <a:rPr lang="zh-CN" altLang="en-US" sz="2400" baseline="0">
                <a:solidFill>
                  <a:schemeClr val="folHlink"/>
                </a:solidFill>
              </a:rPr>
              <a:t>正逻辑</a:t>
            </a:r>
          </a:p>
        </p:txBody>
      </p:sp>
      <p:sp>
        <p:nvSpPr>
          <p:cNvPr id="85030" name="Rectangle 25"/>
          <p:cNvSpPr>
            <a:spLocks noChangeArrowheads="1"/>
          </p:cNvSpPr>
          <p:nvPr/>
        </p:nvSpPr>
        <p:spPr bwMode="auto">
          <a:xfrm>
            <a:off x="539750" y="2133600"/>
            <a:ext cx="3455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zh-CN" altLang="en-US" sz="2400" baseline="0"/>
              <a:t>以</a:t>
            </a:r>
            <a:r>
              <a:rPr kumimoji="1" lang="en-US" altLang="zh-CN" sz="2400" baseline="0">
                <a:solidFill>
                  <a:schemeClr val="folHlink"/>
                </a:solidFill>
              </a:rPr>
              <a:t>F(A, B) = A B</a:t>
            </a:r>
            <a:r>
              <a:rPr kumimoji="1" lang="zh-CN" altLang="en-US" sz="2400" baseline="0"/>
              <a:t>为例</a:t>
            </a:r>
            <a:r>
              <a:rPr kumimoji="1" lang="zh-CN" altLang="en-US" sz="2400" baseline="0">
                <a:solidFill>
                  <a:schemeClr val="folHlink"/>
                </a:solidFill>
              </a:rPr>
              <a:t> </a:t>
            </a:r>
          </a:p>
        </p:txBody>
      </p:sp>
      <p:grpSp>
        <p:nvGrpSpPr>
          <p:cNvPr id="85033" name="Group 41"/>
          <p:cNvGrpSpPr>
            <a:grpSpLocks/>
          </p:cNvGrpSpPr>
          <p:nvPr/>
        </p:nvGrpSpPr>
        <p:grpSpPr bwMode="auto">
          <a:xfrm>
            <a:off x="755650" y="2855913"/>
            <a:ext cx="2514600" cy="2228850"/>
            <a:chOff x="464" y="2425"/>
            <a:chExt cx="1584" cy="1404"/>
          </a:xfrm>
        </p:grpSpPr>
        <p:sp>
          <p:nvSpPr>
            <p:cNvPr id="72714" name="Text Box 42"/>
            <p:cNvSpPr txBox="1">
              <a:spLocks noChangeArrowheads="1"/>
            </p:cNvSpPr>
            <p:nvPr/>
          </p:nvSpPr>
          <p:spPr bwMode="auto">
            <a:xfrm>
              <a:off x="502" y="2438"/>
              <a:ext cx="6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baseline="0"/>
                <a:t>输　入</a:t>
              </a:r>
              <a:endParaRPr lang="zh-CN" altLang="en-US" sz="2400" baseline="0">
                <a:latin typeface="Arial" charset="0"/>
              </a:endParaRPr>
            </a:p>
          </p:txBody>
        </p:sp>
        <p:sp>
          <p:nvSpPr>
            <p:cNvPr id="72715" name="Text Box 43"/>
            <p:cNvSpPr txBox="1">
              <a:spLocks noChangeArrowheads="1"/>
            </p:cNvSpPr>
            <p:nvPr/>
          </p:nvSpPr>
          <p:spPr bwMode="auto">
            <a:xfrm>
              <a:off x="1462" y="2451"/>
              <a:ext cx="5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baseline="0"/>
                <a:t>输 出</a:t>
              </a:r>
              <a:endParaRPr lang="zh-CN" altLang="en-US" sz="2400" baseline="0">
                <a:latin typeface="Arial" charset="0"/>
              </a:endParaRPr>
            </a:p>
          </p:txBody>
        </p:sp>
        <p:sp>
          <p:nvSpPr>
            <p:cNvPr id="72716" name="Text Box 44"/>
            <p:cNvSpPr txBox="1">
              <a:spLocks noChangeArrowheads="1"/>
            </p:cNvSpPr>
            <p:nvPr/>
          </p:nvSpPr>
          <p:spPr bwMode="auto">
            <a:xfrm>
              <a:off x="524" y="2691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/>
                <a:t>A</a:t>
              </a:r>
              <a:endParaRPr lang="en-US" altLang="zh-CN" sz="2400" baseline="0">
                <a:latin typeface="Arial" charset="0"/>
              </a:endParaRPr>
            </a:p>
          </p:txBody>
        </p:sp>
        <p:sp>
          <p:nvSpPr>
            <p:cNvPr id="72717" name="Text Box 45"/>
            <p:cNvSpPr txBox="1">
              <a:spLocks noChangeArrowheads="1"/>
            </p:cNvSpPr>
            <p:nvPr/>
          </p:nvSpPr>
          <p:spPr bwMode="auto">
            <a:xfrm>
              <a:off x="976" y="2691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/>
                <a:t>B</a:t>
              </a:r>
              <a:endParaRPr lang="en-US" altLang="zh-CN" sz="2400" baseline="0">
                <a:latin typeface="Arial" charset="0"/>
              </a:endParaRPr>
            </a:p>
          </p:txBody>
        </p:sp>
        <p:sp>
          <p:nvSpPr>
            <p:cNvPr id="72718" name="Text Box 46"/>
            <p:cNvSpPr txBox="1">
              <a:spLocks noChangeArrowheads="1"/>
            </p:cNvSpPr>
            <p:nvPr/>
          </p:nvSpPr>
          <p:spPr bwMode="auto">
            <a:xfrm>
              <a:off x="1640" y="2677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/>
                <a:t>F</a:t>
              </a:r>
              <a:endParaRPr lang="en-US" altLang="zh-CN" sz="2400" baseline="0">
                <a:latin typeface="Arial" charset="0"/>
              </a:endParaRPr>
            </a:p>
          </p:txBody>
        </p:sp>
        <p:sp>
          <p:nvSpPr>
            <p:cNvPr id="72719" name="Text Box 47"/>
            <p:cNvSpPr txBox="1">
              <a:spLocks noChangeArrowheads="1"/>
            </p:cNvSpPr>
            <p:nvPr/>
          </p:nvSpPr>
          <p:spPr bwMode="auto">
            <a:xfrm>
              <a:off x="992" y="294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/>
                <a:t>0</a:t>
              </a:r>
              <a:endParaRPr lang="en-US" altLang="zh-CN" sz="2400" baseline="0">
                <a:latin typeface="Arial" charset="0"/>
              </a:endParaRPr>
            </a:p>
          </p:txBody>
        </p:sp>
        <p:sp>
          <p:nvSpPr>
            <p:cNvPr id="72720" name="Text Box 48"/>
            <p:cNvSpPr txBox="1">
              <a:spLocks noChangeArrowheads="1"/>
            </p:cNvSpPr>
            <p:nvPr/>
          </p:nvSpPr>
          <p:spPr bwMode="auto">
            <a:xfrm>
              <a:off x="977" y="314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/>
                <a:t>1</a:t>
              </a:r>
              <a:endParaRPr lang="en-US" altLang="zh-CN" sz="2400" baseline="0">
                <a:latin typeface="Arial" charset="0"/>
              </a:endParaRPr>
            </a:p>
          </p:txBody>
        </p:sp>
        <p:sp>
          <p:nvSpPr>
            <p:cNvPr id="72721" name="Text Box 49"/>
            <p:cNvSpPr txBox="1">
              <a:spLocks noChangeArrowheads="1"/>
            </p:cNvSpPr>
            <p:nvPr/>
          </p:nvSpPr>
          <p:spPr bwMode="auto">
            <a:xfrm>
              <a:off x="536" y="294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/>
                <a:t>0</a:t>
              </a:r>
              <a:endParaRPr lang="en-US" altLang="zh-CN" sz="2400" baseline="0">
                <a:latin typeface="Arial" charset="0"/>
              </a:endParaRPr>
            </a:p>
          </p:txBody>
        </p:sp>
        <p:sp>
          <p:nvSpPr>
            <p:cNvPr id="72722" name="Text Box 50"/>
            <p:cNvSpPr txBox="1">
              <a:spLocks noChangeArrowheads="1"/>
            </p:cNvSpPr>
            <p:nvPr/>
          </p:nvSpPr>
          <p:spPr bwMode="auto">
            <a:xfrm>
              <a:off x="1647" y="293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/>
                <a:t>0</a:t>
              </a:r>
              <a:endParaRPr lang="en-US" altLang="zh-CN" sz="2400" baseline="0">
                <a:latin typeface="Arial" charset="0"/>
              </a:endParaRPr>
            </a:p>
          </p:txBody>
        </p:sp>
        <p:sp>
          <p:nvSpPr>
            <p:cNvPr id="72723" name="Text Box 51"/>
            <p:cNvSpPr txBox="1">
              <a:spLocks noChangeArrowheads="1"/>
            </p:cNvSpPr>
            <p:nvPr/>
          </p:nvSpPr>
          <p:spPr bwMode="auto">
            <a:xfrm>
              <a:off x="1647" y="314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/>
                <a:t>0</a:t>
              </a:r>
              <a:endParaRPr lang="en-US" altLang="zh-CN" sz="2400" baseline="0">
                <a:latin typeface="Arial" charset="0"/>
              </a:endParaRPr>
            </a:p>
          </p:txBody>
        </p:sp>
        <p:sp>
          <p:nvSpPr>
            <p:cNvPr id="72724" name="Text Box 52"/>
            <p:cNvSpPr txBox="1">
              <a:spLocks noChangeArrowheads="1"/>
            </p:cNvSpPr>
            <p:nvPr/>
          </p:nvSpPr>
          <p:spPr bwMode="auto">
            <a:xfrm>
              <a:off x="1640" y="334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/>
                <a:t>0</a:t>
              </a:r>
              <a:endParaRPr lang="en-US" altLang="zh-CN" sz="2400" baseline="0">
                <a:latin typeface="Arial" charset="0"/>
              </a:endParaRPr>
            </a:p>
          </p:txBody>
        </p:sp>
        <p:sp>
          <p:nvSpPr>
            <p:cNvPr id="72725" name="Text Box 53"/>
            <p:cNvSpPr txBox="1">
              <a:spLocks noChangeArrowheads="1"/>
            </p:cNvSpPr>
            <p:nvPr/>
          </p:nvSpPr>
          <p:spPr bwMode="auto">
            <a:xfrm>
              <a:off x="992" y="333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/>
                <a:t>0</a:t>
              </a:r>
              <a:endParaRPr lang="en-US" altLang="zh-CN" sz="2400" baseline="0">
                <a:latin typeface="Arial" charset="0"/>
              </a:endParaRPr>
            </a:p>
          </p:txBody>
        </p:sp>
        <p:sp>
          <p:nvSpPr>
            <p:cNvPr id="72726" name="Text Box 54"/>
            <p:cNvSpPr txBox="1">
              <a:spLocks noChangeArrowheads="1"/>
            </p:cNvSpPr>
            <p:nvPr/>
          </p:nvSpPr>
          <p:spPr bwMode="auto">
            <a:xfrm>
              <a:off x="536" y="314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/>
                <a:t>0</a:t>
              </a:r>
              <a:endParaRPr lang="en-US" altLang="zh-CN" sz="2400" baseline="0">
                <a:latin typeface="Arial" charset="0"/>
              </a:endParaRPr>
            </a:p>
          </p:txBody>
        </p:sp>
        <p:sp>
          <p:nvSpPr>
            <p:cNvPr id="72727" name="Text Box 55"/>
            <p:cNvSpPr txBox="1">
              <a:spLocks noChangeArrowheads="1"/>
            </p:cNvSpPr>
            <p:nvPr/>
          </p:nvSpPr>
          <p:spPr bwMode="auto">
            <a:xfrm>
              <a:off x="524" y="333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/>
                <a:t>1</a:t>
              </a:r>
              <a:endParaRPr lang="en-US" altLang="zh-CN" sz="2400" baseline="0">
                <a:latin typeface="Arial" charset="0"/>
              </a:endParaRPr>
            </a:p>
          </p:txBody>
        </p:sp>
        <p:sp>
          <p:nvSpPr>
            <p:cNvPr id="72728" name="Text Box 56"/>
            <p:cNvSpPr txBox="1">
              <a:spLocks noChangeArrowheads="1"/>
            </p:cNvSpPr>
            <p:nvPr/>
          </p:nvSpPr>
          <p:spPr bwMode="auto">
            <a:xfrm>
              <a:off x="521" y="354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/>
                <a:t>1</a:t>
              </a:r>
              <a:endParaRPr lang="en-US" altLang="zh-CN" sz="2400" baseline="0">
                <a:latin typeface="Arial" charset="0"/>
              </a:endParaRPr>
            </a:p>
          </p:txBody>
        </p:sp>
        <p:sp>
          <p:nvSpPr>
            <p:cNvPr id="72729" name="Text Box 57"/>
            <p:cNvSpPr txBox="1">
              <a:spLocks noChangeArrowheads="1"/>
            </p:cNvSpPr>
            <p:nvPr/>
          </p:nvSpPr>
          <p:spPr bwMode="auto">
            <a:xfrm>
              <a:off x="977" y="354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/>
                <a:t>1</a:t>
              </a:r>
              <a:endParaRPr lang="en-US" altLang="zh-CN" sz="2400" baseline="0">
                <a:latin typeface="Arial" charset="0"/>
              </a:endParaRPr>
            </a:p>
          </p:txBody>
        </p:sp>
        <p:sp>
          <p:nvSpPr>
            <p:cNvPr id="72730" name="Text Box 58"/>
            <p:cNvSpPr txBox="1">
              <a:spLocks noChangeArrowheads="1"/>
            </p:cNvSpPr>
            <p:nvPr/>
          </p:nvSpPr>
          <p:spPr bwMode="auto">
            <a:xfrm>
              <a:off x="1625" y="354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/>
                <a:t>1</a:t>
              </a:r>
              <a:endParaRPr lang="en-US" altLang="zh-CN" sz="2400" baseline="0">
                <a:latin typeface="Arial" charset="0"/>
              </a:endParaRPr>
            </a:p>
          </p:txBody>
        </p:sp>
        <p:sp>
          <p:nvSpPr>
            <p:cNvPr id="72731" name="Line 59"/>
            <p:cNvSpPr>
              <a:spLocks noChangeShapeType="1"/>
            </p:cNvSpPr>
            <p:nvPr/>
          </p:nvSpPr>
          <p:spPr bwMode="auto">
            <a:xfrm>
              <a:off x="464" y="2425"/>
              <a:ext cx="158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2" name="Line 60"/>
            <p:cNvSpPr>
              <a:spLocks noChangeShapeType="1"/>
            </p:cNvSpPr>
            <p:nvPr/>
          </p:nvSpPr>
          <p:spPr bwMode="auto">
            <a:xfrm>
              <a:off x="464" y="2953"/>
              <a:ext cx="158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3" name="Line 61"/>
            <p:cNvSpPr>
              <a:spLocks noChangeShapeType="1"/>
            </p:cNvSpPr>
            <p:nvPr/>
          </p:nvSpPr>
          <p:spPr bwMode="auto">
            <a:xfrm>
              <a:off x="464" y="3817"/>
              <a:ext cx="158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34" name="Line 62"/>
            <p:cNvSpPr>
              <a:spLocks noChangeShapeType="1"/>
            </p:cNvSpPr>
            <p:nvPr/>
          </p:nvSpPr>
          <p:spPr bwMode="auto">
            <a:xfrm>
              <a:off x="1376" y="2425"/>
              <a:ext cx="0" cy="1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5057" name="Group 65"/>
          <p:cNvGrpSpPr>
            <a:grpSpLocks/>
          </p:cNvGrpSpPr>
          <p:nvPr/>
        </p:nvGrpSpPr>
        <p:grpSpPr bwMode="auto">
          <a:xfrm>
            <a:off x="3635375" y="2855913"/>
            <a:ext cx="2514600" cy="2228850"/>
            <a:chOff x="464" y="2425"/>
            <a:chExt cx="1584" cy="1404"/>
          </a:xfrm>
        </p:grpSpPr>
        <p:sp>
          <p:nvSpPr>
            <p:cNvPr id="72736" name="Text Box 66"/>
            <p:cNvSpPr txBox="1">
              <a:spLocks noChangeArrowheads="1"/>
            </p:cNvSpPr>
            <p:nvPr/>
          </p:nvSpPr>
          <p:spPr bwMode="auto">
            <a:xfrm>
              <a:off x="502" y="2438"/>
              <a:ext cx="6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baseline="0"/>
                <a:t>输　入</a:t>
              </a:r>
              <a:endParaRPr lang="zh-CN" altLang="en-US" sz="2400" baseline="0">
                <a:latin typeface="Arial" charset="0"/>
              </a:endParaRPr>
            </a:p>
          </p:txBody>
        </p:sp>
        <p:sp>
          <p:nvSpPr>
            <p:cNvPr id="72737" name="Text Box 67"/>
            <p:cNvSpPr txBox="1">
              <a:spLocks noChangeArrowheads="1"/>
            </p:cNvSpPr>
            <p:nvPr/>
          </p:nvSpPr>
          <p:spPr bwMode="auto">
            <a:xfrm>
              <a:off x="1462" y="2451"/>
              <a:ext cx="5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 baseline="0"/>
                <a:t>输 出</a:t>
              </a:r>
              <a:endParaRPr lang="zh-CN" altLang="en-US" sz="2400" baseline="0">
                <a:latin typeface="Arial" charset="0"/>
              </a:endParaRPr>
            </a:p>
          </p:txBody>
        </p:sp>
        <p:sp>
          <p:nvSpPr>
            <p:cNvPr id="72738" name="Text Box 68"/>
            <p:cNvSpPr txBox="1">
              <a:spLocks noChangeArrowheads="1"/>
            </p:cNvSpPr>
            <p:nvPr/>
          </p:nvSpPr>
          <p:spPr bwMode="auto">
            <a:xfrm>
              <a:off x="524" y="2691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>
                  <a:solidFill>
                    <a:srgbClr val="FF0000"/>
                  </a:solidFill>
                </a:rPr>
                <a:t>A</a:t>
              </a:r>
              <a:endParaRPr lang="en-US" altLang="zh-CN" sz="2400" baseline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72739" name="Text Box 69"/>
            <p:cNvSpPr txBox="1">
              <a:spLocks noChangeArrowheads="1"/>
            </p:cNvSpPr>
            <p:nvPr/>
          </p:nvSpPr>
          <p:spPr bwMode="auto">
            <a:xfrm>
              <a:off x="976" y="2691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>
                  <a:solidFill>
                    <a:srgbClr val="FF0000"/>
                  </a:solidFill>
                </a:rPr>
                <a:t>B</a:t>
              </a:r>
              <a:endParaRPr lang="en-US" altLang="zh-CN" sz="2400" baseline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72740" name="Text Box 70"/>
            <p:cNvSpPr txBox="1">
              <a:spLocks noChangeArrowheads="1"/>
            </p:cNvSpPr>
            <p:nvPr/>
          </p:nvSpPr>
          <p:spPr bwMode="auto">
            <a:xfrm>
              <a:off x="1640" y="2677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>
                  <a:solidFill>
                    <a:schemeClr val="hlink"/>
                  </a:solidFill>
                </a:rPr>
                <a:t>F</a:t>
              </a:r>
              <a:endParaRPr lang="en-US" altLang="zh-CN" sz="2400" baseline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72741" name="Text Box 71"/>
            <p:cNvSpPr txBox="1">
              <a:spLocks noChangeArrowheads="1"/>
            </p:cNvSpPr>
            <p:nvPr/>
          </p:nvSpPr>
          <p:spPr bwMode="auto">
            <a:xfrm>
              <a:off x="992" y="294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>
                  <a:solidFill>
                    <a:srgbClr val="FF0000"/>
                  </a:solidFill>
                </a:rPr>
                <a:t>1</a:t>
              </a:r>
              <a:endParaRPr lang="en-US" altLang="zh-CN" sz="2400" baseline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72742" name="Text Box 72"/>
            <p:cNvSpPr txBox="1">
              <a:spLocks noChangeArrowheads="1"/>
            </p:cNvSpPr>
            <p:nvPr/>
          </p:nvSpPr>
          <p:spPr bwMode="auto">
            <a:xfrm>
              <a:off x="977" y="314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>
                  <a:solidFill>
                    <a:srgbClr val="FF0000"/>
                  </a:solidFill>
                </a:rPr>
                <a:t>0</a:t>
              </a:r>
              <a:endParaRPr lang="en-US" altLang="zh-CN" sz="2400" baseline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72743" name="Text Box 73"/>
            <p:cNvSpPr txBox="1">
              <a:spLocks noChangeArrowheads="1"/>
            </p:cNvSpPr>
            <p:nvPr/>
          </p:nvSpPr>
          <p:spPr bwMode="auto">
            <a:xfrm>
              <a:off x="536" y="294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>
                  <a:solidFill>
                    <a:srgbClr val="FF0000"/>
                  </a:solidFill>
                </a:rPr>
                <a:t>1</a:t>
              </a:r>
              <a:endParaRPr lang="en-US" altLang="zh-CN" sz="2400" baseline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72744" name="Text Box 74"/>
            <p:cNvSpPr txBox="1">
              <a:spLocks noChangeArrowheads="1"/>
            </p:cNvSpPr>
            <p:nvPr/>
          </p:nvSpPr>
          <p:spPr bwMode="auto">
            <a:xfrm>
              <a:off x="1647" y="293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>
                  <a:solidFill>
                    <a:schemeClr val="folHlink"/>
                  </a:solidFill>
                </a:rPr>
                <a:t>1</a:t>
              </a:r>
              <a:endParaRPr lang="en-US" altLang="zh-CN" sz="2400" baseline="0">
                <a:solidFill>
                  <a:schemeClr val="folHlink"/>
                </a:solidFill>
                <a:latin typeface="Arial" charset="0"/>
              </a:endParaRPr>
            </a:p>
          </p:txBody>
        </p:sp>
        <p:sp>
          <p:nvSpPr>
            <p:cNvPr id="72745" name="Text Box 75"/>
            <p:cNvSpPr txBox="1">
              <a:spLocks noChangeArrowheads="1"/>
            </p:cNvSpPr>
            <p:nvPr/>
          </p:nvSpPr>
          <p:spPr bwMode="auto">
            <a:xfrm>
              <a:off x="1647" y="314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>
                  <a:solidFill>
                    <a:schemeClr val="folHlink"/>
                  </a:solidFill>
                </a:rPr>
                <a:t>1</a:t>
              </a:r>
              <a:endParaRPr lang="en-US" altLang="zh-CN" sz="2400" baseline="0">
                <a:solidFill>
                  <a:schemeClr val="folHlink"/>
                </a:solidFill>
                <a:latin typeface="Arial" charset="0"/>
              </a:endParaRPr>
            </a:p>
          </p:txBody>
        </p:sp>
        <p:sp>
          <p:nvSpPr>
            <p:cNvPr id="72746" name="Text Box 76"/>
            <p:cNvSpPr txBox="1">
              <a:spLocks noChangeArrowheads="1"/>
            </p:cNvSpPr>
            <p:nvPr/>
          </p:nvSpPr>
          <p:spPr bwMode="auto">
            <a:xfrm>
              <a:off x="1640" y="334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>
                  <a:solidFill>
                    <a:schemeClr val="folHlink"/>
                  </a:solidFill>
                </a:rPr>
                <a:t>1</a:t>
              </a:r>
              <a:endParaRPr lang="en-US" altLang="zh-CN" sz="2400" baseline="0">
                <a:solidFill>
                  <a:schemeClr val="folHlink"/>
                </a:solidFill>
                <a:latin typeface="Arial" charset="0"/>
              </a:endParaRPr>
            </a:p>
          </p:txBody>
        </p:sp>
        <p:sp>
          <p:nvSpPr>
            <p:cNvPr id="72747" name="Text Box 77"/>
            <p:cNvSpPr txBox="1">
              <a:spLocks noChangeArrowheads="1"/>
            </p:cNvSpPr>
            <p:nvPr/>
          </p:nvSpPr>
          <p:spPr bwMode="auto">
            <a:xfrm>
              <a:off x="992" y="333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>
                  <a:solidFill>
                    <a:srgbClr val="FF0000"/>
                  </a:solidFill>
                </a:rPr>
                <a:t>1</a:t>
              </a:r>
              <a:endParaRPr lang="en-US" altLang="zh-CN" sz="2400" baseline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72748" name="Text Box 78"/>
            <p:cNvSpPr txBox="1">
              <a:spLocks noChangeArrowheads="1"/>
            </p:cNvSpPr>
            <p:nvPr/>
          </p:nvSpPr>
          <p:spPr bwMode="auto">
            <a:xfrm>
              <a:off x="536" y="314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>
                  <a:solidFill>
                    <a:srgbClr val="FF0000"/>
                  </a:solidFill>
                </a:rPr>
                <a:t>1</a:t>
              </a:r>
              <a:endParaRPr lang="en-US" altLang="zh-CN" sz="2400" baseline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72749" name="Text Box 79"/>
            <p:cNvSpPr txBox="1">
              <a:spLocks noChangeArrowheads="1"/>
            </p:cNvSpPr>
            <p:nvPr/>
          </p:nvSpPr>
          <p:spPr bwMode="auto">
            <a:xfrm>
              <a:off x="524" y="333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>
                  <a:solidFill>
                    <a:srgbClr val="FF0000"/>
                  </a:solidFill>
                </a:rPr>
                <a:t>0</a:t>
              </a:r>
              <a:endParaRPr lang="en-US" altLang="zh-CN" sz="2400" baseline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72750" name="Text Box 80"/>
            <p:cNvSpPr txBox="1">
              <a:spLocks noChangeArrowheads="1"/>
            </p:cNvSpPr>
            <p:nvPr/>
          </p:nvSpPr>
          <p:spPr bwMode="auto">
            <a:xfrm>
              <a:off x="521" y="354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>
                  <a:solidFill>
                    <a:srgbClr val="FF0000"/>
                  </a:solidFill>
                </a:rPr>
                <a:t>0</a:t>
              </a:r>
              <a:endParaRPr lang="en-US" altLang="zh-CN" sz="2400" baseline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72751" name="Text Box 81"/>
            <p:cNvSpPr txBox="1">
              <a:spLocks noChangeArrowheads="1"/>
            </p:cNvSpPr>
            <p:nvPr/>
          </p:nvSpPr>
          <p:spPr bwMode="auto">
            <a:xfrm>
              <a:off x="977" y="354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>
                  <a:solidFill>
                    <a:srgbClr val="FF0000"/>
                  </a:solidFill>
                </a:rPr>
                <a:t>0</a:t>
              </a:r>
              <a:endParaRPr lang="en-US" altLang="zh-CN" sz="2400" baseline="0">
                <a:solidFill>
                  <a:srgbClr val="FF0000"/>
                </a:solidFill>
                <a:latin typeface="Arial" charset="0"/>
              </a:endParaRPr>
            </a:p>
          </p:txBody>
        </p:sp>
        <p:sp>
          <p:nvSpPr>
            <p:cNvPr id="72752" name="Text Box 82"/>
            <p:cNvSpPr txBox="1">
              <a:spLocks noChangeArrowheads="1"/>
            </p:cNvSpPr>
            <p:nvPr/>
          </p:nvSpPr>
          <p:spPr bwMode="auto">
            <a:xfrm>
              <a:off x="1625" y="354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CN" sz="2400" baseline="0">
                  <a:solidFill>
                    <a:schemeClr val="folHlink"/>
                  </a:solidFill>
                </a:rPr>
                <a:t>0</a:t>
              </a:r>
              <a:endParaRPr lang="en-US" altLang="zh-CN" sz="2400" baseline="0">
                <a:solidFill>
                  <a:schemeClr val="folHlink"/>
                </a:solidFill>
                <a:latin typeface="Arial" charset="0"/>
              </a:endParaRPr>
            </a:p>
          </p:txBody>
        </p:sp>
        <p:sp>
          <p:nvSpPr>
            <p:cNvPr id="72753" name="Line 83"/>
            <p:cNvSpPr>
              <a:spLocks noChangeShapeType="1"/>
            </p:cNvSpPr>
            <p:nvPr/>
          </p:nvSpPr>
          <p:spPr bwMode="auto">
            <a:xfrm>
              <a:off x="464" y="2425"/>
              <a:ext cx="158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54" name="Line 84"/>
            <p:cNvSpPr>
              <a:spLocks noChangeShapeType="1"/>
            </p:cNvSpPr>
            <p:nvPr/>
          </p:nvSpPr>
          <p:spPr bwMode="auto">
            <a:xfrm>
              <a:off x="464" y="2953"/>
              <a:ext cx="158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55" name="Line 85"/>
            <p:cNvSpPr>
              <a:spLocks noChangeShapeType="1"/>
            </p:cNvSpPr>
            <p:nvPr/>
          </p:nvSpPr>
          <p:spPr bwMode="auto">
            <a:xfrm>
              <a:off x="464" y="3817"/>
              <a:ext cx="158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56" name="Line 86"/>
            <p:cNvSpPr>
              <a:spLocks noChangeShapeType="1"/>
            </p:cNvSpPr>
            <p:nvPr/>
          </p:nvSpPr>
          <p:spPr bwMode="auto">
            <a:xfrm>
              <a:off x="1376" y="2425"/>
              <a:ext cx="0" cy="13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AutoShape 36"/>
          <p:cNvSpPr>
            <a:spLocks noChangeArrowheads="1"/>
          </p:cNvSpPr>
          <p:nvPr/>
        </p:nvSpPr>
        <p:spPr bwMode="auto">
          <a:xfrm>
            <a:off x="5003800" y="2133600"/>
            <a:ext cx="1223963" cy="503238"/>
          </a:xfrm>
          <a:prstGeom prst="wedgeRoundRectCallout">
            <a:avLst>
              <a:gd name="adj1" fmla="val -52981"/>
              <a:gd name="adj2" fmla="val 122556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baseline="0"/>
              <a:t>负逻辑</a:t>
            </a:r>
            <a:endParaRPr lang="en-US" altLang="zh-CN" baseline="0">
              <a:solidFill>
                <a:schemeClr val="folHlink"/>
              </a:solidFill>
              <a:latin typeface="仿宋" pitchFamily="49" charset="-122"/>
            </a:endParaRPr>
          </a:p>
        </p:txBody>
      </p:sp>
      <p:sp>
        <p:nvSpPr>
          <p:cNvPr id="72758" name="Rectangle 54"/>
          <p:cNvSpPr>
            <a:spLocks noChangeArrowheads="1"/>
          </p:cNvSpPr>
          <p:nvPr/>
        </p:nvSpPr>
        <p:spPr bwMode="auto">
          <a:xfrm>
            <a:off x="806450" y="3729038"/>
            <a:ext cx="431800" cy="1296987"/>
          </a:xfrm>
          <a:prstGeom prst="rect">
            <a:avLst/>
          </a:prstGeom>
          <a:noFill/>
          <a:ln w="222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59" name="Rectangle 55"/>
          <p:cNvSpPr>
            <a:spLocks noChangeArrowheads="1"/>
          </p:cNvSpPr>
          <p:nvPr/>
        </p:nvSpPr>
        <p:spPr bwMode="auto">
          <a:xfrm>
            <a:off x="3695700" y="3738563"/>
            <a:ext cx="431800" cy="1274762"/>
          </a:xfrm>
          <a:prstGeom prst="rect">
            <a:avLst/>
          </a:prstGeom>
          <a:noFill/>
          <a:ln w="2222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2765" name="Group 61"/>
          <p:cNvGrpSpPr>
            <a:grpSpLocks/>
          </p:cNvGrpSpPr>
          <p:nvPr/>
        </p:nvGrpSpPr>
        <p:grpSpPr bwMode="auto">
          <a:xfrm>
            <a:off x="6875463" y="2565400"/>
            <a:ext cx="1655762" cy="519113"/>
            <a:chOff x="4331" y="1797"/>
            <a:chExt cx="1043" cy="327"/>
          </a:xfrm>
        </p:grpSpPr>
        <p:sp>
          <p:nvSpPr>
            <p:cNvPr id="72760" name="Rectangle 25"/>
            <p:cNvSpPr>
              <a:spLocks noChangeArrowheads="1"/>
            </p:cNvSpPr>
            <p:nvPr/>
          </p:nvSpPr>
          <p:spPr bwMode="auto">
            <a:xfrm>
              <a:off x="4331" y="1797"/>
              <a:ext cx="104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sz="2800" baseline="0">
                  <a:solidFill>
                    <a:schemeClr val="hlink"/>
                  </a:solidFill>
                </a:rPr>
                <a:t>F</a:t>
              </a:r>
              <a:r>
                <a:rPr kumimoji="1" lang="en-US" altLang="zh-CN" sz="2800" baseline="0">
                  <a:solidFill>
                    <a:schemeClr val="folHlink"/>
                  </a:solidFill>
                </a:rPr>
                <a:t> </a:t>
              </a:r>
              <a:r>
                <a:rPr kumimoji="1" lang="en-US" altLang="zh-CN" sz="2800" baseline="0"/>
                <a:t>=</a:t>
              </a:r>
              <a:r>
                <a:rPr kumimoji="1" lang="en-US" altLang="zh-CN" sz="2800" baseline="0">
                  <a:solidFill>
                    <a:schemeClr val="folHlink"/>
                  </a:solidFill>
                </a:rPr>
                <a:t> </a:t>
              </a:r>
              <a:r>
                <a:rPr kumimoji="1" lang="en-US" altLang="zh-CN" sz="2800" baseline="0">
                  <a:solidFill>
                    <a:srgbClr val="FF0000"/>
                  </a:solidFill>
                </a:rPr>
                <a:t>A B</a:t>
              </a:r>
              <a:endParaRPr kumimoji="1" lang="zh-CN" altLang="en-US" sz="2800" baseline="0">
                <a:solidFill>
                  <a:srgbClr val="FF0000"/>
                </a:solidFill>
              </a:endParaRPr>
            </a:p>
          </p:txBody>
        </p:sp>
        <p:sp>
          <p:nvSpPr>
            <p:cNvPr id="72761" name="Line 57"/>
            <p:cNvSpPr>
              <a:spLocks noChangeShapeType="1"/>
            </p:cNvSpPr>
            <p:nvPr/>
          </p:nvSpPr>
          <p:spPr bwMode="auto">
            <a:xfrm>
              <a:off x="4374" y="1843"/>
              <a:ext cx="181" cy="0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62" name="Line 58"/>
            <p:cNvSpPr>
              <a:spLocks noChangeShapeType="1"/>
            </p:cNvSpPr>
            <p:nvPr/>
          </p:nvSpPr>
          <p:spPr bwMode="auto">
            <a:xfrm>
              <a:off x="4761" y="1843"/>
              <a:ext cx="160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64" name="Line 60"/>
            <p:cNvSpPr>
              <a:spLocks noChangeShapeType="1"/>
            </p:cNvSpPr>
            <p:nvPr/>
          </p:nvSpPr>
          <p:spPr bwMode="auto">
            <a:xfrm>
              <a:off x="4980" y="1843"/>
              <a:ext cx="160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AutoShape 36"/>
          <p:cNvSpPr>
            <a:spLocks noChangeArrowheads="1"/>
          </p:cNvSpPr>
          <p:nvPr/>
        </p:nvSpPr>
        <p:spPr bwMode="auto">
          <a:xfrm>
            <a:off x="5724525" y="1268413"/>
            <a:ext cx="2592388" cy="719137"/>
          </a:xfrm>
          <a:prstGeom prst="wedgeRoundRectCallout">
            <a:avLst>
              <a:gd name="adj1" fmla="val 37204"/>
              <a:gd name="adj2" fmla="val 125495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baseline="0"/>
              <a:t>对应的</a:t>
            </a:r>
            <a:r>
              <a:rPr lang="zh-CN" altLang="en-US" baseline="0">
                <a:solidFill>
                  <a:schemeClr val="hlink"/>
                </a:solidFill>
              </a:rPr>
              <a:t>变量取反</a:t>
            </a:r>
            <a:r>
              <a:rPr lang="zh-CN" altLang="en-US" baseline="0"/>
              <a:t>后可以正逻辑实现</a:t>
            </a:r>
            <a:endParaRPr lang="en-US" altLang="zh-CN" baseline="0">
              <a:solidFill>
                <a:schemeClr val="folHlink"/>
              </a:solidFill>
              <a:latin typeface="仿宋" pitchFamily="49" charset="-122"/>
            </a:endParaRPr>
          </a:p>
        </p:txBody>
      </p:sp>
      <p:grpSp>
        <p:nvGrpSpPr>
          <p:cNvPr id="72772" name="Group 68"/>
          <p:cNvGrpSpPr>
            <a:grpSpLocks/>
          </p:cNvGrpSpPr>
          <p:nvPr/>
        </p:nvGrpSpPr>
        <p:grpSpPr bwMode="auto">
          <a:xfrm>
            <a:off x="6875463" y="3251200"/>
            <a:ext cx="1655762" cy="538163"/>
            <a:chOff x="4331" y="1957"/>
            <a:chExt cx="1043" cy="339"/>
          </a:xfrm>
        </p:grpSpPr>
        <p:sp>
          <p:nvSpPr>
            <p:cNvPr id="72768" name="Rectangle 25"/>
            <p:cNvSpPr>
              <a:spLocks noChangeArrowheads="1"/>
            </p:cNvSpPr>
            <p:nvPr/>
          </p:nvSpPr>
          <p:spPr bwMode="auto">
            <a:xfrm>
              <a:off x="4331" y="1969"/>
              <a:ext cx="104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kumimoji="1" lang="en-US" altLang="zh-CN" sz="2800" baseline="0">
                  <a:solidFill>
                    <a:schemeClr val="hlink"/>
                  </a:solidFill>
                </a:rPr>
                <a:t>F</a:t>
              </a:r>
              <a:r>
                <a:rPr kumimoji="1" lang="en-US" altLang="zh-CN" sz="2800" baseline="0">
                  <a:solidFill>
                    <a:schemeClr val="folHlink"/>
                  </a:solidFill>
                </a:rPr>
                <a:t> </a:t>
              </a:r>
              <a:r>
                <a:rPr kumimoji="1" lang="en-US" altLang="zh-CN" sz="2800" baseline="0"/>
                <a:t>=</a:t>
              </a:r>
              <a:r>
                <a:rPr kumimoji="1" lang="en-US" altLang="zh-CN" sz="2800" baseline="0">
                  <a:solidFill>
                    <a:schemeClr val="folHlink"/>
                  </a:solidFill>
                </a:rPr>
                <a:t> </a:t>
              </a:r>
              <a:r>
                <a:rPr kumimoji="1" lang="en-US" altLang="zh-CN" sz="2800" baseline="0">
                  <a:solidFill>
                    <a:srgbClr val="FF0000"/>
                  </a:solidFill>
                </a:rPr>
                <a:t>A B</a:t>
              </a:r>
              <a:endParaRPr kumimoji="1" lang="zh-CN" altLang="en-US" sz="2800" baseline="0">
                <a:solidFill>
                  <a:srgbClr val="FF0000"/>
                </a:solidFill>
              </a:endParaRPr>
            </a:p>
          </p:txBody>
        </p:sp>
        <p:sp>
          <p:nvSpPr>
            <p:cNvPr id="72769" name="Line 65"/>
            <p:cNvSpPr>
              <a:spLocks noChangeShapeType="1"/>
            </p:cNvSpPr>
            <p:nvPr/>
          </p:nvSpPr>
          <p:spPr bwMode="auto">
            <a:xfrm>
              <a:off x="4748" y="1957"/>
              <a:ext cx="408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70" name="Line 66"/>
            <p:cNvSpPr>
              <a:spLocks noChangeShapeType="1"/>
            </p:cNvSpPr>
            <p:nvPr/>
          </p:nvSpPr>
          <p:spPr bwMode="auto">
            <a:xfrm>
              <a:off x="4761" y="2015"/>
              <a:ext cx="160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71" name="Line 67"/>
            <p:cNvSpPr>
              <a:spLocks noChangeShapeType="1"/>
            </p:cNvSpPr>
            <p:nvPr/>
          </p:nvSpPr>
          <p:spPr bwMode="auto">
            <a:xfrm>
              <a:off x="4980" y="2015"/>
              <a:ext cx="160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774" name="Rectangle 25"/>
          <p:cNvSpPr>
            <a:spLocks noChangeArrowheads="1"/>
          </p:cNvSpPr>
          <p:nvPr/>
        </p:nvSpPr>
        <p:spPr bwMode="auto">
          <a:xfrm>
            <a:off x="6875463" y="4062413"/>
            <a:ext cx="19446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kumimoji="1" lang="en-US" altLang="zh-CN" sz="2800" baseline="0">
                <a:solidFill>
                  <a:schemeClr val="hlink"/>
                </a:solidFill>
              </a:rPr>
              <a:t>F</a:t>
            </a:r>
            <a:r>
              <a:rPr kumimoji="1" lang="en-US" altLang="zh-CN" sz="2800" baseline="0">
                <a:solidFill>
                  <a:schemeClr val="folHlink"/>
                </a:solidFill>
              </a:rPr>
              <a:t> </a:t>
            </a:r>
            <a:r>
              <a:rPr kumimoji="1" lang="en-US" altLang="zh-CN" sz="2800" baseline="0"/>
              <a:t>=</a:t>
            </a:r>
            <a:r>
              <a:rPr kumimoji="1" lang="en-US" altLang="zh-CN" sz="2800" baseline="0">
                <a:solidFill>
                  <a:schemeClr val="folHlink"/>
                </a:solidFill>
              </a:rPr>
              <a:t> </a:t>
            </a:r>
            <a:r>
              <a:rPr kumimoji="1" lang="en-US" altLang="zh-CN" sz="2800" baseline="0">
                <a:solidFill>
                  <a:srgbClr val="FF0000"/>
                </a:solidFill>
              </a:rPr>
              <a:t>A + B</a:t>
            </a:r>
            <a:endParaRPr kumimoji="1" lang="zh-CN" altLang="en-US" sz="2800" baseline="0">
              <a:solidFill>
                <a:srgbClr val="FF0000"/>
              </a:solidFill>
            </a:endParaRPr>
          </a:p>
        </p:txBody>
      </p:sp>
      <p:sp>
        <p:nvSpPr>
          <p:cNvPr id="72778" name="Rectangle 74"/>
          <p:cNvSpPr>
            <a:spLocks noChangeArrowheads="1"/>
          </p:cNvSpPr>
          <p:nvPr/>
        </p:nvSpPr>
        <p:spPr bwMode="auto">
          <a:xfrm>
            <a:off x="395288" y="5300663"/>
            <a:ext cx="8280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/>
            <a:r>
              <a:rPr kumimoji="1" lang="zh-CN" altLang="en-US" sz="2800" baseline="0">
                <a:solidFill>
                  <a:srgbClr val="FF0000"/>
                </a:solidFill>
              </a:rPr>
              <a:t>结论：</a:t>
            </a:r>
            <a:r>
              <a:rPr kumimoji="1" lang="zh-CN" altLang="en-US" sz="2800" baseline="0"/>
              <a:t>若将一个逻辑门的输出和所有输入都</a:t>
            </a:r>
            <a:r>
              <a:rPr kumimoji="1" lang="zh-CN" altLang="en-US" sz="2800" baseline="0">
                <a:solidFill>
                  <a:schemeClr val="folHlink"/>
                </a:solidFill>
              </a:rPr>
              <a:t>反相</a:t>
            </a:r>
            <a:r>
              <a:rPr kumimoji="1" lang="zh-CN" altLang="en-US" sz="2800" baseline="0"/>
              <a:t>，则正逻辑变为负逻辑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5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7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7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7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7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7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0" grpId="0"/>
      <p:bldP spid="72711" grpId="0"/>
      <p:bldP spid="85030" grpId="0"/>
      <p:bldP spid="4" grpId="0" animBg="1"/>
      <p:bldP spid="72758" grpId="0" animBg="1"/>
      <p:bldP spid="72759" grpId="0" animBg="1"/>
      <p:bldP spid="2" grpId="0" animBg="1"/>
      <p:bldP spid="72774" grpId="0"/>
      <p:bldP spid="7277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7"/>
          <p:cNvSpPr/>
          <p:nvPr/>
        </p:nvSpPr>
        <p:spPr bwMode="auto">
          <a:xfrm>
            <a:off x="2387600" y="2441575"/>
            <a:ext cx="703263" cy="2454275"/>
          </a:xfrm>
          <a:custGeom>
            <a:avLst/>
            <a:gdLst>
              <a:gd name="T0" fmla="*/ 362 w 365"/>
              <a:gd name="T1" fmla="*/ 955 h 955"/>
              <a:gd name="T2" fmla="*/ 235 w 365"/>
              <a:gd name="T3" fmla="*/ 417 h 955"/>
              <a:gd name="T4" fmla="*/ 0 w 365"/>
              <a:gd name="T5" fmla="*/ 0 h 955"/>
              <a:gd name="T6" fmla="*/ 1 w 365"/>
              <a:gd name="T7" fmla="*/ 0 h 955"/>
              <a:gd name="T8" fmla="*/ 236 w 365"/>
              <a:gd name="T9" fmla="*/ 416 h 955"/>
              <a:gd name="T10" fmla="*/ 328 w 365"/>
              <a:gd name="T11" fmla="*/ 671 h 955"/>
              <a:gd name="T12" fmla="*/ 363 w 365"/>
              <a:gd name="T13" fmla="*/ 955 h 955"/>
              <a:gd name="T14" fmla="*/ 362 w 365"/>
              <a:gd name="T15" fmla="*/ 955 h 9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5" h="955">
                <a:moveTo>
                  <a:pt x="362" y="955"/>
                </a:moveTo>
                <a:cubicBezTo>
                  <a:pt x="365" y="787"/>
                  <a:pt x="325" y="616"/>
                  <a:pt x="235" y="417"/>
                </a:cubicBezTo>
                <a:cubicBezTo>
                  <a:pt x="176" y="286"/>
                  <a:pt x="104" y="158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05" y="157"/>
                  <a:pt x="177" y="286"/>
                  <a:pt x="236" y="416"/>
                </a:cubicBezTo>
                <a:cubicBezTo>
                  <a:pt x="277" y="507"/>
                  <a:pt x="307" y="591"/>
                  <a:pt x="328" y="671"/>
                </a:cubicBezTo>
                <a:cubicBezTo>
                  <a:pt x="353" y="770"/>
                  <a:pt x="364" y="863"/>
                  <a:pt x="363" y="955"/>
                </a:cubicBezTo>
                <a:lnTo>
                  <a:pt x="362" y="95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20" name="Freeform 8"/>
          <p:cNvSpPr/>
          <p:nvPr/>
        </p:nvSpPr>
        <p:spPr bwMode="auto">
          <a:xfrm>
            <a:off x="3403600" y="1273175"/>
            <a:ext cx="452438" cy="2308225"/>
          </a:xfrm>
          <a:custGeom>
            <a:avLst/>
            <a:gdLst>
              <a:gd name="T0" fmla="*/ 234 w 235"/>
              <a:gd name="T1" fmla="*/ 899 h 899"/>
              <a:gd name="T2" fmla="*/ 54 w 235"/>
              <a:gd name="T3" fmla="*/ 544 h 899"/>
              <a:gd name="T4" fmla="*/ 18 w 235"/>
              <a:gd name="T5" fmla="*/ 0 h 899"/>
              <a:gd name="T6" fmla="*/ 19 w 235"/>
              <a:gd name="T7" fmla="*/ 0 h 899"/>
              <a:gd name="T8" fmla="*/ 55 w 235"/>
              <a:gd name="T9" fmla="*/ 544 h 899"/>
              <a:gd name="T10" fmla="*/ 235 w 235"/>
              <a:gd name="T11" fmla="*/ 899 h 899"/>
              <a:gd name="T12" fmla="*/ 234 w 235"/>
              <a:gd name="T13" fmla="*/ 899 h 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5" h="899">
                <a:moveTo>
                  <a:pt x="234" y="899"/>
                </a:moveTo>
                <a:cubicBezTo>
                  <a:pt x="153" y="802"/>
                  <a:pt x="91" y="679"/>
                  <a:pt x="54" y="544"/>
                </a:cubicBezTo>
                <a:cubicBezTo>
                  <a:pt x="13" y="389"/>
                  <a:pt x="0" y="206"/>
                  <a:pt x="18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" y="206"/>
                  <a:pt x="14" y="389"/>
                  <a:pt x="55" y="544"/>
                </a:cubicBezTo>
                <a:cubicBezTo>
                  <a:pt x="92" y="679"/>
                  <a:pt x="154" y="801"/>
                  <a:pt x="235" y="899"/>
                </a:cubicBezTo>
                <a:lnTo>
                  <a:pt x="234" y="89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21" name="Freeform 10"/>
          <p:cNvSpPr/>
          <p:nvPr/>
        </p:nvSpPr>
        <p:spPr bwMode="auto">
          <a:xfrm>
            <a:off x="3835400" y="265113"/>
            <a:ext cx="385763" cy="3316287"/>
          </a:xfrm>
          <a:custGeom>
            <a:avLst/>
            <a:gdLst>
              <a:gd name="T0" fmla="*/ 11 w 200"/>
              <a:gd name="T1" fmla="*/ 1291 h 1291"/>
              <a:gd name="T2" fmla="*/ 10 w 200"/>
              <a:gd name="T3" fmla="*/ 1291 h 1291"/>
              <a:gd name="T4" fmla="*/ 189 w 200"/>
              <a:gd name="T5" fmla="*/ 603 h 1291"/>
              <a:gd name="T6" fmla="*/ 0 w 200"/>
              <a:gd name="T7" fmla="*/ 0 h 1291"/>
              <a:gd name="T8" fmla="*/ 1 w 200"/>
              <a:gd name="T9" fmla="*/ 0 h 1291"/>
              <a:gd name="T10" fmla="*/ 132 w 200"/>
              <a:gd name="T11" fmla="*/ 280 h 1291"/>
              <a:gd name="T12" fmla="*/ 189 w 200"/>
              <a:gd name="T13" fmla="*/ 603 h 1291"/>
              <a:gd name="T14" fmla="*/ 11 w 200"/>
              <a:gd name="T15" fmla="*/ 1291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0" h="1291">
                <a:moveTo>
                  <a:pt x="11" y="1291"/>
                </a:moveTo>
                <a:cubicBezTo>
                  <a:pt x="10" y="1291"/>
                  <a:pt x="10" y="1291"/>
                  <a:pt x="10" y="1291"/>
                </a:cubicBezTo>
                <a:cubicBezTo>
                  <a:pt x="136" y="1091"/>
                  <a:pt x="199" y="846"/>
                  <a:pt x="189" y="603"/>
                </a:cubicBezTo>
                <a:cubicBezTo>
                  <a:pt x="179" y="388"/>
                  <a:pt x="114" y="179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56" y="86"/>
                  <a:pt x="100" y="180"/>
                  <a:pt x="132" y="280"/>
                </a:cubicBezTo>
                <a:cubicBezTo>
                  <a:pt x="165" y="385"/>
                  <a:pt x="185" y="493"/>
                  <a:pt x="189" y="603"/>
                </a:cubicBezTo>
                <a:cubicBezTo>
                  <a:pt x="200" y="846"/>
                  <a:pt x="137" y="1091"/>
                  <a:pt x="11" y="129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24" name="Freeform 11"/>
          <p:cNvSpPr/>
          <p:nvPr/>
        </p:nvSpPr>
        <p:spPr bwMode="auto">
          <a:xfrm>
            <a:off x="3381375" y="3581400"/>
            <a:ext cx="473075" cy="1398588"/>
          </a:xfrm>
          <a:custGeom>
            <a:avLst/>
            <a:gdLst>
              <a:gd name="T0" fmla="*/ 0 w 246"/>
              <a:gd name="T1" fmla="*/ 544 h 544"/>
              <a:gd name="T2" fmla="*/ 0 w 246"/>
              <a:gd name="T3" fmla="*/ 544 h 544"/>
              <a:gd name="T4" fmla="*/ 180 w 246"/>
              <a:gd name="T5" fmla="*/ 267 h 544"/>
              <a:gd name="T6" fmla="*/ 246 w 246"/>
              <a:gd name="T7" fmla="*/ 0 h 544"/>
              <a:gd name="T8" fmla="*/ 246 w 246"/>
              <a:gd name="T9" fmla="*/ 0 h 544"/>
              <a:gd name="T10" fmla="*/ 181 w 246"/>
              <a:gd name="T11" fmla="*/ 267 h 544"/>
              <a:gd name="T12" fmla="*/ 106 w 246"/>
              <a:gd name="T13" fmla="*/ 409 h 544"/>
              <a:gd name="T14" fmla="*/ 0 w 246"/>
              <a:gd name="T15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6" h="544">
                <a:moveTo>
                  <a:pt x="0" y="544"/>
                </a:moveTo>
                <a:cubicBezTo>
                  <a:pt x="0" y="544"/>
                  <a:pt x="0" y="544"/>
                  <a:pt x="0" y="544"/>
                </a:cubicBezTo>
                <a:cubicBezTo>
                  <a:pt x="78" y="460"/>
                  <a:pt x="138" y="366"/>
                  <a:pt x="180" y="267"/>
                </a:cubicBezTo>
                <a:cubicBezTo>
                  <a:pt x="216" y="182"/>
                  <a:pt x="238" y="92"/>
                  <a:pt x="246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39" y="92"/>
                  <a:pt x="216" y="182"/>
                  <a:pt x="181" y="267"/>
                </a:cubicBezTo>
                <a:cubicBezTo>
                  <a:pt x="160" y="315"/>
                  <a:pt x="135" y="363"/>
                  <a:pt x="106" y="409"/>
                </a:cubicBezTo>
                <a:cubicBezTo>
                  <a:pt x="75" y="456"/>
                  <a:pt x="39" y="502"/>
                  <a:pt x="0" y="54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26" name="Freeform 12"/>
          <p:cNvSpPr/>
          <p:nvPr/>
        </p:nvSpPr>
        <p:spPr bwMode="auto">
          <a:xfrm>
            <a:off x="3381375" y="3913188"/>
            <a:ext cx="671513" cy="1066800"/>
          </a:xfrm>
          <a:custGeom>
            <a:avLst/>
            <a:gdLst>
              <a:gd name="T0" fmla="*/ 0 w 349"/>
              <a:gd name="T1" fmla="*/ 415 h 415"/>
              <a:gd name="T2" fmla="*/ 0 w 349"/>
              <a:gd name="T3" fmla="*/ 415 h 415"/>
              <a:gd name="T4" fmla="*/ 349 w 349"/>
              <a:gd name="T5" fmla="*/ 0 h 415"/>
              <a:gd name="T6" fmla="*/ 349 w 349"/>
              <a:gd name="T7" fmla="*/ 0 h 415"/>
              <a:gd name="T8" fmla="*/ 197 w 349"/>
              <a:gd name="T9" fmla="*/ 219 h 415"/>
              <a:gd name="T10" fmla="*/ 0 w 349"/>
              <a:gd name="T11" fmla="*/ 415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9" h="415">
                <a:moveTo>
                  <a:pt x="0" y="415"/>
                </a:moveTo>
                <a:cubicBezTo>
                  <a:pt x="0" y="415"/>
                  <a:pt x="0" y="415"/>
                  <a:pt x="0" y="415"/>
                </a:cubicBezTo>
                <a:cubicBezTo>
                  <a:pt x="142" y="297"/>
                  <a:pt x="263" y="153"/>
                  <a:pt x="349" y="0"/>
                </a:cubicBezTo>
                <a:cubicBezTo>
                  <a:pt x="349" y="0"/>
                  <a:pt x="349" y="0"/>
                  <a:pt x="349" y="0"/>
                </a:cubicBezTo>
                <a:cubicBezTo>
                  <a:pt x="306" y="76"/>
                  <a:pt x="256" y="150"/>
                  <a:pt x="197" y="219"/>
                </a:cubicBezTo>
                <a:cubicBezTo>
                  <a:pt x="138" y="290"/>
                  <a:pt x="72" y="355"/>
                  <a:pt x="0" y="415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27" name="Freeform 16"/>
          <p:cNvSpPr/>
          <p:nvPr/>
        </p:nvSpPr>
        <p:spPr bwMode="auto">
          <a:xfrm>
            <a:off x="1873250" y="2563813"/>
            <a:ext cx="434975" cy="3444875"/>
          </a:xfrm>
          <a:custGeom>
            <a:avLst/>
            <a:gdLst>
              <a:gd name="T0" fmla="*/ 0 w 226"/>
              <a:gd name="T1" fmla="*/ 1341 h 1341"/>
              <a:gd name="T2" fmla="*/ 0 w 226"/>
              <a:gd name="T3" fmla="*/ 1341 h 1341"/>
              <a:gd name="T4" fmla="*/ 76 w 226"/>
              <a:gd name="T5" fmla="*/ 1177 h 1341"/>
              <a:gd name="T6" fmla="*/ 144 w 226"/>
              <a:gd name="T7" fmla="*/ 754 h 1341"/>
              <a:gd name="T8" fmla="*/ 182 w 226"/>
              <a:gd name="T9" fmla="*/ 361 h 1341"/>
              <a:gd name="T10" fmla="*/ 192 w 226"/>
              <a:gd name="T11" fmla="*/ 251 h 1341"/>
              <a:gd name="T12" fmla="*/ 209 w 226"/>
              <a:gd name="T13" fmla="*/ 84 h 1341"/>
              <a:gd name="T14" fmla="*/ 226 w 226"/>
              <a:gd name="T15" fmla="*/ 0 h 1341"/>
              <a:gd name="T16" fmla="*/ 226 w 226"/>
              <a:gd name="T17" fmla="*/ 0 h 1341"/>
              <a:gd name="T18" fmla="*/ 210 w 226"/>
              <a:gd name="T19" fmla="*/ 84 h 1341"/>
              <a:gd name="T20" fmla="*/ 193 w 226"/>
              <a:gd name="T21" fmla="*/ 251 h 1341"/>
              <a:gd name="T22" fmla="*/ 183 w 226"/>
              <a:gd name="T23" fmla="*/ 361 h 1341"/>
              <a:gd name="T24" fmla="*/ 145 w 226"/>
              <a:gd name="T25" fmla="*/ 754 h 1341"/>
              <a:gd name="T26" fmla="*/ 77 w 226"/>
              <a:gd name="T27" fmla="*/ 1178 h 1341"/>
              <a:gd name="T28" fmla="*/ 0 w 226"/>
              <a:gd name="T29" fmla="*/ 1341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6" h="1341">
                <a:moveTo>
                  <a:pt x="0" y="1341"/>
                </a:moveTo>
                <a:cubicBezTo>
                  <a:pt x="0" y="1341"/>
                  <a:pt x="0" y="1341"/>
                  <a:pt x="0" y="1341"/>
                </a:cubicBezTo>
                <a:cubicBezTo>
                  <a:pt x="28" y="1322"/>
                  <a:pt x="52" y="1272"/>
                  <a:pt x="76" y="1177"/>
                </a:cubicBezTo>
                <a:cubicBezTo>
                  <a:pt x="101" y="1077"/>
                  <a:pt x="122" y="947"/>
                  <a:pt x="144" y="754"/>
                </a:cubicBezTo>
                <a:cubicBezTo>
                  <a:pt x="160" y="618"/>
                  <a:pt x="171" y="487"/>
                  <a:pt x="182" y="361"/>
                </a:cubicBezTo>
                <a:cubicBezTo>
                  <a:pt x="186" y="323"/>
                  <a:pt x="189" y="287"/>
                  <a:pt x="192" y="251"/>
                </a:cubicBezTo>
                <a:cubicBezTo>
                  <a:pt x="198" y="189"/>
                  <a:pt x="203" y="131"/>
                  <a:pt x="209" y="84"/>
                </a:cubicBezTo>
                <a:cubicBezTo>
                  <a:pt x="214" y="45"/>
                  <a:pt x="219" y="18"/>
                  <a:pt x="226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19" y="18"/>
                  <a:pt x="215" y="46"/>
                  <a:pt x="210" y="84"/>
                </a:cubicBezTo>
                <a:cubicBezTo>
                  <a:pt x="204" y="131"/>
                  <a:pt x="198" y="189"/>
                  <a:pt x="193" y="251"/>
                </a:cubicBezTo>
                <a:cubicBezTo>
                  <a:pt x="190" y="287"/>
                  <a:pt x="186" y="323"/>
                  <a:pt x="183" y="361"/>
                </a:cubicBezTo>
                <a:cubicBezTo>
                  <a:pt x="172" y="487"/>
                  <a:pt x="161" y="618"/>
                  <a:pt x="145" y="754"/>
                </a:cubicBezTo>
                <a:cubicBezTo>
                  <a:pt x="123" y="947"/>
                  <a:pt x="102" y="1077"/>
                  <a:pt x="77" y="1178"/>
                </a:cubicBezTo>
                <a:cubicBezTo>
                  <a:pt x="53" y="1273"/>
                  <a:pt x="29" y="1323"/>
                  <a:pt x="0" y="134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28" name="Freeform 21"/>
          <p:cNvSpPr/>
          <p:nvPr/>
        </p:nvSpPr>
        <p:spPr bwMode="auto">
          <a:xfrm>
            <a:off x="530225" y="2563813"/>
            <a:ext cx="1778000" cy="3470275"/>
          </a:xfrm>
          <a:custGeom>
            <a:avLst/>
            <a:gdLst>
              <a:gd name="T0" fmla="*/ 0 w 923"/>
              <a:gd name="T1" fmla="*/ 1351 h 1351"/>
              <a:gd name="T2" fmla="*/ 0 w 923"/>
              <a:gd name="T3" fmla="*/ 1350 h 1351"/>
              <a:gd name="T4" fmla="*/ 51 w 923"/>
              <a:gd name="T5" fmla="*/ 1299 h 1351"/>
              <a:gd name="T6" fmla="*/ 128 w 923"/>
              <a:gd name="T7" fmla="*/ 1187 h 1351"/>
              <a:gd name="T8" fmla="*/ 235 w 923"/>
              <a:gd name="T9" fmla="*/ 1009 h 1351"/>
              <a:gd name="T10" fmla="*/ 303 w 923"/>
              <a:gd name="T11" fmla="*/ 892 h 1351"/>
              <a:gd name="T12" fmla="*/ 370 w 923"/>
              <a:gd name="T13" fmla="*/ 778 h 1351"/>
              <a:gd name="T14" fmla="*/ 674 w 923"/>
              <a:gd name="T15" fmla="*/ 291 h 1351"/>
              <a:gd name="T16" fmla="*/ 810 w 923"/>
              <a:gd name="T17" fmla="*/ 112 h 1351"/>
              <a:gd name="T18" fmla="*/ 923 w 923"/>
              <a:gd name="T19" fmla="*/ 0 h 1351"/>
              <a:gd name="T20" fmla="*/ 923 w 923"/>
              <a:gd name="T21" fmla="*/ 1 h 1351"/>
              <a:gd name="T22" fmla="*/ 811 w 923"/>
              <a:gd name="T23" fmla="*/ 113 h 1351"/>
              <a:gd name="T24" fmla="*/ 675 w 923"/>
              <a:gd name="T25" fmla="*/ 292 h 1351"/>
              <a:gd name="T26" fmla="*/ 370 w 923"/>
              <a:gd name="T27" fmla="*/ 778 h 1351"/>
              <a:gd name="T28" fmla="*/ 304 w 923"/>
              <a:gd name="T29" fmla="*/ 893 h 1351"/>
              <a:gd name="T30" fmla="*/ 235 w 923"/>
              <a:gd name="T31" fmla="*/ 1010 h 1351"/>
              <a:gd name="T32" fmla="*/ 129 w 923"/>
              <a:gd name="T33" fmla="*/ 1188 h 1351"/>
              <a:gd name="T34" fmla="*/ 52 w 923"/>
              <a:gd name="T35" fmla="*/ 1300 h 1351"/>
              <a:gd name="T36" fmla="*/ 0 w 923"/>
              <a:gd name="T37" fmla="*/ 1351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23" h="1351">
                <a:moveTo>
                  <a:pt x="0" y="1351"/>
                </a:moveTo>
                <a:cubicBezTo>
                  <a:pt x="0" y="1350"/>
                  <a:pt x="0" y="1350"/>
                  <a:pt x="0" y="1350"/>
                </a:cubicBezTo>
                <a:cubicBezTo>
                  <a:pt x="14" y="1341"/>
                  <a:pt x="31" y="1325"/>
                  <a:pt x="51" y="1299"/>
                </a:cubicBezTo>
                <a:cubicBezTo>
                  <a:pt x="73" y="1272"/>
                  <a:pt x="97" y="1236"/>
                  <a:pt x="128" y="1187"/>
                </a:cubicBezTo>
                <a:cubicBezTo>
                  <a:pt x="157" y="1141"/>
                  <a:pt x="191" y="1084"/>
                  <a:pt x="235" y="1009"/>
                </a:cubicBezTo>
                <a:cubicBezTo>
                  <a:pt x="257" y="972"/>
                  <a:pt x="279" y="933"/>
                  <a:pt x="303" y="892"/>
                </a:cubicBezTo>
                <a:cubicBezTo>
                  <a:pt x="324" y="855"/>
                  <a:pt x="347" y="817"/>
                  <a:pt x="370" y="778"/>
                </a:cubicBezTo>
                <a:cubicBezTo>
                  <a:pt x="465" y="615"/>
                  <a:pt x="568" y="444"/>
                  <a:pt x="674" y="291"/>
                </a:cubicBezTo>
                <a:cubicBezTo>
                  <a:pt x="724" y="219"/>
                  <a:pt x="769" y="160"/>
                  <a:pt x="810" y="112"/>
                </a:cubicBezTo>
                <a:cubicBezTo>
                  <a:pt x="851" y="64"/>
                  <a:pt x="888" y="27"/>
                  <a:pt x="923" y="0"/>
                </a:cubicBezTo>
                <a:cubicBezTo>
                  <a:pt x="923" y="1"/>
                  <a:pt x="923" y="1"/>
                  <a:pt x="923" y="1"/>
                </a:cubicBezTo>
                <a:cubicBezTo>
                  <a:pt x="889" y="28"/>
                  <a:pt x="852" y="65"/>
                  <a:pt x="811" y="113"/>
                </a:cubicBezTo>
                <a:cubicBezTo>
                  <a:pt x="770" y="161"/>
                  <a:pt x="725" y="219"/>
                  <a:pt x="675" y="292"/>
                </a:cubicBezTo>
                <a:cubicBezTo>
                  <a:pt x="569" y="444"/>
                  <a:pt x="466" y="616"/>
                  <a:pt x="370" y="778"/>
                </a:cubicBezTo>
                <a:cubicBezTo>
                  <a:pt x="348" y="817"/>
                  <a:pt x="325" y="856"/>
                  <a:pt x="304" y="893"/>
                </a:cubicBezTo>
                <a:cubicBezTo>
                  <a:pt x="280" y="934"/>
                  <a:pt x="258" y="972"/>
                  <a:pt x="235" y="1010"/>
                </a:cubicBezTo>
                <a:cubicBezTo>
                  <a:pt x="192" y="1085"/>
                  <a:pt x="158" y="1141"/>
                  <a:pt x="129" y="1188"/>
                </a:cubicBezTo>
                <a:cubicBezTo>
                  <a:pt x="98" y="1237"/>
                  <a:pt x="73" y="1272"/>
                  <a:pt x="52" y="1300"/>
                </a:cubicBezTo>
                <a:cubicBezTo>
                  <a:pt x="31" y="1326"/>
                  <a:pt x="15" y="1342"/>
                  <a:pt x="0" y="135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29" name="Freeform 22"/>
          <p:cNvSpPr/>
          <p:nvPr/>
        </p:nvSpPr>
        <p:spPr bwMode="auto">
          <a:xfrm>
            <a:off x="530225" y="1749425"/>
            <a:ext cx="2751138" cy="4284663"/>
          </a:xfrm>
          <a:custGeom>
            <a:avLst/>
            <a:gdLst>
              <a:gd name="T0" fmla="*/ 0 w 1428"/>
              <a:gd name="T1" fmla="*/ 1668 h 1668"/>
              <a:gd name="T2" fmla="*/ 0 w 1428"/>
              <a:gd name="T3" fmla="*/ 1667 h 1668"/>
              <a:gd name="T4" fmla="*/ 138 w 1428"/>
              <a:gd name="T5" fmla="*/ 1610 h 1668"/>
              <a:gd name="T6" fmla="*/ 328 w 1428"/>
              <a:gd name="T7" fmla="*/ 1463 h 1668"/>
              <a:gd name="T8" fmla="*/ 563 w 1428"/>
              <a:gd name="T9" fmla="*/ 1219 h 1668"/>
              <a:gd name="T10" fmla="*/ 818 w 1428"/>
              <a:gd name="T11" fmla="*/ 903 h 1668"/>
              <a:gd name="T12" fmla="*/ 1055 w 1428"/>
              <a:gd name="T13" fmla="*/ 573 h 1668"/>
              <a:gd name="T14" fmla="*/ 1239 w 1428"/>
              <a:gd name="T15" fmla="*/ 295 h 1668"/>
              <a:gd name="T16" fmla="*/ 1338 w 1428"/>
              <a:gd name="T17" fmla="*/ 139 h 1668"/>
              <a:gd name="T18" fmla="*/ 1360 w 1428"/>
              <a:gd name="T19" fmla="*/ 104 h 1668"/>
              <a:gd name="T20" fmla="*/ 1427 w 1428"/>
              <a:gd name="T21" fmla="*/ 0 h 1668"/>
              <a:gd name="T22" fmla="*/ 1428 w 1428"/>
              <a:gd name="T23" fmla="*/ 1 h 1668"/>
              <a:gd name="T24" fmla="*/ 1361 w 1428"/>
              <a:gd name="T25" fmla="*/ 104 h 1668"/>
              <a:gd name="T26" fmla="*/ 1339 w 1428"/>
              <a:gd name="T27" fmla="*/ 140 h 1668"/>
              <a:gd name="T28" fmla="*/ 1240 w 1428"/>
              <a:gd name="T29" fmla="*/ 296 h 1668"/>
              <a:gd name="T30" fmla="*/ 1056 w 1428"/>
              <a:gd name="T31" fmla="*/ 574 h 1668"/>
              <a:gd name="T32" fmla="*/ 819 w 1428"/>
              <a:gd name="T33" fmla="*/ 903 h 1668"/>
              <a:gd name="T34" fmla="*/ 564 w 1428"/>
              <a:gd name="T35" fmla="*/ 1220 h 1668"/>
              <a:gd name="T36" fmla="*/ 328 w 1428"/>
              <a:gd name="T37" fmla="*/ 1464 h 1668"/>
              <a:gd name="T38" fmla="*/ 139 w 1428"/>
              <a:gd name="T39" fmla="*/ 1611 h 1668"/>
              <a:gd name="T40" fmla="*/ 0 w 1428"/>
              <a:gd name="T41" fmla="*/ 1668 h 16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8" h="1668">
                <a:moveTo>
                  <a:pt x="0" y="1668"/>
                </a:moveTo>
                <a:cubicBezTo>
                  <a:pt x="0" y="1667"/>
                  <a:pt x="0" y="1667"/>
                  <a:pt x="0" y="1667"/>
                </a:cubicBezTo>
                <a:cubicBezTo>
                  <a:pt x="40" y="1661"/>
                  <a:pt x="86" y="1642"/>
                  <a:pt x="138" y="1610"/>
                </a:cubicBezTo>
                <a:cubicBezTo>
                  <a:pt x="196" y="1576"/>
                  <a:pt x="259" y="1526"/>
                  <a:pt x="328" y="1463"/>
                </a:cubicBezTo>
                <a:cubicBezTo>
                  <a:pt x="398" y="1399"/>
                  <a:pt x="475" y="1319"/>
                  <a:pt x="563" y="1219"/>
                </a:cubicBezTo>
                <a:cubicBezTo>
                  <a:pt x="645" y="1124"/>
                  <a:pt x="731" y="1018"/>
                  <a:pt x="818" y="903"/>
                </a:cubicBezTo>
                <a:cubicBezTo>
                  <a:pt x="899" y="796"/>
                  <a:pt x="978" y="685"/>
                  <a:pt x="1055" y="573"/>
                </a:cubicBezTo>
                <a:cubicBezTo>
                  <a:pt x="1122" y="475"/>
                  <a:pt x="1184" y="382"/>
                  <a:pt x="1239" y="295"/>
                </a:cubicBezTo>
                <a:cubicBezTo>
                  <a:pt x="1277" y="237"/>
                  <a:pt x="1309" y="185"/>
                  <a:pt x="1338" y="139"/>
                </a:cubicBezTo>
                <a:cubicBezTo>
                  <a:pt x="1346" y="127"/>
                  <a:pt x="1353" y="115"/>
                  <a:pt x="1360" y="104"/>
                </a:cubicBezTo>
                <a:cubicBezTo>
                  <a:pt x="1389" y="57"/>
                  <a:pt x="1410" y="25"/>
                  <a:pt x="1427" y="0"/>
                </a:cubicBezTo>
                <a:cubicBezTo>
                  <a:pt x="1428" y="1"/>
                  <a:pt x="1428" y="1"/>
                  <a:pt x="1428" y="1"/>
                </a:cubicBezTo>
                <a:cubicBezTo>
                  <a:pt x="1411" y="26"/>
                  <a:pt x="1390" y="58"/>
                  <a:pt x="1361" y="104"/>
                </a:cubicBezTo>
                <a:cubicBezTo>
                  <a:pt x="1354" y="116"/>
                  <a:pt x="1346" y="127"/>
                  <a:pt x="1339" y="140"/>
                </a:cubicBezTo>
                <a:cubicBezTo>
                  <a:pt x="1310" y="185"/>
                  <a:pt x="1277" y="237"/>
                  <a:pt x="1240" y="296"/>
                </a:cubicBezTo>
                <a:cubicBezTo>
                  <a:pt x="1185" y="382"/>
                  <a:pt x="1123" y="476"/>
                  <a:pt x="1056" y="574"/>
                </a:cubicBezTo>
                <a:cubicBezTo>
                  <a:pt x="979" y="686"/>
                  <a:pt x="900" y="797"/>
                  <a:pt x="819" y="903"/>
                </a:cubicBezTo>
                <a:cubicBezTo>
                  <a:pt x="732" y="1019"/>
                  <a:pt x="646" y="1125"/>
                  <a:pt x="564" y="1220"/>
                </a:cubicBezTo>
                <a:cubicBezTo>
                  <a:pt x="476" y="1320"/>
                  <a:pt x="399" y="1400"/>
                  <a:pt x="328" y="1464"/>
                </a:cubicBezTo>
                <a:cubicBezTo>
                  <a:pt x="260" y="1527"/>
                  <a:pt x="196" y="1576"/>
                  <a:pt x="139" y="1611"/>
                </a:cubicBezTo>
                <a:cubicBezTo>
                  <a:pt x="87" y="1643"/>
                  <a:pt x="40" y="1662"/>
                  <a:pt x="0" y="1668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30" name="Freeform 25"/>
          <p:cNvSpPr/>
          <p:nvPr/>
        </p:nvSpPr>
        <p:spPr bwMode="auto">
          <a:xfrm>
            <a:off x="-855663" y="4979988"/>
            <a:ext cx="4237038" cy="1219200"/>
          </a:xfrm>
          <a:custGeom>
            <a:avLst/>
            <a:gdLst>
              <a:gd name="T0" fmla="*/ 517 w 2198"/>
              <a:gd name="T1" fmla="*/ 376 h 474"/>
              <a:gd name="T2" fmla="*/ 0 w 2198"/>
              <a:gd name="T3" fmla="*/ 170 h 474"/>
              <a:gd name="T4" fmla="*/ 1 w 2198"/>
              <a:gd name="T5" fmla="*/ 169 h 474"/>
              <a:gd name="T6" fmla="*/ 1259 w 2198"/>
              <a:gd name="T7" fmla="*/ 426 h 474"/>
              <a:gd name="T8" fmla="*/ 1819 w 2198"/>
              <a:gd name="T9" fmla="*/ 271 h 474"/>
              <a:gd name="T10" fmla="*/ 2197 w 2198"/>
              <a:gd name="T11" fmla="*/ 0 h 474"/>
              <a:gd name="T12" fmla="*/ 2198 w 2198"/>
              <a:gd name="T13" fmla="*/ 0 h 474"/>
              <a:gd name="T14" fmla="*/ 2029 w 2198"/>
              <a:gd name="T15" fmla="*/ 147 h 474"/>
              <a:gd name="T16" fmla="*/ 1819 w 2198"/>
              <a:gd name="T17" fmla="*/ 271 h 474"/>
              <a:gd name="T18" fmla="*/ 1554 w 2198"/>
              <a:gd name="T19" fmla="*/ 370 h 474"/>
              <a:gd name="T20" fmla="*/ 1259 w 2198"/>
              <a:gd name="T21" fmla="*/ 427 h 474"/>
              <a:gd name="T22" fmla="*/ 517 w 2198"/>
              <a:gd name="T23" fmla="*/ 376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98" h="474">
                <a:moveTo>
                  <a:pt x="517" y="376"/>
                </a:moveTo>
                <a:cubicBezTo>
                  <a:pt x="334" y="330"/>
                  <a:pt x="159" y="261"/>
                  <a:pt x="0" y="170"/>
                </a:cubicBezTo>
                <a:cubicBezTo>
                  <a:pt x="1" y="169"/>
                  <a:pt x="1" y="169"/>
                  <a:pt x="1" y="169"/>
                </a:cubicBezTo>
                <a:cubicBezTo>
                  <a:pt x="368" y="381"/>
                  <a:pt x="826" y="474"/>
                  <a:pt x="1259" y="426"/>
                </a:cubicBezTo>
                <a:cubicBezTo>
                  <a:pt x="1460" y="404"/>
                  <a:pt x="1653" y="350"/>
                  <a:pt x="1819" y="271"/>
                </a:cubicBezTo>
                <a:cubicBezTo>
                  <a:pt x="1966" y="200"/>
                  <a:pt x="2097" y="107"/>
                  <a:pt x="2197" y="0"/>
                </a:cubicBezTo>
                <a:cubicBezTo>
                  <a:pt x="2198" y="0"/>
                  <a:pt x="2198" y="0"/>
                  <a:pt x="2198" y="0"/>
                </a:cubicBezTo>
                <a:cubicBezTo>
                  <a:pt x="2148" y="53"/>
                  <a:pt x="2091" y="102"/>
                  <a:pt x="2029" y="147"/>
                </a:cubicBezTo>
                <a:cubicBezTo>
                  <a:pt x="1965" y="194"/>
                  <a:pt x="1894" y="236"/>
                  <a:pt x="1819" y="271"/>
                </a:cubicBezTo>
                <a:cubicBezTo>
                  <a:pt x="1737" y="311"/>
                  <a:pt x="1648" y="344"/>
                  <a:pt x="1554" y="370"/>
                </a:cubicBezTo>
                <a:cubicBezTo>
                  <a:pt x="1460" y="397"/>
                  <a:pt x="1360" y="416"/>
                  <a:pt x="1259" y="427"/>
                </a:cubicBezTo>
                <a:cubicBezTo>
                  <a:pt x="1013" y="455"/>
                  <a:pt x="758" y="436"/>
                  <a:pt x="517" y="37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31" name="Freeform 26"/>
          <p:cNvSpPr/>
          <p:nvPr/>
        </p:nvSpPr>
        <p:spPr bwMode="auto">
          <a:xfrm>
            <a:off x="-855663" y="3913188"/>
            <a:ext cx="4908551" cy="2216150"/>
          </a:xfrm>
          <a:custGeom>
            <a:avLst/>
            <a:gdLst>
              <a:gd name="T0" fmla="*/ 490 w 2547"/>
              <a:gd name="T1" fmla="*/ 780 h 862"/>
              <a:gd name="T2" fmla="*/ 0 w 2547"/>
              <a:gd name="T3" fmla="*/ 585 h 862"/>
              <a:gd name="T4" fmla="*/ 1 w 2547"/>
              <a:gd name="T5" fmla="*/ 584 h 862"/>
              <a:gd name="T6" fmla="*/ 766 w 2547"/>
              <a:gd name="T7" fmla="*/ 829 h 862"/>
              <a:gd name="T8" fmla="*/ 1615 w 2547"/>
              <a:gd name="T9" fmla="*/ 758 h 862"/>
              <a:gd name="T10" fmla="*/ 1971 w 2547"/>
              <a:gd name="T11" fmla="*/ 613 h 862"/>
              <a:gd name="T12" fmla="*/ 2246 w 2547"/>
              <a:gd name="T13" fmla="*/ 423 h 862"/>
              <a:gd name="T14" fmla="*/ 2546 w 2547"/>
              <a:gd name="T15" fmla="*/ 0 h 862"/>
              <a:gd name="T16" fmla="*/ 2547 w 2547"/>
              <a:gd name="T17" fmla="*/ 0 h 862"/>
              <a:gd name="T18" fmla="*/ 2247 w 2547"/>
              <a:gd name="T19" fmla="*/ 424 h 862"/>
              <a:gd name="T20" fmla="*/ 1972 w 2547"/>
              <a:gd name="T21" fmla="*/ 614 h 862"/>
              <a:gd name="T22" fmla="*/ 1616 w 2547"/>
              <a:gd name="T23" fmla="*/ 759 h 862"/>
              <a:gd name="T24" fmla="*/ 766 w 2547"/>
              <a:gd name="T25" fmla="*/ 830 h 862"/>
              <a:gd name="T26" fmla="*/ 490 w 2547"/>
              <a:gd name="T27" fmla="*/ 780 h 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47" h="862">
                <a:moveTo>
                  <a:pt x="490" y="780"/>
                </a:moveTo>
                <a:cubicBezTo>
                  <a:pt x="314" y="736"/>
                  <a:pt x="147" y="670"/>
                  <a:pt x="0" y="585"/>
                </a:cubicBezTo>
                <a:cubicBezTo>
                  <a:pt x="1" y="584"/>
                  <a:pt x="1" y="584"/>
                  <a:pt x="1" y="584"/>
                </a:cubicBezTo>
                <a:cubicBezTo>
                  <a:pt x="222" y="713"/>
                  <a:pt x="487" y="797"/>
                  <a:pt x="766" y="829"/>
                </a:cubicBezTo>
                <a:cubicBezTo>
                  <a:pt x="1052" y="861"/>
                  <a:pt x="1346" y="837"/>
                  <a:pt x="1615" y="758"/>
                </a:cubicBezTo>
                <a:cubicBezTo>
                  <a:pt x="1743" y="721"/>
                  <a:pt x="1863" y="672"/>
                  <a:pt x="1971" y="613"/>
                </a:cubicBezTo>
                <a:cubicBezTo>
                  <a:pt x="2074" y="558"/>
                  <a:pt x="2166" y="494"/>
                  <a:pt x="2246" y="423"/>
                </a:cubicBezTo>
                <a:cubicBezTo>
                  <a:pt x="2385" y="300"/>
                  <a:pt x="2489" y="154"/>
                  <a:pt x="2546" y="0"/>
                </a:cubicBezTo>
                <a:cubicBezTo>
                  <a:pt x="2547" y="0"/>
                  <a:pt x="2547" y="0"/>
                  <a:pt x="2547" y="0"/>
                </a:cubicBezTo>
                <a:cubicBezTo>
                  <a:pt x="2490" y="154"/>
                  <a:pt x="2386" y="301"/>
                  <a:pt x="2247" y="424"/>
                </a:cubicBezTo>
                <a:cubicBezTo>
                  <a:pt x="2167" y="494"/>
                  <a:pt x="2074" y="558"/>
                  <a:pt x="1972" y="614"/>
                </a:cubicBezTo>
                <a:cubicBezTo>
                  <a:pt x="1863" y="673"/>
                  <a:pt x="1744" y="722"/>
                  <a:pt x="1616" y="759"/>
                </a:cubicBezTo>
                <a:cubicBezTo>
                  <a:pt x="1346" y="838"/>
                  <a:pt x="1052" y="862"/>
                  <a:pt x="766" y="830"/>
                </a:cubicBezTo>
                <a:cubicBezTo>
                  <a:pt x="672" y="819"/>
                  <a:pt x="580" y="803"/>
                  <a:pt x="490" y="78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32" name="Freeform 27"/>
          <p:cNvSpPr/>
          <p:nvPr/>
        </p:nvSpPr>
        <p:spPr bwMode="auto">
          <a:xfrm>
            <a:off x="-855663" y="2563813"/>
            <a:ext cx="3163888" cy="2871787"/>
          </a:xfrm>
          <a:custGeom>
            <a:avLst/>
            <a:gdLst>
              <a:gd name="T0" fmla="*/ 11 w 1642"/>
              <a:gd name="T1" fmla="*/ 1116 h 1118"/>
              <a:gd name="T2" fmla="*/ 0 w 1642"/>
              <a:gd name="T3" fmla="*/ 1111 h 1118"/>
              <a:gd name="T4" fmla="*/ 1 w 1642"/>
              <a:gd name="T5" fmla="*/ 1110 h 1118"/>
              <a:gd name="T6" fmla="*/ 50 w 1642"/>
              <a:gd name="T7" fmla="*/ 1112 h 1118"/>
              <a:gd name="T8" fmla="*/ 154 w 1642"/>
              <a:gd name="T9" fmla="*/ 1062 h 1118"/>
              <a:gd name="T10" fmla="*/ 326 w 1642"/>
              <a:gd name="T11" fmla="*/ 949 h 1118"/>
              <a:gd name="T12" fmla="*/ 565 w 1642"/>
              <a:gd name="T13" fmla="*/ 776 h 1118"/>
              <a:gd name="T14" fmla="*/ 790 w 1642"/>
              <a:gd name="T15" fmla="*/ 607 h 1118"/>
              <a:gd name="T16" fmla="*/ 1148 w 1642"/>
              <a:gd name="T17" fmla="*/ 341 h 1118"/>
              <a:gd name="T18" fmla="*/ 1419 w 1642"/>
              <a:gd name="T19" fmla="*/ 147 h 1118"/>
              <a:gd name="T20" fmla="*/ 1642 w 1642"/>
              <a:gd name="T21" fmla="*/ 0 h 1118"/>
              <a:gd name="T22" fmla="*/ 1642 w 1642"/>
              <a:gd name="T23" fmla="*/ 1 h 1118"/>
              <a:gd name="T24" fmla="*/ 1419 w 1642"/>
              <a:gd name="T25" fmla="*/ 147 h 1118"/>
              <a:gd name="T26" fmla="*/ 1148 w 1642"/>
              <a:gd name="T27" fmla="*/ 341 h 1118"/>
              <a:gd name="T28" fmla="*/ 791 w 1642"/>
              <a:gd name="T29" fmla="*/ 608 h 1118"/>
              <a:gd name="T30" fmla="*/ 565 w 1642"/>
              <a:gd name="T31" fmla="*/ 776 h 1118"/>
              <a:gd name="T32" fmla="*/ 326 w 1642"/>
              <a:gd name="T33" fmla="*/ 950 h 1118"/>
              <a:gd name="T34" fmla="*/ 154 w 1642"/>
              <a:gd name="T35" fmla="*/ 1062 h 1118"/>
              <a:gd name="T36" fmla="*/ 50 w 1642"/>
              <a:gd name="T37" fmla="*/ 1113 h 1118"/>
              <a:gd name="T38" fmla="*/ 11 w 1642"/>
              <a:gd name="T39" fmla="*/ 1116 h 1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42" h="1118">
                <a:moveTo>
                  <a:pt x="11" y="1116"/>
                </a:moveTo>
                <a:cubicBezTo>
                  <a:pt x="6" y="1115"/>
                  <a:pt x="3" y="1113"/>
                  <a:pt x="0" y="1111"/>
                </a:cubicBezTo>
                <a:cubicBezTo>
                  <a:pt x="1" y="1110"/>
                  <a:pt x="1" y="1110"/>
                  <a:pt x="1" y="1110"/>
                </a:cubicBezTo>
                <a:cubicBezTo>
                  <a:pt x="10" y="1118"/>
                  <a:pt x="27" y="1118"/>
                  <a:pt x="50" y="1112"/>
                </a:cubicBezTo>
                <a:cubicBezTo>
                  <a:pt x="75" y="1104"/>
                  <a:pt x="108" y="1088"/>
                  <a:pt x="154" y="1062"/>
                </a:cubicBezTo>
                <a:cubicBezTo>
                  <a:pt x="200" y="1034"/>
                  <a:pt x="257" y="997"/>
                  <a:pt x="326" y="949"/>
                </a:cubicBezTo>
                <a:cubicBezTo>
                  <a:pt x="395" y="901"/>
                  <a:pt x="469" y="847"/>
                  <a:pt x="565" y="776"/>
                </a:cubicBezTo>
                <a:cubicBezTo>
                  <a:pt x="638" y="721"/>
                  <a:pt x="712" y="666"/>
                  <a:pt x="790" y="607"/>
                </a:cubicBezTo>
                <a:cubicBezTo>
                  <a:pt x="907" y="519"/>
                  <a:pt x="1027" y="429"/>
                  <a:pt x="1148" y="341"/>
                </a:cubicBezTo>
                <a:cubicBezTo>
                  <a:pt x="1248" y="267"/>
                  <a:pt x="1337" y="204"/>
                  <a:pt x="1419" y="147"/>
                </a:cubicBezTo>
                <a:cubicBezTo>
                  <a:pt x="1502" y="89"/>
                  <a:pt x="1575" y="41"/>
                  <a:pt x="1642" y="0"/>
                </a:cubicBezTo>
                <a:cubicBezTo>
                  <a:pt x="1642" y="1"/>
                  <a:pt x="1642" y="1"/>
                  <a:pt x="1642" y="1"/>
                </a:cubicBezTo>
                <a:cubicBezTo>
                  <a:pt x="1576" y="42"/>
                  <a:pt x="1503" y="90"/>
                  <a:pt x="1419" y="147"/>
                </a:cubicBezTo>
                <a:cubicBezTo>
                  <a:pt x="1337" y="204"/>
                  <a:pt x="1249" y="268"/>
                  <a:pt x="1148" y="341"/>
                </a:cubicBezTo>
                <a:cubicBezTo>
                  <a:pt x="1028" y="429"/>
                  <a:pt x="907" y="520"/>
                  <a:pt x="791" y="608"/>
                </a:cubicBezTo>
                <a:cubicBezTo>
                  <a:pt x="713" y="666"/>
                  <a:pt x="639" y="722"/>
                  <a:pt x="565" y="776"/>
                </a:cubicBezTo>
                <a:cubicBezTo>
                  <a:pt x="469" y="848"/>
                  <a:pt x="396" y="901"/>
                  <a:pt x="326" y="950"/>
                </a:cubicBezTo>
                <a:cubicBezTo>
                  <a:pt x="257" y="998"/>
                  <a:pt x="201" y="1035"/>
                  <a:pt x="154" y="1062"/>
                </a:cubicBezTo>
                <a:cubicBezTo>
                  <a:pt x="108" y="1089"/>
                  <a:pt x="76" y="1105"/>
                  <a:pt x="50" y="1113"/>
                </a:cubicBezTo>
                <a:cubicBezTo>
                  <a:pt x="34" y="1117"/>
                  <a:pt x="20" y="1118"/>
                  <a:pt x="11" y="11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33" name="Freeform 31"/>
          <p:cNvSpPr/>
          <p:nvPr/>
        </p:nvSpPr>
        <p:spPr bwMode="auto">
          <a:xfrm>
            <a:off x="3763963" y="-88900"/>
            <a:ext cx="595312" cy="344488"/>
          </a:xfrm>
          <a:custGeom>
            <a:avLst/>
            <a:gdLst>
              <a:gd name="T0" fmla="*/ 1 w 309"/>
              <a:gd name="T1" fmla="*/ 134 h 134"/>
              <a:gd name="T2" fmla="*/ 0 w 309"/>
              <a:gd name="T3" fmla="*/ 134 h 134"/>
              <a:gd name="T4" fmla="*/ 145 w 309"/>
              <a:gd name="T5" fmla="*/ 43 h 134"/>
              <a:gd name="T6" fmla="*/ 309 w 309"/>
              <a:gd name="T7" fmla="*/ 22 h 134"/>
              <a:gd name="T8" fmla="*/ 309 w 309"/>
              <a:gd name="T9" fmla="*/ 23 h 134"/>
              <a:gd name="T10" fmla="*/ 1 w 309"/>
              <a:gd name="T11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9" h="134">
                <a:moveTo>
                  <a:pt x="1" y="134"/>
                </a:moveTo>
                <a:cubicBezTo>
                  <a:pt x="0" y="134"/>
                  <a:pt x="0" y="134"/>
                  <a:pt x="0" y="134"/>
                </a:cubicBezTo>
                <a:cubicBezTo>
                  <a:pt x="46" y="94"/>
                  <a:pt x="96" y="63"/>
                  <a:pt x="145" y="43"/>
                </a:cubicBezTo>
                <a:cubicBezTo>
                  <a:pt x="202" y="20"/>
                  <a:pt x="257" y="13"/>
                  <a:pt x="309" y="22"/>
                </a:cubicBezTo>
                <a:cubicBezTo>
                  <a:pt x="309" y="23"/>
                  <a:pt x="309" y="23"/>
                  <a:pt x="309" y="23"/>
                </a:cubicBezTo>
                <a:cubicBezTo>
                  <a:pt x="179" y="0"/>
                  <a:pt x="60" y="83"/>
                  <a:pt x="1" y="13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34" name="Freeform 32"/>
          <p:cNvSpPr/>
          <p:nvPr/>
        </p:nvSpPr>
        <p:spPr bwMode="auto">
          <a:xfrm>
            <a:off x="3633788" y="-117475"/>
            <a:ext cx="725487" cy="509588"/>
          </a:xfrm>
          <a:custGeom>
            <a:avLst/>
            <a:gdLst>
              <a:gd name="T0" fmla="*/ 1 w 377"/>
              <a:gd name="T1" fmla="*/ 198 h 198"/>
              <a:gd name="T2" fmla="*/ 0 w 377"/>
              <a:gd name="T3" fmla="*/ 198 h 198"/>
              <a:gd name="T4" fmla="*/ 171 w 377"/>
              <a:gd name="T5" fmla="*/ 67 h 198"/>
              <a:gd name="T6" fmla="*/ 377 w 377"/>
              <a:gd name="T7" fmla="*/ 33 h 198"/>
              <a:gd name="T8" fmla="*/ 377 w 377"/>
              <a:gd name="T9" fmla="*/ 34 h 198"/>
              <a:gd name="T10" fmla="*/ 1 w 377"/>
              <a:gd name="T11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7" h="198">
                <a:moveTo>
                  <a:pt x="1" y="198"/>
                </a:moveTo>
                <a:cubicBezTo>
                  <a:pt x="0" y="198"/>
                  <a:pt x="0" y="198"/>
                  <a:pt x="0" y="198"/>
                </a:cubicBezTo>
                <a:cubicBezTo>
                  <a:pt x="38" y="159"/>
                  <a:pt x="98" y="104"/>
                  <a:pt x="171" y="67"/>
                </a:cubicBezTo>
                <a:cubicBezTo>
                  <a:pt x="243" y="31"/>
                  <a:pt x="312" y="20"/>
                  <a:pt x="377" y="33"/>
                </a:cubicBezTo>
                <a:cubicBezTo>
                  <a:pt x="377" y="34"/>
                  <a:pt x="377" y="34"/>
                  <a:pt x="377" y="34"/>
                </a:cubicBezTo>
                <a:cubicBezTo>
                  <a:pt x="211" y="0"/>
                  <a:pt x="59" y="138"/>
                  <a:pt x="1" y="198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35" name="Freeform 35"/>
          <p:cNvSpPr/>
          <p:nvPr/>
        </p:nvSpPr>
        <p:spPr bwMode="auto">
          <a:xfrm>
            <a:off x="3370263" y="-73025"/>
            <a:ext cx="989012" cy="1046163"/>
          </a:xfrm>
          <a:custGeom>
            <a:avLst/>
            <a:gdLst>
              <a:gd name="T0" fmla="*/ 1 w 513"/>
              <a:gd name="T1" fmla="*/ 407 h 407"/>
              <a:gd name="T2" fmla="*/ 0 w 513"/>
              <a:gd name="T3" fmla="*/ 406 h 407"/>
              <a:gd name="T4" fmla="*/ 177 w 513"/>
              <a:gd name="T5" fmla="*/ 157 h 407"/>
              <a:gd name="T6" fmla="*/ 332 w 513"/>
              <a:gd name="T7" fmla="*/ 46 h 407"/>
              <a:gd name="T8" fmla="*/ 513 w 513"/>
              <a:gd name="T9" fmla="*/ 16 h 407"/>
              <a:gd name="T10" fmla="*/ 513 w 513"/>
              <a:gd name="T11" fmla="*/ 17 h 407"/>
              <a:gd name="T12" fmla="*/ 178 w 513"/>
              <a:gd name="T13" fmla="*/ 157 h 407"/>
              <a:gd name="T14" fmla="*/ 1 w 513"/>
              <a:gd name="T15" fmla="*/ 407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3" h="407">
                <a:moveTo>
                  <a:pt x="1" y="407"/>
                </a:moveTo>
                <a:cubicBezTo>
                  <a:pt x="0" y="406"/>
                  <a:pt x="0" y="406"/>
                  <a:pt x="0" y="406"/>
                </a:cubicBezTo>
                <a:cubicBezTo>
                  <a:pt x="49" y="307"/>
                  <a:pt x="107" y="225"/>
                  <a:pt x="177" y="157"/>
                </a:cubicBezTo>
                <a:cubicBezTo>
                  <a:pt x="226" y="109"/>
                  <a:pt x="279" y="71"/>
                  <a:pt x="332" y="46"/>
                </a:cubicBezTo>
                <a:cubicBezTo>
                  <a:pt x="395" y="17"/>
                  <a:pt x="455" y="7"/>
                  <a:pt x="513" y="16"/>
                </a:cubicBezTo>
                <a:cubicBezTo>
                  <a:pt x="513" y="17"/>
                  <a:pt x="513" y="17"/>
                  <a:pt x="513" y="17"/>
                </a:cubicBezTo>
                <a:cubicBezTo>
                  <a:pt x="408" y="0"/>
                  <a:pt x="286" y="51"/>
                  <a:pt x="178" y="157"/>
                </a:cubicBezTo>
                <a:cubicBezTo>
                  <a:pt x="108" y="226"/>
                  <a:pt x="50" y="307"/>
                  <a:pt x="1" y="40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36" name="Freeform 37"/>
          <p:cNvSpPr/>
          <p:nvPr/>
        </p:nvSpPr>
        <p:spPr bwMode="auto">
          <a:xfrm>
            <a:off x="2308225" y="-31750"/>
            <a:ext cx="2051050" cy="2595563"/>
          </a:xfrm>
          <a:custGeom>
            <a:avLst/>
            <a:gdLst>
              <a:gd name="T0" fmla="*/ 0 w 1064"/>
              <a:gd name="T1" fmla="*/ 1010 h 1010"/>
              <a:gd name="T2" fmla="*/ 0 w 1064"/>
              <a:gd name="T3" fmla="*/ 1010 h 1010"/>
              <a:gd name="T4" fmla="*/ 479 w 1064"/>
              <a:gd name="T5" fmla="*/ 742 h 1010"/>
              <a:gd name="T6" fmla="*/ 821 w 1064"/>
              <a:gd name="T7" fmla="*/ 460 h 1010"/>
              <a:gd name="T8" fmla="*/ 1009 w 1064"/>
              <a:gd name="T9" fmla="*/ 205 h 1010"/>
              <a:gd name="T10" fmla="*/ 1063 w 1064"/>
              <a:gd name="T11" fmla="*/ 0 h 1010"/>
              <a:gd name="T12" fmla="*/ 1064 w 1064"/>
              <a:gd name="T13" fmla="*/ 0 h 1010"/>
              <a:gd name="T14" fmla="*/ 1009 w 1064"/>
              <a:gd name="T15" fmla="*/ 206 h 1010"/>
              <a:gd name="T16" fmla="*/ 822 w 1064"/>
              <a:gd name="T17" fmla="*/ 460 h 1010"/>
              <a:gd name="T18" fmla="*/ 479 w 1064"/>
              <a:gd name="T19" fmla="*/ 743 h 1010"/>
              <a:gd name="T20" fmla="*/ 0 w 1064"/>
              <a:gd name="T21" fmla="*/ 101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64" h="1010">
                <a:moveTo>
                  <a:pt x="0" y="1010"/>
                </a:moveTo>
                <a:cubicBezTo>
                  <a:pt x="0" y="1010"/>
                  <a:pt x="0" y="1010"/>
                  <a:pt x="0" y="1010"/>
                </a:cubicBezTo>
                <a:cubicBezTo>
                  <a:pt x="175" y="929"/>
                  <a:pt x="336" y="839"/>
                  <a:pt x="479" y="742"/>
                </a:cubicBezTo>
                <a:cubicBezTo>
                  <a:pt x="613" y="651"/>
                  <a:pt x="728" y="556"/>
                  <a:pt x="821" y="460"/>
                </a:cubicBezTo>
                <a:cubicBezTo>
                  <a:pt x="905" y="373"/>
                  <a:pt x="968" y="287"/>
                  <a:pt x="1009" y="205"/>
                </a:cubicBezTo>
                <a:cubicBezTo>
                  <a:pt x="1044" y="133"/>
                  <a:pt x="1063" y="63"/>
                  <a:pt x="1063" y="0"/>
                </a:cubicBezTo>
                <a:cubicBezTo>
                  <a:pt x="1064" y="0"/>
                  <a:pt x="1064" y="0"/>
                  <a:pt x="1064" y="0"/>
                </a:cubicBezTo>
                <a:cubicBezTo>
                  <a:pt x="1064" y="63"/>
                  <a:pt x="1045" y="134"/>
                  <a:pt x="1009" y="206"/>
                </a:cubicBezTo>
                <a:cubicBezTo>
                  <a:pt x="969" y="288"/>
                  <a:pt x="905" y="373"/>
                  <a:pt x="822" y="460"/>
                </a:cubicBezTo>
                <a:cubicBezTo>
                  <a:pt x="728" y="557"/>
                  <a:pt x="613" y="652"/>
                  <a:pt x="479" y="743"/>
                </a:cubicBezTo>
                <a:cubicBezTo>
                  <a:pt x="336" y="840"/>
                  <a:pt x="175" y="930"/>
                  <a:pt x="0" y="101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37" name="Freeform 38"/>
          <p:cNvSpPr/>
          <p:nvPr/>
        </p:nvSpPr>
        <p:spPr bwMode="auto">
          <a:xfrm>
            <a:off x="3281363" y="-31750"/>
            <a:ext cx="1077912" cy="1782763"/>
          </a:xfrm>
          <a:custGeom>
            <a:avLst/>
            <a:gdLst>
              <a:gd name="T0" fmla="*/ 0 w 559"/>
              <a:gd name="T1" fmla="*/ 694 h 694"/>
              <a:gd name="T2" fmla="*/ 0 w 559"/>
              <a:gd name="T3" fmla="*/ 693 h 694"/>
              <a:gd name="T4" fmla="*/ 234 w 559"/>
              <a:gd name="T5" fmla="*/ 497 h 694"/>
              <a:gd name="T6" fmla="*/ 405 w 559"/>
              <a:gd name="T7" fmla="*/ 310 h 694"/>
              <a:gd name="T8" fmla="*/ 558 w 559"/>
              <a:gd name="T9" fmla="*/ 0 h 694"/>
              <a:gd name="T10" fmla="*/ 559 w 559"/>
              <a:gd name="T11" fmla="*/ 0 h 694"/>
              <a:gd name="T12" fmla="*/ 508 w 559"/>
              <a:gd name="T13" fmla="*/ 150 h 694"/>
              <a:gd name="T14" fmla="*/ 406 w 559"/>
              <a:gd name="T15" fmla="*/ 310 h 694"/>
              <a:gd name="T16" fmla="*/ 234 w 559"/>
              <a:gd name="T17" fmla="*/ 498 h 694"/>
              <a:gd name="T18" fmla="*/ 0 w 559"/>
              <a:gd name="T19" fmla="*/ 694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9" h="694">
                <a:moveTo>
                  <a:pt x="0" y="694"/>
                </a:moveTo>
                <a:cubicBezTo>
                  <a:pt x="0" y="693"/>
                  <a:pt x="0" y="693"/>
                  <a:pt x="0" y="693"/>
                </a:cubicBezTo>
                <a:cubicBezTo>
                  <a:pt x="87" y="629"/>
                  <a:pt x="165" y="563"/>
                  <a:pt x="234" y="497"/>
                </a:cubicBezTo>
                <a:cubicBezTo>
                  <a:pt x="301" y="434"/>
                  <a:pt x="358" y="371"/>
                  <a:pt x="405" y="310"/>
                </a:cubicBezTo>
                <a:cubicBezTo>
                  <a:pt x="491" y="200"/>
                  <a:pt x="544" y="93"/>
                  <a:pt x="558" y="0"/>
                </a:cubicBezTo>
                <a:cubicBezTo>
                  <a:pt x="559" y="0"/>
                  <a:pt x="559" y="0"/>
                  <a:pt x="559" y="0"/>
                </a:cubicBezTo>
                <a:cubicBezTo>
                  <a:pt x="552" y="47"/>
                  <a:pt x="535" y="97"/>
                  <a:pt x="508" y="150"/>
                </a:cubicBezTo>
                <a:cubicBezTo>
                  <a:pt x="483" y="202"/>
                  <a:pt x="448" y="256"/>
                  <a:pt x="406" y="310"/>
                </a:cubicBezTo>
                <a:cubicBezTo>
                  <a:pt x="359" y="371"/>
                  <a:pt x="301" y="434"/>
                  <a:pt x="234" y="498"/>
                </a:cubicBezTo>
                <a:cubicBezTo>
                  <a:pt x="166" y="563"/>
                  <a:pt x="87" y="629"/>
                  <a:pt x="0" y="69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38" name="Freeform 39"/>
          <p:cNvSpPr/>
          <p:nvPr/>
        </p:nvSpPr>
        <p:spPr bwMode="auto">
          <a:xfrm>
            <a:off x="3922713" y="-31750"/>
            <a:ext cx="436562" cy="549275"/>
          </a:xfrm>
          <a:custGeom>
            <a:avLst/>
            <a:gdLst>
              <a:gd name="T0" fmla="*/ 0 w 226"/>
              <a:gd name="T1" fmla="*/ 214 h 214"/>
              <a:gd name="T2" fmla="*/ 0 w 226"/>
              <a:gd name="T3" fmla="*/ 214 h 214"/>
              <a:gd name="T4" fmla="*/ 226 w 226"/>
              <a:gd name="T5" fmla="*/ 0 h 214"/>
              <a:gd name="T6" fmla="*/ 226 w 226"/>
              <a:gd name="T7" fmla="*/ 1 h 214"/>
              <a:gd name="T8" fmla="*/ 0 w 226"/>
              <a:gd name="T9" fmla="*/ 214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6" h="214">
                <a:moveTo>
                  <a:pt x="0" y="214"/>
                </a:moveTo>
                <a:cubicBezTo>
                  <a:pt x="0" y="214"/>
                  <a:pt x="0" y="214"/>
                  <a:pt x="0" y="214"/>
                </a:cubicBezTo>
                <a:cubicBezTo>
                  <a:pt x="76" y="117"/>
                  <a:pt x="153" y="45"/>
                  <a:pt x="226" y="0"/>
                </a:cubicBezTo>
                <a:cubicBezTo>
                  <a:pt x="226" y="1"/>
                  <a:pt x="226" y="1"/>
                  <a:pt x="226" y="1"/>
                </a:cubicBezTo>
                <a:cubicBezTo>
                  <a:pt x="153" y="45"/>
                  <a:pt x="77" y="117"/>
                  <a:pt x="0" y="214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39" name="Freeform 44"/>
          <p:cNvSpPr/>
          <p:nvPr/>
        </p:nvSpPr>
        <p:spPr bwMode="auto">
          <a:xfrm>
            <a:off x="4359275" y="-31750"/>
            <a:ext cx="428625" cy="346075"/>
          </a:xfrm>
          <a:custGeom>
            <a:avLst/>
            <a:gdLst>
              <a:gd name="T0" fmla="*/ 222 w 222"/>
              <a:gd name="T1" fmla="*/ 135 h 135"/>
              <a:gd name="T2" fmla="*/ 0 w 222"/>
              <a:gd name="T3" fmla="*/ 1 h 135"/>
              <a:gd name="T4" fmla="*/ 0 w 222"/>
              <a:gd name="T5" fmla="*/ 0 h 135"/>
              <a:gd name="T6" fmla="*/ 122 w 222"/>
              <a:gd name="T7" fmla="*/ 35 h 135"/>
              <a:gd name="T8" fmla="*/ 222 w 222"/>
              <a:gd name="T9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" h="135">
                <a:moveTo>
                  <a:pt x="222" y="135"/>
                </a:moveTo>
                <a:cubicBezTo>
                  <a:pt x="170" y="51"/>
                  <a:pt x="85" y="0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41" y="0"/>
                  <a:pt x="83" y="12"/>
                  <a:pt x="122" y="35"/>
                </a:cubicBezTo>
                <a:cubicBezTo>
                  <a:pt x="162" y="59"/>
                  <a:pt x="196" y="93"/>
                  <a:pt x="222" y="135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40" name="Freeform 45"/>
          <p:cNvSpPr/>
          <p:nvPr/>
        </p:nvSpPr>
        <p:spPr bwMode="auto">
          <a:xfrm>
            <a:off x="3763963" y="-122238"/>
            <a:ext cx="1023937" cy="436563"/>
          </a:xfrm>
          <a:custGeom>
            <a:avLst/>
            <a:gdLst>
              <a:gd name="T0" fmla="*/ 1 w 531"/>
              <a:gd name="T1" fmla="*/ 147 h 170"/>
              <a:gd name="T2" fmla="*/ 0 w 531"/>
              <a:gd name="T3" fmla="*/ 147 h 170"/>
              <a:gd name="T4" fmla="*/ 261 w 531"/>
              <a:gd name="T5" fmla="*/ 9 h 170"/>
              <a:gd name="T6" fmla="*/ 336 w 531"/>
              <a:gd name="T7" fmla="*/ 15 h 170"/>
              <a:gd name="T8" fmla="*/ 339 w 531"/>
              <a:gd name="T9" fmla="*/ 16 h 170"/>
              <a:gd name="T10" fmla="*/ 410 w 531"/>
              <a:gd name="T11" fmla="*/ 44 h 170"/>
              <a:gd name="T12" fmla="*/ 531 w 531"/>
              <a:gd name="T13" fmla="*/ 170 h 170"/>
              <a:gd name="T14" fmla="*/ 531 w 531"/>
              <a:gd name="T15" fmla="*/ 170 h 170"/>
              <a:gd name="T16" fmla="*/ 261 w 531"/>
              <a:gd name="T17" fmla="*/ 10 h 170"/>
              <a:gd name="T18" fmla="*/ 1 w 531"/>
              <a:gd name="T19" fmla="*/ 147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1" h="170">
                <a:moveTo>
                  <a:pt x="1" y="147"/>
                </a:moveTo>
                <a:cubicBezTo>
                  <a:pt x="0" y="147"/>
                  <a:pt x="0" y="147"/>
                  <a:pt x="0" y="147"/>
                </a:cubicBezTo>
                <a:cubicBezTo>
                  <a:pt x="59" y="90"/>
                  <a:pt x="152" y="20"/>
                  <a:pt x="261" y="9"/>
                </a:cubicBezTo>
                <a:cubicBezTo>
                  <a:pt x="285" y="7"/>
                  <a:pt x="311" y="9"/>
                  <a:pt x="336" y="15"/>
                </a:cubicBezTo>
                <a:cubicBezTo>
                  <a:pt x="337" y="15"/>
                  <a:pt x="338" y="15"/>
                  <a:pt x="339" y="16"/>
                </a:cubicBezTo>
                <a:cubicBezTo>
                  <a:pt x="363" y="22"/>
                  <a:pt x="387" y="31"/>
                  <a:pt x="410" y="44"/>
                </a:cubicBezTo>
                <a:cubicBezTo>
                  <a:pt x="460" y="73"/>
                  <a:pt x="502" y="117"/>
                  <a:pt x="531" y="170"/>
                </a:cubicBezTo>
                <a:cubicBezTo>
                  <a:pt x="531" y="170"/>
                  <a:pt x="531" y="170"/>
                  <a:pt x="531" y="170"/>
                </a:cubicBezTo>
                <a:cubicBezTo>
                  <a:pt x="472" y="65"/>
                  <a:pt x="364" y="0"/>
                  <a:pt x="261" y="10"/>
                </a:cubicBezTo>
                <a:cubicBezTo>
                  <a:pt x="152" y="20"/>
                  <a:pt x="59" y="90"/>
                  <a:pt x="1" y="14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41" name="Freeform 46"/>
          <p:cNvSpPr/>
          <p:nvPr/>
        </p:nvSpPr>
        <p:spPr bwMode="auto">
          <a:xfrm>
            <a:off x="3633788" y="-138113"/>
            <a:ext cx="1154112" cy="530226"/>
          </a:xfrm>
          <a:custGeom>
            <a:avLst/>
            <a:gdLst>
              <a:gd name="T0" fmla="*/ 1 w 599"/>
              <a:gd name="T1" fmla="*/ 206 h 206"/>
              <a:gd name="T2" fmla="*/ 0 w 599"/>
              <a:gd name="T3" fmla="*/ 206 h 206"/>
              <a:gd name="T4" fmla="*/ 125 w 599"/>
              <a:gd name="T5" fmla="*/ 88 h 206"/>
              <a:gd name="T6" fmla="*/ 280 w 599"/>
              <a:gd name="T7" fmla="*/ 14 h 206"/>
              <a:gd name="T8" fmla="*/ 451 w 599"/>
              <a:gd name="T9" fmla="*/ 28 h 206"/>
              <a:gd name="T10" fmla="*/ 599 w 599"/>
              <a:gd name="T11" fmla="*/ 176 h 206"/>
              <a:gd name="T12" fmla="*/ 599 w 599"/>
              <a:gd name="T13" fmla="*/ 176 h 206"/>
              <a:gd name="T14" fmla="*/ 451 w 599"/>
              <a:gd name="T15" fmla="*/ 29 h 206"/>
              <a:gd name="T16" fmla="*/ 280 w 599"/>
              <a:gd name="T17" fmla="*/ 15 h 206"/>
              <a:gd name="T18" fmla="*/ 1 w 599"/>
              <a:gd name="T19" fmla="*/ 20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9" h="206">
                <a:moveTo>
                  <a:pt x="1" y="206"/>
                </a:moveTo>
                <a:cubicBezTo>
                  <a:pt x="0" y="206"/>
                  <a:pt x="0" y="206"/>
                  <a:pt x="0" y="206"/>
                </a:cubicBezTo>
                <a:cubicBezTo>
                  <a:pt x="40" y="159"/>
                  <a:pt x="82" y="119"/>
                  <a:pt x="125" y="88"/>
                </a:cubicBezTo>
                <a:cubicBezTo>
                  <a:pt x="175" y="51"/>
                  <a:pt x="228" y="26"/>
                  <a:pt x="280" y="14"/>
                </a:cubicBezTo>
                <a:cubicBezTo>
                  <a:pt x="339" y="0"/>
                  <a:pt x="400" y="5"/>
                  <a:pt x="451" y="28"/>
                </a:cubicBezTo>
                <a:cubicBezTo>
                  <a:pt x="509" y="54"/>
                  <a:pt x="562" y="106"/>
                  <a:pt x="599" y="176"/>
                </a:cubicBezTo>
                <a:cubicBezTo>
                  <a:pt x="599" y="176"/>
                  <a:pt x="599" y="176"/>
                  <a:pt x="599" y="176"/>
                </a:cubicBezTo>
                <a:cubicBezTo>
                  <a:pt x="561" y="107"/>
                  <a:pt x="509" y="55"/>
                  <a:pt x="451" y="29"/>
                </a:cubicBezTo>
                <a:cubicBezTo>
                  <a:pt x="400" y="6"/>
                  <a:pt x="339" y="1"/>
                  <a:pt x="280" y="15"/>
                </a:cubicBezTo>
                <a:cubicBezTo>
                  <a:pt x="183" y="37"/>
                  <a:pt x="89" y="102"/>
                  <a:pt x="1" y="20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42" name="Freeform 47"/>
          <p:cNvSpPr/>
          <p:nvPr/>
        </p:nvSpPr>
        <p:spPr bwMode="auto">
          <a:xfrm>
            <a:off x="1873250" y="314325"/>
            <a:ext cx="2998788" cy="5695950"/>
          </a:xfrm>
          <a:custGeom>
            <a:avLst/>
            <a:gdLst>
              <a:gd name="T0" fmla="*/ 0 w 1556"/>
              <a:gd name="T1" fmla="*/ 2217 h 2217"/>
              <a:gd name="T2" fmla="*/ 0 w 1556"/>
              <a:gd name="T3" fmla="*/ 2216 h 2217"/>
              <a:gd name="T4" fmla="*/ 299 w 1556"/>
              <a:gd name="T5" fmla="*/ 2104 h 2217"/>
              <a:gd name="T6" fmla="*/ 621 w 1556"/>
              <a:gd name="T7" fmla="*/ 1903 h 2217"/>
              <a:gd name="T8" fmla="*/ 1209 w 1556"/>
              <a:gd name="T9" fmla="*/ 1266 h 2217"/>
              <a:gd name="T10" fmla="*/ 1523 w 1556"/>
              <a:gd name="T11" fmla="*/ 536 h 2217"/>
              <a:gd name="T12" fmla="*/ 1551 w 1556"/>
              <a:gd name="T13" fmla="*/ 234 h 2217"/>
              <a:gd name="T14" fmla="*/ 1511 w 1556"/>
              <a:gd name="T15" fmla="*/ 0 h 2217"/>
              <a:gd name="T16" fmla="*/ 1512 w 1556"/>
              <a:gd name="T17" fmla="*/ 0 h 2217"/>
              <a:gd name="T18" fmla="*/ 1552 w 1556"/>
              <a:gd name="T19" fmla="*/ 233 h 2217"/>
              <a:gd name="T20" fmla="*/ 1524 w 1556"/>
              <a:gd name="T21" fmla="*/ 537 h 2217"/>
              <a:gd name="T22" fmla="*/ 1210 w 1556"/>
              <a:gd name="T23" fmla="*/ 1267 h 2217"/>
              <a:gd name="T24" fmla="*/ 621 w 1556"/>
              <a:gd name="T25" fmla="*/ 1904 h 2217"/>
              <a:gd name="T26" fmla="*/ 300 w 1556"/>
              <a:gd name="T27" fmla="*/ 2104 h 2217"/>
              <a:gd name="T28" fmla="*/ 0 w 1556"/>
              <a:gd name="T29" fmla="*/ 2217 h 2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56" h="2217">
                <a:moveTo>
                  <a:pt x="0" y="2217"/>
                </a:moveTo>
                <a:cubicBezTo>
                  <a:pt x="0" y="2216"/>
                  <a:pt x="0" y="2216"/>
                  <a:pt x="0" y="2216"/>
                </a:cubicBezTo>
                <a:cubicBezTo>
                  <a:pt x="97" y="2191"/>
                  <a:pt x="198" y="2154"/>
                  <a:pt x="299" y="2104"/>
                </a:cubicBezTo>
                <a:cubicBezTo>
                  <a:pt x="407" y="2051"/>
                  <a:pt x="515" y="1983"/>
                  <a:pt x="621" y="1903"/>
                </a:cubicBezTo>
                <a:cubicBezTo>
                  <a:pt x="844" y="1733"/>
                  <a:pt x="1048" y="1513"/>
                  <a:pt x="1209" y="1266"/>
                </a:cubicBezTo>
                <a:cubicBezTo>
                  <a:pt x="1365" y="1027"/>
                  <a:pt x="1474" y="775"/>
                  <a:pt x="1523" y="536"/>
                </a:cubicBezTo>
                <a:cubicBezTo>
                  <a:pt x="1545" y="430"/>
                  <a:pt x="1555" y="328"/>
                  <a:pt x="1551" y="234"/>
                </a:cubicBezTo>
                <a:cubicBezTo>
                  <a:pt x="1548" y="148"/>
                  <a:pt x="1535" y="70"/>
                  <a:pt x="1511" y="0"/>
                </a:cubicBezTo>
                <a:cubicBezTo>
                  <a:pt x="1512" y="0"/>
                  <a:pt x="1512" y="0"/>
                  <a:pt x="1512" y="0"/>
                </a:cubicBezTo>
                <a:cubicBezTo>
                  <a:pt x="1536" y="69"/>
                  <a:pt x="1549" y="148"/>
                  <a:pt x="1552" y="233"/>
                </a:cubicBezTo>
                <a:cubicBezTo>
                  <a:pt x="1556" y="328"/>
                  <a:pt x="1546" y="430"/>
                  <a:pt x="1524" y="537"/>
                </a:cubicBezTo>
                <a:cubicBezTo>
                  <a:pt x="1475" y="775"/>
                  <a:pt x="1366" y="1028"/>
                  <a:pt x="1210" y="1267"/>
                </a:cubicBezTo>
                <a:cubicBezTo>
                  <a:pt x="1048" y="1514"/>
                  <a:pt x="845" y="1734"/>
                  <a:pt x="621" y="1904"/>
                </a:cubicBezTo>
                <a:cubicBezTo>
                  <a:pt x="516" y="1984"/>
                  <a:pt x="407" y="2051"/>
                  <a:pt x="300" y="2104"/>
                </a:cubicBezTo>
                <a:cubicBezTo>
                  <a:pt x="198" y="2154"/>
                  <a:pt x="98" y="2192"/>
                  <a:pt x="0" y="2217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43" name="Freeform 48"/>
          <p:cNvSpPr/>
          <p:nvPr/>
        </p:nvSpPr>
        <p:spPr bwMode="auto">
          <a:xfrm>
            <a:off x="3381375" y="314325"/>
            <a:ext cx="1565275" cy="4665663"/>
          </a:xfrm>
          <a:custGeom>
            <a:avLst/>
            <a:gdLst>
              <a:gd name="T0" fmla="*/ 0 w 813"/>
              <a:gd name="T1" fmla="*/ 1816 h 1816"/>
              <a:gd name="T2" fmla="*/ 0 w 813"/>
              <a:gd name="T3" fmla="*/ 1815 h 1816"/>
              <a:gd name="T4" fmla="*/ 345 w 813"/>
              <a:gd name="T5" fmla="*/ 1532 h 1816"/>
              <a:gd name="T6" fmla="*/ 651 w 813"/>
              <a:gd name="T7" fmla="*/ 1043 h 1816"/>
              <a:gd name="T8" fmla="*/ 800 w 813"/>
              <a:gd name="T9" fmla="*/ 456 h 1816"/>
              <a:gd name="T10" fmla="*/ 730 w 813"/>
              <a:gd name="T11" fmla="*/ 0 h 1816"/>
              <a:gd name="T12" fmla="*/ 730 w 813"/>
              <a:gd name="T13" fmla="*/ 0 h 1816"/>
              <a:gd name="T14" fmla="*/ 801 w 813"/>
              <a:gd name="T15" fmla="*/ 456 h 1816"/>
              <a:gd name="T16" fmla="*/ 652 w 813"/>
              <a:gd name="T17" fmla="*/ 1043 h 1816"/>
              <a:gd name="T18" fmla="*/ 513 w 813"/>
              <a:gd name="T19" fmla="*/ 1307 h 1816"/>
              <a:gd name="T20" fmla="*/ 346 w 813"/>
              <a:gd name="T21" fmla="*/ 1533 h 1816"/>
              <a:gd name="T22" fmla="*/ 176 w 813"/>
              <a:gd name="T23" fmla="*/ 1697 h 1816"/>
              <a:gd name="T24" fmla="*/ 0 w 813"/>
              <a:gd name="T25" fmla="*/ 1816 h 1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13" h="1816">
                <a:moveTo>
                  <a:pt x="0" y="1816"/>
                </a:moveTo>
                <a:cubicBezTo>
                  <a:pt x="0" y="1815"/>
                  <a:pt x="0" y="1815"/>
                  <a:pt x="0" y="1815"/>
                </a:cubicBezTo>
                <a:cubicBezTo>
                  <a:pt x="122" y="1749"/>
                  <a:pt x="238" y="1654"/>
                  <a:pt x="345" y="1532"/>
                </a:cubicBezTo>
                <a:cubicBezTo>
                  <a:pt x="467" y="1394"/>
                  <a:pt x="572" y="1225"/>
                  <a:pt x="651" y="1043"/>
                </a:cubicBezTo>
                <a:cubicBezTo>
                  <a:pt x="735" y="849"/>
                  <a:pt x="787" y="646"/>
                  <a:pt x="800" y="456"/>
                </a:cubicBezTo>
                <a:cubicBezTo>
                  <a:pt x="812" y="274"/>
                  <a:pt x="788" y="116"/>
                  <a:pt x="730" y="0"/>
                </a:cubicBezTo>
                <a:cubicBezTo>
                  <a:pt x="730" y="0"/>
                  <a:pt x="730" y="0"/>
                  <a:pt x="730" y="0"/>
                </a:cubicBezTo>
                <a:cubicBezTo>
                  <a:pt x="789" y="116"/>
                  <a:pt x="813" y="274"/>
                  <a:pt x="801" y="456"/>
                </a:cubicBezTo>
                <a:cubicBezTo>
                  <a:pt x="788" y="646"/>
                  <a:pt x="736" y="849"/>
                  <a:pt x="652" y="1043"/>
                </a:cubicBezTo>
                <a:cubicBezTo>
                  <a:pt x="612" y="1135"/>
                  <a:pt x="566" y="1224"/>
                  <a:pt x="513" y="1307"/>
                </a:cubicBezTo>
                <a:cubicBezTo>
                  <a:pt x="462" y="1389"/>
                  <a:pt x="406" y="1464"/>
                  <a:pt x="346" y="1533"/>
                </a:cubicBezTo>
                <a:cubicBezTo>
                  <a:pt x="292" y="1594"/>
                  <a:pt x="235" y="1649"/>
                  <a:pt x="176" y="1697"/>
                </a:cubicBezTo>
                <a:cubicBezTo>
                  <a:pt x="119" y="1744"/>
                  <a:pt x="60" y="1784"/>
                  <a:pt x="0" y="18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44" name="Freeform 49"/>
          <p:cNvSpPr/>
          <p:nvPr/>
        </p:nvSpPr>
        <p:spPr bwMode="auto">
          <a:xfrm>
            <a:off x="3854450" y="314325"/>
            <a:ext cx="1114425" cy="3270250"/>
          </a:xfrm>
          <a:custGeom>
            <a:avLst/>
            <a:gdLst>
              <a:gd name="T0" fmla="*/ 0 w 578"/>
              <a:gd name="T1" fmla="*/ 1273 h 1273"/>
              <a:gd name="T2" fmla="*/ 0 w 578"/>
              <a:gd name="T3" fmla="*/ 1272 h 1273"/>
              <a:gd name="T4" fmla="*/ 216 w 578"/>
              <a:gd name="T5" fmla="*/ 1134 h 1273"/>
              <a:gd name="T6" fmla="*/ 437 w 578"/>
              <a:gd name="T7" fmla="*/ 825 h 1273"/>
              <a:gd name="T8" fmla="*/ 565 w 578"/>
              <a:gd name="T9" fmla="*/ 379 h 1273"/>
              <a:gd name="T10" fmla="*/ 484 w 578"/>
              <a:gd name="T11" fmla="*/ 0 h 1273"/>
              <a:gd name="T12" fmla="*/ 484 w 578"/>
              <a:gd name="T13" fmla="*/ 0 h 1273"/>
              <a:gd name="T14" fmla="*/ 566 w 578"/>
              <a:gd name="T15" fmla="*/ 379 h 1273"/>
              <a:gd name="T16" fmla="*/ 438 w 578"/>
              <a:gd name="T17" fmla="*/ 825 h 1273"/>
              <a:gd name="T18" fmla="*/ 217 w 578"/>
              <a:gd name="T19" fmla="*/ 1134 h 1273"/>
              <a:gd name="T20" fmla="*/ 0 w 578"/>
              <a:gd name="T21" fmla="*/ 1273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78" h="1273">
                <a:moveTo>
                  <a:pt x="0" y="1273"/>
                </a:moveTo>
                <a:cubicBezTo>
                  <a:pt x="0" y="1272"/>
                  <a:pt x="0" y="1272"/>
                  <a:pt x="0" y="1272"/>
                </a:cubicBezTo>
                <a:cubicBezTo>
                  <a:pt x="71" y="1249"/>
                  <a:pt x="146" y="1201"/>
                  <a:pt x="216" y="1134"/>
                </a:cubicBezTo>
                <a:cubicBezTo>
                  <a:pt x="301" y="1053"/>
                  <a:pt x="377" y="946"/>
                  <a:pt x="437" y="825"/>
                </a:cubicBezTo>
                <a:cubicBezTo>
                  <a:pt x="509" y="680"/>
                  <a:pt x="553" y="525"/>
                  <a:pt x="565" y="379"/>
                </a:cubicBezTo>
                <a:cubicBezTo>
                  <a:pt x="577" y="219"/>
                  <a:pt x="548" y="85"/>
                  <a:pt x="484" y="0"/>
                </a:cubicBezTo>
                <a:cubicBezTo>
                  <a:pt x="484" y="0"/>
                  <a:pt x="484" y="0"/>
                  <a:pt x="484" y="0"/>
                </a:cubicBezTo>
                <a:cubicBezTo>
                  <a:pt x="549" y="84"/>
                  <a:pt x="578" y="219"/>
                  <a:pt x="566" y="379"/>
                </a:cubicBezTo>
                <a:cubicBezTo>
                  <a:pt x="554" y="526"/>
                  <a:pt x="510" y="680"/>
                  <a:pt x="438" y="825"/>
                </a:cubicBezTo>
                <a:cubicBezTo>
                  <a:pt x="378" y="947"/>
                  <a:pt x="301" y="1054"/>
                  <a:pt x="217" y="1134"/>
                </a:cubicBezTo>
                <a:cubicBezTo>
                  <a:pt x="146" y="1202"/>
                  <a:pt x="71" y="1250"/>
                  <a:pt x="0" y="127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45" name="Freeform 52"/>
          <p:cNvSpPr/>
          <p:nvPr/>
        </p:nvSpPr>
        <p:spPr bwMode="auto">
          <a:xfrm>
            <a:off x="3370263" y="-134938"/>
            <a:ext cx="1417637" cy="1108076"/>
          </a:xfrm>
          <a:custGeom>
            <a:avLst/>
            <a:gdLst>
              <a:gd name="T0" fmla="*/ 1 w 735"/>
              <a:gd name="T1" fmla="*/ 431 h 431"/>
              <a:gd name="T2" fmla="*/ 0 w 735"/>
              <a:gd name="T3" fmla="*/ 430 h 431"/>
              <a:gd name="T4" fmla="*/ 97 w 735"/>
              <a:gd name="T5" fmla="*/ 260 h 431"/>
              <a:gd name="T6" fmla="*/ 269 w 735"/>
              <a:gd name="T7" fmla="*/ 85 h 431"/>
              <a:gd name="T8" fmla="*/ 507 w 735"/>
              <a:gd name="T9" fmla="*/ 8 h 431"/>
              <a:gd name="T10" fmla="*/ 735 w 735"/>
              <a:gd name="T11" fmla="*/ 175 h 431"/>
              <a:gd name="T12" fmla="*/ 734 w 735"/>
              <a:gd name="T13" fmla="*/ 175 h 431"/>
              <a:gd name="T14" fmla="*/ 507 w 735"/>
              <a:gd name="T15" fmla="*/ 9 h 431"/>
              <a:gd name="T16" fmla="*/ 269 w 735"/>
              <a:gd name="T17" fmla="*/ 85 h 431"/>
              <a:gd name="T18" fmla="*/ 98 w 735"/>
              <a:gd name="T19" fmla="*/ 261 h 431"/>
              <a:gd name="T20" fmla="*/ 1 w 735"/>
              <a:gd name="T21" fmla="*/ 431 h 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5" h="431">
                <a:moveTo>
                  <a:pt x="1" y="431"/>
                </a:moveTo>
                <a:cubicBezTo>
                  <a:pt x="0" y="430"/>
                  <a:pt x="0" y="430"/>
                  <a:pt x="0" y="430"/>
                </a:cubicBezTo>
                <a:cubicBezTo>
                  <a:pt x="27" y="370"/>
                  <a:pt x="60" y="313"/>
                  <a:pt x="97" y="260"/>
                </a:cubicBezTo>
                <a:cubicBezTo>
                  <a:pt x="149" y="188"/>
                  <a:pt x="207" y="129"/>
                  <a:pt x="269" y="85"/>
                </a:cubicBezTo>
                <a:cubicBezTo>
                  <a:pt x="325" y="45"/>
                  <a:pt x="411" y="0"/>
                  <a:pt x="507" y="8"/>
                </a:cubicBezTo>
                <a:cubicBezTo>
                  <a:pt x="596" y="15"/>
                  <a:pt x="684" y="79"/>
                  <a:pt x="735" y="175"/>
                </a:cubicBezTo>
                <a:cubicBezTo>
                  <a:pt x="734" y="175"/>
                  <a:pt x="734" y="175"/>
                  <a:pt x="734" y="175"/>
                </a:cubicBezTo>
                <a:cubicBezTo>
                  <a:pt x="683" y="80"/>
                  <a:pt x="596" y="16"/>
                  <a:pt x="507" y="9"/>
                </a:cubicBezTo>
                <a:cubicBezTo>
                  <a:pt x="412" y="1"/>
                  <a:pt x="325" y="46"/>
                  <a:pt x="269" y="85"/>
                </a:cubicBezTo>
                <a:cubicBezTo>
                  <a:pt x="207" y="129"/>
                  <a:pt x="150" y="188"/>
                  <a:pt x="98" y="261"/>
                </a:cubicBezTo>
                <a:cubicBezTo>
                  <a:pt x="61" y="313"/>
                  <a:pt x="28" y="370"/>
                  <a:pt x="1" y="43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46" name="Freeform 53"/>
          <p:cNvSpPr/>
          <p:nvPr/>
        </p:nvSpPr>
        <p:spPr bwMode="auto">
          <a:xfrm>
            <a:off x="4051300" y="314325"/>
            <a:ext cx="898525" cy="3602038"/>
          </a:xfrm>
          <a:custGeom>
            <a:avLst/>
            <a:gdLst>
              <a:gd name="T0" fmla="*/ 1 w 467"/>
              <a:gd name="T1" fmla="*/ 1402 h 1402"/>
              <a:gd name="T2" fmla="*/ 0 w 467"/>
              <a:gd name="T3" fmla="*/ 1401 h 1402"/>
              <a:gd name="T4" fmla="*/ 218 w 467"/>
              <a:gd name="T5" fmla="*/ 1146 h 1402"/>
              <a:gd name="T6" fmla="*/ 397 w 467"/>
              <a:gd name="T7" fmla="*/ 766 h 1402"/>
              <a:gd name="T8" fmla="*/ 465 w 467"/>
              <a:gd name="T9" fmla="*/ 335 h 1402"/>
              <a:gd name="T10" fmla="*/ 382 w 467"/>
              <a:gd name="T11" fmla="*/ 0 h 1402"/>
              <a:gd name="T12" fmla="*/ 382 w 467"/>
              <a:gd name="T13" fmla="*/ 0 h 1402"/>
              <a:gd name="T14" fmla="*/ 466 w 467"/>
              <a:gd name="T15" fmla="*/ 335 h 1402"/>
              <a:gd name="T16" fmla="*/ 449 w 467"/>
              <a:gd name="T17" fmla="*/ 550 h 1402"/>
              <a:gd name="T18" fmla="*/ 397 w 467"/>
              <a:gd name="T19" fmla="*/ 766 h 1402"/>
              <a:gd name="T20" fmla="*/ 219 w 467"/>
              <a:gd name="T21" fmla="*/ 1146 h 1402"/>
              <a:gd name="T22" fmla="*/ 1 w 467"/>
              <a:gd name="T23" fmla="*/ 1402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7" h="1402">
                <a:moveTo>
                  <a:pt x="1" y="1402"/>
                </a:moveTo>
                <a:cubicBezTo>
                  <a:pt x="0" y="1401"/>
                  <a:pt x="0" y="1401"/>
                  <a:pt x="0" y="1401"/>
                </a:cubicBezTo>
                <a:cubicBezTo>
                  <a:pt x="80" y="1333"/>
                  <a:pt x="153" y="1247"/>
                  <a:pt x="218" y="1146"/>
                </a:cubicBezTo>
                <a:cubicBezTo>
                  <a:pt x="294" y="1030"/>
                  <a:pt x="354" y="902"/>
                  <a:pt x="397" y="766"/>
                </a:cubicBezTo>
                <a:cubicBezTo>
                  <a:pt x="443" y="619"/>
                  <a:pt x="467" y="470"/>
                  <a:pt x="465" y="335"/>
                </a:cubicBezTo>
                <a:cubicBezTo>
                  <a:pt x="463" y="198"/>
                  <a:pt x="434" y="83"/>
                  <a:pt x="382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435" y="82"/>
                  <a:pt x="463" y="198"/>
                  <a:pt x="466" y="335"/>
                </a:cubicBezTo>
                <a:cubicBezTo>
                  <a:pt x="467" y="404"/>
                  <a:pt x="461" y="477"/>
                  <a:pt x="449" y="550"/>
                </a:cubicBezTo>
                <a:cubicBezTo>
                  <a:pt x="438" y="621"/>
                  <a:pt x="420" y="694"/>
                  <a:pt x="397" y="766"/>
                </a:cubicBezTo>
                <a:cubicBezTo>
                  <a:pt x="354" y="903"/>
                  <a:pt x="294" y="1030"/>
                  <a:pt x="219" y="1146"/>
                </a:cubicBezTo>
                <a:cubicBezTo>
                  <a:pt x="154" y="1247"/>
                  <a:pt x="80" y="1333"/>
                  <a:pt x="1" y="1402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47" name="Freeform 54"/>
          <p:cNvSpPr/>
          <p:nvPr/>
        </p:nvSpPr>
        <p:spPr bwMode="auto">
          <a:xfrm>
            <a:off x="3835400" y="85725"/>
            <a:ext cx="984250" cy="228600"/>
          </a:xfrm>
          <a:custGeom>
            <a:avLst/>
            <a:gdLst>
              <a:gd name="T0" fmla="*/ 1 w 511"/>
              <a:gd name="T1" fmla="*/ 70 h 89"/>
              <a:gd name="T2" fmla="*/ 0 w 511"/>
              <a:gd name="T3" fmla="*/ 70 h 89"/>
              <a:gd name="T4" fmla="*/ 35 w 511"/>
              <a:gd name="T5" fmla="*/ 62 h 89"/>
              <a:gd name="T6" fmla="*/ 364 w 511"/>
              <a:gd name="T7" fmla="*/ 7 h 89"/>
              <a:gd name="T8" fmla="*/ 489 w 511"/>
              <a:gd name="T9" fmla="*/ 14 h 89"/>
              <a:gd name="T10" fmla="*/ 507 w 511"/>
              <a:gd name="T11" fmla="*/ 35 h 89"/>
              <a:gd name="T12" fmla="*/ 494 w 511"/>
              <a:gd name="T13" fmla="*/ 89 h 89"/>
              <a:gd name="T14" fmla="*/ 494 w 511"/>
              <a:gd name="T15" fmla="*/ 89 h 89"/>
              <a:gd name="T16" fmla="*/ 506 w 511"/>
              <a:gd name="T17" fmla="*/ 35 h 89"/>
              <a:gd name="T18" fmla="*/ 488 w 511"/>
              <a:gd name="T19" fmla="*/ 15 h 89"/>
              <a:gd name="T20" fmla="*/ 364 w 511"/>
              <a:gd name="T21" fmla="*/ 8 h 89"/>
              <a:gd name="T22" fmla="*/ 35 w 511"/>
              <a:gd name="T23" fmla="*/ 63 h 89"/>
              <a:gd name="T24" fmla="*/ 1 w 511"/>
              <a:gd name="T25" fmla="*/ 7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11" h="89">
                <a:moveTo>
                  <a:pt x="1" y="70"/>
                </a:moveTo>
                <a:cubicBezTo>
                  <a:pt x="0" y="70"/>
                  <a:pt x="0" y="70"/>
                  <a:pt x="0" y="70"/>
                </a:cubicBezTo>
                <a:cubicBezTo>
                  <a:pt x="12" y="67"/>
                  <a:pt x="23" y="65"/>
                  <a:pt x="35" y="62"/>
                </a:cubicBezTo>
                <a:cubicBezTo>
                  <a:pt x="150" y="38"/>
                  <a:pt x="259" y="16"/>
                  <a:pt x="364" y="7"/>
                </a:cubicBezTo>
                <a:cubicBezTo>
                  <a:pt x="408" y="3"/>
                  <a:pt x="457" y="0"/>
                  <a:pt x="489" y="14"/>
                </a:cubicBezTo>
                <a:cubicBezTo>
                  <a:pt x="498" y="18"/>
                  <a:pt x="504" y="25"/>
                  <a:pt x="507" y="35"/>
                </a:cubicBezTo>
                <a:cubicBezTo>
                  <a:pt x="511" y="51"/>
                  <a:pt x="507" y="71"/>
                  <a:pt x="494" y="89"/>
                </a:cubicBezTo>
                <a:cubicBezTo>
                  <a:pt x="494" y="89"/>
                  <a:pt x="494" y="89"/>
                  <a:pt x="494" y="89"/>
                </a:cubicBezTo>
                <a:cubicBezTo>
                  <a:pt x="506" y="70"/>
                  <a:pt x="510" y="51"/>
                  <a:pt x="506" y="35"/>
                </a:cubicBezTo>
                <a:cubicBezTo>
                  <a:pt x="503" y="26"/>
                  <a:pt x="497" y="19"/>
                  <a:pt x="488" y="15"/>
                </a:cubicBezTo>
                <a:cubicBezTo>
                  <a:pt x="457" y="1"/>
                  <a:pt x="408" y="4"/>
                  <a:pt x="364" y="8"/>
                </a:cubicBezTo>
                <a:cubicBezTo>
                  <a:pt x="259" y="17"/>
                  <a:pt x="150" y="39"/>
                  <a:pt x="35" y="63"/>
                </a:cubicBezTo>
                <a:cubicBezTo>
                  <a:pt x="24" y="66"/>
                  <a:pt x="12" y="68"/>
                  <a:pt x="1" y="7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48" name="Freeform 55"/>
          <p:cNvSpPr/>
          <p:nvPr/>
        </p:nvSpPr>
        <p:spPr bwMode="auto">
          <a:xfrm>
            <a:off x="2308225" y="314325"/>
            <a:ext cx="2479675" cy="2249488"/>
          </a:xfrm>
          <a:custGeom>
            <a:avLst/>
            <a:gdLst>
              <a:gd name="T0" fmla="*/ 0 w 1286"/>
              <a:gd name="T1" fmla="*/ 875 h 875"/>
              <a:gd name="T2" fmla="*/ 0 w 1286"/>
              <a:gd name="T3" fmla="*/ 875 h 875"/>
              <a:gd name="T4" fmla="*/ 491 w 1286"/>
              <a:gd name="T5" fmla="*/ 640 h 875"/>
              <a:gd name="T6" fmla="*/ 713 w 1286"/>
              <a:gd name="T7" fmla="*/ 515 h 875"/>
              <a:gd name="T8" fmla="*/ 813 w 1286"/>
              <a:gd name="T9" fmla="*/ 452 h 875"/>
              <a:gd name="T10" fmla="*/ 842 w 1286"/>
              <a:gd name="T11" fmla="*/ 434 h 875"/>
              <a:gd name="T12" fmla="*/ 904 w 1286"/>
              <a:gd name="T13" fmla="*/ 391 h 875"/>
              <a:gd name="T14" fmla="*/ 999 w 1286"/>
              <a:gd name="T15" fmla="*/ 316 h 875"/>
              <a:gd name="T16" fmla="*/ 1058 w 1286"/>
              <a:gd name="T17" fmla="*/ 274 h 875"/>
              <a:gd name="T18" fmla="*/ 1173 w 1286"/>
              <a:gd name="T19" fmla="*/ 168 h 875"/>
              <a:gd name="T20" fmla="*/ 1286 w 1286"/>
              <a:gd name="T21" fmla="*/ 0 h 875"/>
              <a:gd name="T22" fmla="*/ 1286 w 1286"/>
              <a:gd name="T23" fmla="*/ 0 h 875"/>
              <a:gd name="T24" fmla="*/ 1173 w 1286"/>
              <a:gd name="T25" fmla="*/ 169 h 875"/>
              <a:gd name="T26" fmla="*/ 1059 w 1286"/>
              <a:gd name="T27" fmla="*/ 274 h 875"/>
              <a:gd name="T28" fmla="*/ 999 w 1286"/>
              <a:gd name="T29" fmla="*/ 317 h 875"/>
              <a:gd name="T30" fmla="*/ 904 w 1286"/>
              <a:gd name="T31" fmla="*/ 391 h 875"/>
              <a:gd name="T32" fmla="*/ 843 w 1286"/>
              <a:gd name="T33" fmla="*/ 435 h 875"/>
              <a:gd name="T34" fmla="*/ 813 w 1286"/>
              <a:gd name="T35" fmla="*/ 453 h 875"/>
              <a:gd name="T36" fmla="*/ 713 w 1286"/>
              <a:gd name="T37" fmla="*/ 515 h 875"/>
              <a:gd name="T38" fmla="*/ 491 w 1286"/>
              <a:gd name="T39" fmla="*/ 641 h 875"/>
              <a:gd name="T40" fmla="*/ 0 w 1286"/>
              <a:gd name="T41" fmla="*/ 875 h 875"/>
              <a:gd name="connsiteX0" fmla="*/ 0 w 10000"/>
              <a:gd name="connsiteY0" fmla="*/ 10000 h 10000"/>
              <a:gd name="connsiteX1" fmla="*/ 0 w 10000"/>
              <a:gd name="connsiteY1" fmla="*/ 10000 h 10000"/>
              <a:gd name="connsiteX2" fmla="*/ 3818 w 10000"/>
              <a:gd name="connsiteY2" fmla="*/ 7314 h 10000"/>
              <a:gd name="connsiteX3" fmla="*/ 5544 w 10000"/>
              <a:gd name="connsiteY3" fmla="*/ 5886 h 10000"/>
              <a:gd name="connsiteX4" fmla="*/ 6322 w 10000"/>
              <a:gd name="connsiteY4" fmla="*/ 5166 h 10000"/>
              <a:gd name="connsiteX5" fmla="*/ 6547 w 10000"/>
              <a:gd name="connsiteY5" fmla="*/ 4960 h 10000"/>
              <a:gd name="connsiteX6" fmla="*/ 7030 w 10000"/>
              <a:gd name="connsiteY6" fmla="*/ 4469 h 10000"/>
              <a:gd name="connsiteX7" fmla="*/ 7768 w 10000"/>
              <a:gd name="connsiteY7" fmla="*/ 3611 h 10000"/>
              <a:gd name="connsiteX8" fmla="*/ 8227 w 10000"/>
              <a:gd name="connsiteY8" fmla="*/ 3131 h 10000"/>
              <a:gd name="connsiteX9" fmla="*/ 9121 w 10000"/>
              <a:gd name="connsiteY9" fmla="*/ 1920 h 10000"/>
              <a:gd name="connsiteX10" fmla="*/ 10000 w 10000"/>
              <a:gd name="connsiteY10" fmla="*/ 0 h 10000"/>
              <a:gd name="connsiteX11" fmla="*/ 10000 w 10000"/>
              <a:gd name="connsiteY11" fmla="*/ 0 h 10000"/>
              <a:gd name="connsiteX12" fmla="*/ 9121 w 10000"/>
              <a:gd name="connsiteY12" fmla="*/ 1931 h 10000"/>
              <a:gd name="connsiteX13" fmla="*/ 8235 w 10000"/>
              <a:gd name="connsiteY13" fmla="*/ 3131 h 10000"/>
              <a:gd name="connsiteX14" fmla="*/ 7030 w 10000"/>
              <a:gd name="connsiteY14" fmla="*/ 4469 h 10000"/>
              <a:gd name="connsiteX15" fmla="*/ 6555 w 10000"/>
              <a:gd name="connsiteY15" fmla="*/ 4971 h 10000"/>
              <a:gd name="connsiteX16" fmla="*/ 6322 w 10000"/>
              <a:gd name="connsiteY16" fmla="*/ 5177 h 10000"/>
              <a:gd name="connsiteX17" fmla="*/ 5544 w 10000"/>
              <a:gd name="connsiteY17" fmla="*/ 5886 h 10000"/>
              <a:gd name="connsiteX18" fmla="*/ 3818 w 10000"/>
              <a:gd name="connsiteY18" fmla="*/ 7326 h 10000"/>
              <a:gd name="connsiteX19" fmla="*/ 0 w 10000"/>
              <a:gd name="connsiteY19" fmla="*/ 10000 h 10000"/>
              <a:gd name="connsiteX0-1" fmla="*/ 0 w 10000"/>
              <a:gd name="connsiteY0-2" fmla="*/ 10000 h 10000"/>
              <a:gd name="connsiteX1-3" fmla="*/ 0 w 10000"/>
              <a:gd name="connsiteY1-4" fmla="*/ 10000 h 10000"/>
              <a:gd name="connsiteX2-5" fmla="*/ 3818 w 10000"/>
              <a:gd name="connsiteY2-6" fmla="*/ 7314 h 10000"/>
              <a:gd name="connsiteX3-7" fmla="*/ 5544 w 10000"/>
              <a:gd name="connsiteY3-8" fmla="*/ 5886 h 10000"/>
              <a:gd name="connsiteX4-9" fmla="*/ 6322 w 10000"/>
              <a:gd name="connsiteY4-10" fmla="*/ 5166 h 10000"/>
              <a:gd name="connsiteX5-11" fmla="*/ 6547 w 10000"/>
              <a:gd name="connsiteY5-12" fmla="*/ 4960 h 10000"/>
              <a:gd name="connsiteX6-13" fmla="*/ 7030 w 10000"/>
              <a:gd name="connsiteY6-14" fmla="*/ 4469 h 10000"/>
              <a:gd name="connsiteX7-15" fmla="*/ 8227 w 10000"/>
              <a:gd name="connsiteY7-16" fmla="*/ 3131 h 10000"/>
              <a:gd name="connsiteX8-17" fmla="*/ 9121 w 10000"/>
              <a:gd name="connsiteY8-18" fmla="*/ 1920 h 10000"/>
              <a:gd name="connsiteX9-19" fmla="*/ 10000 w 10000"/>
              <a:gd name="connsiteY9-20" fmla="*/ 0 h 10000"/>
              <a:gd name="connsiteX10-21" fmla="*/ 10000 w 10000"/>
              <a:gd name="connsiteY10-22" fmla="*/ 0 h 10000"/>
              <a:gd name="connsiteX11-23" fmla="*/ 9121 w 10000"/>
              <a:gd name="connsiteY11-24" fmla="*/ 1931 h 10000"/>
              <a:gd name="connsiteX12-25" fmla="*/ 8235 w 10000"/>
              <a:gd name="connsiteY12-26" fmla="*/ 3131 h 10000"/>
              <a:gd name="connsiteX13-27" fmla="*/ 7030 w 10000"/>
              <a:gd name="connsiteY13-28" fmla="*/ 4469 h 10000"/>
              <a:gd name="connsiteX14-29" fmla="*/ 6555 w 10000"/>
              <a:gd name="connsiteY14-30" fmla="*/ 4971 h 10000"/>
              <a:gd name="connsiteX15-31" fmla="*/ 6322 w 10000"/>
              <a:gd name="connsiteY15-32" fmla="*/ 5177 h 10000"/>
              <a:gd name="connsiteX16-33" fmla="*/ 5544 w 10000"/>
              <a:gd name="connsiteY16-34" fmla="*/ 5886 h 10000"/>
              <a:gd name="connsiteX17-35" fmla="*/ 3818 w 10000"/>
              <a:gd name="connsiteY17-36" fmla="*/ 7326 h 10000"/>
              <a:gd name="connsiteX18-37" fmla="*/ 0 w 10000"/>
              <a:gd name="connsiteY18-38" fmla="*/ 10000 h 10000"/>
              <a:gd name="connsiteX0-39" fmla="*/ 0 w 10000"/>
              <a:gd name="connsiteY0-40" fmla="*/ 10000 h 10000"/>
              <a:gd name="connsiteX1-41" fmla="*/ 0 w 10000"/>
              <a:gd name="connsiteY1-42" fmla="*/ 10000 h 10000"/>
              <a:gd name="connsiteX2-43" fmla="*/ 3818 w 10000"/>
              <a:gd name="connsiteY2-44" fmla="*/ 7314 h 10000"/>
              <a:gd name="connsiteX3-45" fmla="*/ 5544 w 10000"/>
              <a:gd name="connsiteY3-46" fmla="*/ 5886 h 10000"/>
              <a:gd name="connsiteX4-47" fmla="*/ 6322 w 10000"/>
              <a:gd name="connsiteY4-48" fmla="*/ 5166 h 10000"/>
              <a:gd name="connsiteX5-49" fmla="*/ 6547 w 10000"/>
              <a:gd name="connsiteY5-50" fmla="*/ 4960 h 10000"/>
              <a:gd name="connsiteX6-51" fmla="*/ 7030 w 10000"/>
              <a:gd name="connsiteY6-52" fmla="*/ 4469 h 10000"/>
              <a:gd name="connsiteX7-53" fmla="*/ 8227 w 10000"/>
              <a:gd name="connsiteY7-54" fmla="*/ 3131 h 10000"/>
              <a:gd name="connsiteX8-55" fmla="*/ 9121 w 10000"/>
              <a:gd name="connsiteY8-56" fmla="*/ 1920 h 10000"/>
              <a:gd name="connsiteX9-57" fmla="*/ 10000 w 10000"/>
              <a:gd name="connsiteY9-58" fmla="*/ 0 h 10000"/>
              <a:gd name="connsiteX10-59" fmla="*/ 10000 w 10000"/>
              <a:gd name="connsiteY10-60" fmla="*/ 0 h 10000"/>
              <a:gd name="connsiteX11-61" fmla="*/ 9121 w 10000"/>
              <a:gd name="connsiteY11-62" fmla="*/ 1931 h 10000"/>
              <a:gd name="connsiteX12-63" fmla="*/ 8235 w 10000"/>
              <a:gd name="connsiteY12-64" fmla="*/ 3131 h 10000"/>
              <a:gd name="connsiteX13-65" fmla="*/ 7030 w 10000"/>
              <a:gd name="connsiteY13-66" fmla="*/ 4469 h 10000"/>
              <a:gd name="connsiteX14-67" fmla="*/ 6322 w 10000"/>
              <a:gd name="connsiteY14-68" fmla="*/ 5177 h 10000"/>
              <a:gd name="connsiteX15-69" fmla="*/ 5544 w 10000"/>
              <a:gd name="connsiteY15-70" fmla="*/ 5886 h 10000"/>
              <a:gd name="connsiteX16-71" fmla="*/ 3818 w 10000"/>
              <a:gd name="connsiteY16-72" fmla="*/ 7326 h 10000"/>
              <a:gd name="connsiteX17-73" fmla="*/ 0 w 10000"/>
              <a:gd name="connsiteY17-74" fmla="*/ 10000 h 10000"/>
              <a:gd name="connsiteX0-75" fmla="*/ 0 w 10000"/>
              <a:gd name="connsiteY0-76" fmla="*/ 10000 h 10000"/>
              <a:gd name="connsiteX1-77" fmla="*/ 0 w 10000"/>
              <a:gd name="connsiteY1-78" fmla="*/ 10000 h 10000"/>
              <a:gd name="connsiteX2-79" fmla="*/ 3818 w 10000"/>
              <a:gd name="connsiteY2-80" fmla="*/ 7314 h 10000"/>
              <a:gd name="connsiteX3-81" fmla="*/ 5544 w 10000"/>
              <a:gd name="connsiteY3-82" fmla="*/ 5886 h 10000"/>
              <a:gd name="connsiteX4-83" fmla="*/ 6322 w 10000"/>
              <a:gd name="connsiteY4-84" fmla="*/ 5166 h 10000"/>
              <a:gd name="connsiteX5-85" fmla="*/ 7030 w 10000"/>
              <a:gd name="connsiteY5-86" fmla="*/ 4469 h 10000"/>
              <a:gd name="connsiteX6-87" fmla="*/ 8227 w 10000"/>
              <a:gd name="connsiteY6-88" fmla="*/ 3131 h 10000"/>
              <a:gd name="connsiteX7-89" fmla="*/ 9121 w 10000"/>
              <a:gd name="connsiteY7-90" fmla="*/ 1920 h 10000"/>
              <a:gd name="connsiteX8-91" fmla="*/ 10000 w 10000"/>
              <a:gd name="connsiteY8-92" fmla="*/ 0 h 10000"/>
              <a:gd name="connsiteX9-93" fmla="*/ 10000 w 10000"/>
              <a:gd name="connsiteY9-94" fmla="*/ 0 h 10000"/>
              <a:gd name="connsiteX10-95" fmla="*/ 9121 w 10000"/>
              <a:gd name="connsiteY10-96" fmla="*/ 1931 h 10000"/>
              <a:gd name="connsiteX11-97" fmla="*/ 8235 w 10000"/>
              <a:gd name="connsiteY11-98" fmla="*/ 3131 h 10000"/>
              <a:gd name="connsiteX12-99" fmla="*/ 7030 w 10000"/>
              <a:gd name="connsiteY12-100" fmla="*/ 4469 h 10000"/>
              <a:gd name="connsiteX13-101" fmla="*/ 6322 w 10000"/>
              <a:gd name="connsiteY13-102" fmla="*/ 5177 h 10000"/>
              <a:gd name="connsiteX14-103" fmla="*/ 5544 w 10000"/>
              <a:gd name="connsiteY14-104" fmla="*/ 5886 h 10000"/>
              <a:gd name="connsiteX15-105" fmla="*/ 3818 w 10000"/>
              <a:gd name="connsiteY15-106" fmla="*/ 7326 h 10000"/>
              <a:gd name="connsiteX16-107" fmla="*/ 0 w 10000"/>
              <a:gd name="connsiteY16-108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10000"/>
                </a:lnTo>
                <a:cubicBezTo>
                  <a:pt x="1337" y="9166"/>
                  <a:pt x="2621" y="8263"/>
                  <a:pt x="3818" y="7314"/>
                </a:cubicBezTo>
                <a:cubicBezTo>
                  <a:pt x="4417" y="6846"/>
                  <a:pt x="5000" y="6366"/>
                  <a:pt x="5544" y="5886"/>
                </a:cubicBezTo>
                <a:cubicBezTo>
                  <a:pt x="5801" y="5657"/>
                  <a:pt x="6074" y="5402"/>
                  <a:pt x="6322" y="5166"/>
                </a:cubicBezTo>
                <a:cubicBezTo>
                  <a:pt x="6570" y="4930"/>
                  <a:pt x="6713" y="4808"/>
                  <a:pt x="7030" y="4469"/>
                </a:cubicBezTo>
                <a:cubicBezTo>
                  <a:pt x="7347" y="4130"/>
                  <a:pt x="7879" y="3556"/>
                  <a:pt x="8227" y="3131"/>
                </a:cubicBezTo>
                <a:cubicBezTo>
                  <a:pt x="8576" y="2706"/>
                  <a:pt x="8872" y="2309"/>
                  <a:pt x="9121" y="1920"/>
                </a:cubicBezTo>
                <a:cubicBezTo>
                  <a:pt x="9580" y="1211"/>
                  <a:pt x="9876" y="560"/>
                  <a:pt x="10000" y="0"/>
                </a:cubicBezTo>
                <a:lnTo>
                  <a:pt x="10000" y="0"/>
                </a:lnTo>
                <a:cubicBezTo>
                  <a:pt x="9883" y="560"/>
                  <a:pt x="9588" y="1211"/>
                  <a:pt x="9121" y="1931"/>
                </a:cubicBezTo>
                <a:cubicBezTo>
                  <a:pt x="8872" y="2320"/>
                  <a:pt x="8577" y="2720"/>
                  <a:pt x="8235" y="3131"/>
                </a:cubicBezTo>
                <a:cubicBezTo>
                  <a:pt x="7887" y="3554"/>
                  <a:pt x="7310" y="4162"/>
                  <a:pt x="7030" y="4469"/>
                </a:cubicBezTo>
                <a:cubicBezTo>
                  <a:pt x="6711" y="4810"/>
                  <a:pt x="6570" y="4941"/>
                  <a:pt x="6322" y="5177"/>
                </a:cubicBezTo>
                <a:cubicBezTo>
                  <a:pt x="6065" y="5417"/>
                  <a:pt x="5801" y="5657"/>
                  <a:pt x="5544" y="5886"/>
                </a:cubicBezTo>
                <a:cubicBezTo>
                  <a:pt x="5000" y="6366"/>
                  <a:pt x="4425" y="6857"/>
                  <a:pt x="3818" y="7326"/>
                </a:cubicBezTo>
                <a:cubicBezTo>
                  <a:pt x="2621" y="8263"/>
                  <a:pt x="1337" y="9166"/>
                  <a:pt x="0" y="1000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49" name="Freeform 56"/>
          <p:cNvSpPr/>
          <p:nvPr/>
        </p:nvSpPr>
        <p:spPr bwMode="auto">
          <a:xfrm>
            <a:off x="3281363" y="314325"/>
            <a:ext cx="1506537" cy="1436688"/>
          </a:xfrm>
          <a:custGeom>
            <a:avLst/>
            <a:gdLst>
              <a:gd name="T0" fmla="*/ 0 w 781"/>
              <a:gd name="T1" fmla="*/ 559 h 559"/>
              <a:gd name="T2" fmla="*/ 0 w 781"/>
              <a:gd name="T3" fmla="*/ 558 h 559"/>
              <a:gd name="T4" fmla="*/ 163 w 781"/>
              <a:gd name="T5" fmla="*/ 446 h 559"/>
              <a:gd name="T6" fmla="*/ 273 w 781"/>
              <a:gd name="T7" fmla="*/ 369 h 559"/>
              <a:gd name="T8" fmla="*/ 511 w 781"/>
              <a:gd name="T9" fmla="*/ 205 h 559"/>
              <a:gd name="T10" fmla="*/ 685 w 781"/>
              <a:gd name="T11" fmla="*/ 79 h 559"/>
              <a:gd name="T12" fmla="*/ 781 w 781"/>
              <a:gd name="T13" fmla="*/ 0 h 559"/>
              <a:gd name="T14" fmla="*/ 781 w 781"/>
              <a:gd name="T15" fmla="*/ 0 h 559"/>
              <a:gd name="T16" fmla="*/ 685 w 781"/>
              <a:gd name="T17" fmla="*/ 80 h 559"/>
              <a:gd name="T18" fmla="*/ 511 w 781"/>
              <a:gd name="T19" fmla="*/ 205 h 559"/>
              <a:gd name="T20" fmla="*/ 274 w 781"/>
              <a:gd name="T21" fmla="*/ 370 h 559"/>
              <a:gd name="T22" fmla="*/ 163 w 781"/>
              <a:gd name="T23" fmla="*/ 446 h 559"/>
              <a:gd name="T24" fmla="*/ 0 w 781"/>
              <a:gd name="T25" fmla="*/ 559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1" h="559">
                <a:moveTo>
                  <a:pt x="0" y="559"/>
                </a:moveTo>
                <a:cubicBezTo>
                  <a:pt x="0" y="558"/>
                  <a:pt x="0" y="558"/>
                  <a:pt x="0" y="558"/>
                </a:cubicBezTo>
                <a:cubicBezTo>
                  <a:pt x="55" y="520"/>
                  <a:pt x="110" y="482"/>
                  <a:pt x="163" y="446"/>
                </a:cubicBezTo>
                <a:cubicBezTo>
                  <a:pt x="199" y="420"/>
                  <a:pt x="237" y="395"/>
                  <a:pt x="273" y="369"/>
                </a:cubicBezTo>
                <a:cubicBezTo>
                  <a:pt x="347" y="319"/>
                  <a:pt x="433" y="260"/>
                  <a:pt x="511" y="205"/>
                </a:cubicBezTo>
                <a:cubicBezTo>
                  <a:pt x="582" y="155"/>
                  <a:pt x="639" y="114"/>
                  <a:pt x="685" y="79"/>
                </a:cubicBezTo>
                <a:cubicBezTo>
                  <a:pt x="720" y="52"/>
                  <a:pt x="757" y="24"/>
                  <a:pt x="781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57" y="24"/>
                  <a:pt x="721" y="53"/>
                  <a:pt x="685" y="80"/>
                </a:cubicBezTo>
                <a:cubicBezTo>
                  <a:pt x="639" y="114"/>
                  <a:pt x="582" y="155"/>
                  <a:pt x="511" y="205"/>
                </a:cubicBezTo>
                <a:cubicBezTo>
                  <a:pt x="433" y="260"/>
                  <a:pt x="347" y="319"/>
                  <a:pt x="274" y="370"/>
                </a:cubicBezTo>
                <a:cubicBezTo>
                  <a:pt x="237" y="395"/>
                  <a:pt x="200" y="421"/>
                  <a:pt x="163" y="446"/>
                </a:cubicBezTo>
                <a:cubicBezTo>
                  <a:pt x="110" y="483"/>
                  <a:pt x="55" y="521"/>
                  <a:pt x="0" y="559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50" name="Freeform 57"/>
          <p:cNvSpPr/>
          <p:nvPr/>
        </p:nvSpPr>
        <p:spPr bwMode="auto">
          <a:xfrm>
            <a:off x="3922713" y="101600"/>
            <a:ext cx="865187" cy="415925"/>
          </a:xfrm>
          <a:custGeom>
            <a:avLst/>
            <a:gdLst>
              <a:gd name="T0" fmla="*/ 0 w 448"/>
              <a:gd name="T1" fmla="*/ 162 h 162"/>
              <a:gd name="T2" fmla="*/ 0 w 448"/>
              <a:gd name="T3" fmla="*/ 162 h 162"/>
              <a:gd name="T4" fmla="*/ 111 w 448"/>
              <a:gd name="T5" fmla="*/ 70 h 162"/>
              <a:gd name="T6" fmla="*/ 235 w 448"/>
              <a:gd name="T7" fmla="*/ 17 h 162"/>
              <a:gd name="T8" fmla="*/ 341 w 448"/>
              <a:gd name="T9" fmla="*/ 18 h 162"/>
              <a:gd name="T10" fmla="*/ 351 w 448"/>
              <a:gd name="T11" fmla="*/ 21 h 162"/>
              <a:gd name="T12" fmla="*/ 448 w 448"/>
              <a:gd name="T13" fmla="*/ 83 h 162"/>
              <a:gd name="T14" fmla="*/ 448 w 448"/>
              <a:gd name="T15" fmla="*/ 83 h 162"/>
              <a:gd name="T16" fmla="*/ 235 w 448"/>
              <a:gd name="T17" fmla="*/ 18 h 162"/>
              <a:gd name="T18" fmla="*/ 0 w 448"/>
              <a:gd name="T19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8" h="162">
                <a:moveTo>
                  <a:pt x="0" y="162"/>
                </a:moveTo>
                <a:cubicBezTo>
                  <a:pt x="0" y="162"/>
                  <a:pt x="0" y="162"/>
                  <a:pt x="0" y="162"/>
                </a:cubicBezTo>
                <a:cubicBezTo>
                  <a:pt x="36" y="125"/>
                  <a:pt x="74" y="94"/>
                  <a:pt x="111" y="70"/>
                </a:cubicBezTo>
                <a:cubicBezTo>
                  <a:pt x="153" y="44"/>
                  <a:pt x="194" y="26"/>
                  <a:pt x="235" y="17"/>
                </a:cubicBezTo>
                <a:cubicBezTo>
                  <a:pt x="270" y="9"/>
                  <a:pt x="306" y="10"/>
                  <a:pt x="341" y="18"/>
                </a:cubicBezTo>
                <a:cubicBezTo>
                  <a:pt x="344" y="19"/>
                  <a:pt x="348" y="20"/>
                  <a:pt x="351" y="21"/>
                </a:cubicBezTo>
                <a:cubicBezTo>
                  <a:pt x="390" y="33"/>
                  <a:pt x="423" y="54"/>
                  <a:pt x="448" y="83"/>
                </a:cubicBezTo>
                <a:cubicBezTo>
                  <a:pt x="448" y="83"/>
                  <a:pt x="448" y="83"/>
                  <a:pt x="448" y="83"/>
                </a:cubicBezTo>
                <a:cubicBezTo>
                  <a:pt x="398" y="26"/>
                  <a:pt x="315" y="0"/>
                  <a:pt x="235" y="18"/>
                </a:cubicBezTo>
                <a:cubicBezTo>
                  <a:pt x="158" y="35"/>
                  <a:pt x="76" y="85"/>
                  <a:pt x="0" y="162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51" name="Freeform 61"/>
          <p:cNvSpPr/>
          <p:nvPr/>
        </p:nvSpPr>
        <p:spPr bwMode="auto">
          <a:xfrm>
            <a:off x="4787900" y="314325"/>
            <a:ext cx="171450" cy="925513"/>
          </a:xfrm>
          <a:custGeom>
            <a:avLst/>
            <a:gdLst>
              <a:gd name="T0" fmla="*/ 83 w 90"/>
              <a:gd name="T1" fmla="*/ 360 h 360"/>
              <a:gd name="T2" fmla="*/ 0 w 90"/>
              <a:gd name="T3" fmla="*/ 0 h 360"/>
              <a:gd name="T4" fmla="*/ 0 w 90"/>
              <a:gd name="T5" fmla="*/ 0 h 360"/>
              <a:gd name="T6" fmla="*/ 68 w 90"/>
              <a:gd name="T7" fmla="*/ 160 h 360"/>
              <a:gd name="T8" fmla="*/ 83 w 90"/>
              <a:gd name="T9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0" h="360">
                <a:moveTo>
                  <a:pt x="83" y="360"/>
                </a:moveTo>
                <a:cubicBezTo>
                  <a:pt x="90" y="210"/>
                  <a:pt x="60" y="82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31" y="42"/>
                  <a:pt x="54" y="96"/>
                  <a:pt x="68" y="160"/>
                </a:cubicBezTo>
                <a:cubicBezTo>
                  <a:pt x="82" y="220"/>
                  <a:pt x="87" y="288"/>
                  <a:pt x="83" y="360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52" name="Freeform 62"/>
          <p:cNvSpPr/>
          <p:nvPr/>
        </p:nvSpPr>
        <p:spPr bwMode="auto">
          <a:xfrm>
            <a:off x="4359275" y="-52388"/>
            <a:ext cx="600075" cy="1292226"/>
          </a:xfrm>
          <a:custGeom>
            <a:avLst/>
            <a:gdLst>
              <a:gd name="T0" fmla="*/ 305 w 311"/>
              <a:gd name="T1" fmla="*/ 503 h 503"/>
              <a:gd name="T2" fmla="*/ 224 w 311"/>
              <a:gd name="T3" fmla="*/ 125 h 503"/>
              <a:gd name="T4" fmla="*/ 0 w 311"/>
              <a:gd name="T5" fmla="*/ 9 h 503"/>
              <a:gd name="T6" fmla="*/ 0 w 311"/>
              <a:gd name="T7" fmla="*/ 8 h 503"/>
              <a:gd name="T8" fmla="*/ 225 w 311"/>
              <a:gd name="T9" fmla="*/ 124 h 503"/>
              <a:gd name="T10" fmla="*/ 291 w 311"/>
              <a:gd name="T11" fmla="*/ 294 h 503"/>
              <a:gd name="T12" fmla="*/ 305 w 311"/>
              <a:gd name="T13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" h="503">
                <a:moveTo>
                  <a:pt x="305" y="503"/>
                </a:moveTo>
                <a:cubicBezTo>
                  <a:pt x="311" y="346"/>
                  <a:pt x="284" y="215"/>
                  <a:pt x="224" y="125"/>
                </a:cubicBezTo>
                <a:cubicBezTo>
                  <a:pt x="173" y="46"/>
                  <a:pt x="85" y="1"/>
                  <a:pt x="0" y="9"/>
                </a:cubicBezTo>
                <a:cubicBezTo>
                  <a:pt x="0" y="8"/>
                  <a:pt x="0" y="8"/>
                  <a:pt x="0" y="8"/>
                </a:cubicBezTo>
                <a:cubicBezTo>
                  <a:pt x="85" y="0"/>
                  <a:pt x="173" y="46"/>
                  <a:pt x="225" y="124"/>
                </a:cubicBezTo>
                <a:cubicBezTo>
                  <a:pt x="255" y="170"/>
                  <a:pt x="277" y="227"/>
                  <a:pt x="291" y="294"/>
                </a:cubicBezTo>
                <a:cubicBezTo>
                  <a:pt x="304" y="357"/>
                  <a:pt x="309" y="428"/>
                  <a:pt x="305" y="50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53" name="Freeform 63"/>
          <p:cNvSpPr/>
          <p:nvPr/>
        </p:nvSpPr>
        <p:spPr bwMode="auto">
          <a:xfrm>
            <a:off x="3763963" y="-230188"/>
            <a:ext cx="1195387" cy="1470026"/>
          </a:xfrm>
          <a:custGeom>
            <a:avLst/>
            <a:gdLst>
              <a:gd name="T0" fmla="*/ 614 w 620"/>
              <a:gd name="T1" fmla="*/ 572 h 572"/>
              <a:gd name="T2" fmla="*/ 556 w 620"/>
              <a:gd name="T3" fmla="*/ 214 h 572"/>
              <a:gd name="T4" fmla="*/ 385 w 620"/>
              <a:gd name="T5" fmla="*/ 39 h 572"/>
              <a:gd name="T6" fmla="*/ 366 w 620"/>
              <a:gd name="T7" fmla="*/ 33 h 572"/>
              <a:gd name="T8" fmla="*/ 1 w 620"/>
              <a:gd name="T9" fmla="*/ 189 h 572"/>
              <a:gd name="T10" fmla="*/ 0 w 620"/>
              <a:gd name="T11" fmla="*/ 189 h 572"/>
              <a:gd name="T12" fmla="*/ 182 w 620"/>
              <a:gd name="T13" fmla="*/ 55 h 572"/>
              <a:gd name="T14" fmla="*/ 284 w 620"/>
              <a:gd name="T15" fmla="*/ 27 h 572"/>
              <a:gd name="T16" fmla="*/ 386 w 620"/>
              <a:gd name="T17" fmla="*/ 38 h 572"/>
              <a:gd name="T18" fmla="*/ 557 w 620"/>
              <a:gd name="T19" fmla="*/ 213 h 572"/>
              <a:gd name="T20" fmla="*/ 615 w 620"/>
              <a:gd name="T21" fmla="*/ 572 h 572"/>
              <a:gd name="T22" fmla="*/ 614 w 620"/>
              <a:gd name="T23" fmla="*/ 572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0" h="572">
                <a:moveTo>
                  <a:pt x="614" y="572"/>
                </a:moveTo>
                <a:cubicBezTo>
                  <a:pt x="619" y="433"/>
                  <a:pt x="599" y="309"/>
                  <a:pt x="556" y="214"/>
                </a:cubicBezTo>
                <a:cubicBezTo>
                  <a:pt x="518" y="127"/>
                  <a:pt x="455" y="63"/>
                  <a:pt x="385" y="39"/>
                </a:cubicBezTo>
                <a:cubicBezTo>
                  <a:pt x="379" y="36"/>
                  <a:pt x="372" y="35"/>
                  <a:pt x="366" y="33"/>
                </a:cubicBezTo>
                <a:cubicBezTo>
                  <a:pt x="234" y="0"/>
                  <a:pt x="88" y="95"/>
                  <a:pt x="1" y="189"/>
                </a:cubicBezTo>
                <a:cubicBezTo>
                  <a:pt x="0" y="189"/>
                  <a:pt x="0" y="189"/>
                  <a:pt x="0" y="189"/>
                </a:cubicBezTo>
                <a:cubicBezTo>
                  <a:pt x="54" y="130"/>
                  <a:pt x="119" y="83"/>
                  <a:pt x="182" y="55"/>
                </a:cubicBezTo>
                <a:cubicBezTo>
                  <a:pt x="217" y="39"/>
                  <a:pt x="251" y="30"/>
                  <a:pt x="284" y="27"/>
                </a:cubicBezTo>
                <a:cubicBezTo>
                  <a:pt x="320" y="23"/>
                  <a:pt x="354" y="27"/>
                  <a:pt x="386" y="38"/>
                </a:cubicBezTo>
                <a:cubicBezTo>
                  <a:pt x="456" y="63"/>
                  <a:pt x="518" y="127"/>
                  <a:pt x="557" y="213"/>
                </a:cubicBezTo>
                <a:cubicBezTo>
                  <a:pt x="600" y="308"/>
                  <a:pt x="620" y="433"/>
                  <a:pt x="615" y="572"/>
                </a:cubicBezTo>
                <a:lnTo>
                  <a:pt x="614" y="572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54" name="Freeform 64"/>
          <p:cNvSpPr/>
          <p:nvPr/>
        </p:nvSpPr>
        <p:spPr bwMode="auto">
          <a:xfrm>
            <a:off x="3633788" y="-268288"/>
            <a:ext cx="1325562" cy="1508126"/>
          </a:xfrm>
          <a:custGeom>
            <a:avLst/>
            <a:gdLst>
              <a:gd name="T0" fmla="*/ 682 w 688"/>
              <a:gd name="T1" fmla="*/ 587 h 587"/>
              <a:gd name="T2" fmla="*/ 608 w 688"/>
              <a:gd name="T3" fmla="*/ 190 h 587"/>
              <a:gd name="T4" fmla="*/ 423 w 688"/>
              <a:gd name="T5" fmla="*/ 33 h 587"/>
              <a:gd name="T6" fmla="*/ 404 w 688"/>
              <a:gd name="T7" fmla="*/ 29 h 587"/>
              <a:gd name="T8" fmla="*/ 1 w 688"/>
              <a:gd name="T9" fmla="*/ 258 h 587"/>
              <a:gd name="T10" fmla="*/ 0 w 688"/>
              <a:gd name="T11" fmla="*/ 257 h 587"/>
              <a:gd name="T12" fmla="*/ 180 w 688"/>
              <a:gd name="T13" fmla="*/ 85 h 587"/>
              <a:gd name="T14" fmla="*/ 404 w 688"/>
              <a:gd name="T15" fmla="*/ 29 h 587"/>
              <a:gd name="T16" fmla="*/ 518 w 688"/>
              <a:gd name="T17" fmla="*/ 80 h 587"/>
              <a:gd name="T18" fmla="*/ 609 w 688"/>
              <a:gd name="T19" fmla="*/ 190 h 587"/>
              <a:gd name="T20" fmla="*/ 683 w 688"/>
              <a:gd name="T21" fmla="*/ 587 h 587"/>
              <a:gd name="T22" fmla="*/ 682 w 688"/>
              <a:gd name="T23" fmla="*/ 58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8" h="587">
                <a:moveTo>
                  <a:pt x="682" y="587"/>
                </a:moveTo>
                <a:cubicBezTo>
                  <a:pt x="688" y="429"/>
                  <a:pt x="662" y="291"/>
                  <a:pt x="608" y="190"/>
                </a:cubicBezTo>
                <a:cubicBezTo>
                  <a:pt x="564" y="109"/>
                  <a:pt x="496" y="51"/>
                  <a:pt x="423" y="33"/>
                </a:cubicBezTo>
                <a:cubicBezTo>
                  <a:pt x="416" y="32"/>
                  <a:pt x="410" y="30"/>
                  <a:pt x="404" y="29"/>
                </a:cubicBezTo>
                <a:cubicBezTo>
                  <a:pt x="211" y="0"/>
                  <a:pt x="47" y="197"/>
                  <a:pt x="1" y="258"/>
                </a:cubicBezTo>
                <a:cubicBezTo>
                  <a:pt x="0" y="257"/>
                  <a:pt x="0" y="257"/>
                  <a:pt x="0" y="257"/>
                </a:cubicBezTo>
                <a:cubicBezTo>
                  <a:pt x="38" y="207"/>
                  <a:pt x="100" y="136"/>
                  <a:pt x="180" y="85"/>
                </a:cubicBezTo>
                <a:cubicBezTo>
                  <a:pt x="257" y="37"/>
                  <a:pt x="332" y="18"/>
                  <a:pt x="404" y="29"/>
                </a:cubicBezTo>
                <a:cubicBezTo>
                  <a:pt x="443" y="35"/>
                  <a:pt x="482" y="52"/>
                  <a:pt x="518" y="80"/>
                </a:cubicBezTo>
                <a:cubicBezTo>
                  <a:pt x="554" y="108"/>
                  <a:pt x="585" y="146"/>
                  <a:pt x="609" y="190"/>
                </a:cubicBezTo>
                <a:cubicBezTo>
                  <a:pt x="663" y="291"/>
                  <a:pt x="688" y="428"/>
                  <a:pt x="683" y="587"/>
                </a:cubicBezTo>
                <a:lnTo>
                  <a:pt x="682" y="587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55" name="Freeform 65"/>
          <p:cNvSpPr/>
          <p:nvPr/>
        </p:nvSpPr>
        <p:spPr bwMode="auto">
          <a:xfrm>
            <a:off x="530225" y="1239838"/>
            <a:ext cx="4419600" cy="4814887"/>
          </a:xfrm>
          <a:custGeom>
            <a:avLst/>
            <a:gdLst>
              <a:gd name="T0" fmla="*/ 0 w 2293"/>
              <a:gd name="T1" fmla="*/ 1866 h 1874"/>
              <a:gd name="T2" fmla="*/ 0 w 2293"/>
              <a:gd name="T3" fmla="*/ 1865 h 1874"/>
              <a:gd name="T4" fmla="*/ 360 w 2293"/>
              <a:gd name="T5" fmla="*/ 1851 h 1874"/>
              <a:gd name="T6" fmla="*/ 770 w 2293"/>
              <a:gd name="T7" fmla="*/ 1748 h 1874"/>
              <a:gd name="T8" fmla="*/ 1586 w 2293"/>
              <a:gd name="T9" fmla="*/ 1274 h 1874"/>
              <a:gd name="T10" fmla="*/ 2129 w 2293"/>
              <a:gd name="T11" fmla="*/ 607 h 1874"/>
              <a:gd name="T12" fmla="*/ 2292 w 2293"/>
              <a:gd name="T13" fmla="*/ 0 h 1874"/>
              <a:gd name="T14" fmla="*/ 2293 w 2293"/>
              <a:gd name="T15" fmla="*/ 0 h 1874"/>
              <a:gd name="T16" fmla="*/ 2130 w 2293"/>
              <a:gd name="T17" fmla="*/ 607 h 1874"/>
              <a:gd name="T18" fmla="*/ 1586 w 2293"/>
              <a:gd name="T19" fmla="*/ 1275 h 1874"/>
              <a:gd name="T20" fmla="*/ 770 w 2293"/>
              <a:gd name="T21" fmla="*/ 1748 h 1874"/>
              <a:gd name="T22" fmla="*/ 360 w 2293"/>
              <a:gd name="T23" fmla="*/ 1852 h 1874"/>
              <a:gd name="T24" fmla="*/ 0 w 2293"/>
              <a:gd name="T25" fmla="*/ 1866 h 1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93" h="1874">
                <a:moveTo>
                  <a:pt x="0" y="1866"/>
                </a:moveTo>
                <a:cubicBezTo>
                  <a:pt x="0" y="1865"/>
                  <a:pt x="0" y="1865"/>
                  <a:pt x="0" y="1865"/>
                </a:cubicBezTo>
                <a:cubicBezTo>
                  <a:pt x="113" y="1873"/>
                  <a:pt x="235" y="1869"/>
                  <a:pt x="360" y="1851"/>
                </a:cubicBezTo>
                <a:cubicBezTo>
                  <a:pt x="496" y="1831"/>
                  <a:pt x="634" y="1796"/>
                  <a:pt x="770" y="1748"/>
                </a:cubicBezTo>
                <a:cubicBezTo>
                  <a:pt x="1061" y="1644"/>
                  <a:pt x="1343" y="1481"/>
                  <a:pt x="1586" y="1274"/>
                </a:cubicBezTo>
                <a:cubicBezTo>
                  <a:pt x="1818" y="1076"/>
                  <a:pt x="2006" y="845"/>
                  <a:pt x="2129" y="607"/>
                </a:cubicBezTo>
                <a:cubicBezTo>
                  <a:pt x="2235" y="402"/>
                  <a:pt x="2291" y="192"/>
                  <a:pt x="2292" y="0"/>
                </a:cubicBezTo>
                <a:cubicBezTo>
                  <a:pt x="2293" y="0"/>
                  <a:pt x="2293" y="0"/>
                  <a:pt x="2293" y="0"/>
                </a:cubicBezTo>
                <a:cubicBezTo>
                  <a:pt x="2292" y="192"/>
                  <a:pt x="2236" y="402"/>
                  <a:pt x="2130" y="607"/>
                </a:cubicBezTo>
                <a:cubicBezTo>
                  <a:pt x="2007" y="846"/>
                  <a:pt x="1819" y="1077"/>
                  <a:pt x="1586" y="1275"/>
                </a:cubicBezTo>
                <a:cubicBezTo>
                  <a:pt x="1343" y="1481"/>
                  <a:pt x="1061" y="1645"/>
                  <a:pt x="770" y="1748"/>
                </a:cubicBezTo>
                <a:cubicBezTo>
                  <a:pt x="634" y="1797"/>
                  <a:pt x="496" y="1832"/>
                  <a:pt x="360" y="1852"/>
                </a:cubicBezTo>
                <a:cubicBezTo>
                  <a:pt x="235" y="1870"/>
                  <a:pt x="113" y="1874"/>
                  <a:pt x="0" y="186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56" name="Freeform 66"/>
          <p:cNvSpPr/>
          <p:nvPr/>
        </p:nvSpPr>
        <p:spPr bwMode="auto">
          <a:xfrm>
            <a:off x="1873250" y="1239838"/>
            <a:ext cx="3076575" cy="4768850"/>
          </a:xfrm>
          <a:custGeom>
            <a:avLst/>
            <a:gdLst>
              <a:gd name="T0" fmla="*/ 0 w 1596"/>
              <a:gd name="T1" fmla="*/ 1856 h 1856"/>
              <a:gd name="T2" fmla="*/ 0 w 1596"/>
              <a:gd name="T3" fmla="*/ 1856 h 1856"/>
              <a:gd name="T4" fmla="*/ 584 w 1596"/>
              <a:gd name="T5" fmla="*/ 1603 h 1856"/>
              <a:gd name="T6" fmla="*/ 1127 w 1596"/>
              <a:gd name="T7" fmla="*/ 1127 h 1856"/>
              <a:gd name="T8" fmla="*/ 1481 w 1596"/>
              <a:gd name="T9" fmla="*/ 541 h 1856"/>
              <a:gd name="T10" fmla="*/ 1595 w 1596"/>
              <a:gd name="T11" fmla="*/ 0 h 1856"/>
              <a:gd name="T12" fmla="*/ 1596 w 1596"/>
              <a:gd name="T13" fmla="*/ 0 h 1856"/>
              <a:gd name="T14" fmla="*/ 1566 w 1596"/>
              <a:gd name="T15" fmla="*/ 264 h 1856"/>
              <a:gd name="T16" fmla="*/ 1482 w 1596"/>
              <a:gd name="T17" fmla="*/ 542 h 1856"/>
              <a:gd name="T18" fmla="*/ 1332 w 1596"/>
              <a:gd name="T19" fmla="*/ 842 h 1856"/>
              <a:gd name="T20" fmla="*/ 1127 w 1596"/>
              <a:gd name="T21" fmla="*/ 1128 h 1856"/>
              <a:gd name="T22" fmla="*/ 872 w 1596"/>
              <a:gd name="T23" fmla="*/ 1388 h 1856"/>
              <a:gd name="T24" fmla="*/ 585 w 1596"/>
              <a:gd name="T25" fmla="*/ 1604 h 1856"/>
              <a:gd name="T26" fmla="*/ 293 w 1596"/>
              <a:gd name="T27" fmla="*/ 1759 h 1856"/>
              <a:gd name="T28" fmla="*/ 0 w 1596"/>
              <a:gd name="T29" fmla="*/ 1856 h 1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596" h="1856">
                <a:moveTo>
                  <a:pt x="0" y="1856"/>
                </a:moveTo>
                <a:cubicBezTo>
                  <a:pt x="0" y="1856"/>
                  <a:pt x="0" y="1856"/>
                  <a:pt x="0" y="1856"/>
                </a:cubicBezTo>
                <a:cubicBezTo>
                  <a:pt x="193" y="1810"/>
                  <a:pt x="395" y="1723"/>
                  <a:pt x="584" y="1603"/>
                </a:cubicBezTo>
                <a:cubicBezTo>
                  <a:pt x="784" y="1477"/>
                  <a:pt x="971" y="1312"/>
                  <a:pt x="1127" y="1127"/>
                </a:cubicBezTo>
                <a:cubicBezTo>
                  <a:pt x="1278" y="946"/>
                  <a:pt x="1401" y="744"/>
                  <a:pt x="1481" y="541"/>
                </a:cubicBezTo>
                <a:cubicBezTo>
                  <a:pt x="1554" y="358"/>
                  <a:pt x="1593" y="171"/>
                  <a:pt x="1595" y="0"/>
                </a:cubicBezTo>
                <a:cubicBezTo>
                  <a:pt x="1596" y="0"/>
                  <a:pt x="1596" y="0"/>
                  <a:pt x="1596" y="0"/>
                </a:cubicBezTo>
                <a:cubicBezTo>
                  <a:pt x="1595" y="85"/>
                  <a:pt x="1585" y="174"/>
                  <a:pt x="1566" y="264"/>
                </a:cubicBezTo>
                <a:cubicBezTo>
                  <a:pt x="1547" y="355"/>
                  <a:pt x="1519" y="449"/>
                  <a:pt x="1482" y="542"/>
                </a:cubicBezTo>
                <a:cubicBezTo>
                  <a:pt x="1442" y="643"/>
                  <a:pt x="1391" y="744"/>
                  <a:pt x="1332" y="842"/>
                </a:cubicBezTo>
                <a:cubicBezTo>
                  <a:pt x="1272" y="940"/>
                  <a:pt x="1203" y="1037"/>
                  <a:pt x="1127" y="1128"/>
                </a:cubicBezTo>
                <a:cubicBezTo>
                  <a:pt x="1049" y="1221"/>
                  <a:pt x="963" y="1308"/>
                  <a:pt x="872" y="1388"/>
                </a:cubicBezTo>
                <a:cubicBezTo>
                  <a:pt x="781" y="1468"/>
                  <a:pt x="684" y="1541"/>
                  <a:pt x="585" y="1604"/>
                </a:cubicBezTo>
                <a:cubicBezTo>
                  <a:pt x="489" y="1664"/>
                  <a:pt x="391" y="1716"/>
                  <a:pt x="293" y="1759"/>
                </a:cubicBezTo>
                <a:cubicBezTo>
                  <a:pt x="195" y="1801"/>
                  <a:pt x="97" y="1834"/>
                  <a:pt x="0" y="185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57" name="Freeform 67"/>
          <p:cNvSpPr/>
          <p:nvPr/>
        </p:nvSpPr>
        <p:spPr bwMode="auto">
          <a:xfrm>
            <a:off x="3381375" y="1239838"/>
            <a:ext cx="1568450" cy="3740150"/>
          </a:xfrm>
          <a:custGeom>
            <a:avLst/>
            <a:gdLst>
              <a:gd name="T0" fmla="*/ 0 w 814"/>
              <a:gd name="T1" fmla="*/ 1456 h 1456"/>
              <a:gd name="T2" fmla="*/ 0 w 814"/>
              <a:gd name="T3" fmla="*/ 1456 h 1456"/>
              <a:gd name="T4" fmla="*/ 285 w 814"/>
              <a:gd name="T5" fmla="*/ 1228 h 1456"/>
              <a:gd name="T6" fmla="*/ 547 w 814"/>
              <a:gd name="T7" fmla="*/ 881 h 1456"/>
              <a:gd name="T8" fmla="*/ 813 w 814"/>
              <a:gd name="T9" fmla="*/ 0 h 1456"/>
              <a:gd name="T10" fmla="*/ 814 w 814"/>
              <a:gd name="T11" fmla="*/ 0 h 1456"/>
              <a:gd name="T12" fmla="*/ 548 w 814"/>
              <a:gd name="T13" fmla="*/ 881 h 1456"/>
              <a:gd name="T14" fmla="*/ 286 w 814"/>
              <a:gd name="T15" fmla="*/ 1228 h 1456"/>
              <a:gd name="T16" fmla="*/ 0 w 814"/>
              <a:gd name="T17" fmla="*/ 1456 h 1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4" h="1456">
                <a:moveTo>
                  <a:pt x="0" y="1456"/>
                </a:moveTo>
                <a:cubicBezTo>
                  <a:pt x="0" y="1456"/>
                  <a:pt x="0" y="1456"/>
                  <a:pt x="0" y="1456"/>
                </a:cubicBezTo>
                <a:cubicBezTo>
                  <a:pt x="100" y="1396"/>
                  <a:pt x="196" y="1320"/>
                  <a:pt x="285" y="1228"/>
                </a:cubicBezTo>
                <a:cubicBezTo>
                  <a:pt x="384" y="1126"/>
                  <a:pt x="472" y="1009"/>
                  <a:pt x="547" y="881"/>
                </a:cubicBezTo>
                <a:cubicBezTo>
                  <a:pt x="711" y="602"/>
                  <a:pt x="805" y="289"/>
                  <a:pt x="813" y="0"/>
                </a:cubicBezTo>
                <a:cubicBezTo>
                  <a:pt x="814" y="0"/>
                  <a:pt x="814" y="0"/>
                  <a:pt x="814" y="0"/>
                </a:cubicBezTo>
                <a:cubicBezTo>
                  <a:pt x="806" y="290"/>
                  <a:pt x="712" y="602"/>
                  <a:pt x="548" y="881"/>
                </a:cubicBezTo>
                <a:cubicBezTo>
                  <a:pt x="473" y="1010"/>
                  <a:pt x="384" y="1127"/>
                  <a:pt x="286" y="1228"/>
                </a:cubicBezTo>
                <a:cubicBezTo>
                  <a:pt x="196" y="1320"/>
                  <a:pt x="100" y="1397"/>
                  <a:pt x="0" y="145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58" name="Freeform 68"/>
          <p:cNvSpPr/>
          <p:nvPr/>
        </p:nvSpPr>
        <p:spPr bwMode="auto">
          <a:xfrm>
            <a:off x="3854450" y="1239838"/>
            <a:ext cx="1095375" cy="2344737"/>
          </a:xfrm>
          <a:custGeom>
            <a:avLst/>
            <a:gdLst>
              <a:gd name="T0" fmla="*/ 0 w 568"/>
              <a:gd name="T1" fmla="*/ 913 h 913"/>
              <a:gd name="T2" fmla="*/ 0 w 568"/>
              <a:gd name="T3" fmla="*/ 912 h 913"/>
              <a:gd name="T4" fmla="*/ 163 w 568"/>
              <a:gd name="T5" fmla="*/ 823 h 913"/>
              <a:gd name="T6" fmla="*/ 337 w 568"/>
              <a:gd name="T7" fmla="*/ 638 h 913"/>
              <a:gd name="T8" fmla="*/ 567 w 568"/>
              <a:gd name="T9" fmla="*/ 0 h 913"/>
              <a:gd name="T10" fmla="*/ 568 w 568"/>
              <a:gd name="T11" fmla="*/ 0 h 913"/>
              <a:gd name="T12" fmla="*/ 495 w 568"/>
              <a:gd name="T13" fmla="*/ 345 h 913"/>
              <a:gd name="T14" fmla="*/ 338 w 568"/>
              <a:gd name="T15" fmla="*/ 639 h 913"/>
              <a:gd name="T16" fmla="*/ 163 w 568"/>
              <a:gd name="T17" fmla="*/ 824 h 913"/>
              <a:gd name="T18" fmla="*/ 0 w 568"/>
              <a:gd name="T19" fmla="*/ 913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8" h="913">
                <a:moveTo>
                  <a:pt x="0" y="913"/>
                </a:moveTo>
                <a:cubicBezTo>
                  <a:pt x="0" y="912"/>
                  <a:pt x="0" y="912"/>
                  <a:pt x="0" y="912"/>
                </a:cubicBezTo>
                <a:cubicBezTo>
                  <a:pt x="53" y="895"/>
                  <a:pt x="108" y="866"/>
                  <a:pt x="163" y="823"/>
                </a:cubicBezTo>
                <a:cubicBezTo>
                  <a:pt x="225" y="775"/>
                  <a:pt x="284" y="712"/>
                  <a:pt x="337" y="638"/>
                </a:cubicBezTo>
                <a:cubicBezTo>
                  <a:pt x="473" y="451"/>
                  <a:pt x="557" y="218"/>
                  <a:pt x="567" y="0"/>
                </a:cubicBezTo>
                <a:cubicBezTo>
                  <a:pt x="568" y="0"/>
                  <a:pt x="568" y="0"/>
                  <a:pt x="568" y="0"/>
                </a:cubicBezTo>
                <a:cubicBezTo>
                  <a:pt x="562" y="115"/>
                  <a:pt x="538" y="231"/>
                  <a:pt x="495" y="345"/>
                </a:cubicBezTo>
                <a:cubicBezTo>
                  <a:pt x="456" y="449"/>
                  <a:pt x="402" y="550"/>
                  <a:pt x="338" y="639"/>
                </a:cubicBezTo>
                <a:cubicBezTo>
                  <a:pt x="285" y="713"/>
                  <a:pt x="226" y="775"/>
                  <a:pt x="163" y="824"/>
                </a:cubicBezTo>
                <a:cubicBezTo>
                  <a:pt x="109" y="866"/>
                  <a:pt x="54" y="896"/>
                  <a:pt x="0" y="913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59" name="Freeform 69"/>
          <p:cNvSpPr/>
          <p:nvPr/>
        </p:nvSpPr>
        <p:spPr bwMode="auto">
          <a:xfrm>
            <a:off x="4051300" y="1239838"/>
            <a:ext cx="898525" cy="2673350"/>
          </a:xfrm>
          <a:custGeom>
            <a:avLst/>
            <a:gdLst>
              <a:gd name="T0" fmla="*/ 1 w 466"/>
              <a:gd name="T1" fmla="*/ 1041 h 1041"/>
              <a:gd name="T2" fmla="*/ 0 w 466"/>
              <a:gd name="T3" fmla="*/ 1041 h 1041"/>
              <a:gd name="T4" fmla="*/ 307 w 466"/>
              <a:gd name="T5" fmla="*/ 613 h 1041"/>
              <a:gd name="T6" fmla="*/ 465 w 466"/>
              <a:gd name="T7" fmla="*/ 0 h 1041"/>
              <a:gd name="T8" fmla="*/ 466 w 466"/>
              <a:gd name="T9" fmla="*/ 0 h 1041"/>
              <a:gd name="T10" fmla="*/ 308 w 466"/>
              <a:gd name="T11" fmla="*/ 613 h 1041"/>
              <a:gd name="T12" fmla="*/ 1 w 466"/>
              <a:gd name="T13" fmla="*/ 1041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66" h="1041">
                <a:moveTo>
                  <a:pt x="1" y="1041"/>
                </a:moveTo>
                <a:cubicBezTo>
                  <a:pt x="0" y="1041"/>
                  <a:pt x="0" y="1041"/>
                  <a:pt x="0" y="1041"/>
                </a:cubicBezTo>
                <a:cubicBezTo>
                  <a:pt x="120" y="932"/>
                  <a:pt x="226" y="784"/>
                  <a:pt x="307" y="613"/>
                </a:cubicBezTo>
                <a:cubicBezTo>
                  <a:pt x="403" y="412"/>
                  <a:pt x="458" y="200"/>
                  <a:pt x="465" y="0"/>
                </a:cubicBezTo>
                <a:cubicBezTo>
                  <a:pt x="466" y="0"/>
                  <a:pt x="466" y="0"/>
                  <a:pt x="466" y="0"/>
                </a:cubicBezTo>
                <a:cubicBezTo>
                  <a:pt x="458" y="200"/>
                  <a:pt x="404" y="412"/>
                  <a:pt x="308" y="613"/>
                </a:cubicBezTo>
                <a:cubicBezTo>
                  <a:pt x="226" y="784"/>
                  <a:pt x="120" y="932"/>
                  <a:pt x="1" y="1041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60" name="Freeform 70"/>
          <p:cNvSpPr/>
          <p:nvPr/>
        </p:nvSpPr>
        <p:spPr bwMode="auto">
          <a:xfrm>
            <a:off x="3835400" y="265113"/>
            <a:ext cx="1114425" cy="974725"/>
          </a:xfrm>
          <a:custGeom>
            <a:avLst/>
            <a:gdLst>
              <a:gd name="T0" fmla="*/ 577 w 578"/>
              <a:gd name="T1" fmla="*/ 379 h 379"/>
              <a:gd name="T2" fmla="*/ 359 w 578"/>
              <a:gd name="T3" fmla="*/ 108 h 379"/>
              <a:gd name="T4" fmla="*/ 0 w 578"/>
              <a:gd name="T5" fmla="*/ 0 h 379"/>
              <a:gd name="T6" fmla="*/ 1 w 578"/>
              <a:gd name="T7" fmla="*/ 0 h 379"/>
              <a:gd name="T8" fmla="*/ 360 w 578"/>
              <a:gd name="T9" fmla="*/ 107 h 379"/>
              <a:gd name="T10" fmla="*/ 508 w 578"/>
              <a:gd name="T11" fmla="*/ 219 h 379"/>
              <a:gd name="T12" fmla="*/ 578 w 578"/>
              <a:gd name="T13" fmla="*/ 379 h 379"/>
              <a:gd name="T14" fmla="*/ 577 w 578"/>
              <a:gd name="T15" fmla="*/ 379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8" h="379">
                <a:moveTo>
                  <a:pt x="577" y="379"/>
                </a:moveTo>
                <a:cubicBezTo>
                  <a:pt x="570" y="231"/>
                  <a:pt x="422" y="140"/>
                  <a:pt x="359" y="108"/>
                </a:cubicBezTo>
                <a:cubicBezTo>
                  <a:pt x="262" y="58"/>
                  <a:pt x="148" y="24"/>
                  <a:pt x="0" y="0"/>
                </a:cubicBezTo>
                <a:cubicBezTo>
                  <a:pt x="1" y="0"/>
                  <a:pt x="1" y="0"/>
                  <a:pt x="1" y="0"/>
                </a:cubicBezTo>
                <a:cubicBezTo>
                  <a:pt x="148" y="23"/>
                  <a:pt x="262" y="57"/>
                  <a:pt x="360" y="107"/>
                </a:cubicBezTo>
                <a:cubicBezTo>
                  <a:pt x="419" y="138"/>
                  <a:pt x="470" y="176"/>
                  <a:pt x="508" y="219"/>
                </a:cubicBezTo>
                <a:cubicBezTo>
                  <a:pt x="551" y="269"/>
                  <a:pt x="575" y="323"/>
                  <a:pt x="578" y="379"/>
                </a:cubicBezTo>
                <a:lnTo>
                  <a:pt x="577" y="379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61" name="Freeform 71"/>
          <p:cNvSpPr/>
          <p:nvPr/>
        </p:nvSpPr>
        <p:spPr bwMode="auto">
          <a:xfrm>
            <a:off x="2308225" y="1239838"/>
            <a:ext cx="2641600" cy="1325562"/>
          </a:xfrm>
          <a:custGeom>
            <a:avLst/>
            <a:gdLst>
              <a:gd name="T0" fmla="*/ 0 w 1370"/>
              <a:gd name="T1" fmla="*/ 516 h 516"/>
              <a:gd name="T2" fmla="*/ 0 w 1370"/>
              <a:gd name="T3" fmla="*/ 515 h 516"/>
              <a:gd name="T4" fmla="*/ 529 w 1370"/>
              <a:gd name="T5" fmla="*/ 319 h 516"/>
              <a:gd name="T6" fmla="*/ 860 w 1370"/>
              <a:gd name="T7" fmla="*/ 204 h 516"/>
              <a:gd name="T8" fmla="*/ 1008 w 1370"/>
              <a:gd name="T9" fmla="*/ 153 h 516"/>
              <a:gd name="T10" fmla="*/ 1034 w 1370"/>
              <a:gd name="T11" fmla="*/ 144 h 516"/>
              <a:gd name="T12" fmla="*/ 1180 w 1370"/>
              <a:gd name="T13" fmla="*/ 92 h 516"/>
              <a:gd name="T14" fmla="*/ 1296 w 1370"/>
              <a:gd name="T15" fmla="*/ 48 h 516"/>
              <a:gd name="T16" fmla="*/ 1369 w 1370"/>
              <a:gd name="T17" fmla="*/ 5 h 516"/>
              <a:gd name="T18" fmla="*/ 1369 w 1370"/>
              <a:gd name="T19" fmla="*/ 1 h 516"/>
              <a:gd name="T20" fmla="*/ 1370 w 1370"/>
              <a:gd name="T21" fmla="*/ 0 h 516"/>
              <a:gd name="T22" fmla="*/ 1370 w 1370"/>
              <a:gd name="T23" fmla="*/ 5 h 516"/>
              <a:gd name="T24" fmla="*/ 1296 w 1370"/>
              <a:gd name="T25" fmla="*/ 48 h 516"/>
              <a:gd name="T26" fmla="*/ 1180 w 1370"/>
              <a:gd name="T27" fmla="*/ 93 h 516"/>
              <a:gd name="T28" fmla="*/ 1035 w 1370"/>
              <a:gd name="T29" fmla="*/ 144 h 516"/>
              <a:gd name="T30" fmla="*/ 1008 w 1370"/>
              <a:gd name="T31" fmla="*/ 154 h 516"/>
              <a:gd name="T32" fmla="*/ 860 w 1370"/>
              <a:gd name="T33" fmla="*/ 205 h 516"/>
              <a:gd name="T34" fmla="*/ 530 w 1370"/>
              <a:gd name="T35" fmla="*/ 320 h 516"/>
              <a:gd name="T36" fmla="*/ 0 w 1370"/>
              <a:gd name="T37" fmla="*/ 516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70" h="516">
                <a:moveTo>
                  <a:pt x="0" y="516"/>
                </a:moveTo>
                <a:cubicBezTo>
                  <a:pt x="0" y="515"/>
                  <a:pt x="0" y="515"/>
                  <a:pt x="0" y="515"/>
                </a:cubicBezTo>
                <a:cubicBezTo>
                  <a:pt x="161" y="452"/>
                  <a:pt x="334" y="388"/>
                  <a:pt x="529" y="319"/>
                </a:cubicBezTo>
                <a:cubicBezTo>
                  <a:pt x="645" y="278"/>
                  <a:pt x="754" y="240"/>
                  <a:pt x="860" y="204"/>
                </a:cubicBezTo>
                <a:cubicBezTo>
                  <a:pt x="912" y="186"/>
                  <a:pt x="960" y="169"/>
                  <a:pt x="1008" y="153"/>
                </a:cubicBezTo>
                <a:cubicBezTo>
                  <a:pt x="1017" y="150"/>
                  <a:pt x="1026" y="147"/>
                  <a:pt x="1034" y="144"/>
                </a:cubicBezTo>
                <a:cubicBezTo>
                  <a:pt x="1087" y="125"/>
                  <a:pt x="1136" y="108"/>
                  <a:pt x="1180" y="92"/>
                </a:cubicBezTo>
                <a:cubicBezTo>
                  <a:pt x="1230" y="74"/>
                  <a:pt x="1267" y="60"/>
                  <a:pt x="1296" y="48"/>
                </a:cubicBezTo>
                <a:cubicBezTo>
                  <a:pt x="1341" y="29"/>
                  <a:pt x="1366" y="14"/>
                  <a:pt x="1369" y="5"/>
                </a:cubicBezTo>
                <a:cubicBezTo>
                  <a:pt x="1370" y="3"/>
                  <a:pt x="1370" y="2"/>
                  <a:pt x="1369" y="1"/>
                </a:cubicBezTo>
                <a:cubicBezTo>
                  <a:pt x="1370" y="0"/>
                  <a:pt x="1370" y="0"/>
                  <a:pt x="1370" y="0"/>
                </a:cubicBezTo>
                <a:cubicBezTo>
                  <a:pt x="1370" y="2"/>
                  <a:pt x="1370" y="3"/>
                  <a:pt x="1370" y="5"/>
                </a:cubicBezTo>
                <a:cubicBezTo>
                  <a:pt x="1366" y="15"/>
                  <a:pt x="1342" y="29"/>
                  <a:pt x="1296" y="48"/>
                </a:cubicBezTo>
                <a:cubicBezTo>
                  <a:pt x="1267" y="60"/>
                  <a:pt x="1230" y="74"/>
                  <a:pt x="1180" y="93"/>
                </a:cubicBezTo>
                <a:cubicBezTo>
                  <a:pt x="1137" y="109"/>
                  <a:pt x="1087" y="126"/>
                  <a:pt x="1035" y="144"/>
                </a:cubicBezTo>
                <a:cubicBezTo>
                  <a:pt x="1026" y="147"/>
                  <a:pt x="1017" y="150"/>
                  <a:pt x="1008" y="154"/>
                </a:cubicBezTo>
                <a:cubicBezTo>
                  <a:pt x="961" y="170"/>
                  <a:pt x="912" y="187"/>
                  <a:pt x="860" y="205"/>
                </a:cubicBezTo>
                <a:cubicBezTo>
                  <a:pt x="755" y="241"/>
                  <a:pt x="646" y="279"/>
                  <a:pt x="530" y="320"/>
                </a:cubicBezTo>
                <a:cubicBezTo>
                  <a:pt x="335" y="389"/>
                  <a:pt x="161" y="453"/>
                  <a:pt x="0" y="51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62" name="Freeform 72"/>
          <p:cNvSpPr/>
          <p:nvPr/>
        </p:nvSpPr>
        <p:spPr bwMode="auto">
          <a:xfrm>
            <a:off x="2641600" y="2030413"/>
            <a:ext cx="1673225" cy="735012"/>
          </a:xfrm>
          <a:custGeom>
            <a:avLst/>
            <a:gdLst>
              <a:gd name="T0" fmla="*/ 0 w 869"/>
              <a:gd name="T1" fmla="*/ 286 h 286"/>
              <a:gd name="T2" fmla="*/ 0 w 869"/>
              <a:gd name="T3" fmla="*/ 285 h 286"/>
              <a:gd name="T4" fmla="*/ 332 w 869"/>
              <a:gd name="T5" fmla="*/ 106 h 286"/>
              <a:gd name="T6" fmla="*/ 631 w 869"/>
              <a:gd name="T7" fmla="*/ 14 h 286"/>
              <a:gd name="T8" fmla="*/ 817 w 869"/>
              <a:gd name="T9" fmla="*/ 18 h 286"/>
              <a:gd name="T10" fmla="*/ 865 w 869"/>
              <a:gd name="T11" fmla="*/ 88 h 286"/>
              <a:gd name="T12" fmla="*/ 864 w 869"/>
              <a:gd name="T13" fmla="*/ 87 h 286"/>
              <a:gd name="T14" fmla="*/ 817 w 869"/>
              <a:gd name="T15" fmla="*/ 19 h 286"/>
              <a:gd name="T16" fmla="*/ 631 w 869"/>
              <a:gd name="T17" fmla="*/ 14 h 286"/>
              <a:gd name="T18" fmla="*/ 332 w 869"/>
              <a:gd name="T19" fmla="*/ 107 h 286"/>
              <a:gd name="T20" fmla="*/ 0 w 869"/>
              <a:gd name="T21" fmla="*/ 286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69" h="286">
                <a:moveTo>
                  <a:pt x="0" y="286"/>
                </a:moveTo>
                <a:cubicBezTo>
                  <a:pt x="0" y="285"/>
                  <a:pt x="0" y="285"/>
                  <a:pt x="0" y="285"/>
                </a:cubicBezTo>
                <a:cubicBezTo>
                  <a:pt x="110" y="213"/>
                  <a:pt x="221" y="153"/>
                  <a:pt x="332" y="106"/>
                </a:cubicBezTo>
                <a:cubicBezTo>
                  <a:pt x="441" y="59"/>
                  <a:pt x="542" y="28"/>
                  <a:pt x="631" y="14"/>
                </a:cubicBezTo>
                <a:cubicBezTo>
                  <a:pt x="712" y="0"/>
                  <a:pt x="775" y="2"/>
                  <a:pt x="817" y="18"/>
                </a:cubicBezTo>
                <a:cubicBezTo>
                  <a:pt x="850" y="31"/>
                  <a:pt x="869" y="60"/>
                  <a:pt x="865" y="88"/>
                </a:cubicBezTo>
                <a:cubicBezTo>
                  <a:pt x="864" y="87"/>
                  <a:pt x="864" y="87"/>
                  <a:pt x="864" y="87"/>
                </a:cubicBezTo>
                <a:cubicBezTo>
                  <a:pt x="869" y="60"/>
                  <a:pt x="849" y="31"/>
                  <a:pt x="817" y="19"/>
                </a:cubicBezTo>
                <a:cubicBezTo>
                  <a:pt x="775" y="3"/>
                  <a:pt x="712" y="1"/>
                  <a:pt x="631" y="14"/>
                </a:cubicBezTo>
                <a:cubicBezTo>
                  <a:pt x="542" y="29"/>
                  <a:pt x="441" y="60"/>
                  <a:pt x="332" y="107"/>
                </a:cubicBezTo>
                <a:cubicBezTo>
                  <a:pt x="222" y="154"/>
                  <a:pt x="110" y="214"/>
                  <a:pt x="0" y="286"/>
                </a:cubicBez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sp>
        <p:nvSpPr>
          <p:cNvPr id="63" name="Freeform 73"/>
          <p:cNvSpPr/>
          <p:nvPr/>
        </p:nvSpPr>
        <p:spPr bwMode="auto">
          <a:xfrm>
            <a:off x="3922713" y="147638"/>
            <a:ext cx="1033462" cy="1092200"/>
          </a:xfrm>
          <a:custGeom>
            <a:avLst/>
            <a:gdLst>
              <a:gd name="T0" fmla="*/ 532 w 537"/>
              <a:gd name="T1" fmla="*/ 425 h 425"/>
              <a:gd name="T2" fmla="*/ 494 w 537"/>
              <a:gd name="T3" fmla="*/ 175 h 425"/>
              <a:gd name="T4" fmla="*/ 363 w 537"/>
              <a:gd name="T5" fmla="*/ 23 h 425"/>
              <a:gd name="T6" fmla="*/ 180 w 537"/>
              <a:gd name="T7" fmla="*/ 28 h 425"/>
              <a:gd name="T8" fmla="*/ 1 w 537"/>
              <a:gd name="T9" fmla="*/ 144 h 425"/>
              <a:gd name="T10" fmla="*/ 0 w 537"/>
              <a:gd name="T11" fmla="*/ 144 h 425"/>
              <a:gd name="T12" fmla="*/ 179 w 537"/>
              <a:gd name="T13" fmla="*/ 27 h 425"/>
              <a:gd name="T14" fmla="*/ 363 w 537"/>
              <a:gd name="T15" fmla="*/ 23 h 425"/>
              <a:gd name="T16" fmla="*/ 495 w 537"/>
              <a:gd name="T17" fmla="*/ 175 h 425"/>
              <a:gd name="T18" fmla="*/ 533 w 537"/>
              <a:gd name="T19" fmla="*/ 425 h 425"/>
              <a:gd name="T20" fmla="*/ 532 w 537"/>
              <a:gd name="T21" fmla="*/ 425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7" h="425">
                <a:moveTo>
                  <a:pt x="532" y="425"/>
                </a:moveTo>
                <a:cubicBezTo>
                  <a:pt x="536" y="335"/>
                  <a:pt x="523" y="246"/>
                  <a:pt x="494" y="175"/>
                </a:cubicBezTo>
                <a:cubicBezTo>
                  <a:pt x="464" y="99"/>
                  <a:pt x="418" y="47"/>
                  <a:pt x="363" y="23"/>
                </a:cubicBezTo>
                <a:cubicBezTo>
                  <a:pt x="311" y="1"/>
                  <a:pt x="247" y="3"/>
                  <a:pt x="180" y="28"/>
                </a:cubicBezTo>
                <a:cubicBezTo>
                  <a:pt x="119" y="50"/>
                  <a:pt x="55" y="91"/>
                  <a:pt x="1" y="144"/>
                </a:cubicBezTo>
                <a:cubicBezTo>
                  <a:pt x="0" y="144"/>
                  <a:pt x="0" y="144"/>
                  <a:pt x="0" y="144"/>
                </a:cubicBezTo>
                <a:cubicBezTo>
                  <a:pt x="55" y="91"/>
                  <a:pt x="118" y="49"/>
                  <a:pt x="179" y="27"/>
                </a:cubicBezTo>
                <a:cubicBezTo>
                  <a:pt x="247" y="2"/>
                  <a:pt x="311" y="0"/>
                  <a:pt x="363" y="23"/>
                </a:cubicBezTo>
                <a:cubicBezTo>
                  <a:pt x="419" y="46"/>
                  <a:pt x="464" y="99"/>
                  <a:pt x="495" y="175"/>
                </a:cubicBezTo>
                <a:cubicBezTo>
                  <a:pt x="524" y="246"/>
                  <a:pt x="537" y="335"/>
                  <a:pt x="533" y="425"/>
                </a:cubicBezTo>
                <a:lnTo>
                  <a:pt x="532" y="425"/>
                </a:lnTo>
                <a:close/>
              </a:path>
            </a:pathLst>
          </a:custGeom>
          <a:solidFill>
            <a:srgbClr val="000000"/>
          </a:solidFill>
          <a:ln w="3175">
            <a:solidFill>
              <a:schemeClr val="bg1">
                <a:lumMod val="75000"/>
              </a:schemeClr>
            </a:solidFill>
            <a:round/>
          </a:ln>
        </p:spPr>
        <p:txBody>
          <a:bodyPr lIns="76773" tIns="38387" rIns="76773" bIns="38387"/>
          <a:lstStyle/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latin typeface="+mn-lt"/>
              <a:ea typeface="+mn-ea"/>
            </a:endParaRPr>
          </a:p>
        </p:txBody>
      </p:sp>
      <p:grpSp>
        <p:nvGrpSpPr>
          <p:cNvPr id="73771" name="组合 63"/>
          <p:cNvGrpSpPr>
            <a:grpSpLocks/>
          </p:cNvGrpSpPr>
          <p:nvPr/>
        </p:nvGrpSpPr>
        <p:grpSpPr bwMode="auto">
          <a:xfrm>
            <a:off x="1370013" y="1885950"/>
            <a:ext cx="1727200" cy="1760538"/>
            <a:chOff x="1827622" y="1343919"/>
            <a:chExt cx="2304000" cy="2304000"/>
          </a:xfrm>
        </p:grpSpPr>
        <p:sp>
          <p:nvSpPr>
            <p:cNvPr id="65" name="椭圆 6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635000" dist="762000" dir="7800000" sx="88000" sy="88000" algn="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baseline="0"/>
            </a:p>
          </p:txBody>
        </p:sp>
        <p:sp>
          <p:nvSpPr>
            <p:cNvPr id="66" name="椭圆 6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baseline="0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3656868" y="3307804"/>
            <a:ext cx="377845" cy="503939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69" name="椭圆 6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baseline="0"/>
            </a:p>
          </p:txBody>
        </p:sp>
        <p:sp>
          <p:nvSpPr>
            <p:cNvPr id="70" name="椭圆 6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baseline="0"/>
            </a:p>
          </p:txBody>
        </p:sp>
      </p:grpSp>
      <p:sp>
        <p:nvSpPr>
          <p:cNvPr id="71" name="同心圆 70"/>
          <p:cNvSpPr/>
          <p:nvPr/>
        </p:nvSpPr>
        <p:spPr>
          <a:xfrm>
            <a:off x="3465513" y="1885950"/>
            <a:ext cx="133350" cy="179388"/>
          </a:xfrm>
          <a:prstGeom prst="don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solidFill>
                <a:schemeClr val="tx1"/>
              </a:solidFill>
            </a:endParaRPr>
          </a:p>
        </p:txBody>
      </p:sp>
      <p:sp>
        <p:nvSpPr>
          <p:cNvPr id="72" name="同心圆 71"/>
          <p:cNvSpPr/>
          <p:nvPr/>
        </p:nvSpPr>
        <p:spPr>
          <a:xfrm>
            <a:off x="4124325" y="1581150"/>
            <a:ext cx="134938" cy="179388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8387" rIns="0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000" b="0" baseline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同心圆 72"/>
          <p:cNvSpPr/>
          <p:nvPr/>
        </p:nvSpPr>
        <p:spPr>
          <a:xfrm>
            <a:off x="3789363" y="200025"/>
            <a:ext cx="134937" cy="179388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solidFill>
                <a:schemeClr val="tx1"/>
              </a:solidFill>
            </a:endParaRPr>
          </a:p>
        </p:txBody>
      </p:sp>
      <p:sp>
        <p:nvSpPr>
          <p:cNvPr id="74" name="同心圆 73"/>
          <p:cNvSpPr/>
          <p:nvPr/>
        </p:nvSpPr>
        <p:spPr>
          <a:xfrm>
            <a:off x="4475163" y="485775"/>
            <a:ext cx="134937" cy="179388"/>
          </a:xfrm>
          <a:prstGeom prst="donu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solidFill>
                <a:schemeClr val="tx1"/>
              </a:solidFill>
            </a:endParaRPr>
          </a:p>
        </p:txBody>
      </p:sp>
      <p:sp>
        <p:nvSpPr>
          <p:cNvPr id="75" name="同心圆 74"/>
          <p:cNvSpPr/>
          <p:nvPr/>
        </p:nvSpPr>
        <p:spPr>
          <a:xfrm>
            <a:off x="4000500" y="3821113"/>
            <a:ext cx="134938" cy="177800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8387" rIns="0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000" b="0" baseline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同心圆 75"/>
          <p:cNvSpPr/>
          <p:nvPr/>
        </p:nvSpPr>
        <p:spPr>
          <a:xfrm>
            <a:off x="1839913" y="5886450"/>
            <a:ext cx="133350" cy="179388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solidFill>
                <a:schemeClr val="tx1"/>
              </a:solidFill>
            </a:endParaRPr>
          </a:p>
        </p:txBody>
      </p:sp>
      <p:sp>
        <p:nvSpPr>
          <p:cNvPr id="77" name="同心圆 76"/>
          <p:cNvSpPr/>
          <p:nvPr/>
        </p:nvSpPr>
        <p:spPr>
          <a:xfrm>
            <a:off x="473075" y="5942013"/>
            <a:ext cx="134938" cy="179387"/>
          </a:xfrm>
          <a:prstGeom prst="donu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773" tIns="38387" rIns="76773" bIns="38387" anchor="ctr"/>
          <a:lstStyle/>
          <a:p>
            <a:pPr algn="ctr" defTabSz="1024255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0" baseline="0">
              <a:solidFill>
                <a:schemeClr val="tx1"/>
              </a:solidFill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4757930" y="934797"/>
            <a:ext cx="377845" cy="503939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79" name="椭圆 7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baseline="0"/>
            </a:p>
          </p:txBody>
        </p:sp>
        <p:sp>
          <p:nvSpPr>
            <p:cNvPr id="80" name="椭圆 7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baseline="0"/>
            </a:p>
          </p:txBody>
        </p:sp>
      </p:grpSp>
      <p:grpSp>
        <p:nvGrpSpPr>
          <p:cNvPr id="73781" name="组合 80"/>
          <p:cNvGrpSpPr>
            <a:grpSpLocks/>
          </p:cNvGrpSpPr>
          <p:nvPr/>
        </p:nvGrpSpPr>
        <p:grpSpPr bwMode="auto">
          <a:xfrm>
            <a:off x="4286250" y="2659063"/>
            <a:ext cx="377825" cy="503237"/>
            <a:chOff x="1827622" y="1343919"/>
            <a:chExt cx="2304000" cy="2304000"/>
          </a:xfrm>
        </p:grpSpPr>
        <p:sp>
          <p:nvSpPr>
            <p:cNvPr id="82" name="椭圆 81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baseline="0"/>
            </a:p>
          </p:txBody>
        </p:sp>
        <p:sp>
          <p:nvSpPr>
            <p:cNvPr id="83" name="椭圆 82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baseline="0"/>
            </a:p>
          </p:txBody>
        </p:sp>
      </p:grpSp>
      <p:grpSp>
        <p:nvGrpSpPr>
          <p:cNvPr id="73782" name="组合 83"/>
          <p:cNvGrpSpPr>
            <a:grpSpLocks/>
          </p:cNvGrpSpPr>
          <p:nvPr/>
        </p:nvGrpSpPr>
        <p:grpSpPr bwMode="auto">
          <a:xfrm>
            <a:off x="3522663" y="4286250"/>
            <a:ext cx="377825" cy="503238"/>
            <a:chOff x="1827622" y="1343919"/>
            <a:chExt cx="2304000" cy="2304000"/>
          </a:xfrm>
        </p:grpSpPr>
        <p:sp>
          <p:nvSpPr>
            <p:cNvPr id="85" name="椭圆 8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baseline="0"/>
            </a:p>
          </p:txBody>
        </p:sp>
        <p:sp>
          <p:nvSpPr>
            <p:cNvPr id="86" name="椭圆 8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baseline="0"/>
            </a:p>
          </p:txBody>
        </p:sp>
      </p:grpSp>
      <p:grpSp>
        <p:nvGrpSpPr>
          <p:cNvPr id="73783" name="组合 86"/>
          <p:cNvGrpSpPr>
            <a:grpSpLocks/>
          </p:cNvGrpSpPr>
          <p:nvPr/>
        </p:nvGrpSpPr>
        <p:grpSpPr bwMode="auto">
          <a:xfrm>
            <a:off x="3040063" y="738188"/>
            <a:ext cx="558800" cy="746125"/>
            <a:chOff x="1827622" y="1343919"/>
            <a:chExt cx="2304000" cy="2304000"/>
          </a:xfrm>
        </p:grpSpPr>
        <p:sp>
          <p:nvSpPr>
            <p:cNvPr id="88" name="椭圆 87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baseline="0"/>
            </a:p>
          </p:txBody>
        </p:sp>
        <p:sp>
          <p:nvSpPr>
            <p:cNvPr id="89" name="椭圆 88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2425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baseline="0"/>
            </a:p>
          </p:txBody>
        </p:sp>
      </p:grpSp>
      <p:pic>
        <p:nvPicPr>
          <p:cNvPr id="90" name="图片 89" descr="东北林业大学图标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5296" y="1941368"/>
            <a:ext cx="1652618" cy="1647614"/>
          </a:xfrm>
          <a:prstGeom prst="ellipse">
            <a:avLst/>
          </a:prstGeom>
        </p:spPr>
      </p:pic>
      <p:pic>
        <p:nvPicPr>
          <p:cNvPr id="73785" name="图片 90" descr="T:\我的答辩PPT\东北林业大学.jpg东北林业大学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8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12"/>
          <p:cNvSpPr txBox="1"/>
          <p:nvPr/>
        </p:nvSpPr>
        <p:spPr>
          <a:xfrm>
            <a:off x="4797425" y="3175000"/>
            <a:ext cx="4038600" cy="998538"/>
          </a:xfrm>
          <a:prstGeom prst="rect">
            <a:avLst/>
          </a:prstGeom>
          <a:noFill/>
        </p:spPr>
        <p:txBody>
          <a:bodyPr lIns="76800" tIns="38400" rIns="76800" bIns="38400" anchor="ctr">
            <a:spAutoFit/>
          </a:bodyPr>
          <a:lstStyle>
            <a:defPPr>
              <a:defRPr lang="zh-CN"/>
            </a:defPPr>
            <a:lvl1pPr algn="ctr">
              <a:defRPr sz="6000" b="1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defTabSz="102425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0" spc="504" baseline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</a:rPr>
              <a:t>谢谢聆听！</a:t>
            </a:r>
          </a:p>
        </p:txBody>
      </p:sp>
      <p:sp>
        <p:nvSpPr>
          <p:cNvPr id="73788" name="矩形 3"/>
          <p:cNvSpPr>
            <a:spLocks noChangeArrowheads="1"/>
          </p:cNvSpPr>
          <p:nvPr/>
        </p:nvSpPr>
        <p:spPr bwMode="auto">
          <a:xfrm>
            <a:off x="4359275" y="4595813"/>
            <a:ext cx="4630738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6773" tIns="38387" rIns="76773" bIns="38387">
            <a:spAutoFit/>
          </a:bodyPr>
          <a:lstStyle/>
          <a:p>
            <a:pPr algn="ctr"/>
            <a:r>
              <a:rPr lang="zh-CN" altLang="en-US" baseline="0">
                <a:latin typeface="Calibri" pitchFamily="34" charset="0"/>
              </a:rPr>
              <a:t>教师：赵更寅      信息与计算机工程学院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8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AutoShape 13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2400" baseline="0">
              <a:latin typeface="仿宋" pitchFamily="49" charset="-122"/>
            </a:endParaRPr>
          </a:p>
        </p:txBody>
      </p:sp>
      <p:sp>
        <p:nvSpPr>
          <p:cNvPr id="16387" name="文本框 2"/>
          <p:cNvSpPr txBox="1">
            <a:spLocks noChangeArrowheads="1"/>
          </p:cNvSpPr>
          <p:nvPr/>
        </p:nvSpPr>
        <p:spPr bwMode="auto">
          <a:xfrm>
            <a:off x="179388" y="333375"/>
            <a:ext cx="4524375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一</a:t>
            </a:r>
            <a:r>
              <a:rPr lang="en-US" altLang="zh-CN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集成电路的分类</a:t>
            </a:r>
          </a:p>
        </p:txBody>
      </p:sp>
      <p:sp>
        <p:nvSpPr>
          <p:cNvPr id="24589" name="Text Box 8"/>
          <p:cNvSpPr txBox="1">
            <a:spLocks noChangeArrowheads="1"/>
          </p:cNvSpPr>
          <p:nvPr/>
        </p:nvSpPr>
        <p:spPr bwMode="auto">
          <a:xfrm>
            <a:off x="539750" y="1125538"/>
            <a:ext cx="5832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aseline="0">
                <a:latin typeface="仿宋" pitchFamily="49" charset="-122"/>
                <a:ea typeface="仿宋" pitchFamily="49" charset="-122"/>
              </a:rPr>
              <a:t>* 按</a:t>
            </a:r>
            <a:r>
              <a:rPr kumimoji="1" lang="zh-CN" altLang="en-US" sz="2800" baseline="0">
                <a:latin typeface="仿宋" pitchFamily="49" charset="-122"/>
              </a:rPr>
              <a:t>集成电路规模大小分类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612775" y="1700213"/>
            <a:ext cx="7775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aseline="0"/>
              <a:t>1</a:t>
            </a:r>
            <a:r>
              <a:rPr lang="zh-CN" altLang="en-US" sz="2800" baseline="0"/>
              <a:t>、</a:t>
            </a:r>
            <a:r>
              <a:rPr lang="en-US" altLang="zh-CN" sz="2800" baseline="0"/>
              <a:t>SSI (</a:t>
            </a:r>
            <a:r>
              <a:rPr lang="en-US" altLang="zh-CN" sz="2400" baseline="0">
                <a:solidFill>
                  <a:schemeClr val="folHlink"/>
                </a:solidFill>
              </a:rPr>
              <a:t>Small Scale Integration</a:t>
            </a:r>
            <a:r>
              <a:rPr lang="en-US" altLang="zh-CN" sz="2800" baseline="0"/>
              <a:t>) </a:t>
            </a:r>
            <a:r>
              <a:rPr lang="zh-CN" altLang="en-US" sz="2800" baseline="0"/>
              <a:t>小规模集成电路 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1116013" y="2335213"/>
            <a:ext cx="6408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400" baseline="0"/>
              <a:t>逻辑门数小于</a:t>
            </a:r>
            <a:r>
              <a:rPr lang="en-US" altLang="zh-CN" sz="2400" baseline="0"/>
              <a:t>10</a:t>
            </a:r>
            <a:r>
              <a:rPr lang="zh-CN" altLang="en-US" sz="2400" baseline="0"/>
              <a:t>门（或元件数小于</a:t>
            </a:r>
            <a:r>
              <a:rPr lang="en-US" altLang="zh-CN" sz="2400" baseline="0"/>
              <a:t>100</a:t>
            </a:r>
            <a:r>
              <a:rPr lang="zh-CN" altLang="en-US" sz="2400" baseline="0"/>
              <a:t>个） </a:t>
            </a: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612775" y="2851150"/>
            <a:ext cx="779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800" baseline="0"/>
              <a:t>2</a:t>
            </a:r>
            <a:r>
              <a:rPr lang="zh-CN" altLang="en-US" sz="2800" baseline="0"/>
              <a:t>、</a:t>
            </a:r>
            <a:r>
              <a:rPr lang="en-US" altLang="zh-CN" sz="2800" baseline="0"/>
              <a:t>MSI (</a:t>
            </a:r>
            <a:r>
              <a:rPr lang="en-US" altLang="zh-CN" sz="2400" baseline="0">
                <a:solidFill>
                  <a:schemeClr val="folHlink"/>
                </a:solidFill>
              </a:rPr>
              <a:t>Medium Scale Integration</a:t>
            </a:r>
            <a:r>
              <a:rPr lang="en-US" altLang="zh-CN" sz="2800" baseline="0"/>
              <a:t>) </a:t>
            </a:r>
            <a:r>
              <a:rPr lang="zh-CN" altLang="en-US" sz="2800" baseline="0"/>
              <a:t>中规模集成电路 </a:t>
            </a: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1116013" y="3429000"/>
            <a:ext cx="7704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400" baseline="0"/>
              <a:t>逻辑门数为</a:t>
            </a:r>
            <a:r>
              <a:rPr lang="en-US" altLang="zh-CN" sz="2400" baseline="0"/>
              <a:t>10</a:t>
            </a:r>
            <a:r>
              <a:rPr lang="zh-CN" altLang="en-US" sz="2400" baseline="0"/>
              <a:t>门～</a:t>
            </a:r>
            <a:r>
              <a:rPr lang="en-US" altLang="zh-CN" sz="2400" baseline="0"/>
              <a:t>99</a:t>
            </a:r>
            <a:r>
              <a:rPr lang="zh-CN" altLang="en-US" sz="2400" baseline="0"/>
              <a:t>门（或元件数</a:t>
            </a:r>
            <a:r>
              <a:rPr lang="en-US" altLang="zh-CN" sz="2400" baseline="0"/>
              <a:t>100</a:t>
            </a:r>
            <a:r>
              <a:rPr lang="zh-CN" altLang="en-US" sz="2400" baseline="0"/>
              <a:t>个～</a:t>
            </a:r>
            <a:r>
              <a:rPr lang="en-US" altLang="zh-CN" sz="2400" baseline="0"/>
              <a:t>999</a:t>
            </a:r>
            <a:r>
              <a:rPr lang="zh-CN" altLang="en-US" sz="2400" baseline="0"/>
              <a:t>个） </a:t>
            </a: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612775" y="3989388"/>
            <a:ext cx="73771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800" baseline="0"/>
              <a:t>3</a:t>
            </a:r>
            <a:r>
              <a:rPr lang="zh-CN" altLang="en-US" sz="2800" baseline="0"/>
              <a:t>、</a:t>
            </a:r>
            <a:r>
              <a:rPr lang="en-US" altLang="zh-CN" sz="2800" baseline="0"/>
              <a:t>LSI (</a:t>
            </a:r>
            <a:r>
              <a:rPr lang="en-US" altLang="zh-CN" sz="2400" baseline="0">
                <a:solidFill>
                  <a:schemeClr val="folHlink"/>
                </a:solidFill>
              </a:rPr>
              <a:t>Large Scale Integration</a:t>
            </a:r>
            <a:r>
              <a:rPr lang="en-US" altLang="zh-CN" sz="2800" baseline="0"/>
              <a:t>) </a:t>
            </a:r>
            <a:r>
              <a:rPr lang="zh-CN" altLang="en-US" sz="2800" baseline="0"/>
              <a:t>大规模集成电路 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1116013" y="4652963"/>
            <a:ext cx="8027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400" baseline="0"/>
              <a:t>逻辑门数为</a:t>
            </a:r>
            <a:r>
              <a:rPr lang="en-US" altLang="zh-CN" sz="2400" baseline="0"/>
              <a:t>100</a:t>
            </a:r>
            <a:r>
              <a:rPr lang="zh-CN" altLang="en-US" sz="2400" baseline="0"/>
              <a:t>门～</a:t>
            </a:r>
            <a:r>
              <a:rPr lang="en-US" altLang="zh-CN" sz="2400" baseline="0"/>
              <a:t>9999</a:t>
            </a:r>
            <a:r>
              <a:rPr lang="zh-CN" altLang="en-US" sz="2400" baseline="0"/>
              <a:t>门（或元件数</a:t>
            </a:r>
            <a:r>
              <a:rPr lang="en-US" altLang="zh-CN" sz="2400" baseline="0"/>
              <a:t>1000</a:t>
            </a:r>
            <a:r>
              <a:rPr lang="zh-CN" altLang="en-US" sz="2400" baseline="0"/>
              <a:t>个～</a:t>
            </a:r>
            <a:r>
              <a:rPr lang="en-US" altLang="zh-CN" sz="2400" baseline="0"/>
              <a:t>99999</a:t>
            </a:r>
            <a:r>
              <a:rPr lang="zh-CN" altLang="en-US" sz="2400" baseline="0"/>
              <a:t>个） </a:t>
            </a:r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612775" y="5213350"/>
            <a:ext cx="7702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aseline="0"/>
              <a:t>4</a:t>
            </a:r>
            <a:r>
              <a:rPr lang="zh-CN" altLang="en-US" sz="2800" baseline="0"/>
              <a:t>、</a:t>
            </a:r>
            <a:r>
              <a:rPr lang="en-US" altLang="zh-CN" sz="2800" baseline="0"/>
              <a:t>VLSI (</a:t>
            </a:r>
            <a:r>
              <a:rPr lang="en-US" altLang="zh-CN" sz="2400" baseline="0">
                <a:solidFill>
                  <a:schemeClr val="folHlink"/>
                </a:solidFill>
              </a:rPr>
              <a:t>Very Large Scale Integration</a:t>
            </a:r>
            <a:r>
              <a:rPr lang="en-US" altLang="zh-CN" sz="2800" baseline="0"/>
              <a:t>) </a:t>
            </a:r>
            <a:r>
              <a:rPr lang="zh-CN" altLang="en-US" sz="2800" baseline="0"/>
              <a:t>超大规模 </a:t>
            </a:r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1116013" y="5851525"/>
            <a:ext cx="7415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2400" baseline="0"/>
              <a:t>逻辑门数大于</a:t>
            </a:r>
            <a:r>
              <a:rPr lang="en-US" altLang="zh-CN" sz="2400" baseline="0"/>
              <a:t>10000</a:t>
            </a:r>
            <a:r>
              <a:rPr lang="zh-CN" altLang="en-US" sz="2400" baseline="0"/>
              <a:t>门（或元件数大于</a:t>
            </a:r>
            <a:r>
              <a:rPr lang="en-US" altLang="zh-CN" sz="2400" baseline="0"/>
              <a:t>100000</a:t>
            </a:r>
            <a:r>
              <a:rPr lang="zh-CN" altLang="en-US" sz="2400" baseline="0"/>
              <a:t>个）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9" grpId="0" autoUpdateAnimBg="0"/>
      <p:bldP spid="24590" grpId="0"/>
      <p:bldP spid="24591" grpId="0"/>
      <p:bldP spid="24592" grpId="0"/>
      <p:bldP spid="24593" grpId="0"/>
      <p:bldP spid="24594" grpId="0"/>
      <p:bldP spid="24595" grpId="0"/>
      <p:bldP spid="24596" grpId="0"/>
      <p:bldP spid="2459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48958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半导体元器件原理</a:t>
            </a:r>
          </a:p>
        </p:txBody>
      </p:sp>
      <p:sp>
        <p:nvSpPr>
          <p:cNvPr id="26629" name="Rectangle 21"/>
          <p:cNvSpPr>
            <a:spLocks noChangeArrowheads="1"/>
          </p:cNvSpPr>
          <p:nvPr/>
        </p:nvSpPr>
        <p:spPr bwMode="auto">
          <a:xfrm>
            <a:off x="684213" y="981075"/>
            <a:ext cx="2735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aseline="0"/>
              <a:t>1</a:t>
            </a:r>
            <a:r>
              <a:rPr lang="zh-CN" altLang="en-US" sz="2800" baseline="0">
                <a:latin typeface="仿宋" pitchFamily="49" charset="-122"/>
              </a:rPr>
              <a:t>、硅晶体 </a:t>
            </a:r>
          </a:p>
        </p:txBody>
      </p:sp>
      <p:grpSp>
        <p:nvGrpSpPr>
          <p:cNvPr id="26695" name="Group 71"/>
          <p:cNvGrpSpPr>
            <a:grpSpLocks/>
          </p:cNvGrpSpPr>
          <p:nvPr/>
        </p:nvGrpSpPr>
        <p:grpSpPr bwMode="auto">
          <a:xfrm>
            <a:off x="4500563" y="2060575"/>
            <a:ext cx="3543300" cy="2674938"/>
            <a:chOff x="2281" y="1389"/>
            <a:chExt cx="2232" cy="1685"/>
          </a:xfrm>
        </p:grpSpPr>
        <p:grpSp>
          <p:nvGrpSpPr>
            <p:cNvPr id="26633" name="Group 70"/>
            <p:cNvGrpSpPr>
              <a:grpSpLocks/>
            </p:cNvGrpSpPr>
            <p:nvPr/>
          </p:nvGrpSpPr>
          <p:grpSpPr bwMode="auto">
            <a:xfrm>
              <a:off x="2281" y="1389"/>
              <a:ext cx="2232" cy="1685"/>
              <a:chOff x="2281" y="1389"/>
              <a:chExt cx="2232" cy="1685"/>
            </a:xfrm>
          </p:grpSpPr>
          <p:grpSp>
            <p:nvGrpSpPr>
              <p:cNvPr id="26675" name="Group 69"/>
              <p:cNvGrpSpPr>
                <a:grpSpLocks/>
              </p:cNvGrpSpPr>
              <p:nvPr/>
            </p:nvGrpSpPr>
            <p:grpSpPr bwMode="auto">
              <a:xfrm>
                <a:off x="2281" y="1389"/>
                <a:ext cx="2232" cy="1685"/>
                <a:chOff x="2281" y="1389"/>
                <a:chExt cx="2232" cy="1685"/>
              </a:xfrm>
            </p:grpSpPr>
            <p:sp>
              <p:nvSpPr>
                <p:cNvPr id="26689" name="Line 9"/>
                <p:cNvSpPr>
                  <a:spLocks noChangeShapeType="1"/>
                </p:cNvSpPr>
                <p:nvPr/>
              </p:nvSpPr>
              <p:spPr bwMode="auto">
                <a:xfrm>
                  <a:off x="2281" y="1701"/>
                  <a:ext cx="22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90" name="Line 10"/>
                <p:cNvSpPr>
                  <a:spLocks noChangeShapeType="1"/>
                </p:cNvSpPr>
                <p:nvPr/>
              </p:nvSpPr>
              <p:spPr bwMode="auto">
                <a:xfrm>
                  <a:off x="2281" y="2200"/>
                  <a:ext cx="22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91" name="Line 11"/>
                <p:cNvSpPr>
                  <a:spLocks noChangeShapeType="1"/>
                </p:cNvSpPr>
                <p:nvPr/>
              </p:nvSpPr>
              <p:spPr bwMode="auto">
                <a:xfrm>
                  <a:off x="2281" y="2700"/>
                  <a:ext cx="22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92" name="Line 12"/>
                <p:cNvSpPr>
                  <a:spLocks noChangeShapeType="1"/>
                </p:cNvSpPr>
                <p:nvPr/>
              </p:nvSpPr>
              <p:spPr bwMode="auto">
                <a:xfrm>
                  <a:off x="2785" y="1389"/>
                  <a:ext cx="0" cy="168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93" name="Line 13"/>
                <p:cNvSpPr>
                  <a:spLocks noChangeShapeType="1"/>
                </p:cNvSpPr>
                <p:nvPr/>
              </p:nvSpPr>
              <p:spPr bwMode="auto">
                <a:xfrm>
                  <a:off x="3433" y="1389"/>
                  <a:ext cx="0" cy="168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94" name="Line 14"/>
                <p:cNvSpPr>
                  <a:spLocks noChangeShapeType="1"/>
                </p:cNvSpPr>
                <p:nvPr/>
              </p:nvSpPr>
              <p:spPr bwMode="auto">
                <a:xfrm>
                  <a:off x="4081" y="1389"/>
                  <a:ext cx="0" cy="168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676" name="Group 15"/>
              <p:cNvGrpSpPr>
                <a:grpSpLocks/>
              </p:cNvGrpSpPr>
              <p:nvPr/>
            </p:nvGrpSpPr>
            <p:grpSpPr bwMode="auto">
              <a:xfrm>
                <a:off x="2673" y="1525"/>
                <a:ext cx="1584" cy="1373"/>
                <a:chOff x="4140" y="3858"/>
                <a:chExt cx="3960" cy="3432"/>
              </a:xfrm>
            </p:grpSpPr>
            <p:grpSp>
              <p:nvGrpSpPr>
                <p:cNvPr id="26677" name="Group 16"/>
                <p:cNvGrpSpPr>
                  <a:grpSpLocks/>
                </p:cNvGrpSpPr>
                <p:nvPr/>
              </p:nvGrpSpPr>
              <p:grpSpPr bwMode="auto">
                <a:xfrm>
                  <a:off x="4140" y="5106"/>
                  <a:ext cx="3960" cy="936"/>
                  <a:chOff x="4140" y="5106"/>
                  <a:chExt cx="3960" cy="936"/>
                </a:xfrm>
              </p:grpSpPr>
              <p:sp>
                <p:nvSpPr>
                  <p:cNvPr id="26686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60" y="5106"/>
                    <a:ext cx="720" cy="936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/>
                    <a:r>
                      <a:rPr lang="en-US" altLang="zh-CN" sz="2600" baseline="0">
                        <a:solidFill>
                          <a:schemeClr val="folHlink"/>
                        </a:solidFill>
                      </a:rPr>
                      <a:t>S</a:t>
                    </a:r>
                    <a:r>
                      <a:rPr lang="en-US" altLang="zh-CN" sz="2600">
                        <a:solidFill>
                          <a:schemeClr val="folHlink"/>
                        </a:solidFill>
                      </a:rPr>
                      <a:t>I</a:t>
                    </a:r>
                    <a:endParaRPr lang="en-US" altLang="zh-CN" sz="1800" baseline="0">
                      <a:solidFill>
                        <a:schemeClr val="folHlink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26687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40" y="5106"/>
                    <a:ext cx="720" cy="936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/>
                    <a:r>
                      <a:rPr lang="en-US" altLang="zh-CN" sz="2600" baseline="0">
                        <a:solidFill>
                          <a:schemeClr val="folHlink"/>
                        </a:solidFill>
                      </a:rPr>
                      <a:t>S</a:t>
                    </a:r>
                    <a:r>
                      <a:rPr lang="en-US" altLang="zh-CN" sz="2600">
                        <a:solidFill>
                          <a:schemeClr val="folHlink"/>
                        </a:solidFill>
                      </a:rPr>
                      <a:t>I</a:t>
                    </a:r>
                    <a:endParaRPr lang="en-US" altLang="zh-CN" sz="1800" baseline="0">
                      <a:solidFill>
                        <a:schemeClr val="folHlink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26688" name="Text Box 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80" y="5106"/>
                    <a:ext cx="720" cy="936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/>
                    <a:r>
                      <a:rPr lang="en-US" altLang="zh-CN" sz="2600" baseline="0">
                        <a:solidFill>
                          <a:schemeClr val="folHlink"/>
                        </a:solidFill>
                      </a:rPr>
                      <a:t>S</a:t>
                    </a:r>
                    <a:r>
                      <a:rPr lang="en-US" altLang="zh-CN" sz="2600">
                        <a:solidFill>
                          <a:schemeClr val="folHlink"/>
                        </a:solidFill>
                      </a:rPr>
                      <a:t>I</a:t>
                    </a:r>
                    <a:endParaRPr lang="en-US" altLang="zh-CN" sz="1800" baseline="0">
                      <a:solidFill>
                        <a:schemeClr val="folHlink"/>
                      </a:solidFill>
                      <a:latin typeface="Arial" charset="0"/>
                    </a:endParaRPr>
                  </a:p>
                </p:txBody>
              </p:sp>
            </p:grpSp>
            <p:grpSp>
              <p:nvGrpSpPr>
                <p:cNvPr id="26678" name="Group 20"/>
                <p:cNvGrpSpPr>
                  <a:grpSpLocks/>
                </p:cNvGrpSpPr>
                <p:nvPr/>
              </p:nvGrpSpPr>
              <p:grpSpPr bwMode="auto">
                <a:xfrm>
                  <a:off x="4140" y="6354"/>
                  <a:ext cx="3960" cy="936"/>
                  <a:chOff x="4140" y="5106"/>
                  <a:chExt cx="3960" cy="936"/>
                </a:xfrm>
              </p:grpSpPr>
              <p:sp>
                <p:nvSpPr>
                  <p:cNvPr id="26683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60" y="5106"/>
                    <a:ext cx="720" cy="936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/>
                    <a:r>
                      <a:rPr lang="en-US" altLang="zh-CN" sz="2600" baseline="0">
                        <a:solidFill>
                          <a:schemeClr val="folHlink"/>
                        </a:solidFill>
                      </a:rPr>
                      <a:t>S</a:t>
                    </a:r>
                    <a:r>
                      <a:rPr lang="en-US" altLang="zh-CN" sz="2600">
                        <a:solidFill>
                          <a:schemeClr val="folHlink"/>
                        </a:solidFill>
                      </a:rPr>
                      <a:t>I</a:t>
                    </a:r>
                    <a:endParaRPr lang="en-US" altLang="zh-CN" sz="1800" baseline="0">
                      <a:solidFill>
                        <a:schemeClr val="folHlink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26684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40" y="5106"/>
                    <a:ext cx="720" cy="936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/>
                    <a:r>
                      <a:rPr lang="en-US" altLang="zh-CN" sz="2600" baseline="0">
                        <a:solidFill>
                          <a:schemeClr val="folHlink"/>
                        </a:solidFill>
                      </a:rPr>
                      <a:t>S</a:t>
                    </a:r>
                    <a:r>
                      <a:rPr lang="en-US" altLang="zh-CN" sz="2600">
                        <a:solidFill>
                          <a:schemeClr val="folHlink"/>
                        </a:solidFill>
                      </a:rPr>
                      <a:t>I</a:t>
                    </a:r>
                    <a:endParaRPr lang="en-US" altLang="zh-CN" sz="1800" baseline="0">
                      <a:solidFill>
                        <a:schemeClr val="folHlink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26685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80" y="5106"/>
                    <a:ext cx="720" cy="936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/>
                    <a:r>
                      <a:rPr lang="en-US" altLang="zh-CN" sz="2600" baseline="0">
                        <a:solidFill>
                          <a:schemeClr val="folHlink"/>
                        </a:solidFill>
                      </a:rPr>
                      <a:t>S</a:t>
                    </a:r>
                    <a:r>
                      <a:rPr lang="en-US" altLang="zh-CN" sz="2600">
                        <a:solidFill>
                          <a:schemeClr val="folHlink"/>
                        </a:solidFill>
                      </a:rPr>
                      <a:t>I</a:t>
                    </a:r>
                    <a:endParaRPr lang="en-US" altLang="zh-CN" sz="1800" baseline="0">
                      <a:solidFill>
                        <a:schemeClr val="folHlink"/>
                      </a:solidFill>
                      <a:latin typeface="Arial" charset="0"/>
                    </a:endParaRPr>
                  </a:p>
                </p:txBody>
              </p:sp>
            </p:grpSp>
            <p:grpSp>
              <p:nvGrpSpPr>
                <p:cNvPr id="26679" name="Group 24"/>
                <p:cNvGrpSpPr>
                  <a:grpSpLocks/>
                </p:cNvGrpSpPr>
                <p:nvPr/>
              </p:nvGrpSpPr>
              <p:grpSpPr bwMode="auto">
                <a:xfrm>
                  <a:off x="4140" y="3858"/>
                  <a:ext cx="3960" cy="936"/>
                  <a:chOff x="4140" y="5106"/>
                  <a:chExt cx="3960" cy="936"/>
                </a:xfrm>
              </p:grpSpPr>
              <p:sp>
                <p:nvSpPr>
                  <p:cNvPr id="26680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60" y="5106"/>
                    <a:ext cx="720" cy="936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/>
                    <a:r>
                      <a:rPr lang="en-US" altLang="zh-CN" sz="2600" baseline="0">
                        <a:solidFill>
                          <a:schemeClr val="folHlink"/>
                        </a:solidFill>
                      </a:rPr>
                      <a:t>S</a:t>
                    </a:r>
                    <a:r>
                      <a:rPr lang="en-US" altLang="zh-CN" sz="2600">
                        <a:solidFill>
                          <a:schemeClr val="folHlink"/>
                        </a:solidFill>
                      </a:rPr>
                      <a:t>I</a:t>
                    </a:r>
                    <a:endParaRPr lang="en-US" altLang="zh-CN" sz="1800" baseline="0">
                      <a:solidFill>
                        <a:schemeClr val="folHlink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26681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40" y="5106"/>
                    <a:ext cx="720" cy="936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/>
                    <a:r>
                      <a:rPr lang="en-US" altLang="zh-CN" sz="2600" baseline="0">
                        <a:solidFill>
                          <a:schemeClr val="folHlink"/>
                        </a:solidFill>
                      </a:rPr>
                      <a:t>S</a:t>
                    </a:r>
                    <a:r>
                      <a:rPr lang="en-US" altLang="zh-CN" sz="2600">
                        <a:solidFill>
                          <a:schemeClr val="folHlink"/>
                        </a:solidFill>
                      </a:rPr>
                      <a:t>I</a:t>
                    </a:r>
                    <a:endParaRPr lang="en-US" altLang="zh-CN" sz="1800" baseline="0">
                      <a:solidFill>
                        <a:schemeClr val="folHlink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26682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80" y="5106"/>
                    <a:ext cx="720" cy="936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/>
                    <a:r>
                      <a:rPr lang="en-US" altLang="zh-CN" sz="2600" baseline="0">
                        <a:solidFill>
                          <a:schemeClr val="folHlink"/>
                        </a:solidFill>
                      </a:rPr>
                      <a:t>S</a:t>
                    </a:r>
                    <a:r>
                      <a:rPr lang="en-US" altLang="zh-CN" sz="2600">
                        <a:solidFill>
                          <a:schemeClr val="folHlink"/>
                        </a:solidFill>
                      </a:rPr>
                      <a:t>I</a:t>
                    </a:r>
                    <a:endParaRPr lang="en-US" altLang="zh-CN" sz="1800" baseline="0">
                      <a:solidFill>
                        <a:schemeClr val="folHlink"/>
                      </a:solidFill>
                      <a:latin typeface="Arial" charset="0"/>
                    </a:endParaRPr>
                  </a:p>
                </p:txBody>
              </p:sp>
            </p:grpSp>
          </p:grpSp>
        </p:grpSp>
        <p:grpSp>
          <p:nvGrpSpPr>
            <p:cNvPr id="26634" name="Group 28"/>
            <p:cNvGrpSpPr>
              <a:grpSpLocks/>
            </p:cNvGrpSpPr>
            <p:nvPr/>
          </p:nvGrpSpPr>
          <p:grpSpPr bwMode="auto">
            <a:xfrm>
              <a:off x="2697" y="1624"/>
              <a:ext cx="1488" cy="1159"/>
              <a:chOff x="4080" y="7869"/>
              <a:chExt cx="3720" cy="2898"/>
            </a:xfrm>
          </p:grpSpPr>
          <p:grpSp>
            <p:nvGrpSpPr>
              <p:cNvPr id="26635" name="Group 29"/>
              <p:cNvGrpSpPr>
                <a:grpSpLocks/>
              </p:cNvGrpSpPr>
              <p:nvPr/>
            </p:nvGrpSpPr>
            <p:grpSpPr bwMode="auto">
              <a:xfrm>
                <a:off x="4080" y="8574"/>
                <a:ext cx="3720" cy="165"/>
                <a:chOff x="4080" y="8574"/>
                <a:chExt cx="3720" cy="165"/>
              </a:xfrm>
            </p:grpSpPr>
            <p:grpSp>
              <p:nvGrpSpPr>
                <p:cNvPr id="26666" name="Group 30"/>
                <p:cNvGrpSpPr>
                  <a:grpSpLocks/>
                </p:cNvGrpSpPr>
                <p:nvPr/>
              </p:nvGrpSpPr>
              <p:grpSpPr bwMode="auto">
                <a:xfrm>
                  <a:off x="4080" y="8574"/>
                  <a:ext cx="480" cy="156"/>
                  <a:chOff x="2520" y="12282"/>
                  <a:chExt cx="480" cy="156"/>
                </a:xfrm>
              </p:grpSpPr>
              <p:sp>
                <p:nvSpPr>
                  <p:cNvPr id="26673" name="Oval 31"/>
                  <p:cNvSpPr>
                    <a:spLocks noChangeArrowheads="1"/>
                  </p:cNvSpPr>
                  <p:nvPr/>
                </p:nvSpPr>
                <p:spPr bwMode="auto">
                  <a:xfrm>
                    <a:off x="2520" y="12282"/>
                    <a:ext cx="180" cy="15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  <p:sp>
                <p:nvSpPr>
                  <p:cNvPr id="26674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2820" y="12282"/>
                    <a:ext cx="180" cy="15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</p:grpSp>
            <p:grpSp>
              <p:nvGrpSpPr>
                <p:cNvPr id="26667" name="Group 33"/>
                <p:cNvGrpSpPr>
                  <a:grpSpLocks/>
                </p:cNvGrpSpPr>
                <p:nvPr/>
              </p:nvGrpSpPr>
              <p:grpSpPr bwMode="auto">
                <a:xfrm>
                  <a:off x="5700" y="8574"/>
                  <a:ext cx="480" cy="156"/>
                  <a:chOff x="2520" y="12282"/>
                  <a:chExt cx="480" cy="156"/>
                </a:xfrm>
              </p:grpSpPr>
              <p:sp>
                <p:nvSpPr>
                  <p:cNvPr id="26671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2520" y="12282"/>
                    <a:ext cx="180" cy="15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  <p:sp>
                <p:nvSpPr>
                  <p:cNvPr id="26672" name="Oval 35"/>
                  <p:cNvSpPr>
                    <a:spLocks noChangeArrowheads="1"/>
                  </p:cNvSpPr>
                  <p:nvPr/>
                </p:nvSpPr>
                <p:spPr bwMode="auto">
                  <a:xfrm>
                    <a:off x="2820" y="12282"/>
                    <a:ext cx="180" cy="15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</p:grpSp>
            <p:grpSp>
              <p:nvGrpSpPr>
                <p:cNvPr id="26668" name="Group 36"/>
                <p:cNvGrpSpPr>
                  <a:grpSpLocks/>
                </p:cNvGrpSpPr>
                <p:nvPr/>
              </p:nvGrpSpPr>
              <p:grpSpPr bwMode="auto">
                <a:xfrm>
                  <a:off x="7320" y="8583"/>
                  <a:ext cx="480" cy="156"/>
                  <a:chOff x="2520" y="12282"/>
                  <a:chExt cx="480" cy="156"/>
                </a:xfrm>
              </p:grpSpPr>
              <p:sp>
                <p:nvSpPr>
                  <p:cNvPr id="26669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2520" y="12282"/>
                    <a:ext cx="180" cy="15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  <p:sp>
                <p:nvSpPr>
                  <p:cNvPr id="26670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2820" y="12282"/>
                    <a:ext cx="180" cy="15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</p:grpSp>
          </p:grpSp>
          <p:grpSp>
            <p:nvGrpSpPr>
              <p:cNvPr id="26636" name="Group 39"/>
              <p:cNvGrpSpPr>
                <a:grpSpLocks/>
              </p:cNvGrpSpPr>
              <p:nvPr/>
            </p:nvGrpSpPr>
            <p:grpSpPr bwMode="auto">
              <a:xfrm>
                <a:off x="4080" y="9777"/>
                <a:ext cx="3720" cy="165"/>
                <a:chOff x="4080" y="8574"/>
                <a:chExt cx="3720" cy="165"/>
              </a:xfrm>
            </p:grpSpPr>
            <p:grpSp>
              <p:nvGrpSpPr>
                <p:cNvPr id="26657" name="Group 40"/>
                <p:cNvGrpSpPr>
                  <a:grpSpLocks/>
                </p:cNvGrpSpPr>
                <p:nvPr/>
              </p:nvGrpSpPr>
              <p:grpSpPr bwMode="auto">
                <a:xfrm>
                  <a:off x="4080" y="8574"/>
                  <a:ext cx="480" cy="156"/>
                  <a:chOff x="2520" y="12282"/>
                  <a:chExt cx="480" cy="156"/>
                </a:xfrm>
              </p:grpSpPr>
              <p:sp>
                <p:nvSpPr>
                  <p:cNvPr id="26664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2520" y="12282"/>
                    <a:ext cx="180" cy="15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  <p:sp>
                <p:nvSpPr>
                  <p:cNvPr id="26665" name="Oval 42"/>
                  <p:cNvSpPr>
                    <a:spLocks noChangeArrowheads="1"/>
                  </p:cNvSpPr>
                  <p:nvPr/>
                </p:nvSpPr>
                <p:spPr bwMode="auto">
                  <a:xfrm>
                    <a:off x="2820" y="12282"/>
                    <a:ext cx="180" cy="15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</p:grpSp>
            <p:grpSp>
              <p:nvGrpSpPr>
                <p:cNvPr id="26658" name="Group 43"/>
                <p:cNvGrpSpPr>
                  <a:grpSpLocks/>
                </p:cNvGrpSpPr>
                <p:nvPr/>
              </p:nvGrpSpPr>
              <p:grpSpPr bwMode="auto">
                <a:xfrm>
                  <a:off x="5700" y="8574"/>
                  <a:ext cx="480" cy="156"/>
                  <a:chOff x="2520" y="12282"/>
                  <a:chExt cx="480" cy="156"/>
                </a:xfrm>
              </p:grpSpPr>
              <p:sp>
                <p:nvSpPr>
                  <p:cNvPr id="26662" name="Oval 44"/>
                  <p:cNvSpPr>
                    <a:spLocks noChangeArrowheads="1"/>
                  </p:cNvSpPr>
                  <p:nvPr/>
                </p:nvSpPr>
                <p:spPr bwMode="auto">
                  <a:xfrm>
                    <a:off x="2520" y="12282"/>
                    <a:ext cx="180" cy="15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  <p:sp>
                <p:nvSpPr>
                  <p:cNvPr id="26663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2820" y="12282"/>
                    <a:ext cx="180" cy="15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</p:grpSp>
            <p:grpSp>
              <p:nvGrpSpPr>
                <p:cNvPr id="26659" name="Group 46"/>
                <p:cNvGrpSpPr>
                  <a:grpSpLocks/>
                </p:cNvGrpSpPr>
                <p:nvPr/>
              </p:nvGrpSpPr>
              <p:grpSpPr bwMode="auto">
                <a:xfrm>
                  <a:off x="7320" y="8583"/>
                  <a:ext cx="480" cy="156"/>
                  <a:chOff x="2520" y="12282"/>
                  <a:chExt cx="480" cy="156"/>
                </a:xfrm>
              </p:grpSpPr>
              <p:sp>
                <p:nvSpPr>
                  <p:cNvPr id="26660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2520" y="12282"/>
                    <a:ext cx="180" cy="15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  <p:sp>
                <p:nvSpPr>
                  <p:cNvPr id="26661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2820" y="12282"/>
                    <a:ext cx="180" cy="15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</p:grpSp>
          </p:grpSp>
          <p:grpSp>
            <p:nvGrpSpPr>
              <p:cNvPr id="26637" name="Group 49"/>
              <p:cNvGrpSpPr>
                <a:grpSpLocks/>
              </p:cNvGrpSpPr>
              <p:nvPr/>
            </p:nvGrpSpPr>
            <p:grpSpPr bwMode="auto">
              <a:xfrm>
                <a:off x="5025" y="7869"/>
                <a:ext cx="180" cy="2898"/>
                <a:chOff x="5025" y="7869"/>
                <a:chExt cx="180" cy="2898"/>
              </a:xfrm>
            </p:grpSpPr>
            <p:grpSp>
              <p:nvGrpSpPr>
                <p:cNvPr id="26648" name="Group 50"/>
                <p:cNvGrpSpPr>
                  <a:grpSpLocks/>
                </p:cNvGrpSpPr>
                <p:nvPr/>
              </p:nvGrpSpPr>
              <p:grpSpPr bwMode="auto">
                <a:xfrm>
                  <a:off x="5025" y="7869"/>
                  <a:ext cx="180" cy="411"/>
                  <a:chOff x="2160" y="12117"/>
                  <a:chExt cx="180" cy="411"/>
                </a:xfrm>
              </p:grpSpPr>
              <p:sp>
                <p:nvSpPr>
                  <p:cNvPr id="26655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2117"/>
                    <a:ext cx="180" cy="15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  <p:sp>
                <p:nvSpPr>
                  <p:cNvPr id="26656" name="Oval 52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2372"/>
                    <a:ext cx="180" cy="15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</p:grpSp>
            <p:grpSp>
              <p:nvGrpSpPr>
                <p:cNvPr id="26649" name="Group 53"/>
                <p:cNvGrpSpPr>
                  <a:grpSpLocks/>
                </p:cNvGrpSpPr>
                <p:nvPr/>
              </p:nvGrpSpPr>
              <p:grpSpPr bwMode="auto">
                <a:xfrm>
                  <a:off x="5025" y="9108"/>
                  <a:ext cx="180" cy="411"/>
                  <a:chOff x="2160" y="12117"/>
                  <a:chExt cx="180" cy="411"/>
                </a:xfrm>
              </p:grpSpPr>
              <p:sp>
                <p:nvSpPr>
                  <p:cNvPr id="26653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2117"/>
                    <a:ext cx="180" cy="15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  <p:sp>
                <p:nvSpPr>
                  <p:cNvPr id="26654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2372"/>
                    <a:ext cx="180" cy="15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</p:grpSp>
            <p:grpSp>
              <p:nvGrpSpPr>
                <p:cNvPr id="26650" name="Group 56"/>
                <p:cNvGrpSpPr>
                  <a:grpSpLocks/>
                </p:cNvGrpSpPr>
                <p:nvPr/>
              </p:nvGrpSpPr>
              <p:grpSpPr bwMode="auto">
                <a:xfrm>
                  <a:off x="5025" y="10356"/>
                  <a:ext cx="180" cy="411"/>
                  <a:chOff x="2160" y="12117"/>
                  <a:chExt cx="180" cy="411"/>
                </a:xfrm>
              </p:grpSpPr>
              <p:sp>
                <p:nvSpPr>
                  <p:cNvPr id="26651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2117"/>
                    <a:ext cx="180" cy="15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  <p:sp>
                <p:nvSpPr>
                  <p:cNvPr id="26652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2372"/>
                    <a:ext cx="180" cy="15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</p:grpSp>
          </p:grpSp>
          <p:grpSp>
            <p:nvGrpSpPr>
              <p:cNvPr id="26638" name="Group 59"/>
              <p:cNvGrpSpPr>
                <a:grpSpLocks/>
              </p:cNvGrpSpPr>
              <p:nvPr/>
            </p:nvGrpSpPr>
            <p:grpSpPr bwMode="auto">
              <a:xfrm>
                <a:off x="6645" y="7869"/>
                <a:ext cx="180" cy="2898"/>
                <a:chOff x="5025" y="7869"/>
                <a:chExt cx="180" cy="2898"/>
              </a:xfrm>
            </p:grpSpPr>
            <p:grpSp>
              <p:nvGrpSpPr>
                <p:cNvPr id="26639" name="Group 60"/>
                <p:cNvGrpSpPr>
                  <a:grpSpLocks/>
                </p:cNvGrpSpPr>
                <p:nvPr/>
              </p:nvGrpSpPr>
              <p:grpSpPr bwMode="auto">
                <a:xfrm>
                  <a:off x="5025" y="7869"/>
                  <a:ext cx="180" cy="411"/>
                  <a:chOff x="2160" y="12117"/>
                  <a:chExt cx="180" cy="411"/>
                </a:xfrm>
              </p:grpSpPr>
              <p:sp>
                <p:nvSpPr>
                  <p:cNvPr id="26646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2117"/>
                    <a:ext cx="180" cy="15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  <p:sp>
                <p:nvSpPr>
                  <p:cNvPr id="26647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2372"/>
                    <a:ext cx="180" cy="15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</p:grpSp>
            <p:grpSp>
              <p:nvGrpSpPr>
                <p:cNvPr id="26640" name="Group 63"/>
                <p:cNvGrpSpPr>
                  <a:grpSpLocks/>
                </p:cNvGrpSpPr>
                <p:nvPr/>
              </p:nvGrpSpPr>
              <p:grpSpPr bwMode="auto">
                <a:xfrm>
                  <a:off x="5025" y="9108"/>
                  <a:ext cx="180" cy="411"/>
                  <a:chOff x="2160" y="12117"/>
                  <a:chExt cx="180" cy="411"/>
                </a:xfrm>
              </p:grpSpPr>
              <p:sp>
                <p:nvSpPr>
                  <p:cNvPr id="26644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2117"/>
                    <a:ext cx="180" cy="15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  <p:sp>
                <p:nvSpPr>
                  <p:cNvPr id="26645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2372"/>
                    <a:ext cx="180" cy="15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</p:grpSp>
            <p:grpSp>
              <p:nvGrpSpPr>
                <p:cNvPr id="26641" name="Group 66"/>
                <p:cNvGrpSpPr>
                  <a:grpSpLocks/>
                </p:cNvGrpSpPr>
                <p:nvPr/>
              </p:nvGrpSpPr>
              <p:grpSpPr bwMode="auto">
                <a:xfrm>
                  <a:off x="5025" y="10356"/>
                  <a:ext cx="180" cy="411"/>
                  <a:chOff x="2160" y="12117"/>
                  <a:chExt cx="180" cy="411"/>
                </a:xfrm>
              </p:grpSpPr>
              <p:sp>
                <p:nvSpPr>
                  <p:cNvPr id="26642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2117"/>
                    <a:ext cx="180" cy="15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  <p:sp>
                <p:nvSpPr>
                  <p:cNvPr id="26643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2372"/>
                    <a:ext cx="180" cy="15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</p:grpSp>
          </p:grpSp>
        </p:grpSp>
      </p:grpSp>
      <p:pic>
        <p:nvPicPr>
          <p:cNvPr id="26697" name="Picture 73" descr="硅晶体结构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1200" y="1844675"/>
            <a:ext cx="278130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98" name="Rectangle 74"/>
          <p:cNvSpPr>
            <a:spLocks noChangeArrowheads="1"/>
          </p:cNvSpPr>
          <p:nvPr/>
        </p:nvSpPr>
        <p:spPr bwMode="auto">
          <a:xfrm>
            <a:off x="755650" y="5445125"/>
            <a:ext cx="61198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 baseline="0">
                <a:latin typeface="仿宋" pitchFamily="49" charset="-122"/>
              </a:rPr>
              <a:t>* 基质采用</a:t>
            </a:r>
            <a:r>
              <a:rPr lang="zh-CN" altLang="en-US" sz="2800" baseline="0">
                <a:solidFill>
                  <a:schemeClr val="hlink"/>
                </a:solidFill>
                <a:latin typeface="仿宋" pitchFamily="49" charset="-122"/>
              </a:rPr>
              <a:t>纯净的</a:t>
            </a:r>
            <a:r>
              <a:rPr lang="zh-CN" altLang="en-US" sz="2800" baseline="0">
                <a:latin typeface="仿宋" pitchFamily="49" charset="-122"/>
              </a:rPr>
              <a:t>单质硅晶体</a:t>
            </a:r>
          </a:p>
        </p:txBody>
      </p:sp>
      <p:sp>
        <p:nvSpPr>
          <p:cNvPr id="22564" name="AutoShape 36"/>
          <p:cNvSpPr>
            <a:spLocks noChangeArrowheads="1"/>
          </p:cNvSpPr>
          <p:nvPr/>
        </p:nvSpPr>
        <p:spPr bwMode="auto">
          <a:xfrm>
            <a:off x="6156325" y="5229225"/>
            <a:ext cx="2089150" cy="792163"/>
          </a:xfrm>
          <a:prstGeom prst="wedgeRoundRectCallout">
            <a:avLst>
              <a:gd name="adj1" fmla="val -40352"/>
              <a:gd name="adj2" fmla="val -91282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baseline="0">
                <a:latin typeface="仿宋" pitchFamily="49" charset="-122"/>
              </a:rPr>
              <a:t>稳定的共价键</a:t>
            </a:r>
            <a:r>
              <a:rPr lang="zh-CN" altLang="en-US" baseline="0">
                <a:solidFill>
                  <a:srgbClr val="FF0000"/>
                </a:solidFill>
                <a:latin typeface="仿宋" pitchFamily="49" charset="-122"/>
              </a:rPr>
              <a:t>不导电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  <p:bldP spid="26698" grpId="0"/>
      <p:bldP spid="225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706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48958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半导体元器件原理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684213" y="981075"/>
            <a:ext cx="3095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400" baseline="0">
                <a:latin typeface="仿宋" pitchFamily="49" charset="-122"/>
              </a:rPr>
              <a:t>* </a:t>
            </a:r>
            <a:r>
              <a:rPr lang="zh-CN" altLang="en-US" sz="2400" baseline="0">
                <a:solidFill>
                  <a:schemeClr val="hlink"/>
                </a:solidFill>
                <a:latin typeface="仿宋" pitchFamily="49" charset="-122"/>
              </a:rPr>
              <a:t>可控</a:t>
            </a:r>
            <a:r>
              <a:rPr lang="zh-CN" altLang="en-US" sz="2400" baseline="0">
                <a:latin typeface="仿宋" pitchFamily="49" charset="-122"/>
              </a:rPr>
              <a:t>导电体</a:t>
            </a: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684213" y="1484313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aseline="0"/>
              <a:t>2</a:t>
            </a:r>
            <a:r>
              <a:rPr lang="zh-CN" altLang="en-US" sz="2800" baseline="0"/>
              <a:t>、</a:t>
            </a:r>
            <a:r>
              <a:rPr lang="en-US" altLang="zh-CN" sz="2800" baseline="0">
                <a:solidFill>
                  <a:schemeClr val="folHlink"/>
                </a:solidFill>
              </a:rPr>
              <a:t>P</a:t>
            </a:r>
            <a:r>
              <a:rPr lang="zh-CN" altLang="en-US" sz="2800" baseline="0">
                <a:solidFill>
                  <a:schemeClr val="folHlink"/>
                </a:solidFill>
              </a:rPr>
              <a:t>型</a:t>
            </a:r>
            <a:r>
              <a:rPr lang="zh-CN" altLang="en-US" sz="2800" baseline="0"/>
              <a:t>半导体 </a:t>
            </a:r>
          </a:p>
        </p:txBody>
      </p:sp>
      <p:sp>
        <p:nvSpPr>
          <p:cNvPr id="22564" name="AutoShape 36"/>
          <p:cNvSpPr>
            <a:spLocks noChangeArrowheads="1"/>
          </p:cNvSpPr>
          <p:nvPr/>
        </p:nvSpPr>
        <p:spPr bwMode="auto">
          <a:xfrm>
            <a:off x="3276600" y="981075"/>
            <a:ext cx="1871663" cy="504825"/>
          </a:xfrm>
          <a:prstGeom prst="wedgeRoundRectCallout">
            <a:avLst>
              <a:gd name="adj1" fmla="val -49829"/>
              <a:gd name="adj2" fmla="val 80505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en-US" altLang="zh-CN" baseline="0">
                <a:solidFill>
                  <a:srgbClr val="FF0000"/>
                </a:solidFill>
              </a:rPr>
              <a:t>Positive</a:t>
            </a:r>
            <a:r>
              <a:rPr lang="en-US" altLang="zh-CN" baseline="0"/>
              <a:t> </a:t>
            </a:r>
            <a:r>
              <a:rPr lang="zh-CN" altLang="en-US" baseline="0">
                <a:solidFill>
                  <a:schemeClr val="folHlink"/>
                </a:solidFill>
              </a:rPr>
              <a:t>正电</a:t>
            </a:r>
            <a:r>
              <a:rPr lang="zh-CN" altLang="en-US" baseline="0"/>
              <a:t> </a:t>
            </a:r>
          </a:p>
        </p:txBody>
      </p:sp>
      <p:grpSp>
        <p:nvGrpSpPr>
          <p:cNvPr id="28807" name="Group 135"/>
          <p:cNvGrpSpPr>
            <a:grpSpLocks/>
          </p:cNvGrpSpPr>
          <p:nvPr/>
        </p:nvGrpSpPr>
        <p:grpSpPr bwMode="auto">
          <a:xfrm>
            <a:off x="668338" y="2349500"/>
            <a:ext cx="3543300" cy="2674938"/>
            <a:chOff x="376" y="1480"/>
            <a:chExt cx="2232" cy="1685"/>
          </a:xfrm>
        </p:grpSpPr>
        <p:grpSp>
          <p:nvGrpSpPr>
            <p:cNvPr id="28752" name="Group 30"/>
            <p:cNvGrpSpPr>
              <a:grpSpLocks/>
            </p:cNvGrpSpPr>
            <p:nvPr/>
          </p:nvGrpSpPr>
          <p:grpSpPr bwMode="auto">
            <a:xfrm>
              <a:off x="786" y="1714"/>
              <a:ext cx="1488" cy="1159"/>
              <a:chOff x="4170" y="3500"/>
              <a:chExt cx="3720" cy="2898"/>
            </a:xfrm>
          </p:grpSpPr>
          <p:grpSp>
            <p:nvGrpSpPr>
              <p:cNvPr id="28774" name="Group 31"/>
              <p:cNvGrpSpPr>
                <a:grpSpLocks/>
              </p:cNvGrpSpPr>
              <p:nvPr/>
            </p:nvGrpSpPr>
            <p:grpSpPr bwMode="auto">
              <a:xfrm>
                <a:off x="4170" y="5408"/>
                <a:ext cx="3720" cy="165"/>
                <a:chOff x="4080" y="8574"/>
                <a:chExt cx="3720" cy="165"/>
              </a:xfrm>
            </p:grpSpPr>
            <p:grpSp>
              <p:nvGrpSpPr>
                <p:cNvPr id="28806" name="Group 32"/>
                <p:cNvGrpSpPr>
                  <a:grpSpLocks/>
                </p:cNvGrpSpPr>
                <p:nvPr/>
              </p:nvGrpSpPr>
              <p:grpSpPr bwMode="auto">
                <a:xfrm>
                  <a:off x="4080" y="8574"/>
                  <a:ext cx="480" cy="156"/>
                  <a:chOff x="2520" y="12282"/>
                  <a:chExt cx="480" cy="156"/>
                </a:xfrm>
              </p:grpSpPr>
              <p:sp>
                <p:nvSpPr>
                  <p:cNvPr id="28813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2520" y="12282"/>
                    <a:ext cx="180" cy="15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  <p:sp>
                <p:nvSpPr>
                  <p:cNvPr id="28814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2820" y="12282"/>
                    <a:ext cx="180" cy="15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</p:grpSp>
            <p:grpSp>
              <p:nvGrpSpPr>
                <p:cNvPr id="2" name="Group 35"/>
                <p:cNvGrpSpPr>
                  <a:grpSpLocks/>
                </p:cNvGrpSpPr>
                <p:nvPr/>
              </p:nvGrpSpPr>
              <p:grpSpPr bwMode="auto">
                <a:xfrm>
                  <a:off x="5700" y="8574"/>
                  <a:ext cx="480" cy="156"/>
                  <a:chOff x="2520" y="12282"/>
                  <a:chExt cx="480" cy="156"/>
                </a:xfrm>
              </p:grpSpPr>
              <p:sp>
                <p:nvSpPr>
                  <p:cNvPr id="28811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2520" y="12282"/>
                    <a:ext cx="180" cy="15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  <p:sp>
                <p:nvSpPr>
                  <p:cNvPr id="28812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2820" y="12282"/>
                    <a:ext cx="180" cy="15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</p:grpSp>
            <p:grpSp>
              <p:nvGrpSpPr>
                <p:cNvPr id="6" name="Group 38"/>
                <p:cNvGrpSpPr>
                  <a:grpSpLocks/>
                </p:cNvGrpSpPr>
                <p:nvPr/>
              </p:nvGrpSpPr>
              <p:grpSpPr bwMode="auto">
                <a:xfrm>
                  <a:off x="7320" y="8583"/>
                  <a:ext cx="480" cy="156"/>
                  <a:chOff x="2520" y="12282"/>
                  <a:chExt cx="480" cy="156"/>
                </a:xfrm>
              </p:grpSpPr>
              <p:sp>
                <p:nvSpPr>
                  <p:cNvPr id="28809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2520" y="12282"/>
                    <a:ext cx="180" cy="15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  <p:sp>
                <p:nvSpPr>
                  <p:cNvPr id="7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2820" y="12282"/>
                    <a:ext cx="180" cy="15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</p:grpSp>
          </p:grpSp>
          <p:grpSp>
            <p:nvGrpSpPr>
              <p:cNvPr id="28775" name="Group 41"/>
              <p:cNvGrpSpPr>
                <a:grpSpLocks/>
              </p:cNvGrpSpPr>
              <p:nvPr/>
            </p:nvGrpSpPr>
            <p:grpSpPr bwMode="auto">
              <a:xfrm>
                <a:off x="5115" y="3500"/>
                <a:ext cx="1800" cy="2898"/>
                <a:chOff x="5115" y="3500"/>
                <a:chExt cx="1800" cy="2898"/>
              </a:xfrm>
            </p:grpSpPr>
            <p:grpSp>
              <p:nvGrpSpPr>
                <p:cNvPr id="28786" name="Group 42"/>
                <p:cNvGrpSpPr>
                  <a:grpSpLocks/>
                </p:cNvGrpSpPr>
                <p:nvPr/>
              </p:nvGrpSpPr>
              <p:grpSpPr bwMode="auto">
                <a:xfrm>
                  <a:off x="5115" y="3500"/>
                  <a:ext cx="180" cy="2898"/>
                  <a:chOff x="5025" y="7869"/>
                  <a:chExt cx="180" cy="2898"/>
                </a:xfrm>
              </p:grpSpPr>
              <p:grpSp>
                <p:nvGrpSpPr>
                  <p:cNvPr id="28797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5025" y="7869"/>
                    <a:ext cx="180" cy="411"/>
                    <a:chOff x="2160" y="12117"/>
                    <a:chExt cx="180" cy="411"/>
                  </a:xfrm>
                </p:grpSpPr>
                <p:sp>
                  <p:nvSpPr>
                    <p:cNvPr id="28804" name="Oval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12117"/>
                      <a:ext cx="180" cy="15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  <p:sp>
                  <p:nvSpPr>
                    <p:cNvPr id="28805" name="Oval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12372"/>
                      <a:ext cx="180" cy="15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</p:grpSp>
              <p:grpSp>
                <p:nvGrpSpPr>
                  <p:cNvPr id="28798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5025" y="9108"/>
                    <a:ext cx="180" cy="411"/>
                    <a:chOff x="2160" y="12117"/>
                    <a:chExt cx="180" cy="411"/>
                  </a:xfrm>
                </p:grpSpPr>
                <p:sp>
                  <p:nvSpPr>
                    <p:cNvPr id="28802" name="Oval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12117"/>
                      <a:ext cx="180" cy="15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  <p:sp>
                  <p:nvSpPr>
                    <p:cNvPr id="28803" name="Oval 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12372"/>
                      <a:ext cx="180" cy="15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</p:grpSp>
              <p:grpSp>
                <p:nvGrpSpPr>
                  <p:cNvPr id="28799" name="Group 49"/>
                  <p:cNvGrpSpPr>
                    <a:grpSpLocks/>
                  </p:cNvGrpSpPr>
                  <p:nvPr/>
                </p:nvGrpSpPr>
                <p:grpSpPr bwMode="auto">
                  <a:xfrm>
                    <a:off x="5025" y="10356"/>
                    <a:ext cx="180" cy="411"/>
                    <a:chOff x="2160" y="12117"/>
                    <a:chExt cx="180" cy="411"/>
                  </a:xfrm>
                </p:grpSpPr>
                <p:sp>
                  <p:nvSpPr>
                    <p:cNvPr id="28800" name="Oval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12117"/>
                      <a:ext cx="180" cy="15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  <p:sp>
                  <p:nvSpPr>
                    <p:cNvPr id="28801" name="Oval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12372"/>
                      <a:ext cx="180" cy="15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</p:grpSp>
            </p:grpSp>
            <p:grpSp>
              <p:nvGrpSpPr>
                <p:cNvPr id="28787" name="Group 52"/>
                <p:cNvGrpSpPr>
                  <a:grpSpLocks/>
                </p:cNvGrpSpPr>
                <p:nvPr/>
              </p:nvGrpSpPr>
              <p:grpSpPr bwMode="auto">
                <a:xfrm>
                  <a:off x="6735" y="3500"/>
                  <a:ext cx="180" cy="2898"/>
                  <a:chOff x="5025" y="7869"/>
                  <a:chExt cx="180" cy="2898"/>
                </a:xfrm>
              </p:grpSpPr>
              <p:grpSp>
                <p:nvGrpSpPr>
                  <p:cNvPr id="28788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5025" y="7869"/>
                    <a:ext cx="180" cy="411"/>
                    <a:chOff x="2160" y="12117"/>
                    <a:chExt cx="180" cy="411"/>
                  </a:xfrm>
                </p:grpSpPr>
                <p:sp>
                  <p:nvSpPr>
                    <p:cNvPr id="28795" name="Oval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12117"/>
                      <a:ext cx="180" cy="15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  <p:sp>
                  <p:nvSpPr>
                    <p:cNvPr id="28796" name="Oval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12372"/>
                      <a:ext cx="180" cy="15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</p:grpSp>
              <p:grpSp>
                <p:nvGrpSpPr>
                  <p:cNvPr id="28789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5025" y="9108"/>
                    <a:ext cx="180" cy="411"/>
                    <a:chOff x="2160" y="12117"/>
                    <a:chExt cx="180" cy="411"/>
                  </a:xfrm>
                </p:grpSpPr>
                <p:sp>
                  <p:nvSpPr>
                    <p:cNvPr id="28793" name="Oval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12117"/>
                      <a:ext cx="180" cy="15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  <p:sp>
                  <p:nvSpPr>
                    <p:cNvPr id="28794" name="Oval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12372"/>
                      <a:ext cx="180" cy="15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</p:grpSp>
              <p:grpSp>
                <p:nvGrpSpPr>
                  <p:cNvPr id="28790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5025" y="10356"/>
                    <a:ext cx="180" cy="411"/>
                    <a:chOff x="2160" y="12117"/>
                    <a:chExt cx="180" cy="411"/>
                  </a:xfrm>
                </p:grpSpPr>
                <p:sp>
                  <p:nvSpPr>
                    <p:cNvPr id="28791" name="Oval 6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12117"/>
                      <a:ext cx="180" cy="15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  <p:sp>
                  <p:nvSpPr>
                    <p:cNvPr id="28792" name="Oval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12372"/>
                      <a:ext cx="180" cy="15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28776" name="Group 62"/>
              <p:cNvGrpSpPr>
                <a:grpSpLocks/>
              </p:cNvGrpSpPr>
              <p:nvPr/>
            </p:nvGrpSpPr>
            <p:grpSpPr bwMode="auto">
              <a:xfrm>
                <a:off x="4170" y="4205"/>
                <a:ext cx="3720" cy="168"/>
                <a:chOff x="4170" y="4205"/>
                <a:chExt cx="3720" cy="168"/>
              </a:xfrm>
            </p:grpSpPr>
            <p:grpSp>
              <p:nvGrpSpPr>
                <p:cNvPr id="28777" name="Group 63"/>
                <p:cNvGrpSpPr>
                  <a:grpSpLocks/>
                </p:cNvGrpSpPr>
                <p:nvPr/>
              </p:nvGrpSpPr>
              <p:grpSpPr bwMode="auto">
                <a:xfrm>
                  <a:off x="4170" y="4205"/>
                  <a:ext cx="480" cy="156"/>
                  <a:chOff x="2520" y="12282"/>
                  <a:chExt cx="480" cy="156"/>
                </a:xfrm>
              </p:grpSpPr>
              <p:sp>
                <p:nvSpPr>
                  <p:cNvPr id="28784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2520" y="12282"/>
                    <a:ext cx="180" cy="15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  <p:sp>
                <p:nvSpPr>
                  <p:cNvPr id="28785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2820" y="12282"/>
                    <a:ext cx="180" cy="15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</p:grpSp>
            <p:grpSp>
              <p:nvGrpSpPr>
                <p:cNvPr id="28778" name="Group 66"/>
                <p:cNvGrpSpPr>
                  <a:grpSpLocks/>
                </p:cNvGrpSpPr>
                <p:nvPr/>
              </p:nvGrpSpPr>
              <p:grpSpPr bwMode="auto">
                <a:xfrm>
                  <a:off x="7410" y="4214"/>
                  <a:ext cx="480" cy="156"/>
                  <a:chOff x="2520" y="12282"/>
                  <a:chExt cx="480" cy="156"/>
                </a:xfrm>
              </p:grpSpPr>
              <p:sp>
                <p:nvSpPr>
                  <p:cNvPr id="28782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2520" y="12282"/>
                    <a:ext cx="180" cy="15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  <p:sp>
                <p:nvSpPr>
                  <p:cNvPr id="28783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2820" y="12282"/>
                    <a:ext cx="180" cy="15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</p:grpSp>
            <p:grpSp>
              <p:nvGrpSpPr>
                <p:cNvPr id="28779" name="Group 69"/>
                <p:cNvGrpSpPr>
                  <a:grpSpLocks/>
                </p:cNvGrpSpPr>
                <p:nvPr/>
              </p:nvGrpSpPr>
              <p:grpSpPr bwMode="auto">
                <a:xfrm>
                  <a:off x="5805" y="4211"/>
                  <a:ext cx="480" cy="162"/>
                  <a:chOff x="8280" y="2219"/>
                  <a:chExt cx="480" cy="162"/>
                </a:xfrm>
              </p:grpSpPr>
              <p:sp>
                <p:nvSpPr>
                  <p:cNvPr id="28780" name="Oval 70"/>
                  <p:cNvSpPr>
                    <a:spLocks noChangeArrowheads="1"/>
                  </p:cNvSpPr>
                  <p:nvPr/>
                </p:nvSpPr>
                <p:spPr bwMode="auto">
                  <a:xfrm>
                    <a:off x="8280" y="2219"/>
                    <a:ext cx="180" cy="156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  <p:sp>
                <p:nvSpPr>
                  <p:cNvPr id="28781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8580" y="2225"/>
                    <a:ext cx="180" cy="156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2800" baseline="0">
                      <a:latin typeface="仿宋" pitchFamily="49" charset="-122"/>
                    </a:endParaRPr>
                  </a:p>
                </p:txBody>
              </p:sp>
            </p:grpSp>
          </p:grpSp>
        </p:grpSp>
        <p:grpSp>
          <p:nvGrpSpPr>
            <p:cNvPr id="28753" name="Group 73"/>
            <p:cNvGrpSpPr>
              <a:grpSpLocks/>
            </p:cNvGrpSpPr>
            <p:nvPr/>
          </p:nvGrpSpPr>
          <p:grpSpPr bwMode="auto">
            <a:xfrm>
              <a:off x="376" y="1480"/>
              <a:ext cx="2232" cy="1685"/>
              <a:chOff x="2281" y="1389"/>
              <a:chExt cx="2232" cy="1685"/>
            </a:xfrm>
          </p:grpSpPr>
          <p:grpSp>
            <p:nvGrpSpPr>
              <p:cNvPr id="28754" name="Group 74"/>
              <p:cNvGrpSpPr>
                <a:grpSpLocks/>
              </p:cNvGrpSpPr>
              <p:nvPr/>
            </p:nvGrpSpPr>
            <p:grpSpPr bwMode="auto">
              <a:xfrm>
                <a:off x="2281" y="1389"/>
                <a:ext cx="2232" cy="1685"/>
                <a:chOff x="2281" y="1389"/>
                <a:chExt cx="2232" cy="1685"/>
              </a:xfrm>
            </p:grpSpPr>
            <p:sp>
              <p:nvSpPr>
                <p:cNvPr id="28768" name="Line 75"/>
                <p:cNvSpPr>
                  <a:spLocks noChangeShapeType="1"/>
                </p:cNvSpPr>
                <p:nvPr/>
              </p:nvSpPr>
              <p:spPr bwMode="auto">
                <a:xfrm>
                  <a:off x="2281" y="1701"/>
                  <a:ext cx="22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69" name="Line 76"/>
                <p:cNvSpPr>
                  <a:spLocks noChangeShapeType="1"/>
                </p:cNvSpPr>
                <p:nvPr/>
              </p:nvSpPr>
              <p:spPr bwMode="auto">
                <a:xfrm>
                  <a:off x="2281" y="2200"/>
                  <a:ext cx="22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70" name="Line 77"/>
                <p:cNvSpPr>
                  <a:spLocks noChangeShapeType="1"/>
                </p:cNvSpPr>
                <p:nvPr/>
              </p:nvSpPr>
              <p:spPr bwMode="auto">
                <a:xfrm>
                  <a:off x="2281" y="2700"/>
                  <a:ext cx="22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71" name="Line 78"/>
                <p:cNvSpPr>
                  <a:spLocks noChangeShapeType="1"/>
                </p:cNvSpPr>
                <p:nvPr/>
              </p:nvSpPr>
              <p:spPr bwMode="auto">
                <a:xfrm>
                  <a:off x="2785" y="1389"/>
                  <a:ext cx="0" cy="168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72" name="Line 79"/>
                <p:cNvSpPr>
                  <a:spLocks noChangeShapeType="1"/>
                </p:cNvSpPr>
                <p:nvPr/>
              </p:nvSpPr>
              <p:spPr bwMode="auto">
                <a:xfrm>
                  <a:off x="3433" y="1389"/>
                  <a:ext cx="0" cy="168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73" name="Line 80"/>
                <p:cNvSpPr>
                  <a:spLocks noChangeShapeType="1"/>
                </p:cNvSpPr>
                <p:nvPr/>
              </p:nvSpPr>
              <p:spPr bwMode="auto">
                <a:xfrm>
                  <a:off x="4081" y="1389"/>
                  <a:ext cx="0" cy="168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755" name="Group 81"/>
              <p:cNvGrpSpPr>
                <a:grpSpLocks/>
              </p:cNvGrpSpPr>
              <p:nvPr/>
            </p:nvGrpSpPr>
            <p:grpSpPr bwMode="auto">
              <a:xfrm>
                <a:off x="2673" y="1525"/>
                <a:ext cx="1584" cy="1373"/>
                <a:chOff x="4140" y="3858"/>
                <a:chExt cx="3960" cy="3432"/>
              </a:xfrm>
            </p:grpSpPr>
            <p:grpSp>
              <p:nvGrpSpPr>
                <p:cNvPr id="28756" name="Group 82"/>
                <p:cNvGrpSpPr>
                  <a:grpSpLocks/>
                </p:cNvGrpSpPr>
                <p:nvPr/>
              </p:nvGrpSpPr>
              <p:grpSpPr bwMode="auto">
                <a:xfrm>
                  <a:off x="4140" y="5106"/>
                  <a:ext cx="3960" cy="936"/>
                  <a:chOff x="4140" y="5106"/>
                  <a:chExt cx="3960" cy="936"/>
                </a:xfrm>
              </p:grpSpPr>
              <p:sp>
                <p:nvSpPr>
                  <p:cNvPr id="28765" name="Text 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60" y="5106"/>
                    <a:ext cx="720" cy="936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/>
                    <a:r>
                      <a:rPr lang="en-US" altLang="zh-CN" sz="2600" baseline="0">
                        <a:solidFill>
                          <a:schemeClr val="folHlink"/>
                        </a:solidFill>
                      </a:rPr>
                      <a:t>B</a:t>
                    </a:r>
                    <a:endParaRPr lang="en-US" altLang="zh-CN" sz="1800" baseline="0">
                      <a:solidFill>
                        <a:schemeClr val="folHlink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28766" name="Text Box 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40" y="5106"/>
                    <a:ext cx="720" cy="936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/>
                    <a:r>
                      <a:rPr lang="en-US" altLang="zh-CN" sz="2600" baseline="0">
                        <a:solidFill>
                          <a:schemeClr val="folHlink"/>
                        </a:solidFill>
                      </a:rPr>
                      <a:t>S</a:t>
                    </a:r>
                    <a:r>
                      <a:rPr lang="en-US" altLang="zh-CN" sz="2600">
                        <a:solidFill>
                          <a:schemeClr val="folHlink"/>
                        </a:solidFill>
                      </a:rPr>
                      <a:t>I</a:t>
                    </a:r>
                    <a:endParaRPr lang="en-US" altLang="zh-CN" sz="1800" baseline="0">
                      <a:solidFill>
                        <a:schemeClr val="folHlink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28767" name="Text Box 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80" y="5106"/>
                    <a:ext cx="720" cy="936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/>
                    <a:r>
                      <a:rPr lang="en-US" altLang="zh-CN" sz="2600" baseline="0">
                        <a:solidFill>
                          <a:schemeClr val="folHlink"/>
                        </a:solidFill>
                      </a:rPr>
                      <a:t>S</a:t>
                    </a:r>
                    <a:r>
                      <a:rPr lang="en-US" altLang="zh-CN" sz="2600">
                        <a:solidFill>
                          <a:schemeClr val="folHlink"/>
                        </a:solidFill>
                      </a:rPr>
                      <a:t>I</a:t>
                    </a:r>
                    <a:endParaRPr lang="en-US" altLang="zh-CN" sz="1800" baseline="0">
                      <a:solidFill>
                        <a:schemeClr val="folHlink"/>
                      </a:solidFill>
                      <a:latin typeface="Arial" charset="0"/>
                    </a:endParaRPr>
                  </a:p>
                </p:txBody>
              </p:sp>
            </p:grpSp>
            <p:grpSp>
              <p:nvGrpSpPr>
                <p:cNvPr id="28757" name="Group 86"/>
                <p:cNvGrpSpPr>
                  <a:grpSpLocks/>
                </p:cNvGrpSpPr>
                <p:nvPr/>
              </p:nvGrpSpPr>
              <p:grpSpPr bwMode="auto">
                <a:xfrm>
                  <a:off x="4140" y="6354"/>
                  <a:ext cx="3960" cy="936"/>
                  <a:chOff x="4140" y="5106"/>
                  <a:chExt cx="3960" cy="936"/>
                </a:xfrm>
              </p:grpSpPr>
              <p:sp>
                <p:nvSpPr>
                  <p:cNvPr id="28762" name="Text Box 8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60" y="5106"/>
                    <a:ext cx="720" cy="936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/>
                    <a:r>
                      <a:rPr lang="en-US" altLang="zh-CN" sz="2600" baseline="0">
                        <a:solidFill>
                          <a:schemeClr val="folHlink"/>
                        </a:solidFill>
                      </a:rPr>
                      <a:t>S</a:t>
                    </a:r>
                    <a:r>
                      <a:rPr lang="en-US" altLang="zh-CN" sz="2600">
                        <a:solidFill>
                          <a:schemeClr val="folHlink"/>
                        </a:solidFill>
                      </a:rPr>
                      <a:t>I</a:t>
                    </a:r>
                    <a:endParaRPr lang="en-US" altLang="zh-CN" sz="1800" baseline="0">
                      <a:solidFill>
                        <a:schemeClr val="folHlink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28763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40" y="5106"/>
                    <a:ext cx="720" cy="936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/>
                    <a:r>
                      <a:rPr lang="en-US" altLang="zh-CN" sz="2600" baseline="0">
                        <a:solidFill>
                          <a:schemeClr val="folHlink"/>
                        </a:solidFill>
                      </a:rPr>
                      <a:t>S</a:t>
                    </a:r>
                    <a:r>
                      <a:rPr lang="en-US" altLang="zh-CN" sz="2600">
                        <a:solidFill>
                          <a:schemeClr val="folHlink"/>
                        </a:solidFill>
                      </a:rPr>
                      <a:t>I</a:t>
                    </a:r>
                    <a:endParaRPr lang="en-US" altLang="zh-CN" sz="1800" baseline="0">
                      <a:solidFill>
                        <a:schemeClr val="folHlink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28764" name="Text Box 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80" y="5106"/>
                    <a:ext cx="720" cy="936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/>
                    <a:r>
                      <a:rPr lang="en-US" altLang="zh-CN" sz="2600" baseline="0">
                        <a:solidFill>
                          <a:schemeClr val="folHlink"/>
                        </a:solidFill>
                      </a:rPr>
                      <a:t>S</a:t>
                    </a:r>
                    <a:r>
                      <a:rPr lang="en-US" altLang="zh-CN" sz="2600">
                        <a:solidFill>
                          <a:schemeClr val="folHlink"/>
                        </a:solidFill>
                      </a:rPr>
                      <a:t>I</a:t>
                    </a:r>
                    <a:endParaRPr lang="en-US" altLang="zh-CN" sz="1800" baseline="0">
                      <a:solidFill>
                        <a:schemeClr val="folHlink"/>
                      </a:solidFill>
                      <a:latin typeface="Arial" charset="0"/>
                    </a:endParaRPr>
                  </a:p>
                </p:txBody>
              </p:sp>
            </p:grpSp>
            <p:grpSp>
              <p:nvGrpSpPr>
                <p:cNvPr id="28758" name="Group 90"/>
                <p:cNvGrpSpPr>
                  <a:grpSpLocks/>
                </p:cNvGrpSpPr>
                <p:nvPr/>
              </p:nvGrpSpPr>
              <p:grpSpPr bwMode="auto">
                <a:xfrm>
                  <a:off x="4140" y="3858"/>
                  <a:ext cx="3960" cy="936"/>
                  <a:chOff x="4140" y="5106"/>
                  <a:chExt cx="3960" cy="936"/>
                </a:xfrm>
              </p:grpSpPr>
              <p:sp>
                <p:nvSpPr>
                  <p:cNvPr id="28759" name="Text Box 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60" y="5106"/>
                    <a:ext cx="720" cy="936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/>
                    <a:r>
                      <a:rPr lang="en-US" altLang="zh-CN" sz="2600" baseline="0">
                        <a:solidFill>
                          <a:schemeClr val="folHlink"/>
                        </a:solidFill>
                      </a:rPr>
                      <a:t>S</a:t>
                    </a:r>
                    <a:r>
                      <a:rPr lang="en-US" altLang="zh-CN" sz="2600">
                        <a:solidFill>
                          <a:schemeClr val="folHlink"/>
                        </a:solidFill>
                      </a:rPr>
                      <a:t>I</a:t>
                    </a:r>
                    <a:endParaRPr lang="en-US" altLang="zh-CN" sz="1800" baseline="0">
                      <a:solidFill>
                        <a:schemeClr val="folHlink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28760" name="Text Box 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40" y="5106"/>
                    <a:ext cx="720" cy="936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/>
                    <a:r>
                      <a:rPr lang="en-US" altLang="zh-CN" sz="2600" baseline="0">
                        <a:solidFill>
                          <a:schemeClr val="folHlink"/>
                        </a:solidFill>
                      </a:rPr>
                      <a:t>S</a:t>
                    </a:r>
                    <a:r>
                      <a:rPr lang="en-US" altLang="zh-CN" sz="2600">
                        <a:solidFill>
                          <a:schemeClr val="folHlink"/>
                        </a:solidFill>
                      </a:rPr>
                      <a:t>I</a:t>
                    </a:r>
                    <a:endParaRPr lang="en-US" altLang="zh-CN" sz="1800" baseline="0">
                      <a:solidFill>
                        <a:schemeClr val="folHlink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28761" name="Text Box 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80" y="5106"/>
                    <a:ext cx="720" cy="936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/>
                    <a:r>
                      <a:rPr lang="en-US" altLang="zh-CN" sz="2600" baseline="0">
                        <a:solidFill>
                          <a:schemeClr val="folHlink"/>
                        </a:solidFill>
                      </a:rPr>
                      <a:t>S</a:t>
                    </a:r>
                    <a:r>
                      <a:rPr lang="en-US" altLang="zh-CN" sz="2600">
                        <a:solidFill>
                          <a:schemeClr val="folHlink"/>
                        </a:solidFill>
                      </a:rPr>
                      <a:t>I</a:t>
                    </a:r>
                    <a:endParaRPr lang="en-US" altLang="zh-CN" sz="1800" baseline="0">
                      <a:solidFill>
                        <a:schemeClr val="folHlink"/>
                      </a:solidFill>
                      <a:latin typeface="Arial" charset="0"/>
                    </a:endParaRPr>
                  </a:p>
                </p:txBody>
              </p:sp>
            </p:grpSp>
          </p:grpSp>
        </p:grpSp>
      </p:grpSp>
      <p:sp>
        <p:nvSpPr>
          <p:cNvPr id="28808" name="Rectangle 136"/>
          <p:cNvSpPr>
            <a:spLocks noChangeArrowheads="1"/>
          </p:cNvSpPr>
          <p:nvPr/>
        </p:nvSpPr>
        <p:spPr bwMode="auto">
          <a:xfrm>
            <a:off x="828675" y="5300663"/>
            <a:ext cx="2376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400" baseline="0">
                <a:latin typeface="仿宋" pitchFamily="49" charset="-122"/>
              </a:rPr>
              <a:t>掺入</a:t>
            </a:r>
            <a:r>
              <a:rPr lang="zh-CN" altLang="en-US" sz="2400" baseline="0">
                <a:solidFill>
                  <a:schemeClr val="hlink"/>
                </a:solidFill>
                <a:latin typeface="仿宋" pitchFamily="49" charset="-122"/>
              </a:rPr>
              <a:t>三价硼</a:t>
            </a:r>
          </a:p>
        </p:txBody>
      </p:sp>
      <p:sp>
        <p:nvSpPr>
          <p:cNvPr id="3" name="AutoShape 36"/>
          <p:cNvSpPr>
            <a:spLocks noChangeArrowheads="1"/>
          </p:cNvSpPr>
          <p:nvPr/>
        </p:nvSpPr>
        <p:spPr bwMode="auto">
          <a:xfrm>
            <a:off x="2771775" y="5516563"/>
            <a:ext cx="2160588" cy="431800"/>
          </a:xfrm>
          <a:prstGeom prst="wedgeRoundRectCallout">
            <a:avLst>
              <a:gd name="adj1" fmla="val -56685"/>
              <a:gd name="adj2" fmla="val -552204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baseline="0">
                <a:solidFill>
                  <a:schemeClr val="hlink"/>
                </a:solidFill>
                <a:latin typeface="仿宋" pitchFamily="49" charset="-122"/>
              </a:rPr>
              <a:t>空穴</a:t>
            </a:r>
            <a:r>
              <a:rPr lang="en-US" altLang="zh-CN" baseline="0">
                <a:latin typeface="仿宋" pitchFamily="49" charset="-122"/>
              </a:rPr>
              <a:t>(</a:t>
            </a:r>
            <a:r>
              <a:rPr lang="zh-CN" altLang="en-US" baseline="0">
                <a:latin typeface="仿宋" pitchFamily="49" charset="-122"/>
              </a:rPr>
              <a:t>可负电子</a:t>
            </a:r>
            <a:r>
              <a:rPr lang="en-US" altLang="zh-CN" baseline="0">
                <a:latin typeface="仿宋" pitchFamily="49" charset="-122"/>
              </a:rPr>
              <a:t>)</a:t>
            </a:r>
            <a:endParaRPr lang="en-US" altLang="zh-CN" baseline="0">
              <a:solidFill>
                <a:srgbClr val="FF0000"/>
              </a:solidFill>
              <a:latin typeface="仿宋" pitchFamily="49" charset="-122"/>
            </a:endParaRPr>
          </a:p>
        </p:txBody>
      </p:sp>
      <p:sp>
        <p:nvSpPr>
          <p:cNvPr id="28810" name="Rectangle 138"/>
          <p:cNvSpPr>
            <a:spLocks noChangeArrowheads="1"/>
          </p:cNvSpPr>
          <p:nvPr/>
        </p:nvSpPr>
        <p:spPr bwMode="auto">
          <a:xfrm>
            <a:off x="4859338" y="1484313"/>
            <a:ext cx="3384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aseline="0"/>
              <a:t>3</a:t>
            </a:r>
            <a:r>
              <a:rPr lang="zh-CN" altLang="en-US" sz="2800" baseline="0"/>
              <a:t>、</a:t>
            </a:r>
            <a:r>
              <a:rPr lang="en-US" altLang="zh-CN" sz="2800" baseline="0">
                <a:solidFill>
                  <a:schemeClr val="folHlink"/>
                </a:solidFill>
              </a:rPr>
              <a:t>N</a:t>
            </a:r>
            <a:r>
              <a:rPr lang="zh-CN" altLang="en-US" sz="2800" baseline="0">
                <a:solidFill>
                  <a:schemeClr val="folHlink"/>
                </a:solidFill>
              </a:rPr>
              <a:t>型</a:t>
            </a:r>
            <a:r>
              <a:rPr lang="zh-CN" altLang="en-US" sz="2800" baseline="0"/>
              <a:t>半导体 </a:t>
            </a:r>
          </a:p>
        </p:txBody>
      </p:sp>
      <p:sp>
        <p:nvSpPr>
          <p:cNvPr id="4" name="AutoShape 36"/>
          <p:cNvSpPr>
            <a:spLocks noChangeArrowheads="1"/>
          </p:cNvSpPr>
          <p:nvPr/>
        </p:nvSpPr>
        <p:spPr bwMode="auto">
          <a:xfrm>
            <a:off x="7091363" y="981075"/>
            <a:ext cx="1871662" cy="504825"/>
          </a:xfrm>
          <a:prstGeom prst="wedgeRoundRectCallout">
            <a:avLst>
              <a:gd name="adj1" fmla="val -45759"/>
              <a:gd name="adj2" fmla="val 95597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en-US" altLang="zh-CN" baseline="0">
                <a:solidFill>
                  <a:srgbClr val="FF0000"/>
                </a:solidFill>
              </a:rPr>
              <a:t>Negative </a:t>
            </a:r>
            <a:r>
              <a:rPr lang="zh-CN" altLang="en-US" baseline="0">
                <a:latin typeface="仿宋" pitchFamily="49" charset="-122"/>
              </a:rPr>
              <a:t>负电</a:t>
            </a:r>
            <a:endParaRPr lang="zh-CN" altLang="en-US" sz="2800" baseline="0">
              <a:latin typeface="仿宋" pitchFamily="49" charset="-122"/>
            </a:endParaRPr>
          </a:p>
        </p:txBody>
      </p:sp>
      <p:grpSp>
        <p:nvGrpSpPr>
          <p:cNvPr id="28942" name="Group 270"/>
          <p:cNvGrpSpPr>
            <a:grpSpLocks/>
          </p:cNvGrpSpPr>
          <p:nvPr/>
        </p:nvGrpSpPr>
        <p:grpSpPr bwMode="auto">
          <a:xfrm>
            <a:off x="4916488" y="2349500"/>
            <a:ext cx="3543300" cy="2674938"/>
            <a:chOff x="3142" y="1480"/>
            <a:chExt cx="2232" cy="1685"/>
          </a:xfrm>
        </p:grpSpPr>
        <p:grpSp>
          <p:nvGrpSpPr>
            <p:cNvPr id="28687" name="Group 162"/>
            <p:cNvGrpSpPr>
              <a:grpSpLocks/>
            </p:cNvGrpSpPr>
            <p:nvPr/>
          </p:nvGrpSpPr>
          <p:grpSpPr bwMode="auto">
            <a:xfrm>
              <a:off x="3550" y="1714"/>
              <a:ext cx="1488" cy="1159"/>
              <a:chOff x="4170" y="8414"/>
              <a:chExt cx="3720" cy="2898"/>
            </a:xfrm>
          </p:grpSpPr>
          <p:sp>
            <p:nvSpPr>
              <p:cNvPr id="28709" name="Oval 163"/>
              <p:cNvSpPr>
                <a:spLocks noChangeArrowheads="1"/>
              </p:cNvSpPr>
              <p:nvPr/>
            </p:nvSpPr>
            <p:spPr bwMode="auto">
              <a:xfrm>
                <a:off x="6240" y="9395"/>
                <a:ext cx="180" cy="15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grpSp>
            <p:nvGrpSpPr>
              <p:cNvPr id="28710" name="Group 164"/>
              <p:cNvGrpSpPr>
                <a:grpSpLocks/>
              </p:cNvGrpSpPr>
              <p:nvPr/>
            </p:nvGrpSpPr>
            <p:grpSpPr bwMode="auto">
              <a:xfrm>
                <a:off x="4170" y="8414"/>
                <a:ext cx="3720" cy="2898"/>
                <a:chOff x="4170" y="8414"/>
                <a:chExt cx="3720" cy="2898"/>
              </a:xfrm>
            </p:grpSpPr>
            <p:grpSp>
              <p:nvGrpSpPr>
                <p:cNvPr id="28711" name="Group 165"/>
                <p:cNvGrpSpPr>
                  <a:grpSpLocks/>
                </p:cNvGrpSpPr>
                <p:nvPr/>
              </p:nvGrpSpPr>
              <p:grpSpPr bwMode="auto">
                <a:xfrm>
                  <a:off x="4170" y="9074"/>
                  <a:ext cx="3720" cy="165"/>
                  <a:chOff x="4080" y="8574"/>
                  <a:chExt cx="3720" cy="165"/>
                </a:xfrm>
              </p:grpSpPr>
              <p:grpSp>
                <p:nvGrpSpPr>
                  <p:cNvPr id="28743" name="Group 166"/>
                  <p:cNvGrpSpPr>
                    <a:grpSpLocks/>
                  </p:cNvGrpSpPr>
                  <p:nvPr/>
                </p:nvGrpSpPr>
                <p:grpSpPr bwMode="auto">
                  <a:xfrm>
                    <a:off x="4080" y="8574"/>
                    <a:ext cx="480" cy="156"/>
                    <a:chOff x="2520" y="12282"/>
                    <a:chExt cx="480" cy="156"/>
                  </a:xfrm>
                </p:grpSpPr>
                <p:sp>
                  <p:nvSpPr>
                    <p:cNvPr id="28750" name="Oval 1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20" y="12282"/>
                      <a:ext cx="180" cy="15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  <p:sp>
                  <p:nvSpPr>
                    <p:cNvPr id="28751" name="Oval 1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20" y="12282"/>
                      <a:ext cx="180" cy="15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</p:grpSp>
              <p:grpSp>
                <p:nvGrpSpPr>
                  <p:cNvPr id="28744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5700" y="8574"/>
                    <a:ext cx="480" cy="156"/>
                    <a:chOff x="2520" y="12282"/>
                    <a:chExt cx="480" cy="156"/>
                  </a:xfrm>
                </p:grpSpPr>
                <p:sp>
                  <p:nvSpPr>
                    <p:cNvPr id="28748" name="Oval 1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20" y="12282"/>
                      <a:ext cx="180" cy="15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  <p:sp>
                  <p:nvSpPr>
                    <p:cNvPr id="28749" name="Oval 1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20" y="12282"/>
                      <a:ext cx="180" cy="15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</p:grpSp>
              <p:grpSp>
                <p:nvGrpSpPr>
                  <p:cNvPr id="28745" name="Group 172"/>
                  <p:cNvGrpSpPr>
                    <a:grpSpLocks/>
                  </p:cNvGrpSpPr>
                  <p:nvPr/>
                </p:nvGrpSpPr>
                <p:grpSpPr bwMode="auto">
                  <a:xfrm>
                    <a:off x="7320" y="8583"/>
                    <a:ext cx="480" cy="156"/>
                    <a:chOff x="2520" y="12282"/>
                    <a:chExt cx="480" cy="156"/>
                  </a:xfrm>
                </p:grpSpPr>
                <p:sp>
                  <p:nvSpPr>
                    <p:cNvPr id="28746" name="Oval 1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20" y="12282"/>
                      <a:ext cx="180" cy="15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  <p:sp>
                  <p:nvSpPr>
                    <p:cNvPr id="28747" name="Oval 1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20" y="12282"/>
                      <a:ext cx="180" cy="15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</p:grpSp>
            </p:grpSp>
            <p:grpSp>
              <p:nvGrpSpPr>
                <p:cNvPr id="28712" name="Group 175"/>
                <p:cNvGrpSpPr>
                  <a:grpSpLocks/>
                </p:cNvGrpSpPr>
                <p:nvPr/>
              </p:nvGrpSpPr>
              <p:grpSpPr bwMode="auto">
                <a:xfrm>
                  <a:off x="4170" y="10322"/>
                  <a:ext cx="3720" cy="165"/>
                  <a:chOff x="4080" y="8574"/>
                  <a:chExt cx="3720" cy="165"/>
                </a:xfrm>
              </p:grpSpPr>
              <p:grpSp>
                <p:nvGrpSpPr>
                  <p:cNvPr id="28734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4080" y="8574"/>
                    <a:ext cx="480" cy="156"/>
                    <a:chOff x="2520" y="12282"/>
                    <a:chExt cx="480" cy="156"/>
                  </a:xfrm>
                </p:grpSpPr>
                <p:sp>
                  <p:nvSpPr>
                    <p:cNvPr id="28741" name="Oval 17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20" y="12282"/>
                      <a:ext cx="180" cy="15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  <p:sp>
                  <p:nvSpPr>
                    <p:cNvPr id="28742" name="Oval 17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20" y="12282"/>
                      <a:ext cx="180" cy="15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</p:grpSp>
              <p:grpSp>
                <p:nvGrpSpPr>
                  <p:cNvPr id="28735" name="Group 179"/>
                  <p:cNvGrpSpPr>
                    <a:grpSpLocks/>
                  </p:cNvGrpSpPr>
                  <p:nvPr/>
                </p:nvGrpSpPr>
                <p:grpSpPr bwMode="auto">
                  <a:xfrm>
                    <a:off x="5700" y="8574"/>
                    <a:ext cx="480" cy="156"/>
                    <a:chOff x="2520" y="12282"/>
                    <a:chExt cx="480" cy="156"/>
                  </a:xfrm>
                </p:grpSpPr>
                <p:sp>
                  <p:nvSpPr>
                    <p:cNvPr id="28739" name="Oval 1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20" y="12282"/>
                      <a:ext cx="180" cy="15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  <p:sp>
                  <p:nvSpPr>
                    <p:cNvPr id="28740" name="Oval 18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20" y="12282"/>
                      <a:ext cx="180" cy="15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</p:grpSp>
              <p:grpSp>
                <p:nvGrpSpPr>
                  <p:cNvPr id="28736" name="Group 182"/>
                  <p:cNvGrpSpPr>
                    <a:grpSpLocks/>
                  </p:cNvGrpSpPr>
                  <p:nvPr/>
                </p:nvGrpSpPr>
                <p:grpSpPr bwMode="auto">
                  <a:xfrm>
                    <a:off x="7320" y="8583"/>
                    <a:ext cx="480" cy="156"/>
                    <a:chOff x="2520" y="12282"/>
                    <a:chExt cx="480" cy="156"/>
                  </a:xfrm>
                </p:grpSpPr>
                <p:sp>
                  <p:nvSpPr>
                    <p:cNvPr id="28737" name="Oval 1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20" y="12282"/>
                      <a:ext cx="180" cy="15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  <p:sp>
                  <p:nvSpPr>
                    <p:cNvPr id="28738" name="Oval 1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20" y="12282"/>
                      <a:ext cx="180" cy="156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 sz="2800" baseline="0">
                        <a:latin typeface="仿宋" pitchFamily="49" charset="-122"/>
                      </a:endParaRPr>
                    </a:p>
                  </p:txBody>
                </p:sp>
              </p:grpSp>
            </p:grpSp>
            <p:grpSp>
              <p:nvGrpSpPr>
                <p:cNvPr id="28713" name="Group 185"/>
                <p:cNvGrpSpPr>
                  <a:grpSpLocks/>
                </p:cNvGrpSpPr>
                <p:nvPr/>
              </p:nvGrpSpPr>
              <p:grpSpPr bwMode="auto">
                <a:xfrm>
                  <a:off x="5130" y="8414"/>
                  <a:ext cx="1800" cy="2898"/>
                  <a:chOff x="5115" y="3500"/>
                  <a:chExt cx="1800" cy="2898"/>
                </a:xfrm>
              </p:grpSpPr>
              <p:grpSp>
                <p:nvGrpSpPr>
                  <p:cNvPr id="28714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5115" y="3500"/>
                    <a:ext cx="180" cy="2898"/>
                    <a:chOff x="5025" y="7869"/>
                    <a:chExt cx="180" cy="2898"/>
                  </a:xfrm>
                </p:grpSpPr>
                <p:grpSp>
                  <p:nvGrpSpPr>
                    <p:cNvPr id="28725" name="Group 18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25" y="7869"/>
                      <a:ext cx="180" cy="411"/>
                      <a:chOff x="2160" y="12117"/>
                      <a:chExt cx="180" cy="411"/>
                    </a:xfrm>
                  </p:grpSpPr>
                  <p:sp>
                    <p:nvSpPr>
                      <p:cNvPr id="28732" name="Oval 18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60" y="12117"/>
                        <a:ext cx="180" cy="15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sz="2800" baseline="0">
                          <a:latin typeface="仿宋" pitchFamily="49" charset="-122"/>
                        </a:endParaRPr>
                      </a:p>
                    </p:txBody>
                  </p:sp>
                  <p:sp>
                    <p:nvSpPr>
                      <p:cNvPr id="28733" name="Oval 18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60" y="12372"/>
                        <a:ext cx="180" cy="15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sz="2800" baseline="0">
                          <a:latin typeface="仿宋" pitchFamily="49" charset="-122"/>
                        </a:endParaRPr>
                      </a:p>
                    </p:txBody>
                  </p:sp>
                </p:grpSp>
                <p:grpSp>
                  <p:nvGrpSpPr>
                    <p:cNvPr id="28726" name="Group 19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25" y="9108"/>
                      <a:ext cx="180" cy="411"/>
                      <a:chOff x="2160" y="12117"/>
                      <a:chExt cx="180" cy="411"/>
                    </a:xfrm>
                  </p:grpSpPr>
                  <p:sp>
                    <p:nvSpPr>
                      <p:cNvPr id="28730" name="Oval 19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60" y="12117"/>
                        <a:ext cx="180" cy="15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sz="2800" baseline="0">
                          <a:latin typeface="仿宋" pitchFamily="49" charset="-122"/>
                        </a:endParaRPr>
                      </a:p>
                    </p:txBody>
                  </p:sp>
                  <p:sp>
                    <p:nvSpPr>
                      <p:cNvPr id="28731" name="Oval 19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60" y="12372"/>
                        <a:ext cx="180" cy="15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sz="2800" baseline="0">
                          <a:latin typeface="仿宋" pitchFamily="49" charset="-122"/>
                        </a:endParaRPr>
                      </a:p>
                    </p:txBody>
                  </p:sp>
                </p:grpSp>
                <p:grpSp>
                  <p:nvGrpSpPr>
                    <p:cNvPr id="28727" name="Group 1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25" y="10356"/>
                      <a:ext cx="180" cy="411"/>
                      <a:chOff x="2160" y="12117"/>
                      <a:chExt cx="180" cy="411"/>
                    </a:xfrm>
                  </p:grpSpPr>
                  <p:sp>
                    <p:nvSpPr>
                      <p:cNvPr id="28728" name="Oval 19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60" y="12117"/>
                        <a:ext cx="180" cy="15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sz="2800" baseline="0">
                          <a:latin typeface="仿宋" pitchFamily="49" charset="-122"/>
                        </a:endParaRPr>
                      </a:p>
                    </p:txBody>
                  </p:sp>
                  <p:sp>
                    <p:nvSpPr>
                      <p:cNvPr id="28729" name="Oval 19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60" y="12372"/>
                        <a:ext cx="180" cy="15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sz="2800" baseline="0">
                          <a:latin typeface="仿宋" pitchFamily="49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28715" name="Group 196"/>
                  <p:cNvGrpSpPr>
                    <a:grpSpLocks/>
                  </p:cNvGrpSpPr>
                  <p:nvPr/>
                </p:nvGrpSpPr>
                <p:grpSpPr bwMode="auto">
                  <a:xfrm>
                    <a:off x="6735" y="3500"/>
                    <a:ext cx="180" cy="2898"/>
                    <a:chOff x="5025" y="7869"/>
                    <a:chExt cx="180" cy="2898"/>
                  </a:xfrm>
                </p:grpSpPr>
                <p:grpSp>
                  <p:nvGrpSpPr>
                    <p:cNvPr id="28716" name="Group 19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25" y="7869"/>
                      <a:ext cx="180" cy="411"/>
                      <a:chOff x="2160" y="12117"/>
                      <a:chExt cx="180" cy="411"/>
                    </a:xfrm>
                  </p:grpSpPr>
                  <p:sp>
                    <p:nvSpPr>
                      <p:cNvPr id="28723" name="Oval 19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60" y="12117"/>
                        <a:ext cx="180" cy="15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sz="2800" baseline="0">
                          <a:latin typeface="仿宋" pitchFamily="49" charset="-122"/>
                        </a:endParaRPr>
                      </a:p>
                    </p:txBody>
                  </p:sp>
                  <p:sp>
                    <p:nvSpPr>
                      <p:cNvPr id="28724" name="Oval 19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60" y="12372"/>
                        <a:ext cx="180" cy="15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sz="2800" baseline="0">
                          <a:latin typeface="仿宋" pitchFamily="49" charset="-122"/>
                        </a:endParaRPr>
                      </a:p>
                    </p:txBody>
                  </p:sp>
                </p:grpSp>
                <p:grpSp>
                  <p:nvGrpSpPr>
                    <p:cNvPr id="28717" name="Group 20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25" y="9108"/>
                      <a:ext cx="180" cy="411"/>
                      <a:chOff x="2160" y="12117"/>
                      <a:chExt cx="180" cy="411"/>
                    </a:xfrm>
                  </p:grpSpPr>
                  <p:sp>
                    <p:nvSpPr>
                      <p:cNvPr id="28721" name="Oval 20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60" y="12117"/>
                        <a:ext cx="180" cy="15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sz="2800" baseline="0">
                          <a:latin typeface="仿宋" pitchFamily="49" charset="-122"/>
                        </a:endParaRPr>
                      </a:p>
                    </p:txBody>
                  </p:sp>
                  <p:sp>
                    <p:nvSpPr>
                      <p:cNvPr id="28722" name="Oval 20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60" y="12372"/>
                        <a:ext cx="180" cy="15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sz="2800" baseline="0">
                          <a:latin typeface="仿宋" pitchFamily="49" charset="-122"/>
                        </a:endParaRPr>
                      </a:p>
                    </p:txBody>
                  </p:sp>
                </p:grpSp>
                <p:grpSp>
                  <p:nvGrpSpPr>
                    <p:cNvPr id="28718" name="Group 20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025" y="10356"/>
                      <a:ext cx="180" cy="411"/>
                      <a:chOff x="2160" y="12117"/>
                      <a:chExt cx="180" cy="411"/>
                    </a:xfrm>
                  </p:grpSpPr>
                  <p:sp>
                    <p:nvSpPr>
                      <p:cNvPr id="28719" name="Oval 20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60" y="12117"/>
                        <a:ext cx="180" cy="15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sz="2800" baseline="0">
                          <a:latin typeface="仿宋" pitchFamily="49" charset="-122"/>
                        </a:endParaRPr>
                      </a:p>
                    </p:txBody>
                  </p:sp>
                  <p:sp>
                    <p:nvSpPr>
                      <p:cNvPr id="28720" name="Oval 20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60" y="12372"/>
                        <a:ext cx="180" cy="156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 sz="2800" baseline="0">
                          <a:latin typeface="仿宋" pitchFamily="49" charset="-122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28688" name="Group 249"/>
            <p:cNvGrpSpPr>
              <a:grpSpLocks/>
            </p:cNvGrpSpPr>
            <p:nvPr/>
          </p:nvGrpSpPr>
          <p:grpSpPr bwMode="auto">
            <a:xfrm>
              <a:off x="3142" y="1480"/>
              <a:ext cx="2232" cy="1685"/>
              <a:chOff x="2281" y="1389"/>
              <a:chExt cx="2232" cy="1685"/>
            </a:xfrm>
          </p:grpSpPr>
          <p:grpSp>
            <p:nvGrpSpPr>
              <p:cNvPr id="28689" name="Group 250"/>
              <p:cNvGrpSpPr>
                <a:grpSpLocks/>
              </p:cNvGrpSpPr>
              <p:nvPr/>
            </p:nvGrpSpPr>
            <p:grpSpPr bwMode="auto">
              <a:xfrm>
                <a:off x="2281" y="1389"/>
                <a:ext cx="2232" cy="1685"/>
                <a:chOff x="2281" y="1389"/>
                <a:chExt cx="2232" cy="1685"/>
              </a:xfrm>
            </p:grpSpPr>
            <p:sp>
              <p:nvSpPr>
                <p:cNvPr id="28703" name="Line 251"/>
                <p:cNvSpPr>
                  <a:spLocks noChangeShapeType="1"/>
                </p:cNvSpPr>
                <p:nvPr/>
              </p:nvSpPr>
              <p:spPr bwMode="auto">
                <a:xfrm>
                  <a:off x="2281" y="1701"/>
                  <a:ext cx="22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04" name="Line 252"/>
                <p:cNvSpPr>
                  <a:spLocks noChangeShapeType="1"/>
                </p:cNvSpPr>
                <p:nvPr/>
              </p:nvSpPr>
              <p:spPr bwMode="auto">
                <a:xfrm>
                  <a:off x="2281" y="2200"/>
                  <a:ext cx="22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05" name="Line 253"/>
                <p:cNvSpPr>
                  <a:spLocks noChangeShapeType="1"/>
                </p:cNvSpPr>
                <p:nvPr/>
              </p:nvSpPr>
              <p:spPr bwMode="auto">
                <a:xfrm>
                  <a:off x="2281" y="2700"/>
                  <a:ext cx="22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" name="Line 254"/>
                <p:cNvSpPr>
                  <a:spLocks noChangeShapeType="1"/>
                </p:cNvSpPr>
                <p:nvPr/>
              </p:nvSpPr>
              <p:spPr bwMode="auto">
                <a:xfrm>
                  <a:off x="2785" y="1389"/>
                  <a:ext cx="0" cy="168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07" name="Line 255"/>
                <p:cNvSpPr>
                  <a:spLocks noChangeShapeType="1"/>
                </p:cNvSpPr>
                <p:nvPr/>
              </p:nvSpPr>
              <p:spPr bwMode="auto">
                <a:xfrm>
                  <a:off x="3433" y="1389"/>
                  <a:ext cx="0" cy="168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08" name="Line 256"/>
                <p:cNvSpPr>
                  <a:spLocks noChangeShapeType="1"/>
                </p:cNvSpPr>
                <p:nvPr/>
              </p:nvSpPr>
              <p:spPr bwMode="auto">
                <a:xfrm>
                  <a:off x="4081" y="1389"/>
                  <a:ext cx="0" cy="1685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690" name="Group 257"/>
              <p:cNvGrpSpPr>
                <a:grpSpLocks/>
              </p:cNvGrpSpPr>
              <p:nvPr/>
            </p:nvGrpSpPr>
            <p:grpSpPr bwMode="auto">
              <a:xfrm>
                <a:off x="2673" y="1525"/>
                <a:ext cx="1584" cy="1373"/>
                <a:chOff x="4140" y="3858"/>
                <a:chExt cx="3960" cy="3432"/>
              </a:xfrm>
            </p:grpSpPr>
            <p:grpSp>
              <p:nvGrpSpPr>
                <p:cNvPr id="28691" name="Group 258"/>
                <p:cNvGrpSpPr>
                  <a:grpSpLocks/>
                </p:cNvGrpSpPr>
                <p:nvPr/>
              </p:nvGrpSpPr>
              <p:grpSpPr bwMode="auto">
                <a:xfrm>
                  <a:off x="4140" y="5106"/>
                  <a:ext cx="3960" cy="936"/>
                  <a:chOff x="4140" y="5106"/>
                  <a:chExt cx="3960" cy="936"/>
                </a:xfrm>
              </p:grpSpPr>
              <p:sp>
                <p:nvSpPr>
                  <p:cNvPr id="28700" name="Text Box 2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60" y="5106"/>
                    <a:ext cx="720" cy="936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/>
                    <a:r>
                      <a:rPr lang="en-US" altLang="zh-CN" sz="2600" baseline="0">
                        <a:solidFill>
                          <a:schemeClr val="folHlink"/>
                        </a:solidFill>
                      </a:rPr>
                      <a:t>P</a:t>
                    </a:r>
                    <a:endParaRPr lang="en-US" altLang="zh-CN" sz="1800" baseline="0">
                      <a:solidFill>
                        <a:schemeClr val="folHlink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28701" name="Text Box 2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40" y="5106"/>
                    <a:ext cx="720" cy="936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/>
                    <a:r>
                      <a:rPr lang="en-US" altLang="zh-CN" sz="2600" baseline="0">
                        <a:solidFill>
                          <a:schemeClr val="folHlink"/>
                        </a:solidFill>
                      </a:rPr>
                      <a:t>S</a:t>
                    </a:r>
                    <a:r>
                      <a:rPr lang="en-US" altLang="zh-CN" sz="2600">
                        <a:solidFill>
                          <a:schemeClr val="folHlink"/>
                        </a:solidFill>
                      </a:rPr>
                      <a:t>I</a:t>
                    </a:r>
                    <a:endParaRPr lang="en-US" altLang="zh-CN" sz="1800" baseline="0">
                      <a:solidFill>
                        <a:schemeClr val="folHlink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28702" name="Text Box 26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80" y="5106"/>
                    <a:ext cx="720" cy="936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/>
                    <a:r>
                      <a:rPr lang="en-US" altLang="zh-CN" sz="2600" baseline="0">
                        <a:solidFill>
                          <a:schemeClr val="folHlink"/>
                        </a:solidFill>
                      </a:rPr>
                      <a:t>S</a:t>
                    </a:r>
                    <a:r>
                      <a:rPr lang="en-US" altLang="zh-CN" sz="2600">
                        <a:solidFill>
                          <a:schemeClr val="folHlink"/>
                        </a:solidFill>
                      </a:rPr>
                      <a:t>I</a:t>
                    </a:r>
                    <a:endParaRPr lang="en-US" altLang="zh-CN" sz="1800" baseline="0">
                      <a:solidFill>
                        <a:schemeClr val="folHlink"/>
                      </a:solidFill>
                      <a:latin typeface="Arial" charset="0"/>
                    </a:endParaRPr>
                  </a:p>
                </p:txBody>
              </p:sp>
            </p:grpSp>
            <p:grpSp>
              <p:nvGrpSpPr>
                <p:cNvPr id="28692" name="Group 262"/>
                <p:cNvGrpSpPr>
                  <a:grpSpLocks/>
                </p:cNvGrpSpPr>
                <p:nvPr/>
              </p:nvGrpSpPr>
              <p:grpSpPr bwMode="auto">
                <a:xfrm>
                  <a:off x="4140" y="6354"/>
                  <a:ext cx="3960" cy="936"/>
                  <a:chOff x="4140" y="5106"/>
                  <a:chExt cx="3960" cy="936"/>
                </a:xfrm>
              </p:grpSpPr>
              <p:sp>
                <p:nvSpPr>
                  <p:cNvPr id="28697" name="Text Box 26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60" y="5106"/>
                    <a:ext cx="720" cy="936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/>
                    <a:r>
                      <a:rPr lang="en-US" altLang="zh-CN" sz="2600" baseline="0">
                        <a:solidFill>
                          <a:schemeClr val="folHlink"/>
                        </a:solidFill>
                      </a:rPr>
                      <a:t>S</a:t>
                    </a:r>
                    <a:r>
                      <a:rPr lang="en-US" altLang="zh-CN" sz="2600">
                        <a:solidFill>
                          <a:schemeClr val="folHlink"/>
                        </a:solidFill>
                      </a:rPr>
                      <a:t>I</a:t>
                    </a:r>
                    <a:endParaRPr lang="en-US" altLang="zh-CN" sz="1800" baseline="0">
                      <a:solidFill>
                        <a:schemeClr val="folHlink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28698" name="Text Box 2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40" y="5106"/>
                    <a:ext cx="720" cy="936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/>
                    <a:r>
                      <a:rPr lang="en-US" altLang="zh-CN" sz="2600" baseline="0">
                        <a:solidFill>
                          <a:schemeClr val="folHlink"/>
                        </a:solidFill>
                      </a:rPr>
                      <a:t>S</a:t>
                    </a:r>
                    <a:r>
                      <a:rPr lang="en-US" altLang="zh-CN" sz="2600">
                        <a:solidFill>
                          <a:schemeClr val="folHlink"/>
                        </a:solidFill>
                      </a:rPr>
                      <a:t>I</a:t>
                    </a:r>
                    <a:endParaRPr lang="en-US" altLang="zh-CN" sz="1800" baseline="0">
                      <a:solidFill>
                        <a:schemeClr val="folHlink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28699" name="Text Box 2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80" y="5106"/>
                    <a:ext cx="720" cy="936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/>
                    <a:r>
                      <a:rPr lang="en-US" altLang="zh-CN" sz="2600" baseline="0">
                        <a:solidFill>
                          <a:schemeClr val="folHlink"/>
                        </a:solidFill>
                      </a:rPr>
                      <a:t>S</a:t>
                    </a:r>
                    <a:r>
                      <a:rPr lang="en-US" altLang="zh-CN" sz="2600">
                        <a:solidFill>
                          <a:schemeClr val="folHlink"/>
                        </a:solidFill>
                      </a:rPr>
                      <a:t>I</a:t>
                    </a:r>
                    <a:endParaRPr lang="en-US" altLang="zh-CN" sz="1800" baseline="0">
                      <a:solidFill>
                        <a:schemeClr val="folHlink"/>
                      </a:solidFill>
                      <a:latin typeface="Arial" charset="0"/>
                    </a:endParaRPr>
                  </a:p>
                </p:txBody>
              </p:sp>
            </p:grpSp>
            <p:grpSp>
              <p:nvGrpSpPr>
                <p:cNvPr id="28693" name="Group 266"/>
                <p:cNvGrpSpPr>
                  <a:grpSpLocks/>
                </p:cNvGrpSpPr>
                <p:nvPr/>
              </p:nvGrpSpPr>
              <p:grpSpPr bwMode="auto">
                <a:xfrm>
                  <a:off x="4140" y="3858"/>
                  <a:ext cx="3960" cy="936"/>
                  <a:chOff x="4140" y="5106"/>
                  <a:chExt cx="3960" cy="936"/>
                </a:xfrm>
              </p:grpSpPr>
              <p:sp>
                <p:nvSpPr>
                  <p:cNvPr id="28694" name="Text Box 2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60" y="5106"/>
                    <a:ext cx="720" cy="936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/>
                    <a:r>
                      <a:rPr lang="en-US" altLang="zh-CN" sz="2600" baseline="0">
                        <a:solidFill>
                          <a:schemeClr val="folHlink"/>
                        </a:solidFill>
                      </a:rPr>
                      <a:t>S</a:t>
                    </a:r>
                    <a:r>
                      <a:rPr lang="en-US" altLang="zh-CN" sz="2600">
                        <a:solidFill>
                          <a:schemeClr val="folHlink"/>
                        </a:solidFill>
                      </a:rPr>
                      <a:t>I</a:t>
                    </a:r>
                    <a:endParaRPr lang="en-US" altLang="zh-CN" sz="1800" baseline="0">
                      <a:solidFill>
                        <a:schemeClr val="folHlink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28695" name="Text Box 2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40" y="5106"/>
                    <a:ext cx="720" cy="936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/>
                    <a:r>
                      <a:rPr lang="en-US" altLang="zh-CN" sz="2600" baseline="0">
                        <a:solidFill>
                          <a:schemeClr val="folHlink"/>
                        </a:solidFill>
                      </a:rPr>
                      <a:t>S</a:t>
                    </a:r>
                    <a:r>
                      <a:rPr lang="en-US" altLang="zh-CN" sz="2600">
                        <a:solidFill>
                          <a:schemeClr val="folHlink"/>
                        </a:solidFill>
                      </a:rPr>
                      <a:t>I</a:t>
                    </a:r>
                    <a:endParaRPr lang="en-US" altLang="zh-CN" sz="1800" baseline="0">
                      <a:solidFill>
                        <a:schemeClr val="folHlink"/>
                      </a:solidFill>
                      <a:latin typeface="Arial" charset="0"/>
                    </a:endParaRPr>
                  </a:p>
                </p:txBody>
              </p:sp>
              <p:sp>
                <p:nvSpPr>
                  <p:cNvPr id="28696" name="Text Box 2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380" y="5106"/>
                    <a:ext cx="720" cy="936"/>
                  </a:xfrm>
                  <a:prstGeom prst="rect">
                    <a:avLst/>
                  </a:prstGeom>
                  <a:solidFill>
                    <a:srgbClr val="FFFFFF">
                      <a:alpha val="0"/>
                    </a:srgbClr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just"/>
                    <a:r>
                      <a:rPr lang="en-US" altLang="zh-CN" sz="2600" baseline="0">
                        <a:solidFill>
                          <a:schemeClr val="folHlink"/>
                        </a:solidFill>
                      </a:rPr>
                      <a:t>S</a:t>
                    </a:r>
                    <a:r>
                      <a:rPr lang="en-US" altLang="zh-CN" sz="2600">
                        <a:solidFill>
                          <a:schemeClr val="folHlink"/>
                        </a:solidFill>
                      </a:rPr>
                      <a:t>I</a:t>
                    </a:r>
                    <a:endParaRPr lang="en-US" altLang="zh-CN" sz="1800" baseline="0">
                      <a:solidFill>
                        <a:schemeClr val="folHlink"/>
                      </a:solidFill>
                      <a:latin typeface="Arial" charset="0"/>
                    </a:endParaRPr>
                  </a:p>
                </p:txBody>
              </p:sp>
            </p:grpSp>
          </p:grpSp>
        </p:grpSp>
      </p:grpSp>
      <p:sp>
        <p:nvSpPr>
          <p:cNvPr id="28943" name="Rectangle 271"/>
          <p:cNvSpPr>
            <a:spLocks noChangeArrowheads="1"/>
          </p:cNvSpPr>
          <p:nvPr/>
        </p:nvSpPr>
        <p:spPr bwMode="auto">
          <a:xfrm>
            <a:off x="5364163" y="5300663"/>
            <a:ext cx="2376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400" baseline="0">
                <a:latin typeface="仿宋" pitchFamily="49" charset="-122"/>
              </a:rPr>
              <a:t>掺入</a:t>
            </a:r>
            <a:r>
              <a:rPr lang="zh-CN" altLang="en-US" sz="2400" baseline="0">
                <a:solidFill>
                  <a:schemeClr val="hlink"/>
                </a:solidFill>
                <a:latin typeface="仿宋" pitchFamily="49" charset="-122"/>
              </a:rPr>
              <a:t>五价磷</a:t>
            </a:r>
          </a:p>
        </p:txBody>
      </p:sp>
      <p:sp>
        <p:nvSpPr>
          <p:cNvPr id="5" name="AutoShape 36"/>
          <p:cNvSpPr>
            <a:spLocks noChangeArrowheads="1"/>
          </p:cNvSpPr>
          <p:nvPr/>
        </p:nvSpPr>
        <p:spPr bwMode="auto">
          <a:xfrm>
            <a:off x="7307263" y="5084763"/>
            <a:ext cx="1511300" cy="431800"/>
          </a:xfrm>
          <a:prstGeom prst="wedgeRoundRectCallout">
            <a:avLst>
              <a:gd name="adj1" fmla="val -70588"/>
              <a:gd name="adj2" fmla="val -425736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baseline="0">
                <a:solidFill>
                  <a:schemeClr val="hlink"/>
                </a:solidFill>
                <a:latin typeface="仿宋" pitchFamily="49" charset="-122"/>
              </a:rPr>
              <a:t>游离电子</a:t>
            </a:r>
            <a:endParaRPr lang="en-US" altLang="zh-CN" baseline="0">
              <a:solidFill>
                <a:srgbClr val="FF0000"/>
              </a:solidFill>
              <a:latin typeface="仿宋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/>
      <p:bldP spid="28678" grpId="0"/>
      <p:bldP spid="22564" grpId="0" animBg="1"/>
      <p:bldP spid="28808" grpId="0"/>
      <p:bldP spid="3" grpId="1" animBg="1"/>
      <p:bldP spid="28810" grpId="0"/>
      <p:bldP spid="4" grpId="0" animBg="1"/>
      <p:bldP spid="28943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706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48958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半导体元器件原理</a:t>
            </a:r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684213" y="981075"/>
            <a:ext cx="3384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2800" baseline="0"/>
              <a:t>4</a:t>
            </a:r>
            <a:r>
              <a:rPr lang="zh-CN" altLang="en-US" sz="2800" baseline="0"/>
              <a:t>、</a:t>
            </a:r>
            <a:r>
              <a:rPr lang="en-US" altLang="zh-CN" sz="2800" baseline="0">
                <a:solidFill>
                  <a:schemeClr val="folHlink"/>
                </a:solidFill>
              </a:rPr>
              <a:t>PN</a:t>
            </a:r>
            <a:r>
              <a:rPr lang="zh-CN" altLang="en-US" sz="2800" baseline="0">
                <a:solidFill>
                  <a:schemeClr val="folHlink"/>
                </a:solidFill>
              </a:rPr>
              <a:t>结</a:t>
            </a:r>
            <a:r>
              <a:rPr lang="zh-CN" altLang="en-US" sz="2800" baseline="0"/>
              <a:t>及二极管 </a:t>
            </a:r>
          </a:p>
        </p:txBody>
      </p:sp>
      <p:grpSp>
        <p:nvGrpSpPr>
          <p:cNvPr id="30820" name="Group 100"/>
          <p:cNvGrpSpPr>
            <a:grpSpLocks/>
          </p:cNvGrpSpPr>
          <p:nvPr/>
        </p:nvGrpSpPr>
        <p:grpSpPr bwMode="auto">
          <a:xfrm>
            <a:off x="4618038" y="2790825"/>
            <a:ext cx="1431925" cy="2016125"/>
            <a:chOff x="2955" y="1813"/>
            <a:chExt cx="902" cy="1270"/>
          </a:xfrm>
        </p:grpSpPr>
        <p:sp>
          <p:nvSpPr>
            <p:cNvPr id="30814" name="Oval 87"/>
            <p:cNvSpPr>
              <a:spLocks noChangeArrowheads="1"/>
            </p:cNvSpPr>
            <p:nvPr/>
          </p:nvSpPr>
          <p:spPr bwMode="auto">
            <a:xfrm>
              <a:off x="3040" y="1979"/>
              <a:ext cx="272" cy="272"/>
            </a:xfrm>
            <a:prstGeom prst="ellips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0815" name="Oval 88"/>
            <p:cNvSpPr>
              <a:spLocks noChangeArrowheads="1"/>
            </p:cNvSpPr>
            <p:nvPr/>
          </p:nvSpPr>
          <p:spPr bwMode="auto">
            <a:xfrm>
              <a:off x="3402" y="1979"/>
              <a:ext cx="272" cy="272"/>
            </a:xfrm>
            <a:prstGeom prst="ellips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0816" name="Oval 89"/>
            <p:cNvSpPr>
              <a:spLocks noChangeArrowheads="1"/>
            </p:cNvSpPr>
            <p:nvPr/>
          </p:nvSpPr>
          <p:spPr bwMode="auto">
            <a:xfrm>
              <a:off x="3040" y="2342"/>
              <a:ext cx="272" cy="272"/>
            </a:xfrm>
            <a:prstGeom prst="ellips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0817" name="Oval 90"/>
            <p:cNvSpPr>
              <a:spLocks noChangeArrowheads="1"/>
            </p:cNvSpPr>
            <p:nvPr/>
          </p:nvSpPr>
          <p:spPr bwMode="auto">
            <a:xfrm>
              <a:off x="3402" y="2342"/>
              <a:ext cx="272" cy="272"/>
            </a:xfrm>
            <a:prstGeom prst="ellips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0818" name="Oval 91"/>
            <p:cNvSpPr>
              <a:spLocks noChangeArrowheads="1"/>
            </p:cNvSpPr>
            <p:nvPr/>
          </p:nvSpPr>
          <p:spPr bwMode="auto">
            <a:xfrm>
              <a:off x="3040" y="2704"/>
              <a:ext cx="272" cy="272"/>
            </a:xfrm>
            <a:prstGeom prst="ellips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0819" name="Oval 92"/>
            <p:cNvSpPr>
              <a:spLocks noChangeArrowheads="1"/>
            </p:cNvSpPr>
            <p:nvPr/>
          </p:nvSpPr>
          <p:spPr bwMode="auto">
            <a:xfrm>
              <a:off x="3402" y="2704"/>
              <a:ext cx="272" cy="272"/>
            </a:xfrm>
            <a:prstGeom prst="ellips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2" name="Oval 93"/>
            <p:cNvSpPr>
              <a:spLocks noChangeArrowheads="1"/>
            </p:cNvSpPr>
            <p:nvPr/>
          </p:nvSpPr>
          <p:spPr bwMode="auto">
            <a:xfrm>
              <a:off x="3312" y="1899"/>
              <a:ext cx="90" cy="90"/>
            </a:xfrm>
            <a:prstGeom prst="ellipse">
              <a:avLst/>
            </a:prstGeom>
            <a:solidFill>
              <a:srgbClr val="993366"/>
            </a:solidFill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0821" name="Oval 94"/>
            <p:cNvSpPr>
              <a:spLocks noChangeArrowheads="1"/>
            </p:cNvSpPr>
            <p:nvPr/>
          </p:nvSpPr>
          <p:spPr bwMode="auto">
            <a:xfrm>
              <a:off x="3675" y="1896"/>
              <a:ext cx="90" cy="90"/>
            </a:xfrm>
            <a:prstGeom prst="ellipse">
              <a:avLst/>
            </a:prstGeom>
            <a:solidFill>
              <a:srgbClr val="993366"/>
            </a:solidFill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0822" name="Oval 95"/>
            <p:cNvSpPr>
              <a:spLocks noChangeArrowheads="1"/>
            </p:cNvSpPr>
            <p:nvPr/>
          </p:nvSpPr>
          <p:spPr bwMode="auto">
            <a:xfrm>
              <a:off x="3312" y="2251"/>
              <a:ext cx="90" cy="90"/>
            </a:xfrm>
            <a:prstGeom prst="ellipse">
              <a:avLst/>
            </a:prstGeom>
            <a:solidFill>
              <a:srgbClr val="993366"/>
            </a:solidFill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0823" name="Oval 96"/>
            <p:cNvSpPr>
              <a:spLocks noChangeArrowheads="1"/>
            </p:cNvSpPr>
            <p:nvPr/>
          </p:nvSpPr>
          <p:spPr bwMode="auto">
            <a:xfrm>
              <a:off x="3675" y="2248"/>
              <a:ext cx="90" cy="90"/>
            </a:xfrm>
            <a:prstGeom prst="ellipse">
              <a:avLst/>
            </a:prstGeom>
            <a:solidFill>
              <a:srgbClr val="993366"/>
            </a:solidFill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0824" name="Oval 97"/>
            <p:cNvSpPr>
              <a:spLocks noChangeArrowheads="1"/>
            </p:cNvSpPr>
            <p:nvPr/>
          </p:nvSpPr>
          <p:spPr bwMode="auto">
            <a:xfrm>
              <a:off x="3312" y="2614"/>
              <a:ext cx="90" cy="90"/>
            </a:xfrm>
            <a:prstGeom prst="ellipse">
              <a:avLst/>
            </a:prstGeom>
            <a:solidFill>
              <a:srgbClr val="993366"/>
            </a:solidFill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0825" name="Oval 98"/>
            <p:cNvSpPr>
              <a:spLocks noChangeArrowheads="1"/>
            </p:cNvSpPr>
            <p:nvPr/>
          </p:nvSpPr>
          <p:spPr bwMode="auto">
            <a:xfrm>
              <a:off x="3675" y="2611"/>
              <a:ext cx="90" cy="90"/>
            </a:xfrm>
            <a:prstGeom prst="ellipse">
              <a:avLst/>
            </a:prstGeom>
            <a:solidFill>
              <a:srgbClr val="993366"/>
            </a:solidFill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0826" name="Rectangle 99"/>
            <p:cNvSpPr>
              <a:spLocks noChangeArrowheads="1"/>
            </p:cNvSpPr>
            <p:nvPr/>
          </p:nvSpPr>
          <p:spPr bwMode="auto">
            <a:xfrm>
              <a:off x="2955" y="1813"/>
              <a:ext cx="902" cy="1270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</p:grpSp>
      <p:grpSp>
        <p:nvGrpSpPr>
          <p:cNvPr id="30784" name="Group 64"/>
          <p:cNvGrpSpPr>
            <a:grpSpLocks/>
          </p:cNvGrpSpPr>
          <p:nvPr/>
        </p:nvGrpSpPr>
        <p:grpSpPr bwMode="auto">
          <a:xfrm>
            <a:off x="3190875" y="2794000"/>
            <a:ext cx="1431925" cy="2016125"/>
            <a:chOff x="2568" y="1813"/>
            <a:chExt cx="902" cy="1270"/>
          </a:xfrm>
        </p:grpSpPr>
        <p:sp>
          <p:nvSpPr>
            <p:cNvPr id="30801" name="Oval 45"/>
            <p:cNvSpPr>
              <a:spLocks noChangeArrowheads="1"/>
            </p:cNvSpPr>
            <p:nvPr/>
          </p:nvSpPr>
          <p:spPr bwMode="auto">
            <a:xfrm>
              <a:off x="2653" y="1979"/>
              <a:ext cx="272" cy="272"/>
            </a:xfrm>
            <a:prstGeom prst="ellips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0802" name="Oval 46"/>
            <p:cNvSpPr>
              <a:spLocks noChangeArrowheads="1"/>
            </p:cNvSpPr>
            <p:nvPr/>
          </p:nvSpPr>
          <p:spPr bwMode="auto">
            <a:xfrm>
              <a:off x="3015" y="1979"/>
              <a:ext cx="272" cy="272"/>
            </a:xfrm>
            <a:prstGeom prst="ellips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0803" name="Oval 48"/>
            <p:cNvSpPr>
              <a:spLocks noChangeArrowheads="1"/>
            </p:cNvSpPr>
            <p:nvPr/>
          </p:nvSpPr>
          <p:spPr bwMode="auto">
            <a:xfrm>
              <a:off x="2653" y="2342"/>
              <a:ext cx="272" cy="272"/>
            </a:xfrm>
            <a:prstGeom prst="ellips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0804" name="Oval 49"/>
            <p:cNvSpPr>
              <a:spLocks noChangeArrowheads="1"/>
            </p:cNvSpPr>
            <p:nvPr/>
          </p:nvSpPr>
          <p:spPr bwMode="auto">
            <a:xfrm>
              <a:off x="3015" y="2342"/>
              <a:ext cx="272" cy="272"/>
            </a:xfrm>
            <a:prstGeom prst="ellips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0805" name="Oval 51"/>
            <p:cNvSpPr>
              <a:spLocks noChangeArrowheads="1"/>
            </p:cNvSpPr>
            <p:nvPr/>
          </p:nvSpPr>
          <p:spPr bwMode="auto">
            <a:xfrm>
              <a:off x="2653" y="2704"/>
              <a:ext cx="272" cy="272"/>
            </a:xfrm>
            <a:prstGeom prst="ellips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0806" name="Oval 52"/>
            <p:cNvSpPr>
              <a:spLocks noChangeArrowheads="1"/>
            </p:cNvSpPr>
            <p:nvPr/>
          </p:nvSpPr>
          <p:spPr bwMode="auto">
            <a:xfrm>
              <a:off x="3015" y="2704"/>
              <a:ext cx="272" cy="272"/>
            </a:xfrm>
            <a:prstGeom prst="ellips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0807" name="Oval 54"/>
            <p:cNvSpPr>
              <a:spLocks noChangeArrowheads="1"/>
            </p:cNvSpPr>
            <p:nvPr/>
          </p:nvSpPr>
          <p:spPr bwMode="auto">
            <a:xfrm>
              <a:off x="2925" y="1899"/>
              <a:ext cx="90" cy="90"/>
            </a:xfrm>
            <a:prstGeom prst="ellips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0808" name="Oval 55"/>
            <p:cNvSpPr>
              <a:spLocks noChangeArrowheads="1"/>
            </p:cNvSpPr>
            <p:nvPr/>
          </p:nvSpPr>
          <p:spPr bwMode="auto">
            <a:xfrm>
              <a:off x="3288" y="1896"/>
              <a:ext cx="90" cy="90"/>
            </a:xfrm>
            <a:prstGeom prst="ellips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0809" name="Oval 57"/>
            <p:cNvSpPr>
              <a:spLocks noChangeArrowheads="1"/>
            </p:cNvSpPr>
            <p:nvPr/>
          </p:nvSpPr>
          <p:spPr bwMode="auto">
            <a:xfrm>
              <a:off x="2925" y="2251"/>
              <a:ext cx="90" cy="90"/>
            </a:xfrm>
            <a:prstGeom prst="ellips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0810" name="Oval 58"/>
            <p:cNvSpPr>
              <a:spLocks noChangeArrowheads="1"/>
            </p:cNvSpPr>
            <p:nvPr/>
          </p:nvSpPr>
          <p:spPr bwMode="auto">
            <a:xfrm>
              <a:off x="3288" y="2248"/>
              <a:ext cx="90" cy="90"/>
            </a:xfrm>
            <a:prstGeom prst="ellips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0811" name="Oval 60"/>
            <p:cNvSpPr>
              <a:spLocks noChangeArrowheads="1"/>
            </p:cNvSpPr>
            <p:nvPr/>
          </p:nvSpPr>
          <p:spPr bwMode="auto">
            <a:xfrm>
              <a:off x="2925" y="2614"/>
              <a:ext cx="90" cy="90"/>
            </a:xfrm>
            <a:prstGeom prst="ellips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0812" name="Oval 61"/>
            <p:cNvSpPr>
              <a:spLocks noChangeArrowheads="1"/>
            </p:cNvSpPr>
            <p:nvPr/>
          </p:nvSpPr>
          <p:spPr bwMode="auto">
            <a:xfrm>
              <a:off x="3288" y="2611"/>
              <a:ext cx="90" cy="90"/>
            </a:xfrm>
            <a:prstGeom prst="ellipse">
              <a:avLst/>
            </a:prstGeom>
            <a:noFill/>
            <a:ln w="222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0813" name="Rectangle 63"/>
            <p:cNvSpPr>
              <a:spLocks noChangeArrowheads="1"/>
            </p:cNvSpPr>
            <p:nvPr/>
          </p:nvSpPr>
          <p:spPr bwMode="auto">
            <a:xfrm>
              <a:off x="2568" y="1813"/>
              <a:ext cx="902" cy="1270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</p:grpSp>
      <p:grpSp>
        <p:nvGrpSpPr>
          <p:cNvPr id="30840" name="Group 120"/>
          <p:cNvGrpSpPr>
            <a:grpSpLocks/>
          </p:cNvGrpSpPr>
          <p:nvPr/>
        </p:nvGrpSpPr>
        <p:grpSpPr bwMode="auto">
          <a:xfrm>
            <a:off x="827088" y="2790825"/>
            <a:ext cx="2376487" cy="2798763"/>
            <a:chOff x="567" y="1813"/>
            <a:chExt cx="1497" cy="1763"/>
          </a:xfrm>
        </p:grpSpPr>
        <p:grpSp>
          <p:nvGrpSpPr>
            <p:cNvPr id="30780" name="Group 43"/>
            <p:cNvGrpSpPr>
              <a:grpSpLocks/>
            </p:cNvGrpSpPr>
            <p:nvPr/>
          </p:nvGrpSpPr>
          <p:grpSpPr bwMode="auto">
            <a:xfrm>
              <a:off x="567" y="1813"/>
              <a:ext cx="1483" cy="1270"/>
              <a:chOff x="1085" y="1813"/>
              <a:chExt cx="1483" cy="1270"/>
            </a:xfrm>
          </p:grpSpPr>
          <p:sp>
            <p:nvSpPr>
              <p:cNvPr id="30782" name="Oval 24"/>
              <p:cNvSpPr>
                <a:spLocks noChangeArrowheads="1"/>
              </p:cNvSpPr>
              <p:nvPr/>
            </p:nvSpPr>
            <p:spPr bwMode="auto">
              <a:xfrm>
                <a:off x="1293" y="1979"/>
                <a:ext cx="272" cy="272"/>
              </a:xfrm>
              <a:prstGeom prst="ellips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0783" name="Oval 25"/>
              <p:cNvSpPr>
                <a:spLocks noChangeArrowheads="1"/>
              </p:cNvSpPr>
              <p:nvPr/>
            </p:nvSpPr>
            <p:spPr bwMode="auto">
              <a:xfrm>
                <a:off x="1655" y="1979"/>
                <a:ext cx="272" cy="272"/>
              </a:xfrm>
              <a:prstGeom prst="ellips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" name="Oval 26"/>
              <p:cNvSpPr>
                <a:spLocks noChangeArrowheads="1"/>
              </p:cNvSpPr>
              <p:nvPr/>
            </p:nvSpPr>
            <p:spPr bwMode="auto">
              <a:xfrm>
                <a:off x="2018" y="1979"/>
                <a:ext cx="272" cy="272"/>
              </a:xfrm>
              <a:prstGeom prst="ellips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0785" name="Oval 27"/>
              <p:cNvSpPr>
                <a:spLocks noChangeArrowheads="1"/>
              </p:cNvSpPr>
              <p:nvPr/>
            </p:nvSpPr>
            <p:spPr bwMode="auto">
              <a:xfrm>
                <a:off x="1293" y="2342"/>
                <a:ext cx="272" cy="272"/>
              </a:xfrm>
              <a:prstGeom prst="ellips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0786" name="Oval 28"/>
              <p:cNvSpPr>
                <a:spLocks noChangeArrowheads="1"/>
              </p:cNvSpPr>
              <p:nvPr/>
            </p:nvSpPr>
            <p:spPr bwMode="auto">
              <a:xfrm>
                <a:off x="1655" y="2342"/>
                <a:ext cx="272" cy="272"/>
              </a:xfrm>
              <a:prstGeom prst="ellips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0787" name="Oval 29"/>
              <p:cNvSpPr>
                <a:spLocks noChangeArrowheads="1"/>
              </p:cNvSpPr>
              <p:nvPr/>
            </p:nvSpPr>
            <p:spPr bwMode="auto">
              <a:xfrm>
                <a:off x="2018" y="2342"/>
                <a:ext cx="272" cy="272"/>
              </a:xfrm>
              <a:prstGeom prst="ellips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0788" name="Oval 30"/>
              <p:cNvSpPr>
                <a:spLocks noChangeArrowheads="1"/>
              </p:cNvSpPr>
              <p:nvPr/>
            </p:nvSpPr>
            <p:spPr bwMode="auto">
              <a:xfrm>
                <a:off x="1293" y="2704"/>
                <a:ext cx="272" cy="272"/>
              </a:xfrm>
              <a:prstGeom prst="ellips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0789" name="Oval 31"/>
              <p:cNvSpPr>
                <a:spLocks noChangeArrowheads="1"/>
              </p:cNvSpPr>
              <p:nvPr/>
            </p:nvSpPr>
            <p:spPr bwMode="auto">
              <a:xfrm>
                <a:off x="1655" y="2704"/>
                <a:ext cx="272" cy="272"/>
              </a:xfrm>
              <a:prstGeom prst="ellips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0790" name="Oval 32"/>
              <p:cNvSpPr>
                <a:spLocks noChangeArrowheads="1"/>
              </p:cNvSpPr>
              <p:nvPr/>
            </p:nvSpPr>
            <p:spPr bwMode="auto">
              <a:xfrm>
                <a:off x="2018" y="2704"/>
                <a:ext cx="272" cy="272"/>
              </a:xfrm>
              <a:prstGeom prst="ellips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0791" name="Oval 33"/>
              <p:cNvSpPr>
                <a:spLocks noChangeArrowheads="1"/>
              </p:cNvSpPr>
              <p:nvPr/>
            </p:nvSpPr>
            <p:spPr bwMode="auto">
              <a:xfrm>
                <a:off x="1565" y="1899"/>
                <a:ext cx="90" cy="90"/>
              </a:xfrm>
              <a:prstGeom prst="ellips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0792" name="Oval 34"/>
              <p:cNvSpPr>
                <a:spLocks noChangeArrowheads="1"/>
              </p:cNvSpPr>
              <p:nvPr/>
            </p:nvSpPr>
            <p:spPr bwMode="auto">
              <a:xfrm>
                <a:off x="1928" y="1896"/>
                <a:ext cx="90" cy="90"/>
              </a:xfrm>
              <a:prstGeom prst="ellips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0793" name="Oval 35"/>
              <p:cNvSpPr>
                <a:spLocks noChangeArrowheads="1"/>
              </p:cNvSpPr>
              <p:nvPr/>
            </p:nvSpPr>
            <p:spPr bwMode="auto">
              <a:xfrm>
                <a:off x="2291" y="1893"/>
                <a:ext cx="90" cy="90"/>
              </a:xfrm>
              <a:prstGeom prst="ellips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0794" name="Oval 36"/>
              <p:cNvSpPr>
                <a:spLocks noChangeArrowheads="1"/>
              </p:cNvSpPr>
              <p:nvPr/>
            </p:nvSpPr>
            <p:spPr bwMode="auto">
              <a:xfrm>
                <a:off x="1565" y="2251"/>
                <a:ext cx="90" cy="90"/>
              </a:xfrm>
              <a:prstGeom prst="ellips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0795" name="Oval 37"/>
              <p:cNvSpPr>
                <a:spLocks noChangeArrowheads="1"/>
              </p:cNvSpPr>
              <p:nvPr/>
            </p:nvSpPr>
            <p:spPr bwMode="auto">
              <a:xfrm>
                <a:off x="1928" y="2248"/>
                <a:ext cx="90" cy="90"/>
              </a:xfrm>
              <a:prstGeom prst="ellips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0796" name="Oval 38"/>
              <p:cNvSpPr>
                <a:spLocks noChangeArrowheads="1"/>
              </p:cNvSpPr>
              <p:nvPr/>
            </p:nvSpPr>
            <p:spPr bwMode="auto">
              <a:xfrm>
                <a:off x="2291" y="2245"/>
                <a:ext cx="90" cy="90"/>
              </a:xfrm>
              <a:prstGeom prst="ellips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0797" name="Oval 39"/>
              <p:cNvSpPr>
                <a:spLocks noChangeArrowheads="1"/>
              </p:cNvSpPr>
              <p:nvPr/>
            </p:nvSpPr>
            <p:spPr bwMode="auto">
              <a:xfrm>
                <a:off x="1565" y="2614"/>
                <a:ext cx="90" cy="90"/>
              </a:xfrm>
              <a:prstGeom prst="ellips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0798" name="Oval 40"/>
              <p:cNvSpPr>
                <a:spLocks noChangeArrowheads="1"/>
              </p:cNvSpPr>
              <p:nvPr/>
            </p:nvSpPr>
            <p:spPr bwMode="auto">
              <a:xfrm>
                <a:off x="1928" y="2611"/>
                <a:ext cx="90" cy="90"/>
              </a:xfrm>
              <a:prstGeom prst="ellips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0799" name="Oval 41"/>
              <p:cNvSpPr>
                <a:spLocks noChangeArrowheads="1"/>
              </p:cNvSpPr>
              <p:nvPr/>
            </p:nvSpPr>
            <p:spPr bwMode="auto">
              <a:xfrm>
                <a:off x="2291" y="2608"/>
                <a:ext cx="90" cy="90"/>
              </a:xfrm>
              <a:prstGeom prst="ellips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0800" name="Rectangle 42"/>
              <p:cNvSpPr>
                <a:spLocks noChangeArrowheads="1"/>
              </p:cNvSpPr>
              <p:nvPr/>
            </p:nvSpPr>
            <p:spPr bwMode="auto">
              <a:xfrm>
                <a:off x="1085" y="1813"/>
                <a:ext cx="1483" cy="1270"/>
              </a:xfrm>
              <a:prstGeom prst="rect">
                <a:avLst/>
              </a:prstGeom>
              <a:noFill/>
              <a:ln w="28575">
                <a:solidFill>
                  <a:srgbClr val="FF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</p:grpSp>
        <p:sp>
          <p:nvSpPr>
            <p:cNvPr id="30781" name="Rectangle 117"/>
            <p:cNvSpPr>
              <a:spLocks noChangeArrowheads="1"/>
            </p:cNvSpPr>
            <p:nvPr/>
          </p:nvSpPr>
          <p:spPr bwMode="auto">
            <a:xfrm>
              <a:off x="612" y="3249"/>
              <a:ext cx="14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800" baseline="0">
                  <a:solidFill>
                    <a:schemeClr val="folHlink"/>
                  </a:solidFill>
                </a:rPr>
                <a:t>P</a:t>
              </a:r>
              <a:r>
                <a:rPr lang="zh-CN" altLang="en-US" sz="2800" baseline="0">
                  <a:solidFill>
                    <a:schemeClr val="folHlink"/>
                  </a:solidFill>
                  <a:latin typeface="仿宋" pitchFamily="49" charset="-122"/>
                </a:rPr>
                <a:t>型</a:t>
              </a:r>
              <a:r>
                <a:rPr lang="zh-CN" altLang="en-US" sz="2800" baseline="0">
                  <a:latin typeface="仿宋" pitchFamily="49" charset="-122"/>
                </a:rPr>
                <a:t>半导体</a:t>
              </a:r>
            </a:p>
          </p:txBody>
        </p:sp>
      </p:grpSp>
      <p:grpSp>
        <p:nvGrpSpPr>
          <p:cNvPr id="30841" name="Group 121"/>
          <p:cNvGrpSpPr>
            <a:grpSpLocks/>
          </p:cNvGrpSpPr>
          <p:nvPr/>
        </p:nvGrpSpPr>
        <p:grpSpPr bwMode="auto">
          <a:xfrm>
            <a:off x="6045200" y="2790825"/>
            <a:ext cx="2630488" cy="2798763"/>
            <a:chOff x="3854" y="1813"/>
            <a:chExt cx="1657" cy="1763"/>
          </a:xfrm>
        </p:grpSpPr>
        <p:grpSp>
          <p:nvGrpSpPr>
            <p:cNvPr id="30759" name="Group 85"/>
            <p:cNvGrpSpPr>
              <a:grpSpLocks/>
            </p:cNvGrpSpPr>
            <p:nvPr/>
          </p:nvGrpSpPr>
          <p:grpSpPr bwMode="auto">
            <a:xfrm>
              <a:off x="3854" y="1813"/>
              <a:ext cx="1483" cy="1270"/>
              <a:chOff x="4073" y="1813"/>
              <a:chExt cx="1483" cy="1270"/>
            </a:xfrm>
          </p:grpSpPr>
          <p:sp>
            <p:nvSpPr>
              <p:cNvPr id="30761" name="Oval 66"/>
              <p:cNvSpPr>
                <a:spLocks noChangeArrowheads="1"/>
              </p:cNvSpPr>
              <p:nvPr/>
            </p:nvSpPr>
            <p:spPr bwMode="auto">
              <a:xfrm>
                <a:off x="4281" y="1979"/>
                <a:ext cx="272" cy="272"/>
              </a:xfrm>
              <a:prstGeom prst="ellips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0762" name="Oval 67"/>
              <p:cNvSpPr>
                <a:spLocks noChangeArrowheads="1"/>
              </p:cNvSpPr>
              <p:nvPr/>
            </p:nvSpPr>
            <p:spPr bwMode="auto">
              <a:xfrm>
                <a:off x="4643" y="1979"/>
                <a:ext cx="272" cy="272"/>
              </a:xfrm>
              <a:prstGeom prst="ellips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0763" name="Oval 68"/>
              <p:cNvSpPr>
                <a:spLocks noChangeArrowheads="1"/>
              </p:cNvSpPr>
              <p:nvPr/>
            </p:nvSpPr>
            <p:spPr bwMode="auto">
              <a:xfrm>
                <a:off x="5006" y="1979"/>
                <a:ext cx="272" cy="272"/>
              </a:xfrm>
              <a:prstGeom prst="ellips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0764" name="Oval 69"/>
              <p:cNvSpPr>
                <a:spLocks noChangeArrowheads="1"/>
              </p:cNvSpPr>
              <p:nvPr/>
            </p:nvSpPr>
            <p:spPr bwMode="auto">
              <a:xfrm>
                <a:off x="4281" y="2342"/>
                <a:ext cx="272" cy="272"/>
              </a:xfrm>
              <a:prstGeom prst="ellips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0765" name="Oval 70"/>
              <p:cNvSpPr>
                <a:spLocks noChangeArrowheads="1"/>
              </p:cNvSpPr>
              <p:nvPr/>
            </p:nvSpPr>
            <p:spPr bwMode="auto">
              <a:xfrm>
                <a:off x="4643" y="2342"/>
                <a:ext cx="272" cy="272"/>
              </a:xfrm>
              <a:prstGeom prst="ellips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0766" name="Oval 71"/>
              <p:cNvSpPr>
                <a:spLocks noChangeArrowheads="1"/>
              </p:cNvSpPr>
              <p:nvPr/>
            </p:nvSpPr>
            <p:spPr bwMode="auto">
              <a:xfrm>
                <a:off x="5006" y="2342"/>
                <a:ext cx="272" cy="272"/>
              </a:xfrm>
              <a:prstGeom prst="ellips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0767" name="Oval 72"/>
              <p:cNvSpPr>
                <a:spLocks noChangeArrowheads="1"/>
              </p:cNvSpPr>
              <p:nvPr/>
            </p:nvSpPr>
            <p:spPr bwMode="auto">
              <a:xfrm>
                <a:off x="4281" y="2704"/>
                <a:ext cx="272" cy="272"/>
              </a:xfrm>
              <a:prstGeom prst="ellips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0768" name="Oval 73"/>
              <p:cNvSpPr>
                <a:spLocks noChangeArrowheads="1"/>
              </p:cNvSpPr>
              <p:nvPr/>
            </p:nvSpPr>
            <p:spPr bwMode="auto">
              <a:xfrm>
                <a:off x="4643" y="2704"/>
                <a:ext cx="272" cy="272"/>
              </a:xfrm>
              <a:prstGeom prst="ellips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0769" name="Oval 74"/>
              <p:cNvSpPr>
                <a:spLocks noChangeArrowheads="1"/>
              </p:cNvSpPr>
              <p:nvPr/>
            </p:nvSpPr>
            <p:spPr bwMode="auto">
              <a:xfrm>
                <a:off x="5006" y="2704"/>
                <a:ext cx="272" cy="272"/>
              </a:xfrm>
              <a:prstGeom prst="ellips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0770" name="Oval 75"/>
              <p:cNvSpPr>
                <a:spLocks noChangeArrowheads="1"/>
              </p:cNvSpPr>
              <p:nvPr/>
            </p:nvSpPr>
            <p:spPr bwMode="auto">
              <a:xfrm>
                <a:off x="4553" y="1899"/>
                <a:ext cx="90" cy="90"/>
              </a:xfrm>
              <a:prstGeom prst="ellipse">
                <a:avLst/>
              </a:prstGeom>
              <a:solidFill>
                <a:srgbClr val="993366"/>
              </a:solidFill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0771" name="Oval 76"/>
              <p:cNvSpPr>
                <a:spLocks noChangeArrowheads="1"/>
              </p:cNvSpPr>
              <p:nvPr/>
            </p:nvSpPr>
            <p:spPr bwMode="auto">
              <a:xfrm>
                <a:off x="4916" y="1896"/>
                <a:ext cx="90" cy="90"/>
              </a:xfrm>
              <a:prstGeom prst="ellipse">
                <a:avLst/>
              </a:prstGeom>
              <a:solidFill>
                <a:srgbClr val="993366"/>
              </a:solidFill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0772" name="Oval 77"/>
              <p:cNvSpPr>
                <a:spLocks noChangeArrowheads="1"/>
              </p:cNvSpPr>
              <p:nvPr/>
            </p:nvSpPr>
            <p:spPr bwMode="auto">
              <a:xfrm>
                <a:off x="5279" y="1893"/>
                <a:ext cx="90" cy="90"/>
              </a:xfrm>
              <a:prstGeom prst="ellipse">
                <a:avLst/>
              </a:prstGeom>
              <a:solidFill>
                <a:srgbClr val="993366"/>
              </a:solidFill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0773" name="Oval 78"/>
              <p:cNvSpPr>
                <a:spLocks noChangeArrowheads="1"/>
              </p:cNvSpPr>
              <p:nvPr/>
            </p:nvSpPr>
            <p:spPr bwMode="auto">
              <a:xfrm>
                <a:off x="4553" y="2251"/>
                <a:ext cx="90" cy="90"/>
              </a:xfrm>
              <a:prstGeom prst="ellipse">
                <a:avLst/>
              </a:prstGeom>
              <a:solidFill>
                <a:srgbClr val="993366"/>
              </a:solidFill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0774" name="Oval 79"/>
              <p:cNvSpPr>
                <a:spLocks noChangeArrowheads="1"/>
              </p:cNvSpPr>
              <p:nvPr/>
            </p:nvSpPr>
            <p:spPr bwMode="auto">
              <a:xfrm>
                <a:off x="4916" y="2248"/>
                <a:ext cx="90" cy="90"/>
              </a:xfrm>
              <a:prstGeom prst="ellipse">
                <a:avLst/>
              </a:prstGeom>
              <a:solidFill>
                <a:srgbClr val="993366"/>
              </a:solidFill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0775" name="Oval 80"/>
              <p:cNvSpPr>
                <a:spLocks noChangeArrowheads="1"/>
              </p:cNvSpPr>
              <p:nvPr/>
            </p:nvSpPr>
            <p:spPr bwMode="auto">
              <a:xfrm>
                <a:off x="5279" y="2245"/>
                <a:ext cx="90" cy="90"/>
              </a:xfrm>
              <a:prstGeom prst="ellipse">
                <a:avLst/>
              </a:prstGeom>
              <a:solidFill>
                <a:srgbClr val="993366"/>
              </a:solidFill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0776" name="Oval 81"/>
              <p:cNvSpPr>
                <a:spLocks noChangeArrowheads="1"/>
              </p:cNvSpPr>
              <p:nvPr/>
            </p:nvSpPr>
            <p:spPr bwMode="auto">
              <a:xfrm>
                <a:off x="4553" y="2614"/>
                <a:ext cx="90" cy="90"/>
              </a:xfrm>
              <a:prstGeom prst="ellipse">
                <a:avLst/>
              </a:prstGeom>
              <a:solidFill>
                <a:srgbClr val="993366"/>
              </a:solidFill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0777" name="Oval 82"/>
              <p:cNvSpPr>
                <a:spLocks noChangeArrowheads="1"/>
              </p:cNvSpPr>
              <p:nvPr/>
            </p:nvSpPr>
            <p:spPr bwMode="auto">
              <a:xfrm>
                <a:off x="4916" y="2611"/>
                <a:ext cx="90" cy="90"/>
              </a:xfrm>
              <a:prstGeom prst="ellipse">
                <a:avLst/>
              </a:prstGeom>
              <a:solidFill>
                <a:srgbClr val="993366"/>
              </a:solidFill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0778" name="Oval 83"/>
              <p:cNvSpPr>
                <a:spLocks noChangeArrowheads="1"/>
              </p:cNvSpPr>
              <p:nvPr/>
            </p:nvSpPr>
            <p:spPr bwMode="auto">
              <a:xfrm>
                <a:off x="5279" y="2608"/>
                <a:ext cx="90" cy="90"/>
              </a:xfrm>
              <a:prstGeom prst="ellipse">
                <a:avLst/>
              </a:prstGeom>
              <a:solidFill>
                <a:srgbClr val="993366"/>
              </a:solidFill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0779" name="Rectangle 84"/>
              <p:cNvSpPr>
                <a:spLocks noChangeArrowheads="1"/>
              </p:cNvSpPr>
              <p:nvPr/>
            </p:nvSpPr>
            <p:spPr bwMode="auto">
              <a:xfrm>
                <a:off x="4073" y="1813"/>
                <a:ext cx="1483" cy="1270"/>
              </a:xfrm>
              <a:prstGeom prst="rect">
                <a:avLst/>
              </a:prstGeom>
              <a:noFill/>
              <a:ln w="28575">
                <a:solidFill>
                  <a:srgbClr val="FF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</p:grpSp>
        <p:sp>
          <p:nvSpPr>
            <p:cNvPr id="30760" name="Rectangle 119"/>
            <p:cNvSpPr>
              <a:spLocks noChangeArrowheads="1"/>
            </p:cNvSpPr>
            <p:nvPr/>
          </p:nvSpPr>
          <p:spPr bwMode="auto">
            <a:xfrm>
              <a:off x="4059" y="3249"/>
              <a:ext cx="14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800" baseline="0">
                  <a:solidFill>
                    <a:schemeClr val="folHlink"/>
                  </a:solidFill>
                </a:rPr>
                <a:t>N</a:t>
              </a:r>
              <a:r>
                <a:rPr lang="zh-CN" altLang="en-US" sz="2800" baseline="0">
                  <a:solidFill>
                    <a:schemeClr val="folHlink"/>
                  </a:solidFill>
                  <a:latin typeface="仿宋" pitchFamily="49" charset="-122"/>
                </a:rPr>
                <a:t>型</a:t>
              </a:r>
              <a:r>
                <a:rPr lang="zh-CN" altLang="en-US" sz="2800" baseline="0">
                  <a:latin typeface="仿宋" pitchFamily="49" charset="-122"/>
                </a:rPr>
                <a:t>半导体</a:t>
              </a:r>
            </a:p>
          </p:txBody>
        </p:sp>
      </p:grpSp>
      <p:grpSp>
        <p:nvGrpSpPr>
          <p:cNvPr id="30852" name="Group 132"/>
          <p:cNvGrpSpPr>
            <a:grpSpLocks/>
          </p:cNvGrpSpPr>
          <p:nvPr/>
        </p:nvGrpSpPr>
        <p:grpSpPr bwMode="auto">
          <a:xfrm>
            <a:off x="3178175" y="2794000"/>
            <a:ext cx="2871788" cy="2016125"/>
            <a:chOff x="2023" y="3203"/>
            <a:chExt cx="1809" cy="1270"/>
          </a:xfrm>
        </p:grpSpPr>
        <p:grpSp>
          <p:nvGrpSpPr>
            <p:cNvPr id="4" name="Group 123"/>
            <p:cNvGrpSpPr>
              <a:grpSpLocks/>
            </p:cNvGrpSpPr>
            <p:nvPr/>
          </p:nvGrpSpPr>
          <p:grpSpPr bwMode="auto">
            <a:xfrm>
              <a:off x="2023" y="3203"/>
              <a:ext cx="902" cy="1270"/>
              <a:chOff x="1989" y="3249"/>
              <a:chExt cx="902" cy="1270"/>
            </a:xfrm>
          </p:grpSpPr>
          <p:sp>
            <p:nvSpPr>
              <p:cNvPr id="30752" name="Oval 102"/>
              <p:cNvSpPr>
                <a:spLocks noChangeArrowheads="1"/>
              </p:cNvSpPr>
              <p:nvPr/>
            </p:nvSpPr>
            <p:spPr bwMode="auto">
              <a:xfrm>
                <a:off x="2149" y="3415"/>
                <a:ext cx="272" cy="272"/>
              </a:xfrm>
              <a:prstGeom prst="ellips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0753" name="Oval 103"/>
              <p:cNvSpPr>
                <a:spLocks noChangeArrowheads="1"/>
              </p:cNvSpPr>
              <p:nvPr/>
            </p:nvSpPr>
            <p:spPr bwMode="auto">
              <a:xfrm>
                <a:off x="2511" y="3415"/>
                <a:ext cx="272" cy="272"/>
              </a:xfrm>
              <a:prstGeom prst="ellips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0754" name="Oval 104"/>
              <p:cNvSpPr>
                <a:spLocks noChangeArrowheads="1"/>
              </p:cNvSpPr>
              <p:nvPr/>
            </p:nvSpPr>
            <p:spPr bwMode="auto">
              <a:xfrm>
                <a:off x="2149" y="3778"/>
                <a:ext cx="272" cy="272"/>
              </a:xfrm>
              <a:prstGeom prst="ellips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0755" name="Oval 105"/>
              <p:cNvSpPr>
                <a:spLocks noChangeArrowheads="1"/>
              </p:cNvSpPr>
              <p:nvPr/>
            </p:nvSpPr>
            <p:spPr bwMode="auto">
              <a:xfrm>
                <a:off x="2511" y="3778"/>
                <a:ext cx="272" cy="272"/>
              </a:xfrm>
              <a:prstGeom prst="ellips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0756" name="Oval 106"/>
              <p:cNvSpPr>
                <a:spLocks noChangeArrowheads="1"/>
              </p:cNvSpPr>
              <p:nvPr/>
            </p:nvSpPr>
            <p:spPr bwMode="auto">
              <a:xfrm>
                <a:off x="2149" y="4140"/>
                <a:ext cx="272" cy="272"/>
              </a:xfrm>
              <a:prstGeom prst="ellips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0757" name="Oval 107"/>
              <p:cNvSpPr>
                <a:spLocks noChangeArrowheads="1"/>
              </p:cNvSpPr>
              <p:nvPr/>
            </p:nvSpPr>
            <p:spPr bwMode="auto">
              <a:xfrm>
                <a:off x="2511" y="4140"/>
                <a:ext cx="272" cy="272"/>
              </a:xfrm>
              <a:prstGeom prst="ellips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0758" name="Rectangle 114"/>
              <p:cNvSpPr>
                <a:spLocks noChangeArrowheads="1"/>
              </p:cNvSpPr>
              <p:nvPr/>
            </p:nvSpPr>
            <p:spPr bwMode="auto">
              <a:xfrm>
                <a:off x="1989" y="3249"/>
                <a:ext cx="902" cy="1270"/>
              </a:xfrm>
              <a:prstGeom prst="rect">
                <a:avLst/>
              </a:prstGeom>
              <a:noFill/>
              <a:ln w="28575">
                <a:solidFill>
                  <a:srgbClr val="FF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</p:grpSp>
        <p:grpSp>
          <p:nvGrpSpPr>
            <p:cNvPr id="30744" name="Group 124"/>
            <p:cNvGrpSpPr>
              <a:grpSpLocks/>
            </p:cNvGrpSpPr>
            <p:nvPr/>
          </p:nvGrpSpPr>
          <p:grpSpPr bwMode="auto">
            <a:xfrm>
              <a:off x="2930" y="3203"/>
              <a:ext cx="902" cy="1270"/>
              <a:chOff x="1989" y="3249"/>
              <a:chExt cx="902" cy="1270"/>
            </a:xfrm>
          </p:grpSpPr>
          <p:sp>
            <p:nvSpPr>
              <p:cNvPr id="30745" name="Oval 125"/>
              <p:cNvSpPr>
                <a:spLocks noChangeArrowheads="1"/>
              </p:cNvSpPr>
              <p:nvPr/>
            </p:nvSpPr>
            <p:spPr bwMode="auto">
              <a:xfrm>
                <a:off x="2149" y="3415"/>
                <a:ext cx="272" cy="272"/>
              </a:xfrm>
              <a:prstGeom prst="ellips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0746" name="Oval 126"/>
              <p:cNvSpPr>
                <a:spLocks noChangeArrowheads="1"/>
              </p:cNvSpPr>
              <p:nvPr/>
            </p:nvSpPr>
            <p:spPr bwMode="auto">
              <a:xfrm>
                <a:off x="2511" y="3415"/>
                <a:ext cx="272" cy="272"/>
              </a:xfrm>
              <a:prstGeom prst="ellips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0747" name="Oval 127"/>
              <p:cNvSpPr>
                <a:spLocks noChangeArrowheads="1"/>
              </p:cNvSpPr>
              <p:nvPr/>
            </p:nvSpPr>
            <p:spPr bwMode="auto">
              <a:xfrm>
                <a:off x="2149" y="3778"/>
                <a:ext cx="272" cy="272"/>
              </a:xfrm>
              <a:prstGeom prst="ellips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0748" name="Oval 128"/>
              <p:cNvSpPr>
                <a:spLocks noChangeArrowheads="1"/>
              </p:cNvSpPr>
              <p:nvPr/>
            </p:nvSpPr>
            <p:spPr bwMode="auto">
              <a:xfrm>
                <a:off x="2511" y="3778"/>
                <a:ext cx="272" cy="272"/>
              </a:xfrm>
              <a:prstGeom prst="ellips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0749" name="Oval 129"/>
              <p:cNvSpPr>
                <a:spLocks noChangeArrowheads="1"/>
              </p:cNvSpPr>
              <p:nvPr/>
            </p:nvSpPr>
            <p:spPr bwMode="auto">
              <a:xfrm>
                <a:off x="2149" y="4140"/>
                <a:ext cx="272" cy="272"/>
              </a:xfrm>
              <a:prstGeom prst="ellips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0750" name="Oval 130"/>
              <p:cNvSpPr>
                <a:spLocks noChangeArrowheads="1"/>
              </p:cNvSpPr>
              <p:nvPr/>
            </p:nvSpPr>
            <p:spPr bwMode="auto">
              <a:xfrm>
                <a:off x="2511" y="4140"/>
                <a:ext cx="272" cy="272"/>
              </a:xfrm>
              <a:prstGeom prst="ellipse">
                <a:avLst/>
              </a:prstGeom>
              <a:noFill/>
              <a:ln w="2222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sp>
            <p:nvSpPr>
              <p:cNvPr id="30751" name="Rectangle 131"/>
              <p:cNvSpPr>
                <a:spLocks noChangeArrowheads="1"/>
              </p:cNvSpPr>
              <p:nvPr/>
            </p:nvSpPr>
            <p:spPr bwMode="auto">
              <a:xfrm>
                <a:off x="1989" y="3249"/>
                <a:ext cx="902" cy="1270"/>
              </a:xfrm>
              <a:prstGeom prst="rect">
                <a:avLst/>
              </a:prstGeom>
              <a:noFill/>
              <a:ln w="28575">
                <a:solidFill>
                  <a:srgbClr val="FF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</p:grpSp>
      </p:grpSp>
      <p:sp>
        <p:nvSpPr>
          <p:cNvPr id="30730" name="Rectangle 133"/>
          <p:cNvSpPr>
            <a:spLocks noChangeArrowheads="1"/>
          </p:cNvSpPr>
          <p:nvPr/>
        </p:nvSpPr>
        <p:spPr bwMode="auto">
          <a:xfrm>
            <a:off x="3979863" y="5070475"/>
            <a:ext cx="1384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US" altLang="zh-CN" sz="2800" baseline="0">
                <a:solidFill>
                  <a:schemeClr val="folHlink"/>
                </a:solidFill>
              </a:rPr>
              <a:t>PN</a:t>
            </a:r>
            <a:r>
              <a:rPr lang="zh-CN" altLang="en-US" sz="2800" baseline="0"/>
              <a:t>结</a:t>
            </a:r>
          </a:p>
        </p:txBody>
      </p:sp>
      <p:sp>
        <p:nvSpPr>
          <p:cNvPr id="22564" name="AutoShape 36"/>
          <p:cNvSpPr>
            <a:spLocks noChangeArrowheads="1"/>
          </p:cNvSpPr>
          <p:nvPr/>
        </p:nvSpPr>
        <p:spPr bwMode="auto">
          <a:xfrm>
            <a:off x="2195513" y="1771650"/>
            <a:ext cx="2374900" cy="504825"/>
          </a:xfrm>
          <a:prstGeom prst="wedgeRoundRectCallout">
            <a:avLst>
              <a:gd name="adj1" fmla="val 47259"/>
              <a:gd name="adj2" fmla="val 140880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baseline="0">
                <a:solidFill>
                  <a:schemeClr val="folHlink"/>
                </a:solidFill>
              </a:rPr>
              <a:t>空间电荷</a:t>
            </a:r>
            <a:r>
              <a:rPr lang="zh-CN" altLang="en-US" baseline="0">
                <a:solidFill>
                  <a:srgbClr val="FF0000"/>
                </a:solidFill>
              </a:rPr>
              <a:t>阻挡层</a:t>
            </a:r>
            <a:endParaRPr lang="zh-CN" altLang="en-US" sz="2800" baseline="0">
              <a:latin typeface="仿宋" pitchFamily="49" charset="-122"/>
            </a:endParaRPr>
          </a:p>
        </p:txBody>
      </p:sp>
      <p:grpSp>
        <p:nvGrpSpPr>
          <p:cNvPr id="30856" name="Group 136"/>
          <p:cNvGrpSpPr>
            <a:grpSpLocks/>
          </p:cNvGrpSpPr>
          <p:nvPr/>
        </p:nvGrpSpPr>
        <p:grpSpPr bwMode="auto">
          <a:xfrm>
            <a:off x="6156325" y="1484313"/>
            <a:ext cx="1876425" cy="863600"/>
            <a:chOff x="4065" y="10923"/>
            <a:chExt cx="2955" cy="1359"/>
          </a:xfrm>
        </p:grpSpPr>
        <p:grpSp>
          <p:nvGrpSpPr>
            <p:cNvPr id="30733" name="Group 137"/>
            <p:cNvGrpSpPr>
              <a:grpSpLocks/>
            </p:cNvGrpSpPr>
            <p:nvPr/>
          </p:nvGrpSpPr>
          <p:grpSpPr bwMode="auto">
            <a:xfrm>
              <a:off x="4140" y="11658"/>
              <a:ext cx="2880" cy="624"/>
              <a:chOff x="4140" y="11658"/>
              <a:chExt cx="2880" cy="624"/>
            </a:xfrm>
          </p:grpSpPr>
          <p:sp>
            <p:nvSpPr>
              <p:cNvPr id="30737" name="Line 138"/>
              <p:cNvSpPr>
                <a:spLocks noChangeShapeType="1"/>
              </p:cNvSpPr>
              <p:nvPr/>
            </p:nvSpPr>
            <p:spPr bwMode="auto">
              <a:xfrm>
                <a:off x="4140" y="11970"/>
                <a:ext cx="2880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0738" name="Group 139"/>
              <p:cNvGrpSpPr>
                <a:grpSpLocks/>
              </p:cNvGrpSpPr>
              <p:nvPr/>
            </p:nvGrpSpPr>
            <p:grpSpPr bwMode="auto">
              <a:xfrm>
                <a:off x="5040" y="11658"/>
                <a:ext cx="1080" cy="624"/>
                <a:chOff x="5040" y="11658"/>
                <a:chExt cx="1080" cy="624"/>
              </a:xfrm>
            </p:grpSpPr>
            <p:sp>
              <p:nvSpPr>
                <p:cNvPr id="30740" name="Line 140"/>
                <p:cNvSpPr>
                  <a:spLocks noChangeShapeType="1"/>
                </p:cNvSpPr>
                <p:nvPr/>
              </p:nvSpPr>
              <p:spPr bwMode="auto">
                <a:xfrm>
                  <a:off x="5040" y="11658"/>
                  <a:ext cx="1080" cy="312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41" name="Line 141"/>
                <p:cNvSpPr>
                  <a:spLocks noChangeShapeType="1"/>
                </p:cNvSpPr>
                <p:nvPr/>
              </p:nvSpPr>
              <p:spPr bwMode="auto">
                <a:xfrm flipH="1">
                  <a:off x="5040" y="11970"/>
                  <a:ext cx="1080" cy="312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0742" name="Line 142"/>
                <p:cNvSpPr>
                  <a:spLocks noChangeShapeType="1"/>
                </p:cNvSpPr>
                <p:nvPr/>
              </p:nvSpPr>
              <p:spPr bwMode="auto">
                <a:xfrm>
                  <a:off x="5040" y="11658"/>
                  <a:ext cx="0" cy="62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0739" name="Line 143"/>
              <p:cNvSpPr>
                <a:spLocks noChangeShapeType="1"/>
              </p:cNvSpPr>
              <p:nvPr/>
            </p:nvSpPr>
            <p:spPr bwMode="auto">
              <a:xfrm>
                <a:off x="6120" y="11658"/>
                <a:ext cx="1" cy="62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734" name="Group 144"/>
            <p:cNvGrpSpPr>
              <a:grpSpLocks/>
            </p:cNvGrpSpPr>
            <p:nvPr/>
          </p:nvGrpSpPr>
          <p:grpSpPr bwMode="auto">
            <a:xfrm>
              <a:off x="4065" y="10923"/>
              <a:ext cx="1515" cy="624"/>
              <a:chOff x="4065" y="10923"/>
              <a:chExt cx="1515" cy="624"/>
            </a:xfrm>
          </p:grpSpPr>
          <p:sp>
            <p:nvSpPr>
              <p:cNvPr id="30735" name="Line 145"/>
              <p:cNvSpPr>
                <a:spLocks noChangeShapeType="1"/>
              </p:cNvSpPr>
              <p:nvPr/>
            </p:nvSpPr>
            <p:spPr bwMode="auto">
              <a:xfrm>
                <a:off x="4500" y="11346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36" name="Text Box 146"/>
              <p:cNvSpPr txBox="1">
                <a:spLocks noChangeArrowheads="1"/>
              </p:cNvSpPr>
              <p:nvPr/>
            </p:nvSpPr>
            <p:spPr bwMode="auto">
              <a:xfrm>
                <a:off x="4065" y="10923"/>
                <a:ext cx="540" cy="6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2200" i="1" baseline="0">
                    <a:ea typeface="方正兰亭超细黑简体"/>
                    <a:cs typeface="方正兰亭超细黑简体"/>
                  </a:rPr>
                  <a:t>I</a:t>
                </a:r>
                <a:endParaRPr lang="en-US" altLang="zh-CN" sz="1800" baseline="0">
                  <a:latin typeface="Arial" charset="0"/>
                </a:endParaRP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30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308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3" grpId="0"/>
      <p:bldP spid="225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图片 90" descr="T:\我的答辩PPT\东北林业大学.jpg东北林业大学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88100" y="201613"/>
            <a:ext cx="2633663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5963" y="80963"/>
            <a:ext cx="8572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706" name="文本框 2"/>
          <p:cNvSpPr txBox="1">
            <a:spLocks noChangeArrowheads="1"/>
          </p:cNvSpPr>
          <p:nvPr/>
        </p:nvSpPr>
        <p:spPr bwMode="auto">
          <a:xfrm>
            <a:off x="252413" y="260350"/>
            <a:ext cx="489585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773" tIns="38387" rIns="76773" bIns="38387">
            <a:spAutoFit/>
          </a:bodyPr>
          <a:lstStyle/>
          <a:p>
            <a:pPr>
              <a:defRPr/>
            </a:pP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二</a:t>
            </a:r>
            <a:r>
              <a:rPr lang="en-US" altLang="zh-CN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.</a:t>
            </a:r>
            <a:r>
              <a:rPr lang="zh-CN" altLang="en-US" sz="3600" baseline="0">
                <a:solidFill>
                  <a:srgbClr val="005DA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半导体元器件原理</a:t>
            </a:r>
          </a:p>
        </p:txBody>
      </p:sp>
      <p:sp>
        <p:nvSpPr>
          <p:cNvPr id="32773" name="Text Box 8"/>
          <p:cNvSpPr txBox="1">
            <a:spLocks noChangeArrowheads="1"/>
          </p:cNvSpPr>
          <p:nvPr/>
        </p:nvSpPr>
        <p:spPr bwMode="auto">
          <a:xfrm>
            <a:off x="611188" y="1052513"/>
            <a:ext cx="41767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aseline="0">
                <a:latin typeface="仿宋" pitchFamily="49" charset="-122"/>
                <a:ea typeface="仿宋" pitchFamily="49" charset="-122"/>
              </a:rPr>
              <a:t>* </a:t>
            </a:r>
            <a:r>
              <a:rPr kumimoji="1" lang="zh-CN" altLang="en-US" sz="2800" baseline="0">
                <a:latin typeface="宋体" charset="-122"/>
              </a:rPr>
              <a:t>二极管的静态特性</a:t>
            </a:r>
          </a:p>
        </p:txBody>
      </p:sp>
      <p:grpSp>
        <p:nvGrpSpPr>
          <p:cNvPr id="30856" name="Group 136"/>
          <p:cNvGrpSpPr>
            <a:grpSpLocks/>
          </p:cNvGrpSpPr>
          <p:nvPr/>
        </p:nvGrpSpPr>
        <p:grpSpPr bwMode="auto">
          <a:xfrm>
            <a:off x="1260475" y="1773238"/>
            <a:ext cx="1876425" cy="863600"/>
            <a:chOff x="4065" y="10923"/>
            <a:chExt cx="2955" cy="1359"/>
          </a:xfrm>
        </p:grpSpPr>
        <p:grpSp>
          <p:nvGrpSpPr>
            <p:cNvPr id="32963" name="Group 137"/>
            <p:cNvGrpSpPr>
              <a:grpSpLocks/>
            </p:cNvGrpSpPr>
            <p:nvPr/>
          </p:nvGrpSpPr>
          <p:grpSpPr bwMode="auto">
            <a:xfrm>
              <a:off x="4140" y="11658"/>
              <a:ext cx="2880" cy="624"/>
              <a:chOff x="4140" y="11658"/>
              <a:chExt cx="2880" cy="624"/>
            </a:xfrm>
          </p:grpSpPr>
          <p:sp>
            <p:nvSpPr>
              <p:cNvPr id="32967" name="Line 138"/>
              <p:cNvSpPr>
                <a:spLocks noChangeShapeType="1"/>
              </p:cNvSpPr>
              <p:nvPr/>
            </p:nvSpPr>
            <p:spPr bwMode="auto">
              <a:xfrm>
                <a:off x="4140" y="11970"/>
                <a:ext cx="2880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2968" name="Group 139"/>
              <p:cNvGrpSpPr>
                <a:grpSpLocks/>
              </p:cNvGrpSpPr>
              <p:nvPr/>
            </p:nvGrpSpPr>
            <p:grpSpPr bwMode="auto">
              <a:xfrm>
                <a:off x="5040" y="11658"/>
                <a:ext cx="1080" cy="624"/>
                <a:chOff x="5040" y="11658"/>
                <a:chExt cx="1080" cy="624"/>
              </a:xfrm>
            </p:grpSpPr>
            <p:sp>
              <p:nvSpPr>
                <p:cNvPr id="32970" name="Line 140"/>
                <p:cNvSpPr>
                  <a:spLocks noChangeShapeType="1"/>
                </p:cNvSpPr>
                <p:nvPr/>
              </p:nvSpPr>
              <p:spPr bwMode="auto">
                <a:xfrm>
                  <a:off x="5040" y="11658"/>
                  <a:ext cx="1080" cy="312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71" name="Line 141"/>
                <p:cNvSpPr>
                  <a:spLocks noChangeShapeType="1"/>
                </p:cNvSpPr>
                <p:nvPr/>
              </p:nvSpPr>
              <p:spPr bwMode="auto">
                <a:xfrm flipH="1">
                  <a:off x="5040" y="11970"/>
                  <a:ext cx="1080" cy="312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972" name="Line 142"/>
                <p:cNvSpPr>
                  <a:spLocks noChangeShapeType="1"/>
                </p:cNvSpPr>
                <p:nvPr/>
              </p:nvSpPr>
              <p:spPr bwMode="auto">
                <a:xfrm>
                  <a:off x="5040" y="11658"/>
                  <a:ext cx="0" cy="62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2969" name="Line 143"/>
              <p:cNvSpPr>
                <a:spLocks noChangeShapeType="1"/>
              </p:cNvSpPr>
              <p:nvPr/>
            </p:nvSpPr>
            <p:spPr bwMode="auto">
              <a:xfrm>
                <a:off x="6120" y="11658"/>
                <a:ext cx="1" cy="62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" name="Group 144"/>
            <p:cNvGrpSpPr>
              <a:grpSpLocks/>
            </p:cNvGrpSpPr>
            <p:nvPr/>
          </p:nvGrpSpPr>
          <p:grpSpPr bwMode="auto">
            <a:xfrm>
              <a:off x="4065" y="10923"/>
              <a:ext cx="1515" cy="624"/>
              <a:chOff x="4065" y="10923"/>
              <a:chExt cx="1515" cy="624"/>
            </a:xfrm>
          </p:grpSpPr>
          <p:sp>
            <p:nvSpPr>
              <p:cNvPr id="32965" name="Line 145"/>
              <p:cNvSpPr>
                <a:spLocks noChangeShapeType="1"/>
              </p:cNvSpPr>
              <p:nvPr/>
            </p:nvSpPr>
            <p:spPr bwMode="auto">
              <a:xfrm>
                <a:off x="4500" y="11346"/>
                <a:ext cx="10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966" name="Text Box 146"/>
              <p:cNvSpPr txBox="1">
                <a:spLocks noChangeArrowheads="1"/>
              </p:cNvSpPr>
              <p:nvPr/>
            </p:nvSpPr>
            <p:spPr bwMode="auto">
              <a:xfrm>
                <a:off x="4065" y="10923"/>
                <a:ext cx="540" cy="6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2200" i="1" baseline="0">
                    <a:ea typeface="方正兰亭超细黑简体"/>
                    <a:cs typeface="方正兰亭超细黑简体"/>
                  </a:rPr>
                  <a:t>I</a:t>
                </a:r>
                <a:endParaRPr lang="en-US" altLang="zh-CN" sz="1800" baseline="0">
                  <a:latin typeface="Arial" charset="0"/>
                </a:endParaRPr>
              </a:p>
            </p:txBody>
          </p:sp>
        </p:grpSp>
      </p:grpSp>
      <p:grpSp>
        <p:nvGrpSpPr>
          <p:cNvPr id="32946" name="Group 178"/>
          <p:cNvGrpSpPr>
            <a:grpSpLocks/>
          </p:cNvGrpSpPr>
          <p:nvPr/>
        </p:nvGrpSpPr>
        <p:grpSpPr bwMode="auto">
          <a:xfrm>
            <a:off x="900113" y="3357563"/>
            <a:ext cx="755650" cy="1077912"/>
            <a:chOff x="601" y="3386"/>
            <a:chExt cx="476" cy="679"/>
          </a:xfrm>
        </p:grpSpPr>
        <p:grpSp>
          <p:nvGrpSpPr>
            <p:cNvPr id="32928" name="Group 76"/>
            <p:cNvGrpSpPr>
              <a:grpSpLocks/>
            </p:cNvGrpSpPr>
            <p:nvPr/>
          </p:nvGrpSpPr>
          <p:grpSpPr bwMode="auto">
            <a:xfrm>
              <a:off x="884" y="3386"/>
              <a:ext cx="193" cy="679"/>
              <a:chOff x="924" y="3249"/>
              <a:chExt cx="193" cy="679"/>
            </a:xfrm>
          </p:grpSpPr>
          <p:grpSp>
            <p:nvGrpSpPr>
              <p:cNvPr id="32939" name="Group 54"/>
              <p:cNvGrpSpPr>
                <a:grpSpLocks/>
              </p:cNvGrpSpPr>
              <p:nvPr/>
            </p:nvGrpSpPr>
            <p:grpSpPr bwMode="auto">
              <a:xfrm>
                <a:off x="924" y="3249"/>
                <a:ext cx="187" cy="45"/>
                <a:chOff x="924" y="3249"/>
                <a:chExt cx="187" cy="45"/>
              </a:xfrm>
            </p:grpSpPr>
            <p:sp>
              <p:nvSpPr>
                <p:cNvPr id="32961" name="Oval 52"/>
                <p:cNvSpPr>
                  <a:spLocks noChangeArrowheads="1"/>
                </p:cNvSpPr>
                <p:nvPr/>
              </p:nvSpPr>
              <p:spPr bwMode="auto">
                <a:xfrm>
                  <a:off x="1066" y="3249"/>
                  <a:ext cx="45" cy="45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32962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924" y="3270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940" name="Group 55"/>
              <p:cNvGrpSpPr>
                <a:grpSpLocks/>
              </p:cNvGrpSpPr>
              <p:nvPr/>
            </p:nvGrpSpPr>
            <p:grpSpPr bwMode="auto">
              <a:xfrm>
                <a:off x="930" y="3339"/>
                <a:ext cx="187" cy="45"/>
                <a:chOff x="924" y="3249"/>
                <a:chExt cx="187" cy="45"/>
              </a:xfrm>
            </p:grpSpPr>
            <p:sp>
              <p:nvSpPr>
                <p:cNvPr id="32959" name="Oval 56"/>
                <p:cNvSpPr>
                  <a:spLocks noChangeArrowheads="1"/>
                </p:cNvSpPr>
                <p:nvPr/>
              </p:nvSpPr>
              <p:spPr bwMode="auto">
                <a:xfrm>
                  <a:off x="1066" y="3249"/>
                  <a:ext cx="45" cy="45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32960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924" y="3270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941" name="Group 58"/>
              <p:cNvGrpSpPr>
                <a:grpSpLocks/>
              </p:cNvGrpSpPr>
              <p:nvPr/>
            </p:nvGrpSpPr>
            <p:grpSpPr bwMode="auto">
              <a:xfrm>
                <a:off x="930" y="3430"/>
                <a:ext cx="187" cy="45"/>
                <a:chOff x="924" y="3249"/>
                <a:chExt cx="187" cy="45"/>
              </a:xfrm>
            </p:grpSpPr>
            <p:sp>
              <p:nvSpPr>
                <p:cNvPr id="32957" name="Oval 59"/>
                <p:cNvSpPr>
                  <a:spLocks noChangeArrowheads="1"/>
                </p:cNvSpPr>
                <p:nvPr/>
              </p:nvSpPr>
              <p:spPr bwMode="auto">
                <a:xfrm>
                  <a:off x="1066" y="3249"/>
                  <a:ext cx="45" cy="45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32958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924" y="3270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942" name="Group 61"/>
              <p:cNvGrpSpPr>
                <a:grpSpLocks/>
              </p:cNvGrpSpPr>
              <p:nvPr/>
            </p:nvGrpSpPr>
            <p:grpSpPr bwMode="auto">
              <a:xfrm>
                <a:off x="930" y="3521"/>
                <a:ext cx="187" cy="45"/>
                <a:chOff x="924" y="3249"/>
                <a:chExt cx="187" cy="45"/>
              </a:xfrm>
            </p:grpSpPr>
            <p:sp>
              <p:nvSpPr>
                <p:cNvPr id="32955" name="Oval 62"/>
                <p:cNvSpPr>
                  <a:spLocks noChangeArrowheads="1"/>
                </p:cNvSpPr>
                <p:nvPr/>
              </p:nvSpPr>
              <p:spPr bwMode="auto">
                <a:xfrm>
                  <a:off x="1066" y="3249"/>
                  <a:ext cx="45" cy="45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32956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924" y="3270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943" name="Group 64"/>
              <p:cNvGrpSpPr>
                <a:grpSpLocks/>
              </p:cNvGrpSpPr>
              <p:nvPr/>
            </p:nvGrpSpPr>
            <p:grpSpPr bwMode="auto">
              <a:xfrm>
                <a:off x="930" y="3611"/>
                <a:ext cx="187" cy="45"/>
                <a:chOff x="924" y="3249"/>
                <a:chExt cx="187" cy="45"/>
              </a:xfrm>
            </p:grpSpPr>
            <p:sp>
              <p:nvSpPr>
                <p:cNvPr id="32953" name="Oval 65"/>
                <p:cNvSpPr>
                  <a:spLocks noChangeArrowheads="1"/>
                </p:cNvSpPr>
                <p:nvPr/>
              </p:nvSpPr>
              <p:spPr bwMode="auto">
                <a:xfrm>
                  <a:off x="1066" y="3249"/>
                  <a:ext cx="45" cy="45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32954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924" y="3270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944" name="Group 67"/>
              <p:cNvGrpSpPr>
                <a:grpSpLocks/>
              </p:cNvGrpSpPr>
              <p:nvPr/>
            </p:nvGrpSpPr>
            <p:grpSpPr bwMode="auto">
              <a:xfrm>
                <a:off x="930" y="3702"/>
                <a:ext cx="187" cy="45"/>
                <a:chOff x="924" y="3249"/>
                <a:chExt cx="187" cy="45"/>
              </a:xfrm>
            </p:grpSpPr>
            <p:sp>
              <p:nvSpPr>
                <p:cNvPr id="32951" name="Oval 68"/>
                <p:cNvSpPr>
                  <a:spLocks noChangeArrowheads="1"/>
                </p:cNvSpPr>
                <p:nvPr/>
              </p:nvSpPr>
              <p:spPr bwMode="auto">
                <a:xfrm>
                  <a:off x="1066" y="3249"/>
                  <a:ext cx="45" cy="45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32952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924" y="3270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945" name="Group 70"/>
              <p:cNvGrpSpPr>
                <a:grpSpLocks/>
              </p:cNvGrpSpPr>
              <p:nvPr/>
            </p:nvGrpSpPr>
            <p:grpSpPr bwMode="auto">
              <a:xfrm>
                <a:off x="930" y="3793"/>
                <a:ext cx="187" cy="45"/>
                <a:chOff x="924" y="3249"/>
                <a:chExt cx="187" cy="45"/>
              </a:xfrm>
            </p:grpSpPr>
            <p:sp>
              <p:nvSpPr>
                <p:cNvPr id="32949" name="Oval 71"/>
                <p:cNvSpPr>
                  <a:spLocks noChangeArrowheads="1"/>
                </p:cNvSpPr>
                <p:nvPr/>
              </p:nvSpPr>
              <p:spPr bwMode="auto">
                <a:xfrm>
                  <a:off x="1066" y="3249"/>
                  <a:ext cx="45" cy="45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32950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924" y="3270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73"/>
              <p:cNvGrpSpPr>
                <a:grpSpLocks/>
              </p:cNvGrpSpPr>
              <p:nvPr/>
            </p:nvGrpSpPr>
            <p:grpSpPr bwMode="auto">
              <a:xfrm>
                <a:off x="930" y="3883"/>
                <a:ext cx="187" cy="45"/>
                <a:chOff x="924" y="3249"/>
                <a:chExt cx="187" cy="45"/>
              </a:xfrm>
            </p:grpSpPr>
            <p:sp>
              <p:nvSpPr>
                <p:cNvPr id="6" name="Oval 74"/>
                <p:cNvSpPr>
                  <a:spLocks noChangeArrowheads="1"/>
                </p:cNvSpPr>
                <p:nvPr/>
              </p:nvSpPr>
              <p:spPr bwMode="auto">
                <a:xfrm>
                  <a:off x="1066" y="3249"/>
                  <a:ext cx="45" cy="45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32948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924" y="3270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2929" name="Group 102"/>
            <p:cNvGrpSpPr>
              <a:grpSpLocks/>
            </p:cNvGrpSpPr>
            <p:nvPr/>
          </p:nvGrpSpPr>
          <p:grpSpPr bwMode="auto">
            <a:xfrm>
              <a:off x="601" y="3583"/>
              <a:ext cx="193" cy="226"/>
              <a:chOff x="601" y="3583"/>
              <a:chExt cx="193" cy="226"/>
            </a:xfrm>
          </p:grpSpPr>
          <p:grpSp>
            <p:nvGrpSpPr>
              <p:cNvPr id="32930" name="Group 78"/>
              <p:cNvGrpSpPr>
                <a:grpSpLocks/>
              </p:cNvGrpSpPr>
              <p:nvPr/>
            </p:nvGrpSpPr>
            <p:grpSpPr bwMode="auto">
              <a:xfrm>
                <a:off x="601" y="3583"/>
                <a:ext cx="187" cy="45"/>
                <a:chOff x="924" y="3249"/>
                <a:chExt cx="187" cy="45"/>
              </a:xfrm>
            </p:grpSpPr>
            <p:sp>
              <p:nvSpPr>
                <p:cNvPr id="32937" name="Oval 79"/>
                <p:cNvSpPr>
                  <a:spLocks noChangeArrowheads="1"/>
                </p:cNvSpPr>
                <p:nvPr/>
              </p:nvSpPr>
              <p:spPr bwMode="auto">
                <a:xfrm>
                  <a:off x="1066" y="3249"/>
                  <a:ext cx="45" cy="45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32938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924" y="3270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931" name="Group 81"/>
              <p:cNvGrpSpPr>
                <a:grpSpLocks/>
              </p:cNvGrpSpPr>
              <p:nvPr/>
            </p:nvGrpSpPr>
            <p:grpSpPr bwMode="auto">
              <a:xfrm>
                <a:off x="607" y="3673"/>
                <a:ext cx="187" cy="45"/>
                <a:chOff x="924" y="3249"/>
                <a:chExt cx="187" cy="45"/>
              </a:xfrm>
            </p:grpSpPr>
            <p:sp>
              <p:nvSpPr>
                <p:cNvPr id="32935" name="Oval 82"/>
                <p:cNvSpPr>
                  <a:spLocks noChangeArrowheads="1"/>
                </p:cNvSpPr>
                <p:nvPr/>
              </p:nvSpPr>
              <p:spPr bwMode="auto">
                <a:xfrm>
                  <a:off x="1066" y="3249"/>
                  <a:ext cx="45" cy="45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32936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924" y="3270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932" name="Group 84"/>
              <p:cNvGrpSpPr>
                <a:grpSpLocks/>
              </p:cNvGrpSpPr>
              <p:nvPr/>
            </p:nvGrpSpPr>
            <p:grpSpPr bwMode="auto">
              <a:xfrm>
                <a:off x="607" y="3764"/>
                <a:ext cx="187" cy="45"/>
                <a:chOff x="924" y="3249"/>
                <a:chExt cx="187" cy="45"/>
              </a:xfrm>
            </p:grpSpPr>
            <p:sp>
              <p:nvSpPr>
                <p:cNvPr id="32933" name="Oval 85"/>
                <p:cNvSpPr>
                  <a:spLocks noChangeArrowheads="1"/>
                </p:cNvSpPr>
                <p:nvPr/>
              </p:nvSpPr>
              <p:spPr bwMode="auto">
                <a:xfrm>
                  <a:off x="1066" y="3249"/>
                  <a:ext cx="45" cy="45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32934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924" y="3270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2947" name="Group 179"/>
          <p:cNvGrpSpPr>
            <a:grpSpLocks/>
          </p:cNvGrpSpPr>
          <p:nvPr/>
        </p:nvGrpSpPr>
        <p:grpSpPr bwMode="auto">
          <a:xfrm>
            <a:off x="3190875" y="3357563"/>
            <a:ext cx="733425" cy="1077912"/>
            <a:chOff x="2018" y="3385"/>
            <a:chExt cx="462" cy="679"/>
          </a:xfrm>
        </p:grpSpPr>
        <p:grpSp>
          <p:nvGrpSpPr>
            <p:cNvPr id="32893" name="Group 151"/>
            <p:cNvGrpSpPr>
              <a:grpSpLocks/>
            </p:cNvGrpSpPr>
            <p:nvPr/>
          </p:nvGrpSpPr>
          <p:grpSpPr bwMode="auto">
            <a:xfrm>
              <a:off x="2018" y="3385"/>
              <a:ext cx="190" cy="679"/>
              <a:chOff x="2018" y="3385"/>
              <a:chExt cx="190" cy="679"/>
            </a:xfrm>
          </p:grpSpPr>
          <p:grpSp>
            <p:nvGrpSpPr>
              <p:cNvPr id="32904" name="Group 129"/>
              <p:cNvGrpSpPr>
                <a:grpSpLocks/>
              </p:cNvGrpSpPr>
              <p:nvPr/>
            </p:nvGrpSpPr>
            <p:grpSpPr bwMode="auto">
              <a:xfrm>
                <a:off x="2024" y="3385"/>
                <a:ext cx="184" cy="45"/>
                <a:chOff x="2024" y="3385"/>
                <a:chExt cx="184" cy="45"/>
              </a:xfrm>
            </p:grpSpPr>
            <p:sp>
              <p:nvSpPr>
                <p:cNvPr id="32926" name="Oval 105"/>
                <p:cNvSpPr>
                  <a:spLocks noChangeArrowheads="1"/>
                </p:cNvSpPr>
                <p:nvPr/>
              </p:nvSpPr>
              <p:spPr bwMode="auto">
                <a:xfrm>
                  <a:off x="2024" y="3385"/>
                  <a:ext cx="45" cy="4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32927" name="Line 128"/>
                <p:cNvSpPr>
                  <a:spLocks noChangeShapeType="1"/>
                </p:cNvSpPr>
                <p:nvPr/>
              </p:nvSpPr>
              <p:spPr bwMode="auto">
                <a:xfrm>
                  <a:off x="2072" y="3401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905" name="Group 130"/>
              <p:cNvGrpSpPr>
                <a:grpSpLocks/>
              </p:cNvGrpSpPr>
              <p:nvPr/>
            </p:nvGrpSpPr>
            <p:grpSpPr bwMode="auto">
              <a:xfrm>
                <a:off x="2018" y="3475"/>
                <a:ext cx="184" cy="45"/>
                <a:chOff x="2024" y="3385"/>
                <a:chExt cx="184" cy="45"/>
              </a:xfrm>
            </p:grpSpPr>
            <p:sp>
              <p:nvSpPr>
                <p:cNvPr id="32924" name="Oval 131"/>
                <p:cNvSpPr>
                  <a:spLocks noChangeArrowheads="1"/>
                </p:cNvSpPr>
                <p:nvPr/>
              </p:nvSpPr>
              <p:spPr bwMode="auto">
                <a:xfrm>
                  <a:off x="2024" y="3385"/>
                  <a:ext cx="45" cy="4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32925" name="Line 132"/>
                <p:cNvSpPr>
                  <a:spLocks noChangeShapeType="1"/>
                </p:cNvSpPr>
                <p:nvPr/>
              </p:nvSpPr>
              <p:spPr bwMode="auto">
                <a:xfrm>
                  <a:off x="2072" y="3401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906" name="Group 133"/>
              <p:cNvGrpSpPr>
                <a:grpSpLocks/>
              </p:cNvGrpSpPr>
              <p:nvPr/>
            </p:nvGrpSpPr>
            <p:grpSpPr bwMode="auto">
              <a:xfrm>
                <a:off x="2024" y="3567"/>
                <a:ext cx="184" cy="45"/>
                <a:chOff x="2024" y="3385"/>
                <a:chExt cx="184" cy="45"/>
              </a:xfrm>
            </p:grpSpPr>
            <p:sp>
              <p:nvSpPr>
                <p:cNvPr id="32922" name="Oval 134"/>
                <p:cNvSpPr>
                  <a:spLocks noChangeArrowheads="1"/>
                </p:cNvSpPr>
                <p:nvPr/>
              </p:nvSpPr>
              <p:spPr bwMode="auto">
                <a:xfrm>
                  <a:off x="2024" y="3385"/>
                  <a:ext cx="45" cy="4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32923" name="Line 135"/>
                <p:cNvSpPr>
                  <a:spLocks noChangeShapeType="1"/>
                </p:cNvSpPr>
                <p:nvPr/>
              </p:nvSpPr>
              <p:spPr bwMode="auto">
                <a:xfrm>
                  <a:off x="2072" y="3401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907" name="Group 136"/>
              <p:cNvGrpSpPr>
                <a:grpSpLocks/>
              </p:cNvGrpSpPr>
              <p:nvPr/>
            </p:nvGrpSpPr>
            <p:grpSpPr bwMode="auto">
              <a:xfrm>
                <a:off x="2018" y="3657"/>
                <a:ext cx="184" cy="45"/>
                <a:chOff x="2024" y="3385"/>
                <a:chExt cx="184" cy="45"/>
              </a:xfrm>
            </p:grpSpPr>
            <p:sp>
              <p:nvSpPr>
                <p:cNvPr id="32920" name="Oval 137"/>
                <p:cNvSpPr>
                  <a:spLocks noChangeArrowheads="1"/>
                </p:cNvSpPr>
                <p:nvPr/>
              </p:nvSpPr>
              <p:spPr bwMode="auto">
                <a:xfrm>
                  <a:off x="2024" y="3385"/>
                  <a:ext cx="45" cy="4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32921" name="Line 138"/>
                <p:cNvSpPr>
                  <a:spLocks noChangeShapeType="1"/>
                </p:cNvSpPr>
                <p:nvPr/>
              </p:nvSpPr>
              <p:spPr bwMode="auto">
                <a:xfrm>
                  <a:off x="2072" y="3401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908" name="Group 139"/>
              <p:cNvGrpSpPr>
                <a:grpSpLocks/>
              </p:cNvGrpSpPr>
              <p:nvPr/>
            </p:nvGrpSpPr>
            <p:grpSpPr bwMode="auto">
              <a:xfrm>
                <a:off x="2024" y="3747"/>
                <a:ext cx="184" cy="45"/>
                <a:chOff x="2024" y="3385"/>
                <a:chExt cx="184" cy="45"/>
              </a:xfrm>
            </p:grpSpPr>
            <p:sp>
              <p:nvSpPr>
                <p:cNvPr id="32918" name="Oval 140"/>
                <p:cNvSpPr>
                  <a:spLocks noChangeArrowheads="1"/>
                </p:cNvSpPr>
                <p:nvPr/>
              </p:nvSpPr>
              <p:spPr bwMode="auto">
                <a:xfrm>
                  <a:off x="2024" y="3385"/>
                  <a:ext cx="45" cy="4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32919" name="Line 141"/>
                <p:cNvSpPr>
                  <a:spLocks noChangeShapeType="1"/>
                </p:cNvSpPr>
                <p:nvPr/>
              </p:nvSpPr>
              <p:spPr bwMode="auto">
                <a:xfrm>
                  <a:off x="2072" y="3401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909" name="Group 142"/>
              <p:cNvGrpSpPr>
                <a:grpSpLocks/>
              </p:cNvGrpSpPr>
              <p:nvPr/>
            </p:nvGrpSpPr>
            <p:grpSpPr bwMode="auto">
              <a:xfrm>
                <a:off x="2018" y="3837"/>
                <a:ext cx="184" cy="45"/>
                <a:chOff x="2024" y="3385"/>
                <a:chExt cx="184" cy="45"/>
              </a:xfrm>
            </p:grpSpPr>
            <p:sp>
              <p:nvSpPr>
                <p:cNvPr id="32916" name="Oval 143"/>
                <p:cNvSpPr>
                  <a:spLocks noChangeArrowheads="1"/>
                </p:cNvSpPr>
                <p:nvPr/>
              </p:nvSpPr>
              <p:spPr bwMode="auto">
                <a:xfrm>
                  <a:off x="2024" y="3385"/>
                  <a:ext cx="45" cy="4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32917" name="Line 144"/>
                <p:cNvSpPr>
                  <a:spLocks noChangeShapeType="1"/>
                </p:cNvSpPr>
                <p:nvPr/>
              </p:nvSpPr>
              <p:spPr bwMode="auto">
                <a:xfrm>
                  <a:off x="2072" y="3401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910" name="Group 145"/>
              <p:cNvGrpSpPr>
                <a:grpSpLocks/>
              </p:cNvGrpSpPr>
              <p:nvPr/>
            </p:nvGrpSpPr>
            <p:grpSpPr bwMode="auto">
              <a:xfrm>
                <a:off x="2024" y="3929"/>
                <a:ext cx="184" cy="45"/>
                <a:chOff x="2024" y="3385"/>
                <a:chExt cx="184" cy="45"/>
              </a:xfrm>
            </p:grpSpPr>
            <p:sp>
              <p:nvSpPr>
                <p:cNvPr id="32914" name="Oval 146"/>
                <p:cNvSpPr>
                  <a:spLocks noChangeArrowheads="1"/>
                </p:cNvSpPr>
                <p:nvPr/>
              </p:nvSpPr>
              <p:spPr bwMode="auto">
                <a:xfrm>
                  <a:off x="2024" y="3385"/>
                  <a:ext cx="45" cy="4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32915" name="Line 147"/>
                <p:cNvSpPr>
                  <a:spLocks noChangeShapeType="1"/>
                </p:cNvSpPr>
                <p:nvPr/>
              </p:nvSpPr>
              <p:spPr bwMode="auto">
                <a:xfrm>
                  <a:off x="2072" y="3401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911" name="Group 148"/>
              <p:cNvGrpSpPr>
                <a:grpSpLocks/>
              </p:cNvGrpSpPr>
              <p:nvPr/>
            </p:nvGrpSpPr>
            <p:grpSpPr bwMode="auto">
              <a:xfrm>
                <a:off x="2018" y="4019"/>
                <a:ext cx="184" cy="45"/>
                <a:chOff x="2024" y="3385"/>
                <a:chExt cx="184" cy="45"/>
              </a:xfrm>
            </p:grpSpPr>
            <p:sp>
              <p:nvSpPr>
                <p:cNvPr id="32912" name="Oval 149"/>
                <p:cNvSpPr>
                  <a:spLocks noChangeArrowheads="1"/>
                </p:cNvSpPr>
                <p:nvPr/>
              </p:nvSpPr>
              <p:spPr bwMode="auto">
                <a:xfrm>
                  <a:off x="2024" y="3385"/>
                  <a:ext cx="45" cy="4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32913" name="Line 150"/>
                <p:cNvSpPr>
                  <a:spLocks noChangeShapeType="1"/>
                </p:cNvSpPr>
                <p:nvPr/>
              </p:nvSpPr>
              <p:spPr bwMode="auto">
                <a:xfrm>
                  <a:off x="2072" y="3401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2894" name="Group 177"/>
            <p:cNvGrpSpPr>
              <a:grpSpLocks/>
            </p:cNvGrpSpPr>
            <p:nvPr/>
          </p:nvGrpSpPr>
          <p:grpSpPr bwMode="auto">
            <a:xfrm>
              <a:off x="2290" y="3597"/>
              <a:ext cx="190" cy="225"/>
              <a:chOff x="2554" y="3567"/>
              <a:chExt cx="190" cy="225"/>
            </a:xfrm>
          </p:grpSpPr>
          <p:grpSp>
            <p:nvGrpSpPr>
              <p:cNvPr id="32895" name="Group 159"/>
              <p:cNvGrpSpPr>
                <a:grpSpLocks/>
              </p:cNvGrpSpPr>
              <p:nvPr/>
            </p:nvGrpSpPr>
            <p:grpSpPr bwMode="auto">
              <a:xfrm>
                <a:off x="2560" y="3567"/>
                <a:ext cx="184" cy="45"/>
                <a:chOff x="2024" y="3385"/>
                <a:chExt cx="184" cy="45"/>
              </a:xfrm>
            </p:grpSpPr>
            <p:sp>
              <p:nvSpPr>
                <p:cNvPr id="32902" name="Oval 160"/>
                <p:cNvSpPr>
                  <a:spLocks noChangeArrowheads="1"/>
                </p:cNvSpPr>
                <p:nvPr/>
              </p:nvSpPr>
              <p:spPr bwMode="auto">
                <a:xfrm>
                  <a:off x="2024" y="3385"/>
                  <a:ext cx="45" cy="4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32903" name="Line 161"/>
                <p:cNvSpPr>
                  <a:spLocks noChangeShapeType="1"/>
                </p:cNvSpPr>
                <p:nvPr/>
              </p:nvSpPr>
              <p:spPr bwMode="auto">
                <a:xfrm>
                  <a:off x="2072" y="3401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896" name="Group 162"/>
              <p:cNvGrpSpPr>
                <a:grpSpLocks/>
              </p:cNvGrpSpPr>
              <p:nvPr/>
            </p:nvGrpSpPr>
            <p:grpSpPr bwMode="auto">
              <a:xfrm>
                <a:off x="2554" y="3657"/>
                <a:ext cx="184" cy="45"/>
                <a:chOff x="2024" y="3385"/>
                <a:chExt cx="184" cy="45"/>
              </a:xfrm>
            </p:grpSpPr>
            <p:sp>
              <p:nvSpPr>
                <p:cNvPr id="32900" name="Oval 163"/>
                <p:cNvSpPr>
                  <a:spLocks noChangeArrowheads="1"/>
                </p:cNvSpPr>
                <p:nvPr/>
              </p:nvSpPr>
              <p:spPr bwMode="auto">
                <a:xfrm>
                  <a:off x="2024" y="3385"/>
                  <a:ext cx="45" cy="4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32901" name="Line 164"/>
                <p:cNvSpPr>
                  <a:spLocks noChangeShapeType="1"/>
                </p:cNvSpPr>
                <p:nvPr/>
              </p:nvSpPr>
              <p:spPr bwMode="auto">
                <a:xfrm>
                  <a:off x="2072" y="3401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897" name="Group 165"/>
              <p:cNvGrpSpPr>
                <a:grpSpLocks/>
              </p:cNvGrpSpPr>
              <p:nvPr/>
            </p:nvGrpSpPr>
            <p:grpSpPr bwMode="auto">
              <a:xfrm>
                <a:off x="2560" y="3747"/>
                <a:ext cx="184" cy="45"/>
                <a:chOff x="2024" y="3385"/>
                <a:chExt cx="184" cy="45"/>
              </a:xfrm>
            </p:grpSpPr>
            <p:sp>
              <p:nvSpPr>
                <p:cNvPr id="32898" name="Oval 166"/>
                <p:cNvSpPr>
                  <a:spLocks noChangeArrowheads="1"/>
                </p:cNvSpPr>
                <p:nvPr/>
              </p:nvSpPr>
              <p:spPr bwMode="auto">
                <a:xfrm>
                  <a:off x="2024" y="3385"/>
                  <a:ext cx="45" cy="45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32899" name="Line 167"/>
                <p:cNvSpPr>
                  <a:spLocks noChangeShapeType="1"/>
                </p:cNvSpPr>
                <p:nvPr/>
              </p:nvSpPr>
              <p:spPr bwMode="auto">
                <a:xfrm>
                  <a:off x="2072" y="3401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2964" name="Group 196"/>
          <p:cNvGrpSpPr>
            <a:grpSpLocks/>
          </p:cNvGrpSpPr>
          <p:nvPr/>
        </p:nvGrpSpPr>
        <p:grpSpPr bwMode="auto">
          <a:xfrm>
            <a:off x="755650" y="3597275"/>
            <a:ext cx="720725" cy="504825"/>
            <a:chOff x="2789" y="3475"/>
            <a:chExt cx="454" cy="318"/>
          </a:xfrm>
        </p:grpSpPr>
        <p:sp>
          <p:nvSpPr>
            <p:cNvPr id="32877" name="Oval 180"/>
            <p:cNvSpPr>
              <a:spLocks noChangeArrowheads="1"/>
            </p:cNvSpPr>
            <p:nvPr/>
          </p:nvSpPr>
          <p:spPr bwMode="auto">
            <a:xfrm>
              <a:off x="2789" y="3475"/>
              <a:ext cx="46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78" name="Oval 181"/>
            <p:cNvSpPr>
              <a:spLocks noChangeArrowheads="1"/>
            </p:cNvSpPr>
            <p:nvPr/>
          </p:nvSpPr>
          <p:spPr bwMode="auto">
            <a:xfrm>
              <a:off x="2789" y="3566"/>
              <a:ext cx="46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79" name="Oval 182"/>
            <p:cNvSpPr>
              <a:spLocks noChangeArrowheads="1"/>
            </p:cNvSpPr>
            <p:nvPr/>
          </p:nvSpPr>
          <p:spPr bwMode="auto">
            <a:xfrm>
              <a:off x="2789" y="3656"/>
              <a:ext cx="46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80" name="Oval 183"/>
            <p:cNvSpPr>
              <a:spLocks noChangeArrowheads="1"/>
            </p:cNvSpPr>
            <p:nvPr/>
          </p:nvSpPr>
          <p:spPr bwMode="auto">
            <a:xfrm>
              <a:off x="2789" y="3747"/>
              <a:ext cx="46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81" name="Oval 184"/>
            <p:cNvSpPr>
              <a:spLocks noChangeArrowheads="1"/>
            </p:cNvSpPr>
            <p:nvPr/>
          </p:nvSpPr>
          <p:spPr bwMode="auto">
            <a:xfrm>
              <a:off x="2925" y="3475"/>
              <a:ext cx="46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82" name="Oval 185"/>
            <p:cNvSpPr>
              <a:spLocks noChangeArrowheads="1"/>
            </p:cNvSpPr>
            <p:nvPr/>
          </p:nvSpPr>
          <p:spPr bwMode="auto">
            <a:xfrm>
              <a:off x="2925" y="3566"/>
              <a:ext cx="46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83" name="Oval 186"/>
            <p:cNvSpPr>
              <a:spLocks noChangeArrowheads="1"/>
            </p:cNvSpPr>
            <p:nvPr/>
          </p:nvSpPr>
          <p:spPr bwMode="auto">
            <a:xfrm>
              <a:off x="2925" y="3656"/>
              <a:ext cx="46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84" name="Oval 187"/>
            <p:cNvSpPr>
              <a:spLocks noChangeArrowheads="1"/>
            </p:cNvSpPr>
            <p:nvPr/>
          </p:nvSpPr>
          <p:spPr bwMode="auto">
            <a:xfrm>
              <a:off x="2925" y="3747"/>
              <a:ext cx="46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85" name="Oval 188"/>
            <p:cNvSpPr>
              <a:spLocks noChangeArrowheads="1"/>
            </p:cNvSpPr>
            <p:nvPr/>
          </p:nvSpPr>
          <p:spPr bwMode="auto">
            <a:xfrm>
              <a:off x="3061" y="3475"/>
              <a:ext cx="46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86" name="Oval 189"/>
            <p:cNvSpPr>
              <a:spLocks noChangeArrowheads="1"/>
            </p:cNvSpPr>
            <p:nvPr/>
          </p:nvSpPr>
          <p:spPr bwMode="auto">
            <a:xfrm>
              <a:off x="3061" y="3566"/>
              <a:ext cx="46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87" name="Oval 190"/>
            <p:cNvSpPr>
              <a:spLocks noChangeArrowheads="1"/>
            </p:cNvSpPr>
            <p:nvPr/>
          </p:nvSpPr>
          <p:spPr bwMode="auto">
            <a:xfrm>
              <a:off x="3061" y="3656"/>
              <a:ext cx="46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88" name="Oval 191"/>
            <p:cNvSpPr>
              <a:spLocks noChangeArrowheads="1"/>
            </p:cNvSpPr>
            <p:nvPr/>
          </p:nvSpPr>
          <p:spPr bwMode="auto">
            <a:xfrm>
              <a:off x="3061" y="3747"/>
              <a:ext cx="46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89" name="Oval 192"/>
            <p:cNvSpPr>
              <a:spLocks noChangeArrowheads="1"/>
            </p:cNvSpPr>
            <p:nvPr/>
          </p:nvSpPr>
          <p:spPr bwMode="auto">
            <a:xfrm>
              <a:off x="3197" y="3475"/>
              <a:ext cx="46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90" name="Oval 193"/>
            <p:cNvSpPr>
              <a:spLocks noChangeArrowheads="1"/>
            </p:cNvSpPr>
            <p:nvPr/>
          </p:nvSpPr>
          <p:spPr bwMode="auto">
            <a:xfrm>
              <a:off x="3197" y="3566"/>
              <a:ext cx="46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91" name="Oval 194"/>
            <p:cNvSpPr>
              <a:spLocks noChangeArrowheads="1"/>
            </p:cNvSpPr>
            <p:nvPr/>
          </p:nvSpPr>
          <p:spPr bwMode="auto">
            <a:xfrm>
              <a:off x="3197" y="3656"/>
              <a:ext cx="46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92" name="Oval 195"/>
            <p:cNvSpPr>
              <a:spLocks noChangeArrowheads="1"/>
            </p:cNvSpPr>
            <p:nvPr/>
          </p:nvSpPr>
          <p:spPr bwMode="auto">
            <a:xfrm>
              <a:off x="3197" y="3747"/>
              <a:ext cx="46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</p:grpSp>
      <p:grpSp>
        <p:nvGrpSpPr>
          <p:cNvPr id="32982" name="Group 214"/>
          <p:cNvGrpSpPr>
            <a:grpSpLocks/>
          </p:cNvGrpSpPr>
          <p:nvPr/>
        </p:nvGrpSpPr>
        <p:grpSpPr bwMode="auto">
          <a:xfrm>
            <a:off x="3348038" y="3597275"/>
            <a:ext cx="720725" cy="504825"/>
            <a:chOff x="3061" y="3475"/>
            <a:chExt cx="454" cy="318"/>
          </a:xfrm>
        </p:grpSpPr>
        <p:sp>
          <p:nvSpPr>
            <p:cNvPr id="32861" name="Oval 198"/>
            <p:cNvSpPr>
              <a:spLocks noChangeArrowheads="1"/>
            </p:cNvSpPr>
            <p:nvPr/>
          </p:nvSpPr>
          <p:spPr bwMode="auto">
            <a:xfrm>
              <a:off x="3061" y="3475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62" name="Oval 199"/>
            <p:cNvSpPr>
              <a:spLocks noChangeArrowheads="1"/>
            </p:cNvSpPr>
            <p:nvPr/>
          </p:nvSpPr>
          <p:spPr bwMode="auto">
            <a:xfrm>
              <a:off x="3061" y="356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63" name="Oval 200"/>
            <p:cNvSpPr>
              <a:spLocks noChangeArrowheads="1"/>
            </p:cNvSpPr>
            <p:nvPr/>
          </p:nvSpPr>
          <p:spPr bwMode="auto">
            <a:xfrm>
              <a:off x="3061" y="365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64" name="Oval 201"/>
            <p:cNvSpPr>
              <a:spLocks noChangeArrowheads="1"/>
            </p:cNvSpPr>
            <p:nvPr/>
          </p:nvSpPr>
          <p:spPr bwMode="auto">
            <a:xfrm>
              <a:off x="3061" y="374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65" name="Oval 202"/>
            <p:cNvSpPr>
              <a:spLocks noChangeArrowheads="1"/>
            </p:cNvSpPr>
            <p:nvPr/>
          </p:nvSpPr>
          <p:spPr bwMode="auto">
            <a:xfrm>
              <a:off x="3197" y="3475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66" name="Oval 203"/>
            <p:cNvSpPr>
              <a:spLocks noChangeArrowheads="1"/>
            </p:cNvSpPr>
            <p:nvPr/>
          </p:nvSpPr>
          <p:spPr bwMode="auto">
            <a:xfrm>
              <a:off x="3197" y="356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67" name="Oval 204"/>
            <p:cNvSpPr>
              <a:spLocks noChangeArrowheads="1"/>
            </p:cNvSpPr>
            <p:nvPr/>
          </p:nvSpPr>
          <p:spPr bwMode="auto">
            <a:xfrm>
              <a:off x="3197" y="365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68" name="Oval 205"/>
            <p:cNvSpPr>
              <a:spLocks noChangeArrowheads="1"/>
            </p:cNvSpPr>
            <p:nvPr/>
          </p:nvSpPr>
          <p:spPr bwMode="auto">
            <a:xfrm>
              <a:off x="3197" y="374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69" name="Oval 206"/>
            <p:cNvSpPr>
              <a:spLocks noChangeArrowheads="1"/>
            </p:cNvSpPr>
            <p:nvPr/>
          </p:nvSpPr>
          <p:spPr bwMode="auto">
            <a:xfrm>
              <a:off x="3333" y="3475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70" name="Oval 207"/>
            <p:cNvSpPr>
              <a:spLocks noChangeArrowheads="1"/>
            </p:cNvSpPr>
            <p:nvPr/>
          </p:nvSpPr>
          <p:spPr bwMode="auto">
            <a:xfrm>
              <a:off x="3333" y="356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71" name="Oval 208"/>
            <p:cNvSpPr>
              <a:spLocks noChangeArrowheads="1"/>
            </p:cNvSpPr>
            <p:nvPr/>
          </p:nvSpPr>
          <p:spPr bwMode="auto">
            <a:xfrm>
              <a:off x="3333" y="365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72" name="Oval 209"/>
            <p:cNvSpPr>
              <a:spLocks noChangeArrowheads="1"/>
            </p:cNvSpPr>
            <p:nvPr/>
          </p:nvSpPr>
          <p:spPr bwMode="auto">
            <a:xfrm>
              <a:off x="3333" y="374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73" name="Oval 210"/>
            <p:cNvSpPr>
              <a:spLocks noChangeArrowheads="1"/>
            </p:cNvSpPr>
            <p:nvPr/>
          </p:nvSpPr>
          <p:spPr bwMode="auto">
            <a:xfrm>
              <a:off x="3469" y="3475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74" name="Oval 211"/>
            <p:cNvSpPr>
              <a:spLocks noChangeArrowheads="1"/>
            </p:cNvSpPr>
            <p:nvPr/>
          </p:nvSpPr>
          <p:spPr bwMode="auto">
            <a:xfrm>
              <a:off x="3469" y="356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75" name="Oval 212"/>
            <p:cNvSpPr>
              <a:spLocks noChangeArrowheads="1"/>
            </p:cNvSpPr>
            <p:nvPr/>
          </p:nvSpPr>
          <p:spPr bwMode="auto">
            <a:xfrm>
              <a:off x="3469" y="365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76" name="Oval 213"/>
            <p:cNvSpPr>
              <a:spLocks noChangeArrowheads="1"/>
            </p:cNvSpPr>
            <p:nvPr/>
          </p:nvSpPr>
          <p:spPr bwMode="auto">
            <a:xfrm>
              <a:off x="3469" y="374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</p:grpSp>
      <p:grpSp>
        <p:nvGrpSpPr>
          <p:cNvPr id="32987" name="Group 219"/>
          <p:cNvGrpSpPr>
            <a:grpSpLocks/>
          </p:cNvGrpSpPr>
          <p:nvPr/>
        </p:nvGrpSpPr>
        <p:grpSpPr bwMode="auto">
          <a:xfrm>
            <a:off x="395288" y="2708275"/>
            <a:ext cx="4032250" cy="1824038"/>
            <a:chOff x="249" y="1963"/>
            <a:chExt cx="2540" cy="1149"/>
          </a:xfrm>
        </p:grpSpPr>
        <p:grpSp>
          <p:nvGrpSpPr>
            <p:cNvPr id="32846" name="Group 38"/>
            <p:cNvGrpSpPr>
              <a:grpSpLocks/>
            </p:cNvGrpSpPr>
            <p:nvPr/>
          </p:nvGrpSpPr>
          <p:grpSpPr bwMode="auto">
            <a:xfrm>
              <a:off x="249" y="2295"/>
              <a:ext cx="2540" cy="817"/>
              <a:chOff x="1565" y="2205"/>
              <a:chExt cx="2540" cy="817"/>
            </a:xfrm>
          </p:grpSpPr>
          <p:sp>
            <p:nvSpPr>
              <p:cNvPr id="32849" name="Rectangle 28"/>
              <p:cNvSpPr>
                <a:spLocks noChangeArrowheads="1"/>
              </p:cNvSpPr>
              <p:nvPr/>
            </p:nvSpPr>
            <p:spPr bwMode="auto">
              <a:xfrm>
                <a:off x="3198" y="2205"/>
                <a:ext cx="907" cy="817"/>
              </a:xfrm>
              <a:prstGeom prst="rect">
                <a:avLst/>
              </a:prstGeom>
              <a:noFill/>
              <a:ln w="28575">
                <a:solidFill>
                  <a:srgbClr val="FF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grpSp>
            <p:nvGrpSpPr>
              <p:cNvPr id="32850" name="Group 31"/>
              <p:cNvGrpSpPr>
                <a:grpSpLocks/>
              </p:cNvGrpSpPr>
              <p:nvPr/>
            </p:nvGrpSpPr>
            <p:grpSpPr bwMode="auto">
              <a:xfrm>
                <a:off x="2835" y="2205"/>
                <a:ext cx="362" cy="817"/>
                <a:chOff x="2835" y="2205"/>
                <a:chExt cx="362" cy="817"/>
              </a:xfrm>
            </p:grpSpPr>
            <p:sp>
              <p:nvSpPr>
                <p:cNvPr id="32857" name="Oval 17"/>
                <p:cNvSpPr>
                  <a:spLocks noChangeArrowheads="1"/>
                </p:cNvSpPr>
                <p:nvPr/>
              </p:nvSpPr>
              <p:spPr bwMode="auto">
                <a:xfrm>
                  <a:off x="2925" y="2296"/>
                  <a:ext cx="181" cy="181"/>
                </a:xfrm>
                <a:prstGeom prst="ellips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32858" name="Rectangle 20"/>
                <p:cNvSpPr>
                  <a:spLocks noChangeArrowheads="1"/>
                </p:cNvSpPr>
                <p:nvPr/>
              </p:nvSpPr>
              <p:spPr bwMode="auto">
                <a:xfrm>
                  <a:off x="2835" y="2205"/>
                  <a:ext cx="362" cy="817"/>
                </a:xfrm>
                <a:prstGeom prst="rect">
                  <a:avLst/>
                </a:prstGeom>
                <a:noFill/>
                <a:ln w="28575">
                  <a:solidFill>
                    <a:srgbClr val="FF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32859" name="Oval 29"/>
                <p:cNvSpPr>
                  <a:spLocks noChangeArrowheads="1"/>
                </p:cNvSpPr>
                <p:nvPr/>
              </p:nvSpPr>
              <p:spPr bwMode="auto">
                <a:xfrm>
                  <a:off x="2925" y="2523"/>
                  <a:ext cx="181" cy="181"/>
                </a:xfrm>
                <a:prstGeom prst="ellips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32860" name="Oval 30"/>
                <p:cNvSpPr>
                  <a:spLocks noChangeArrowheads="1"/>
                </p:cNvSpPr>
                <p:nvPr/>
              </p:nvSpPr>
              <p:spPr bwMode="auto">
                <a:xfrm>
                  <a:off x="2925" y="2750"/>
                  <a:ext cx="181" cy="181"/>
                </a:xfrm>
                <a:prstGeom prst="ellips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</p:grpSp>
          <p:sp>
            <p:nvSpPr>
              <p:cNvPr id="32851" name="Rectangle 32"/>
              <p:cNvSpPr>
                <a:spLocks noChangeArrowheads="1"/>
              </p:cNvSpPr>
              <p:nvPr/>
            </p:nvSpPr>
            <p:spPr bwMode="auto">
              <a:xfrm>
                <a:off x="1565" y="2205"/>
                <a:ext cx="907" cy="817"/>
              </a:xfrm>
              <a:prstGeom prst="rect">
                <a:avLst/>
              </a:prstGeom>
              <a:noFill/>
              <a:ln w="28575">
                <a:solidFill>
                  <a:srgbClr val="FF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grpSp>
            <p:nvGrpSpPr>
              <p:cNvPr id="32852" name="Group 33"/>
              <p:cNvGrpSpPr>
                <a:grpSpLocks/>
              </p:cNvGrpSpPr>
              <p:nvPr/>
            </p:nvGrpSpPr>
            <p:grpSpPr bwMode="auto">
              <a:xfrm>
                <a:off x="2472" y="2205"/>
                <a:ext cx="362" cy="817"/>
                <a:chOff x="2835" y="2205"/>
                <a:chExt cx="362" cy="817"/>
              </a:xfrm>
            </p:grpSpPr>
            <p:sp>
              <p:nvSpPr>
                <p:cNvPr id="32853" name="Oval 34"/>
                <p:cNvSpPr>
                  <a:spLocks noChangeArrowheads="1"/>
                </p:cNvSpPr>
                <p:nvPr/>
              </p:nvSpPr>
              <p:spPr bwMode="auto">
                <a:xfrm>
                  <a:off x="2925" y="2296"/>
                  <a:ext cx="181" cy="181"/>
                </a:xfrm>
                <a:prstGeom prst="ellips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32854" name="Rectangle 35"/>
                <p:cNvSpPr>
                  <a:spLocks noChangeArrowheads="1"/>
                </p:cNvSpPr>
                <p:nvPr/>
              </p:nvSpPr>
              <p:spPr bwMode="auto">
                <a:xfrm>
                  <a:off x="2835" y="2205"/>
                  <a:ext cx="362" cy="817"/>
                </a:xfrm>
                <a:prstGeom prst="rect">
                  <a:avLst/>
                </a:prstGeom>
                <a:noFill/>
                <a:ln w="28575">
                  <a:solidFill>
                    <a:srgbClr val="FF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32855" name="Oval 36"/>
                <p:cNvSpPr>
                  <a:spLocks noChangeArrowheads="1"/>
                </p:cNvSpPr>
                <p:nvPr/>
              </p:nvSpPr>
              <p:spPr bwMode="auto">
                <a:xfrm>
                  <a:off x="2925" y="2523"/>
                  <a:ext cx="181" cy="181"/>
                </a:xfrm>
                <a:prstGeom prst="ellips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32856" name="Oval 37"/>
                <p:cNvSpPr>
                  <a:spLocks noChangeArrowheads="1"/>
                </p:cNvSpPr>
                <p:nvPr/>
              </p:nvSpPr>
              <p:spPr bwMode="auto">
                <a:xfrm>
                  <a:off x="2925" y="2750"/>
                  <a:ext cx="181" cy="181"/>
                </a:xfrm>
                <a:prstGeom prst="ellips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</p:grpSp>
        </p:grpSp>
        <p:sp>
          <p:nvSpPr>
            <p:cNvPr id="32847" name="Text Box 215"/>
            <p:cNvSpPr txBox="1">
              <a:spLocks noChangeArrowheads="1"/>
            </p:cNvSpPr>
            <p:nvPr/>
          </p:nvSpPr>
          <p:spPr bwMode="auto">
            <a:xfrm>
              <a:off x="373" y="1963"/>
              <a:ext cx="4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400" baseline="0">
                  <a:solidFill>
                    <a:schemeClr val="folHlink"/>
                  </a:solidFill>
                </a:rPr>
                <a:t>P</a:t>
              </a:r>
            </a:p>
          </p:txBody>
        </p:sp>
        <p:sp>
          <p:nvSpPr>
            <p:cNvPr id="32848" name="Text Box 216"/>
            <p:cNvSpPr txBox="1">
              <a:spLocks noChangeArrowheads="1"/>
            </p:cNvSpPr>
            <p:nvPr/>
          </p:nvSpPr>
          <p:spPr bwMode="auto">
            <a:xfrm>
              <a:off x="2154" y="1963"/>
              <a:ext cx="4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defTabSz="914400"/>
              <a:r>
                <a:rPr lang="en-US" altLang="zh-CN" sz="2400" baseline="0">
                  <a:solidFill>
                    <a:schemeClr val="folHlink"/>
                  </a:solidFill>
                </a:rPr>
                <a:t>N</a:t>
              </a:r>
            </a:p>
          </p:txBody>
        </p:sp>
      </p:grpSp>
      <p:grpSp>
        <p:nvGrpSpPr>
          <p:cNvPr id="32998" name="Group 230"/>
          <p:cNvGrpSpPr>
            <a:grpSpLocks/>
          </p:cNvGrpSpPr>
          <p:nvPr/>
        </p:nvGrpSpPr>
        <p:grpSpPr bwMode="auto">
          <a:xfrm>
            <a:off x="4787900" y="2708275"/>
            <a:ext cx="4032250" cy="1825625"/>
            <a:chOff x="3016" y="1827"/>
            <a:chExt cx="2540" cy="1150"/>
          </a:xfrm>
        </p:grpSpPr>
        <p:grpSp>
          <p:nvGrpSpPr>
            <p:cNvPr id="32830" name="Group 39"/>
            <p:cNvGrpSpPr>
              <a:grpSpLocks/>
            </p:cNvGrpSpPr>
            <p:nvPr/>
          </p:nvGrpSpPr>
          <p:grpSpPr bwMode="auto">
            <a:xfrm>
              <a:off x="3016" y="2160"/>
              <a:ext cx="2540" cy="817"/>
              <a:chOff x="1565" y="2205"/>
              <a:chExt cx="2540" cy="817"/>
            </a:xfrm>
          </p:grpSpPr>
          <p:sp>
            <p:nvSpPr>
              <p:cNvPr id="32834" name="Rectangle 40"/>
              <p:cNvSpPr>
                <a:spLocks noChangeArrowheads="1"/>
              </p:cNvSpPr>
              <p:nvPr/>
            </p:nvSpPr>
            <p:spPr bwMode="auto">
              <a:xfrm>
                <a:off x="3198" y="2205"/>
                <a:ext cx="907" cy="817"/>
              </a:xfrm>
              <a:prstGeom prst="rect">
                <a:avLst/>
              </a:prstGeom>
              <a:noFill/>
              <a:ln w="28575">
                <a:solidFill>
                  <a:srgbClr val="FF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grpSp>
            <p:nvGrpSpPr>
              <p:cNvPr id="32835" name="Group 41"/>
              <p:cNvGrpSpPr>
                <a:grpSpLocks/>
              </p:cNvGrpSpPr>
              <p:nvPr/>
            </p:nvGrpSpPr>
            <p:grpSpPr bwMode="auto">
              <a:xfrm>
                <a:off x="2835" y="2205"/>
                <a:ext cx="362" cy="817"/>
                <a:chOff x="2835" y="2205"/>
                <a:chExt cx="362" cy="817"/>
              </a:xfrm>
            </p:grpSpPr>
            <p:sp>
              <p:nvSpPr>
                <p:cNvPr id="32842" name="Oval 42"/>
                <p:cNvSpPr>
                  <a:spLocks noChangeArrowheads="1"/>
                </p:cNvSpPr>
                <p:nvPr/>
              </p:nvSpPr>
              <p:spPr bwMode="auto">
                <a:xfrm>
                  <a:off x="2925" y="2296"/>
                  <a:ext cx="181" cy="181"/>
                </a:xfrm>
                <a:prstGeom prst="ellips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32843" name="Rectangle 43"/>
                <p:cNvSpPr>
                  <a:spLocks noChangeArrowheads="1"/>
                </p:cNvSpPr>
                <p:nvPr/>
              </p:nvSpPr>
              <p:spPr bwMode="auto">
                <a:xfrm>
                  <a:off x="2835" y="2205"/>
                  <a:ext cx="362" cy="817"/>
                </a:xfrm>
                <a:prstGeom prst="rect">
                  <a:avLst/>
                </a:prstGeom>
                <a:noFill/>
                <a:ln w="28575">
                  <a:solidFill>
                    <a:srgbClr val="FF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32844" name="Oval 44"/>
                <p:cNvSpPr>
                  <a:spLocks noChangeArrowheads="1"/>
                </p:cNvSpPr>
                <p:nvPr/>
              </p:nvSpPr>
              <p:spPr bwMode="auto">
                <a:xfrm>
                  <a:off x="2925" y="2523"/>
                  <a:ext cx="181" cy="181"/>
                </a:xfrm>
                <a:prstGeom prst="ellips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32845" name="Oval 45"/>
                <p:cNvSpPr>
                  <a:spLocks noChangeArrowheads="1"/>
                </p:cNvSpPr>
                <p:nvPr/>
              </p:nvSpPr>
              <p:spPr bwMode="auto">
                <a:xfrm>
                  <a:off x="2925" y="2750"/>
                  <a:ext cx="181" cy="181"/>
                </a:xfrm>
                <a:prstGeom prst="ellips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</p:grpSp>
          <p:sp>
            <p:nvSpPr>
              <p:cNvPr id="32836" name="Rectangle 46"/>
              <p:cNvSpPr>
                <a:spLocks noChangeArrowheads="1"/>
              </p:cNvSpPr>
              <p:nvPr/>
            </p:nvSpPr>
            <p:spPr bwMode="auto">
              <a:xfrm>
                <a:off x="1565" y="2205"/>
                <a:ext cx="907" cy="817"/>
              </a:xfrm>
              <a:prstGeom prst="rect">
                <a:avLst/>
              </a:prstGeom>
              <a:noFill/>
              <a:ln w="28575">
                <a:solidFill>
                  <a:srgbClr val="FF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2800" baseline="0">
                  <a:latin typeface="仿宋" pitchFamily="49" charset="-122"/>
                </a:endParaRPr>
              </a:p>
            </p:txBody>
          </p:sp>
          <p:grpSp>
            <p:nvGrpSpPr>
              <p:cNvPr id="32837" name="Group 47"/>
              <p:cNvGrpSpPr>
                <a:grpSpLocks/>
              </p:cNvGrpSpPr>
              <p:nvPr/>
            </p:nvGrpSpPr>
            <p:grpSpPr bwMode="auto">
              <a:xfrm>
                <a:off x="2472" y="2205"/>
                <a:ext cx="362" cy="817"/>
                <a:chOff x="2835" y="2205"/>
                <a:chExt cx="362" cy="817"/>
              </a:xfrm>
            </p:grpSpPr>
            <p:sp>
              <p:nvSpPr>
                <p:cNvPr id="32838" name="Oval 48"/>
                <p:cNvSpPr>
                  <a:spLocks noChangeArrowheads="1"/>
                </p:cNvSpPr>
                <p:nvPr/>
              </p:nvSpPr>
              <p:spPr bwMode="auto">
                <a:xfrm>
                  <a:off x="2925" y="2296"/>
                  <a:ext cx="181" cy="181"/>
                </a:xfrm>
                <a:prstGeom prst="ellips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32839" name="Rectangle 49"/>
                <p:cNvSpPr>
                  <a:spLocks noChangeArrowheads="1"/>
                </p:cNvSpPr>
                <p:nvPr/>
              </p:nvSpPr>
              <p:spPr bwMode="auto">
                <a:xfrm>
                  <a:off x="2835" y="2205"/>
                  <a:ext cx="362" cy="817"/>
                </a:xfrm>
                <a:prstGeom prst="rect">
                  <a:avLst/>
                </a:prstGeom>
                <a:noFill/>
                <a:ln w="28575">
                  <a:solidFill>
                    <a:srgbClr val="FF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32840" name="Oval 50"/>
                <p:cNvSpPr>
                  <a:spLocks noChangeArrowheads="1"/>
                </p:cNvSpPr>
                <p:nvPr/>
              </p:nvSpPr>
              <p:spPr bwMode="auto">
                <a:xfrm>
                  <a:off x="2925" y="2523"/>
                  <a:ext cx="181" cy="181"/>
                </a:xfrm>
                <a:prstGeom prst="ellips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  <p:sp>
              <p:nvSpPr>
                <p:cNvPr id="32841" name="Oval 51"/>
                <p:cNvSpPr>
                  <a:spLocks noChangeArrowheads="1"/>
                </p:cNvSpPr>
                <p:nvPr/>
              </p:nvSpPr>
              <p:spPr bwMode="auto">
                <a:xfrm>
                  <a:off x="2925" y="2750"/>
                  <a:ext cx="181" cy="181"/>
                </a:xfrm>
                <a:prstGeom prst="ellipse">
                  <a:avLst/>
                </a:prstGeom>
                <a:noFill/>
                <a:ln w="2857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2800" baseline="0">
                    <a:latin typeface="仿宋" pitchFamily="49" charset="-122"/>
                  </a:endParaRPr>
                </a:p>
              </p:txBody>
            </p:sp>
          </p:grpSp>
        </p:grpSp>
        <p:grpSp>
          <p:nvGrpSpPr>
            <p:cNvPr id="32831" name="Group 220"/>
            <p:cNvGrpSpPr>
              <a:grpSpLocks/>
            </p:cNvGrpSpPr>
            <p:nvPr/>
          </p:nvGrpSpPr>
          <p:grpSpPr bwMode="auto">
            <a:xfrm>
              <a:off x="3127" y="1827"/>
              <a:ext cx="2247" cy="288"/>
              <a:chOff x="3095" y="1797"/>
              <a:chExt cx="2247" cy="288"/>
            </a:xfrm>
          </p:grpSpPr>
          <p:sp>
            <p:nvSpPr>
              <p:cNvPr id="32832" name="Text Box 217"/>
              <p:cNvSpPr txBox="1">
                <a:spLocks noChangeArrowheads="1"/>
              </p:cNvSpPr>
              <p:nvPr/>
            </p:nvSpPr>
            <p:spPr bwMode="auto">
              <a:xfrm>
                <a:off x="3095" y="1797"/>
                <a:ext cx="46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914400"/>
                <a:r>
                  <a:rPr lang="en-US" altLang="zh-CN" sz="2400" baseline="0">
                    <a:solidFill>
                      <a:schemeClr val="folHlink"/>
                    </a:solidFill>
                  </a:rPr>
                  <a:t>P</a:t>
                </a:r>
              </a:p>
            </p:txBody>
          </p:sp>
          <p:sp>
            <p:nvSpPr>
              <p:cNvPr id="32833" name="Text Box 218"/>
              <p:cNvSpPr txBox="1">
                <a:spLocks noChangeArrowheads="1"/>
              </p:cNvSpPr>
              <p:nvPr/>
            </p:nvSpPr>
            <p:spPr bwMode="auto">
              <a:xfrm>
                <a:off x="4876" y="1797"/>
                <a:ext cx="46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defTabSz="914400"/>
                <a:r>
                  <a:rPr lang="en-US" altLang="zh-CN" sz="2400" baseline="0">
                    <a:solidFill>
                      <a:schemeClr val="folHlink"/>
                    </a:solidFill>
                  </a:rPr>
                  <a:t>N</a:t>
                </a:r>
              </a:p>
            </p:txBody>
          </p:sp>
        </p:grpSp>
      </p:grpSp>
      <p:grpSp>
        <p:nvGrpSpPr>
          <p:cNvPr id="32989" name="Group 221"/>
          <p:cNvGrpSpPr>
            <a:grpSpLocks/>
          </p:cNvGrpSpPr>
          <p:nvPr/>
        </p:nvGrpSpPr>
        <p:grpSpPr bwMode="auto">
          <a:xfrm>
            <a:off x="612775" y="4581525"/>
            <a:ext cx="3567113" cy="519113"/>
            <a:chOff x="3095" y="1797"/>
            <a:chExt cx="2247" cy="327"/>
          </a:xfrm>
        </p:grpSpPr>
        <p:sp>
          <p:nvSpPr>
            <p:cNvPr id="32828" name="Text Box 222"/>
            <p:cNvSpPr txBox="1">
              <a:spLocks noChangeArrowheads="1"/>
            </p:cNvSpPr>
            <p:nvPr/>
          </p:nvSpPr>
          <p:spPr bwMode="auto">
            <a:xfrm>
              <a:off x="3095" y="1797"/>
              <a:ext cx="4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800" baseline="0">
                  <a:solidFill>
                    <a:schemeClr val="folHlink"/>
                  </a:solidFill>
                </a:rPr>
                <a:t>+</a:t>
              </a:r>
            </a:p>
          </p:txBody>
        </p:sp>
        <p:sp>
          <p:nvSpPr>
            <p:cNvPr id="32829" name="Text Box 223"/>
            <p:cNvSpPr txBox="1">
              <a:spLocks noChangeArrowheads="1"/>
            </p:cNvSpPr>
            <p:nvPr/>
          </p:nvSpPr>
          <p:spPr bwMode="auto">
            <a:xfrm>
              <a:off x="4876" y="1797"/>
              <a:ext cx="4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defTabSz="914400"/>
              <a:r>
                <a:rPr lang="en-US" altLang="zh-CN" sz="2800" baseline="0">
                  <a:solidFill>
                    <a:schemeClr val="folHlink"/>
                  </a:solidFill>
                  <a:latin typeface="宋体" charset="-122"/>
                </a:rPr>
                <a:t>-</a:t>
              </a:r>
            </a:p>
          </p:txBody>
        </p:sp>
      </p:grpSp>
      <p:grpSp>
        <p:nvGrpSpPr>
          <p:cNvPr id="32992" name="Group 224"/>
          <p:cNvGrpSpPr>
            <a:grpSpLocks/>
          </p:cNvGrpSpPr>
          <p:nvPr/>
        </p:nvGrpSpPr>
        <p:grpSpPr bwMode="auto">
          <a:xfrm>
            <a:off x="5037138" y="4581525"/>
            <a:ext cx="3567112" cy="519113"/>
            <a:chOff x="3095" y="1797"/>
            <a:chExt cx="2247" cy="327"/>
          </a:xfrm>
        </p:grpSpPr>
        <p:sp>
          <p:nvSpPr>
            <p:cNvPr id="32826" name="Text Box 225"/>
            <p:cNvSpPr txBox="1">
              <a:spLocks noChangeArrowheads="1"/>
            </p:cNvSpPr>
            <p:nvPr/>
          </p:nvSpPr>
          <p:spPr bwMode="auto">
            <a:xfrm>
              <a:off x="3095" y="1797"/>
              <a:ext cx="4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4400"/>
              <a:r>
                <a:rPr lang="en-US" altLang="zh-CN" sz="2800" baseline="0">
                  <a:solidFill>
                    <a:schemeClr val="folHlink"/>
                  </a:solidFill>
                  <a:latin typeface="宋体" charset="-122"/>
                </a:rPr>
                <a:t>-</a:t>
              </a:r>
            </a:p>
          </p:txBody>
        </p:sp>
        <p:sp>
          <p:nvSpPr>
            <p:cNvPr id="32827" name="Text Box 226"/>
            <p:cNvSpPr txBox="1">
              <a:spLocks noChangeArrowheads="1"/>
            </p:cNvSpPr>
            <p:nvPr/>
          </p:nvSpPr>
          <p:spPr bwMode="auto">
            <a:xfrm>
              <a:off x="4876" y="1797"/>
              <a:ext cx="4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defTabSz="914400"/>
              <a:r>
                <a:rPr lang="en-US" altLang="zh-CN" sz="2800" baseline="0">
                  <a:solidFill>
                    <a:schemeClr val="folHlink"/>
                  </a:solidFill>
                </a:rPr>
                <a:t>+</a:t>
              </a:r>
            </a:p>
          </p:txBody>
        </p:sp>
      </p:grpSp>
      <p:sp>
        <p:nvSpPr>
          <p:cNvPr id="32995" name="Text Box 227"/>
          <p:cNvSpPr txBox="1">
            <a:spLocks noChangeArrowheads="1"/>
          </p:cNvSpPr>
          <p:nvPr/>
        </p:nvSpPr>
        <p:spPr bwMode="auto">
          <a:xfrm>
            <a:off x="1260475" y="5108575"/>
            <a:ext cx="2232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 baseline="0">
                <a:solidFill>
                  <a:schemeClr val="folHlink"/>
                </a:solidFill>
                <a:latin typeface="仿宋" pitchFamily="49" charset="-122"/>
              </a:rPr>
              <a:t>正向电压</a:t>
            </a:r>
          </a:p>
        </p:txBody>
      </p:sp>
      <p:sp>
        <p:nvSpPr>
          <p:cNvPr id="4" name="AutoShape 36"/>
          <p:cNvSpPr>
            <a:spLocks noChangeArrowheads="1"/>
          </p:cNvSpPr>
          <p:nvPr/>
        </p:nvSpPr>
        <p:spPr bwMode="auto">
          <a:xfrm>
            <a:off x="3276600" y="5156200"/>
            <a:ext cx="1079500" cy="504825"/>
          </a:xfrm>
          <a:prstGeom prst="wedgeRoundRectCallout">
            <a:avLst>
              <a:gd name="adj1" fmla="val -44852"/>
              <a:gd name="adj2" fmla="val -123583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baseline="0">
                <a:solidFill>
                  <a:srgbClr val="FF0000"/>
                </a:solidFill>
              </a:rPr>
              <a:t>导通</a:t>
            </a:r>
            <a:endParaRPr lang="zh-CN" altLang="en-US" sz="2800" baseline="0">
              <a:latin typeface="仿宋" pitchFamily="49" charset="-122"/>
            </a:endParaRPr>
          </a:p>
        </p:txBody>
      </p:sp>
      <p:grpSp>
        <p:nvGrpSpPr>
          <p:cNvPr id="32999" name="Group 231"/>
          <p:cNvGrpSpPr>
            <a:grpSpLocks/>
          </p:cNvGrpSpPr>
          <p:nvPr/>
        </p:nvGrpSpPr>
        <p:grpSpPr bwMode="auto">
          <a:xfrm>
            <a:off x="5219700" y="3598863"/>
            <a:ext cx="720725" cy="504825"/>
            <a:chOff x="2789" y="3475"/>
            <a:chExt cx="454" cy="318"/>
          </a:xfrm>
        </p:grpSpPr>
        <p:sp>
          <p:nvSpPr>
            <p:cNvPr id="32810" name="Oval 232"/>
            <p:cNvSpPr>
              <a:spLocks noChangeArrowheads="1"/>
            </p:cNvSpPr>
            <p:nvPr/>
          </p:nvSpPr>
          <p:spPr bwMode="auto">
            <a:xfrm>
              <a:off x="2789" y="3475"/>
              <a:ext cx="46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11" name="Oval 233"/>
            <p:cNvSpPr>
              <a:spLocks noChangeArrowheads="1"/>
            </p:cNvSpPr>
            <p:nvPr/>
          </p:nvSpPr>
          <p:spPr bwMode="auto">
            <a:xfrm>
              <a:off x="2789" y="3566"/>
              <a:ext cx="46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12" name="Oval 234"/>
            <p:cNvSpPr>
              <a:spLocks noChangeArrowheads="1"/>
            </p:cNvSpPr>
            <p:nvPr/>
          </p:nvSpPr>
          <p:spPr bwMode="auto">
            <a:xfrm>
              <a:off x="2789" y="3656"/>
              <a:ext cx="46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13" name="Oval 235"/>
            <p:cNvSpPr>
              <a:spLocks noChangeArrowheads="1"/>
            </p:cNvSpPr>
            <p:nvPr/>
          </p:nvSpPr>
          <p:spPr bwMode="auto">
            <a:xfrm>
              <a:off x="2789" y="3747"/>
              <a:ext cx="46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14" name="Oval 236"/>
            <p:cNvSpPr>
              <a:spLocks noChangeArrowheads="1"/>
            </p:cNvSpPr>
            <p:nvPr/>
          </p:nvSpPr>
          <p:spPr bwMode="auto">
            <a:xfrm>
              <a:off x="2925" y="3475"/>
              <a:ext cx="46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15" name="Oval 237"/>
            <p:cNvSpPr>
              <a:spLocks noChangeArrowheads="1"/>
            </p:cNvSpPr>
            <p:nvPr/>
          </p:nvSpPr>
          <p:spPr bwMode="auto">
            <a:xfrm>
              <a:off x="2925" y="3566"/>
              <a:ext cx="46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16" name="Oval 238"/>
            <p:cNvSpPr>
              <a:spLocks noChangeArrowheads="1"/>
            </p:cNvSpPr>
            <p:nvPr/>
          </p:nvSpPr>
          <p:spPr bwMode="auto">
            <a:xfrm>
              <a:off x="2925" y="3656"/>
              <a:ext cx="46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17" name="Oval 239"/>
            <p:cNvSpPr>
              <a:spLocks noChangeArrowheads="1"/>
            </p:cNvSpPr>
            <p:nvPr/>
          </p:nvSpPr>
          <p:spPr bwMode="auto">
            <a:xfrm>
              <a:off x="2925" y="3747"/>
              <a:ext cx="46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18" name="Oval 240"/>
            <p:cNvSpPr>
              <a:spLocks noChangeArrowheads="1"/>
            </p:cNvSpPr>
            <p:nvPr/>
          </p:nvSpPr>
          <p:spPr bwMode="auto">
            <a:xfrm>
              <a:off x="3061" y="3475"/>
              <a:ext cx="46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19" name="Oval 241"/>
            <p:cNvSpPr>
              <a:spLocks noChangeArrowheads="1"/>
            </p:cNvSpPr>
            <p:nvPr/>
          </p:nvSpPr>
          <p:spPr bwMode="auto">
            <a:xfrm>
              <a:off x="3061" y="3566"/>
              <a:ext cx="46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20" name="Oval 242"/>
            <p:cNvSpPr>
              <a:spLocks noChangeArrowheads="1"/>
            </p:cNvSpPr>
            <p:nvPr/>
          </p:nvSpPr>
          <p:spPr bwMode="auto">
            <a:xfrm>
              <a:off x="3061" y="3656"/>
              <a:ext cx="46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21" name="Oval 243"/>
            <p:cNvSpPr>
              <a:spLocks noChangeArrowheads="1"/>
            </p:cNvSpPr>
            <p:nvPr/>
          </p:nvSpPr>
          <p:spPr bwMode="auto">
            <a:xfrm>
              <a:off x="3061" y="3747"/>
              <a:ext cx="46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22" name="Oval 244"/>
            <p:cNvSpPr>
              <a:spLocks noChangeArrowheads="1"/>
            </p:cNvSpPr>
            <p:nvPr/>
          </p:nvSpPr>
          <p:spPr bwMode="auto">
            <a:xfrm>
              <a:off x="3197" y="3475"/>
              <a:ext cx="46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23" name="Oval 245"/>
            <p:cNvSpPr>
              <a:spLocks noChangeArrowheads="1"/>
            </p:cNvSpPr>
            <p:nvPr/>
          </p:nvSpPr>
          <p:spPr bwMode="auto">
            <a:xfrm>
              <a:off x="3197" y="3566"/>
              <a:ext cx="46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24" name="Oval 246"/>
            <p:cNvSpPr>
              <a:spLocks noChangeArrowheads="1"/>
            </p:cNvSpPr>
            <p:nvPr/>
          </p:nvSpPr>
          <p:spPr bwMode="auto">
            <a:xfrm>
              <a:off x="3197" y="3656"/>
              <a:ext cx="46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25" name="Oval 247"/>
            <p:cNvSpPr>
              <a:spLocks noChangeArrowheads="1"/>
            </p:cNvSpPr>
            <p:nvPr/>
          </p:nvSpPr>
          <p:spPr bwMode="auto">
            <a:xfrm>
              <a:off x="3197" y="3747"/>
              <a:ext cx="46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</p:grpSp>
      <p:grpSp>
        <p:nvGrpSpPr>
          <p:cNvPr id="33016" name="Group 248"/>
          <p:cNvGrpSpPr>
            <a:grpSpLocks/>
          </p:cNvGrpSpPr>
          <p:nvPr/>
        </p:nvGrpSpPr>
        <p:grpSpPr bwMode="auto">
          <a:xfrm>
            <a:off x="7739063" y="3598863"/>
            <a:ext cx="720725" cy="504825"/>
            <a:chOff x="3061" y="3475"/>
            <a:chExt cx="454" cy="318"/>
          </a:xfrm>
        </p:grpSpPr>
        <p:sp>
          <p:nvSpPr>
            <p:cNvPr id="32794" name="Oval 249"/>
            <p:cNvSpPr>
              <a:spLocks noChangeArrowheads="1"/>
            </p:cNvSpPr>
            <p:nvPr/>
          </p:nvSpPr>
          <p:spPr bwMode="auto">
            <a:xfrm>
              <a:off x="3061" y="3475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795" name="Oval 250"/>
            <p:cNvSpPr>
              <a:spLocks noChangeArrowheads="1"/>
            </p:cNvSpPr>
            <p:nvPr/>
          </p:nvSpPr>
          <p:spPr bwMode="auto">
            <a:xfrm>
              <a:off x="3061" y="356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796" name="Oval 251"/>
            <p:cNvSpPr>
              <a:spLocks noChangeArrowheads="1"/>
            </p:cNvSpPr>
            <p:nvPr/>
          </p:nvSpPr>
          <p:spPr bwMode="auto">
            <a:xfrm>
              <a:off x="3061" y="365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797" name="Oval 252"/>
            <p:cNvSpPr>
              <a:spLocks noChangeArrowheads="1"/>
            </p:cNvSpPr>
            <p:nvPr/>
          </p:nvSpPr>
          <p:spPr bwMode="auto">
            <a:xfrm>
              <a:off x="3061" y="374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798" name="Oval 253"/>
            <p:cNvSpPr>
              <a:spLocks noChangeArrowheads="1"/>
            </p:cNvSpPr>
            <p:nvPr/>
          </p:nvSpPr>
          <p:spPr bwMode="auto">
            <a:xfrm>
              <a:off x="3197" y="3475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799" name="Oval 254"/>
            <p:cNvSpPr>
              <a:spLocks noChangeArrowheads="1"/>
            </p:cNvSpPr>
            <p:nvPr/>
          </p:nvSpPr>
          <p:spPr bwMode="auto">
            <a:xfrm>
              <a:off x="3197" y="356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00" name="Oval 255"/>
            <p:cNvSpPr>
              <a:spLocks noChangeArrowheads="1"/>
            </p:cNvSpPr>
            <p:nvPr/>
          </p:nvSpPr>
          <p:spPr bwMode="auto">
            <a:xfrm>
              <a:off x="3197" y="365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01" name="Oval 256"/>
            <p:cNvSpPr>
              <a:spLocks noChangeArrowheads="1"/>
            </p:cNvSpPr>
            <p:nvPr/>
          </p:nvSpPr>
          <p:spPr bwMode="auto">
            <a:xfrm>
              <a:off x="3197" y="374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02" name="Oval 257"/>
            <p:cNvSpPr>
              <a:spLocks noChangeArrowheads="1"/>
            </p:cNvSpPr>
            <p:nvPr/>
          </p:nvSpPr>
          <p:spPr bwMode="auto">
            <a:xfrm>
              <a:off x="3333" y="3475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03" name="Oval 258"/>
            <p:cNvSpPr>
              <a:spLocks noChangeArrowheads="1"/>
            </p:cNvSpPr>
            <p:nvPr/>
          </p:nvSpPr>
          <p:spPr bwMode="auto">
            <a:xfrm>
              <a:off x="3333" y="356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04" name="Oval 259"/>
            <p:cNvSpPr>
              <a:spLocks noChangeArrowheads="1"/>
            </p:cNvSpPr>
            <p:nvPr/>
          </p:nvSpPr>
          <p:spPr bwMode="auto">
            <a:xfrm>
              <a:off x="3333" y="365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05" name="Oval 260"/>
            <p:cNvSpPr>
              <a:spLocks noChangeArrowheads="1"/>
            </p:cNvSpPr>
            <p:nvPr/>
          </p:nvSpPr>
          <p:spPr bwMode="auto">
            <a:xfrm>
              <a:off x="3333" y="374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06" name="Oval 261"/>
            <p:cNvSpPr>
              <a:spLocks noChangeArrowheads="1"/>
            </p:cNvSpPr>
            <p:nvPr/>
          </p:nvSpPr>
          <p:spPr bwMode="auto">
            <a:xfrm>
              <a:off x="3469" y="3475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07" name="Oval 262"/>
            <p:cNvSpPr>
              <a:spLocks noChangeArrowheads="1"/>
            </p:cNvSpPr>
            <p:nvPr/>
          </p:nvSpPr>
          <p:spPr bwMode="auto">
            <a:xfrm>
              <a:off x="3469" y="356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08" name="Oval 263"/>
            <p:cNvSpPr>
              <a:spLocks noChangeArrowheads="1"/>
            </p:cNvSpPr>
            <p:nvPr/>
          </p:nvSpPr>
          <p:spPr bwMode="auto">
            <a:xfrm>
              <a:off x="3469" y="3656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809" name="Oval 264"/>
            <p:cNvSpPr>
              <a:spLocks noChangeArrowheads="1"/>
            </p:cNvSpPr>
            <p:nvPr/>
          </p:nvSpPr>
          <p:spPr bwMode="auto">
            <a:xfrm>
              <a:off x="3469" y="3747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</p:grpSp>
      <p:sp>
        <p:nvSpPr>
          <p:cNvPr id="33033" name="Text Box 265"/>
          <p:cNvSpPr txBox="1">
            <a:spLocks noChangeArrowheads="1"/>
          </p:cNvSpPr>
          <p:nvPr/>
        </p:nvSpPr>
        <p:spPr bwMode="auto">
          <a:xfrm>
            <a:off x="5795963" y="5110163"/>
            <a:ext cx="22320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zh-CN" altLang="en-US" sz="2800" baseline="0">
                <a:solidFill>
                  <a:schemeClr val="hlink"/>
                </a:solidFill>
                <a:latin typeface="仿宋" pitchFamily="49" charset="-122"/>
              </a:rPr>
              <a:t>反向</a:t>
            </a:r>
            <a:r>
              <a:rPr lang="zh-CN" altLang="en-US" sz="2800" baseline="0">
                <a:solidFill>
                  <a:schemeClr val="folHlink"/>
                </a:solidFill>
                <a:latin typeface="仿宋" pitchFamily="49" charset="-122"/>
              </a:rPr>
              <a:t>电压</a:t>
            </a:r>
          </a:p>
        </p:txBody>
      </p:sp>
      <p:grpSp>
        <p:nvGrpSpPr>
          <p:cNvPr id="33036" name="Group 268"/>
          <p:cNvGrpSpPr>
            <a:grpSpLocks/>
          </p:cNvGrpSpPr>
          <p:nvPr/>
        </p:nvGrpSpPr>
        <p:grpSpPr bwMode="auto">
          <a:xfrm>
            <a:off x="5724525" y="3827463"/>
            <a:ext cx="360363" cy="71437"/>
            <a:chOff x="3651" y="3793"/>
            <a:chExt cx="227" cy="45"/>
          </a:xfrm>
        </p:grpSpPr>
        <p:sp>
          <p:nvSpPr>
            <p:cNvPr id="32792" name="Oval 266"/>
            <p:cNvSpPr>
              <a:spLocks noChangeArrowheads="1"/>
            </p:cNvSpPr>
            <p:nvPr/>
          </p:nvSpPr>
          <p:spPr bwMode="auto">
            <a:xfrm>
              <a:off x="3651" y="3793"/>
              <a:ext cx="45" cy="4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793" name="Line 267"/>
            <p:cNvSpPr>
              <a:spLocks noChangeShapeType="1"/>
            </p:cNvSpPr>
            <p:nvPr/>
          </p:nvSpPr>
          <p:spPr bwMode="auto">
            <a:xfrm>
              <a:off x="3696" y="3809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039" name="Group 271"/>
          <p:cNvGrpSpPr>
            <a:grpSpLocks/>
          </p:cNvGrpSpPr>
          <p:nvPr/>
        </p:nvGrpSpPr>
        <p:grpSpPr bwMode="auto">
          <a:xfrm>
            <a:off x="7596188" y="3814763"/>
            <a:ext cx="360362" cy="73025"/>
            <a:chOff x="3696" y="3950"/>
            <a:chExt cx="227" cy="46"/>
          </a:xfrm>
        </p:grpSpPr>
        <p:sp>
          <p:nvSpPr>
            <p:cNvPr id="32790" name="Oval 269"/>
            <p:cNvSpPr>
              <a:spLocks noChangeArrowheads="1"/>
            </p:cNvSpPr>
            <p:nvPr/>
          </p:nvSpPr>
          <p:spPr bwMode="auto">
            <a:xfrm>
              <a:off x="3878" y="3950"/>
              <a:ext cx="45" cy="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800" baseline="0">
                <a:latin typeface="仿宋" pitchFamily="49" charset="-122"/>
              </a:endParaRPr>
            </a:p>
          </p:txBody>
        </p:sp>
        <p:sp>
          <p:nvSpPr>
            <p:cNvPr id="32791" name="Line 270"/>
            <p:cNvSpPr>
              <a:spLocks noChangeShapeType="1"/>
            </p:cNvSpPr>
            <p:nvPr/>
          </p:nvSpPr>
          <p:spPr bwMode="auto">
            <a:xfrm flipH="1">
              <a:off x="3696" y="397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AutoShape 36"/>
          <p:cNvSpPr>
            <a:spLocks noChangeArrowheads="1"/>
          </p:cNvSpPr>
          <p:nvPr/>
        </p:nvSpPr>
        <p:spPr bwMode="auto">
          <a:xfrm>
            <a:off x="7740650" y="5157788"/>
            <a:ext cx="1079500" cy="504825"/>
          </a:xfrm>
          <a:prstGeom prst="wedgeRoundRectCallout">
            <a:avLst>
              <a:gd name="adj1" fmla="val -54852"/>
              <a:gd name="adj2" fmla="val -127986"/>
              <a:gd name="adj3" fmla="val 16667"/>
            </a:avLst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/>
          <a:p>
            <a:pPr algn="ctr" defTabSz="914400"/>
            <a:r>
              <a:rPr lang="zh-CN" altLang="en-US" baseline="0">
                <a:solidFill>
                  <a:srgbClr val="FF0000"/>
                </a:solidFill>
              </a:rPr>
              <a:t>截止</a:t>
            </a:r>
            <a:endParaRPr lang="zh-CN" altLang="en-US" sz="2800" baseline="0">
              <a:latin typeface="仿宋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3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" dur="500"/>
                                        <p:tgtEl>
                                          <p:spTgt spid="329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3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" dur="500"/>
                                        <p:tgtEl>
                                          <p:spTgt spid="32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3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3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3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3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3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5" dur="500"/>
                                        <p:tgtEl>
                                          <p:spTgt spid="330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9" dur="500"/>
                                        <p:tgtEl>
                                          <p:spTgt spid="329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4" dur="500"/>
                                        <p:tgtEl>
                                          <p:spTgt spid="3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500"/>
                                        <p:tgtEl>
                                          <p:spTgt spid="3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autoUpdateAnimBg="0"/>
      <p:bldP spid="32995" grpId="0"/>
      <p:bldP spid="4" grpId="0" animBg="1"/>
      <p:bldP spid="33033" grpId="0"/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SLIDE_COUNT" val="4"/>
  <p:tag name="KSO_WM_DOC_GUID" val="{e1af2c0d-28db-46d3-ba74-8aa250fd2d3a}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2973</Words>
  <Application>Microsoft Office PowerPoint</Application>
  <PresentationFormat>全屏显示(4:3)</PresentationFormat>
  <Paragraphs>892</Paragraphs>
  <Slides>46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演示文稿设计模板</vt:lpstr>
      </vt:variant>
      <vt:variant>
        <vt:i4>11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70" baseType="lpstr">
      <vt:lpstr>Times New Roman</vt:lpstr>
      <vt:lpstr>宋体</vt:lpstr>
      <vt:lpstr>Arial</vt:lpstr>
      <vt:lpstr>Calibri</vt:lpstr>
      <vt:lpstr>Arial Black</vt:lpstr>
      <vt:lpstr>微软雅黑</vt:lpstr>
      <vt:lpstr>华文行楷</vt:lpstr>
      <vt:lpstr>仿宋</vt:lpstr>
      <vt:lpstr>方正兰亭超细黑简体</vt:lpstr>
      <vt:lpstr>Arial Unicode MS</vt:lpstr>
      <vt:lpstr>ˎ̥</vt:lpstr>
      <vt:lpstr>隶书</vt:lpstr>
      <vt:lpstr>第一PPT，www.1ppt.com​</vt:lpstr>
      <vt:lpstr>第一PPT，www.1ppt.com​</vt:lpstr>
      <vt:lpstr>第一PPT，www.1ppt.com​</vt:lpstr>
      <vt:lpstr>第一PPT，www.1ppt.com​</vt:lpstr>
      <vt:lpstr>第一PPT，www.1ppt.com​</vt:lpstr>
      <vt:lpstr>第一PPT，www.1ppt.com​</vt:lpstr>
      <vt:lpstr>第一PPT，www.1ppt.com​</vt:lpstr>
      <vt:lpstr>第一PPT，www.1ppt.com​</vt:lpstr>
      <vt:lpstr>第一PPT，www.1ppt.com​</vt:lpstr>
      <vt:lpstr>第一PPT，www.1ppt.com​</vt:lpstr>
      <vt:lpstr>第一PPT，www.1ppt.com​</vt:lpstr>
      <vt:lpstr>文档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</vt:vector>
  </TitlesOfParts>
  <Company>第一PPT，www.1ppt.com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系统结构讲稿</dc:title>
  <dc:creator>Zhao</dc:creator>
  <cp:keywords>www.1ppt.com</cp:keywords>
  <cp:lastModifiedBy>hp</cp:lastModifiedBy>
  <cp:revision>205</cp:revision>
  <dcterms:created xsi:type="dcterms:W3CDTF">2014-08-23T07:50:00Z</dcterms:created>
  <dcterms:modified xsi:type="dcterms:W3CDTF">2020-07-08T06:23:01Z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