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0" r:id="rId2"/>
    <p:sldId id="353" r:id="rId3"/>
    <p:sldId id="341" r:id="rId4"/>
    <p:sldId id="344" r:id="rId5"/>
    <p:sldId id="369" r:id="rId6"/>
    <p:sldId id="370" r:id="rId7"/>
    <p:sldId id="343" r:id="rId8"/>
    <p:sldId id="342" r:id="rId9"/>
    <p:sldId id="345" r:id="rId10"/>
    <p:sldId id="346" r:id="rId11"/>
    <p:sldId id="347" r:id="rId12"/>
    <p:sldId id="354" r:id="rId13"/>
    <p:sldId id="349" r:id="rId14"/>
    <p:sldId id="355" r:id="rId15"/>
    <p:sldId id="348" r:id="rId16"/>
    <p:sldId id="356" r:id="rId17"/>
    <p:sldId id="357" r:id="rId18"/>
    <p:sldId id="371" r:id="rId19"/>
    <p:sldId id="372" r:id="rId20"/>
    <p:sldId id="358" r:id="rId21"/>
    <p:sldId id="359" r:id="rId22"/>
    <p:sldId id="360" r:id="rId23"/>
    <p:sldId id="361" r:id="rId24"/>
    <p:sldId id="362" r:id="rId25"/>
    <p:sldId id="373" r:id="rId26"/>
    <p:sldId id="363" r:id="rId27"/>
    <p:sldId id="364" r:id="rId28"/>
    <p:sldId id="374" r:id="rId29"/>
    <p:sldId id="365" r:id="rId30"/>
    <p:sldId id="375" r:id="rId31"/>
    <p:sldId id="376" r:id="rId32"/>
    <p:sldId id="366" r:id="rId33"/>
    <p:sldId id="368" r:id="rId34"/>
    <p:sldId id="377" r:id="rId35"/>
    <p:sldId id="352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94" y="-810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2A21F50-761E-4690-A9BF-0D3FB6A5C081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AB3E1D7-7970-4249-A92A-86EF3F7CE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5F5D550A-CA01-4942-9304-C0AC5108D68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129FE05-3BCD-4FE1-AC2A-FA0D561AD6AA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C644DD4-DFC8-4592-B20D-CBC5538F38C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DF4B6CA2-74A4-4106-B0A5-07EC4EB03B9B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BC28339-82B4-43ED-861A-058D523FBBA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68B42E3-F29E-4EB8-8F20-FA3898584427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689F766-A93C-4927-8614-865EDD4E7D0C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D9A5A20-5AB4-4317-BD22-CCE88DC1A2F0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D513D2A-2511-4BC6-BF84-9A94546C470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D9E7B4FD-A06B-427F-8905-1A9CD615C21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580EE654-6438-4BF2-B08D-210A5684753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AFA0642-9F23-47B4-A224-C4C4D8BF296F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C87C0AA-40B7-4A81-BDDC-045CF86CC8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7C79A36-74F1-41EC-AA84-C7DD08FB8364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4EB9E6E-F32B-468C-B208-F7D97E8F4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A0D9E5D-E0C9-4BC4-B040-CFD2C24D4D50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A12F213-CB5F-469C-90C8-5F4281E22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57059C7-81DF-4E8D-824B-70CDEEBA72B6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C709EFA-0EA1-46F3-981C-8683E3E14B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6FAC3BB-31D0-461D-BE39-D90CFEB03668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B523731-4016-4D6A-B944-62E45D94A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F105645-1EBA-4E04-A905-72F5FF610138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B2EECDB-1FCB-4F82-BB71-9D56F45C3E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087D2A7-9D7C-4DBA-8213-08CC26BF39CE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E22FECD-B982-4B21-A0AC-64BEB580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775CAD7-C9E6-4804-8D42-85C8AAB70537}" type="datetimeFigureOut">
              <a:rPr lang="zh-CN" altLang="en-US"/>
              <a:pPr>
                <a:defRPr/>
              </a:pPr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F1AB510-2142-4C08-BEA2-8A0C658B4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3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7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643438" y="1836738"/>
            <a:ext cx="4032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6000">
                <a:solidFill>
                  <a:schemeClr val="tx2"/>
                </a:solidFill>
                <a:latin typeface="宋体" charset="-122"/>
                <a:cs typeface="Arial" charset="0"/>
              </a:rPr>
              <a:t>触发器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828675" y="1052513"/>
            <a:ext cx="354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逻辑功能</a:t>
            </a:r>
            <a:r>
              <a:rPr lang="zh-CN" altLang="en-US"/>
              <a:t>及其</a:t>
            </a:r>
            <a:r>
              <a:rPr lang="zh-CN" altLang="en-US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539750" y="1663700"/>
            <a:ext cx="3816350" cy="2773363"/>
            <a:chOff x="3197" y="957"/>
            <a:chExt cx="2404" cy="1747"/>
          </a:xfrm>
        </p:grpSpPr>
        <p:grpSp>
          <p:nvGrpSpPr>
            <p:cNvPr id="32832" name="Group 25"/>
            <p:cNvGrpSpPr>
              <a:grpSpLocks/>
            </p:cNvGrpSpPr>
            <p:nvPr/>
          </p:nvGrpSpPr>
          <p:grpSpPr bwMode="auto">
            <a:xfrm>
              <a:off x="3197" y="1282"/>
              <a:ext cx="2404" cy="1422"/>
              <a:chOff x="3197" y="1101"/>
              <a:chExt cx="2404" cy="1422"/>
            </a:xfrm>
          </p:grpSpPr>
          <p:sp>
            <p:nvSpPr>
              <p:cNvPr id="32834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  <p:grpSp>
            <p:nvGrpSpPr>
              <p:cNvPr id="32835" name="Group 27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3283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32840" name="Group 29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3286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3286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3284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328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2843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44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45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846" name="Group 37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328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28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847" name="Group 40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3285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28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848" name="Group 43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3285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285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2849" name="Group 46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3285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285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32850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28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285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2854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36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2837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838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不 定</a:t>
                </a:r>
              </a:p>
            </p:txBody>
          </p:sp>
        </p:grpSp>
        <p:sp>
          <p:nvSpPr>
            <p:cNvPr id="32833" name="Text Box 57"/>
            <p:cNvSpPr txBox="1">
              <a:spLocks noChangeArrowheads="1"/>
            </p:cNvSpPr>
            <p:nvPr/>
          </p:nvSpPr>
          <p:spPr bwMode="auto">
            <a:xfrm>
              <a:off x="3470" y="957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1403350" y="4716463"/>
            <a:ext cx="1943100" cy="1952625"/>
            <a:chOff x="1293" y="2750"/>
            <a:chExt cx="1224" cy="1230"/>
          </a:xfrm>
        </p:grpSpPr>
        <p:grpSp>
          <p:nvGrpSpPr>
            <p:cNvPr id="32820" name="Group 59"/>
            <p:cNvGrpSpPr>
              <a:grpSpLocks/>
            </p:cNvGrpSpPr>
            <p:nvPr/>
          </p:nvGrpSpPr>
          <p:grpSpPr bwMode="auto">
            <a:xfrm>
              <a:off x="1293" y="2931"/>
              <a:ext cx="1224" cy="772"/>
              <a:chOff x="1429" y="2976"/>
              <a:chExt cx="1224" cy="772"/>
            </a:xfrm>
          </p:grpSpPr>
          <p:sp>
            <p:nvSpPr>
              <p:cNvPr id="32825" name="Rectangle 60"/>
              <p:cNvSpPr>
                <a:spLocks noChangeArrowheads="1"/>
              </p:cNvSpPr>
              <p:nvPr/>
            </p:nvSpPr>
            <p:spPr bwMode="auto">
              <a:xfrm>
                <a:off x="1429" y="3067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6" name="Text Box 61"/>
              <p:cNvSpPr txBox="1">
                <a:spLocks noChangeArrowheads="1"/>
              </p:cNvSpPr>
              <p:nvPr/>
            </p:nvSpPr>
            <p:spPr bwMode="auto">
              <a:xfrm>
                <a:off x="1461" y="3339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32827" name="Text Box 62"/>
              <p:cNvSpPr txBox="1">
                <a:spLocks noChangeArrowheads="1"/>
              </p:cNvSpPr>
              <p:nvPr/>
            </p:nvSpPr>
            <p:spPr bwMode="auto">
              <a:xfrm>
                <a:off x="2187" y="3339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2828" name="Text Box 63"/>
              <p:cNvSpPr txBox="1">
                <a:spLocks noChangeArrowheads="1"/>
              </p:cNvSpPr>
              <p:nvPr/>
            </p:nvSpPr>
            <p:spPr bwMode="auto">
              <a:xfrm>
                <a:off x="2187" y="309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2829" name="Oval 64"/>
              <p:cNvSpPr>
                <a:spLocks noChangeArrowheads="1"/>
              </p:cNvSpPr>
              <p:nvPr/>
            </p:nvSpPr>
            <p:spPr bwMode="auto">
              <a:xfrm>
                <a:off x="2360" y="365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0" name="Oval 65"/>
              <p:cNvSpPr>
                <a:spLocks noChangeArrowheads="1"/>
              </p:cNvSpPr>
              <p:nvPr/>
            </p:nvSpPr>
            <p:spPr bwMode="auto">
              <a:xfrm>
                <a:off x="1634" y="365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1" name="Oval 66"/>
              <p:cNvSpPr>
                <a:spLocks noChangeArrowheads="1"/>
              </p:cNvSpPr>
              <p:nvPr/>
            </p:nvSpPr>
            <p:spPr bwMode="auto">
              <a:xfrm>
                <a:off x="1639" y="2976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21" name="Line 67"/>
            <p:cNvSpPr>
              <a:spLocks noChangeShapeType="1"/>
            </p:cNvSpPr>
            <p:nvPr/>
          </p:nvSpPr>
          <p:spPr bwMode="auto">
            <a:xfrm flipV="1">
              <a:off x="2269" y="3707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68"/>
            <p:cNvSpPr>
              <a:spLocks noChangeShapeType="1"/>
            </p:cNvSpPr>
            <p:nvPr/>
          </p:nvSpPr>
          <p:spPr bwMode="auto">
            <a:xfrm flipV="1">
              <a:off x="2266" y="275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69"/>
            <p:cNvSpPr>
              <a:spLocks noChangeShapeType="1"/>
            </p:cNvSpPr>
            <p:nvPr/>
          </p:nvSpPr>
          <p:spPr bwMode="auto">
            <a:xfrm flipV="1">
              <a:off x="1541" y="3701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70"/>
            <p:cNvSpPr>
              <a:spLocks noChangeShapeType="1"/>
            </p:cNvSpPr>
            <p:nvPr/>
          </p:nvSpPr>
          <p:spPr bwMode="auto">
            <a:xfrm flipV="1">
              <a:off x="1543" y="275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1" name="Group 71"/>
          <p:cNvGrpSpPr>
            <a:grpSpLocks/>
          </p:cNvGrpSpPr>
          <p:nvPr/>
        </p:nvGrpSpPr>
        <p:grpSpPr bwMode="auto">
          <a:xfrm>
            <a:off x="4427538" y="1654175"/>
            <a:ext cx="4679950" cy="2673350"/>
            <a:chOff x="2744" y="1344"/>
            <a:chExt cx="2948" cy="1684"/>
          </a:xfrm>
        </p:grpSpPr>
        <p:sp>
          <p:nvSpPr>
            <p:cNvPr id="32792" name="Text Box 72"/>
            <p:cNvSpPr txBox="1">
              <a:spLocks noChangeArrowheads="1"/>
            </p:cNvSpPr>
            <p:nvPr/>
          </p:nvSpPr>
          <p:spPr bwMode="auto">
            <a:xfrm>
              <a:off x="3480" y="1344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32793" name="Group 73"/>
            <p:cNvGrpSpPr>
              <a:grpSpLocks/>
            </p:cNvGrpSpPr>
            <p:nvPr/>
          </p:nvGrpSpPr>
          <p:grpSpPr bwMode="auto">
            <a:xfrm>
              <a:off x="2744" y="1661"/>
              <a:ext cx="2948" cy="1367"/>
              <a:chOff x="2744" y="1661"/>
              <a:chExt cx="2948" cy="1367"/>
            </a:xfrm>
          </p:grpSpPr>
          <p:sp>
            <p:nvSpPr>
              <p:cNvPr id="32794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32795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2796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797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32798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799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03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04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06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07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32808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9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3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14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2815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2816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2817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18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2819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30821" name="AutoShape 101"/>
          <p:cNvSpPr>
            <a:spLocks noChangeArrowheads="1"/>
          </p:cNvSpPr>
          <p:nvPr/>
        </p:nvSpPr>
        <p:spPr bwMode="auto">
          <a:xfrm>
            <a:off x="7431088" y="3154363"/>
            <a:ext cx="1295400" cy="10795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22" name="Group 161"/>
          <p:cNvGrpSpPr>
            <a:grpSpLocks/>
          </p:cNvGrpSpPr>
          <p:nvPr/>
        </p:nvGrpSpPr>
        <p:grpSpPr bwMode="auto">
          <a:xfrm rot="5400000">
            <a:off x="8351838" y="3681413"/>
            <a:ext cx="360362" cy="576262"/>
            <a:chOff x="3061" y="1894"/>
            <a:chExt cx="1588" cy="270"/>
          </a:xfrm>
        </p:grpSpPr>
        <p:sp>
          <p:nvSpPr>
            <p:cNvPr id="32789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32790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26" name="Group 161"/>
          <p:cNvGrpSpPr>
            <a:grpSpLocks/>
          </p:cNvGrpSpPr>
          <p:nvPr/>
        </p:nvGrpSpPr>
        <p:grpSpPr bwMode="auto">
          <a:xfrm rot="-5400000">
            <a:off x="5688013" y="3681413"/>
            <a:ext cx="360362" cy="576262"/>
            <a:chOff x="3061" y="1894"/>
            <a:chExt cx="1588" cy="270"/>
          </a:xfrm>
        </p:grpSpPr>
        <p:sp>
          <p:nvSpPr>
            <p:cNvPr id="32786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0" name="Rectangle 110"/>
          <p:cNvSpPr>
            <a:spLocks noChangeArrowheads="1"/>
          </p:cNvSpPr>
          <p:nvPr/>
        </p:nvSpPr>
        <p:spPr bwMode="auto">
          <a:xfrm>
            <a:off x="3832225" y="4972050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次态方程：</a:t>
            </a:r>
          </a:p>
        </p:txBody>
      </p:sp>
      <p:grpSp>
        <p:nvGrpSpPr>
          <p:cNvPr id="30834" name="Group 114"/>
          <p:cNvGrpSpPr>
            <a:grpSpLocks/>
          </p:cNvGrpSpPr>
          <p:nvPr/>
        </p:nvGrpSpPr>
        <p:grpSpPr bwMode="auto">
          <a:xfrm>
            <a:off x="5559425" y="4926013"/>
            <a:ext cx="3332163" cy="519112"/>
            <a:chOff x="3969" y="3475"/>
            <a:chExt cx="2099" cy="327"/>
          </a:xfrm>
        </p:grpSpPr>
        <p:sp>
          <p:nvSpPr>
            <p:cNvPr id="32784" name="Text Box 112"/>
            <p:cNvSpPr txBox="1">
              <a:spLocks noChangeArrowheads="1"/>
            </p:cNvSpPr>
            <p:nvPr/>
          </p:nvSpPr>
          <p:spPr bwMode="auto">
            <a:xfrm>
              <a:off x="3969" y="3475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R + S Q</a:t>
              </a:r>
            </a:p>
          </p:txBody>
        </p:sp>
        <p:sp>
          <p:nvSpPr>
            <p:cNvPr id="32785" name="Line 113"/>
            <p:cNvSpPr>
              <a:spLocks noChangeShapeType="1"/>
            </p:cNvSpPr>
            <p:nvPr/>
          </p:nvSpPr>
          <p:spPr bwMode="auto">
            <a:xfrm>
              <a:off x="5049" y="350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3840163" y="555466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约束方程：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5600700" y="5541963"/>
            <a:ext cx="2036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 S = 0</a:t>
            </a:r>
          </a:p>
        </p:txBody>
      </p:sp>
      <p:sp>
        <p:nvSpPr>
          <p:cNvPr id="32783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821" grpId="0" animBg="1"/>
      <p:bldP spid="30830" grpId="0"/>
      <p:bldP spid="30835" grpId="0"/>
      <p:bldP spid="30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0" name="Line 84"/>
          <p:cNvSpPr>
            <a:spLocks noChangeShapeType="1"/>
          </p:cNvSpPr>
          <p:nvPr/>
        </p:nvSpPr>
        <p:spPr bwMode="auto">
          <a:xfrm>
            <a:off x="3419475" y="3395663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4818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4213" y="981075"/>
            <a:ext cx="671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原因：多次触发，状态结果不唯一</a:t>
            </a:r>
          </a:p>
        </p:txBody>
      </p:sp>
      <p:grpSp>
        <p:nvGrpSpPr>
          <p:cNvPr id="34822" name="Group 29"/>
          <p:cNvGrpSpPr>
            <a:grpSpLocks/>
          </p:cNvGrpSpPr>
          <p:nvPr/>
        </p:nvGrpSpPr>
        <p:grpSpPr bwMode="auto">
          <a:xfrm>
            <a:off x="5219700" y="3716338"/>
            <a:ext cx="3816350" cy="2773362"/>
            <a:chOff x="3197" y="957"/>
            <a:chExt cx="2404" cy="1747"/>
          </a:xfrm>
        </p:grpSpPr>
        <p:grpSp>
          <p:nvGrpSpPr>
            <p:cNvPr id="2" name="Group 30"/>
            <p:cNvGrpSpPr>
              <a:grpSpLocks/>
            </p:cNvGrpSpPr>
            <p:nvPr/>
          </p:nvGrpSpPr>
          <p:grpSpPr bwMode="auto">
            <a:xfrm>
              <a:off x="3197" y="1282"/>
              <a:ext cx="2404" cy="1422"/>
              <a:chOff x="3197" y="1101"/>
              <a:chExt cx="2404" cy="1422"/>
            </a:xfrm>
          </p:grpSpPr>
          <p:sp>
            <p:nvSpPr>
              <p:cNvPr id="3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不 定</a:t>
                </a:r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6" name="Group 34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349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3491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3489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8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9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" name="Group 42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3491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491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11" name="Group 45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3491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491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4903" name="Group 48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3491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491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4904" name="Group 51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3491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3491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34905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49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490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4909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3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</p:grpSp>
        <p:sp>
          <p:nvSpPr>
            <p:cNvPr id="34888" name="Text Box 62"/>
            <p:cNvSpPr txBox="1">
              <a:spLocks noChangeArrowheads="1"/>
            </p:cNvSpPr>
            <p:nvPr/>
          </p:nvSpPr>
          <p:spPr bwMode="auto">
            <a:xfrm>
              <a:off x="3470" y="957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grpSp>
        <p:nvGrpSpPr>
          <p:cNvPr id="34875" name="Group 59"/>
          <p:cNvGrpSpPr>
            <a:grpSpLocks/>
          </p:cNvGrpSpPr>
          <p:nvPr/>
        </p:nvGrpSpPr>
        <p:grpSpPr bwMode="auto">
          <a:xfrm>
            <a:off x="303213" y="1901825"/>
            <a:ext cx="3667125" cy="519113"/>
            <a:chOff x="191" y="1198"/>
            <a:chExt cx="2310" cy="327"/>
          </a:xfrm>
        </p:grpSpPr>
        <p:grpSp>
          <p:nvGrpSpPr>
            <p:cNvPr id="34878" name="Group 47"/>
            <p:cNvGrpSpPr>
              <a:grpSpLocks/>
            </p:cNvGrpSpPr>
            <p:nvPr/>
          </p:nvGrpSpPr>
          <p:grpSpPr bwMode="auto">
            <a:xfrm>
              <a:off x="665" y="1253"/>
              <a:ext cx="1836" cy="227"/>
              <a:chOff x="665" y="1253"/>
              <a:chExt cx="1836" cy="227"/>
            </a:xfrm>
          </p:grpSpPr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665" y="1253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Line 41"/>
              <p:cNvSpPr>
                <a:spLocks noChangeShapeType="1"/>
              </p:cNvSpPr>
              <p:nvPr/>
            </p:nvSpPr>
            <p:spPr bwMode="auto">
              <a:xfrm>
                <a:off x="1065" y="1480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Line 42"/>
              <p:cNvSpPr>
                <a:spLocks noChangeShapeType="1"/>
              </p:cNvSpPr>
              <p:nvPr/>
            </p:nvSpPr>
            <p:spPr bwMode="auto">
              <a:xfrm>
                <a:off x="1866" y="1253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3" name="Line 43"/>
              <p:cNvSpPr>
                <a:spLocks noChangeShapeType="1"/>
              </p:cNvSpPr>
              <p:nvPr/>
            </p:nvSpPr>
            <p:spPr bwMode="auto">
              <a:xfrm>
                <a:off x="2184" y="1480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4" name="Line 44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5" name="Line 45"/>
              <p:cNvSpPr>
                <a:spLocks noChangeShapeType="1"/>
              </p:cNvSpPr>
              <p:nvPr/>
            </p:nvSpPr>
            <p:spPr bwMode="auto">
              <a:xfrm>
                <a:off x="1874" y="125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6" name="Line 46"/>
              <p:cNvSpPr>
                <a:spLocks noChangeShapeType="1"/>
              </p:cNvSpPr>
              <p:nvPr/>
            </p:nvSpPr>
            <p:spPr bwMode="auto">
              <a:xfrm>
                <a:off x="2184" y="125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9" name="Text Box 57"/>
            <p:cNvSpPr txBox="1">
              <a:spLocks noChangeArrowheads="1"/>
            </p:cNvSpPr>
            <p:nvPr/>
          </p:nvSpPr>
          <p:spPr bwMode="auto">
            <a:xfrm>
              <a:off x="191" y="1198"/>
              <a:ext cx="4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98450" y="2562225"/>
            <a:ext cx="3697288" cy="519113"/>
            <a:chOff x="188" y="1614"/>
            <a:chExt cx="2329" cy="327"/>
          </a:xfrm>
        </p:grpSpPr>
        <p:grpSp>
          <p:nvGrpSpPr>
            <p:cNvPr id="34869" name="Group 56"/>
            <p:cNvGrpSpPr>
              <a:grpSpLocks/>
            </p:cNvGrpSpPr>
            <p:nvPr/>
          </p:nvGrpSpPr>
          <p:grpSpPr bwMode="auto">
            <a:xfrm>
              <a:off x="666" y="1661"/>
              <a:ext cx="1851" cy="227"/>
              <a:chOff x="666" y="1661"/>
              <a:chExt cx="1851" cy="227"/>
            </a:xfrm>
          </p:grpSpPr>
          <p:sp>
            <p:nvSpPr>
              <p:cNvPr id="34871" name="Line 49"/>
              <p:cNvSpPr>
                <a:spLocks noChangeShapeType="1"/>
              </p:cNvSpPr>
              <p:nvPr/>
            </p:nvSpPr>
            <p:spPr bwMode="auto">
              <a:xfrm>
                <a:off x="666" y="1888"/>
                <a:ext cx="2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2" name="Line 50"/>
              <p:cNvSpPr>
                <a:spLocks noChangeShapeType="1"/>
              </p:cNvSpPr>
              <p:nvPr/>
            </p:nvSpPr>
            <p:spPr bwMode="auto">
              <a:xfrm>
                <a:off x="884" y="1661"/>
                <a:ext cx="11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Line 51"/>
              <p:cNvSpPr>
                <a:spLocks noChangeShapeType="1"/>
              </p:cNvSpPr>
              <p:nvPr/>
            </p:nvSpPr>
            <p:spPr bwMode="auto">
              <a:xfrm>
                <a:off x="2034" y="1888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Line 52"/>
              <p:cNvSpPr>
                <a:spLocks noChangeShapeType="1"/>
              </p:cNvSpPr>
              <p:nvPr/>
            </p:nvSpPr>
            <p:spPr bwMode="auto">
              <a:xfrm>
                <a:off x="2336" y="166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53"/>
              <p:cNvSpPr>
                <a:spLocks noChangeShapeType="1"/>
              </p:cNvSpPr>
              <p:nvPr/>
            </p:nvSpPr>
            <p:spPr bwMode="auto">
              <a:xfrm>
                <a:off x="884" y="16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54"/>
              <p:cNvSpPr>
                <a:spLocks noChangeShapeType="1"/>
              </p:cNvSpPr>
              <p:nvPr/>
            </p:nvSpPr>
            <p:spPr bwMode="auto">
              <a:xfrm>
                <a:off x="2034" y="16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55"/>
              <p:cNvSpPr>
                <a:spLocks noChangeShapeType="1"/>
              </p:cNvSpPr>
              <p:nvPr/>
            </p:nvSpPr>
            <p:spPr bwMode="auto">
              <a:xfrm>
                <a:off x="2335" y="16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0" name="Text Box 58"/>
            <p:cNvSpPr txBox="1">
              <a:spLocks noChangeArrowheads="1"/>
            </p:cNvSpPr>
            <p:nvPr/>
          </p:nvSpPr>
          <p:spPr bwMode="auto">
            <a:xfrm>
              <a:off x="188" y="1614"/>
              <a:ext cx="4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1390650" y="2997200"/>
            <a:ext cx="0" cy="863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92" name="Group 76"/>
          <p:cNvGrpSpPr>
            <a:grpSpLocks/>
          </p:cNvGrpSpPr>
          <p:nvPr/>
        </p:nvGrpSpPr>
        <p:grpSpPr bwMode="auto">
          <a:xfrm>
            <a:off x="1679575" y="3403600"/>
            <a:ext cx="1308100" cy="360363"/>
            <a:chOff x="1058" y="2360"/>
            <a:chExt cx="824" cy="227"/>
          </a:xfrm>
        </p:grpSpPr>
        <p:sp>
          <p:nvSpPr>
            <p:cNvPr id="34867" name="Line 67"/>
            <p:cNvSpPr>
              <a:spLocks noChangeShapeType="1"/>
            </p:cNvSpPr>
            <p:nvPr/>
          </p:nvSpPr>
          <p:spPr bwMode="auto">
            <a:xfrm>
              <a:off x="1066" y="2587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68"/>
            <p:cNvSpPr>
              <a:spLocks noChangeShapeType="1"/>
            </p:cNvSpPr>
            <p:nvPr/>
          </p:nvSpPr>
          <p:spPr bwMode="auto">
            <a:xfrm>
              <a:off x="1058" y="236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96" name="Group 80"/>
          <p:cNvGrpSpPr>
            <a:grpSpLocks/>
          </p:cNvGrpSpPr>
          <p:nvPr/>
        </p:nvGrpSpPr>
        <p:grpSpPr bwMode="auto">
          <a:xfrm>
            <a:off x="3241675" y="3395663"/>
            <a:ext cx="250825" cy="373062"/>
            <a:chOff x="2042" y="2131"/>
            <a:chExt cx="158" cy="235"/>
          </a:xfrm>
        </p:grpSpPr>
        <p:sp>
          <p:nvSpPr>
            <p:cNvPr id="34865" name="Line 66"/>
            <p:cNvSpPr>
              <a:spLocks noChangeShapeType="1"/>
            </p:cNvSpPr>
            <p:nvPr/>
          </p:nvSpPr>
          <p:spPr bwMode="auto">
            <a:xfrm>
              <a:off x="2042" y="2131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Line 69"/>
            <p:cNvSpPr>
              <a:spLocks noChangeShapeType="1"/>
            </p:cNvSpPr>
            <p:nvPr/>
          </p:nvSpPr>
          <p:spPr bwMode="auto">
            <a:xfrm>
              <a:off x="2042" y="213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901" name="Group 85"/>
          <p:cNvGrpSpPr>
            <a:grpSpLocks/>
          </p:cNvGrpSpPr>
          <p:nvPr/>
        </p:nvGrpSpPr>
        <p:grpSpPr bwMode="auto">
          <a:xfrm>
            <a:off x="3708400" y="3403600"/>
            <a:ext cx="287338" cy="363538"/>
            <a:chOff x="2336" y="2144"/>
            <a:chExt cx="181" cy="229"/>
          </a:xfrm>
        </p:grpSpPr>
        <p:sp>
          <p:nvSpPr>
            <p:cNvPr id="34863" name="Line 65"/>
            <p:cNvSpPr>
              <a:spLocks noChangeShapeType="1"/>
            </p:cNvSpPr>
            <p:nvPr/>
          </p:nvSpPr>
          <p:spPr bwMode="auto">
            <a:xfrm>
              <a:off x="2336" y="237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70"/>
            <p:cNvSpPr>
              <a:spLocks noChangeShapeType="1"/>
            </p:cNvSpPr>
            <p:nvPr/>
          </p:nvSpPr>
          <p:spPr bwMode="auto">
            <a:xfrm>
              <a:off x="2336" y="214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1057275" y="3390900"/>
            <a:ext cx="346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298450" y="3270250"/>
            <a:ext cx="668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1682750" y="2259013"/>
            <a:ext cx="0" cy="15843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1387475" y="33956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1" name="Line 75"/>
          <p:cNvSpPr>
            <a:spLocks noChangeShapeType="1"/>
          </p:cNvSpPr>
          <p:nvPr/>
        </p:nvSpPr>
        <p:spPr bwMode="auto">
          <a:xfrm>
            <a:off x="2967038" y="2276475"/>
            <a:ext cx="0" cy="15843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3" name="Line 77"/>
          <p:cNvSpPr>
            <a:spLocks noChangeShapeType="1"/>
          </p:cNvSpPr>
          <p:nvPr/>
        </p:nvSpPr>
        <p:spPr bwMode="auto">
          <a:xfrm>
            <a:off x="2944813" y="37671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4" name="Line 78"/>
          <p:cNvSpPr>
            <a:spLocks noChangeShapeType="1"/>
          </p:cNvSpPr>
          <p:nvPr/>
        </p:nvSpPr>
        <p:spPr bwMode="auto">
          <a:xfrm>
            <a:off x="3225800" y="3009900"/>
            <a:ext cx="0" cy="863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5" name="Line 79"/>
          <p:cNvSpPr>
            <a:spLocks noChangeShapeType="1"/>
          </p:cNvSpPr>
          <p:nvPr/>
        </p:nvSpPr>
        <p:spPr bwMode="auto">
          <a:xfrm>
            <a:off x="3467100" y="2276475"/>
            <a:ext cx="0" cy="15843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98" name="Line 82"/>
          <p:cNvSpPr>
            <a:spLocks noChangeShapeType="1"/>
          </p:cNvSpPr>
          <p:nvPr/>
        </p:nvSpPr>
        <p:spPr bwMode="auto">
          <a:xfrm>
            <a:off x="3708400" y="2997200"/>
            <a:ext cx="0" cy="863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323850" y="486886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通过</a:t>
            </a:r>
            <a:r>
              <a:rPr lang="zh-CN" altLang="en-US" sz="2800">
                <a:solidFill>
                  <a:schemeClr val="hlink"/>
                </a:solidFill>
              </a:rPr>
              <a:t>时钟控制</a:t>
            </a:r>
            <a:r>
              <a:rPr lang="zh-CN" altLang="en-US" sz="2800"/>
              <a:t>，仅触发</a:t>
            </a:r>
            <a:r>
              <a:rPr lang="zh-CN" altLang="en-US" sz="2800">
                <a:solidFill>
                  <a:schemeClr val="folHlink"/>
                </a:solidFill>
              </a:rPr>
              <a:t>一次</a:t>
            </a:r>
          </a:p>
        </p:txBody>
      </p:sp>
      <p:grpSp>
        <p:nvGrpSpPr>
          <p:cNvPr id="34923" name="Group 107"/>
          <p:cNvGrpSpPr>
            <a:grpSpLocks/>
          </p:cNvGrpSpPr>
          <p:nvPr/>
        </p:nvGrpSpPr>
        <p:grpSpPr bwMode="auto">
          <a:xfrm>
            <a:off x="4643438" y="1917700"/>
            <a:ext cx="4202112" cy="519113"/>
            <a:chOff x="3061" y="1208"/>
            <a:chExt cx="2647" cy="327"/>
          </a:xfrm>
        </p:grpSpPr>
        <p:sp>
          <p:nvSpPr>
            <p:cNvPr id="34850" name="Text Box 96"/>
            <p:cNvSpPr txBox="1">
              <a:spLocks noChangeArrowheads="1"/>
            </p:cNvSpPr>
            <p:nvPr/>
          </p:nvSpPr>
          <p:spPr bwMode="auto">
            <a:xfrm>
              <a:off x="3061" y="1208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34851" name="Group 106"/>
            <p:cNvGrpSpPr>
              <a:grpSpLocks/>
            </p:cNvGrpSpPr>
            <p:nvPr/>
          </p:nvGrpSpPr>
          <p:grpSpPr bwMode="auto">
            <a:xfrm>
              <a:off x="3803" y="1261"/>
              <a:ext cx="1905" cy="232"/>
              <a:chOff x="3803" y="1261"/>
              <a:chExt cx="1905" cy="232"/>
            </a:xfrm>
          </p:grpSpPr>
          <p:sp>
            <p:nvSpPr>
              <p:cNvPr id="34852" name="Line 91"/>
              <p:cNvSpPr>
                <a:spLocks noChangeShapeType="1"/>
              </p:cNvSpPr>
              <p:nvPr/>
            </p:nvSpPr>
            <p:spPr bwMode="auto">
              <a:xfrm>
                <a:off x="3803" y="1263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Line 93"/>
              <p:cNvSpPr>
                <a:spLocks noChangeShapeType="1"/>
              </p:cNvSpPr>
              <p:nvPr/>
            </p:nvSpPr>
            <p:spPr bwMode="auto">
              <a:xfrm>
                <a:off x="4118" y="126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4" name="Line 94"/>
              <p:cNvSpPr>
                <a:spLocks noChangeShapeType="1"/>
              </p:cNvSpPr>
              <p:nvPr/>
            </p:nvSpPr>
            <p:spPr bwMode="auto">
              <a:xfrm>
                <a:off x="4443" y="126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Line 97"/>
              <p:cNvSpPr>
                <a:spLocks noChangeShapeType="1"/>
              </p:cNvSpPr>
              <p:nvPr/>
            </p:nvSpPr>
            <p:spPr bwMode="auto">
              <a:xfrm>
                <a:off x="4121" y="1488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6" name="Line 98"/>
              <p:cNvSpPr>
                <a:spLocks noChangeShapeType="1"/>
              </p:cNvSpPr>
              <p:nvPr/>
            </p:nvSpPr>
            <p:spPr bwMode="auto">
              <a:xfrm>
                <a:off x="4438" y="1266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Line 99"/>
              <p:cNvSpPr>
                <a:spLocks noChangeShapeType="1"/>
              </p:cNvSpPr>
              <p:nvPr/>
            </p:nvSpPr>
            <p:spPr bwMode="auto">
              <a:xfrm>
                <a:off x="4753" y="1266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8" name="Line 100"/>
              <p:cNvSpPr>
                <a:spLocks noChangeShapeType="1"/>
              </p:cNvSpPr>
              <p:nvPr/>
            </p:nvSpPr>
            <p:spPr bwMode="auto">
              <a:xfrm>
                <a:off x="5078" y="1266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9" name="Line 101"/>
              <p:cNvSpPr>
                <a:spLocks noChangeShapeType="1"/>
              </p:cNvSpPr>
              <p:nvPr/>
            </p:nvSpPr>
            <p:spPr bwMode="auto">
              <a:xfrm>
                <a:off x="4756" y="1491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0" name="Line 102"/>
              <p:cNvSpPr>
                <a:spLocks noChangeShapeType="1"/>
              </p:cNvSpPr>
              <p:nvPr/>
            </p:nvSpPr>
            <p:spPr bwMode="auto">
              <a:xfrm>
                <a:off x="5073" y="1261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Line 103"/>
              <p:cNvSpPr>
                <a:spLocks noChangeShapeType="1"/>
              </p:cNvSpPr>
              <p:nvPr/>
            </p:nvSpPr>
            <p:spPr bwMode="auto">
              <a:xfrm>
                <a:off x="5388" y="12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2" name="Line 105"/>
              <p:cNvSpPr>
                <a:spLocks noChangeShapeType="1"/>
              </p:cNvSpPr>
              <p:nvPr/>
            </p:nvSpPr>
            <p:spPr bwMode="auto">
              <a:xfrm>
                <a:off x="5391" y="1486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7451725" y="1125538"/>
            <a:ext cx="863600" cy="503237"/>
          </a:xfrm>
          <a:prstGeom prst="wedgeRoundRectCallout">
            <a:avLst>
              <a:gd name="adj1" fmla="val -77023"/>
              <a:gd name="adj2" fmla="val 11498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有效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34933" name="Group 117"/>
          <p:cNvGrpSpPr>
            <a:grpSpLocks/>
          </p:cNvGrpSpPr>
          <p:nvPr/>
        </p:nvGrpSpPr>
        <p:grpSpPr bwMode="auto">
          <a:xfrm>
            <a:off x="5340350" y="2636838"/>
            <a:ext cx="2543175" cy="936625"/>
            <a:chOff x="3364" y="1661"/>
            <a:chExt cx="1602" cy="590"/>
          </a:xfrm>
        </p:grpSpPr>
        <p:grpSp>
          <p:nvGrpSpPr>
            <p:cNvPr id="34842" name="Group 68"/>
            <p:cNvGrpSpPr>
              <a:grpSpLocks/>
            </p:cNvGrpSpPr>
            <p:nvPr/>
          </p:nvGrpSpPr>
          <p:grpSpPr bwMode="auto">
            <a:xfrm>
              <a:off x="4059" y="1661"/>
              <a:ext cx="907" cy="589"/>
              <a:chOff x="4105" y="1390"/>
              <a:chExt cx="907" cy="589"/>
            </a:xfrm>
          </p:grpSpPr>
          <p:sp>
            <p:nvSpPr>
              <p:cNvPr id="34845" name="Rectangle 62"/>
              <p:cNvSpPr>
                <a:spLocks noChangeArrowheads="1"/>
              </p:cNvSpPr>
              <p:nvPr/>
            </p:nvSpPr>
            <p:spPr bwMode="auto">
              <a:xfrm>
                <a:off x="4377" y="1390"/>
                <a:ext cx="363" cy="58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Text Box 63"/>
              <p:cNvSpPr txBox="1">
                <a:spLocks noChangeArrowheads="1"/>
              </p:cNvSpPr>
              <p:nvPr/>
            </p:nvSpPr>
            <p:spPr bwMode="auto">
              <a:xfrm>
                <a:off x="4348" y="153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34847" name="Line 65"/>
              <p:cNvSpPr>
                <a:spLocks noChangeShapeType="1"/>
              </p:cNvSpPr>
              <p:nvPr/>
            </p:nvSpPr>
            <p:spPr bwMode="auto">
              <a:xfrm>
                <a:off x="4740" y="1683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8" name="Line 66"/>
              <p:cNvSpPr>
                <a:spLocks noChangeShapeType="1"/>
              </p:cNvSpPr>
              <p:nvPr/>
            </p:nvSpPr>
            <p:spPr bwMode="auto">
              <a:xfrm>
                <a:off x="4105" y="184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9" name="Line 67"/>
              <p:cNvSpPr>
                <a:spLocks noChangeShapeType="1"/>
              </p:cNvSpPr>
              <p:nvPr/>
            </p:nvSpPr>
            <p:spPr bwMode="auto">
              <a:xfrm>
                <a:off x="4105" y="152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3" name="Text Box 115"/>
            <p:cNvSpPr txBox="1">
              <a:spLocks noChangeArrowheads="1"/>
            </p:cNvSpPr>
            <p:nvPr/>
          </p:nvSpPr>
          <p:spPr bwMode="auto">
            <a:xfrm>
              <a:off x="3364" y="1661"/>
              <a:ext cx="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34844" name="Text Box 116"/>
            <p:cNvSpPr txBox="1">
              <a:spLocks noChangeArrowheads="1"/>
            </p:cNvSpPr>
            <p:nvPr/>
          </p:nvSpPr>
          <p:spPr bwMode="auto">
            <a:xfrm>
              <a:off x="3470" y="1963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00" grpId="0" animBg="1"/>
      <p:bldP spid="34821" grpId="0"/>
      <p:bldP spid="34877" grpId="0" animBg="1"/>
      <p:bldP spid="34880" grpId="0" animBg="1"/>
      <p:bldP spid="34887" grpId="0"/>
      <p:bldP spid="34889" grpId="0" animBg="1"/>
      <p:bldP spid="34890" grpId="0" animBg="1"/>
      <p:bldP spid="34891" grpId="0" animBg="1"/>
      <p:bldP spid="34893" grpId="0" animBg="1"/>
      <p:bldP spid="34894" grpId="0" animBg="1"/>
      <p:bldP spid="34895" grpId="0" animBg="1"/>
      <p:bldP spid="34898" grpId="0" animBg="1"/>
      <p:bldP spid="34902" grpId="0"/>
      <p:bldP spid="205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36906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钟控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36908" name="Text Box 32"/>
          <p:cNvSpPr txBox="1">
            <a:spLocks noChangeArrowheads="1"/>
          </p:cNvSpPr>
          <p:nvPr/>
        </p:nvSpPr>
        <p:spPr bwMode="auto">
          <a:xfrm>
            <a:off x="3779838" y="1628775"/>
            <a:ext cx="811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36909" name="Group 38"/>
          <p:cNvGrpSpPr>
            <a:grpSpLocks/>
          </p:cNvGrpSpPr>
          <p:nvPr/>
        </p:nvGrpSpPr>
        <p:grpSpPr bwMode="auto">
          <a:xfrm>
            <a:off x="1273175" y="1628775"/>
            <a:ext cx="811213" cy="519113"/>
            <a:chOff x="2744" y="1856"/>
            <a:chExt cx="511" cy="327"/>
          </a:xfrm>
        </p:grpSpPr>
        <p:sp>
          <p:nvSpPr>
            <p:cNvPr id="36938" name="Text Box 36"/>
            <p:cNvSpPr txBox="1">
              <a:spLocks noChangeArrowheads="1"/>
            </p:cNvSpPr>
            <p:nvPr/>
          </p:nvSpPr>
          <p:spPr bwMode="auto">
            <a:xfrm>
              <a:off x="2744" y="185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6939" name="Line 37"/>
            <p:cNvSpPr>
              <a:spLocks noChangeShapeType="1"/>
            </p:cNvSpPr>
            <p:nvPr/>
          </p:nvSpPr>
          <p:spPr bwMode="auto">
            <a:xfrm>
              <a:off x="2877" y="188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71" name="Group 107"/>
          <p:cNvGrpSpPr>
            <a:grpSpLocks/>
          </p:cNvGrpSpPr>
          <p:nvPr/>
        </p:nvGrpSpPr>
        <p:grpSpPr bwMode="auto">
          <a:xfrm>
            <a:off x="1403350" y="2060575"/>
            <a:ext cx="3082925" cy="1528763"/>
            <a:chOff x="884" y="1298"/>
            <a:chExt cx="1942" cy="963"/>
          </a:xfrm>
        </p:grpSpPr>
        <p:grpSp>
          <p:nvGrpSpPr>
            <p:cNvPr id="36910" name="Group 26"/>
            <p:cNvGrpSpPr>
              <a:grpSpLocks/>
            </p:cNvGrpSpPr>
            <p:nvPr/>
          </p:nvGrpSpPr>
          <p:grpSpPr bwMode="auto">
            <a:xfrm>
              <a:off x="884" y="1608"/>
              <a:ext cx="680" cy="416"/>
              <a:chOff x="1202" y="2107"/>
              <a:chExt cx="680" cy="416"/>
            </a:xfrm>
          </p:grpSpPr>
          <p:grpSp>
            <p:nvGrpSpPr>
              <p:cNvPr id="36934" name="Group 27"/>
              <p:cNvGrpSpPr>
                <a:grpSpLocks/>
              </p:cNvGrpSpPr>
              <p:nvPr/>
            </p:nvGrpSpPr>
            <p:grpSpPr bwMode="auto">
              <a:xfrm>
                <a:off x="1202" y="2205"/>
                <a:ext cx="680" cy="318"/>
                <a:chOff x="930" y="1933"/>
                <a:chExt cx="680" cy="318"/>
              </a:xfrm>
            </p:grpSpPr>
            <p:sp>
              <p:nvSpPr>
                <p:cNvPr id="36936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933"/>
                  <a:ext cx="680" cy="318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46" y="1933"/>
                  <a:ext cx="64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36935" name="Oval 30"/>
              <p:cNvSpPr>
                <a:spLocks noChangeArrowheads="1"/>
              </p:cNvSpPr>
              <p:nvPr/>
            </p:nvSpPr>
            <p:spPr bwMode="auto">
              <a:xfrm>
                <a:off x="1503" y="210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1" name="Line 31"/>
            <p:cNvSpPr>
              <a:spLocks noChangeShapeType="1"/>
            </p:cNvSpPr>
            <p:nvPr/>
          </p:nvSpPr>
          <p:spPr bwMode="auto">
            <a:xfrm flipV="1">
              <a:off x="1111" y="202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32"/>
            <p:cNvSpPr>
              <a:spLocks noChangeShapeType="1"/>
            </p:cNvSpPr>
            <p:nvPr/>
          </p:nvSpPr>
          <p:spPr bwMode="auto">
            <a:xfrm flipV="1">
              <a:off x="1420" y="202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33"/>
            <p:cNvSpPr>
              <a:spLocks noChangeShapeType="1"/>
            </p:cNvSpPr>
            <p:nvPr/>
          </p:nvSpPr>
          <p:spPr bwMode="auto">
            <a:xfrm flipV="1">
              <a:off x="1231" y="1298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14" name="Group 106"/>
            <p:cNvGrpSpPr>
              <a:grpSpLocks/>
            </p:cNvGrpSpPr>
            <p:nvPr/>
          </p:nvGrpSpPr>
          <p:grpSpPr bwMode="auto">
            <a:xfrm>
              <a:off x="2146" y="1298"/>
              <a:ext cx="680" cy="953"/>
              <a:chOff x="2146" y="1298"/>
              <a:chExt cx="680" cy="953"/>
            </a:xfrm>
          </p:grpSpPr>
          <p:grpSp>
            <p:nvGrpSpPr>
              <p:cNvPr id="36926" name="Group 35"/>
              <p:cNvGrpSpPr>
                <a:grpSpLocks/>
              </p:cNvGrpSpPr>
              <p:nvPr/>
            </p:nvGrpSpPr>
            <p:grpSpPr bwMode="auto">
              <a:xfrm>
                <a:off x="2146" y="1608"/>
                <a:ext cx="680" cy="416"/>
                <a:chOff x="1202" y="2107"/>
                <a:chExt cx="680" cy="416"/>
              </a:xfrm>
            </p:grpSpPr>
            <p:grpSp>
              <p:nvGrpSpPr>
                <p:cNvPr id="36930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3693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3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6931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27" name="Line 40"/>
              <p:cNvSpPr>
                <a:spLocks noChangeShapeType="1"/>
              </p:cNvSpPr>
              <p:nvPr/>
            </p:nvSpPr>
            <p:spPr bwMode="auto">
              <a:xfrm flipV="1">
                <a:off x="2282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Line 41"/>
              <p:cNvSpPr>
                <a:spLocks noChangeShapeType="1"/>
              </p:cNvSpPr>
              <p:nvPr/>
            </p:nvSpPr>
            <p:spPr bwMode="auto">
              <a:xfrm flipV="1">
                <a:off x="2600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9" name="Line 42"/>
              <p:cNvSpPr>
                <a:spLocks noChangeShapeType="1"/>
              </p:cNvSpPr>
              <p:nvPr/>
            </p:nvSpPr>
            <p:spPr bwMode="auto">
              <a:xfrm flipV="1">
                <a:off x="2493" y="1298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915" name="Group 43"/>
            <p:cNvGrpSpPr>
              <a:grpSpLocks/>
            </p:cNvGrpSpPr>
            <p:nvPr/>
          </p:nvGrpSpPr>
          <p:grpSpPr bwMode="auto">
            <a:xfrm>
              <a:off x="1210" y="1464"/>
              <a:ext cx="1080" cy="797"/>
              <a:chOff x="1392" y="1907"/>
              <a:chExt cx="1080" cy="797"/>
            </a:xfrm>
          </p:grpSpPr>
          <p:grpSp>
            <p:nvGrpSpPr>
              <p:cNvPr id="36921" name="Group 44"/>
              <p:cNvGrpSpPr>
                <a:grpSpLocks/>
              </p:cNvGrpSpPr>
              <p:nvPr/>
            </p:nvGrpSpPr>
            <p:grpSpPr bwMode="auto">
              <a:xfrm>
                <a:off x="1429" y="1933"/>
                <a:ext cx="1043" cy="771"/>
                <a:chOff x="1429" y="1933"/>
                <a:chExt cx="1043" cy="771"/>
              </a:xfrm>
            </p:grpSpPr>
            <p:sp>
              <p:nvSpPr>
                <p:cNvPr id="36923" name="Line 45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24" name="Line 46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25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922" name="Oval 48"/>
              <p:cNvSpPr>
                <a:spLocks noChangeArrowheads="1"/>
              </p:cNvSpPr>
              <p:nvPr/>
            </p:nvSpPr>
            <p:spPr bwMode="auto">
              <a:xfrm>
                <a:off x="1392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916" name="Group 49"/>
            <p:cNvGrpSpPr>
              <a:grpSpLocks/>
            </p:cNvGrpSpPr>
            <p:nvPr/>
          </p:nvGrpSpPr>
          <p:grpSpPr bwMode="auto">
            <a:xfrm>
              <a:off x="1421" y="1464"/>
              <a:ext cx="1088" cy="793"/>
              <a:chOff x="1610" y="3090"/>
              <a:chExt cx="1088" cy="793"/>
            </a:xfrm>
          </p:grpSpPr>
          <p:sp>
            <p:nvSpPr>
              <p:cNvPr id="36917" name="Line 50"/>
              <p:cNvSpPr>
                <a:spLocks noChangeShapeType="1"/>
              </p:cNvSpPr>
              <p:nvPr/>
            </p:nvSpPr>
            <p:spPr bwMode="auto">
              <a:xfrm flipV="1">
                <a:off x="1882" y="3111"/>
                <a:ext cx="367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8" name="Line 51"/>
              <p:cNvSpPr>
                <a:spLocks noChangeShapeType="1"/>
              </p:cNvSpPr>
              <p:nvPr/>
            </p:nvSpPr>
            <p:spPr bwMode="auto">
              <a:xfrm>
                <a:off x="1610" y="388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9" name="Line 52"/>
              <p:cNvSpPr>
                <a:spLocks noChangeShapeType="1"/>
              </p:cNvSpPr>
              <p:nvPr/>
            </p:nvSpPr>
            <p:spPr bwMode="auto">
              <a:xfrm>
                <a:off x="2245" y="31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0" name="Oval 53"/>
              <p:cNvSpPr>
                <a:spLocks noChangeArrowheads="1"/>
              </p:cNvSpPr>
              <p:nvPr/>
            </p:nvSpPr>
            <p:spPr bwMode="auto">
              <a:xfrm>
                <a:off x="2653" y="30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943" name="Group 54"/>
          <p:cNvGrpSpPr>
            <a:grpSpLocks/>
          </p:cNvGrpSpPr>
          <p:nvPr/>
        </p:nvGrpSpPr>
        <p:grpSpPr bwMode="auto">
          <a:xfrm>
            <a:off x="828675" y="4868863"/>
            <a:ext cx="811213" cy="1008062"/>
            <a:chOff x="827" y="2704"/>
            <a:chExt cx="511" cy="635"/>
          </a:xfrm>
        </p:grpSpPr>
        <p:sp>
          <p:nvSpPr>
            <p:cNvPr id="4" name="Line 55"/>
            <p:cNvSpPr>
              <a:spLocks noChangeShapeType="1"/>
            </p:cNvSpPr>
            <p:nvPr/>
          </p:nvSpPr>
          <p:spPr bwMode="auto">
            <a:xfrm flipV="1">
              <a:off x="1202" y="2704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56"/>
            <p:cNvSpPr txBox="1">
              <a:spLocks noChangeArrowheads="1"/>
            </p:cNvSpPr>
            <p:nvPr/>
          </p:nvSpPr>
          <p:spPr bwMode="auto">
            <a:xfrm>
              <a:off x="827" y="3012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36946" name="Group 57"/>
          <p:cNvGrpSpPr>
            <a:grpSpLocks/>
          </p:cNvGrpSpPr>
          <p:nvPr/>
        </p:nvGrpSpPr>
        <p:grpSpPr bwMode="auto">
          <a:xfrm>
            <a:off x="4276725" y="4868863"/>
            <a:ext cx="811213" cy="1008062"/>
            <a:chOff x="1553" y="2840"/>
            <a:chExt cx="511" cy="635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Text Box 59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36977" name="Group 113"/>
          <p:cNvGrpSpPr>
            <a:grpSpLocks/>
          </p:cNvGrpSpPr>
          <p:nvPr/>
        </p:nvGrpSpPr>
        <p:grpSpPr bwMode="auto">
          <a:xfrm>
            <a:off x="1209675" y="3500438"/>
            <a:ext cx="3446463" cy="2003425"/>
            <a:chOff x="762" y="2205"/>
            <a:chExt cx="2171" cy="1262"/>
          </a:xfrm>
        </p:grpSpPr>
        <p:grpSp>
          <p:nvGrpSpPr>
            <p:cNvPr id="36884" name="Group 25"/>
            <p:cNvGrpSpPr>
              <a:grpSpLocks/>
            </p:cNvGrpSpPr>
            <p:nvPr/>
          </p:nvGrpSpPr>
          <p:grpSpPr bwMode="auto">
            <a:xfrm>
              <a:off x="762" y="2205"/>
              <a:ext cx="680" cy="953"/>
              <a:chOff x="1202" y="1797"/>
              <a:chExt cx="680" cy="953"/>
            </a:xfrm>
          </p:grpSpPr>
          <p:grpSp>
            <p:nvGrpSpPr>
              <p:cNvPr id="36898" name="Group 26"/>
              <p:cNvGrpSpPr>
                <a:grpSpLocks/>
              </p:cNvGrpSpPr>
              <p:nvPr/>
            </p:nvGrpSpPr>
            <p:grpSpPr bwMode="auto">
              <a:xfrm>
                <a:off x="1202" y="2107"/>
                <a:ext cx="680" cy="416"/>
                <a:chOff x="1202" y="2107"/>
                <a:chExt cx="680" cy="416"/>
              </a:xfrm>
            </p:grpSpPr>
            <p:grpSp>
              <p:nvGrpSpPr>
                <p:cNvPr id="36902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3690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6903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99" name="Line 31"/>
              <p:cNvSpPr>
                <a:spLocks noChangeShapeType="1"/>
              </p:cNvSpPr>
              <p:nvPr/>
            </p:nvSpPr>
            <p:spPr bwMode="auto">
              <a:xfrm flipV="1">
                <a:off x="1338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0" name="Line 32"/>
              <p:cNvSpPr>
                <a:spLocks noChangeShapeType="1"/>
              </p:cNvSpPr>
              <p:nvPr/>
            </p:nvSpPr>
            <p:spPr bwMode="auto">
              <a:xfrm flipV="1">
                <a:off x="1746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1" name="Line 33"/>
              <p:cNvSpPr>
                <a:spLocks noChangeShapeType="1"/>
              </p:cNvSpPr>
              <p:nvPr/>
            </p:nvSpPr>
            <p:spPr bwMode="auto">
              <a:xfrm flipV="1">
                <a:off x="1549" y="179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5" name="Group 34"/>
            <p:cNvGrpSpPr>
              <a:grpSpLocks/>
            </p:cNvGrpSpPr>
            <p:nvPr/>
          </p:nvGrpSpPr>
          <p:grpSpPr bwMode="auto">
            <a:xfrm>
              <a:off x="2253" y="2205"/>
              <a:ext cx="680" cy="953"/>
              <a:chOff x="1202" y="1797"/>
              <a:chExt cx="680" cy="953"/>
            </a:xfrm>
          </p:grpSpPr>
          <p:grpSp>
            <p:nvGrpSpPr>
              <p:cNvPr id="36890" name="Group 35"/>
              <p:cNvGrpSpPr>
                <a:grpSpLocks/>
              </p:cNvGrpSpPr>
              <p:nvPr/>
            </p:nvGrpSpPr>
            <p:grpSpPr bwMode="auto">
              <a:xfrm>
                <a:off x="1202" y="2107"/>
                <a:ext cx="680" cy="416"/>
                <a:chOff x="1202" y="2107"/>
                <a:chExt cx="680" cy="416"/>
              </a:xfrm>
            </p:grpSpPr>
            <p:grpSp>
              <p:nvGrpSpPr>
                <p:cNvPr id="36894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3689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9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6895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891" name="Line 40"/>
              <p:cNvSpPr>
                <a:spLocks noChangeShapeType="1"/>
              </p:cNvSpPr>
              <p:nvPr/>
            </p:nvSpPr>
            <p:spPr bwMode="auto">
              <a:xfrm flipV="1">
                <a:off x="1338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Line 41"/>
              <p:cNvSpPr>
                <a:spLocks noChangeShapeType="1"/>
              </p:cNvSpPr>
              <p:nvPr/>
            </p:nvSpPr>
            <p:spPr bwMode="auto">
              <a:xfrm flipV="1">
                <a:off x="1746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Line 42"/>
              <p:cNvSpPr>
                <a:spLocks noChangeShapeType="1"/>
              </p:cNvSpPr>
              <p:nvPr/>
            </p:nvSpPr>
            <p:spPr bwMode="auto">
              <a:xfrm flipV="1">
                <a:off x="1549" y="179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86" name="Group 112"/>
            <p:cNvGrpSpPr>
              <a:grpSpLocks/>
            </p:cNvGrpSpPr>
            <p:nvPr/>
          </p:nvGrpSpPr>
          <p:grpSpPr bwMode="auto">
            <a:xfrm>
              <a:off x="1301" y="3142"/>
              <a:ext cx="1088" cy="325"/>
              <a:chOff x="1301" y="3142"/>
              <a:chExt cx="1088" cy="325"/>
            </a:xfrm>
          </p:grpSpPr>
          <p:sp>
            <p:nvSpPr>
              <p:cNvPr id="36887" name="Line 109"/>
              <p:cNvSpPr>
                <a:spLocks noChangeShapeType="1"/>
              </p:cNvSpPr>
              <p:nvPr/>
            </p:nvSpPr>
            <p:spPr bwMode="auto">
              <a:xfrm>
                <a:off x="1301" y="3158"/>
                <a:ext cx="1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Line 110"/>
              <p:cNvSpPr>
                <a:spLocks noChangeShapeType="1"/>
              </p:cNvSpPr>
              <p:nvPr/>
            </p:nvSpPr>
            <p:spPr bwMode="auto">
              <a:xfrm flipV="1">
                <a:off x="1853" y="3149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9" name="Oval 111"/>
              <p:cNvSpPr>
                <a:spLocks noChangeArrowheads="1"/>
              </p:cNvSpPr>
              <p:nvPr/>
            </p:nvSpPr>
            <p:spPr bwMode="auto">
              <a:xfrm>
                <a:off x="1829" y="314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978" name="Text Box 114"/>
          <p:cNvSpPr txBox="1">
            <a:spLocks noChangeArrowheads="1"/>
          </p:cNvSpPr>
          <p:nvPr/>
        </p:nvSpPr>
        <p:spPr bwMode="auto">
          <a:xfrm>
            <a:off x="2339975" y="5516563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</a:p>
        </p:txBody>
      </p:sp>
      <p:sp>
        <p:nvSpPr>
          <p:cNvPr id="36979" name="Text Box 115"/>
          <p:cNvSpPr txBox="1">
            <a:spLocks noChangeArrowheads="1"/>
          </p:cNvSpPr>
          <p:nvPr/>
        </p:nvSpPr>
        <p:spPr bwMode="auto">
          <a:xfrm>
            <a:off x="5578475" y="1316038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6980" name="Text Box 116"/>
          <p:cNvSpPr txBox="1">
            <a:spLocks noChangeArrowheads="1"/>
          </p:cNvSpPr>
          <p:nvPr/>
        </p:nvSpPr>
        <p:spPr bwMode="auto">
          <a:xfrm>
            <a:off x="5003800" y="1989138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门关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759075" y="50847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742950" y="34290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910013" y="34290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6984" name="Text Box 120"/>
          <p:cNvSpPr txBox="1">
            <a:spLocks noChangeArrowheads="1"/>
          </p:cNvSpPr>
          <p:nvPr/>
        </p:nvSpPr>
        <p:spPr bwMode="auto">
          <a:xfrm>
            <a:off x="5003800" y="2540000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上层基本触发器</a:t>
            </a:r>
            <a:r>
              <a:rPr lang="zh-CN" altLang="en-US">
                <a:solidFill>
                  <a:schemeClr val="folHlink"/>
                </a:solidFill>
              </a:rPr>
              <a:t>保持状态</a:t>
            </a:r>
          </a:p>
        </p:txBody>
      </p:sp>
      <p:sp>
        <p:nvSpPr>
          <p:cNvPr id="36985" name="Text Box 121"/>
          <p:cNvSpPr txBox="1">
            <a:spLocks noChangeArrowheads="1"/>
          </p:cNvSpPr>
          <p:nvPr/>
        </p:nvSpPr>
        <p:spPr bwMode="auto">
          <a:xfrm>
            <a:off x="5578475" y="3332163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986" name="Text Box 122"/>
          <p:cNvSpPr txBox="1">
            <a:spLocks noChangeArrowheads="1"/>
          </p:cNvSpPr>
          <p:nvPr/>
        </p:nvSpPr>
        <p:spPr bwMode="auto">
          <a:xfrm>
            <a:off x="5003800" y="4051300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门开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6" grpId="0"/>
      <p:bldP spid="36908" grpId="0"/>
      <p:bldP spid="36978" grpId="0"/>
      <p:bldP spid="36978" grpId="1"/>
      <p:bldP spid="36979" grpId="0"/>
      <p:bldP spid="36980" grpId="0"/>
      <p:bldP spid="20510" grpId="0"/>
      <p:bldP spid="20510" grpId="1"/>
      <p:bldP spid="2" grpId="0"/>
      <p:bldP spid="2" grpId="1"/>
      <p:bldP spid="3" grpId="0"/>
      <p:bldP spid="3" grpId="1"/>
      <p:bldP spid="36984" grpId="0"/>
      <p:bldP spid="36985" grpId="0"/>
      <p:bldP spid="369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37892" name="Text Box 25"/>
          <p:cNvSpPr txBox="1">
            <a:spLocks noChangeArrowheads="1"/>
          </p:cNvSpPr>
          <p:nvPr/>
        </p:nvSpPr>
        <p:spPr bwMode="auto">
          <a:xfrm>
            <a:off x="612775" y="909638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钟控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37956" name="Group 54"/>
          <p:cNvGrpSpPr>
            <a:grpSpLocks/>
          </p:cNvGrpSpPr>
          <p:nvPr/>
        </p:nvGrpSpPr>
        <p:grpSpPr bwMode="auto">
          <a:xfrm>
            <a:off x="893763" y="4940300"/>
            <a:ext cx="811212" cy="1008063"/>
            <a:chOff x="827" y="2704"/>
            <a:chExt cx="511" cy="635"/>
          </a:xfrm>
        </p:grpSpPr>
        <p:sp>
          <p:nvSpPr>
            <p:cNvPr id="37974" name="Line 55"/>
            <p:cNvSpPr>
              <a:spLocks noChangeShapeType="1"/>
            </p:cNvSpPr>
            <p:nvPr/>
          </p:nvSpPr>
          <p:spPr bwMode="auto">
            <a:xfrm flipV="1">
              <a:off x="1202" y="2704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Text Box 56"/>
            <p:cNvSpPr txBox="1">
              <a:spLocks noChangeArrowheads="1"/>
            </p:cNvSpPr>
            <p:nvPr/>
          </p:nvSpPr>
          <p:spPr bwMode="auto">
            <a:xfrm>
              <a:off x="827" y="3012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37959" name="Group 57"/>
          <p:cNvGrpSpPr>
            <a:grpSpLocks/>
          </p:cNvGrpSpPr>
          <p:nvPr/>
        </p:nvGrpSpPr>
        <p:grpSpPr bwMode="auto">
          <a:xfrm>
            <a:off x="4337050" y="4940300"/>
            <a:ext cx="811213" cy="1008063"/>
            <a:chOff x="1553" y="2840"/>
            <a:chExt cx="511" cy="635"/>
          </a:xfrm>
        </p:grpSpPr>
        <p:sp>
          <p:nvSpPr>
            <p:cNvPr id="37972" name="Line 58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Text Box 59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37989" name="Group 101"/>
          <p:cNvGrpSpPr>
            <a:grpSpLocks/>
          </p:cNvGrpSpPr>
          <p:nvPr/>
        </p:nvGrpSpPr>
        <p:grpSpPr bwMode="auto">
          <a:xfrm>
            <a:off x="1270000" y="1570038"/>
            <a:ext cx="3446463" cy="3875087"/>
            <a:chOff x="762" y="1026"/>
            <a:chExt cx="2171" cy="2441"/>
          </a:xfrm>
        </p:grpSpPr>
        <p:sp>
          <p:nvSpPr>
            <p:cNvPr id="37916" name="Text Box 32"/>
            <p:cNvSpPr txBox="1">
              <a:spLocks noChangeArrowheads="1"/>
            </p:cNvSpPr>
            <p:nvPr/>
          </p:nvSpPr>
          <p:spPr bwMode="auto">
            <a:xfrm>
              <a:off x="2381" y="102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37917" name="Group 38"/>
            <p:cNvGrpSpPr>
              <a:grpSpLocks/>
            </p:cNvGrpSpPr>
            <p:nvPr/>
          </p:nvGrpSpPr>
          <p:grpSpPr bwMode="auto">
            <a:xfrm>
              <a:off x="802" y="1026"/>
              <a:ext cx="511" cy="327"/>
              <a:chOff x="2744" y="1856"/>
              <a:chExt cx="511" cy="327"/>
            </a:xfrm>
          </p:grpSpPr>
          <p:sp>
            <p:nvSpPr>
              <p:cNvPr id="37970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7971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18" name="Group 39"/>
            <p:cNvGrpSpPr>
              <a:grpSpLocks/>
            </p:cNvGrpSpPr>
            <p:nvPr/>
          </p:nvGrpSpPr>
          <p:grpSpPr bwMode="auto">
            <a:xfrm>
              <a:off x="884" y="1298"/>
              <a:ext cx="1942" cy="963"/>
              <a:chOff x="884" y="1298"/>
              <a:chExt cx="1942" cy="963"/>
            </a:xfrm>
          </p:grpSpPr>
          <p:grpSp>
            <p:nvGrpSpPr>
              <p:cNvPr id="37942" name="Group 26"/>
              <p:cNvGrpSpPr>
                <a:grpSpLocks/>
              </p:cNvGrpSpPr>
              <p:nvPr/>
            </p:nvGrpSpPr>
            <p:grpSpPr bwMode="auto">
              <a:xfrm>
                <a:off x="884" y="1608"/>
                <a:ext cx="680" cy="416"/>
                <a:chOff x="1202" y="2107"/>
                <a:chExt cx="680" cy="416"/>
              </a:xfrm>
            </p:grpSpPr>
            <p:grpSp>
              <p:nvGrpSpPr>
                <p:cNvPr id="37966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3796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37967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43" name="Line 31"/>
              <p:cNvSpPr>
                <a:spLocks noChangeShapeType="1"/>
              </p:cNvSpPr>
              <p:nvPr/>
            </p:nvSpPr>
            <p:spPr bwMode="auto">
              <a:xfrm flipV="1">
                <a:off x="1111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4" name="Line 32"/>
              <p:cNvSpPr>
                <a:spLocks noChangeShapeType="1"/>
              </p:cNvSpPr>
              <p:nvPr/>
            </p:nvSpPr>
            <p:spPr bwMode="auto">
              <a:xfrm flipV="1">
                <a:off x="1420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5" name="Line 33"/>
              <p:cNvSpPr>
                <a:spLocks noChangeShapeType="1"/>
              </p:cNvSpPr>
              <p:nvPr/>
            </p:nvSpPr>
            <p:spPr bwMode="auto">
              <a:xfrm flipV="1">
                <a:off x="1231" y="1298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46" name="Group 48"/>
              <p:cNvGrpSpPr>
                <a:grpSpLocks/>
              </p:cNvGrpSpPr>
              <p:nvPr/>
            </p:nvGrpSpPr>
            <p:grpSpPr bwMode="auto">
              <a:xfrm>
                <a:off x="2146" y="1298"/>
                <a:ext cx="680" cy="953"/>
                <a:chOff x="2146" y="1298"/>
                <a:chExt cx="680" cy="953"/>
              </a:xfrm>
            </p:grpSpPr>
            <p:grpSp>
              <p:nvGrpSpPr>
                <p:cNvPr id="37958" name="Group 35"/>
                <p:cNvGrpSpPr>
                  <a:grpSpLocks/>
                </p:cNvGrpSpPr>
                <p:nvPr/>
              </p:nvGrpSpPr>
              <p:grpSpPr bwMode="auto">
                <a:xfrm>
                  <a:off x="2146" y="160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3796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37964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65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3796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282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00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3" y="129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47" name="Group 43"/>
              <p:cNvGrpSpPr>
                <a:grpSpLocks/>
              </p:cNvGrpSpPr>
              <p:nvPr/>
            </p:nvGrpSpPr>
            <p:grpSpPr bwMode="auto">
              <a:xfrm>
                <a:off x="1210" y="1464"/>
                <a:ext cx="1080" cy="797"/>
                <a:chOff x="1392" y="1907"/>
                <a:chExt cx="1080" cy="797"/>
              </a:xfrm>
            </p:grpSpPr>
            <p:grpSp>
              <p:nvGrpSpPr>
                <p:cNvPr id="37953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3795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5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54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48" name="Group 49"/>
              <p:cNvGrpSpPr>
                <a:grpSpLocks/>
              </p:cNvGrpSpPr>
              <p:nvPr/>
            </p:nvGrpSpPr>
            <p:grpSpPr bwMode="auto">
              <a:xfrm>
                <a:off x="1421" y="1464"/>
                <a:ext cx="1088" cy="793"/>
                <a:chOff x="1610" y="3090"/>
                <a:chExt cx="1088" cy="793"/>
              </a:xfrm>
            </p:grpSpPr>
            <p:sp>
              <p:nvSpPr>
                <p:cNvPr id="3794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0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1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2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9" name="Group 74"/>
            <p:cNvGrpSpPr>
              <a:grpSpLocks/>
            </p:cNvGrpSpPr>
            <p:nvPr/>
          </p:nvGrpSpPr>
          <p:grpSpPr bwMode="auto">
            <a:xfrm>
              <a:off x="762" y="2205"/>
              <a:ext cx="2171" cy="1262"/>
              <a:chOff x="762" y="2205"/>
              <a:chExt cx="2171" cy="1262"/>
            </a:xfrm>
          </p:grpSpPr>
          <p:grpSp>
            <p:nvGrpSpPr>
              <p:cNvPr id="37920" name="Group 25"/>
              <p:cNvGrpSpPr>
                <a:grpSpLocks/>
              </p:cNvGrpSpPr>
              <p:nvPr/>
            </p:nvGrpSpPr>
            <p:grpSpPr bwMode="auto">
              <a:xfrm>
                <a:off x="762" y="2205"/>
                <a:ext cx="680" cy="953"/>
                <a:chOff x="1202" y="1797"/>
                <a:chExt cx="680" cy="953"/>
              </a:xfrm>
            </p:grpSpPr>
            <p:grpSp>
              <p:nvGrpSpPr>
                <p:cNvPr id="37934" name="Group 26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3793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37940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41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37939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3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3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1" name="Group 34"/>
              <p:cNvGrpSpPr>
                <a:grpSpLocks/>
              </p:cNvGrpSpPr>
              <p:nvPr/>
            </p:nvGrpSpPr>
            <p:grpSpPr bwMode="auto">
              <a:xfrm>
                <a:off x="2253" y="2205"/>
                <a:ext cx="680" cy="953"/>
                <a:chOff x="1202" y="1797"/>
                <a:chExt cx="680" cy="953"/>
              </a:xfrm>
            </p:grpSpPr>
            <p:grpSp>
              <p:nvGrpSpPr>
                <p:cNvPr id="37926" name="Group 35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3793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37932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33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3793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2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2" name="Group 93"/>
              <p:cNvGrpSpPr>
                <a:grpSpLocks/>
              </p:cNvGrpSpPr>
              <p:nvPr/>
            </p:nvGrpSpPr>
            <p:grpSpPr bwMode="auto">
              <a:xfrm>
                <a:off x="1301" y="3142"/>
                <a:ext cx="1088" cy="325"/>
                <a:chOff x="1301" y="3142"/>
                <a:chExt cx="1088" cy="325"/>
              </a:xfrm>
            </p:grpSpPr>
            <p:sp>
              <p:nvSpPr>
                <p:cNvPr id="37923" name="Line 94"/>
                <p:cNvSpPr>
                  <a:spLocks noChangeShapeType="1"/>
                </p:cNvSpPr>
                <p:nvPr/>
              </p:nvSpPr>
              <p:spPr bwMode="auto">
                <a:xfrm>
                  <a:off x="1301" y="3158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853" y="3149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5" name="Oval 96"/>
                <p:cNvSpPr>
                  <a:spLocks noChangeArrowheads="1"/>
                </p:cNvSpPr>
                <p:nvPr/>
              </p:nvSpPr>
              <p:spPr bwMode="auto">
                <a:xfrm>
                  <a:off x="1829" y="314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7992" name="Group 104"/>
          <p:cNvGrpSpPr>
            <a:grpSpLocks/>
          </p:cNvGrpSpPr>
          <p:nvPr/>
        </p:nvGrpSpPr>
        <p:grpSpPr bwMode="auto">
          <a:xfrm>
            <a:off x="252413" y="2205038"/>
            <a:ext cx="4424362" cy="1439862"/>
            <a:chOff x="154" y="1389"/>
            <a:chExt cx="2787" cy="907"/>
          </a:xfrm>
        </p:grpSpPr>
        <p:sp>
          <p:nvSpPr>
            <p:cNvPr id="37914" name="Rectangle 62"/>
            <p:cNvSpPr>
              <a:spLocks noChangeArrowheads="1"/>
            </p:cNvSpPr>
            <p:nvPr/>
          </p:nvSpPr>
          <p:spPr bwMode="auto">
            <a:xfrm>
              <a:off x="764" y="1389"/>
              <a:ext cx="2177" cy="907"/>
            </a:xfrm>
            <a:prstGeom prst="rect">
              <a:avLst/>
            </a:prstGeom>
            <a:noFill/>
            <a:ln w="22225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Text Box 103"/>
            <p:cNvSpPr txBox="1">
              <a:spLocks noChangeArrowheads="1"/>
            </p:cNvSpPr>
            <p:nvPr/>
          </p:nvSpPr>
          <p:spPr bwMode="auto">
            <a:xfrm>
              <a:off x="154" y="1653"/>
              <a:ext cx="6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chemeClr val="hlink"/>
                  </a:solidFill>
                </a:rPr>
                <a:t>反向</a:t>
              </a:r>
            </a:p>
          </p:txBody>
        </p:sp>
      </p:grpSp>
      <p:grpSp>
        <p:nvGrpSpPr>
          <p:cNvPr id="37996" name="Group 108"/>
          <p:cNvGrpSpPr>
            <a:grpSpLocks/>
          </p:cNvGrpSpPr>
          <p:nvPr/>
        </p:nvGrpSpPr>
        <p:grpSpPr bwMode="auto">
          <a:xfrm>
            <a:off x="193675" y="3814763"/>
            <a:ext cx="4687888" cy="1008062"/>
            <a:chOff x="122" y="2403"/>
            <a:chExt cx="2953" cy="635"/>
          </a:xfrm>
        </p:grpSpPr>
        <p:sp>
          <p:nvSpPr>
            <p:cNvPr id="37912" name="Rectangle 62"/>
            <p:cNvSpPr>
              <a:spLocks noChangeArrowheads="1"/>
            </p:cNvSpPr>
            <p:nvPr/>
          </p:nvSpPr>
          <p:spPr bwMode="auto">
            <a:xfrm>
              <a:off x="671" y="2403"/>
              <a:ext cx="2404" cy="635"/>
            </a:xfrm>
            <a:prstGeom prst="rect">
              <a:avLst/>
            </a:prstGeom>
            <a:noFill/>
            <a:ln w="22225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Text Box 107"/>
            <p:cNvSpPr txBox="1">
              <a:spLocks noChangeArrowheads="1"/>
            </p:cNvSpPr>
            <p:nvPr/>
          </p:nvSpPr>
          <p:spPr bwMode="auto">
            <a:xfrm>
              <a:off x="122" y="2568"/>
              <a:ext cx="6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solidFill>
                    <a:schemeClr val="hlink"/>
                  </a:solidFill>
                </a:rPr>
                <a:t>反向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828675" y="50133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4054475" y="50133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901700" y="32131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995738" y="32131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1692275" y="16144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210050" y="16144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5437188" y="13414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6013450" y="1917700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置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5437188" y="2468563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762" name="Text Box 90"/>
          <p:cNvSpPr txBox="1">
            <a:spLocks noChangeArrowheads="1"/>
          </p:cNvSpPr>
          <p:nvPr/>
        </p:nvSpPr>
        <p:spPr bwMode="auto">
          <a:xfrm>
            <a:off x="6013450" y="3070225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清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 Box 87"/>
          <p:cNvSpPr txBox="1">
            <a:spLocks noChangeArrowheads="1"/>
          </p:cNvSpPr>
          <p:nvPr/>
        </p:nvSpPr>
        <p:spPr bwMode="auto">
          <a:xfrm>
            <a:off x="5435600" y="364490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6011863" y="4221163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保持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Text Box 87"/>
          <p:cNvSpPr txBox="1">
            <a:spLocks noChangeArrowheads="1"/>
          </p:cNvSpPr>
          <p:nvPr/>
        </p:nvSpPr>
        <p:spPr bwMode="auto">
          <a:xfrm>
            <a:off x="5435600" y="4797425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6011863" y="5373688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触发器状态</a:t>
            </a:r>
            <a:r>
              <a:rPr lang="zh-CN" altLang="en-US">
                <a:solidFill>
                  <a:srgbClr val="FF0000"/>
                </a:solidFill>
              </a:rPr>
              <a:t>不定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/>
      <p:bldP spid="3" grpId="0"/>
      <p:bldP spid="4" grpId="0"/>
      <p:bldP spid="5" grpId="0"/>
      <p:bldP spid="6" grpId="0"/>
      <p:bldP spid="7" grpId="0"/>
      <p:bldP spid="28759" grpId="0"/>
      <p:bldP spid="28760" grpId="0"/>
      <p:bldP spid="28761" grpId="0"/>
      <p:bldP spid="28762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39995" name="Text Box 23"/>
          <p:cNvSpPr txBox="1">
            <a:spLocks noChangeArrowheads="1"/>
          </p:cNvSpPr>
          <p:nvPr/>
        </p:nvSpPr>
        <p:spPr bwMode="auto">
          <a:xfrm>
            <a:off x="684213" y="981075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逻辑功能</a:t>
            </a:r>
            <a:r>
              <a:rPr lang="zh-CN" altLang="en-US" sz="2800"/>
              <a:t>及其</a:t>
            </a:r>
            <a:r>
              <a:rPr lang="zh-CN" altLang="en-US" sz="2800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40030" name="Group 94"/>
          <p:cNvGrpSpPr>
            <a:grpSpLocks/>
          </p:cNvGrpSpPr>
          <p:nvPr/>
        </p:nvGrpSpPr>
        <p:grpSpPr bwMode="auto">
          <a:xfrm>
            <a:off x="468313" y="1773238"/>
            <a:ext cx="3816350" cy="2773362"/>
            <a:chOff x="295" y="1117"/>
            <a:chExt cx="2404" cy="1747"/>
          </a:xfrm>
        </p:grpSpPr>
        <p:grpSp>
          <p:nvGrpSpPr>
            <p:cNvPr id="39986" name="Group 25"/>
            <p:cNvGrpSpPr>
              <a:grpSpLocks/>
            </p:cNvGrpSpPr>
            <p:nvPr/>
          </p:nvGrpSpPr>
          <p:grpSpPr bwMode="auto">
            <a:xfrm>
              <a:off x="295" y="1442"/>
              <a:ext cx="2404" cy="1422"/>
              <a:chOff x="3197" y="1101"/>
              <a:chExt cx="2404" cy="1422"/>
            </a:xfrm>
          </p:grpSpPr>
          <p:sp>
            <p:nvSpPr>
              <p:cNvPr id="39988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  <p:grpSp>
            <p:nvGrpSpPr>
              <p:cNvPr id="39989" name="Group 27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3999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39994" name="Group 29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400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4001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399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39997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8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9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000" name="Group 37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400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001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40001" name="Group 40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4001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001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40002" name="Group 43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4001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00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40003" name="Group 46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4000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001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40004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0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4000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400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40008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90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9991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9992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不 定</a:t>
                </a:r>
              </a:p>
            </p:txBody>
          </p:sp>
        </p:grpSp>
        <p:sp>
          <p:nvSpPr>
            <p:cNvPr id="39987" name="Text Box 57"/>
            <p:cNvSpPr txBox="1">
              <a:spLocks noChangeArrowheads="1"/>
            </p:cNvSpPr>
            <p:nvPr/>
          </p:nvSpPr>
          <p:spPr bwMode="auto">
            <a:xfrm>
              <a:off x="476" y="1117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1476375" y="5084763"/>
            <a:ext cx="2447925" cy="503237"/>
          </a:xfrm>
          <a:prstGeom prst="wedgeRoundRectCallout">
            <a:avLst>
              <a:gd name="adj1" fmla="val -42023"/>
              <a:gd name="adj2" fmla="val -17775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触发端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正逻辑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grpSp>
        <p:nvGrpSpPr>
          <p:cNvPr id="40075" name="Group 139"/>
          <p:cNvGrpSpPr>
            <a:grpSpLocks/>
          </p:cNvGrpSpPr>
          <p:nvPr/>
        </p:nvGrpSpPr>
        <p:grpSpPr bwMode="auto">
          <a:xfrm>
            <a:off x="4427538" y="1484313"/>
            <a:ext cx="4679950" cy="2673350"/>
            <a:chOff x="2789" y="1026"/>
            <a:chExt cx="2948" cy="1684"/>
          </a:xfrm>
        </p:grpSpPr>
        <p:sp>
          <p:nvSpPr>
            <p:cNvPr id="39958" name="Text Box 72"/>
            <p:cNvSpPr txBox="1">
              <a:spLocks noChangeArrowheads="1"/>
            </p:cNvSpPr>
            <p:nvPr/>
          </p:nvSpPr>
          <p:spPr bwMode="auto">
            <a:xfrm>
              <a:off x="3267" y="1026"/>
              <a:ext cx="21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39959" name="Group 73"/>
            <p:cNvGrpSpPr>
              <a:grpSpLocks/>
            </p:cNvGrpSpPr>
            <p:nvPr/>
          </p:nvGrpSpPr>
          <p:grpSpPr bwMode="auto">
            <a:xfrm>
              <a:off x="2789" y="1343"/>
              <a:ext cx="2948" cy="1367"/>
              <a:chOff x="2744" y="1661"/>
              <a:chExt cx="2948" cy="1367"/>
            </a:xfrm>
          </p:grpSpPr>
          <p:sp>
            <p:nvSpPr>
              <p:cNvPr id="39960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39961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9962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63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39964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65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69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70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72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73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39974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5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80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9981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9982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9983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84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9985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grpSp>
        <p:nvGrpSpPr>
          <p:cNvPr id="40080" name="Group 144"/>
          <p:cNvGrpSpPr>
            <a:grpSpLocks/>
          </p:cNvGrpSpPr>
          <p:nvPr/>
        </p:nvGrpSpPr>
        <p:grpSpPr bwMode="auto">
          <a:xfrm>
            <a:off x="5867400" y="4498975"/>
            <a:ext cx="1943100" cy="1809750"/>
            <a:chOff x="3696" y="2834"/>
            <a:chExt cx="1224" cy="1140"/>
          </a:xfrm>
        </p:grpSpPr>
        <p:grpSp>
          <p:nvGrpSpPr>
            <p:cNvPr id="39945" name="Group 109"/>
            <p:cNvGrpSpPr>
              <a:grpSpLocks/>
            </p:cNvGrpSpPr>
            <p:nvPr/>
          </p:nvGrpSpPr>
          <p:grpSpPr bwMode="auto">
            <a:xfrm>
              <a:off x="3696" y="2834"/>
              <a:ext cx="1224" cy="1140"/>
              <a:chOff x="3696" y="2790"/>
              <a:chExt cx="1224" cy="1140"/>
            </a:xfrm>
          </p:grpSpPr>
          <p:sp>
            <p:nvSpPr>
              <p:cNvPr id="39949" name="Rectangle 60"/>
              <p:cNvSpPr>
                <a:spLocks noChangeArrowheads="1"/>
              </p:cNvSpPr>
              <p:nvPr/>
            </p:nvSpPr>
            <p:spPr bwMode="auto">
              <a:xfrm>
                <a:off x="3696" y="306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0" name="Text Box 61"/>
              <p:cNvSpPr txBox="1">
                <a:spLocks noChangeArrowheads="1"/>
              </p:cNvSpPr>
              <p:nvPr/>
            </p:nvSpPr>
            <p:spPr bwMode="auto">
              <a:xfrm>
                <a:off x="3728" y="333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39951" name="Text Box 62"/>
              <p:cNvSpPr txBox="1">
                <a:spLocks noChangeArrowheads="1"/>
              </p:cNvSpPr>
              <p:nvPr/>
            </p:nvSpPr>
            <p:spPr bwMode="auto">
              <a:xfrm>
                <a:off x="4454" y="333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9952" name="Text Box 63"/>
              <p:cNvSpPr txBox="1">
                <a:spLocks noChangeArrowheads="1"/>
              </p:cNvSpPr>
              <p:nvPr/>
            </p:nvSpPr>
            <p:spPr bwMode="auto">
              <a:xfrm>
                <a:off x="4454" y="309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9953" name="Oval 66"/>
              <p:cNvSpPr>
                <a:spLocks noChangeArrowheads="1"/>
              </p:cNvSpPr>
              <p:nvPr/>
            </p:nvSpPr>
            <p:spPr bwMode="auto">
              <a:xfrm>
                <a:off x="3906" y="297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67"/>
              <p:cNvSpPr>
                <a:spLocks noChangeShapeType="1"/>
              </p:cNvSpPr>
              <p:nvPr/>
            </p:nvSpPr>
            <p:spPr bwMode="auto">
              <a:xfrm flipV="1">
                <a:off x="4672" y="365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Line 68"/>
              <p:cNvSpPr>
                <a:spLocks noChangeShapeType="1"/>
              </p:cNvSpPr>
              <p:nvPr/>
            </p:nvSpPr>
            <p:spPr bwMode="auto">
              <a:xfrm flipV="1">
                <a:off x="4669" y="279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Line 69"/>
              <p:cNvSpPr>
                <a:spLocks noChangeShapeType="1"/>
              </p:cNvSpPr>
              <p:nvPr/>
            </p:nvSpPr>
            <p:spPr bwMode="auto">
              <a:xfrm flipV="1">
                <a:off x="3944" y="365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Line 70"/>
              <p:cNvSpPr>
                <a:spLocks noChangeShapeType="1"/>
              </p:cNvSpPr>
              <p:nvPr/>
            </p:nvSpPr>
            <p:spPr bwMode="auto">
              <a:xfrm flipV="1">
                <a:off x="3946" y="279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46" name="Group 143"/>
            <p:cNvGrpSpPr>
              <a:grpSpLocks/>
            </p:cNvGrpSpPr>
            <p:nvPr/>
          </p:nvGrpSpPr>
          <p:grpSpPr bwMode="auto">
            <a:xfrm>
              <a:off x="4270" y="3603"/>
              <a:ext cx="91" cy="272"/>
              <a:chOff x="4270" y="3603"/>
              <a:chExt cx="91" cy="272"/>
            </a:xfrm>
          </p:grpSpPr>
          <p:sp>
            <p:nvSpPr>
              <p:cNvPr id="39947" name="AutoShape 140"/>
              <p:cNvSpPr>
                <a:spLocks noChangeArrowheads="1"/>
              </p:cNvSpPr>
              <p:nvPr/>
            </p:nvSpPr>
            <p:spPr bwMode="auto">
              <a:xfrm>
                <a:off x="4270" y="3603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8" name="Line 141"/>
              <p:cNvSpPr>
                <a:spLocks noChangeShapeType="1"/>
              </p:cNvSpPr>
              <p:nvPr/>
            </p:nvSpPr>
            <p:spPr bwMode="auto">
              <a:xfrm flipV="1">
                <a:off x="4318" y="3694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5" grpId="0"/>
      <p:bldP spid="205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0" name="Text Box 23"/>
          <p:cNvSpPr txBox="1">
            <a:spLocks noChangeArrowheads="1"/>
          </p:cNvSpPr>
          <p:nvPr/>
        </p:nvSpPr>
        <p:spPr bwMode="auto">
          <a:xfrm>
            <a:off x="684213" y="981075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状态表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chemeClr val="hlink"/>
                </a:solidFill>
              </a:rPr>
              <a:t>状态图</a:t>
            </a:r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179388" y="1557338"/>
            <a:ext cx="4679950" cy="2673350"/>
            <a:chOff x="2789" y="1026"/>
            <a:chExt cx="2948" cy="1684"/>
          </a:xfrm>
        </p:grpSpPr>
        <p:sp>
          <p:nvSpPr>
            <p:cNvPr id="41008" name="Text Box 72"/>
            <p:cNvSpPr txBox="1">
              <a:spLocks noChangeArrowheads="1"/>
            </p:cNvSpPr>
            <p:nvPr/>
          </p:nvSpPr>
          <p:spPr bwMode="auto">
            <a:xfrm>
              <a:off x="3267" y="1026"/>
              <a:ext cx="21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41009" name="Group 73"/>
            <p:cNvGrpSpPr>
              <a:grpSpLocks/>
            </p:cNvGrpSpPr>
            <p:nvPr/>
          </p:nvGrpSpPr>
          <p:grpSpPr bwMode="auto">
            <a:xfrm>
              <a:off x="2789" y="1343"/>
              <a:ext cx="2948" cy="1367"/>
              <a:chOff x="2744" y="1661"/>
              <a:chExt cx="2948" cy="1367"/>
            </a:xfrm>
          </p:grpSpPr>
          <p:sp>
            <p:nvSpPr>
              <p:cNvPr id="41010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41011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1012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13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41014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15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6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19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20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1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22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23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1024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6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9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30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1031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1032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1033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34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1035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41081" name="AutoShape 121"/>
          <p:cNvSpPr>
            <a:spLocks noChangeArrowheads="1"/>
          </p:cNvSpPr>
          <p:nvPr/>
        </p:nvSpPr>
        <p:spPr bwMode="auto">
          <a:xfrm>
            <a:off x="2351088" y="3090863"/>
            <a:ext cx="1296987" cy="10080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2" name="AutoShape 122"/>
          <p:cNvSpPr>
            <a:spLocks noChangeArrowheads="1"/>
          </p:cNvSpPr>
          <p:nvPr/>
        </p:nvSpPr>
        <p:spPr bwMode="auto">
          <a:xfrm>
            <a:off x="1403350" y="3644900"/>
            <a:ext cx="1296988" cy="5048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0" name="Rectangle 110"/>
          <p:cNvSpPr>
            <a:spLocks noChangeArrowheads="1"/>
          </p:cNvSpPr>
          <p:nvPr/>
        </p:nvSpPr>
        <p:spPr bwMode="auto">
          <a:xfrm>
            <a:off x="755650" y="4914900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次态方程：</a:t>
            </a:r>
          </a:p>
        </p:txBody>
      </p:sp>
      <p:grpSp>
        <p:nvGrpSpPr>
          <p:cNvPr id="41089" name="Group 129"/>
          <p:cNvGrpSpPr>
            <a:grpSpLocks/>
          </p:cNvGrpSpPr>
          <p:nvPr/>
        </p:nvGrpSpPr>
        <p:grpSpPr bwMode="auto">
          <a:xfrm>
            <a:off x="2482850" y="4868863"/>
            <a:ext cx="3332163" cy="519112"/>
            <a:chOff x="1564" y="3067"/>
            <a:chExt cx="2099" cy="327"/>
          </a:xfrm>
        </p:grpSpPr>
        <p:sp>
          <p:nvSpPr>
            <p:cNvPr id="41006" name="Text Box 112"/>
            <p:cNvSpPr txBox="1">
              <a:spLocks noChangeArrowheads="1"/>
            </p:cNvSpPr>
            <p:nvPr/>
          </p:nvSpPr>
          <p:spPr bwMode="auto">
            <a:xfrm>
              <a:off x="1564" y="3067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S + R Q</a:t>
              </a:r>
            </a:p>
          </p:txBody>
        </p:sp>
        <p:sp>
          <p:nvSpPr>
            <p:cNvPr id="41007" name="Line 113"/>
            <p:cNvSpPr>
              <a:spLocks noChangeShapeType="1"/>
            </p:cNvSpPr>
            <p:nvPr/>
          </p:nvSpPr>
          <p:spPr bwMode="auto">
            <a:xfrm>
              <a:off x="2620" y="3097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763588" y="5497513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约束方程：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2524125" y="5484813"/>
            <a:ext cx="2036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 S = 0</a:t>
            </a:r>
          </a:p>
        </p:txBody>
      </p:sp>
      <p:grpSp>
        <p:nvGrpSpPr>
          <p:cNvPr id="41115" name="Group 155"/>
          <p:cNvGrpSpPr>
            <a:grpSpLocks/>
          </p:cNvGrpSpPr>
          <p:nvPr/>
        </p:nvGrpSpPr>
        <p:grpSpPr bwMode="auto">
          <a:xfrm>
            <a:off x="5795963" y="3060700"/>
            <a:ext cx="2305050" cy="685800"/>
            <a:chOff x="3877" y="1979"/>
            <a:chExt cx="1452" cy="432"/>
          </a:xfrm>
        </p:grpSpPr>
        <p:grpSp>
          <p:nvGrpSpPr>
            <p:cNvPr id="41000" name="Group 137"/>
            <p:cNvGrpSpPr>
              <a:grpSpLocks/>
            </p:cNvGrpSpPr>
            <p:nvPr/>
          </p:nvGrpSpPr>
          <p:grpSpPr bwMode="auto">
            <a:xfrm>
              <a:off x="3877" y="1979"/>
              <a:ext cx="499" cy="432"/>
              <a:chOff x="4339" y="3521"/>
              <a:chExt cx="499" cy="432"/>
            </a:xfrm>
          </p:grpSpPr>
          <p:sp>
            <p:nvSpPr>
              <p:cNvPr id="41004" name="Text Box 132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0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1005" name="Oval 133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1" name="Group 138"/>
            <p:cNvGrpSpPr>
              <a:grpSpLocks/>
            </p:cNvGrpSpPr>
            <p:nvPr/>
          </p:nvGrpSpPr>
          <p:grpSpPr bwMode="auto">
            <a:xfrm>
              <a:off x="4830" y="1979"/>
              <a:ext cx="499" cy="432"/>
              <a:chOff x="4339" y="3521"/>
              <a:chExt cx="499" cy="432"/>
            </a:xfrm>
          </p:grpSpPr>
          <p:sp>
            <p:nvSpPr>
              <p:cNvPr id="41002" name="Text Box 139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1003" name="Oval 140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124" name="Group 164"/>
          <p:cNvGrpSpPr>
            <a:grpSpLocks/>
          </p:cNvGrpSpPr>
          <p:nvPr/>
        </p:nvGrpSpPr>
        <p:grpSpPr bwMode="auto">
          <a:xfrm>
            <a:off x="7956550" y="2709863"/>
            <a:ext cx="1223963" cy="1006475"/>
            <a:chOff x="4286" y="3128"/>
            <a:chExt cx="771" cy="634"/>
          </a:xfrm>
        </p:grpSpPr>
        <p:grpSp>
          <p:nvGrpSpPr>
            <p:cNvPr id="40996" name="Group 143"/>
            <p:cNvGrpSpPr>
              <a:grpSpLocks/>
            </p:cNvGrpSpPr>
            <p:nvPr/>
          </p:nvGrpSpPr>
          <p:grpSpPr bwMode="auto">
            <a:xfrm>
              <a:off x="4364" y="3408"/>
              <a:ext cx="382" cy="354"/>
              <a:chOff x="7770" y="8762"/>
              <a:chExt cx="954" cy="886"/>
            </a:xfrm>
          </p:grpSpPr>
          <p:sp>
            <p:nvSpPr>
              <p:cNvPr id="40998" name="Arc 144"/>
              <p:cNvSpPr>
                <a:spLocks/>
              </p:cNvSpPr>
              <p:nvPr/>
            </p:nvSpPr>
            <p:spPr bwMode="auto">
              <a:xfrm rot="-9033537" flipH="1" flipV="1">
                <a:off x="7834" y="8762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Line 145"/>
              <p:cNvSpPr>
                <a:spLocks noChangeShapeType="1"/>
              </p:cNvSpPr>
              <p:nvPr/>
            </p:nvSpPr>
            <p:spPr bwMode="auto">
              <a:xfrm flipH="1" flipV="1">
                <a:off x="7770" y="9336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7" name="Text Box 146"/>
            <p:cNvSpPr txBox="1">
              <a:spLocks noChangeArrowheads="1"/>
            </p:cNvSpPr>
            <p:nvPr/>
          </p:nvSpPr>
          <p:spPr bwMode="auto">
            <a:xfrm>
              <a:off x="4286" y="312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00,01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1114" name="Group 154"/>
          <p:cNvGrpSpPr>
            <a:grpSpLocks/>
          </p:cNvGrpSpPr>
          <p:nvPr/>
        </p:nvGrpSpPr>
        <p:grpSpPr bwMode="auto">
          <a:xfrm>
            <a:off x="6278563" y="2276475"/>
            <a:ext cx="1314450" cy="1071563"/>
            <a:chOff x="4195" y="1496"/>
            <a:chExt cx="828" cy="675"/>
          </a:xfrm>
        </p:grpSpPr>
        <p:grpSp>
          <p:nvGrpSpPr>
            <p:cNvPr id="40990" name="Group 148"/>
            <p:cNvGrpSpPr>
              <a:grpSpLocks/>
            </p:cNvGrpSpPr>
            <p:nvPr/>
          </p:nvGrpSpPr>
          <p:grpSpPr bwMode="auto">
            <a:xfrm>
              <a:off x="4195" y="1667"/>
              <a:ext cx="828" cy="504"/>
              <a:chOff x="4335" y="10176"/>
              <a:chExt cx="2070" cy="1260"/>
            </a:xfrm>
          </p:grpSpPr>
          <p:grpSp>
            <p:nvGrpSpPr>
              <p:cNvPr id="40992" name="Group 149"/>
              <p:cNvGrpSpPr>
                <a:grpSpLocks/>
              </p:cNvGrpSpPr>
              <p:nvPr/>
            </p:nvGrpSpPr>
            <p:grpSpPr bwMode="auto">
              <a:xfrm>
                <a:off x="4761" y="10176"/>
                <a:ext cx="1644" cy="1260"/>
                <a:chOff x="4956" y="8136"/>
                <a:chExt cx="1644" cy="1260"/>
              </a:xfrm>
            </p:grpSpPr>
            <p:sp>
              <p:nvSpPr>
                <p:cNvPr id="40994" name="Arc 150"/>
                <p:cNvSpPr>
                  <a:spLocks/>
                </p:cNvSpPr>
                <p:nvPr/>
              </p:nvSpPr>
              <p:spPr bwMode="auto">
                <a:xfrm rot="-2526524">
                  <a:off x="4956" y="8136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5" name="Line 151"/>
                <p:cNvSpPr>
                  <a:spLocks noChangeShapeType="1"/>
                </p:cNvSpPr>
                <p:nvPr/>
              </p:nvSpPr>
              <p:spPr bwMode="auto">
                <a:xfrm>
                  <a:off x="6420" y="8757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93" name="Line 152"/>
              <p:cNvSpPr>
                <a:spLocks noChangeShapeType="1"/>
              </p:cNvSpPr>
              <p:nvPr/>
            </p:nvSpPr>
            <p:spPr bwMode="auto">
              <a:xfrm flipH="1">
                <a:off x="4335" y="10755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91" name="Text Box 153"/>
            <p:cNvSpPr txBox="1">
              <a:spLocks noChangeArrowheads="1"/>
            </p:cNvSpPr>
            <p:nvPr/>
          </p:nvSpPr>
          <p:spPr bwMode="auto">
            <a:xfrm>
              <a:off x="4353" y="149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01</a:t>
              </a:r>
            </a:p>
          </p:txBody>
        </p:sp>
      </p:grpSp>
      <p:grpSp>
        <p:nvGrpSpPr>
          <p:cNvPr id="41123" name="Group 163"/>
          <p:cNvGrpSpPr>
            <a:grpSpLocks/>
          </p:cNvGrpSpPr>
          <p:nvPr/>
        </p:nvGrpSpPr>
        <p:grpSpPr bwMode="auto">
          <a:xfrm>
            <a:off x="6308725" y="3419475"/>
            <a:ext cx="1289050" cy="1008063"/>
            <a:chOff x="4150" y="1344"/>
            <a:chExt cx="812" cy="635"/>
          </a:xfrm>
        </p:grpSpPr>
        <p:grpSp>
          <p:nvGrpSpPr>
            <p:cNvPr id="40984" name="Group 157"/>
            <p:cNvGrpSpPr>
              <a:grpSpLocks/>
            </p:cNvGrpSpPr>
            <p:nvPr/>
          </p:nvGrpSpPr>
          <p:grpSpPr bwMode="auto">
            <a:xfrm>
              <a:off x="4150" y="1344"/>
              <a:ext cx="812" cy="504"/>
              <a:chOff x="4419" y="11190"/>
              <a:chExt cx="2031" cy="1260"/>
            </a:xfrm>
          </p:grpSpPr>
          <p:grpSp>
            <p:nvGrpSpPr>
              <p:cNvPr id="40986" name="Group 158"/>
              <p:cNvGrpSpPr>
                <a:grpSpLocks/>
              </p:cNvGrpSpPr>
              <p:nvPr/>
            </p:nvGrpSpPr>
            <p:grpSpPr bwMode="auto">
              <a:xfrm>
                <a:off x="4419" y="11190"/>
                <a:ext cx="1641" cy="1260"/>
                <a:chOff x="4575" y="8760"/>
                <a:chExt cx="1641" cy="1260"/>
              </a:xfrm>
            </p:grpSpPr>
            <p:sp>
              <p:nvSpPr>
                <p:cNvPr id="40988" name="Arc 159"/>
                <p:cNvSpPr>
                  <a:spLocks/>
                </p:cNvSpPr>
                <p:nvPr/>
              </p:nvSpPr>
              <p:spPr bwMode="auto">
                <a:xfrm rot="8169664">
                  <a:off x="4956" y="8760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9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4575" y="9270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987" name="Line 161"/>
              <p:cNvSpPr>
                <a:spLocks noChangeShapeType="1"/>
              </p:cNvSpPr>
              <p:nvPr/>
            </p:nvSpPr>
            <p:spPr bwMode="auto">
              <a:xfrm flipH="1">
                <a:off x="6270" y="11730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5" name="Text Box 162"/>
            <p:cNvSpPr txBox="1">
              <a:spLocks noChangeArrowheads="1"/>
            </p:cNvSpPr>
            <p:nvPr/>
          </p:nvSpPr>
          <p:spPr bwMode="auto">
            <a:xfrm>
              <a:off x="4286" y="1729"/>
              <a:ext cx="5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1130" name="Group 170"/>
          <p:cNvGrpSpPr>
            <a:grpSpLocks/>
          </p:cNvGrpSpPr>
          <p:nvPr/>
        </p:nvGrpSpPr>
        <p:grpSpPr bwMode="auto">
          <a:xfrm>
            <a:off x="4716463" y="2709863"/>
            <a:ext cx="1223962" cy="1006475"/>
            <a:chOff x="3913" y="3014"/>
            <a:chExt cx="771" cy="634"/>
          </a:xfrm>
        </p:grpSpPr>
        <p:grpSp>
          <p:nvGrpSpPr>
            <p:cNvPr id="40980" name="Group 166"/>
            <p:cNvGrpSpPr>
              <a:grpSpLocks/>
            </p:cNvGrpSpPr>
            <p:nvPr/>
          </p:nvGrpSpPr>
          <p:grpSpPr bwMode="auto">
            <a:xfrm>
              <a:off x="4241" y="3294"/>
              <a:ext cx="376" cy="354"/>
              <a:chOff x="3156" y="8604"/>
              <a:chExt cx="939" cy="886"/>
            </a:xfrm>
          </p:grpSpPr>
          <p:sp>
            <p:nvSpPr>
              <p:cNvPr id="40982" name="Arc 167"/>
              <p:cNvSpPr>
                <a:spLocks/>
              </p:cNvSpPr>
              <p:nvPr/>
            </p:nvSpPr>
            <p:spPr bwMode="auto">
              <a:xfrm rot="1555438" flipH="1" flipV="1">
                <a:off x="3156" y="8604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3" name="Line 168"/>
              <p:cNvSpPr>
                <a:spLocks noChangeShapeType="1"/>
              </p:cNvSpPr>
              <p:nvPr/>
            </p:nvSpPr>
            <p:spPr bwMode="auto">
              <a:xfrm>
                <a:off x="3915" y="8742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1" name="Text Box 169"/>
            <p:cNvSpPr txBox="1">
              <a:spLocks noChangeArrowheads="1"/>
            </p:cNvSpPr>
            <p:nvPr/>
          </p:nvSpPr>
          <p:spPr bwMode="auto">
            <a:xfrm>
              <a:off x="3913" y="301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00,10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41131" name="Text Box 171"/>
          <p:cNvSpPr txBox="1">
            <a:spLocks noChangeArrowheads="1"/>
          </p:cNvSpPr>
          <p:nvPr/>
        </p:nvSpPr>
        <p:spPr bwMode="auto">
          <a:xfrm>
            <a:off x="6156325" y="184467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R S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5724525" y="5229225"/>
            <a:ext cx="2447925" cy="503238"/>
          </a:xfrm>
          <a:prstGeom prst="wedgeRoundRectCallout">
            <a:avLst>
              <a:gd name="adj1" fmla="val -7782"/>
              <a:gd name="adj2" fmla="val -22066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分析电路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状态变化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3995738" y="6021388"/>
            <a:ext cx="2087562" cy="503237"/>
          </a:xfrm>
          <a:prstGeom prst="wedgeRoundRectCallout">
            <a:avLst>
              <a:gd name="adj1" fmla="val -72282"/>
              <a:gd name="adj2" fmla="val -6671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约束依旧存在</a:t>
            </a:r>
            <a:endParaRPr lang="zh-CN" altLang="en-US" sz="20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4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9" dur="500"/>
                                        <p:tgtEl>
                                          <p:spTgt spid="4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0" grpId="0"/>
      <p:bldP spid="41081" grpId="0" animBg="1"/>
      <p:bldP spid="41082" grpId="0" animBg="1"/>
      <p:bldP spid="30830" grpId="0"/>
      <p:bldP spid="30835" grpId="0"/>
      <p:bldP spid="30836" grpId="0"/>
      <p:bldP spid="41131" grpId="0"/>
      <p:bldP spid="2055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3086" name="Text Box 25"/>
          <p:cNvSpPr txBox="1">
            <a:spLocks noChangeArrowheads="1"/>
          </p:cNvSpPr>
          <p:nvPr/>
        </p:nvSpPr>
        <p:spPr bwMode="auto">
          <a:xfrm>
            <a:off x="612775" y="909638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、钟控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43087" name="Text Box 23"/>
          <p:cNvSpPr txBox="1">
            <a:spLocks noChangeArrowheads="1"/>
          </p:cNvSpPr>
          <p:nvPr/>
        </p:nvSpPr>
        <p:spPr bwMode="auto">
          <a:xfrm>
            <a:off x="684213" y="1412875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保证</a:t>
            </a:r>
            <a:r>
              <a:rPr lang="zh-CN" altLang="en-US" sz="2800">
                <a:solidFill>
                  <a:schemeClr val="hlink"/>
                </a:solidFill>
              </a:rPr>
              <a:t>互反</a:t>
            </a:r>
            <a:r>
              <a:rPr lang="zh-CN" altLang="en-US" sz="2800"/>
              <a:t>信号触发</a:t>
            </a:r>
          </a:p>
        </p:txBody>
      </p:sp>
      <p:grpSp>
        <p:nvGrpSpPr>
          <p:cNvPr id="43154" name="Group 146"/>
          <p:cNvGrpSpPr>
            <a:grpSpLocks/>
          </p:cNvGrpSpPr>
          <p:nvPr/>
        </p:nvGrpSpPr>
        <p:grpSpPr bwMode="auto">
          <a:xfrm>
            <a:off x="4992688" y="1489075"/>
            <a:ext cx="3317875" cy="1960563"/>
            <a:chOff x="3198" y="845"/>
            <a:chExt cx="2090" cy="1235"/>
          </a:xfrm>
        </p:grpSpPr>
        <p:sp>
          <p:nvSpPr>
            <p:cNvPr id="43065" name="Text Box 32"/>
            <p:cNvSpPr txBox="1">
              <a:spLocks noChangeArrowheads="1"/>
            </p:cNvSpPr>
            <p:nvPr/>
          </p:nvSpPr>
          <p:spPr bwMode="auto">
            <a:xfrm>
              <a:off x="4777" y="84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43066" name="Group 38"/>
            <p:cNvGrpSpPr>
              <a:grpSpLocks/>
            </p:cNvGrpSpPr>
            <p:nvPr/>
          </p:nvGrpSpPr>
          <p:grpSpPr bwMode="auto">
            <a:xfrm>
              <a:off x="3198" y="845"/>
              <a:ext cx="511" cy="327"/>
              <a:chOff x="2744" y="1856"/>
              <a:chExt cx="511" cy="327"/>
            </a:xfrm>
          </p:grpSpPr>
          <p:sp>
            <p:nvSpPr>
              <p:cNvPr id="43096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43097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67" name="Group 84"/>
            <p:cNvGrpSpPr>
              <a:grpSpLocks/>
            </p:cNvGrpSpPr>
            <p:nvPr/>
          </p:nvGrpSpPr>
          <p:grpSpPr bwMode="auto">
            <a:xfrm>
              <a:off x="3280" y="1117"/>
              <a:ext cx="1942" cy="963"/>
              <a:chOff x="884" y="1298"/>
              <a:chExt cx="1942" cy="963"/>
            </a:xfrm>
          </p:grpSpPr>
          <p:grpSp>
            <p:nvGrpSpPr>
              <p:cNvPr id="43068" name="Group 26"/>
              <p:cNvGrpSpPr>
                <a:grpSpLocks/>
              </p:cNvGrpSpPr>
              <p:nvPr/>
            </p:nvGrpSpPr>
            <p:grpSpPr bwMode="auto">
              <a:xfrm>
                <a:off x="884" y="1608"/>
                <a:ext cx="680" cy="416"/>
                <a:chOff x="1202" y="2107"/>
                <a:chExt cx="680" cy="416"/>
              </a:xfrm>
            </p:grpSpPr>
            <p:grpSp>
              <p:nvGrpSpPr>
                <p:cNvPr id="43092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309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3093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69" name="Line 31"/>
              <p:cNvSpPr>
                <a:spLocks noChangeShapeType="1"/>
              </p:cNvSpPr>
              <p:nvPr/>
            </p:nvSpPr>
            <p:spPr bwMode="auto">
              <a:xfrm flipV="1">
                <a:off x="1111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32"/>
              <p:cNvSpPr>
                <a:spLocks noChangeShapeType="1"/>
              </p:cNvSpPr>
              <p:nvPr/>
            </p:nvSpPr>
            <p:spPr bwMode="auto">
              <a:xfrm flipV="1">
                <a:off x="1420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33"/>
              <p:cNvSpPr>
                <a:spLocks noChangeShapeType="1"/>
              </p:cNvSpPr>
              <p:nvPr/>
            </p:nvSpPr>
            <p:spPr bwMode="auto">
              <a:xfrm flipV="1">
                <a:off x="1231" y="1298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72" name="Group 93"/>
              <p:cNvGrpSpPr>
                <a:grpSpLocks/>
              </p:cNvGrpSpPr>
              <p:nvPr/>
            </p:nvGrpSpPr>
            <p:grpSpPr bwMode="auto">
              <a:xfrm>
                <a:off x="2146" y="1298"/>
                <a:ext cx="680" cy="953"/>
                <a:chOff x="2146" y="1298"/>
                <a:chExt cx="680" cy="953"/>
              </a:xfrm>
            </p:grpSpPr>
            <p:grpSp>
              <p:nvGrpSpPr>
                <p:cNvPr id="43084" name="Group 35"/>
                <p:cNvGrpSpPr>
                  <a:grpSpLocks/>
                </p:cNvGrpSpPr>
                <p:nvPr/>
              </p:nvGrpSpPr>
              <p:grpSpPr bwMode="auto">
                <a:xfrm>
                  <a:off x="2146" y="160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308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309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9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308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8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282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00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3" y="129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3" name="Group 43"/>
              <p:cNvGrpSpPr>
                <a:grpSpLocks/>
              </p:cNvGrpSpPr>
              <p:nvPr/>
            </p:nvGrpSpPr>
            <p:grpSpPr bwMode="auto">
              <a:xfrm>
                <a:off x="1210" y="1464"/>
                <a:ext cx="1080" cy="797"/>
                <a:chOff x="1392" y="1907"/>
                <a:chExt cx="1080" cy="797"/>
              </a:xfrm>
            </p:grpSpPr>
            <p:grpSp>
              <p:nvGrpSpPr>
                <p:cNvPr id="43079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430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80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74" name="Group 49"/>
              <p:cNvGrpSpPr>
                <a:grpSpLocks/>
              </p:cNvGrpSpPr>
              <p:nvPr/>
            </p:nvGrpSpPr>
            <p:grpSpPr bwMode="auto">
              <a:xfrm>
                <a:off x="1421" y="1464"/>
                <a:ext cx="1088" cy="793"/>
                <a:chOff x="1610" y="3090"/>
                <a:chExt cx="1088" cy="793"/>
              </a:xfrm>
            </p:grpSpPr>
            <p:sp>
              <p:nvSpPr>
                <p:cNvPr id="4307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6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124" name="Group 57"/>
          <p:cNvGrpSpPr>
            <a:grpSpLocks/>
          </p:cNvGrpSpPr>
          <p:nvPr/>
        </p:nvGrpSpPr>
        <p:grpSpPr bwMode="auto">
          <a:xfrm>
            <a:off x="8002588" y="4652963"/>
            <a:ext cx="811212" cy="1008062"/>
            <a:chOff x="1553" y="2840"/>
            <a:chExt cx="511" cy="635"/>
          </a:xfrm>
        </p:grpSpPr>
        <p:sp>
          <p:nvSpPr>
            <p:cNvPr id="43063" name="Line 58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Text Box 59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773988" y="33020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7812088" y="15160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7164388" y="51577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grpSp>
        <p:nvGrpSpPr>
          <p:cNvPr id="43162" name="Group 154"/>
          <p:cNvGrpSpPr>
            <a:grpSpLocks/>
          </p:cNvGrpSpPr>
          <p:nvPr/>
        </p:nvGrpSpPr>
        <p:grpSpPr bwMode="auto">
          <a:xfrm>
            <a:off x="4932363" y="3289300"/>
            <a:ext cx="3446462" cy="2303463"/>
            <a:chOff x="3160" y="1979"/>
            <a:chExt cx="2171" cy="1451"/>
          </a:xfrm>
        </p:grpSpPr>
        <p:sp>
          <p:nvSpPr>
            <p:cNvPr id="43036" name="Text Box 142"/>
            <p:cNvSpPr txBox="1">
              <a:spLocks noChangeArrowheads="1"/>
            </p:cNvSpPr>
            <p:nvPr/>
          </p:nvSpPr>
          <p:spPr bwMode="auto">
            <a:xfrm>
              <a:off x="3587" y="314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43037" name="Group 153"/>
            <p:cNvGrpSpPr>
              <a:grpSpLocks/>
            </p:cNvGrpSpPr>
            <p:nvPr/>
          </p:nvGrpSpPr>
          <p:grpSpPr bwMode="auto">
            <a:xfrm>
              <a:off x="3160" y="1979"/>
              <a:ext cx="2171" cy="1262"/>
              <a:chOff x="3152" y="2758"/>
              <a:chExt cx="2171" cy="1262"/>
            </a:xfrm>
          </p:grpSpPr>
          <p:grpSp>
            <p:nvGrpSpPr>
              <p:cNvPr id="43038" name="Group 147"/>
              <p:cNvGrpSpPr>
                <a:grpSpLocks/>
              </p:cNvGrpSpPr>
              <p:nvPr/>
            </p:nvGrpSpPr>
            <p:grpSpPr bwMode="auto">
              <a:xfrm>
                <a:off x="3152" y="2758"/>
                <a:ext cx="680" cy="953"/>
                <a:chOff x="3152" y="2758"/>
                <a:chExt cx="680" cy="953"/>
              </a:xfrm>
            </p:grpSpPr>
            <p:grpSp>
              <p:nvGrpSpPr>
                <p:cNvPr id="43055" name="Group 26"/>
                <p:cNvGrpSpPr>
                  <a:grpSpLocks/>
                </p:cNvGrpSpPr>
                <p:nvPr/>
              </p:nvGrpSpPr>
              <p:grpSpPr bwMode="auto">
                <a:xfrm>
                  <a:off x="3152" y="306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3059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306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62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306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88" y="348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696" y="3484"/>
                  <a:ext cx="0" cy="1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499" y="275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39" name="Group 34"/>
              <p:cNvGrpSpPr>
                <a:grpSpLocks/>
              </p:cNvGrpSpPr>
              <p:nvPr/>
            </p:nvGrpSpPr>
            <p:grpSpPr bwMode="auto">
              <a:xfrm>
                <a:off x="4643" y="2762"/>
                <a:ext cx="680" cy="953"/>
                <a:chOff x="1202" y="1797"/>
                <a:chExt cx="680" cy="953"/>
              </a:xfrm>
            </p:grpSpPr>
            <p:grpSp>
              <p:nvGrpSpPr>
                <p:cNvPr id="43047" name="Group 35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305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305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5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3052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40" name="Group 152"/>
              <p:cNvGrpSpPr>
                <a:grpSpLocks/>
              </p:cNvGrpSpPr>
              <p:nvPr/>
            </p:nvGrpSpPr>
            <p:grpSpPr bwMode="auto">
              <a:xfrm>
                <a:off x="3288" y="3625"/>
                <a:ext cx="1497" cy="395"/>
                <a:chOff x="3288" y="3625"/>
                <a:chExt cx="1497" cy="395"/>
              </a:xfrm>
            </p:grpSpPr>
            <p:sp>
              <p:nvSpPr>
                <p:cNvPr id="43041" name="Line 139"/>
                <p:cNvSpPr>
                  <a:spLocks noChangeShapeType="1"/>
                </p:cNvSpPr>
                <p:nvPr/>
              </p:nvSpPr>
              <p:spPr bwMode="auto">
                <a:xfrm>
                  <a:off x="3288" y="3809"/>
                  <a:ext cx="14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42" name="Group 149"/>
                <p:cNvGrpSpPr>
                  <a:grpSpLocks/>
                </p:cNvGrpSpPr>
                <p:nvPr/>
              </p:nvGrpSpPr>
              <p:grpSpPr bwMode="auto">
                <a:xfrm>
                  <a:off x="4219" y="3793"/>
                  <a:ext cx="45" cy="227"/>
                  <a:chOff x="4219" y="3793"/>
                  <a:chExt cx="45" cy="227"/>
                </a:xfrm>
              </p:grpSpPr>
              <p:sp>
                <p:nvSpPr>
                  <p:cNvPr id="43045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3" y="3800"/>
                    <a:ext cx="0" cy="2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4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4219" y="3793"/>
                    <a:ext cx="45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43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785" y="3630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3291" y="3625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3167" name="Group 159"/>
          <p:cNvGrpSpPr>
            <a:grpSpLocks/>
          </p:cNvGrpSpPr>
          <p:nvPr/>
        </p:nvGrpSpPr>
        <p:grpSpPr bwMode="auto">
          <a:xfrm>
            <a:off x="5783263" y="3602038"/>
            <a:ext cx="2106612" cy="1127125"/>
            <a:chOff x="3696" y="2176"/>
            <a:chExt cx="1327" cy="710"/>
          </a:xfrm>
        </p:grpSpPr>
        <p:sp>
          <p:nvSpPr>
            <p:cNvPr id="43032" name="Line 155"/>
            <p:cNvSpPr>
              <a:spLocks noChangeShapeType="1"/>
            </p:cNvSpPr>
            <p:nvPr/>
          </p:nvSpPr>
          <p:spPr bwMode="auto">
            <a:xfrm flipH="1">
              <a:off x="4014" y="2205"/>
              <a:ext cx="394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56"/>
            <p:cNvSpPr>
              <a:spLocks noChangeShapeType="1"/>
            </p:cNvSpPr>
            <p:nvPr/>
          </p:nvSpPr>
          <p:spPr bwMode="auto">
            <a:xfrm>
              <a:off x="3696" y="288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157"/>
            <p:cNvSpPr>
              <a:spLocks noChangeShapeType="1"/>
            </p:cNvSpPr>
            <p:nvPr/>
          </p:nvSpPr>
          <p:spPr bwMode="auto">
            <a:xfrm>
              <a:off x="4408" y="2205"/>
              <a:ext cx="5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Oval 158"/>
            <p:cNvSpPr>
              <a:spLocks noChangeArrowheads="1"/>
            </p:cNvSpPr>
            <p:nvPr/>
          </p:nvSpPr>
          <p:spPr bwMode="auto">
            <a:xfrm>
              <a:off x="4977" y="2176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168" name="Text Box 23"/>
          <p:cNvSpPr txBox="1">
            <a:spLocks noChangeArrowheads="1"/>
          </p:cNvSpPr>
          <p:nvPr/>
        </p:nvSpPr>
        <p:spPr bwMode="auto">
          <a:xfrm>
            <a:off x="684213" y="1901825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单端</a:t>
            </a:r>
            <a:r>
              <a:rPr lang="zh-CN" altLang="en-US" sz="2800"/>
              <a:t>信号触发</a:t>
            </a:r>
          </a:p>
        </p:txBody>
      </p:sp>
      <p:sp>
        <p:nvSpPr>
          <p:cNvPr id="43169" name="Text Box 161"/>
          <p:cNvSpPr txBox="1">
            <a:spLocks noChangeArrowheads="1"/>
          </p:cNvSpPr>
          <p:nvPr/>
        </p:nvSpPr>
        <p:spPr bwMode="auto">
          <a:xfrm>
            <a:off x="684213" y="2492375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170" name="Text Box 162"/>
          <p:cNvSpPr txBox="1">
            <a:spLocks noChangeArrowheads="1"/>
          </p:cNvSpPr>
          <p:nvPr/>
        </p:nvSpPr>
        <p:spPr bwMode="auto">
          <a:xfrm>
            <a:off x="468313" y="2997200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门关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</a:p>
        </p:txBody>
      </p:sp>
      <p:sp>
        <p:nvSpPr>
          <p:cNvPr id="43171" name="Text Box 163"/>
          <p:cNvSpPr txBox="1">
            <a:spLocks noChangeArrowheads="1"/>
          </p:cNvSpPr>
          <p:nvPr/>
        </p:nvSpPr>
        <p:spPr bwMode="auto">
          <a:xfrm>
            <a:off x="468313" y="3357563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上层基本触发器</a:t>
            </a:r>
            <a:r>
              <a:rPr lang="zh-CN" altLang="en-US">
                <a:solidFill>
                  <a:schemeClr val="folHlink"/>
                </a:solidFill>
              </a:rPr>
              <a:t>保持状态</a:t>
            </a:r>
          </a:p>
        </p:txBody>
      </p:sp>
      <p:sp>
        <p:nvSpPr>
          <p:cNvPr id="43172" name="Text Box 164"/>
          <p:cNvSpPr txBox="1">
            <a:spLocks noChangeArrowheads="1"/>
          </p:cNvSpPr>
          <p:nvPr/>
        </p:nvSpPr>
        <p:spPr bwMode="auto">
          <a:xfrm>
            <a:off x="684213" y="4005263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173" name="Text Box 165"/>
          <p:cNvSpPr txBox="1">
            <a:spLocks noChangeArrowheads="1"/>
          </p:cNvSpPr>
          <p:nvPr/>
        </p:nvSpPr>
        <p:spPr bwMode="auto">
          <a:xfrm>
            <a:off x="468313" y="4556125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门开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有效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4902200" y="2085975"/>
            <a:ext cx="3455988" cy="1439863"/>
          </a:xfrm>
          <a:prstGeom prst="rect">
            <a:avLst/>
          </a:prstGeom>
          <a:noFill/>
          <a:ln w="22225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4767263" y="3611563"/>
            <a:ext cx="3816350" cy="1185862"/>
          </a:xfrm>
          <a:prstGeom prst="rect">
            <a:avLst/>
          </a:prstGeom>
          <a:noFill/>
          <a:ln w="22225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4572000" y="329723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43181" name="Text Box 173"/>
          <p:cNvSpPr txBox="1">
            <a:spLocks noChangeArrowheads="1"/>
          </p:cNvSpPr>
          <p:nvPr/>
        </p:nvSpPr>
        <p:spPr bwMode="auto">
          <a:xfrm>
            <a:off x="468313" y="5229225"/>
            <a:ext cx="467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原相输出端状态和触发端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一致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156325" y="5948363"/>
            <a:ext cx="2087563" cy="503237"/>
          </a:xfrm>
          <a:prstGeom prst="wedgeRoundRectCallout">
            <a:avLst>
              <a:gd name="adj1" fmla="val 47491"/>
              <a:gd name="adj2" fmla="val -11530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Data</a:t>
            </a:r>
            <a:r>
              <a:rPr lang="zh-CN" altLang="en-US" sz="2000">
                <a:latin typeface="Times New Roman" pitchFamily="18" charset="0"/>
              </a:rPr>
              <a:t>数据端</a:t>
            </a:r>
            <a:endParaRPr lang="zh-CN" altLang="en-US" sz="20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86" grpId="0"/>
      <p:bldP spid="43087" grpId="0"/>
      <p:bldP spid="20510" grpId="0"/>
      <p:bldP spid="2" grpId="0"/>
      <p:bldP spid="3" grpId="0"/>
      <p:bldP spid="43168" grpId="0"/>
      <p:bldP spid="43169" grpId="0"/>
      <p:bldP spid="43170" grpId="0"/>
      <p:bldP spid="43171" grpId="0"/>
      <p:bldP spid="43172" grpId="0"/>
      <p:bldP spid="43173" grpId="0"/>
      <p:bldP spid="24638" grpId="0" animBg="1"/>
      <p:bldP spid="4" grpId="0" animBg="1"/>
      <p:bldP spid="5" grpId="0"/>
      <p:bldP spid="43181" grpId="0"/>
      <p:bldP spid="205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4071" name="Text Box 23"/>
          <p:cNvSpPr txBox="1">
            <a:spLocks noChangeArrowheads="1"/>
          </p:cNvSpPr>
          <p:nvPr/>
        </p:nvSpPr>
        <p:spPr bwMode="auto">
          <a:xfrm>
            <a:off x="468313" y="836613"/>
            <a:ext cx="439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逻辑功能</a:t>
            </a:r>
            <a:r>
              <a:rPr lang="zh-CN" altLang="en-US" sz="2800"/>
              <a:t>及其</a:t>
            </a:r>
            <a:r>
              <a:rPr lang="zh-CN" altLang="en-US" sz="2800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44110" name="Group 78"/>
          <p:cNvGrpSpPr>
            <a:grpSpLocks/>
          </p:cNvGrpSpPr>
          <p:nvPr/>
        </p:nvGrpSpPr>
        <p:grpSpPr bwMode="auto">
          <a:xfrm>
            <a:off x="755650" y="1484313"/>
            <a:ext cx="3168650" cy="2016125"/>
            <a:chOff x="476" y="1117"/>
            <a:chExt cx="1996" cy="1270"/>
          </a:xfrm>
        </p:grpSpPr>
        <p:sp>
          <p:nvSpPr>
            <p:cNvPr id="44104" name="Text Box 57"/>
            <p:cNvSpPr txBox="1">
              <a:spLocks noChangeArrowheads="1"/>
            </p:cNvSpPr>
            <p:nvPr/>
          </p:nvSpPr>
          <p:spPr bwMode="auto">
            <a:xfrm>
              <a:off x="476" y="1117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44105" name="Group 77"/>
            <p:cNvGrpSpPr>
              <a:grpSpLocks/>
            </p:cNvGrpSpPr>
            <p:nvPr/>
          </p:nvGrpSpPr>
          <p:grpSpPr bwMode="auto">
            <a:xfrm>
              <a:off x="691" y="1480"/>
              <a:ext cx="1282" cy="907"/>
              <a:chOff x="468" y="1843"/>
              <a:chExt cx="1282" cy="907"/>
            </a:xfrm>
          </p:grpSpPr>
          <p:sp>
            <p:nvSpPr>
              <p:cNvPr id="44106" name="Text Box 18"/>
              <p:cNvSpPr txBox="1">
                <a:spLocks noChangeArrowheads="1"/>
              </p:cNvSpPr>
              <p:nvPr/>
            </p:nvSpPr>
            <p:spPr bwMode="auto">
              <a:xfrm>
                <a:off x="520" y="1843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D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4107" name="Text Box 19"/>
              <p:cNvSpPr txBox="1">
                <a:spLocks noChangeArrowheads="1"/>
              </p:cNvSpPr>
              <p:nvPr/>
            </p:nvSpPr>
            <p:spPr bwMode="auto">
              <a:xfrm>
                <a:off x="1020" y="1843"/>
                <a:ext cx="7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44108" name="Line 32"/>
              <p:cNvSpPr>
                <a:spLocks noChangeShapeType="1"/>
              </p:cNvSpPr>
              <p:nvPr/>
            </p:nvSpPr>
            <p:spPr bwMode="auto">
              <a:xfrm>
                <a:off x="469" y="1859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Line 35"/>
              <p:cNvSpPr>
                <a:spLocks noChangeShapeType="1"/>
              </p:cNvSpPr>
              <p:nvPr/>
            </p:nvSpPr>
            <p:spPr bwMode="auto">
              <a:xfrm>
                <a:off x="1020" y="1859"/>
                <a:ext cx="0" cy="8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Text Box 17"/>
              <p:cNvSpPr txBox="1">
                <a:spLocks noChangeArrowheads="1"/>
              </p:cNvSpPr>
              <p:nvPr/>
            </p:nvSpPr>
            <p:spPr bwMode="auto">
              <a:xfrm>
                <a:off x="522" y="2136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111" name="Text Box 18"/>
              <p:cNvSpPr txBox="1">
                <a:spLocks noChangeArrowheads="1"/>
              </p:cNvSpPr>
              <p:nvPr/>
            </p:nvSpPr>
            <p:spPr bwMode="auto">
              <a:xfrm>
                <a:off x="538" y="23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112" name="Text Box 23"/>
              <p:cNvSpPr txBox="1">
                <a:spLocks noChangeArrowheads="1"/>
              </p:cNvSpPr>
              <p:nvPr/>
            </p:nvSpPr>
            <p:spPr bwMode="auto">
              <a:xfrm>
                <a:off x="1111" y="23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113" name="Text Box 23"/>
              <p:cNvSpPr txBox="1">
                <a:spLocks noChangeArrowheads="1"/>
              </p:cNvSpPr>
              <p:nvPr/>
            </p:nvSpPr>
            <p:spPr bwMode="auto">
              <a:xfrm>
                <a:off x="1114" y="2131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114" name="Line 32"/>
              <p:cNvSpPr>
                <a:spLocks noChangeShapeType="1"/>
              </p:cNvSpPr>
              <p:nvPr/>
            </p:nvSpPr>
            <p:spPr bwMode="auto">
              <a:xfrm>
                <a:off x="468" y="2131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Line 32"/>
              <p:cNvSpPr>
                <a:spLocks noChangeShapeType="1"/>
              </p:cNvSpPr>
              <p:nvPr/>
            </p:nvSpPr>
            <p:spPr bwMode="auto">
              <a:xfrm>
                <a:off x="468" y="2750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142" name="Group 110"/>
          <p:cNvGrpSpPr>
            <a:grpSpLocks/>
          </p:cNvGrpSpPr>
          <p:nvPr/>
        </p:nvGrpSpPr>
        <p:grpSpPr bwMode="auto">
          <a:xfrm>
            <a:off x="828675" y="3708400"/>
            <a:ext cx="3311525" cy="2673350"/>
            <a:chOff x="386" y="2341"/>
            <a:chExt cx="2086" cy="1684"/>
          </a:xfrm>
        </p:grpSpPr>
        <p:sp>
          <p:nvSpPr>
            <p:cNvPr id="44084" name="Text Box 72"/>
            <p:cNvSpPr txBox="1">
              <a:spLocks noChangeArrowheads="1"/>
            </p:cNvSpPr>
            <p:nvPr/>
          </p:nvSpPr>
          <p:spPr bwMode="auto">
            <a:xfrm>
              <a:off x="388" y="2341"/>
              <a:ext cx="20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44085" name="Group 109"/>
            <p:cNvGrpSpPr>
              <a:grpSpLocks/>
            </p:cNvGrpSpPr>
            <p:nvPr/>
          </p:nvGrpSpPr>
          <p:grpSpPr bwMode="auto">
            <a:xfrm>
              <a:off x="386" y="2658"/>
              <a:ext cx="1995" cy="1367"/>
              <a:chOff x="386" y="2658"/>
              <a:chExt cx="1995" cy="1367"/>
            </a:xfrm>
          </p:grpSpPr>
          <p:sp>
            <p:nvSpPr>
              <p:cNvPr id="44086" name="Text Box 15"/>
              <p:cNvSpPr txBox="1">
                <a:spLocks noChangeArrowheads="1"/>
              </p:cNvSpPr>
              <p:nvPr/>
            </p:nvSpPr>
            <p:spPr bwMode="auto">
              <a:xfrm>
                <a:off x="386" y="2658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44087" name="Text Box 17"/>
              <p:cNvSpPr txBox="1">
                <a:spLocks noChangeArrowheads="1"/>
              </p:cNvSpPr>
              <p:nvPr/>
            </p:nvSpPr>
            <p:spPr bwMode="auto">
              <a:xfrm>
                <a:off x="965" y="2976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D=0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4088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674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44089" name="Text Box 23"/>
              <p:cNvSpPr txBox="1">
                <a:spLocks noChangeArrowheads="1"/>
              </p:cNvSpPr>
              <p:nvPr/>
            </p:nvSpPr>
            <p:spPr bwMode="auto">
              <a:xfrm>
                <a:off x="1114" y="3285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090" name="Line 32"/>
              <p:cNvSpPr>
                <a:spLocks noChangeShapeType="1"/>
              </p:cNvSpPr>
              <p:nvPr/>
            </p:nvSpPr>
            <p:spPr bwMode="auto">
              <a:xfrm>
                <a:off x="431" y="2682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1" name="Line 35"/>
              <p:cNvSpPr>
                <a:spLocks noChangeShapeType="1"/>
              </p:cNvSpPr>
              <p:nvPr/>
            </p:nvSpPr>
            <p:spPr bwMode="auto">
              <a:xfrm>
                <a:off x="1021" y="2680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2" name="Line 32"/>
              <p:cNvSpPr>
                <a:spLocks noChangeShapeType="1"/>
              </p:cNvSpPr>
              <p:nvPr/>
            </p:nvSpPr>
            <p:spPr bwMode="auto">
              <a:xfrm>
                <a:off x="431" y="3248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3" name="Text Box 18"/>
              <p:cNvSpPr txBox="1">
                <a:spLocks noChangeArrowheads="1"/>
              </p:cNvSpPr>
              <p:nvPr/>
            </p:nvSpPr>
            <p:spPr bwMode="auto">
              <a:xfrm>
                <a:off x="1705" y="3284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094" name="Line 32"/>
              <p:cNvSpPr>
                <a:spLocks noChangeShapeType="1"/>
              </p:cNvSpPr>
              <p:nvPr/>
            </p:nvSpPr>
            <p:spPr bwMode="auto">
              <a:xfrm>
                <a:off x="431" y="4019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Text Box 23"/>
              <p:cNvSpPr txBox="1">
                <a:spLocks noChangeArrowheads="1"/>
              </p:cNvSpPr>
              <p:nvPr/>
            </p:nvSpPr>
            <p:spPr bwMode="auto">
              <a:xfrm>
                <a:off x="477" y="3284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096" name="Text Box 23"/>
              <p:cNvSpPr txBox="1">
                <a:spLocks noChangeArrowheads="1"/>
              </p:cNvSpPr>
              <p:nvPr/>
            </p:nvSpPr>
            <p:spPr bwMode="auto">
              <a:xfrm>
                <a:off x="477" y="3645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097" name="Text Box 23"/>
              <p:cNvSpPr txBox="1">
                <a:spLocks noChangeArrowheads="1"/>
              </p:cNvSpPr>
              <p:nvPr/>
            </p:nvSpPr>
            <p:spPr bwMode="auto">
              <a:xfrm>
                <a:off x="522" y="2914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4098" name="Line 32"/>
              <p:cNvSpPr>
                <a:spLocks noChangeShapeType="1"/>
              </p:cNvSpPr>
              <p:nvPr/>
            </p:nvSpPr>
            <p:spPr bwMode="auto">
              <a:xfrm>
                <a:off x="431" y="3611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Line 32"/>
              <p:cNvSpPr>
                <a:spLocks noChangeShapeType="1"/>
              </p:cNvSpPr>
              <p:nvPr/>
            </p:nvSpPr>
            <p:spPr bwMode="auto">
              <a:xfrm>
                <a:off x="1021" y="296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0" name="Line 35"/>
              <p:cNvSpPr>
                <a:spLocks noChangeShapeType="1"/>
              </p:cNvSpPr>
              <p:nvPr/>
            </p:nvSpPr>
            <p:spPr bwMode="auto">
              <a:xfrm>
                <a:off x="1611" y="2968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1" name="Text Box 23"/>
              <p:cNvSpPr txBox="1">
                <a:spLocks noChangeArrowheads="1"/>
              </p:cNvSpPr>
              <p:nvPr/>
            </p:nvSpPr>
            <p:spPr bwMode="auto">
              <a:xfrm>
                <a:off x="1112" y="3646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4102" name="Text Box 17"/>
              <p:cNvSpPr txBox="1">
                <a:spLocks noChangeArrowheads="1"/>
              </p:cNvSpPr>
              <p:nvPr/>
            </p:nvSpPr>
            <p:spPr bwMode="auto">
              <a:xfrm>
                <a:off x="1519" y="2976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D=1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4103" name="Text Box 18"/>
              <p:cNvSpPr txBox="1">
                <a:spLocks noChangeArrowheads="1"/>
              </p:cNvSpPr>
              <p:nvPr/>
            </p:nvSpPr>
            <p:spPr bwMode="auto">
              <a:xfrm>
                <a:off x="1701" y="3646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44143" name="AutoShape 111"/>
          <p:cNvSpPr>
            <a:spLocks noChangeArrowheads="1"/>
          </p:cNvSpPr>
          <p:nvPr/>
        </p:nvSpPr>
        <p:spPr bwMode="auto">
          <a:xfrm>
            <a:off x="2916238" y="5229225"/>
            <a:ext cx="576262" cy="10795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Rectangle 110"/>
          <p:cNvSpPr>
            <a:spLocks noChangeArrowheads="1"/>
          </p:cNvSpPr>
          <p:nvPr/>
        </p:nvSpPr>
        <p:spPr bwMode="auto">
          <a:xfrm>
            <a:off x="4787900" y="141287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次态方程：</a:t>
            </a:r>
          </a:p>
        </p:txBody>
      </p:sp>
      <p:sp>
        <p:nvSpPr>
          <p:cNvPr id="44146" name="Text Box 112"/>
          <p:cNvSpPr txBox="1">
            <a:spLocks noChangeArrowheads="1"/>
          </p:cNvSpPr>
          <p:nvPr/>
        </p:nvSpPr>
        <p:spPr bwMode="auto">
          <a:xfrm>
            <a:off x="6588125" y="1398588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sz="2800" baseline="30000">
                <a:solidFill>
                  <a:schemeClr val="folHlink"/>
                </a:solidFill>
                <a:latin typeface="Times New Roman" pitchFamily="18" charset="0"/>
              </a:rPr>
              <a:t>n+1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D</a:t>
            </a:r>
          </a:p>
        </p:txBody>
      </p:sp>
      <p:grpSp>
        <p:nvGrpSpPr>
          <p:cNvPr id="44148" name="Group 116"/>
          <p:cNvGrpSpPr>
            <a:grpSpLocks/>
          </p:cNvGrpSpPr>
          <p:nvPr/>
        </p:nvGrpSpPr>
        <p:grpSpPr bwMode="auto">
          <a:xfrm>
            <a:off x="5507038" y="3286125"/>
            <a:ext cx="2305050" cy="685800"/>
            <a:chOff x="3877" y="1979"/>
            <a:chExt cx="1452" cy="432"/>
          </a:xfrm>
        </p:grpSpPr>
        <p:grpSp>
          <p:nvGrpSpPr>
            <p:cNvPr id="44078" name="Group 117"/>
            <p:cNvGrpSpPr>
              <a:grpSpLocks/>
            </p:cNvGrpSpPr>
            <p:nvPr/>
          </p:nvGrpSpPr>
          <p:grpSpPr bwMode="auto">
            <a:xfrm>
              <a:off x="3877" y="1979"/>
              <a:ext cx="499" cy="432"/>
              <a:chOff x="4339" y="3521"/>
              <a:chExt cx="499" cy="432"/>
            </a:xfrm>
          </p:grpSpPr>
          <p:sp>
            <p:nvSpPr>
              <p:cNvPr id="44082" name="Text Box 118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0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4083" name="Oval 119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79" name="Group 120"/>
            <p:cNvGrpSpPr>
              <a:grpSpLocks/>
            </p:cNvGrpSpPr>
            <p:nvPr/>
          </p:nvGrpSpPr>
          <p:grpSpPr bwMode="auto">
            <a:xfrm>
              <a:off x="4830" y="1979"/>
              <a:ext cx="499" cy="432"/>
              <a:chOff x="4339" y="3521"/>
              <a:chExt cx="499" cy="432"/>
            </a:xfrm>
          </p:grpSpPr>
          <p:sp>
            <p:nvSpPr>
              <p:cNvPr id="44080" name="Text Box 121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4081" name="Oval 122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155" name="Group 123"/>
          <p:cNvGrpSpPr>
            <a:grpSpLocks/>
          </p:cNvGrpSpPr>
          <p:nvPr/>
        </p:nvGrpSpPr>
        <p:grpSpPr bwMode="auto">
          <a:xfrm>
            <a:off x="7667625" y="2935288"/>
            <a:ext cx="1223963" cy="1006475"/>
            <a:chOff x="4286" y="3128"/>
            <a:chExt cx="771" cy="634"/>
          </a:xfrm>
        </p:grpSpPr>
        <p:grpSp>
          <p:nvGrpSpPr>
            <p:cNvPr id="44074" name="Group 124"/>
            <p:cNvGrpSpPr>
              <a:grpSpLocks/>
            </p:cNvGrpSpPr>
            <p:nvPr/>
          </p:nvGrpSpPr>
          <p:grpSpPr bwMode="auto">
            <a:xfrm>
              <a:off x="4364" y="3408"/>
              <a:ext cx="382" cy="354"/>
              <a:chOff x="7770" y="8762"/>
              <a:chExt cx="954" cy="886"/>
            </a:xfrm>
          </p:grpSpPr>
          <p:sp>
            <p:nvSpPr>
              <p:cNvPr id="44076" name="Arc 125"/>
              <p:cNvSpPr>
                <a:spLocks/>
              </p:cNvSpPr>
              <p:nvPr/>
            </p:nvSpPr>
            <p:spPr bwMode="auto">
              <a:xfrm rot="-9033537" flipH="1" flipV="1">
                <a:off x="7834" y="8762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7" name="Line 126"/>
              <p:cNvSpPr>
                <a:spLocks noChangeShapeType="1"/>
              </p:cNvSpPr>
              <p:nvPr/>
            </p:nvSpPr>
            <p:spPr bwMode="auto">
              <a:xfrm flipH="1" flipV="1">
                <a:off x="7770" y="9336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75" name="Text Box 127"/>
            <p:cNvSpPr txBox="1">
              <a:spLocks noChangeArrowheads="1"/>
            </p:cNvSpPr>
            <p:nvPr/>
          </p:nvSpPr>
          <p:spPr bwMode="auto">
            <a:xfrm>
              <a:off x="4286" y="312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4160" name="Group 128"/>
          <p:cNvGrpSpPr>
            <a:grpSpLocks/>
          </p:cNvGrpSpPr>
          <p:nvPr/>
        </p:nvGrpSpPr>
        <p:grpSpPr bwMode="auto">
          <a:xfrm>
            <a:off x="5989638" y="2501900"/>
            <a:ext cx="1314450" cy="1071563"/>
            <a:chOff x="4195" y="1496"/>
            <a:chExt cx="828" cy="675"/>
          </a:xfrm>
        </p:grpSpPr>
        <p:grpSp>
          <p:nvGrpSpPr>
            <p:cNvPr id="44068" name="Group 129"/>
            <p:cNvGrpSpPr>
              <a:grpSpLocks/>
            </p:cNvGrpSpPr>
            <p:nvPr/>
          </p:nvGrpSpPr>
          <p:grpSpPr bwMode="auto">
            <a:xfrm>
              <a:off x="4195" y="1667"/>
              <a:ext cx="828" cy="504"/>
              <a:chOff x="4335" y="10176"/>
              <a:chExt cx="2070" cy="1260"/>
            </a:xfrm>
          </p:grpSpPr>
          <p:grpSp>
            <p:nvGrpSpPr>
              <p:cNvPr id="44070" name="Group 130"/>
              <p:cNvGrpSpPr>
                <a:grpSpLocks/>
              </p:cNvGrpSpPr>
              <p:nvPr/>
            </p:nvGrpSpPr>
            <p:grpSpPr bwMode="auto">
              <a:xfrm>
                <a:off x="4761" y="10176"/>
                <a:ext cx="1644" cy="1260"/>
                <a:chOff x="4956" y="8136"/>
                <a:chExt cx="1644" cy="1260"/>
              </a:xfrm>
            </p:grpSpPr>
            <p:sp>
              <p:nvSpPr>
                <p:cNvPr id="44072" name="Arc 131"/>
                <p:cNvSpPr>
                  <a:spLocks/>
                </p:cNvSpPr>
                <p:nvPr/>
              </p:nvSpPr>
              <p:spPr bwMode="auto">
                <a:xfrm rot="-2526524">
                  <a:off x="4956" y="8136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73" name="Line 132"/>
                <p:cNvSpPr>
                  <a:spLocks noChangeShapeType="1"/>
                </p:cNvSpPr>
                <p:nvPr/>
              </p:nvSpPr>
              <p:spPr bwMode="auto">
                <a:xfrm>
                  <a:off x="6420" y="8757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" name="Line 133"/>
              <p:cNvSpPr>
                <a:spLocks noChangeShapeType="1"/>
              </p:cNvSpPr>
              <p:nvPr/>
            </p:nvSpPr>
            <p:spPr bwMode="auto">
              <a:xfrm flipH="1">
                <a:off x="4335" y="10755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9" name="Text Box 134"/>
            <p:cNvSpPr txBox="1">
              <a:spLocks noChangeArrowheads="1"/>
            </p:cNvSpPr>
            <p:nvPr/>
          </p:nvSpPr>
          <p:spPr bwMode="auto">
            <a:xfrm>
              <a:off x="4353" y="149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167" name="Group 135"/>
          <p:cNvGrpSpPr>
            <a:grpSpLocks/>
          </p:cNvGrpSpPr>
          <p:nvPr/>
        </p:nvGrpSpPr>
        <p:grpSpPr bwMode="auto">
          <a:xfrm>
            <a:off x="6019800" y="3644900"/>
            <a:ext cx="1289050" cy="1008063"/>
            <a:chOff x="4150" y="1344"/>
            <a:chExt cx="812" cy="635"/>
          </a:xfrm>
        </p:grpSpPr>
        <p:grpSp>
          <p:nvGrpSpPr>
            <p:cNvPr id="44062" name="Group 136"/>
            <p:cNvGrpSpPr>
              <a:grpSpLocks/>
            </p:cNvGrpSpPr>
            <p:nvPr/>
          </p:nvGrpSpPr>
          <p:grpSpPr bwMode="auto">
            <a:xfrm>
              <a:off x="4150" y="1344"/>
              <a:ext cx="812" cy="504"/>
              <a:chOff x="4419" y="11190"/>
              <a:chExt cx="2031" cy="1260"/>
            </a:xfrm>
          </p:grpSpPr>
          <p:grpSp>
            <p:nvGrpSpPr>
              <p:cNvPr id="44064" name="Group 137"/>
              <p:cNvGrpSpPr>
                <a:grpSpLocks/>
              </p:cNvGrpSpPr>
              <p:nvPr/>
            </p:nvGrpSpPr>
            <p:grpSpPr bwMode="auto">
              <a:xfrm>
                <a:off x="4419" y="11190"/>
                <a:ext cx="1641" cy="1260"/>
                <a:chOff x="4575" y="8760"/>
                <a:chExt cx="1641" cy="1260"/>
              </a:xfrm>
            </p:grpSpPr>
            <p:sp>
              <p:nvSpPr>
                <p:cNvPr id="44066" name="Arc 138"/>
                <p:cNvSpPr>
                  <a:spLocks/>
                </p:cNvSpPr>
                <p:nvPr/>
              </p:nvSpPr>
              <p:spPr bwMode="auto">
                <a:xfrm rot="8169664">
                  <a:off x="4956" y="8760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67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4575" y="9270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65" name="Line 140"/>
              <p:cNvSpPr>
                <a:spLocks noChangeShapeType="1"/>
              </p:cNvSpPr>
              <p:nvPr/>
            </p:nvSpPr>
            <p:spPr bwMode="auto">
              <a:xfrm flipH="1">
                <a:off x="6270" y="11730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3" name="Text Box 141"/>
            <p:cNvSpPr txBox="1">
              <a:spLocks noChangeArrowheads="1"/>
            </p:cNvSpPr>
            <p:nvPr/>
          </p:nvSpPr>
          <p:spPr bwMode="auto">
            <a:xfrm>
              <a:off x="4286" y="1729"/>
              <a:ext cx="5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4174" name="Group 142"/>
          <p:cNvGrpSpPr>
            <a:grpSpLocks/>
          </p:cNvGrpSpPr>
          <p:nvPr/>
        </p:nvGrpSpPr>
        <p:grpSpPr bwMode="auto">
          <a:xfrm>
            <a:off x="4427538" y="2935288"/>
            <a:ext cx="1223962" cy="1006475"/>
            <a:chOff x="3913" y="3014"/>
            <a:chExt cx="771" cy="634"/>
          </a:xfrm>
        </p:grpSpPr>
        <p:grpSp>
          <p:nvGrpSpPr>
            <p:cNvPr id="44058" name="Group 143"/>
            <p:cNvGrpSpPr>
              <a:grpSpLocks/>
            </p:cNvGrpSpPr>
            <p:nvPr/>
          </p:nvGrpSpPr>
          <p:grpSpPr bwMode="auto">
            <a:xfrm>
              <a:off x="4241" y="3294"/>
              <a:ext cx="376" cy="354"/>
              <a:chOff x="3156" y="8604"/>
              <a:chExt cx="939" cy="886"/>
            </a:xfrm>
          </p:grpSpPr>
          <p:sp>
            <p:nvSpPr>
              <p:cNvPr id="44060" name="Arc 144"/>
              <p:cNvSpPr>
                <a:spLocks/>
              </p:cNvSpPr>
              <p:nvPr/>
            </p:nvSpPr>
            <p:spPr bwMode="auto">
              <a:xfrm rot="1555438" flipH="1" flipV="1">
                <a:off x="3156" y="8604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145"/>
              <p:cNvSpPr>
                <a:spLocks noChangeShapeType="1"/>
              </p:cNvSpPr>
              <p:nvPr/>
            </p:nvSpPr>
            <p:spPr bwMode="auto">
              <a:xfrm>
                <a:off x="3915" y="8742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59" name="Text Box 146"/>
            <p:cNvSpPr txBox="1">
              <a:spLocks noChangeArrowheads="1"/>
            </p:cNvSpPr>
            <p:nvPr/>
          </p:nvSpPr>
          <p:spPr bwMode="auto">
            <a:xfrm>
              <a:off x="3913" y="301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5867400" y="2070100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44194" name="Group 162"/>
          <p:cNvGrpSpPr>
            <a:grpSpLocks/>
          </p:cNvGrpSpPr>
          <p:nvPr/>
        </p:nvGrpSpPr>
        <p:grpSpPr bwMode="auto">
          <a:xfrm>
            <a:off x="5580063" y="4714875"/>
            <a:ext cx="1943100" cy="1809750"/>
            <a:chOff x="3515" y="2970"/>
            <a:chExt cx="1224" cy="1140"/>
          </a:xfrm>
        </p:grpSpPr>
        <p:sp>
          <p:nvSpPr>
            <p:cNvPr id="44049" name="Rectangle 60"/>
            <p:cNvSpPr>
              <a:spLocks noChangeArrowheads="1"/>
            </p:cNvSpPr>
            <p:nvPr/>
          </p:nvSpPr>
          <p:spPr bwMode="auto">
            <a:xfrm>
              <a:off x="3515" y="3242"/>
              <a:ext cx="1224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62"/>
            <p:cNvSpPr txBox="1">
              <a:spLocks noChangeArrowheads="1"/>
            </p:cNvSpPr>
            <p:nvPr/>
          </p:nvSpPr>
          <p:spPr bwMode="auto">
            <a:xfrm>
              <a:off x="4273" y="351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4051" name="Text Box 63"/>
            <p:cNvSpPr txBox="1">
              <a:spLocks noChangeArrowheads="1"/>
            </p:cNvSpPr>
            <p:nvPr/>
          </p:nvSpPr>
          <p:spPr bwMode="auto">
            <a:xfrm>
              <a:off x="4273" y="327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44052" name="Oval 66"/>
            <p:cNvSpPr>
              <a:spLocks noChangeArrowheads="1"/>
            </p:cNvSpPr>
            <p:nvPr/>
          </p:nvSpPr>
          <p:spPr bwMode="auto">
            <a:xfrm>
              <a:off x="3725" y="3151"/>
              <a:ext cx="91" cy="9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67"/>
            <p:cNvSpPr>
              <a:spLocks noChangeShapeType="1"/>
            </p:cNvSpPr>
            <p:nvPr/>
          </p:nvSpPr>
          <p:spPr bwMode="auto">
            <a:xfrm flipV="1">
              <a:off x="4491" y="3835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68"/>
            <p:cNvSpPr>
              <a:spLocks noChangeShapeType="1"/>
            </p:cNvSpPr>
            <p:nvPr/>
          </p:nvSpPr>
          <p:spPr bwMode="auto">
            <a:xfrm flipV="1">
              <a:off x="4488" y="297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69"/>
            <p:cNvSpPr>
              <a:spLocks noChangeShapeType="1"/>
            </p:cNvSpPr>
            <p:nvPr/>
          </p:nvSpPr>
          <p:spPr bwMode="auto">
            <a:xfrm flipV="1">
              <a:off x="3763" y="3837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70"/>
            <p:cNvSpPr>
              <a:spLocks noChangeShapeType="1"/>
            </p:cNvSpPr>
            <p:nvPr/>
          </p:nvSpPr>
          <p:spPr bwMode="auto">
            <a:xfrm flipV="1">
              <a:off x="3765" y="29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AutoShape 160"/>
            <p:cNvSpPr>
              <a:spLocks noChangeArrowheads="1"/>
            </p:cNvSpPr>
            <p:nvPr/>
          </p:nvSpPr>
          <p:spPr bwMode="auto">
            <a:xfrm>
              <a:off x="3720" y="3739"/>
              <a:ext cx="91" cy="91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4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1" grpId="0"/>
      <p:bldP spid="44143" grpId="0" animBg="1"/>
      <p:bldP spid="44144" grpId="0"/>
      <p:bldP spid="44146" grpId="0"/>
      <p:bldP spid="441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67591" name="Text Box 25"/>
          <p:cNvSpPr txBox="1">
            <a:spLocks noChangeArrowheads="1"/>
          </p:cNvSpPr>
          <p:nvPr/>
        </p:nvSpPr>
        <p:spPr bwMode="auto">
          <a:xfrm>
            <a:off x="612775" y="909638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、钟控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J-K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67592" name="Group 54"/>
          <p:cNvGrpSpPr>
            <a:grpSpLocks/>
          </p:cNvGrpSpPr>
          <p:nvPr/>
        </p:nvGrpSpPr>
        <p:grpSpPr bwMode="auto">
          <a:xfrm>
            <a:off x="5041900" y="4579938"/>
            <a:ext cx="811213" cy="1008062"/>
            <a:chOff x="827" y="2704"/>
            <a:chExt cx="511" cy="635"/>
          </a:xfrm>
        </p:grpSpPr>
        <p:sp>
          <p:nvSpPr>
            <p:cNvPr id="45142" name="Line 55"/>
            <p:cNvSpPr>
              <a:spLocks noChangeShapeType="1"/>
            </p:cNvSpPr>
            <p:nvPr/>
          </p:nvSpPr>
          <p:spPr bwMode="auto">
            <a:xfrm flipV="1">
              <a:off x="1202" y="2704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3" name="Text Box 56"/>
            <p:cNvSpPr txBox="1">
              <a:spLocks noChangeArrowheads="1"/>
            </p:cNvSpPr>
            <p:nvPr/>
          </p:nvSpPr>
          <p:spPr bwMode="auto">
            <a:xfrm>
              <a:off x="827" y="3012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67595" name="Group 57"/>
          <p:cNvGrpSpPr>
            <a:grpSpLocks/>
          </p:cNvGrpSpPr>
          <p:nvPr/>
        </p:nvGrpSpPr>
        <p:grpSpPr bwMode="auto">
          <a:xfrm>
            <a:off x="7845425" y="4592638"/>
            <a:ext cx="811213" cy="1008062"/>
            <a:chOff x="1553" y="2840"/>
            <a:chExt cx="511" cy="635"/>
          </a:xfrm>
        </p:grpSpPr>
        <p:sp>
          <p:nvSpPr>
            <p:cNvPr id="45140" name="Line 58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Text Box 59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643438" y="31416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5135563" y="564515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7078663" y="31416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grpSp>
        <p:nvGrpSpPr>
          <p:cNvPr id="67671" name="Group 87"/>
          <p:cNvGrpSpPr>
            <a:grpSpLocks/>
          </p:cNvGrpSpPr>
          <p:nvPr/>
        </p:nvGrpSpPr>
        <p:grpSpPr bwMode="auto">
          <a:xfrm>
            <a:off x="5087938" y="1268413"/>
            <a:ext cx="3446462" cy="4130675"/>
            <a:chOff x="2971" y="935"/>
            <a:chExt cx="2171" cy="2602"/>
          </a:xfrm>
        </p:grpSpPr>
        <p:sp>
          <p:nvSpPr>
            <p:cNvPr id="45087" name="Text Box 30"/>
            <p:cNvSpPr txBox="1">
              <a:spLocks noChangeArrowheads="1"/>
            </p:cNvSpPr>
            <p:nvPr/>
          </p:nvSpPr>
          <p:spPr bwMode="auto">
            <a:xfrm>
              <a:off x="3969" y="3249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4590" y="93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45089" name="Group 38"/>
            <p:cNvGrpSpPr>
              <a:grpSpLocks/>
            </p:cNvGrpSpPr>
            <p:nvPr/>
          </p:nvGrpSpPr>
          <p:grpSpPr bwMode="auto">
            <a:xfrm>
              <a:off x="3011" y="935"/>
              <a:ext cx="511" cy="327"/>
              <a:chOff x="2744" y="1856"/>
              <a:chExt cx="511" cy="327"/>
            </a:xfrm>
          </p:grpSpPr>
          <p:sp>
            <p:nvSpPr>
              <p:cNvPr id="45138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45139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090" name="Group 26"/>
            <p:cNvGrpSpPr>
              <a:grpSpLocks/>
            </p:cNvGrpSpPr>
            <p:nvPr/>
          </p:nvGrpSpPr>
          <p:grpSpPr bwMode="auto">
            <a:xfrm>
              <a:off x="3093" y="1517"/>
              <a:ext cx="680" cy="416"/>
              <a:chOff x="1202" y="2107"/>
              <a:chExt cx="680" cy="416"/>
            </a:xfrm>
          </p:grpSpPr>
          <p:grpSp>
            <p:nvGrpSpPr>
              <p:cNvPr id="45134" name="Group 27"/>
              <p:cNvGrpSpPr>
                <a:grpSpLocks/>
              </p:cNvGrpSpPr>
              <p:nvPr/>
            </p:nvGrpSpPr>
            <p:grpSpPr bwMode="auto">
              <a:xfrm>
                <a:off x="1202" y="2205"/>
                <a:ext cx="680" cy="318"/>
                <a:chOff x="930" y="1933"/>
                <a:chExt cx="680" cy="318"/>
              </a:xfrm>
            </p:grpSpPr>
            <p:sp>
              <p:nvSpPr>
                <p:cNvPr id="45136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933"/>
                  <a:ext cx="680" cy="318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3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46" y="1933"/>
                  <a:ext cx="64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45135" name="Oval 30"/>
              <p:cNvSpPr>
                <a:spLocks noChangeArrowheads="1"/>
              </p:cNvSpPr>
              <p:nvPr/>
            </p:nvSpPr>
            <p:spPr bwMode="auto">
              <a:xfrm>
                <a:off x="1503" y="210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1" name="Line 31"/>
            <p:cNvSpPr>
              <a:spLocks noChangeShapeType="1"/>
            </p:cNvSpPr>
            <p:nvPr/>
          </p:nvSpPr>
          <p:spPr bwMode="auto">
            <a:xfrm flipV="1">
              <a:off x="3320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32"/>
            <p:cNvSpPr>
              <a:spLocks noChangeShapeType="1"/>
            </p:cNvSpPr>
            <p:nvPr/>
          </p:nvSpPr>
          <p:spPr bwMode="auto">
            <a:xfrm flipV="1">
              <a:off x="3629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Line 33"/>
            <p:cNvSpPr>
              <a:spLocks noChangeShapeType="1"/>
            </p:cNvSpPr>
            <p:nvPr/>
          </p:nvSpPr>
          <p:spPr bwMode="auto">
            <a:xfrm flipV="1">
              <a:off x="3440" y="1207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94" name="Group 28"/>
            <p:cNvGrpSpPr>
              <a:grpSpLocks/>
            </p:cNvGrpSpPr>
            <p:nvPr/>
          </p:nvGrpSpPr>
          <p:grpSpPr bwMode="auto">
            <a:xfrm>
              <a:off x="4355" y="1207"/>
              <a:ext cx="680" cy="953"/>
              <a:chOff x="2146" y="1298"/>
              <a:chExt cx="680" cy="953"/>
            </a:xfrm>
          </p:grpSpPr>
          <p:grpSp>
            <p:nvGrpSpPr>
              <p:cNvPr id="45126" name="Group 35"/>
              <p:cNvGrpSpPr>
                <a:grpSpLocks/>
              </p:cNvGrpSpPr>
              <p:nvPr/>
            </p:nvGrpSpPr>
            <p:grpSpPr bwMode="auto">
              <a:xfrm>
                <a:off x="2146" y="1608"/>
                <a:ext cx="680" cy="416"/>
                <a:chOff x="1202" y="2107"/>
                <a:chExt cx="680" cy="416"/>
              </a:xfrm>
            </p:grpSpPr>
            <p:grpSp>
              <p:nvGrpSpPr>
                <p:cNvPr id="45130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513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3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5131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27" name="Line 40"/>
              <p:cNvSpPr>
                <a:spLocks noChangeShapeType="1"/>
              </p:cNvSpPr>
              <p:nvPr/>
            </p:nvSpPr>
            <p:spPr bwMode="auto">
              <a:xfrm flipV="1">
                <a:off x="2282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8" name="Line 41"/>
              <p:cNvSpPr>
                <a:spLocks noChangeShapeType="1"/>
              </p:cNvSpPr>
              <p:nvPr/>
            </p:nvSpPr>
            <p:spPr bwMode="auto">
              <a:xfrm flipV="1">
                <a:off x="2600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9" name="Line 42"/>
              <p:cNvSpPr>
                <a:spLocks noChangeShapeType="1"/>
              </p:cNvSpPr>
              <p:nvPr/>
            </p:nvSpPr>
            <p:spPr bwMode="auto">
              <a:xfrm flipV="1">
                <a:off x="2493" y="1298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095" name="Group 43"/>
            <p:cNvGrpSpPr>
              <a:grpSpLocks/>
            </p:cNvGrpSpPr>
            <p:nvPr/>
          </p:nvGrpSpPr>
          <p:grpSpPr bwMode="auto">
            <a:xfrm>
              <a:off x="3419" y="1373"/>
              <a:ext cx="1080" cy="797"/>
              <a:chOff x="1392" y="1907"/>
              <a:chExt cx="1080" cy="797"/>
            </a:xfrm>
          </p:grpSpPr>
          <p:grpSp>
            <p:nvGrpSpPr>
              <p:cNvPr id="45121" name="Group 44"/>
              <p:cNvGrpSpPr>
                <a:grpSpLocks/>
              </p:cNvGrpSpPr>
              <p:nvPr/>
            </p:nvGrpSpPr>
            <p:grpSpPr bwMode="auto">
              <a:xfrm>
                <a:off x="1429" y="1933"/>
                <a:ext cx="1043" cy="771"/>
                <a:chOff x="1429" y="1933"/>
                <a:chExt cx="1043" cy="771"/>
              </a:xfrm>
            </p:grpSpPr>
            <p:sp>
              <p:nvSpPr>
                <p:cNvPr id="45123" name="Line 45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24" name="Line 46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25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122" name="Oval 48"/>
              <p:cNvSpPr>
                <a:spLocks noChangeArrowheads="1"/>
              </p:cNvSpPr>
              <p:nvPr/>
            </p:nvSpPr>
            <p:spPr bwMode="auto">
              <a:xfrm>
                <a:off x="1392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96" name="Group 49"/>
            <p:cNvGrpSpPr>
              <a:grpSpLocks/>
            </p:cNvGrpSpPr>
            <p:nvPr/>
          </p:nvGrpSpPr>
          <p:grpSpPr bwMode="auto">
            <a:xfrm>
              <a:off x="3630" y="1373"/>
              <a:ext cx="1088" cy="793"/>
              <a:chOff x="1610" y="3090"/>
              <a:chExt cx="1088" cy="793"/>
            </a:xfrm>
          </p:grpSpPr>
          <p:sp>
            <p:nvSpPr>
              <p:cNvPr id="45117" name="Line 50"/>
              <p:cNvSpPr>
                <a:spLocks noChangeShapeType="1"/>
              </p:cNvSpPr>
              <p:nvPr/>
            </p:nvSpPr>
            <p:spPr bwMode="auto">
              <a:xfrm flipV="1">
                <a:off x="1882" y="3111"/>
                <a:ext cx="367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8" name="Line 51"/>
              <p:cNvSpPr>
                <a:spLocks noChangeShapeType="1"/>
              </p:cNvSpPr>
              <p:nvPr/>
            </p:nvSpPr>
            <p:spPr bwMode="auto">
              <a:xfrm>
                <a:off x="1610" y="388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9" name="Line 52"/>
              <p:cNvSpPr>
                <a:spLocks noChangeShapeType="1"/>
              </p:cNvSpPr>
              <p:nvPr/>
            </p:nvSpPr>
            <p:spPr bwMode="auto">
              <a:xfrm>
                <a:off x="2245" y="31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0" name="Oval 53"/>
              <p:cNvSpPr>
                <a:spLocks noChangeArrowheads="1"/>
              </p:cNvSpPr>
              <p:nvPr/>
            </p:nvSpPr>
            <p:spPr bwMode="auto">
              <a:xfrm>
                <a:off x="2653" y="30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97" name="Group 86"/>
            <p:cNvGrpSpPr>
              <a:grpSpLocks/>
            </p:cNvGrpSpPr>
            <p:nvPr/>
          </p:nvGrpSpPr>
          <p:grpSpPr bwMode="auto">
            <a:xfrm>
              <a:off x="2971" y="2114"/>
              <a:ext cx="2171" cy="1262"/>
              <a:chOff x="2971" y="2114"/>
              <a:chExt cx="2171" cy="1262"/>
            </a:xfrm>
          </p:grpSpPr>
          <p:grpSp>
            <p:nvGrpSpPr>
              <p:cNvPr id="45098" name="Group 26"/>
              <p:cNvGrpSpPr>
                <a:grpSpLocks/>
              </p:cNvGrpSpPr>
              <p:nvPr/>
            </p:nvGrpSpPr>
            <p:grpSpPr bwMode="auto">
              <a:xfrm>
                <a:off x="2971" y="2424"/>
                <a:ext cx="680" cy="416"/>
                <a:chOff x="1202" y="2107"/>
                <a:chExt cx="680" cy="416"/>
              </a:xfrm>
            </p:grpSpPr>
            <p:grpSp>
              <p:nvGrpSpPr>
                <p:cNvPr id="45113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511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5114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099" name="Line 32"/>
              <p:cNvSpPr>
                <a:spLocks noChangeShapeType="1"/>
              </p:cNvSpPr>
              <p:nvPr/>
            </p:nvSpPr>
            <p:spPr bwMode="auto">
              <a:xfrm flipV="1">
                <a:off x="3515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Line 33"/>
              <p:cNvSpPr>
                <a:spLocks noChangeShapeType="1"/>
              </p:cNvSpPr>
              <p:nvPr/>
            </p:nvSpPr>
            <p:spPr bwMode="auto">
              <a:xfrm flipV="1">
                <a:off x="3318" y="2114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101" name="Group 35"/>
              <p:cNvGrpSpPr>
                <a:grpSpLocks/>
              </p:cNvGrpSpPr>
              <p:nvPr/>
            </p:nvGrpSpPr>
            <p:grpSpPr bwMode="auto">
              <a:xfrm>
                <a:off x="4462" y="2424"/>
                <a:ext cx="680" cy="416"/>
                <a:chOff x="1202" y="2107"/>
                <a:chExt cx="680" cy="416"/>
              </a:xfrm>
            </p:grpSpPr>
            <p:grpSp>
              <p:nvGrpSpPr>
                <p:cNvPr id="45109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511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1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5110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02" name="Line 40"/>
              <p:cNvSpPr>
                <a:spLocks noChangeShapeType="1"/>
              </p:cNvSpPr>
              <p:nvPr/>
            </p:nvSpPr>
            <p:spPr bwMode="auto">
              <a:xfrm flipV="1">
                <a:off x="4598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Line 42"/>
              <p:cNvSpPr>
                <a:spLocks noChangeShapeType="1"/>
              </p:cNvSpPr>
              <p:nvPr/>
            </p:nvSpPr>
            <p:spPr bwMode="auto">
              <a:xfrm flipV="1">
                <a:off x="4809" y="2114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4" name="Line 68"/>
              <p:cNvSpPr>
                <a:spLocks noChangeShapeType="1"/>
              </p:cNvSpPr>
              <p:nvPr/>
            </p:nvSpPr>
            <p:spPr bwMode="auto">
              <a:xfrm>
                <a:off x="3510" y="3067"/>
                <a:ext cx="1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5" name="Line 69"/>
              <p:cNvSpPr>
                <a:spLocks noChangeShapeType="1"/>
              </p:cNvSpPr>
              <p:nvPr/>
            </p:nvSpPr>
            <p:spPr bwMode="auto">
              <a:xfrm flipV="1">
                <a:off x="4062" y="3058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6" name="Oval 70"/>
              <p:cNvSpPr>
                <a:spLocks noChangeArrowheads="1"/>
              </p:cNvSpPr>
              <p:nvPr/>
            </p:nvSpPr>
            <p:spPr bwMode="auto">
              <a:xfrm>
                <a:off x="4038" y="3051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7" name="Line 83"/>
              <p:cNvSpPr>
                <a:spLocks noChangeShapeType="1"/>
              </p:cNvSpPr>
              <p:nvPr/>
            </p:nvSpPr>
            <p:spPr bwMode="auto">
              <a:xfrm flipV="1">
                <a:off x="3314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Line 84"/>
              <p:cNvSpPr>
                <a:spLocks noChangeShapeType="1"/>
              </p:cNvSpPr>
              <p:nvPr/>
            </p:nvSpPr>
            <p:spPr bwMode="auto">
              <a:xfrm flipV="1">
                <a:off x="4808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7676" name="Group 92"/>
          <p:cNvGrpSpPr>
            <a:grpSpLocks/>
          </p:cNvGrpSpPr>
          <p:nvPr/>
        </p:nvGrpSpPr>
        <p:grpSpPr bwMode="auto">
          <a:xfrm>
            <a:off x="4859338" y="1733550"/>
            <a:ext cx="3016250" cy="2925763"/>
            <a:chOff x="2925" y="3945"/>
            <a:chExt cx="1900" cy="1843"/>
          </a:xfrm>
        </p:grpSpPr>
        <p:sp>
          <p:nvSpPr>
            <p:cNvPr id="45082" name="Line 31"/>
            <p:cNvSpPr>
              <a:spLocks noChangeShapeType="1"/>
            </p:cNvSpPr>
            <p:nvPr/>
          </p:nvSpPr>
          <p:spPr bwMode="auto">
            <a:xfrm flipV="1">
              <a:off x="3197" y="5561"/>
              <a:ext cx="0" cy="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Line 31"/>
            <p:cNvSpPr>
              <a:spLocks noChangeShapeType="1"/>
            </p:cNvSpPr>
            <p:nvPr/>
          </p:nvSpPr>
          <p:spPr bwMode="auto">
            <a:xfrm flipV="1">
              <a:off x="2925" y="3973"/>
              <a:ext cx="0" cy="181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Line 89"/>
            <p:cNvSpPr>
              <a:spLocks noChangeShapeType="1"/>
            </p:cNvSpPr>
            <p:nvPr/>
          </p:nvSpPr>
          <p:spPr bwMode="auto">
            <a:xfrm>
              <a:off x="2925" y="3973"/>
              <a:ext cx="18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90"/>
            <p:cNvSpPr>
              <a:spLocks noChangeShapeType="1"/>
            </p:cNvSpPr>
            <p:nvPr/>
          </p:nvSpPr>
          <p:spPr bwMode="auto">
            <a:xfrm>
              <a:off x="2925" y="5779"/>
              <a:ext cx="27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91"/>
            <p:cNvSpPr>
              <a:spLocks noChangeArrowheads="1"/>
            </p:cNvSpPr>
            <p:nvPr/>
          </p:nvSpPr>
          <p:spPr bwMode="auto">
            <a:xfrm>
              <a:off x="4780" y="3945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83" name="Group 99"/>
          <p:cNvGrpSpPr>
            <a:grpSpLocks/>
          </p:cNvGrpSpPr>
          <p:nvPr/>
        </p:nvGrpSpPr>
        <p:grpSpPr bwMode="auto">
          <a:xfrm>
            <a:off x="5800725" y="1835150"/>
            <a:ext cx="2997200" cy="2816225"/>
            <a:chOff x="3510" y="1202"/>
            <a:chExt cx="1888" cy="1774"/>
          </a:xfrm>
        </p:grpSpPr>
        <p:sp>
          <p:nvSpPr>
            <p:cNvPr id="45077" name="Line 31"/>
            <p:cNvSpPr>
              <a:spLocks noChangeShapeType="1"/>
            </p:cNvSpPr>
            <p:nvPr/>
          </p:nvSpPr>
          <p:spPr bwMode="auto">
            <a:xfrm flipV="1">
              <a:off x="5110" y="2742"/>
              <a:ext cx="0" cy="227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31"/>
            <p:cNvSpPr>
              <a:spLocks noChangeShapeType="1"/>
            </p:cNvSpPr>
            <p:nvPr/>
          </p:nvSpPr>
          <p:spPr bwMode="auto">
            <a:xfrm flipV="1">
              <a:off x="5396" y="1224"/>
              <a:ext cx="0" cy="175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96"/>
            <p:cNvSpPr>
              <a:spLocks noChangeShapeType="1"/>
            </p:cNvSpPr>
            <p:nvPr/>
          </p:nvSpPr>
          <p:spPr bwMode="auto">
            <a:xfrm>
              <a:off x="3538" y="1229"/>
              <a:ext cx="1860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97"/>
            <p:cNvSpPr>
              <a:spLocks noChangeShapeType="1"/>
            </p:cNvSpPr>
            <p:nvPr/>
          </p:nvSpPr>
          <p:spPr bwMode="auto">
            <a:xfrm>
              <a:off x="5116" y="2968"/>
              <a:ext cx="27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Oval 98"/>
            <p:cNvSpPr>
              <a:spLocks noChangeArrowheads="1"/>
            </p:cNvSpPr>
            <p:nvPr/>
          </p:nvSpPr>
          <p:spPr bwMode="auto">
            <a:xfrm>
              <a:off x="3510" y="1202"/>
              <a:ext cx="45" cy="45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611188" y="1484313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395288" y="1989138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门关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8" y="2468563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上层基本触发器</a:t>
            </a:r>
            <a:r>
              <a:rPr lang="zh-CN" altLang="en-US">
                <a:solidFill>
                  <a:schemeClr val="folHlink"/>
                </a:solidFill>
              </a:rPr>
              <a:t>保持状态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612775" y="3043238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395288" y="364490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J=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K=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468313" y="426720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保持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7510463" y="564515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2771775" y="5373688"/>
            <a:ext cx="1800225" cy="503237"/>
          </a:xfrm>
          <a:prstGeom prst="wedgeRoundRectCallout">
            <a:avLst>
              <a:gd name="adj1" fmla="val 81569"/>
              <a:gd name="adj2" fmla="val -4873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Keep</a:t>
            </a:r>
            <a:r>
              <a:rPr lang="zh-CN" altLang="en-US" sz="2000">
                <a:latin typeface="Times New Roman" pitchFamily="18" charset="0"/>
              </a:rPr>
              <a:t>触发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20510" grpId="0"/>
      <p:bldP spid="2" grpId="0"/>
      <p:bldP spid="3" grpId="0"/>
      <p:bldP spid="67684" grpId="0"/>
      <p:bldP spid="67685" grpId="0"/>
      <p:bldP spid="67686" grpId="0"/>
      <p:bldP spid="67687" grpId="0"/>
      <p:bldP spid="28759" grpId="0"/>
      <p:bldP spid="28760" grpId="0"/>
      <p:bldP spid="4" grpId="0"/>
      <p:bldP spid="205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6084" name="Text Box 25"/>
          <p:cNvSpPr txBox="1">
            <a:spLocks noChangeArrowheads="1"/>
          </p:cNvSpPr>
          <p:nvPr/>
        </p:nvSpPr>
        <p:spPr bwMode="auto">
          <a:xfrm>
            <a:off x="612775" y="909638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、钟控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J-K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606550" y="541655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3779838" y="58769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grpSp>
        <p:nvGrpSpPr>
          <p:cNvPr id="46087" name="Group 82"/>
          <p:cNvGrpSpPr>
            <a:grpSpLocks/>
          </p:cNvGrpSpPr>
          <p:nvPr/>
        </p:nvGrpSpPr>
        <p:grpSpPr bwMode="auto">
          <a:xfrm>
            <a:off x="993775" y="1616075"/>
            <a:ext cx="3938588" cy="4332288"/>
            <a:chOff x="671" y="981"/>
            <a:chExt cx="2481" cy="2729"/>
          </a:xfrm>
        </p:grpSpPr>
        <p:grpSp>
          <p:nvGrpSpPr>
            <p:cNvPr id="46101" name="Group 54"/>
            <p:cNvGrpSpPr>
              <a:grpSpLocks/>
            </p:cNvGrpSpPr>
            <p:nvPr/>
          </p:nvGrpSpPr>
          <p:grpSpPr bwMode="auto">
            <a:xfrm>
              <a:off x="786" y="3067"/>
              <a:ext cx="511" cy="635"/>
              <a:chOff x="827" y="2704"/>
              <a:chExt cx="511" cy="635"/>
            </a:xfrm>
          </p:grpSpPr>
          <p:sp>
            <p:nvSpPr>
              <p:cNvPr id="46171" name="Line 55"/>
              <p:cNvSpPr>
                <a:spLocks noChangeShapeType="1"/>
              </p:cNvSpPr>
              <p:nvPr/>
            </p:nvSpPr>
            <p:spPr bwMode="auto">
              <a:xfrm flipV="1">
                <a:off x="1202" y="270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Text Box 56"/>
              <p:cNvSpPr txBox="1">
                <a:spLocks noChangeArrowheads="1"/>
              </p:cNvSpPr>
              <p:nvPr/>
            </p:nvSpPr>
            <p:spPr bwMode="auto">
              <a:xfrm>
                <a:off x="827" y="3012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grpSp>
          <p:nvGrpSpPr>
            <p:cNvPr id="46102" name="Group 57"/>
            <p:cNvGrpSpPr>
              <a:grpSpLocks/>
            </p:cNvGrpSpPr>
            <p:nvPr/>
          </p:nvGrpSpPr>
          <p:grpSpPr bwMode="auto">
            <a:xfrm>
              <a:off x="2552" y="3075"/>
              <a:ext cx="511" cy="635"/>
              <a:chOff x="1553" y="2840"/>
              <a:chExt cx="511" cy="635"/>
            </a:xfrm>
          </p:grpSpPr>
          <p:sp>
            <p:nvSpPr>
              <p:cNvPr id="46169" name="Line 58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0" name="Text Box 59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46103" name="Group 16"/>
            <p:cNvGrpSpPr>
              <a:grpSpLocks/>
            </p:cNvGrpSpPr>
            <p:nvPr/>
          </p:nvGrpSpPr>
          <p:grpSpPr bwMode="auto">
            <a:xfrm>
              <a:off x="815" y="981"/>
              <a:ext cx="2171" cy="2602"/>
              <a:chOff x="2971" y="935"/>
              <a:chExt cx="2171" cy="2602"/>
            </a:xfrm>
          </p:grpSpPr>
          <p:sp>
            <p:nvSpPr>
              <p:cNvPr id="46116" name="Text Box 30"/>
              <p:cNvSpPr txBox="1">
                <a:spLocks noChangeArrowheads="1"/>
              </p:cNvSpPr>
              <p:nvPr/>
            </p:nvSpPr>
            <p:spPr bwMode="auto">
              <a:xfrm>
                <a:off x="3969" y="3249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46117" name="Text Box 32"/>
              <p:cNvSpPr txBox="1">
                <a:spLocks noChangeArrowheads="1"/>
              </p:cNvSpPr>
              <p:nvPr/>
            </p:nvSpPr>
            <p:spPr bwMode="auto">
              <a:xfrm>
                <a:off x="4590" y="935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46118" name="Group 38"/>
              <p:cNvGrpSpPr>
                <a:grpSpLocks/>
              </p:cNvGrpSpPr>
              <p:nvPr/>
            </p:nvGrpSpPr>
            <p:grpSpPr bwMode="auto">
              <a:xfrm>
                <a:off x="3011" y="935"/>
                <a:ext cx="511" cy="327"/>
                <a:chOff x="2744" y="1856"/>
                <a:chExt cx="511" cy="327"/>
              </a:xfrm>
            </p:grpSpPr>
            <p:sp>
              <p:nvSpPr>
                <p:cNvPr id="461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1856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46168" name="Line 37"/>
                <p:cNvSpPr>
                  <a:spLocks noChangeShapeType="1"/>
                </p:cNvSpPr>
                <p:nvPr/>
              </p:nvSpPr>
              <p:spPr bwMode="auto">
                <a:xfrm>
                  <a:off x="2877" y="188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19" name="Group 26"/>
              <p:cNvGrpSpPr>
                <a:grpSpLocks/>
              </p:cNvGrpSpPr>
              <p:nvPr/>
            </p:nvGrpSpPr>
            <p:grpSpPr bwMode="auto">
              <a:xfrm>
                <a:off x="3093" y="1517"/>
                <a:ext cx="680" cy="416"/>
                <a:chOff x="1202" y="2107"/>
                <a:chExt cx="680" cy="416"/>
              </a:xfrm>
            </p:grpSpPr>
            <p:grpSp>
              <p:nvGrpSpPr>
                <p:cNvPr id="46163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616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6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6164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120" name="Line 31"/>
              <p:cNvSpPr>
                <a:spLocks noChangeShapeType="1"/>
              </p:cNvSpPr>
              <p:nvPr/>
            </p:nvSpPr>
            <p:spPr bwMode="auto">
              <a:xfrm flipV="1">
                <a:off x="3320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Line 32"/>
              <p:cNvSpPr>
                <a:spLocks noChangeShapeType="1"/>
              </p:cNvSpPr>
              <p:nvPr/>
            </p:nvSpPr>
            <p:spPr bwMode="auto">
              <a:xfrm flipV="1">
                <a:off x="3629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Line 33"/>
              <p:cNvSpPr>
                <a:spLocks noChangeShapeType="1"/>
              </p:cNvSpPr>
              <p:nvPr/>
            </p:nvSpPr>
            <p:spPr bwMode="auto">
              <a:xfrm flipV="1">
                <a:off x="3440" y="120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23" name="Group 30"/>
              <p:cNvGrpSpPr>
                <a:grpSpLocks/>
              </p:cNvGrpSpPr>
              <p:nvPr/>
            </p:nvGrpSpPr>
            <p:grpSpPr bwMode="auto">
              <a:xfrm>
                <a:off x="4355" y="1207"/>
                <a:ext cx="680" cy="953"/>
                <a:chOff x="2146" y="1298"/>
                <a:chExt cx="680" cy="953"/>
              </a:xfrm>
            </p:grpSpPr>
            <p:grpSp>
              <p:nvGrpSpPr>
                <p:cNvPr id="46155" name="Group 35"/>
                <p:cNvGrpSpPr>
                  <a:grpSpLocks/>
                </p:cNvGrpSpPr>
                <p:nvPr/>
              </p:nvGrpSpPr>
              <p:grpSpPr bwMode="auto">
                <a:xfrm>
                  <a:off x="2146" y="160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615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616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616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5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282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00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3" y="129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24" name="Group 43"/>
              <p:cNvGrpSpPr>
                <a:grpSpLocks/>
              </p:cNvGrpSpPr>
              <p:nvPr/>
            </p:nvGrpSpPr>
            <p:grpSpPr bwMode="auto">
              <a:xfrm>
                <a:off x="3419" y="1373"/>
                <a:ext cx="1080" cy="797"/>
                <a:chOff x="1392" y="1907"/>
                <a:chExt cx="1080" cy="797"/>
              </a:xfrm>
            </p:grpSpPr>
            <p:grpSp>
              <p:nvGrpSpPr>
                <p:cNvPr id="46150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4615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5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5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51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25" name="Group 49"/>
              <p:cNvGrpSpPr>
                <a:grpSpLocks/>
              </p:cNvGrpSpPr>
              <p:nvPr/>
            </p:nvGrpSpPr>
            <p:grpSpPr bwMode="auto">
              <a:xfrm>
                <a:off x="3630" y="1373"/>
                <a:ext cx="1088" cy="793"/>
                <a:chOff x="1610" y="3090"/>
                <a:chExt cx="1088" cy="793"/>
              </a:xfrm>
            </p:grpSpPr>
            <p:sp>
              <p:nvSpPr>
                <p:cNvPr id="4614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7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8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9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26" name="Group 50"/>
              <p:cNvGrpSpPr>
                <a:grpSpLocks/>
              </p:cNvGrpSpPr>
              <p:nvPr/>
            </p:nvGrpSpPr>
            <p:grpSpPr bwMode="auto">
              <a:xfrm>
                <a:off x="2971" y="2114"/>
                <a:ext cx="2171" cy="1262"/>
                <a:chOff x="2971" y="2114"/>
                <a:chExt cx="2171" cy="1262"/>
              </a:xfrm>
            </p:grpSpPr>
            <p:grpSp>
              <p:nvGrpSpPr>
                <p:cNvPr id="46127" name="Group 26"/>
                <p:cNvGrpSpPr>
                  <a:grpSpLocks/>
                </p:cNvGrpSpPr>
                <p:nvPr/>
              </p:nvGrpSpPr>
              <p:grpSpPr bwMode="auto">
                <a:xfrm>
                  <a:off x="2971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614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614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45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614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2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15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318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6130" name="Group 35"/>
                <p:cNvGrpSpPr>
                  <a:grpSpLocks/>
                </p:cNvGrpSpPr>
                <p:nvPr/>
              </p:nvGrpSpPr>
              <p:grpSpPr bwMode="auto">
                <a:xfrm>
                  <a:off x="4462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613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614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4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613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3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9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09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3" name="Line 65"/>
                <p:cNvSpPr>
                  <a:spLocks noChangeShapeType="1"/>
                </p:cNvSpPr>
                <p:nvPr/>
              </p:nvSpPr>
              <p:spPr bwMode="auto">
                <a:xfrm>
                  <a:off x="3510" y="3067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062" y="3058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5" name="Oval 67"/>
                <p:cNvSpPr>
                  <a:spLocks noChangeArrowheads="1"/>
                </p:cNvSpPr>
                <p:nvPr/>
              </p:nvSpPr>
              <p:spPr bwMode="auto">
                <a:xfrm>
                  <a:off x="4038" y="3051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3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314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3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0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104" name="Group 70"/>
            <p:cNvGrpSpPr>
              <a:grpSpLocks/>
            </p:cNvGrpSpPr>
            <p:nvPr/>
          </p:nvGrpSpPr>
          <p:grpSpPr bwMode="auto">
            <a:xfrm>
              <a:off x="671" y="1274"/>
              <a:ext cx="1900" cy="1843"/>
              <a:chOff x="2925" y="3945"/>
              <a:chExt cx="1900" cy="1843"/>
            </a:xfrm>
          </p:grpSpPr>
          <p:sp>
            <p:nvSpPr>
              <p:cNvPr id="46111" name="Line 31"/>
              <p:cNvSpPr>
                <a:spLocks noChangeShapeType="1"/>
              </p:cNvSpPr>
              <p:nvPr/>
            </p:nvSpPr>
            <p:spPr bwMode="auto">
              <a:xfrm flipV="1">
                <a:off x="3197" y="55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2" name="Line 31"/>
              <p:cNvSpPr>
                <a:spLocks noChangeShapeType="1"/>
              </p:cNvSpPr>
              <p:nvPr/>
            </p:nvSpPr>
            <p:spPr bwMode="auto">
              <a:xfrm flipV="1">
                <a:off x="2925" y="3973"/>
                <a:ext cx="0" cy="181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3" name="Line 73"/>
              <p:cNvSpPr>
                <a:spLocks noChangeShapeType="1"/>
              </p:cNvSpPr>
              <p:nvPr/>
            </p:nvSpPr>
            <p:spPr bwMode="auto">
              <a:xfrm>
                <a:off x="2925" y="3973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4" name="Line 74"/>
              <p:cNvSpPr>
                <a:spLocks noChangeShapeType="1"/>
              </p:cNvSpPr>
              <p:nvPr/>
            </p:nvSpPr>
            <p:spPr bwMode="auto">
              <a:xfrm>
                <a:off x="2925" y="577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5" name="Oval 75"/>
              <p:cNvSpPr>
                <a:spLocks noChangeArrowheads="1"/>
              </p:cNvSpPr>
              <p:nvPr/>
            </p:nvSpPr>
            <p:spPr bwMode="auto">
              <a:xfrm>
                <a:off x="4780" y="3945"/>
                <a:ext cx="45" cy="4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105" name="Group 76"/>
            <p:cNvGrpSpPr>
              <a:grpSpLocks/>
            </p:cNvGrpSpPr>
            <p:nvPr/>
          </p:nvGrpSpPr>
          <p:grpSpPr bwMode="auto">
            <a:xfrm>
              <a:off x="1264" y="1338"/>
              <a:ext cx="1888" cy="1774"/>
              <a:chOff x="3510" y="1202"/>
              <a:chExt cx="1888" cy="1774"/>
            </a:xfrm>
          </p:grpSpPr>
          <p:sp>
            <p:nvSpPr>
              <p:cNvPr id="46106" name="Line 31"/>
              <p:cNvSpPr>
                <a:spLocks noChangeShapeType="1"/>
              </p:cNvSpPr>
              <p:nvPr/>
            </p:nvSpPr>
            <p:spPr bwMode="auto">
              <a:xfrm flipV="1">
                <a:off x="5110" y="2742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7" name="Line 31"/>
              <p:cNvSpPr>
                <a:spLocks noChangeShapeType="1"/>
              </p:cNvSpPr>
              <p:nvPr/>
            </p:nvSpPr>
            <p:spPr bwMode="auto">
              <a:xfrm flipV="1">
                <a:off x="5396" y="1224"/>
                <a:ext cx="0" cy="1752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8" name="Line 79"/>
              <p:cNvSpPr>
                <a:spLocks noChangeShapeType="1"/>
              </p:cNvSpPr>
              <p:nvPr/>
            </p:nvSpPr>
            <p:spPr bwMode="auto">
              <a:xfrm>
                <a:off x="3538" y="1229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9" name="Line 80"/>
              <p:cNvSpPr>
                <a:spLocks noChangeShapeType="1"/>
              </p:cNvSpPr>
              <p:nvPr/>
            </p:nvSpPr>
            <p:spPr bwMode="auto">
              <a:xfrm>
                <a:off x="5116" y="296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0" name="Oval 81"/>
              <p:cNvSpPr>
                <a:spLocks noChangeArrowheads="1"/>
              </p:cNvSpPr>
              <p:nvPr/>
            </p:nvSpPr>
            <p:spPr bwMode="auto">
              <a:xfrm>
                <a:off x="3510" y="1202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5508625" y="12430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J=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K=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983038" y="34131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8693" name="Text Box 85"/>
          <p:cNvSpPr txBox="1">
            <a:spLocks noChangeArrowheads="1"/>
          </p:cNvSpPr>
          <p:nvPr/>
        </p:nvSpPr>
        <p:spPr bwMode="auto">
          <a:xfrm>
            <a:off x="5651500" y="191770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8694" name="Text Box 86"/>
          <p:cNvSpPr txBox="1">
            <a:spLocks noChangeArrowheads="1"/>
          </p:cNvSpPr>
          <p:nvPr/>
        </p:nvSpPr>
        <p:spPr bwMode="auto">
          <a:xfrm>
            <a:off x="5651500" y="2540000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左下门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790575" y="34163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8696" name="Text Box 88"/>
          <p:cNvSpPr txBox="1">
            <a:spLocks noChangeArrowheads="1"/>
          </p:cNvSpPr>
          <p:nvPr/>
        </p:nvSpPr>
        <p:spPr bwMode="auto">
          <a:xfrm>
            <a:off x="5580063" y="306863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上层保持</a:t>
            </a:r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/>
              <a:t>状态</a:t>
            </a:r>
          </a:p>
        </p:txBody>
      </p:sp>
      <p:sp>
        <p:nvSpPr>
          <p:cNvPr id="68697" name="Text Box 89"/>
          <p:cNvSpPr txBox="1">
            <a:spLocks noChangeArrowheads="1"/>
          </p:cNvSpPr>
          <p:nvPr/>
        </p:nvSpPr>
        <p:spPr bwMode="auto">
          <a:xfrm>
            <a:off x="5651500" y="3716338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5651500" y="4340225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左下门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790575" y="34290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68700" name="Text Box 92"/>
          <p:cNvSpPr txBox="1">
            <a:spLocks noChangeArrowheads="1"/>
          </p:cNvSpPr>
          <p:nvPr/>
        </p:nvSpPr>
        <p:spPr bwMode="auto">
          <a:xfrm>
            <a:off x="5580063" y="4916488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上层触发器</a:t>
            </a:r>
            <a:r>
              <a:rPr lang="zh-CN" altLang="en-US">
                <a:solidFill>
                  <a:srgbClr val="FF0000"/>
                </a:solidFill>
              </a:rPr>
              <a:t>清“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5364163" y="3090863"/>
            <a:ext cx="3313112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Rectangle 94"/>
          <p:cNvSpPr>
            <a:spLocks noChangeArrowheads="1"/>
          </p:cNvSpPr>
          <p:nvPr/>
        </p:nvSpPr>
        <p:spPr bwMode="auto">
          <a:xfrm>
            <a:off x="5364163" y="4940300"/>
            <a:ext cx="3313112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3" name="Text Box 88"/>
          <p:cNvSpPr txBox="1">
            <a:spLocks noChangeArrowheads="1"/>
          </p:cNvSpPr>
          <p:nvPr/>
        </p:nvSpPr>
        <p:spPr bwMode="auto">
          <a:xfrm>
            <a:off x="5364163" y="57181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</a:t>
            </a:r>
            <a:r>
              <a:rPr lang="zh-CN" altLang="en-US" sz="2800">
                <a:solidFill>
                  <a:srgbClr val="FF0000"/>
                </a:solidFill>
              </a:rPr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/>
              <a:t>状态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/>
      <p:bldP spid="2" grpId="0"/>
      <p:bldP spid="28759" grpId="0"/>
      <p:bldP spid="3" grpId="0"/>
      <p:bldP spid="68693" grpId="0"/>
      <p:bldP spid="68694" grpId="0"/>
      <p:bldP spid="4" grpId="0"/>
      <p:bldP spid="4" grpId="1"/>
      <p:bldP spid="68696" grpId="0"/>
      <p:bldP spid="68697" grpId="0"/>
      <p:bldP spid="68698" grpId="0"/>
      <p:bldP spid="5" grpId="0"/>
      <p:bldP spid="68700" grpId="0"/>
      <p:bldP spid="68701" grpId="0" animBg="1"/>
      <p:bldP spid="68702" grpId="0" animBg="1"/>
      <p:bldP spid="687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触发器的相关原理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733675" y="1563688"/>
            <a:ext cx="34115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触发器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730500" y="2433638"/>
            <a:ext cx="4360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简单钟控触发器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730500" y="3292475"/>
            <a:ext cx="4073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主从结构触发器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641600" y="4156075"/>
            <a:ext cx="4378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维持</a:t>
            </a:r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阻塞触发器 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692275" y="5091113"/>
            <a:ext cx="6478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不同类型触发器的相互转换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284663" y="514191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1030288" y="55895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grpSp>
        <p:nvGrpSpPr>
          <p:cNvPr id="47110" name="Group 82"/>
          <p:cNvGrpSpPr>
            <a:grpSpLocks/>
          </p:cNvGrpSpPr>
          <p:nvPr/>
        </p:nvGrpSpPr>
        <p:grpSpPr bwMode="auto">
          <a:xfrm>
            <a:off x="993775" y="1328738"/>
            <a:ext cx="3938588" cy="4332287"/>
            <a:chOff x="671" y="981"/>
            <a:chExt cx="2481" cy="2729"/>
          </a:xfrm>
        </p:grpSpPr>
        <p:grpSp>
          <p:nvGrpSpPr>
            <p:cNvPr id="47130" name="Group 54"/>
            <p:cNvGrpSpPr>
              <a:grpSpLocks/>
            </p:cNvGrpSpPr>
            <p:nvPr/>
          </p:nvGrpSpPr>
          <p:grpSpPr bwMode="auto">
            <a:xfrm>
              <a:off x="786" y="3067"/>
              <a:ext cx="511" cy="635"/>
              <a:chOff x="827" y="2704"/>
              <a:chExt cx="511" cy="635"/>
            </a:xfrm>
          </p:grpSpPr>
          <p:sp>
            <p:nvSpPr>
              <p:cNvPr id="47200" name="Line 55"/>
              <p:cNvSpPr>
                <a:spLocks noChangeShapeType="1"/>
              </p:cNvSpPr>
              <p:nvPr/>
            </p:nvSpPr>
            <p:spPr bwMode="auto">
              <a:xfrm flipV="1">
                <a:off x="1202" y="270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01" name="Text Box 56"/>
              <p:cNvSpPr txBox="1">
                <a:spLocks noChangeArrowheads="1"/>
              </p:cNvSpPr>
              <p:nvPr/>
            </p:nvSpPr>
            <p:spPr bwMode="auto">
              <a:xfrm>
                <a:off x="827" y="3012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grpSp>
          <p:nvGrpSpPr>
            <p:cNvPr id="47131" name="Group 57"/>
            <p:cNvGrpSpPr>
              <a:grpSpLocks/>
            </p:cNvGrpSpPr>
            <p:nvPr/>
          </p:nvGrpSpPr>
          <p:grpSpPr bwMode="auto">
            <a:xfrm>
              <a:off x="2552" y="3075"/>
              <a:ext cx="511" cy="635"/>
              <a:chOff x="1553" y="2840"/>
              <a:chExt cx="511" cy="635"/>
            </a:xfrm>
          </p:grpSpPr>
          <p:sp>
            <p:nvSpPr>
              <p:cNvPr id="47198" name="Line 58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9" name="Text Box 59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47132" name="Group 16"/>
            <p:cNvGrpSpPr>
              <a:grpSpLocks/>
            </p:cNvGrpSpPr>
            <p:nvPr/>
          </p:nvGrpSpPr>
          <p:grpSpPr bwMode="auto">
            <a:xfrm>
              <a:off x="815" y="981"/>
              <a:ext cx="2171" cy="2602"/>
              <a:chOff x="2971" y="935"/>
              <a:chExt cx="2171" cy="2602"/>
            </a:xfrm>
          </p:grpSpPr>
          <p:sp>
            <p:nvSpPr>
              <p:cNvPr id="47145" name="Text Box 30"/>
              <p:cNvSpPr txBox="1">
                <a:spLocks noChangeArrowheads="1"/>
              </p:cNvSpPr>
              <p:nvPr/>
            </p:nvSpPr>
            <p:spPr bwMode="auto">
              <a:xfrm>
                <a:off x="3969" y="3249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47146" name="Text Box 32"/>
              <p:cNvSpPr txBox="1">
                <a:spLocks noChangeArrowheads="1"/>
              </p:cNvSpPr>
              <p:nvPr/>
            </p:nvSpPr>
            <p:spPr bwMode="auto">
              <a:xfrm>
                <a:off x="4590" y="935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47147" name="Group 38"/>
              <p:cNvGrpSpPr>
                <a:grpSpLocks/>
              </p:cNvGrpSpPr>
              <p:nvPr/>
            </p:nvGrpSpPr>
            <p:grpSpPr bwMode="auto">
              <a:xfrm>
                <a:off x="3011" y="935"/>
                <a:ext cx="511" cy="327"/>
                <a:chOff x="2744" y="1856"/>
                <a:chExt cx="511" cy="327"/>
              </a:xfrm>
            </p:grpSpPr>
            <p:sp>
              <p:nvSpPr>
                <p:cNvPr id="4719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1856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47197" name="Line 37"/>
                <p:cNvSpPr>
                  <a:spLocks noChangeShapeType="1"/>
                </p:cNvSpPr>
                <p:nvPr/>
              </p:nvSpPr>
              <p:spPr bwMode="auto">
                <a:xfrm>
                  <a:off x="2877" y="188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48" name="Group 26"/>
              <p:cNvGrpSpPr>
                <a:grpSpLocks/>
              </p:cNvGrpSpPr>
              <p:nvPr/>
            </p:nvGrpSpPr>
            <p:grpSpPr bwMode="auto">
              <a:xfrm>
                <a:off x="3093" y="1517"/>
                <a:ext cx="680" cy="416"/>
                <a:chOff x="1202" y="2107"/>
                <a:chExt cx="680" cy="416"/>
              </a:xfrm>
            </p:grpSpPr>
            <p:grpSp>
              <p:nvGrpSpPr>
                <p:cNvPr id="47192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719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10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149" name="Line 31"/>
              <p:cNvSpPr>
                <a:spLocks noChangeShapeType="1"/>
              </p:cNvSpPr>
              <p:nvPr/>
            </p:nvSpPr>
            <p:spPr bwMode="auto">
              <a:xfrm flipV="1">
                <a:off x="3320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0" name="Line 32"/>
              <p:cNvSpPr>
                <a:spLocks noChangeShapeType="1"/>
              </p:cNvSpPr>
              <p:nvPr/>
            </p:nvSpPr>
            <p:spPr bwMode="auto">
              <a:xfrm flipV="1">
                <a:off x="3629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1" name="Line 33"/>
              <p:cNvSpPr>
                <a:spLocks noChangeShapeType="1"/>
              </p:cNvSpPr>
              <p:nvPr/>
            </p:nvSpPr>
            <p:spPr bwMode="auto">
              <a:xfrm flipV="1">
                <a:off x="3440" y="120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52" name="Group 30"/>
              <p:cNvGrpSpPr>
                <a:grpSpLocks/>
              </p:cNvGrpSpPr>
              <p:nvPr/>
            </p:nvGrpSpPr>
            <p:grpSpPr bwMode="auto">
              <a:xfrm>
                <a:off x="4355" y="1207"/>
                <a:ext cx="680" cy="953"/>
                <a:chOff x="2146" y="1298"/>
                <a:chExt cx="680" cy="953"/>
              </a:xfrm>
            </p:grpSpPr>
            <p:grpSp>
              <p:nvGrpSpPr>
                <p:cNvPr id="47184" name="Group 35"/>
                <p:cNvGrpSpPr>
                  <a:grpSpLocks/>
                </p:cNvGrpSpPr>
                <p:nvPr/>
              </p:nvGrpSpPr>
              <p:grpSpPr bwMode="auto">
                <a:xfrm>
                  <a:off x="2146" y="160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718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719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718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8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282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86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00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8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3" y="129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53" name="Group 43"/>
              <p:cNvGrpSpPr>
                <a:grpSpLocks/>
              </p:cNvGrpSpPr>
              <p:nvPr/>
            </p:nvGrpSpPr>
            <p:grpSpPr bwMode="auto">
              <a:xfrm>
                <a:off x="3419" y="1373"/>
                <a:ext cx="1080" cy="797"/>
                <a:chOff x="1392" y="1907"/>
                <a:chExt cx="1080" cy="797"/>
              </a:xfrm>
            </p:grpSpPr>
            <p:grpSp>
              <p:nvGrpSpPr>
                <p:cNvPr id="47179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4718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80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54" name="Group 49"/>
              <p:cNvGrpSpPr>
                <a:grpSpLocks/>
              </p:cNvGrpSpPr>
              <p:nvPr/>
            </p:nvGrpSpPr>
            <p:grpSpPr bwMode="auto">
              <a:xfrm>
                <a:off x="3630" y="1373"/>
                <a:ext cx="1088" cy="793"/>
                <a:chOff x="1610" y="3090"/>
                <a:chExt cx="1088" cy="793"/>
              </a:xfrm>
            </p:grpSpPr>
            <p:sp>
              <p:nvSpPr>
                <p:cNvPr id="4717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6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7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8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55" name="Group 50"/>
              <p:cNvGrpSpPr>
                <a:grpSpLocks/>
              </p:cNvGrpSpPr>
              <p:nvPr/>
            </p:nvGrpSpPr>
            <p:grpSpPr bwMode="auto">
              <a:xfrm>
                <a:off x="2971" y="2114"/>
                <a:ext cx="2171" cy="1262"/>
                <a:chOff x="2971" y="2114"/>
                <a:chExt cx="2171" cy="1262"/>
              </a:xfrm>
            </p:grpSpPr>
            <p:grpSp>
              <p:nvGrpSpPr>
                <p:cNvPr id="47156" name="Group 26"/>
                <p:cNvGrpSpPr>
                  <a:grpSpLocks/>
                </p:cNvGrpSpPr>
                <p:nvPr/>
              </p:nvGrpSpPr>
              <p:grpSpPr bwMode="auto">
                <a:xfrm>
                  <a:off x="2971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717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7173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74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717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7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15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58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318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59" name="Group 35"/>
                <p:cNvGrpSpPr>
                  <a:grpSpLocks/>
                </p:cNvGrpSpPr>
                <p:nvPr/>
              </p:nvGrpSpPr>
              <p:grpSpPr bwMode="auto">
                <a:xfrm>
                  <a:off x="4462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71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716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70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716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9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09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2" name="Line 65"/>
                <p:cNvSpPr>
                  <a:spLocks noChangeShapeType="1"/>
                </p:cNvSpPr>
                <p:nvPr/>
              </p:nvSpPr>
              <p:spPr bwMode="auto">
                <a:xfrm>
                  <a:off x="3510" y="3067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3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062" y="3058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4" name="Oval 67"/>
                <p:cNvSpPr>
                  <a:spLocks noChangeArrowheads="1"/>
                </p:cNvSpPr>
                <p:nvPr/>
              </p:nvSpPr>
              <p:spPr bwMode="auto">
                <a:xfrm>
                  <a:off x="4038" y="3051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6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314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0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7133" name="Group 70"/>
            <p:cNvGrpSpPr>
              <a:grpSpLocks/>
            </p:cNvGrpSpPr>
            <p:nvPr/>
          </p:nvGrpSpPr>
          <p:grpSpPr bwMode="auto">
            <a:xfrm>
              <a:off x="671" y="1274"/>
              <a:ext cx="1900" cy="1843"/>
              <a:chOff x="2925" y="3945"/>
              <a:chExt cx="1900" cy="1843"/>
            </a:xfrm>
          </p:grpSpPr>
          <p:sp>
            <p:nvSpPr>
              <p:cNvPr id="47140" name="Line 31"/>
              <p:cNvSpPr>
                <a:spLocks noChangeShapeType="1"/>
              </p:cNvSpPr>
              <p:nvPr/>
            </p:nvSpPr>
            <p:spPr bwMode="auto">
              <a:xfrm flipV="1">
                <a:off x="3197" y="55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Line 31"/>
              <p:cNvSpPr>
                <a:spLocks noChangeShapeType="1"/>
              </p:cNvSpPr>
              <p:nvPr/>
            </p:nvSpPr>
            <p:spPr bwMode="auto">
              <a:xfrm flipV="1">
                <a:off x="2925" y="3973"/>
                <a:ext cx="0" cy="181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Line 73"/>
              <p:cNvSpPr>
                <a:spLocks noChangeShapeType="1"/>
              </p:cNvSpPr>
              <p:nvPr/>
            </p:nvSpPr>
            <p:spPr bwMode="auto">
              <a:xfrm>
                <a:off x="2925" y="3973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3" name="Line 74"/>
              <p:cNvSpPr>
                <a:spLocks noChangeShapeType="1"/>
              </p:cNvSpPr>
              <p:nvPr/>
            </p:nvSpPr>
            <p:spPr bwMode="auto">
              <a:xfrm>
                <a:off x="2925" y="577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4" name="Oval 75"/>
              <p:cNvSpPr>
                <a:spLocks noChangeArrowheads="1"/>
              </p:cNvSpPr>
              <p:nvPr/>
            </p:nvSpPr>
            <p:spPr bwMode="auto">
              <a:xfrm>
                <a:off x="4780" y="3945"/>
                <a:ext cx="45" cy="4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34" name="Group 76"/>
            <p:cNvGrpSpPr>
              <a:grpSpLocks/>
            </p:cNvGrpSpPr>
            <p:nvPr/>
          </p:nvGrpSpPr>
          <p:grpSpPr bwMode="auto">
            <a:xfrm>
              <a:off x="1264" y="1338"/>
              <a:ext cx="1888" cy="1774"/>
              <a:chOff x="3510" y="1202"/>
              <a:chExt cx="1888" cy="1774"/>
            </a:xfrm>
          </p:grpSpPr>
          <p:sp>
            <p:nvSpPr>
              <p:cNvPr id="47135" name="Line 31"/>
              <p:cNvSpPr>
                <a:spLocks noChangeShapeType="1"/>
              </p:cNvSpPr>
              <p:nvPr/>
            </p:nvSpPr>
            <p:spPr bwMode="auto">
              <a:xfrm flipV="1">
                <a:off x="5110" y="2742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6" name="Line 31"/>
              <p:cNvSpPr>
                <a:spLocks noChangeShapeType="1"/>
              </p:cNvSpPr>
              <p:nvPr/>
            </p:nvSpPr>
            <p:spPr bwMode="auto">
              <a:xfrm flipV="1">
                <a:off x="5396" y="1224"/>
                <a:ext cx="0" cy="1752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7" name="Line 79"/>
              <p:cNvSpPr>
                <a:spLocks noChangeShapeType="1"/>
              </p:cNvSpPr>
              <p:nvPr/>
            </p:nvSpPr>
            <p:spPr bwMode="auto">
              <a:xfrm>
                <a:off x="3538" y="1229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8" name="Line 80"/>
              <p:cNvSpPr>
                <a:spLocks noChangeShapeType="1"/>
              </p:cNvSpPr>
              <p:nvPr/>
            </p:nvSpPr>
            <p:spPr bwMode="auto">
              <a:xfrm>
                <a:off x="5116" y="296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9" name="Oval 81"/>
              <p:cNvSpPr>
                <a:spLocks noChangeArrowheads="1"/>
              </p:cNvSpPr>
              <p:nvPr/>
            </p:nvSpPr>
            <p:spPr bwMode="auto">
              <a:xfrm>
                <a:off x="3510" y="1202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995738" y="311943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814388" y="31257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995738" y="31257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5508625" y="12430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J=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K=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8693" name="Text Box 85"/>
          <p:cNvSpPr txBox="1">
            <a:spLocks noChangeArrowheads="1"/>
          </p:cNvSpPr>
          <p:nvPr/>
        </p:nvSpPr>
        <p:spPr bwMode="auto">
          <a:xfrm>
            <a:off x="5653088" y="1747838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7191" name="Group 87"/>
          <p:cNvGrpSpPr>
            <a:grpSpLocks/>
          </p:cNvGrpSpPr>
          <p:nvPr/>
        </p:nvGrpSpPr>
        <p:grpSpPr bwMode="auto">
          <a:xfrm>
            <a:off x="7667625" y="1747838"/>
            <a:ext cx="1368425" cy="457200"/>
            <a:chOff x="3651" y="2024"/>
            <a:chExt cx="862" cy="288"/>
          </a:xfrm>
        </p:grpSpPr>
        <p:sp>
          <p:nvSpPr>
            <p:cNvPr id="47128" name="Text Box 85"/>
            <p:cNvSpPr txBox="1">
              <a:spLocks noChangeArrowheads="1"/>
            </p:cNvSpPr>
            <p:nvPr/>
          </p:nvSpPr>
          <p:spPr bwMode="auto">
            <a:xfrm>
              <a:off x="3651" y="2024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>
                  <a:latin typeface="Times New Roman" pitchFamily="18" charset="0"/>
                </a:rPr>
                <a:t> = 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29" name="Line 86"/>
            <p:cNvSpPr>
              <a:spLocks noChangeShapeType="1"/>
            </p:cNvSpPr>
            <p:nvPr/>
          </p:nvSpPr>
          <p:spPr bwMode="auto">
            <a:xfrm>
              <a:off x="3694" y="2053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5651500" y="2349500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右下门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47193" name="Text Box 88"/>
          <p:cNvSpPr txBox="1">
            <a:spLocks noChangeArrowheads="1"/>
          </p:cNvSpPr>
          <p:nvPr/>
        </p:nvSpPr>
        <p:spPr bwMode="auto">
          <a:xfrm>
            <a:off x="5580063" y="2925763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上层触发器</a:t>
            </a:r>
            <a:r>
              <a:rPr lang="zh-CN" altLang="en-US">
                <a:solidFill>
                  <a:srgbClr val="FF0000"/>
                </a:solidFill>
              </a:rPr>
              <a:t>置“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1”</a:t>
            </a: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5651500" y="364490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47195" name="Group 91"/>
          <p:cNvGrpSpPr>
            <a:grpSpLocks/>
          </p:cNvGrpSpPr>
          <p:nvPr/>
        </p:nvGrpSpPr>
        <p:grpSpPr bwMode="auto">
          <a:xfrm>
            <a:off x="7666038" y="3644900"/>
            <a:ext cx="1368425" cy="457200"/>
            <a:chOff x="3651" y="2024"/>
            <a:chExt cx="862" cy="288"/>
          </a:xfrm>
        </p:grpSpPr>
        <p:sp>
          <p:nvSpPr>
            <p:cNvPr id="47126" name="Text Box 85"/>
            <p:cNvSpPr txBox="1">
              <a:spLocks noChangeArrowheads="1"/>
            </p:cNvSpPr>
            <p:nvPr/>
          </p:nvSpPr>
          <p:spPr bwMode="auto">
            <a:xfrm>
              <a:off x="3651" y="2024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>
                  <a:latin typeface="Times New Roman" pitchFamily="18" charset="0"/>
                </a:rPr>
                <a:t> = 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7127" name="Line 93"/>
            <p:cNvSpPr>
              <a:spLocks noChangeShapeType="1"/>
            </p:cNvSpPr>
            <p:nvPr/>
          </p:nvSpPr>
          <p:spPr bwMode="auto">
            <a:xfrm>
              <a:off x="3694" y="2053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90"/>
          <p:cNvSpPr txBox="1">
            <a:spLocks noChangeArrowheads="1"/>
          </p:cNvSpPr>
          <p:nvPr/>
        </p:nvSpPr>
        <p:spPr bwMode="auto">
          <a:xfrm>
            <a:off x="5722938" y="4340225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右下门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68700" name="Text Box 92"/>
          <p:cNvSpPr txBox="1">
            <a:spLocks noChangeArrowheads="1"/>
          </p:cNvSpPr>
          <p:nvPr/>
        </p:nvSpPr>
        <p:spPr bwMode="auto">
          <a:xfrm>
            <a:off x="5651500" y="4916488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上层保持</a:t>
            </a:r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/>
              <a:t>状态</a:t>
            </a:r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5508625" y="2959100"/>
            <a:ext cx="3313113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508625" y="4941888"/>
            <a:ext cx="3313113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3" name="Text Box 88"/>
          <p:cNvSpPr txBox="1">
            <a:spLocks noChangeArrowheads="1"/>
          </p:cNvSpPr>
          <p:nvPr/>
        </p:nvSpPr>
        <p:spPr bwMode="auto">
          <a:xfrm>
            <a:off x="5435600" y="57181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</a:t>
            </a:r>
            <a:r>
              <a:rPr lang="zh-CN" altLang="en-US" sz="2800">
                <a:solidFill>
                  <a:srgbClr val="FF0000"/>
                </a:solidFill>
              </a:rPr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/>
              <a:t>状态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/>
      <p:bldP spid="2" grpId="0"/>
      <p:bldP spid="3" grpId="0"/>
      <p:bldP spid="4" grpId="0"/>
      <p:bldP spid="5" grpId="0"/>
      <p:bldP spid="5" grpId="1"/>
      <p:bldP spid="28759" grpId="0"/>
      <p:bldP spid="68693" grpId="0"/>
      <p:bldP spid="68698" grpId="0"/>
      <p:bldP spid="47193" grpId="0"/>
      <p:bldP spid="6" grpId="0"/>
      <p:bldP spid="7" grpId="0"/>
      <p:bldP spid="68700" grpId="0"/>
      <p:bldP spid="68701" grpId="0" animBg="1"/>
      <p:bldP spid="8" grpId="0" animBg="1"/>
      <p:bldP spid="687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95288" y="49418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3910013" y="32146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grpSp>
        <p:nvGrpSpPr>
          <p:cNvPr id="48134" name="Group 82"/>
          <p:cNvGrpSpPr>
            <a:grpSpLocks/>
          </p:cNvGrpSpPr>
          <p:nvPr/>
        </p:nvGrpSpPr>
        <p:grpSpPr bwMode="auto">
          <a:xfrm>
            <a:off x="993775" y="1401763"/>
            <a:ext cx="3938588" cy="4332287"/>
            <a:chOff x="671" y="981"/>
            <a:chExt cx="2481" cy="2729"/>
          </a:xfrm>
        </p:grpSpPr>
        <p:grpSp>
          <p:nvGrpSpPr>
            <p:cNvPr id="48161" name="Group 54"/>
            <p:cNvGrpSpPr>
              <a:grpSpLocks/>
            </p:cNvGrpSpPr>
            <p:nvPr/>
          </p:nvGrpSpPr>
          <p:grpSpPr bwMode="auto">
            <a:xfrm>
              <a:off x="786" y="3067"/>
              <a:ext cx="511" cy="635"/>
              <a:chOff x="827" y="2704"/>
              <a:chExt cx="511" cy="635"/>
            </a:xfrm>
          </p:grpSpPr>
          <p:sp>
            <p:nvSpPr>
              <p:cNvPr id="48231" name="Line 55"/>
              <p:cNvSpPr>
                <a:spLocks noChangeShapeType="1"/>
              </p:cNvSpPr>
              <p:nvPr/>
            </p:nvSpPr>
            <p:spPr bwMode="auto">
              <a:xfrm flipV="1">
                <a:off x="1202" y="270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2" name="Text Box 56"/>
              <p:cNvSpPr txBox="1">
                <a:spLocks noChangeArrowheads="1"/>
              </p:cNvSpPr>
              <p:nvPr/>
            </p:nvSpPr>
            <p:spPr bwMode="auto">
              <a:xfrm>
                <a:off x="827" y="3012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K</a:t>
                </a:r>
              </a:p>
            </p:txBody>
          </p:sp>
        </p:grpSp>
        <p:grpSp>
          <p:nvGrpSpPr>
            <p:cNvPr id="48162" name="Group 57"/>
            <p:cNvGrpSpPr>
              <a:grpSpLocks/>
            </p:cNvGrpSpPr>
            <p:nvPr/>
          </p:nvGrpSpPr>
          <p:grpSpPr bwMode="auto">
            <a:xfrm>
              <a:off x="2552" y="3075"/>
              <a:ext cx="511" cy="635"/>
              <a:chOff x="1553" y="2840"/>
              <a:chExt cx="511" cy="635"/>
            </a:xfrm>
          </p:grpSpPr>
          <p:sp>
            <p:nvSpPr>
              <p:cNvPr id="48229" name="Line 58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30" name="Text Box 59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</a:p>
            </p:txBody>
          </p:sp>
        </p:grpSp>
        <p:grpSp>
          <p:nvGrpSpPr>
            <p:cNvPr id="48163" name="Group 16"/>
            <p:cNvGrpSpPr>
              <a:grpSpLocks/>
            </p:cNvGrpSpPr>
            <p:nvPr/>
          </p:nvGrpSpPr>
          <p:grpSpPr bwMode="auto">
            <a:xfrm>
              <a:off x="815" y="981"/>
              <a:ext cx="2171" cy="2602"/>
              <a:chOff x="2971" y="935"/>
              <a:chExt cx="2171" cy="2602"/>
            </a:xfrm>
          </p:grpSpPr>
          <p:sp>
            <p:nvSpPr>
              <p:cNvPr id="48176" name="Text Box 30"/>
              <p:cNvSpPr txBox="1">
                <a:spLocks noChangeArrowheads="1"/>
              </p:cNvSpPr>
              <p:nvPr/>
            </p:nvSpPr>
            <p:spPr bwMode="auto">
              <a:xfrm>
                <a:off x="3969" y="3249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48177" name="Text Box 32"/>
              <p:cNvSpPr txBox="1">
                <a:spLocks noChangeArrowheads="1"/>
              </p:cNvSpPr>
              <p:nvPr/>
            </p:nvSpPr>
            <p:spPr bwMode="auto">
              <a:xfrm>
                <a:off x="4590" y="935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48178" name="Group 38"/>
              <p:cNvGrpSpPr>
                <a:grpSpLocks/>
              </p:cNvGrpSpPr>
              <p:nvPr/>
            </p:nvGrpSpPr>
            <p:grpSpPr bwMode="auto">
              <a:xfrm>
                <a:off x="3011" y="935"/>
                <a:ext cx="511" cy="327"/>
                <a:chOff x="2744" y="1856"/>
                <a:chExt cx="511" cy="327"/>
              </a:xfrm>
            </p:grpSpPr>
            <p:sp>
              <p:nvSpPr>
                <p:cNvPr id="4822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1856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48228" name="Line 37"/>
                <p:cNvSpPr>
                  <a:spLocks noChangeShapeType="1"/>
                </p:cNvSpPr>
                <p:nvPr/>
              </p:nvSpPr>
              <p:spPr bwMode="auto">
                <a:xfrm>
                  <a:off x="2877" y="188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79" name="Group 26"/>
              <p:cNvGrpSpPr>
                <a:grpSpLocks/>
              </p:cNvGrpSpPr>
              <p:nvPr/>
            </p:nvGrpSpPr>
            <p:grpSpPr bwMode="auto">
              <a:xfrm>
                <a:off x="3093" y="1517"/>
                <a:ext cx="680" cy="416"/>
                <a:chOff x="1202" y="2107"/>
                <a:chExt cx="680" cy="416"/>
              </a:xfrm>
            </p:grpSpPr>
            <p:grpSp>
              <p:nvGrpSpPr>
                <p:cNvPr id="48223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4822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48224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80" name="Line 31"/>
              <p:cNvSpPr>
                <a:spLocks noChangeShapeType="1"/>
              </p:cNvSpPr>
              <p:nvPr/>
            </p:nvSpPr>
            <p:spPr bwMode="auto">
              <a:xfrm flipV="1">
                <a:off x="3320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1" name="Line 32"/>
              <p:cNvSpPr>
                <a:spLocks noChangeShapeType="1"/>
              </p:cNvSpPr>
              <p:nvPr/>
            </p:nvSpPr>
            <p:spPr bwMode="auto">
              <a:xfrm flipV="1">
                <a:off x="3629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2" name="Line 33"/>
              <p:cNvSpPr>
                <a:spLocks noChangeShapeType="1"/>
              </p:cNvSpPr>
              <p:nvPr/>
            </p:nvSpPr>
            <p:spPr bwMode="auto">
              <a:xfrm flipV="1">
                <a:off x="3440" y="120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83" name="Group 30"/>
              <p:cNvGrpSpPr>
                <a:grpSpLocks/>
              </p:cNvGrpSpPr>
              <p:nvPr/>
            </p:nvGrpSpPr>
            <p:grpSpPr bwMode="auto">
              <a:xfrm>
                <a:off x="4355" y="1207"/>
                <a:ext cx="680" cy="953"/>
                <a:chOff x="2146" y="1298"/>
                <a:chExt cx="680" cy="953"/>
              </a:xfrm>
            </p:grpSpPr>
            <p:grpSp>
              <p:nvGrpSpPr>
                <p:cNvPr id="48215" name="Group 35"/>
                <p:cNvGrpSpPr>
                  <a:grpSpLocks/>
                </p:cNvGrpSpPr>
                <p:nvPr/>
              </p:nvGrpSpPr>
              <p:grpSpPr bwMode="auto">
                <a:xfrm>
                  <a:off x="2146" y="1608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8219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822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2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822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21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282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00" y="2024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493" y="1298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4" name="Group 43"/>
              <p:cNvGrpSpPr>
                <a:grpSpLocks/>
              </p:cNvGrpSpPr>
              <p:nvPr/>
            </p:nvGrpSpPr>
            <p:grpSpPr bwMode="auto">
              <a:xfrm>
                <a:off x="3419" y="1373"/>
                <a:ext cx="1080" cy="797"/>
                <a:chOff x="1392" y="1907"/>
                <a:chExt cx="1080" cy="797"/>
              </a:xfrm>
            </p:grpSpPr>
            <p:grpSp>
              <p:nvGrpSpPr>
                <p:cNvPr id="48210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4821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1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211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5" name="Group 49"/>
              <p:cNvGrpSpPr>
                <a:grpSpLocks/>
              </p:cNvGrpSpPr>
              <p:nvPr/>
            </p:nvGrpSpPr>
            <p:grpSpPr bwMode="auto">
              <a:xfrm>
                <a:off x="3630" y="1373"/>
                <a:ext cx="1088" cy="793"/>
                <a:chOff x="1610" y="3090"/>
                <a:chExt cx="1088" cy="793"/>
              </a:xfrm>
            </p:grpSpPr>
            <p:sp>
              <p:nvSpPr>
                <p:cNvPr id="4820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7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8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09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86" name="Group 50"/>
              <p:cNvGrpSpPr>
                <a:grpSpLocks/>
              </p:cNvGrpSpPr>
              <p:nvPr/>
            </p:nvGrpSpPr>
            <p:grpSpPr bwMode="auto">
              <a:xfrm>
                <a:off x="2971" y="2114"/>
                <a:ext cx="2171" cy="1262"/>
                <a:chOff x="2971" y="2114"/>
                <a:chExt cx="2171" cy="1262"/>
              </a:xfrm>
            </p:grpSpPr>
            <p:grpSp>
              <p:nvGrpSpPr>
                <p:cNvPr id="48187" name="Group 26"/>
                <p:cNvGrpSpPr>
                  <a:grpSpLocks/>
                </p:cNvGrpSpPr>
                <p:nvPr/>
              </p:nvGrpSpPr>
              <p:grpSpPr bwMode="auto">
                <a:xfrm>
                  <a:off x="2971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8202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820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05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820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8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15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8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318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8190" name="Group 35"/>
                <p:cNvGrpSpPr>
                  <a:grpSpLocks/>
                </p:cNvGrpSpPr>
                <p:nvPr/>
              </p:nvGrpSpPr>
              <p:grpSpPr bwMode="auto">
                <a:xfrm>
                  <a:off x="4462" y="2424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4819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4820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20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481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91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9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2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09" y="2114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3" name="Line 65"/>
                <p:cNvSpPr>
                  <a:spLocks noChangeShapeType="1"/>
                </p:cNvSpPr>
                <p:nvPr/>
              </p:nvSpPr>
              <p:spPr bwMode="auto">
                <a:xfrm>
                  <a:off x="3510" y="3067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062" y="3058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5" name="Oval 67"/>
                <p:cNvSpPr>
                  <a:spLocks noChangeArrowheads="1"/>
                </p:cNvSpPr>
                <p:nvPr/>
              </p:nvSpPr>
              <p:spPr bwMode="auto">
                <a:xfrm>
                  <a:off x="4038" y="3051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9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314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808" y="2840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64" name="Group 70"/>
            <p:cNvGrpSpPr>
              <a:grpSpLocks/>
            </p:cNvGrpSpPr>
            <p:nvPr/>
          </p:nvGrpSpPr>
          <p:grpSpPr bwMode="auto">
            <a:xfrm>
              <a:off x="671" y="1274"/>
              <a:ext cx="1900" cy="1843"/>
              <a:chOff x="2925" y="3945"/>
              <a:chExt cx="1900" cy="1843"/>
            </a:xfrm>
          </p:grpSpPr>
          <p:sp>
            <p:nvSpPr>
              <p:cNvPr id="48171" name="Line 31"/>
              <p:cNvSpPr>
                <a:spLocks noChangeShapeType="1"/>
              </p:cNvSpPr>
              <p:nvPr/>
            </p:nvSpPr>
            <p:spPr bwMode="auto">
              <a:xfrm flipV="1">
                <a:off x="3197" y="556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Line 31"/>
              <p:cNvSpPr>
                <a:spLocks noChangeShapeType="1"/>
              </p:cNvSpPr>
              <p:nvPr/>
            </p:nvSpPr>
            <p:spPr bwMode="auto">
              <a:xfrm flipV="1">
                <a:off x="2925" y="3973"/>
                <a:ext cx="0" cy="181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Line 73"/>
              <p:cNvSpPr>
                <a:spLocks noChangeShapeType="1"/>
              </p:cNvSpPr>
              <p:nvPr/>
            </p:nvSpPr>
            <p:spPr bwMode="auto">
              <a:xfrm>
                <a:off x="2925" y="3973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4" name="Line 74"/>
              <p:cNvSpPr>
                <a:spLocks noChangeShapeType="1"/>
              </p:cNvSpPr>
              <p:nvPr/>
            </p:nvSpPr>
            <p:spPr bwMode="auto">
              <a:xfrm>
                <a:off x="2925" y="5779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Oval 75"/>
              <p:cNvSpPr>
                <a:spLocks noChangeArrowheads="1"/>
              </p:cNvSpPr>
              <p:nvPr/>
            </p:nvSpPr>
            <p:spPr bwMode="auto">
              <a:xfrm>
                <a:off x="4780" y="3945"/>
                <a:ext cx="45" cy="4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65" name="Group 76"/>
            <p:cNvGrpSpPr>
              <a:grpSpLocks/>
            </p:cNvGrpSpPr>
            <p:nvPr/>
          </p:nvGrpSpPr>
          <p:grpSpPr bwMode="auto">
            <a:xfrm>
              <a:off x="1264" y="1338"/>
              <a:ext cx="1888" cy="1774"/>
              <a:chOff x="3510" y="1202"/>
              <a:chExt cx="1888" cy="1774"/>
            </a:xfrm>
          </p:grpSpPr>
          <p:sp>
            <p:nvSpPr>
              <p:cNvPr id="48166" name="Line 31"/>
              <p:cNvSpPr>
                <a:spLocks noChangeShapeType="1"/>
              </p:cNvSpPr>
              <p:nvPr/>
            </p:nvSpPr>
            <p:spPr bwMode="auto">
              <a:xfrm flipV="1">
                <a:off x="5110" y="2742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Line 31"/>
              <p:cNvSpPr>
                <a:spLocks noChangeShapeType="1"/>
              </p:cNvSpPr>
              <p:nvPr/>
            </p:nvSpPr>
            <p:spPr bwMode="auto">
              <a:xfrm flipV="1">
                <a:off x="5396" y="1224"/>
                <a:ext cx="0" cy="1752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8" name="Line 79"/>
              <p:cNvSpPr>
                <a:spLocks noChangeShapeType="1"/>
              </p:cNvSpPr>
              <p:nvPr/>
            </p:nvSpPr>
            <p:spPr bwMode="auto">
              <a:xfrm>
                <a:off x="3538" y="1229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9" name="Line 80"/>
              <p:cNvSpPr>
                <a:spLocks noChangeShapeType="1"/>
              </p:cNvSpPr>
              <p:nvPr/>
            </p:nvSpPr>
            <p:spPr bwMode="auto">
              <a:xfrm>
                <a:off x="5116" y="2968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0" name="Oval 81"/>
              <p:cNvSpPr>
                <a:spLocks noChangeArrowheads="1"/>
              </p:cNvSpPr>
              <p:nvPr/>
            </p:nvSpPr>
            <p:spPr bwMode="auto">
              <a:xfrm>
                <a:off x="3510" y="1202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755650" y="319881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3910013" y="32131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755650" y="31972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5508625" y="12430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J=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K=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8693" name="Text Box 85"/>
          <p:cNvSpPr txBox="1">
            <a:spLocks noChangeArrowheads="1"/>
          </p:cNvSpPr>
          <p:nvPr/>
        </p:nvSpPr>
        <p:spPr bwMode="auto">
          <a:xfrm>
            <a:off x="5508625" y="1819275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8241" name="Group 113"/>
          <p:cNvGrpSpPr>
            <a:grpSpLocks/>
          </p:cNvGrpSpPr>
          <p:nvPr/>
        </p:nvGrpSpPr>
        <p:grpSpPr bwMode="auto">
          <a:xfrm>
            <a:off x="7523163" y="1819275"/>
            <a:ext cx="1368425" cy="457200"/>
            <a:chOff x="3651" y="2024"/>
            <a:chExt cx="862" cy="288"/>
          </a:xfrm>
        </p:grpSpPr>
        <p:sp>
          <p:nvSpPr>
            <p:cNvPr id="48159" name="Text Box 85"/>
            <p:cNvSpPr txBox="1">
              <a:spLocks noChangeArrowheads="1"/>
            </p:cNvSpPr>
            <p:nvPr/>
          </p:nvSpPr>
          <p:spPr bwMode="auto">
            <a:xfrm>
              <a:off x="3651" y="2024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>
                  <a:latin typeface="Times New Roman" pitchFamily="18" charset="0"/>
                </a:rPr>
                <a:t> = 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160" name="Line 115"/>
            <p:cNvSpPr>
              <a:spLocks noChangeShapeType="1"/>
            </p:cNvSpPr>
            <p:nvPr/>
          </p:nvSpPr>
          <p:spPr bwMode="auto">
            <a:xfrm>
              <a:off x="3694" y="2053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4270375" y="49418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8694" name="Text Box 86"/>
          <p:cNvSpPr txBox="1">
            <a:spLocks noChangeArrowheads="1"/>
          </p:cNvSpPr>
          <p:nvPr/>
        </p:nvSpPr>
        <p:spPr bwMode="auto">
          <a:xfrm>
            <a:off x="5508625" y="2276475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左下门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7" name="Text Box 86"/>
          <p:cNvSpPr txBox="1">
            <a:spLocks noChangeArrowheads="1"/>
          </p:cNvSpPr>
          <p:nvPr/>
        </p:nvSpPr>
        <p:spPr bwMode="auto">
          <a:xfrm>
            <a:off x="5507038" y="2684463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右下门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48247" name="Text Box 88"/>
          <p:cNvSpPr txBox="1">
            <a:spLocks noChangeArrowheads="1"/>
          </p:cNvSpPr>
          <p:nvPr/>
        </p:nvSpPr>
        <p:spPr bwMode="auto">
          <a:xfrm>
            <a:off x="5508625" y="3259138"/>
            <a:ext cx="280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上层触发器</a:t>
            </a:r>
            <a:r>
              <a:rPr lang="zh-CN" altLang="en-US">
                <a:solidFill>
                  <a:srgbClr val="FF0000"/>
                </a:solidFill>
              </a:rPr>
              <a:t>置“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zh-CN" altLang="en-US"/>
          </a:p>
        </p:txBody>
      </p:sp>
      <p:sp>
        <p:nvSpPr>
          <p:cNvPr id="8" name="AutoShape 76"/>
          <p:cNvSpPr>
            <a:spLocks noChangeArrowheads="1"/>
          </p:cNvSpPr>
          <p:nvPr/>
        </p:nvSpPr>
        <p:spPr bwMode="auto">
          <a:xfrm>
            <a:off x="971550" y="6021388"/>
            <a:ext cx="2520950" cy="503237"/>
          </a:xfrm>
          <a:prstGeom prst="wedgeRoundRectCallout">
            <a:avLst>
              <a:gd name="adj1" fmla="val 47861"/>
              <a:gd name="adj2" fmla="val -14968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触发一下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时钟无效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5508625" y="3860800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48250" name="Group 122"/>
          <p:cNvGrpSpPr>
            <a:grpSpLocks/>
          </p:cNvGrpSpPr>
          <p:nvPr/>
        </p:nvGrpSpPr>
        <p:grpSpPr bwMode="auto">
          <a:xfrm>
            <a:off x="7523163" y="3860800"/>
            <a:ext cx="1368425" cy="457200"/>
            <a:chOff x="3651" y="2024"/>
            <a:chExt cx="862" cy="288"/>
          </a:xfrm>
        </p:grpSpPr>
        <p:sp>
          <p:nvSpPr>
            <p:cNvPr id="48157" name="Text Box 85"/>
            <p:cNvSpPr txBox="1">
              <a:spLocks noChangeArrowheads="1"/>
            </p:cNvSpPr>
            <p:nvPr/>
          </p:nvSpPr>
          <p:spPr bwMode="auto">
            <a:xfrm>
              <a:off x="3651" y="2024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>
                  <a:latin typeface="Times New Roman" pitchFamily="18" charset="0"/>
                </a:rPr>
                <a:t> = 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158" name="Line 124"/>
            <p:cNvSpPr>
              <a:spLocks noChangeShapeType="1"/>
            </p:cNvSpPr>
            <p:nvPr/>
          </p:nvSpPr>
          <p:spPr bwMode="auto">
            <a:xfrm>
              <a:off x="3694" y="2053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4271963" y="49403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95288" y="49323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5510213" y="4318000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左下门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5508625" y="4725988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右下门</a:t>
            </a:r>
            <a:r>
              <a:rPr lang="zh-CN" altLang="en-US"/>
              <a:t>输出</a:t>
            </a:r>
            <a:r>
              <a:rPr lang="zh-CN" altLang="en-US">
                <a:solidFill>
                  <a:srgbClr val="FF0000"/>
                </a:solidFill>
              </a:rPr>
              <a:t>为“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48257" name="Text Box 88"/>
          <p:cNvSpPr txBox="1">
            <a:spLocks noChangeArrowheads="1"/>
          </p:cNvSpPr>
          <p:nvPr/>
        </p:nvSpPr>
        <p:spPr bwMode="auto">
          <a:xfrm>
            <a:off x="5508625" y="5300663"/>
            <a:ext cx="280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上层触发器</a:t>
            </a:r>
            <a:r>
              <a:rPr lang="zh-CN" altLang="en-US">
                <a:solidFill>
                  <a:srgbClr val="FF0000"/>
                </a:solidFill>
              </a:rPr>
              <a:t>清“</a:t>
            </a:r>
            <a:r>
              <a:rPr lang="en-US" altLang="zh-CN">
                <a:solidFill>
                  <a:srgbClr val="FF0000"/>
                </a:solidFill>
              </a:rPr>
              <a:t>0”</a:t>
            </a:r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5437188" y="1773238"/>
            <a:ext cx="3167062" cy="2016125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435600" y="3860800"/>
            <a:ext cx="3167063" cy="2016125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5435600" y="5995988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取反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2771775" y="909638"/>
            <a:ext cx="1800225" cy="503237"/>
          </a:xfrm>
          <a:prstGeom prst="wedgeRoundRectCallout">
            <a:avLst>
              <a:gd name="adj1" fmla="val 83685"/>
              <a:gd name="adj2" fmla="val 6230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Jump</a:t>
            </a:r>
            <a:r>
              <a:rPr lang="zh-CN" altLang="en-US" sz="2000">
                <a:latin typeface="Times New Roman" pitchFamily="18" charset="0"/>
              </a:rPr>
              <a:t>触发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/>
      <p:bldP spid="20510" grpId="1"/>
      <p:bldP spid="2" grpId="0"/>
      <p:bldP spid="2" grpId="1"/>
      <p:bldP spid="3" grpId="0"/>
      <p:bldP spid="3" grpId="1"/>
      <p:bldP spid="4" grpId="0"/>
      <p:bldP spid="5" grpId="0"/>
      <p:bldP spid="28759" grpId="0"/>
      <p:bldP spid="68693" grpId="0"/>
      <p:bldP spid="6" grpId="0"/>
      <p:bldP spid="6" grpId="1"/>
      <p:bldP spid="68694" grpId="0"/>
      <p:bldP spid="7" grpId="0"/>
      <p:bldP spid="48247" grpId="0"/>
      <p:bldP spid="8" grpId="0" animBg="1"/>
      <p:bldP spid="9" grpId="0"/>
      <p:bldP spid="10" grpId="0"/>
      <p:bldP spid="11" grpId="0"/>
      <p:bldP spid="12" grpId="0"/>
      <p:bldP spid="13" grpId="0"/>
      <p:bldP spid="48257" grpId="0"/>
      <p:bldP spid="68701" grpId="0" animBg="1"/>
      <p:bldP spid="14" grpId="0" animBg="1"/>
      <p:bldP spid="28760" grpId="0"/>
      <p:bldP spid="205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9156" name="Text Box 25"/>
          <p:cNvSpPr txBox="1">
            <a:spLocks noChangeArrowheads="1"/>
          </p:cNvSpPr>
          <p:nvPr/>
        </p:nvSpPr>
        <p:spPr bwMode="auto">
          <a:xfrm>
            <a:off x="612775" y="836613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、钟控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J-K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49197" name="Text Box 23"/>
          <p:cNvSpPr txBox="1">
            <a:spLocks noChangeArrowheads="1"/>
          </p:cNvSpPr>
          <p:nvPr/>
        </p:nvSpPr>
        <p:spPr bwMode="auto">
          <a:xfrm>
            <a:off x="612775" y="138747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逻辑功能</a:t>
            </a:r>
            <a:r>
              <a:rPr lang="zh-CN" altLang="en-US"/>
              <a:t>及其</a:t>
            </a:r>
            <a:r>
              <a:rPr lang="zh-CN" altLang="en-US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49269" name="Group 117"/>
          <p:cNvGrpSpPr>
            <a:grpSpLocks/>
          </p:cNvGrpSpPr>
          <p:nvPr/>
        </p:nvGrpSpPr>
        <p:grpSpPr bwMode="auto">
          <a:xfrm>
            <a:off x="468313" y="1917700"/>
            <a:ext cx="3816350" cy="2773363"/>
            <a:chOff x="295" y="1208"/>
            <a:chExt cx="2404" cy="1747"/>
          </a:xfrm>
        </p:grpSpPr>
        <p:sp>
          <p:nvSpPr>
            <p:cNvPr id="49203" name="Text Box 57"/>
            <p:cNvSpPr txBox="1">
              <a:spLocks noChangeArrowheads="1"/>
            </p:cNvSpPr>
            <p:nvPr/>
          </p:nvSpPr>
          <p:spPr bwMode="auto">
            <a:xfrm>
              <a:off x="476" y="1208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J-K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49204" name="Group 116"/>
            <p:cNvGrpSpPr>
              <a:grpSpLocks/>
            </p:cNvGrpSpPr>
            <p:nvPr/>
          </p:nvGrpSpPr>
          <p:grpSpPr bwMode="auto">
            <a:xfrm>
              <a:off x="295" y="1533"/>
              <a:ext cx="2404" cy="1422"/>
              <a:chOff x="295" y="1533"/>
              <a:chExt cx="2404" cy="1422"/>
            </a:xfrm>
          </p:grpSpPr>
          <p:grpSp>
            <p:nvGrpSpPr>
              <p:cNvPr id="49205" name="Group 25"/>
              <p:cNvGrpSpPr>
                <a:grpSpLocks/>
              </p:cNvGrpSpPr>
              <p:nvPr/>
            </p:nvGrpSpPr>
            <p:grpSpPr bwMode="auto">
              <a:xfrm>
                <a:off x="295" y="1533"/>
                <a:ext cx="2404" cy="1422"/>
                <a:chOff x="3197" y="1101"/>
                <a:chExt cx="2404" cy="1422"/>
              </a:xfrm>
            </p:grpSpPr>
            <p:sp>
              <p:nvSpPr>
                <p:cNvPr id="4920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42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保 持</a:t>
                  </a:r>
                </a:p>
              </p:txBody>
            </p:sp>
            <p:grpSp>
              <p:nvGrpSpPr>
                <p:cNvPr id="49208" name="Group 27"/>
                <p:cNvGrpSpPr>
                  <a:grpSpLocks/>
                </p:cNvGrpSpPr>
                <p:nvPr/>
              </p:nvGrpSpPr>
              <p:grpSpPr bwMode="auto">
                <a:xfrm>
                  <a:off x="3197" y="1101"/>
                  <a:ext cx="2404" cy="1422"/>
                  <a:chOff x="3197" y="1101"/>
                  <a:chExt cx="2404" cy="1422"/>
                </a:xfrm>
              </p:grpSpPr>
              <p:sp>
                <p:nvSpPr>
                  <p:cNvPr id="49212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1117"/>
                    <a:ext cx="72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zh-CN" altLang="en-US">
                        <a:latin typeface="Times New Roman" pitchFamily="18" charset="0"/>
                      </a:rPr>
                      <a:t>说 明</a:t>
                    </a:r>
                    <a:endParaRPr lang="zh-CN" altLang="en-US">
                      <a:latin typeface="Arial" charset="0"/>
                    </a:endParaRPr>
                  </a:p>
                </p:txBody>
              </p:sp>
              <p:grpSp>
                <p:nvGrpSpPr>
                  <p:cNvPr id="4921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3" y="1101"/>
                    <a:ext cx="771" cy="288"/>
                    <a:chOff x="3243" y="1101"/>
                    <a:chExt cx="771" cy="288"/>
                  </a:xfrm>
                </p:grpSpPr>
                <p:sp>
                  <p:nvSpPr>
                    <p:cNvPr id="49236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J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  <p:sp>
                  <p:nvSpPr>
                    <p:cNvPr id="49237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K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9214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" y="1101"/>
                    <a:ext cx="73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Q</a:t>
                    </a:r>
                    <a:r>
                      <a:rPr kumimoji="1" lang="en-US" altLang="zh-CN" baseline="30000">
                        <a:latin typeface="Times New Roman" pitchFamily="18" charset="0"/>
                      </a:rPr>
                      <a:t>n+1</a:t>
                    </a:r>
                    <a:endParaRPr lang="en-US" altLang="zh-CN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21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401"/>
                    <a:ext cx="36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117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109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389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9219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243" y="139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3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3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2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243" y="1661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32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33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2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243" y="192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3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3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2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243" y="2196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2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2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922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2523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660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2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924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2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2196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2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85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0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69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清 </a:t>
                  </a:r>
                  <a:r>
                    <a:rPr lang="en-US" altLang="zh-CN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92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96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置 </a:t>
                  </a:r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921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2235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取 反</a:t>
                  </a:r>
                </a:p>
              </p:txBody>
            </p:sp>
          </p:grpSp>
          <p:sp>
            <p:nvSpPr>
              <p:cNvPr id="49206" name="Line 114"/>
              <p:cNvSpPr>
                <a:spLocks noChangeShapeType="1"/>
              </p:cNvSpPr>
              <p:nvPr/>
            </p:nvSpPr>
            <p:spPr bwMode="auto">
              <a:xfrm>
                <a:off x="1413" y="268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075" name="Group 139"/>
          <p:cNvGrpSpPr>
            <a:grpSpLocks/>
          </p:cNvGrpSpPr>
          <p:nvPr/>
        </p:nvGrpSpPr>
        <p:grpSpPr bwMode="auto">
          <a:xfrm>
            <a:off x="4427538" y="1484313"/>
            <a:ext cx="4679950" cy="2673350"/>
            <a:chOff x="2789" y="1026"/>
            <a:chExt cx="2948" cy="1684"/>
          </a:xfrm>
        </p:grpSpPr>
        <p:sp>
          <p:nvSpPr>
            <p:cNvPr id="49175" name="Text Box 72"/>
            <p:cNvSpPr txBox="1">
              <a:spLocks noChangeArrowheads="1"/>
            </p:cNvSpPr>
            <p:nvPr/>
          </p:nvSpPr>
          <p:spPr bwMode="auto">
            <a:xfrm>
              <a:off x="3267" y="1026"/>
              <a:ext cx="21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J-K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49176" name="Group 73"/>
            <p:cNvGrpSpPr>
              <a:grpSpLocks/>
            </p:cNvGrpSpPr>
            <p:nvPr/>
          </p:nvGrpSpPr>
          <p:grpSpPr bwMode="auto">
            <a:xfrm>
              <a:off x="2789" y="1343"/>
              <a:ext cx="2948" cy="1367"/>
              <a:chOff x="2744" y="1661"/>
              <a:chExt cx="2948" cy="1367"/>
            </a:xfrm>
          </p:grpSpPr>
          <p:sp>
            <p:nvSpPr>
              <p:cNvPr id="49177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49178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9179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0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49181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2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4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6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7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9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90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9191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2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3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4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5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96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9198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9199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49200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201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202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grpSp>
        <p:nvGrpSpPr>
          <p:cNvPr id="40080" name="Group 144"/>
          <p:cNvGrpSpPr>
            <a:grpSpLocks/>
          </p:cNvGrpSpPr>
          <p:nvPr/>
        </p:nvGrpSpPr>
        <p:grpSpPr bwMode="auto">
          <a:xfrm>
            <a:off x="5867400" y="4498975"/>
            <a:ext cx="1943100" cy="1809750"/>
            <a:chOff x="3696" y="2834"/>
            <a:chExt cx="1224" cy="1140"/>
          </a:xfrm>
        </p:grpSpPr>
        <p:grpSp>
          <p:nvGrpSpPr>
            <p:cNvPr id="49162" name="Group 109"/>
            <p:cNvGrpSpPr>
              <a:grpSpLocks/>
            </p:cNvGrpSpPr>
            <p:nvPr/>
          </p:nvGrpSpPr>
          <p:grpSpPr bwMode="auto">
            <a:xfrm>
              <a:off x="3696" y="2834"/>
              <a:ext cx="1224" cy="1140"/>
              <a:chOff x="3696" y="2790"/>
              <a:chExt cx="1224" cy="1140"/>
            </a:xfrm>
          </p:grpSpPr>
          <p:sp>
            <p:nvSpPr>
              <p:cNvPr id="49166" name="Rectangle 60"/>
              <p:cNvSpPr>
                <a:spLocks noChangeArrowheads="1"/>
              </p:cNvSpPr>
              <p:nvPr/>
            </p:nvSpPr>
            <p:spPr bwMode="auto">
              <a:xfrm>
                <a:off x="3696" y="306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Text Box 61"/>
              <p:cNvSpPr txBox="1">
                <a:spLocks noChangeArrowheads="1"/>
              </p:cNvSpPr>
              <p:nvPr/>
            </p:nvSpPr>
            <p:spPr bwMode="auto">
              <a:xfrm>
                <a:off x="3728" y="333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49168" name="Text Box 62"/>
              <p:cNvSpPr txBox="1">
                <a:spLocks noChangeArrowheads="1"/>
              </p:cNvSpPr>
              <p:nvPr/>
            </p:nvSpPr>
            <p:spPr bwMode="auto">
              <a:xfrm>
                <a:off x="4454" y="333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9169" name="Text Box 63"/>
              <p:cNvSpPr txBox="1">
                <a:spLocks noChangeArrowheads="1"/>
              </p:cNvSpPr>
              <p:nvPr/>
            </p:nvSpPr>
            <p:spPr bwMode="auto">
              <a:xfrm>
                <a:off x="4454" y="309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49170" name="Oval 66"/>
              <p:cNvSpPr>
                <a:spLocks noChangeArrowheads="1"/>
              </p:cNvSpPr>
              <p:nvPr/>
            </p:nvSpPr>
            <p:spPr bwMode="auto">
              <a:xfrm>
                <a:off x="3906" y="297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Line 67"/>
              <p:cNvSpPr>
                <a:spLocks noChangeShapeType="1"/>
              </p:cNvSpPr>
              <p:nvPr/>
            </p:nvSpPr>
            <p:spPr bwMode="auto">
              <a:xfrm flipV="1">
                <a:off x="4672" y="365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Line 68"/>
              <p:cNvSpPr>
                <a:spLocks noChangeShapeType="1"/>
              </p:cNvSpPr>
              <p:nvPr/>
            </p:nvSpPr>
            <p:spPr bwMode="auto">
              <a:xfrm flipV="1">
                <a:off x="4669" y="279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Line 69"/>
              <p:cNvSpPr>
                <a:spLocks noChangeShapeType="1"/>
              </p:cNvSpPr>
              <p:nvPr/>
            </p:nvSpPr>
            <p:spPr bwMode="auto">
              <a:xfrm flipV="1">
                <a:off x="3944" y="365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Line 70"/>
              <p:cNvSpPr>
                <a:spLocks noChangeShapeType="1"/>
              </p:cNvSpPr>
              <p:nvPr/>
            </p:nvSpPr>
            <p:spPr bwMode="auto">
              <a:xfrm flipV="1">
                <a:off x="3946" y="279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3" name="Group 143"/>
            <p:cNvGrpSpPr>
              <a:grpSpLocks/>
            </p:cNvGrpSpPr>
            <p:nvPr/>
          </p:nvGrpSpPr>
          <p:grpSpPr bwMode="auto">
            <a:xfrm>
              <a:off x="4270" y="3603"/>
              <a:ext cx="91" cy="272"/>
              <a:chOff x="4270" y="3603"/>
              <a:chExt cx="91" cy="272"/>
            </a:xfrm>
          </p:grpSpPr>
          <p:sp>
            <p:nvSpPr>
              <p:cNvPr id="49164" name="AutoShape 140"/>
              <p:cNvSpPr>
                <a:spLocks noChangeArrowheads="1"/>
              </p:cNvSpPr>
              <p:nvPr/>
            </p:nvSpPr>
            <p:spPr bwMode="auto">
              <a:xfrm>
                <a:off x="4270" y="3603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5" name="Line 141"/>
              <p:cNvSpPr>
                <a:spLocks noChangeShapeType="1"/>
              </p:cNvSpPr>
              <p:nvPr/>
            </p:nvSpPr>
            <p:spPr bwMode="auto">
              <a:xfrm flipV="1">
                <a:off x="4318" y="3694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3060700" y="5805488"/>
            <a:ext cx="2447925" cy="503237"/>
          </a:xfrm>
          <a:prstGeom prst="wedgeRoundRectCallout">
            <a:avLst>
              <a:gd name="adj1" fmla="val 64852"/>
              <a:gd name="adj2" fmla="val -13485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注意引脚的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名称</a:t>
            </a:r>
            <a:endParaRPr lang="zh-CN" altLang="en-US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7" grpId="0"/>
      <p:bldP spid="20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1050" name="Text Box 23"/>
          <p:cNvSpPr txBox="1">
            <a:spLocks noChangeArrowheads="1"/>
          </p:cNvSpPr>
          <p:nvPr/>
        </p:nvSpPr>
        <p:spPr bwMode="auto">
          <a:xfrm>
            <a:off x="684213" y="981075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状态表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chemeClr val="hlink"/>
                </a:solidFill>
              </a:rPr>
              <a:t>状态图</a:t>
            </a:r>
          </a:p>
        </p:txBody>
      </p:sp>
      <p:grpSp>
        <p:nvGrpSpPr>
          <p:cNvPr id="40075" name="Group 139"/>
          <p:cNvGrpSpPr>
            <a:grpSpLocks/>
          </p:cNvGrpSpPr>
          <p:nvPr/>
        </p:nvGrpSpPr>
        <p:grpSpPr bwMode="auto">
          <a:xfrm>
            <a:off x="323850" y="1547813"/>
            <a:ext cx="4679950" cy="2673350"/>
            <a:chOff x="2789" y="1026"/>
            <a:chExt cx="2948" cy="1684"/>
          </a:xfrm>
        </p:grpSpPr>
        <p:sp>
          <p:nvSpPr>
            <p:cNvPr id="2" name="Text Box 72"/>
            <p:cNvSpPr txBox="1">
              <a:spLocks noChangeArrowheads="1"/>
            </p:cNvSpPr>
            <p:nvPr/>
          </p:nvSpPr>
          <p:spPr bwMode="auto">
            <a:xfrm>
              <a:off x="3267" y="1026"/>
              <a:ext cx="21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J-K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50231" name="Group 73"/>
            <p:cNvGrpSpPr>
              <a:grpSpLocks/>
            </p:cNvGrpSpPr>
            <p:nvPr/>
          </p:nvGrpSpPr>
          <p:grpSpPr bwMode="auto">
            <a:xfrm>
              <a:off x="2789" y="1343"/>
              <a:ext cx="2948" cy="1367"/>
              <a:chOff x="2744" y="1661"/>
              <a:chExt cx="2948" cy="1367"/>
            </a:xfrm>
          </p:grpSpPr>
          <p:sp>
            <p:nvSpPr>
              <p:cNvPr id="50232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50233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0234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35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50236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37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8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9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0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41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42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3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3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45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0246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7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8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9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0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1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2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0253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0254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JK=10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0255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6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7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50230" name="AutoShape 54"/>
          <p:cNvSpPr>
            <a:spLocks noChangeArrowheads="1"/>
          </p:cNvSpPr>
          <p:nvPr/>
        </p:nvSpPr>
        <p:spPr bwMode="auto">
          <a:xfrm>
            <a:off x="3276600" y="3068638"/>
            <a:ext cx="1439863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822" name="Group 161"/>
          <p:cNvGrpSpPr>
            <a:grpSpLocks/>
          </p:cNvGrpSpPr>
          <p:nvPr/>
        </p:nvGrpSpPr>
        <p:grpSpPr bwMode="auto">
          <a:xfrm rot="5400000">
            <a:off x="4248151" y="3608387"/>
            <a:ext cx="360362" cy="576263"/>
            <a:chOff x="3061" y="1894"/>
            <a:chExt cx="1588" cy="270"/>
          </a:xfrm>
        </p:grpSpPr>
        <p:sp>
          <p:nvSpPr>
            <p:cNvPr id="50227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50228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26" name="Group 161"/>
          <p:cNvGrpSpPr>
            <a:grpSpLocks/>
          </p:cNvGrpSpPr>
          <p:nvPr/>
        </p:nvGrpSpPr>
        <p:grpSpPr bwMode="auto">
          <a:xfrm rot="-5400000">
            <a:off x="1584326" y="3608387"/>
            <a:ext cx="360362" cy="576263"/>
            <a:chOff x="3061" y="1894"/>
            <a:chExt cx="1588" cy="270"/>
          </a:xfrm>
        </p:grpSpPr>
        <p:sp>
          <p:nvSpPr>
            <p:cNvPr id="50224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5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6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0" name="Rectangle 110"/>
          <p:cNvSpPr>
            <a:spLocks noChangeArrowheads="1"/>
          </p:cNvSpPr>
          <p:nvPr/>
        </p:nvSpPr>
        <p:spPr bwMode="auto">
          <a:xfrm>
            <a:off x="1187450" y="4508500"/>
            <a:ext cx="251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次态方程：</a:t>
            </a:r>
          </a:p>
        </p:txBody>
      </p:sp>
      <p:grpSp>
        <p:nvGrpSpPr>
          <p:cNvPr id="50244" name="Group 68"/>
          <p:cNvGrpSpPr>
            <a:grpSpLocks/>
          </p:cNvGrpSpPr>
          <p:nvPr/>
        </p:nvGrpSpPr>
        <p:grpSpPr bwMode="auto">
          <a:xfrm>
            <a:off x="1095375" y="5300663"/>
            <a:ext cx="3332163" cy="519112"/>
            <a:chOff x="612" y="3521"/>
            <a:chExt cx="2099" cy="327"/>
          </a:xfrm>
        </p:grpSpPr>
        <p:sp>
          <p:nvSpPr>
            <p:cNvPr id="50221" name="Text Box 112"/>
            <p:cNvSpPr txBox="1">
              <a:spLocks noChangeArrowheads="1"/>
            </p:cNvSpPr>
            <p:nvPr/>
          </p:nvSpPr>
          <p:spPr bwMode="auto">
            <a:xfrm>
              <a:off x="612" y="3521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J Q + K Q</a:t>
              </a:r>
            </a:p>
          </p:txBody>
        </p:sp>
        <p:sp>
          <p:nvSpPr>
            <p:cNvPr id="50222" name="Line 113"/>
            <p:cNvSpPr>
              <a:spLocks noChangeShapeType="1"/>
            </p:cNvSpPr>
            <p:nvPr/>
          </p:nvSpPr>
          <p:spPr bwMode="auto">
            <a:xfrm>
              <a:off x="1479" y="3550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Line 113"/>
            <p:cNvSpPr>
              <a:spLocks noChangeShapeType="1"/>
            </p:cNvSpPr>
            <p:nvPr/>
          </p:nvSpPr>
          <p:spPr bwMode="auto">
            <a:xfrm>
              <a:off x="1899" y="3550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115" name="Group 155"/>
          <p:cNvGrpSpPr>
            <a:grpSpLocks/>
          </p:cNvGrpSpPr>
          <p:nvPr/>
        </p:nvGrpSpPr>
        <p:grpSpPr bwMode="auto">
          <a:xfrm>
            <a:off x="6011863" y="3276600"/>
            <a:ext cx="2305050" cy="685800"/>
            <a:chOff x="3877" y="1979"/>
            <a:chExt cx="1452" cy="432"/>
          </a:xfrm>
        </p:grpSpPr>
        <p:grpSp>
          <p:nvGrpSpPr>
            <p:cNvPr id="50215" name="Group 137"/>
            <p:cNvGrpSpPr>
              <a:grpSpLocks/>
            </p:cNvGrpSpPr>
            <p:nvPr/>
          </p:nvGrpSpPr>
          <p:grpSpPr bwMode="auto">
            <a:xfrm>
              <a:off x="3877" y="1979"/>
              <a:ext cx="499" cy="432"/>
              <a:chOff x="4339" y="3521"/>
              <a:chExt cx="499" cy="432"/>
            </a:xfrm>
          </p:grpSpPr>
          <p:sp>
            <p:nvSpPr>
              <p:cNvPr id="50219" name="Text Box 132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0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0220" name="Oval 133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216" name="Group 138"/>
            <p:cNvGrpSpPr>
              <a:grpSpLocks/>
            </p:cNvGrpSpPr>
            <p:nvPr/>
          </p:nvGrpSpPr>
          <p:grpSpPr bwMode="auto">
            <a:xfrm>
              <a:off x="4830" y="1979"/>
              <a:ext cx="499" cy="432"/>
              <a:chOff x="4339" y="3521"/>
              <a:chExt cx="499" cy="432"/>
            </a:xfrm>
          </p:grpSpPr>
          <p:sp>
            <p:nvSpPr>
              <p:cNvPr id="50217" name="Text Box 139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0218" name="Oval 140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124" name="Group 164"/>
          <p:cNvGrpSpPr>
            <a:grpSpLocks/>
          </p:cNvGrpSpPr>
          <p:nvPr/>
        </p:nvGrpSpPr>
        <p:grpSpPr bwMode="auto">
          <a:xfrm>
            <a:off x="8172450" y="2925763"/>
            <a:ext cx="1223963" cy="1006475"/>
            <a:chOff x="4286" y="3128"/>
            <a:chExt cx="771" cy="634"/>
          </a:xfrm>
        </p:grpSpPr>
        <p:grpSp>
          <p:nvGrpSpPr>
            <p:cNvPr id="50211" name="Group 143"/>
            <p:cNvGrpSpPr>
              <a:grpSpLocks/>
            </p:cNvGrpSpPr>
            <p:nvPr/>
          </p:nvGrpSpPr>
          <p:grpSpPr bwMode="auto">
            <a:xfrm>
              <a:off x="4364" y="3408"/>
              <a:ext cx="382" cy="354"/>
              <a:chOff x="7770" y="8762"/>
              <a:chExt cx="954" cy="886"/>
            </a:xfrm>
          </p:grpSpPr>
          <p:sp>
            <p:nvSpPr>
              <p:cNvPr id="50213" name="Arc 144"/>
              <p:cNvSpPr>
                <a:spLocks/>
              </p:cNvSpPr>
              <p:nvPr/>
            </p:nvSpPr>
            <p:spPr bwMode="auto">
              <a:xfrm rot="-9033537" flipH="1" flipV="1">
                <a:off x="7834" y="8762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4" name="Line 145"/>
              <p:cNvSpPr>
                <a:spLocks noChangeShapeType="1"/>
              </p:cNvSpPr>
              <p:nvPr/>
            </p:nvSpPr>
            <p:spPr bwMode="auto">
              <a:xfrm flipH="1" flipV="1">
                <a:off x="7770" y="9336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12" name="Text Box 146"/>
            <p:cNvSpPr txBox="1">
              <a:spLocks noChangeArrowheads="1"/>
            </p:cNvSpPr>
            <p:nvPr/>
          </p:nvSpPr>
          <p:spPr bwMode="auto">
            <a:xfrm>
              <a:off x="4286" y="312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00, 10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50277" name="Group 101"/>
          <p:cNvGrpSpPr>
            <a:grpSpLocks/>
          </p:cNvGrpSpPr>
          <p:nvPr/>
        </p:nvGrpSpPr>
        <p:grpSpPr bwMode="auto">
          <a:xfrm>
            <a:off x="6446838" y="2514600"/>
            <a:ext cx="1365250" cy="1071563"/>
            <a:chOff x="3075" y="3294"/>
            <a:chExt cx="860" cy="675"/>
          </a:xfrm>
        </p:grpSpPr>
        <p:grpSp>
          <p:nvGrpSpPr>
            <p:cNvPr id="50205" name="Group 148"/>
            <p:cNvGrpSpPr>
              <a:grpSpLocks/>
            </p:cNvGrpSpPr>
            <p:nvPr/>
          </p:nvGrpSpPr>
          <p:grpSpPr bwMode="auto">
            <a:xfrm>
              <a:off x="3107" y="3465"/>
              <a:ext cx="828" cy="504"/>
              <a:chOff x="4335" y="10176"/>
              <a:chExt cx="2070" cy="1260"/>
            </a:xfrm>
          </p:grpSpPr>
          <p:grpSp>
            <p:nvGrpSpPr>
              <p:cNvPr id="50207" name="Group 149"/>
              <p:cNvGrpSpPr>
                <a:grpSpLocks/>
              </p:cNvGrpSpPr>
              <p:nvPr/>
            </p:nvGrpSpPr>
            <p:grpSpPr bwMode="auto">
              <a:xfrm>
                <a:off x="4761" y="10176"/>
                <a:ext cx="1644" cy="1260"/>
                <a:chOff x="4956" y="8136"/>
                <a:chExt cx="1644" cy="1260"/>
              </a:xfrm>
            </p:grpSpPr>
            <p:sp>
              <p:nvSpPr>
                <p:cNvPr id="50209" name="Arc 150"/>
                <p:cNvSpPr>
                  <a:spLocks/>
                </p:cNvSpPr>
                <p:nvPr/>
              </p:nvSpPr>
              <p:spPr bwMode="auto">
                <a:xfrm rot="-2526524">
                  <a:off x="4956" y="8136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0" name="Line 151"/>
                <p:cNvSpPr>
                  <a:spLocks noChangeShapeType="1"/>
                </p:cNvSpPr>
                <p:nvPr/>
              </p:nvSpPr>
              <p:spPr bwMode="auto">
                <a:xfrm>
                  <a:off x="6420" y="8757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08" name="Line 152"/>
              <p:cNvSpPr>
                <a:spLocks noChangeShapeType="1"/>
              </p:cNvSpPr>
              <p:nvPr/>
            </p:nvSpPr>
            <p:spPr bwMode="auto">
              <a:xfrm flipH="1">
                <a:off x="4335" y="10755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6" name="Text Box 153"/>
            <p:cNvSpPr txBox="1">
              <a:spLocks noChangeArrowheads="1"/>
            </p:cNvSpPr>
            <p:nvPr/>
          </p:nvSpPr>
          <p:spPr bwMode="auto">
            <a:xfrm>
              <a:off x="3075" y="3294"/>
              <a:ext cx="8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10,11</a:t>
              </a:r>
            </a:p>
          </p:txBody>
        </p:sp>
      </p:grpSp>
      <p:grpSp>
        <p:nvGrpSpPr>
          <p:cNvPr id="50278" name="Group 102"/>
          <p:cNvGrpSpPr>
            <a:grpSpLocks/>
          </p:cNvGrpSpPr>
          <p:nvPr/>
        </p:nvGrpSpPr>
        <p:grpSpPr bwMode="auto">
          <a:xfrm>
            <a:off x="6515100" y="3644900"/>
            <a:ext cx="1368425" cy="1008063"/>
            <a:chOff x="4059" y="3112"/>
            <a:chExt cx="862" cy="635"/>
          </a:xfrm>
        </p:grpSpPr>
        <p:grpSp>
          <p:nvGrpSpPr>
            <p:cNvPr id="50199" name="Group 157"/>
            <p:cNvGrpSpPr>
              <a:grpSpLocks/>
            </p:cNvGrpSpPr>
            <p:nvPr/>
          </p:nvGrpSpPr>
          <p:grpSpPr bwMode="auto">
            <a:xfrm>
              <a:off x="4059" y="3112"/>
              <a:ext cx="812" cy="504"/>
              <a:chOff x="4419" y="11190"/>
              <a:chExt cx="2031" cy="1260"/>
            </a:xfrm>
          </p:grpSpPr>
          <p:grpSp>
            <p:nvGrpSpPr>
              <p:cNvPr id="50201" name="Group 158"/>
              <p:cNvGrpSpPr>
                <a:grpSpLocks/>
              </p:cNvGrpSpPr>
              <p:nvPr/>
            </p:nvGrpSpPr>
            <p:grpSpPr bwMode="auto">
              <a:xfrm>
                <a:off x="4419" y="11190"/>
                <a:ext cx="1641" cy="1260"/>
                <a:chOff x="4575" y="8760"/>
                <a:chExt cx="1641" cy="1260"/>
              </a:xfrm>
            </p:grpSpPr>
            <p:sp>
              <p:nvSpPr>
                <p:cNvPr id="50203" name="Arc 159"/>
                <p:cNvSpPr>
                  <a:spLocks/>
                </p:cNvSpPr>
                <p:nvPr/>
              </p:nvSpPr>
              <p:spPr bwMode="auto">
                <a:xfrm rot="8169664">
                  <a:off x="4956" y="8760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4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4575" y="9270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02" name="Line 161"/>
              <p:cNvSpPr>
                <a:spLocks noChangeShapeType="1"/>
              </p:cNvSpPr>
              <p:nvPr/>
            </p:nvSpPr>
            <p:spPr bwMode="auto">
              <a:xfrm flipH="1">
                <a:off x="6270" y="11730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200" name="Text Box 162"/>
            <p:cNvSpPr txBox="1">
              <a:spLocks noChangeArrowheads="1"/>
            </p:cNvSpPr>
            <p:nvPr/>
          </p:nvSpPr>
          <p:spPr bwMode="auto">
            <a:xfrm>
              <a:off x="4059" y="3497"/>
              <a:ext cx="8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01,11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1130" name="Group 170"/>
          <p:cNvGrpSpPr>
            <a:grpSpLocks/>
          </p:cNvGrpSpPr>
          <p:nvPr/>
        </p:nvGrpSpPr>
        <p:grpSpPr bwMode="auto">
          <a:xfrm>
            <a:off x="4932363" y="2925763"/>
            <a:ext cx="1223962" cy="1006475"/>
            <a:chOff x="3913" y="3014"/>
            <a:chExt cx="771" cy="634"/>
          </a:xfrm>
        </p:grpSpPr>
        <p:grpSp>
          <p:nvGrpSpPr>
            <p:cNvPr id="50195" name="Group 166"/>
            <p:cNvGrpSpPr>
              <a:grpSpLocks/>
            </p:cNvGrpSpPr>
            <p:nvPr/>
          </p:nvGrpSpPr>
          <p:grpSpPr bwMode="auto">
            <a:xfrm>
              <a:off x="4241" y="3294"/>
              <a:ext cx="376" cy="354"/>
              <a:chOff x="3156" y="8604"/>
              <a:chExt cx="939" cy="886"/>
            </a:xfrm>
          </p:grpSpPr>
          <p:sp>
            <p:nvSpPr>
              <p:cNvPr id="50197" name="Arc 167"/>
              <p:cNvSpPr>
                <a:spLocks/>
              </p:cNvSpPr>
              <p:nvPr/>
            </p:nvSpPr>
            <p:spPr bwMode="auto">
              <a:xfrm rot="1555438" flipH="1" flipV="1">
                <a:off x="3156" y="8604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8" name="Line 168"/>
              <p:cNvSpPr>
                <a:spLocks noChangeShapeType="1"/>
              </p:cNvSpPr>
              <p:nvPr/>
            </p:nvSpPr>
            <p:spPr bwMode="auto">
              <a:xfrm>
                <a:off x="3915" y="8742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96" name="Text Box 169"/>
            <p:cNvSpPr txBox="1">
              <a:spLocks noChangeArrowheads="1"/>
            </p:cNvSpPr>
            <p:nvPr/>
          </p:nvSpPr>
          <p:spPr bwMode="auto">
            <a:xfrm>
              <a:off x="3913" y="301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00, 01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41131" name="Text Box 171"/>
          <p:cNvSpPr txBox="1">
            <a:spLocks noChangeArrowheads="1"/>
          </p:cNvSpPr>
          <p:nvPr/>
        </p:nvSpPr>
        <p:spPr bwMode="auto">
          <a:xfrm>
            <a:off x="6372225" y="2060575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J K</a:t>
            </a:r>
          </a:p>
        </p:txBody>
      </p:sp>
      <p:sp>
        <p:nvSpPr>
          <p:cNvPr id="50279" name="Rectangle 24"/>
          <p:cNvSpPr>
            <a:spLocks noChangeArrowheads="1"/>
          </p:cNvSpPr>
          <p:nvPr/>
        </p:nvSpPr>
        <p:spPr bwMode="auto">
          <a:xfrm>
            <a:off x="4284663" y="4843463"/>
            <a:ext cx="471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宋体" charset="-122"/>
              </a:rPr>
              <a:t>注意：</a:t>
            </a:r>
            <a:r>
              <a:rPr lang="en-US" altLang="zh-CN">
                <a:latin typeface="Times New Roman" pitchFamily="18" charset="0"/>
              </a:rPr>
              <a:t>J-K</a:t>
            </a:r>
            <a:r>
              <a:rPr lang="zh-CN" altLang="en-US">
                <a:latin typeface="宋体" charset="-122"/>
              </a:rPr>
              <a:t>触发器是</a:t>
            </a:r>
            <a:r>
              <a:rPr lang="zh-CN" altLang="en-US">
                <a:solidFill>
                  <a:schemeClr val="folHlink"/>
                </a:solidFill>
                <a:latin typeface="宋体" charset="-122"/>
              </a:rPr>
              <a:t>全逻辑</a:t>
            </a:r>
            <a:r>
              <a:rPr lang="zh-CN" altLang="en-US">
                <a:latin typeface="宋体" charset="-122"/>
              </a:rPr>
              <a:t>关系</a:t>
            </a:r>
            <a:endParaRPr lang="en-US" altLang="zh-CN">
              <a:solidFill>
                <a:srgbClr val="FF0000"/>
              </a:solidFill>
              <a:latin typeface="宋体" charset="-122"/>
            </a:endParaRPr>
          </a:p>
        </p:txBody>
      </p:sp>
      <p:sp>
        <p:nvSpPr>
          <p:cNvPr id="50280" name="Rectangle 24"/>
          <p:cNvSpPr>
            <a:spLocks noChangeArrowheads="1"/>
          </p:cNvSpPr>
          <p:nvPr/>
        </p:nvSpPr>
        <p:spPr bwMode="auto">
          <a:xfrm>
            <a:off x="4248150" y="5373688"/>
            <a:ext cx="450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宋体" charset="-122"/>
              </a:rPr>
              <a:t>没有约束条件，但有</a:t>
            </a:r>
            <a:r>
              <a:rPr lang="zh-CN" altLang="en-US">
                <a:solidFill>
                  <a:schemeClr val="folHlink"/>
                </a:solidFill>
                <a:latin typeface="宋体" charset="-122"/>
              </a:rPr>
              <a:t>空翻</a:t>
            </a:r>
            <a:r>
              <a:rPr lang="zh-CN" altLang="en-US">
                <a:latin typeface="宋体" charset="-122"/>
              </a:rPr>
              <a:t>现象</a:t>
            </a:r>
            <a:endParaRPr lang="en-US" altLang="zh-CN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4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4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0" grpId="0"/>
      <p:bldP spid="50230" grpId="0" animBg="1"/>
      <p:bldP spid="30830" grpId="0"/>
      <p:bldP spid="41131" grpId="0"/>
      <p:bldP spid="50279" grpId="0"/>
      <p:bldP spid="502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67591" name="Text Box 25"/>
          <p:cNvSpPr txBox="1">
            <a:spLocks noChangeArrowheads="1"/>
          </p:cNvSpPr>
          <p:nvPr/>
        </p:nvSpPr>
        <p:spPr bwMode="auto">
          <a:xfrm>
            <a:off x="612775" y="909638"/>
            <a:ext cx="40306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4</a:t>
            </a:r>
            <a:r>
              <a:rPr lang="zh-CN" altLang="en-US" sz="2800">
                <a:latin typeface="Times New Roman" pitchFamily="18" charset="0"/>
              </a:rPr>
              <a:t>、钟控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51208" name="Text Box 56"/>
          <p:cNvSpPr txBox="1">
            <a:spLocks noChangeArrowheads="1"/>
          </p:cNvSpPr>
          <p:nvPr/>
        </p:nvSpPr>
        <p:spPr bwMode="auto">
          <a:xfrm>
            <a:off x="323850" y="4940300"/>
            <a:ext cx="81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52413" y="31972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406775" y="31972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grpSp>
        <p:nvGrpSpPr>
          <p:cNvPr id="51283" name="Group 83"/>
          <p:cNvGrpSpPr>
            <a:grpSpLocks/>
          </p:cNvGrpSpPr>
          <p:nvPr/>
        </p:nvGrpSpPr>
        <p:grpSpPr bwMode="auto">
          <a:xfrm>
            <a:off x="771525" y="1557338"/>
            <a:ext cx="3317875" cy="1960562"/>
            <a:chOff x="3381" y="935"/>
            <a:chExt cx="2090" cy="1235"/>
          </a:xfrm>
        </p:grpSpPr>
        <p:sp>
          <p:nvSpPr>
            <p:cNvPr id="51268" name="Text Box 32"/>
            <p:cNvSpPr txBox="1">
              <a:spLocks noChangeArrowheads="1"/>
            </p:cNvSpPr>
            <p:nvPr/>
          </p:nvSpPr>
          <p:spPr bwMode="auto">
            <a:xfrm>
              <a:off x="4960" y="93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1269" name="Group 38"/>
            <p:cNvGrpSpPr>
              <a:grpSpLocks/>
            </p:cNvGrpSpPr>
            <p:nvPr/>
          </p:nvGrpSpPr>
          <p:grpSpPr bwMode="auto">
            <a:xfrm>
              <a:off x="3381" y="935"/>
              <a:ext cx="511" cy="327"/>
              <a:chOff x="2744" y="1856"/>
              <a:chExt cx="511" cy="327"/>
            </a:xfrm>
          </p:grpSpPr>
          <p:sp>
            <p:nvSpPr>
              <p:cNvPr id="6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1299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70" name="Group 26"/>
            <p:cNvGrpSpPr>
              <a:grpSpLocks/>
            </p:cNvGrpSpPr>
            <p:nvPr/>
          </p:nvGrpSpPr>
          <p:grpSpPr bwMode="auto">
            <a:xfrm>
              <a:off x="3463" y="1517"/>
              <a:ext cx="680" cy="416"/>
              <a:chOff x="1202" y="2107"/>
              <a:chExt cx="680" cy="416"/>
            </a:xfrm>
          </p:grpSpPr>
          <p:grpSp>
            <p:nvGrpSpPr>
              <p:cNvPr id="51294" name="Group 27"/>
              <p:cNvGrpSpPr>
                <a:grpSpLocks/>
              </p:cNvGrpSpPr>
              <p:nvPr/>
            </p:nvGrpSpPr>
            <p:grpSpPr bwMode="auto">
              <a:xfrm>
                <a:off x="1202" y="2205"/>
                <a:ext cx="680" cy="318"/>
                <a:chOff x="930" y="1933"/>
                <a:chExt cx="680" cy="318"/>
              </a:xfrm>
            </p:grpSpPr>
            <p:sp>
              <p:nvSpPr>
                <p:cNvPr id="51296" name="Rectangle 28"/>
                <p:cNvSpPr>
                  <a:spLocks noChangeArrowheads="1"/>
                </p:cNvSpPr>
                <p:nvPr/>
              </p:nvSpPr>
              <p:spPr bwMode="auto">
                <a:xfrm>
                  <a:off x="930" y="1933"/>
                  <a:ext cx="680" cy="318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946" y="1933"/>
                  <a:ext cx="64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51295" name="Oval 30"/>
              <p:cNvSpPr>
                <a:spLocks noChangeArrowheads="1"/>
              </p:cNvSpPr>
              <p:nvPr/>
            </p:nvSpPr>
            <p:spPr bwMode="auto">
              <a:xfrm>
                <a:off x="1503" y="210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71" name="Line 31"/>
            <p:cNvSpPr>
              <a:spLocks noChangeShapeType="1"/>
            </p:cNvSpPr>
            <p:nvPr/>
          </p:nvSpPr>
          <p:spPr bwMode="auto">
            <a:xfrm flipV="1">
              <a:off x="3690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Line 32"/>
            <p:cNvSpPr>
              <a:spLocks noChangeShapeType="1"/>
            </p:cNvSpPr>
            <p:nvPr/>
          </p:nvSpPr>
          <p:spPr bwMode="auto">
            <a:xfrm flipV="1">
              <a:off x="3999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3" name="Line 33"/>
            <p:cNvSpPr>
              <a:spLocks noChangeShapeType="1"/>
            </p:cNvSpPr>
            <p:nvPr/>
          </p:nvSpPr>
          <p:spPr bwMode="auto">
            <a:xfrm flipV="1">
              <a:off x="3810" y="1207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74" name="Group 28"/>
            <p:cNvGrpSpPr>
              <a:grpSpLocks/>
            </p:cNvGrpSpPr>
            <p:nvPr/>
          </p:nvGrpSpPr>
          <p:grpSpPr bwMode="auto">
            <a:xfrm>
              <a:off x="4725" y="1207"/>
              <a:ext cx="680" cy="953"/>
              <a:chOff x="2146" y="1298"/>
              <a:chExt cx="680" cy="953"/>
            </a:xfrm>
          </p:grpSpPr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2146" y="1608"/>
                <a:ext cx="680" cy="416"/>
                <a:chOff x="1202" y="2107"/>
                <a:chExt cx="680" cy="416"/>
              </a:xfrm>
            </p:grpSpPr>
            <p:grpSp>
              <p:nvGrpSpPr>
                <p:cNvPr id="51290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9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1291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87" name="Line 40"/>
              <p:cNvSpPr>
                <a:spLocks noChangeShapeType="1"/>
              </p:cNvSpPr>
              <p:nvPr/>
            </p:nvSpPr>
            <p:spPr bwMode="auto">
              <a:xfrm flipV="1">
                <a:off x="2282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8" name="Line 41"/>
              <p:cNvSpPr>
                <a:spLocks noChangeShapeType="1"/>
              </p:cNvSpPr>
              <p:nvPr/>
            </p:nvSpPr>
            <p:spPr bwMode="auto">
              <a:xfrm flipV="1">
                <a:off x="2600" y="2024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2"/>
              <p:cNvSpPr>
                <a:spLocks noChangeShapeType="1"/>
              </p:cNvSpPr>
              <p:nvPr/>
            </p:nvSpPr>
            <p:spPr bwMode="auto">
              <a:xfrm flipV="1">
                <a:off x="2493" y="1298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75" name="Group 43"/>
            <p:cNvGrpSpPr>
              <a:grpSpLocks/>
            </p:cNvGrpSpPr>
            <p:nvPr/>
          </p:nvGrpSpPr>
          <p:grpSpPr bwMode="auto">
            <a:xfrm>
              <a:off x="3789" y="1373"/>
              <a:ext cx="1080" cy="797"/>
              <a:chOff x="1392" y="1907"/>
              <a:chExt cx="1080" cy="797"/>
            </a:xfrm>
          </p:grpSpPr>
          <p:grpSp>
            <p:nvGrpSpPr>
              <p:cNvPr id="51281" name="Group 44"/>
              <p:cNvGrpSpPr>
                <a:grpSpLocks/>
              </p:cNvGrpSpPr>
              <p:nvPr/>
            </p:nvGrpSpPr>
            <p:grpSpPr bwMode="auto">
              <a:xfrm>
                <a:off x="1429" y="1933"/>
                <a:ext cx="1043" cy="771"/>
                <a:chOff x="1429" y="1933"/>
                <a:chExt cx="1043" cy="771"/>
              </a:xfrm>
            </p:grpSpPr>
            <p:sp>
              <p:nvSpPr>
                <p:cNvPr id="10" name="Line 45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84" name="Line 46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85" name="Line 47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48"/>
              <p:cNvSpPr>
                <a:spLocks noChangeArrowheads="1"/>
              </p:cNvSpPr>
              <p:nvPr/>
            </p:nvSpPr>
            <p:spPr bwMode="auto">
              <a:xfrm>
                <a:off x="1392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76" name="Group 49"/>
            <p:cNvGrpSpPr>
              <a:grpSpLocks/>
            </p:cNvGrpSpPr>
            <p:nvPr/>
          </p:nvGrpSpPr>
          <p:grpSpPr bwMode="auto">
            <a:xfrm>
              <a:off x="4000" y="1373"/>
              <a:ext cx="1088" cy="793"/>
              <a:chOff x="1610" y="3090"/>
              <a:chExt cx="1088" cy="793"/>
            </a:xfrm>
          </p:grpSpPr>
          <p:sp>
            <p:nvSpPr>
              <p:cNvPr id="51277" name="Line 50"/>
              <p:cNvSpPr>
                <a:spLocks noChangeShapeType="1"/>
              </p:cNvSpPr>
              <p:nvPr/>
            </p:nvSpPr>
            <p:spPr bwMode="auto">
              <a:xfrm flipV="1">
                <a:off x="1882" y="3111"/>
                <a:ext cx="367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51"/>
              <p:cNvSpPr>
                <a:spLocks noChangeShapeType="1"/>
              </p:cNvSpPr>
              <p:nvPr/>
            </p:nvSpPr>
            <p:spPr bwMode="auto">
              <a:xfrm>
                <a:off x="1610" y="388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52"/>
              <p:cNvSpPr>
                <a:spLocks noChangeShapeType="1"/>
              </p:cNvSpPr>
              <p:nvPr/>
            </p:nvSpPr>
            <p:spPr bwMode="auto">
              <a:xfrm>
                <a:off x="2245" y="31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Oval 53"/>
              <p:cNvSpPr>
                <a:spLocks noChangeArrowheads="1"/>
              </p:cNvSpPr>
              <p:nvPr/>
            </p:nvSpPr>
            <p:spPr bwMode="auto">
              <a:xfrm>
                <a:off x="2653" y="30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282" name="Group 82"/>
          <p:cNvGrpSpPr>
            <a:grpSpLocks/>
          </p:cNvGrpSpPr>
          <p:nvPr/>
        </p:nvGrpSpPr>
        <p:grpSpPr bwMode="auto">
          <a:xfrm>
            <a:off x="714375" y="3149600"/>
            <a:ext cx="3446463" cy="2259013"/>
            <a:chOff x="3341" y="2114"/>
            <a:chExt cx="2171" cy="1423"/>
          </a:xfrm>
        </p:grpSpPr>
        <p:sp>
          <p:nvSpPr>
            <p:cNvPr id="51247" name="Text Box 30"/>
            <p:cNvSpPr txBox="1">
              <a:spLocks noChangeArrowheads="1"/>
            </p:cNvSpPr>
            <p:nvPr/>
          </p:nvSpPr>
          <p:spPr bwMode="auto">
            <a:xfrm>
              <a:off x="4339" y="3249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51248" name="Group 86"/>
            <p:cNvGrpSpPr>
              <a:grpSpLocks/>
            </p:cNvGrpSpPr>
            <p:nvPr/>
          </p:nvGrpSpPr>
          <p:grpSpPr bwMode="auto">
            <a:xfrm>
              <a:off x="3341" y="2114"/>
              <a:ext cx="2171" cy="1262"/>
              <a:chOff x="2971" y="2114"/>
              <a:chExt cx="2171" cy="1262"/>
            </a:xfrm>
          </p:grpSpPr>
          <p:grpSp>
            <p:nvGrpSpPr>
              <p:cNvPr id="51249" name="Group 26"/>
              <p:cNvGrpSpPr>
                <a:grpSpLocks/>
              </p:cNvGrpSpPr>
              <p:nvPr/>
            </p:nvGrpSpPr>
            <p:grpSpPr bwMode="auto">
              <a:xfrm>
                <a:off x="2971" y="2424"/>
                <a:ext cx="680" cy="416"/>
                <a:chOff x="1202" y="2107"/>
                <a:chExt cx="680" cy="416"/>
              </a:xfrm>
            </p:grpSpPr>
            <p:grpSp>
              <p:nvGrpSpPr>
                <p:cNvPr id="51264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126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6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1265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50" name="Line 32"/>
              <p:cNvSpPr>
                <a:spLocks noChangeShapeType="1"/>
              </p:cNvSpPr>
              <p:nvPr/>
            </p:nvSpPr>
            <p:spPr bwMode="auto">
              <a:xfrm flipV="1">
                <a:off x="3515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1" name="Line 33"/>
              <p:cNvSpPr>
                <a:spLocks noChangeShapeType="1"/>
              </p:cNvSpPr>
              <p:nvPr/>
            </p:nvSpPr>
            <p:spPr bwMode="auto">
              <a:xfrm flipV="1">
                <a:off x="3318" y="2114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252" name="Group 35"/>
              <p:cNvGrpSpPr>
                <a:grpSpLocks/>
              </p:cNvGrpSpPr>
              <p:nvPr/>
            </p:nvGrpSpPr>
            <p:grpSpPr bwMode="auto">
              <a:xfrm>
                <a:off x="4462" y="2424"/>
                <a:ext cx="680" cy="416"/>
                <a:chOff x="1202" y="2107"/>
                <a:chExt cx="680" cy="416"/>
              </a:xfrm>
            </p:grpSpPr>
            <p:grpSp>
              <p:nvGrpSpPr>
                <p:cNvPr id="51260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126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6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1261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53" name="Line 40"/>
              <p:cNvSpPr>
                <a:spLocks noChangeShapeType="1"/>
              </p:cNvSpPr>
              <p:nvPr/>
            </p:nvSpPr>
            <p:spPr bwMode="auto">
              <a:xfrm flipV="1">
                <a:off x="4598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4" name="Line 42"/>
              <p:cNvSpPr>
                <a:spLocks noChangeShapeType="1"/>
              </p:cNvSpPr>
              <p:nvPr/>
            </p:nvSpPr>
            <p:spPr bwMode="auto">
              <a:xfrm flipV="1">
                <a:off x="4809" y="2114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5" name="Line 68"/>
              <p:cNvSpPr>
                <a:spLocks noChangeShapeType="1"/>
              </p:cNvSpPr>
              <p:nvPr/>
            </p:nvSpPr>
            <p:spPr bwMode="auto">
              <a:xfrm>
                <a:off x="3510" y="3067"/>
                <a:ext cx="1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6" name="Line 69"/>
              <p:cNvSpPr>
                <a:spLocks noChangeShapeType="1"/>
              </p:cNvSpPr>
              <p:nvPr/>
            </p:nvSpPr>
            <p:spPr bwMode="auto">
              <a:xfrm flipV="1">
                <a:off x="4062" y="3058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Oval 70"/>
              <p:cNvSpPr>
                <a:spLocks noChangeArrowheads="1"/>
              </p:cNvSpPr>
              <p:nvPr/>
            </p:nvSpPr>
            <p:spPr bwMode="auto">
              <a:xfrm>
                <a:off x="4038" y="3051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8" name="Line 83"/>
              <p:cNvSpPr>
                <a:spLocks noChangeShapeType="1"/>
              </p:cNvSpPr>
              <p:nvPr/>
            </p:nvSpPr>
            <p:spPr bwMode="auto">
              <a:xfrm flipV="1">
                <a:off x="3314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9" name="Line 84"/>
              <p:cNvSpPr>
                <a:spLocks noChangeShapeType="1"/>
              </p:cNvSpPr>
              <p:nvPr/>
            </p:nvSpPr>
            <p:spPr bwMode="auto">
              <a:xfrm flipV="1">
                <a:off x="4808" y="28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289" name="Group 89"/>
          <p:cNvGrpSpPr>
            <a:grpSpLocks/>
          </p:cNvGrpSpPr>
          <p:nvPr/>
        </p:nvGrpSpPr>
        <p:grpSpPr bwMode="auto">
          <a:xfrm>
            <a:off x="468313" y="2087563"/>
            <a:ext cx="3028950" cy="2579687"/>
            <a:chOff x="410" y="1344"/>
            <a:chExt cx="1908" cy="1625"/>
          </a:xfrm>
        </p:grpSpPr>
        <p:grpSp>
          <p:nvGrpSpPr>
            <p:cNvPr id="51240" name="Group 88"/>
            <p:cNvGrpSpPr>
              <a:grpSpLocks/>
            </p:cNvGrpSpPr>
            <p:nvPr/>
          </p:nvGrpSpPr>
          <p:grpSpPr bwMode="auto">
            <a:xfrm>
              <a:off x="410" y="1365"/>
              <a:ext cx="272" cy="1604"/>
              <a:chOff x="410" y="1365"/>
              <a:chExt cx="272" cy="1604"/>
            </a:xfrm>
          </p:grpSpPr>
          <p:sp>
            <p:nvSpPr>
              <p:cNvPr id="51244" name="Line 31"/>
              <p:cNvSpPr>
                <a:spLocks noChangeShapeType="1"/>
              </p:cNvSpPr>
              <p:nvPr/>
            </p:nvSpPr>
            <p:spPr bwMode="auto">
              <a:xfrm flipV="1">
                <a:off x="682" y="274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5" name="Line 31"/>
              <p:cNvSpPr>
                <a:spLocks noChangeShapeType="1"/>
              </p:cNvSpPr>
              <p:nvPr/>
            </p:nvSpPr>
            <p:spPr bwMode="auto">
              <a:xfrm flipV="1">
                <a:off x="412" y="1365"/>
                <a:ext cx="0" cy="158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6" name="Line 90"/>
              <p:cNvSpPr>
                <a:spLocks noChangeShapeType="1"/>
              </p:cNvSpPr>
              <p:nvPr/>
            </p:nvSpPr>
            <p:spPr bwMode="auto">
              <a:xfrm>
                <a:off x="410" y="296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41" name="Group 87"/>
            <p:cNvGrpSpPr>
              <a:grpSpLocks/>
            </p:cNvGrpSpPr>
            <p:nvPr/>
          </p:nvGrpSpPr>
          <p:grpSpPr bwMode="auto">
            <a:xfrm>
              <a:off x="418" y="1344"/>
              <a:ext cx="1900" cy="45"/>
              <a:chOff x="3288" y="1117"/>
              <a:chExt cx="1900" cy="45"/>
            </a:xfrm>
          </p:grpSpPr>
          <p:sp>
            <p:nvSpPr>
              <p:cNvPr id="51242" name="Line 89"/>
              <p:cNvSpPr>
                <a:spLocks noChangeShapeType="1"/>
              </p:cNvSpPr>
              <p:nvPr/>
            </p:nvSpPr>
            <p:spPr bwMode="auto">
              <a:xfrm>
                <a:off x="3288" y="1145"/>
                <a:ext cx="18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43" name="Oval 91"/>
              <p:cNvSpPr>
                <a:spLocks noChangeArrowheads="1"/>
              </p:cNvSpPr>
              <p:nvPr/>
            </p:nvSpPr>
            <p:spPr bwMode="auto">
              <a:xfrm>
                <a:off x="5143" y="1117"/>
                <a:ext cx="45" cy="4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292" name="Group 92"/>
          <p:cNvGrpSpPr>
            <a:grpSpLocks/>
          </p:cNvGrpSpPr>
          <p:nvPr/>
        </p:nvGrpSpPr>
        <p:grpSpPr bwMode="auto">
          <a:xfrm>
            <a:off x="1420813" y="2171700"/>
            <a:ext cx="3009900" cy="2490788"/>
            <a:chOff x="3350" y="1421"/>
            <a:chExt cx="1896" cy="1569"/>
          </a:xfrm>
        </p:grpSpPr>
        <p:sp>
          <p:nvSpPr>
            <p:cNvPr id="51233" name="Line 96"/>
            <p:cNvSpPr>
              <a:spLocks noChangeShapeType="1"/>
            </p:cNvSpPr>
            <p:nvPr/>
          </p:nvSpPr>
          <p:spPr bwMode="auto">
            <a:xfrm>
              <a:off x="3378" y="1448"/>
              <a:ext cx="1860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34" name="Group 91"/>
            <p:cNvGrpSpPr>
              <a:grpSpLocks/>
            </p:cNvGrpSpPr>
            <p:nvPr/>
          </p:nvGrpSpPr>
          <p:grpSpPr bwMode="auto">
            <a:xfrm>
              <a:off x="4968" y="1443"/>
              <a:ext cx="278" cy="1547"/>
              <a:chOff x="2653" y="1443"/>
              <a:chExt cx="278" cy="1547"/>
            </a:xfrm>
          </p:grpSpPr>
          <p:sp>
            <p:nvSpPr>
              <p:cNvPr id="51236" name="Line 31"/>
              <p:cNvSpPr>
                <a:spLocks noChangeShapeType="1"/>
              </p:cNvSpPr>
              <p:nvPr/>
            </p:nvSpPr>
            <p:spPr bwMode="auto">
              <a:xfrm flipV="1">
                <a:off x="2925" y="1443"/>
                <a:ext cx="0" cy="1541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237" name="Group 90"/>
              <p:cNvGrpSpPr>
                <a:grpSpLocks/>
              </p:cNvGrpSpPr>
              <p:nvPr/>
            </p:nvGrpSpPr>
            <p:grpSpPr bwMode="auto">
              <a:xfrm>
                <a:off x="2653" y="2763"/>
                <a:ext cx="278" cy="227"/>
                <a:chOff x="4950" y="2953"/>
                <a:chExt cx="278" cy="227"/>
              </a:xfrm>
            </p:grpSpPr>
            <p:sp>
              <p:nvSpPr>
                <p:cNvPr id="5123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950" y="295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rgbClr val="3399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39" name="Line 97"/>
                <p:cNvSpPr>
                  <a:spLocks noChangeShapeType="1"/>
                </p:cNvSpPr>
                <p:nvPr/>
              </p:nvSpPr>
              <p:spPr bwMode="auto">
                <a:xfrm>
                  <a:off x="4956" y="3179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3399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235" name="Oval 98"/>
            <p:cNvSpPr>
              <a:spLocks noChangeArrowheads="1"/>
            </p:cNvSpPr>
            <p:nvPr/>
          </p:nvSpPr>
          <p:spPr bwMode="auto">
            <a:xfrm>
              <a:off x="3350" y="1421"/>
              <a:ext cx="45" cy="45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3203575" y="5373688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grpSp>
        <p:nvGrpSpPr>
          <p:cNvPr id="51286" name="Group 86"/>
          <p:cNvGrpSpPr>
            <a:grpSpLocks/>
          </p:cNvGrpSpPr>
          <p:nvPr/>
        </p:nvGrpSpPr>
        <p:grpSpPr bwMode="auto">
          <a:xfrm>
            <a:off x="1255713" y="4437063"/>
            <a:ext cx="3021012" cy="1081087"/>
            <a:chOff x="914" y="2840"/>
            <a:chExt cx="1903" cy="681"/>
          </a:xfrm>
        </p:grpSpPr>
        <p:sp>
          <p:nvSpPr>
            <p:cNvPr id="51227" name="Line 55"/>
            <p:cNvSpPr>
              <a:spLocks noChangeShapeType="1"/>
            </p:cNvSpPr>
            <p:nvPr/>
          </p:nvSpPr>
          <p:spPr bwMode="auto">
            <a:xfrm flipV="1">
              <a:off x="914" y="284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28" name="Group 57"/>
            <p:cNvGrpSpPr>
              <a:grpSpLocks/>
            </p:cNvGrpSpPr>
            <p:nvPr/>
          </p:nvGrpSpPr>
          <p:grpSpPr bwMode="auto">
            <a:xfrm>
              <a:off x="2306" y="2886"/>
              <a:ext cx="511" cy="635"/>
              <a:chOff x="1553" y="2840"/>
              <a:chExt cx="511" cy="635"/>
            </a:xfrm>
          </p:grpSpPr>
          <p:sp>
            <p:nvSpPr>
              <p:cNvPr id="51231" name="Line 58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Text Box 59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</a:p>
            </p:txBody>
          </p:sp>
        </p:grpSp>
        <p:sp>
          <p:nvSpPr>
            <p:cNvPr id="51229" name="Line 84"/>
            <p:cNvSpPr>
              <a:spLocks noChangeShapeType="1"/>
            </p:cNvSpPr>
            <p:nvPr/>
          </p:nvSpPr>
          <p:spPr bwMode="auto">
            <a:xfrm>
              <a:off x="914" y="3112"/>
              <a:ext cx="1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Oval 85"/>
            <p:cNvSpPr>
              <a:spLocks noChangeArrowheads="1"/>
            </p:cNvSpPr>
            <p:nvPr/>
          </p:nvSpPr>
          <p:spPr bwMode="auto">
            <a:xfrm>
              <a:off x="2386" y="308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075238" y="1341438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5040313" y="1773238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门关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5040313" y="2252663"/>
            <a:ext cx="414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上层基本触发器</a:t>
            </a:r>
            <a:r>
              <a:rPr lang="zh-CN" altLang="en-US">
                <a:solidFill>
                  <a:schemeClr val="folHlink"/>
                </a:solidFill>
              </a:rPr>
              <a:t>保持状态</a:t>
            </a:r>
          </a:p>
        </p:txBody>
      </p:sp>
      <p:sp>
        <p:nvSpPr>
          <p:cNvPr id="2" name="Text Box 100"/>
          <p:cNvSpPr txBox="1">
            <a:spLocks noChangeArrowheads="1"/>
          </p:cNvSpPr>
          <p:nvPr/>
        </p:nvSpPr>
        <p:spPr bwMode="auto">
          <a:xfrm>
            <a:off x="5075238" y="2755900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173" name="Text Box 165"/>
          <p:cNvSpPr txBox="1">
            <a:spLocks noChangeArrowheads="1"/>
          </p:cNvSpPr>
          <p:nvPr/>
        </p:nvSpPr>
        <p:spPr bwMode="auto">
          <a:xfrm>
            <a:off x="5037138" y="3284538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下层</a:t>
            </a:r>
            <a:r>
              <a:rPr lang="zh-CN" altLang="en-US">
                <a:solidFill>
                  <a:srgbClr val="FF0000"/>
                </a:solidFill>
              </a:rPr>
              <a:t>门开</a:t>
            </a:r>
            <a:r>
              <a:rPr lang="zh-CN" altLang="en-US"/>
              <a:t>，触发端</a:t>
            </a:r>
            <a:r>
              <a:rPr lang="zh-CN" altLang="en-US">
                <a:solidFill>
                  <a:schemeClr val="hlink"/>
                </a:solidFill>
              </a:rPr>
              <a:t>有效</a:t>
            </a:r>
          </a:p>
        </p:txBody>
      </p:sp>
      <p:sp>
        <p:nvSpPr>
          <p:cNvPr id="51298" name="Text Box 87"/>
          <p:cNvSpPr txBox="1">
            <a:spLocks noChangeArrowheads="1"/>
          </p:cNvSpPr>
          <p:nvPr/>
        </p:nvSpPr>
        <p:spPr bwMode="auto">
          <a:xfrm>
            <a:off x="5362575" y="3789363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T=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5435600" y="4195763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保持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300" name="Text Box 87"/>
          <p:cNvSpPr txBox="1">
            <a:spLocks noChangeArrowheads="1"/>
          </p:cNvSpPr>
          <p:nvPr/>
        </p:nvSpPr>
        <p:spPr bwMode="auto">
          <a:xfrm>
            <a:off x="5364163" y="4652963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T=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51303" name="Group 103"/>
          <p:cNvGrpSpPr>
            <a:grpSpLocks/>
          </p:cNvGrpSpPr>
          <p:nvPr/>
        </p:nvGrpSpPr>
        <p:grpSpPr bwMode="auto">
          <a:xfrm>
            <a:off x="4121150" y="4940300"/>
            <a:ext cx="811213" cy="519113"/>
            <a:chOff x="1594" y="3809"/>
            <a:chExt cx="511" cy="327"/>
          </a:xfrm>
        </p:grpSpPr>
        <p:sp>
          <p:nvSpPr>
            <p:cNvPr id="51225" name="Text Box 56"/>
            <p:cNvSpPr txBox="1">
              <a:spLocks noChangeArrowheads="1"/>
            </p:cNvSpPr>
            <p:nvPr/>
          </p:nvSpPr>
          <p:spPr bwMode="auto">
            <a:xfrm>
              <a:off x="1594" y="3809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26" name="Line 102"/>
            <p:cNvSpPr>
              <a:spLocks noChangeShapeType="1"/>
            </p:cNvSpPr>
            <p:nvPr/>
          </p:nvSpPr>
          <p:spPr bwMode="auto">
            <a:xfrm>
              <a:off x="1746" y="3838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5435600" y="5084763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取反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305" name="Rectangle 24"/>
          <p:cNvSpPr>
            <a:spLocks noChangeArrowheads="1"/>
          </p:cNvSpPr>
          <p:nvPr/>
        </p:nvSpPr>
        <p:spPr bwMode="auto">
          <a:xfrm>
            <a:off x="612775" y="5916613"/>
            <a:ext cx="8062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lang="zh-CN" altLang="en-US" sz="2800">
                <a:latin typeface="Times New Roman" pitchFamily="18" charset="0"/>
              </a:rPr>
              <a:t>当</a:t>
            </a:r>
            <a:r>
              <a:rPr lang="en-US" altLang="zh-CN" sz="2800">
                <a:latin typeface="Times New Roman" pitchFamily="18" charset="0"/>
              </a:rPr>
              <a:t>T=1</a:t>
            </a:r>
            <a:r>
              <a:rPr lang="zh-CN" altLang="en-US" sz="2800">
                <a:latin typeface="Times New Roman" pitchFamily="18" charset="0"/>
              </a:rPr>
              <a:t>时，</a:t>
            </a:r>
            <a:r>
              <a:rPr lang="en-US" altLang="zh-CN" sz="2800">
                <a:latin typeface="Times New Roman" pitchFamily="18" charset="0"/>
              </a:rPr>
              <a:t>CLK</a:t>
            </a:r>
            <a:r>
              <a:rPr lang="zh-CN" altLang="en-US" sz="2800">
                <a:latin typeface="Times New Roman" pitchFamily="18" charset="0"/>
              </a:rPr>
              <a:t>一直有效（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持续翻转</a:t>
            </a:r>
            <a:r>
              <a:rPr lang="zh-CN" altLang="en-US" sz="2800">
                <a:latin typeface="Times New Roman" pitchFamily="18" charset="0"/>
              </a:rPr>
              <a:t>）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51208" grpId="0"/>
      <p:bldP spid="20510" grpId="0"/>
      <p:bldP spid="20510" grpId="1"/>
      <p:bldP spid="3" grpId="0"/>
      <p:bldP spid="3" grpId="1"/>
      <p:bldP spid="4" grpId="0"/>
      <p:bldP spid="4" grpId="1"/>
      <p:bldP spid="67684" grpId="0"/>
      <p:bldP spid="67685" grpId="0"/>
      <p:bldP spid="67686" grpId="0"/>
      <p:bldP spid="2" grpId="0"/>
      <p:bldP spid="43173" grpId="0"/>
      <p:bldP spid="51298" grpId="0"/>
      <p:bldP spid="28760" grpId="0"/>
      <p:bldP spid="51300" grpId="0"/>
      <p:bldP spid="5" grpId="0"/>
      <p:bldP spid="513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44071" name="Text Box 23"/>
          <p:cNvSpPr txBox="1">
            <a:spLocks noChangeArrowheads="1"/>
          </p:cNvSpPr>
          <p:nvPr/>
        </p:nvSpPr>
        <p:spPr bwMode="auto">
          <a:xfrm>
            <a:off x="468313" y="836613"/>
            <a:ext cx="4391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逻辑功能</a:t>
            </a:r>
            <a:r>
              <a:rPr lang="zh-CN" altLang="en-US" sz="2800"/>
              <a:t>及其</a:t>
            </a:r>
            <a:r>
              <a:rPr lang="zh-CN" altLang="en-US" sz="2800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44142" name="Group 110"/>
          <p:cNvGrpSpPr>
            <a:grpSpLocks/>
          </p:cNvGrpSpPr>
          <p:nvPr/>
        </p:nvGrpSpPr>
        <p:grpSpPr bwMode="auto">
          <a:xfrm>
            <a:off x="828675" y="3708400"/>
            <a:ext cx="3311525" cy="2673350"/>
            <a:chOff x="386" y="2341"/>
            <a:chExt cx="2086" cy="1684"/>
          </a:xfrm>
        </p:grpSpPr>
        <p:sp>
          <p:nvSpPr>
            <p:cNvPr id="52294" name="Text Box 72"/>
            <p:cNvSpPr txBox="1">
              <a:spLocks noChangeArrowheads="1"/>
            </p:cNvSpPr>
            <p:nvPr/>
          </p:nvSpPr>
          <p:spPr bwMode="auto">
            <a:xfrm>
              <a:off x="388" y="2341"/>
              <a:ext cx="20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52295" name="Group 109"/>
            <p:cNvGrpSpPr>
              <a:grpSpLocks/>
            </p:cNvGrpSpPr>
            <p:nvPr/>
          </p:nvGrpSpPr>
          <p:grpSpPr bwMode="auto">
            <a:xfrm>
              <a:off x="386" y="2658"/>
              <a:ext cx="1995" cy="1367"/>
              <a:chOff x="386" y="2658"/>
              <a:chExt cx="1995" cy="1367"/>
            </a:xfrm>
          </p:grpSpPr>
          <p:sp>
            <p:nvSpPr>
              <p:cNvPr id="52296" name="Text Box 15"/>
              <p:cNvSpPr txBox="1">
                <a:spLocks noChangeArrowheads="1"/>
              </p:cNvSpPr>
              <p:nvPr/>
            </p:nvSpPr>
            <p:spPr bwMode="auto">
              <a:xfrm>
                <a:off x="386" y="2658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52297" name="Text Box 17"/>
              <p:cNvSpPr txBox="1">
                <a:spLocks noChangeArrowheads="1"/>
              </p:cNvSpPr>
              <p:nvPr/>
            </p:nvSpPr>
            <p:spPr bwMode="auto">
              <a:xfrm>
                <a:off x="965" y="2976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T=0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2298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674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52299" name="Text Box 23"/>
              <p:cNvSpPr txBox="1">
                <a:spLocks noChangeArrowheads="1"/>
              </p:cNvSpPr>
              <p:nvPr/>
            </p:nvSpPr>
            <p:spPr bwMode="auto">
              <a:xfrm>
                <a:off x="1114" y="3285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2300" name="Line 32"/>
              <p:cNvSpPr>
                <a:spLocks noChangeShapeType="1"/>
              </p:cNvSpPr>
              <p:nvPr/>
            </p:nvSpPr>
            <p:spPr bwMode="auto">
              <a:xfrm>
                <a:off x="431" y="2682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1" name="Line 35"/>
              <p:cNvSpPr>
                <a:spLocks noChangeShapeType="1"/>
              </p:cNvSpPr>
              <p:nvPr/>
            </p:nvSpPr>
            <p:spPr bwMode="auto">
              <a:xfrm>
                <a:off x="1021" y="2680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2" name="Line 32"/>
              <p:cNvSpPr>
                <a:spLocks noChangeShapeType="1"/>
              </p:cNvSpPr>
              <p:nvPr/>
            </p:nvSpPr>
            <p:spPr bwMode="auto">
              <a:xfrm>
                <a:off x="431" y="3248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3" name="Text Box 18"/>
              <p:cNvSpPr txBox="1">
                <a:spLocks noChangeArrowheads="1"/>
              </p:cNvSpPr>
              <p:nvPr/>
            </p:nvSpPr>
            <p:spPr bwMode="auto">
              <a:xfrm>
                <a:off x="1705" y="3284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2304" name="Line 32"/>
              <p:cNvSpPr>
                <a:spLocks noChangeShapeType="1"/>
              </p:cNvSpPr>
              <p:nvPr/>
            </p:nvSpPr>
            <p:spPr bwMode="auto">
              <a:xfrm>
                <a:off x="431" y="4019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5" name="Text Box 23"/>
              <p:cNvSpPr txBox="1">
                <a:spLocks noChangeArrowheads="1"/>
              </p:cNvSpPr>
              <p:nvPr/>
            </p:nvSpPr>
            <p:spPr bwMode="auto">
              <a:xfrm>
                <a:off x="477" y="3284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2306" name="Text Box 23"/>
              <p:cNvSpPr txBox="1">
                <a:spLocks noChangeArrowheads="1"/>
              </p:cNvSpPr>
              <p:nvPr/>
            </p:nvSpPr>
            <p:spPr bwMode="auto">
              <a:xfrm>
                <a:off x="477" y="3645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2307" name="Text Box 23"/>
              <p:cNvSpPr txBox="1">
                <a:spLocks noChangeArrowheads="1"/>
              </p:cNvSpPr>
              <p:nvPr/>
            </p:nvSpPr>
            <p:spPr bwMode="auto">
              <a:xfrm>
                <a:off x="522" y="2914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2308" name="Line 32"/>
              <p:cNvSpPr>
                <a:spLocks noChangeShapeType="1"/>
              </p:cNvSpPr>
              <p:nvPr/>
            </p:nvSpPr>
            <p:spPr bwMode="auto">
              <a:xfrm>
                <a:off x="431" y="3611"/>
                <a:ext cx="172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9" name="Line 32"/>
              <p:cNvSpPr>
                <a:spLocks noChangeShapeType="1"/>
              </p:cNvSpPr>
              <p:nvPr/>
            </p:nvSpPr>
            <p:spPr bwMode="auto">
              <a:xfrm>
                <a:off x="1021" y="2962"/>
                <a:ext cx="11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0" name="Line 35"/>
              <p:cNvSpPr>
                <a:spLocks noChangeShapeType="1"/>
              </p:cNvSpPr>
              <p:nvPr/>
            </p:nvSpPr>
            <p:spPr bwMode="auto">
              <a:xfrm>
                <a:off x="1611" y="2968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1" name="Text Box 23"/>
              <p:cNvSpPr txBox="1">
                <a:spLocks noChangeArrowheads="1"/>
              </p:cNvSpPr>
              <p:nvPr/>
            </p:nvSpPr>
            <p:spPr bwMode="auto">
              <a:xfrm>
                <a:off x="1112" y="3646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2312" name="Text Box 17"/>
              <p:cNvSpPr txBox="1">
                <a:spLocks noChangeArrowheads="1"/>
              </p:cNvSpPr>
              <p:nvPr/>
            </p:nvSpPr>
            <p:spPr bwMode="auto">
              <a:xfrm>
                <a:off x="1519" y="2976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T=1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52313" name="Text Box 18"/>
              <p:cNvSpPr txBox="1">
                <a:spLocks noChangeArrowheads="1"/>
              </p:cNvSpPr>
              <p:nvPr/>
            </p:nvSpPr>
            <p:spPr bwMode="auto">
              <a:xfrm>
                <a:off x="1701" y="3646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44143" name="AutoShape 111"/>
          <p:cNvSpPr>
            <a:spLocks noChangeArrowheads="1"/>
          </p:cNvSpPr>
          <p:nvPr/>
        </p:nvSpPr>
        <p:spPr bwMode="auto">
          <a:xfrm>
            <a:off x="2954338" y="5229225"/>
            <a:ext cx="504825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677" name="Group 45"/>
          <p:cNvGrpSpPr>
            <a:grpSpLocks/>
          </p:cNvGrpSpPr>
          <p:nvPr/>
        </p:nvGrpSpPr>
        <p:grpSpPr bwMode="auto">
          <a:xfrm>
            <a:off x="755650" y="1484313"/>
            <a:ext cx="3168650" cy="2016125"/>
            <a:chOff x="476" y="935"/>
            <a:chExt cx="1996" cy="1270"/>
          </a:xfrm>
        </p:grpSpPr>
        <p:sp>
          <p:nvSpPr>
            <p:cNvPr id="52280" name="Text Box 57"/>
            <p:cNvSpPr txBox="1">
              <a:spLocks noChangeArrowheads="1"/>
            </p:cNvSpPr>
            <p:nvPr/>
          </p:nvSpPr>
          <p:spPr bwMode="auto">
            <a:xfrm>
              <a:off x="476" y="935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2281" name="Group 44"/>
            <p:cNvGrpSpPr>
              <a:grpSpLocks/>
            </p:cNvGrpSpPr>
            <p:nvPr/>
          </p:nvGrpSpPr>
          <p:grpSpPr bwMode="auto">
            <a:xfrm>
              <a:off x="691" y="1298"/>
              <a:ext cx="1282" cy="907"/>
              <a:chOff x="691" y="1298"/>
              <a:chExt cx="1282" cy="907"/>
            </a:xfrm>
          </p:grpSpPr>
          <p:grpSp>
            <p:nvGrpSpPr>
              <p:cNvPr id="52282" name="Group 77"/>
              <p:cNvGrpSpPr>
                <a:grpSpLocks/>
              </p:cNvGrpSpPr>
              <p:nvPr/>
            </p:nvGrpSpPr>
            <p:grpSpPr bwMode="auto">
              <a:xfrm>
                <a:off x="691" y="1298"/>
                <a:ext cx="1282" cy="907"/>
                <a:chOff x="468" y="1843"/>
                <a:chExt cx="1282" cy="907"/>
              </a:xfrm>
            </p:grpSpPr>
            <p:sp>
              <p:nvSpPr>
                <p:cNvPr id="522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0" y="1843"/>
                  <a:ext cx="4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T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228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20" y="1843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52286" name="Line 32"/>
                <p:cNvSpPr>
                  <a:spLocks noChangeShapeType="1"/>
                </p:cNvSpPr>
                <p:nvPr/>
              </p:nvSpPr>
              <p:spPr bwMode="auto">
                <a:xfrm>
                  <a:off x="469" y="1859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87" name="Line 35"/>
                <p:cNvSpPr>
                  <a:spLocks noChangeShapeType="1"/>
                </p:cNvSpPr>
                <p:nvPr/>
              </p:nvSpPr>
              <p:spPr bwMode="auto">
                <a:xfrm>
                  <a:off x="1020" y="1859"/>
                  <a:ext cx="0" cy="8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8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2" y="2136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22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8" y="2387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229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1" y="2387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229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4" y="2131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2292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131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93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750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83" name="Line 43"/>
              <p:cNvSpPr>
                <a:spLocks noChangeShapeType="1"/>
              </p:cNvSpPr>
              <p:nvPr/>
            </p:nvSpPr>
            <p:spPr bwMode="auto">
              <a:xfrm>
                <a:off x="1487" y="1896"/>
                <a:ext cx="13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AutoShape 111"/>
          <p:cNvSpPr>
            <a:spLocks noChangeArrowheads="1"/>
          </p:cNvSpPr>
          <p:nvPr/>
        </p:nvSpPr>
        <p:spPr bwMode="auto">
          <a:xfrm>
            <a:off x="2005013" y="5826125"/>
            <a:ext cx="504825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Rectangle 110"/>
          <p:cNvSpPr>
            <a:spLocks noChangeArrowheads="1"/>
          </p:cNvSpPr>
          <p:nvPr/>
        </p:nvSpPr>
        <p:spPr bwMode="auto">
          <a:xfrm>
            <a:off x="4572000" y="105251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次态方程：</a:t>
            </a: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4624388" y="1484313"/>
            <a:ext cx="3332162" cy="519112"/>
            <a:chOff x="2925" y="1253"/>
            <a:chExt cx="2099" cy="327"/>
          </a:xfrm>
        </p:grpSpPr>
        <p:sp>
          <p:nvSpPr>
            <p:cNvPr id="52277" name="Text Box 112"/>
            <p:cNvSpPr txBox="1">
              <a:spLocks noChangeArrowheads="1"/>
            </p:cNvSpPr>
            <p:nvPr/>
          </p:nvSpPr>
          <p:spPr bwMode="auto">
            <a:xfrm>
              <a:off x="2925" y="1253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T Q + T Q</a:t>
              </a:r>
            </a:p>
          </p:txBody>
        </p:sp>
        <p:sp>
          <p:nvSpPr>
            <p:cNvPr id="52278" name="Line 113"/>
            <p:cNvSpPr>
              <a:spLocks noChangeShapeType="1"/>
            </p:cNvSpPr>
            <p:nvPr/>
          </p:nvSpPr>
          <p:spPr bwMode="auto">
            <a:xfrm>
              <a:off x="3824" y="128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113"/>
            <p:cNvSpPr>
              <a:spLocks noChangeShapeType="1"/>
            </p:cNvSpPr>
            <p:nvPr/>
          </p:nvSpPr>
          <p:spPr bwMode="auto">
            <a:xfrm>
              <a:off x="4228" y="128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48" name="Group 116"/>
          <p:cNvGrpSpPr>
            <a:grpSpLocks/>
          </p:cNvGrpSpPr>
          <p:nvPr/>
        </p:nvGrpSpPr>
        <p:grpSpPr bwMode="auto">
          <a:xfrm>
            <a:off x="5507038" y="3286125"/>
            <a:ext cx="2305050" cy="685800"/>
            <a:chOff x="3877" y="1979"/>
            <a:chExt cx="1452" cy="432"/>
          </a:xfrm>
        </p:grpSpPr>
        <p:grpSp>
          <p:nvGrpSpPr>
            <p:cNvPr id="52271" name="Group 117"/>
            <p:cNvGrpSpPr>
              <a:grpSpLocks/>
            </p:cNvGrpSpPr>
            <p:nvPr/>
          </p:nvGrpSpPr>
          <p:grpSpPr bwMode="auto">
            <a:xfrm>
              <a:off x="3877" y="1979"/>
              <a:ext cx="499" cy="432"/>
              <a:chOff x="4339" y="3521"/>
              <a:chExt cx="499" cy="432"/>
            </a:xfrm>
          </p:grpSpPr>
          <p:sp>
            <p:nvSpPr>
              <p:cNvPr id="52275" name="Text Box 118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0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2276" name="Oval 119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72" name="Group 120"/>
            <p:cNvGrpSpPr>
              <a:grpSpLocks/>
            </p:cNvGrpSpPr>
            <p:nvPr/>
          </p:nvGrpSpPr>
          <p:grpSpPr bwMode="auto">
            <a:xfrm>
              <a:off x="4830" y="1979"/>
              <a:ext cx="499" cy="432"/>
              <a:chOff x="4339" y="3521"/>
              <a:chExt cx="499" cy="432"/>
            </a:xfrm>
          </p:grpSpPr>
          <p:sp>
            <p:nvSpPr>
              <p:cNvPr id="52273" name="Text Box 121"/>
              <p:cNvSpPr txBox="1">
                <a:spLocks noChangeArrowheads="1"/>
              </p:cNvSpPr>
              <p:nvPr/>
            </p:nvSpPr>
            <p:spPr bwMode="auto">
              <a:xfrm>
                <a:off x="4339" y="3593"/>
                <a:ext cx="499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2274" name="Oval 122"/>
              <p:cNvSpPr>
                <a:spLocks noChangeArrowheads="1"/>
              </p:cNvSpPr>
              <p:nvPr/>
            </p:nvSpPr>
            <p:spPr bwMode="auto">
              <a:xfrm>
                <a:off x="4377" y="3521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155" name="Group 123"/>
          <p:cNvGrpSpPr>
            <a:grpSpLocks/>
          </p:cNvGrpSpPr>
          <p:nvPr/>
        </p:nvGrpSpPr>
        <p:grpSpPr bwMode="auto">
          <a:xfrm>
            <a:off x="7667625" y="2935288"/>
            <a:ext cx="1223963" cy="1006475"/>
            <a:chOff x="4286" y="3128"/>
            <a:chExt cx="771" cy="634"/>
          </a:xfrm>
        </p:grpSpPr>
        <p:grpSp>
          <p:nvGrpSpPr>
            <p:cNvPr id="52267" name="Group 124"/>
            <p:cNvGrpSpPr>
              <a:grpSpLocks/>
            </p:cNvGrpSpPr>
            <p:nvPr/>
          </p:nvGrpSpPr>
          <p:grpSpPr bwMode="auto">
            <a:xfrm>
              <a:off x="4364" y="3408"/>
              <a:ext cx="382" cy="354"/>
              <a:chOff x="7770" y="8762"/>
              <a:chExt cx="954" cy="886"/>
            </a:xfrm>
          </p:grpSpPr>
          <p:sp>
            <p:nvSpPr>
              <p:cNvPr id="52269" name="Arc 125"/>
              <p:cNvSpPr>
                <a:spLocks/>
              </p:cNvSpPr>
              <p:nvPr/>
            </p:nvSpPr>
            <p:spPr bwMode="auto">
              <a:xfrm rot="-9033537" flipH="1" flipV="1">
                <a:off x="7834" y="8762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0" name="Line 126"/>
              <p:cNvSpPr>
                <a:spLocks noChangeShapeType="1"/>
              </p:cNvSpPr>
              <p:nvPr/>
            </p:nvSpPr>
            <p:spPr bwMode="auto">
              <a:xfrm flipH="1" flipV="1">
                <a:off x="7770" y="9336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8" name="Text Box 127"/>
            <p:cNvSpPr txBox="1">
              <a:spLocks noChangeArrowheads="1"/>
            </p:cNvSpPr>
            <p:nvPr/>
          </p:nvSpPr>
          <p:spPr bwMode="auto">
            <a:xfrm>
              <a:off x="4286" y="312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4160" name="Group 128"/>
          <p:cNvGrpSpPr>
            <a:grpSpLocks/>
          </p:cNvGrpSpPr>
          <p:nvPr/>
        </p:nvGrpSpPr>
        <p:grpSpPr bwMode="auto">
          <a:xfrm>
            <a:off x="5989638" y="2501900"/>
            <a:ext cx="1314450" cy="1071563"/>
            <a:chOff x="4195" y="1496"/>
            <a:chExt cx="828" cy="675"/>
          </a:xfrm>
        </p:grpSpPr>
        <p:grpSp>
          <p:nvGrpSpPr>
            <p:cNvPr id="52261" name="Group 129"/>
            <p:cNvGrpSpPr>
              <a:grpSpLocks/>
            </p:cNvGrpSpPr>
            <p:nvPr/>
          </p:nvGrpSpPr>
          <p:grpSpPr bwMode="auto">
            <a:xfrm>
              <a:off x="4195" y="1667"/>
              <a:ext cx="828" cy="504"/>
              <a:chOff x="4335" y="10176"/>
              <a:chExt cx="2070" cy="1260"/>
            </a:xfrm>
          </p:grpSpPr>
          <p:grpSp>
            <p:nvGrpSpPr>
              <p:cNvPr id="52263" name="Group 130"/>
              <p:cNvGrpSpPr>
                <a:grpSpLocks/>
              </p:cNvGrpSpPr>
              <p:nvPr/>
            </p:nvGrpSpPr>
            <p:grpSpPr bwMode="auto">
              <a:xfrm>
                <a:off x="4761" y="10176"/>
                <a:ext cx="1644" cy="1260"/>
                <a:chOff x="4956" y="8136"/>
                <a:chExt cx="1644" cy="1260"/>
              </a:xfrm>
            </p:grpSpPr>
            <p:sp>
              <p:nvSpPr>
                <p:cNvPr id="52265" name="Arc 131"/>
                <p:cNvSpPr>
                  <a:spLocks/>
                </p:cNvSpPr>
                <p:nvPr/>
              </p:nvSpPr>
              <p:spPr bwMode="auto">
                <a:xfrm rot="-2526524">
                  <a:off x="4956" y="8136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6" name="Line 132"/>
                <p:cNvSpPr>
                  <a:spLocks noChangeShapeType="1"/>
                </p:cNvSpPr>
                <p:nvPr/>
              </p:nvSpPr>
              <p:spPr bwMode="auto">
                <a:xfrm>
                  <a:off x="6420" y="8757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64" name="Line 133"/>
              <p:cNvSpPr>
                <a:spLocks noChangeShapeType="1"/>
              </p:cNvSpPr>
              <p:nvPr/>
            </p:nvSpPr>
            <p:spPr bwMode="auto">
              <a:xfrm flipH="1">
                <a:off x="4335" y="10755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62" name="Text Box 134"/>
            <p:cNvSpPr txBox="1">
              <a:spLocks noChangeArrowheads="1"/>
            </p:cNvSpPr>
            <p:nvPr/>
          </p:nvSpPr>
          <p:spPr bwMode="auto">
            <a:xfrm>
              <a:off x="4353" y="1496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167" name="Group 135"/>
          <p:cNvGrpSpPr>
            <a:grpSpLocks/>
          </p:cNvGrpSpPr>
          <p:nvPr/>
        </p:nvGrpSpPr>
        <p:grpSpPr bwMode="auto">
          <a:xfrm>
            <a:off x="6019800" y="3644900"/>
            <a:ext cx="1289050" cy="1008063"/>
            <a:chOff x="4150" y="1344"/>
            <a:chExt cx="812" cy="635"/>
          </a:xfrm>
        </p:grpSpPr>
        <p:grpSp>
          <p:nvGrpSpPr>
            <p:cNvPr id="52255" name="Group 136"/>
            <p:cNvGrpSpPr>
              <a:grpSpLocks/>
            </p:cNvGrpSpPr>
            <p:nvPr/>
          </p:nvGrpSpPr>
          <p:grpSpPr bwMode="auto">
            <a:xfrm>
              <a:off x="4150" y="1344"/>
              <a:ext cx="812" cy="504"/>
              <a:chOff x="4419" y="11190"/>
              <a:chExt cx="2031" cy="1260"/>
            </a:xfrm>
          </p:grpSpPr>
          <p:grpSp>
            <p:nvGrpSpPr>
              <p:cNvPr id="52257" name="Group 137"/>
              <p:cNvGrpSpPr>
                <a:grpSpLocks/>
              </p:cNvGrpSpPr>
              <p:nvPr/>
            </p:nvGrpSpPr>
            <p:grpSpPr bwMode="auto">
              <a:xfrm>
                <a:off x="4419" y="11190"/>
                <a:ext cx="1641" cy="1260"/>
                <a:chOff x="4575" y="8760"/>
                <a:chExt cx="1641" cy="1260"/>
              </a:xfrm>
            </p:grpSpPr>
            <p:sp>
              <p:nvSpPr>
                <p:cNvPr id="52259" name="Arc 138"/>
                <p:cNvSpPr>
                  <a:spLocks/>
                </p:cNvSpPr>
                <p:nvPr/>
              </p:nvSpPr>
              <p:spPr bwMode="auto">
                <a:xfrm rot="8169664">
                  <a:off x="4956" y="8760"/>
                  <a:ext cx="1260" cy="12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0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4575" y="9270"/>
                  <a:ext cx="180" cy="15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2258" name="Line 140"/>
              <p:cNvSpPr>
                <a:spLocks noChangeShapeType="1"/>
              </p:cNvSpPr>
              <p:nvPr/>
            </p:nvSpPr>
            <p:spPr bwMode="auto">
              <a:xfrm flipH="1">
                <a:off x="6270" y="11730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6" name="Text Box 141"/>
            <p:cNvSpPr txBox="1">
              <a:spLocks noChangeArrowheads="1"/>
            </p:cNvSpPr>
            <p:nvPr/>
          </p:nvSpPr>
          <p:spPr bwMode="auto">
            <a:xfrm>
              <a:off x="4286" y="1729"/>
              <a:ext cx="5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4174" name="Group 142"/>
          <p:cNvGrpSpPr>
            <a:grpSpLocks/>
          </p:cNvGrpSpPr>
          <p:nvPr/>
        </p:nvGrpSpPr>
        <p:grpSpPr bwMode="auto">
          <a:xfrm>
            <a:off x="4427538" y="2935288"/>
            <a:ext cx="1223962" cy="1006475"/>
            <a:chOff x="3913" y="3014"/>
            <a:chExt cx="771" cy="634"/>
          </a:xfrm>
        </p:grpSpPr>
        <p:grpSp>
          <p:nvGrpSpPr>
            <p:cNvPr id="52251" name="Group 143"/>
            <p:cNvGrpSpPr>
              <a:grpSpLocks/>
            </p:cNvGrpSpPr>
            <p:nvPr/>
          </p:nvGrpSpPr>
          <p:grpSpPr bwMode="auto">
            <a:xfrm>
              <a:off x="4241" y="3294"/>
              <a:ext cx="376" cy="354"/>
              <a:chOff x="3156" y="8604"/>
              <a:chExt cx="939" cy="886"/>
            </a:xfrm>
          </p:grpSpPr>
          <p:sp>
            <p:nvSpPr>
              <p:cNvPr id="52253" name="Arc 144"/>
              <p:cNvSpPr>
                <a:spLocks/>
              </p:cNvSpPr>
              <p:nvPr/>
            </p:nvSpPr>
            <p:spPr bwMode="auto">
              <a:xfrm rot="1555438" flipH="1" flipV="1">
                <a:off x="3156" y="8604"/>
                <a:ext cx="890" cy="88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Line 145"/>
              <p:cNvSpPr>
                <a:spLocks noChangeShapeType="1"/>
              </p:cNvSpPr>
              <p:nvPr/>
            </p:nvSpPr>
            <p:spPr bwMode="auto">
              <a:xfrm>
                <a:off x="3915" y="8742"/>
                <a:ext cx="180" cy="15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2" name="Text Box 146"/>
            <p:cNvSpPr txBox="1">
              <a:spLocks noChangeArrowheads="1"/>
            </p:cNvSpPr>
            <p:nvPr/>
          </p:nvSpPr>
          <p:spPr bwMode="auto">
            <a:xfrm>
              <a:off x="3913" y="3014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endParaRPr lang="en-US" altLang="zh-CN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5867400" y="2070100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44194" name="Group 162"/>
          <p:cNvGrpSpPr>
            <a:grpSpLocks/>
          </p:cNvGrpSpPr>
          <p:nvPr/>
        </p:nvGrpSpPr>
        <p:grpSpPr bwMode="auto">
          <a:xfrm>
            <a:off x="5580063" y="4714875"/>
            <a:ext cx="1943100" cy="1809750"/>
            <a:chOff x="3515" y="2970"/>
            <a:chExt cx="1224" cy="1140"/>
          </a:xfrm>
        </p:grpSpPr>
        <p:sp>
          <p:nvSpPr>
            <p:cNvPr id="52242" name="Rectangle 60"/>
            <p:cNvSpPr>
              <a:spLocks noChangeArrowheads="1"/>
            </p:cNvSpPr>
            <p:nvPr/>
          </p:nvSpPr>
          <p:spPr bwMode="auto">
            <a:xfrm>
              <a:off x="3515" y="3242"/>
              <a:ext cx="1224" cy="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Text Box 62"/>
            <p:cNvSpPr txBox="1">
              <a:spLocks noChangeArrowheads="1"/>
            </p:cNvSpPr>
            <p:nvPr/>
          </p:nvSpPr>
          <p:spPr bwMode="auto">
            <a:xfrm>
              <a:off x="4273" y="351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52244" name="Text Box 63"/>
            <p:cNvSpPr txBox="1">
              <a:spLocks noChangeArrowheads="1"/>
            </p:cNvSpPr>
            <p:nvPr/>
          </p:nvSpPr>
          <p:spPr bwMode="auto">
            <a:xfrm>
              <a:off x="4273" y="327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2245" name="Oval 66"/>
            <p:cNvSpPr>
              <a:spLocks noChangeArrowheads="1"/>
            </p:cNvSpPr>
            <p:nvPr/>
          </p:nvSpPr>
          <p:spPr bwMode="auto">
            <a:xfrm>
              <a:off x="3725" y="3151"/>
              <a:ext cx="91" cy="91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Line 67"/>
            <p:cNvSpPr>
              <a:spLocks noChangeShapeType="1"/>
            </p:cNvSpPr>
            <p:nvPr/>
          </p:nvSpPr>
          <p:spPr bwMode="auto">
            <a:xfrm flipV="1">
              <a:off x="4491" y="3835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Line 68"/>
            <p:cNvSpPr>
              <a:spLocks noChangeShapeType="1"/>
            </p:cNvSpPr>
            <p:nvPr/>
          </p:nvSpPr>
          <p:spPr bwMode="auto">
            <a:xfrm flipV="1">
              <a:off x="4488" y="297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Line 69"/>
            <p:cNvSpPr>
              <a:spLocks noChangeShapeType="1"/>
            </p:cNvSpPr>
            <p:nvPr/>
          </p:nvSpPr>
          <p:spPr bwMode="auto">
            <a:xfrm flipV="1">
              <a:off x="3763" y="3837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Line 70"/>
            <p:cNvSpPr>
              <a:spLocks noChangeShapeType="1"/>
            </p:cNvSpPr>
            <p:nvPr/>
          </p:nvSpPr>
          <p:spPr bwMode="auto">
            <a:xfrm flipV="1">
              <a:off x="3765" y="297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AutoShape 160"/>
            <p:cNvSpPr>
              <a:spLocks noChangeArrowheads="1"/>
            </p:cNvSpPr>
            <p:nvPr/>
          </p:nvSpPr>
          <p:spPr bwMode="auto">
            <a:xfrm>
              <a:off x="3720" y="3739"/>
              <a:ext cx="91" cy="91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4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1" grpId="0"/>
      <p:bldP spid="44143" grpId="0" animBg="1"/>
      <p:bldP spid="2" grpId="0" animBg="1"/>
      <p:bldP spid="44144" grpId="0"/>
      <p:bldP spid="441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6069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简单钟控触发器</a:t>
            </a:r>
          </a:p>
        </p:txBody>
      </p: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755650" y="893763"/>
            <a:ext cx="2036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小结</a:t>
            </a:r>
          </a:p>
        </p:txBody>
      </p:sp>
      <p:grpSp>
        <p:nvGrpSpPr>
          <p:cNvPr id="40030" name="Group 94"/>
          <p:cNvGrpSpPr>
            <a:grpSpLocks/>
          </p:cNvGrpSpPr>
          <p:nvPr/>
        </p:nvGrpSpPr>
        <p:grpSpPr bwMode="auto">
          <a:xfrm>
            <a:off x="611188" y="1447800"/>
            <a:ext cx="3816350" cy="2773363"/>
            <a:chOff x="295" y="1117"/>
            <a:chExt cx="2404" cy="1747"/>
          </a:xfrm>
        </p:grpSpPr>
        <p:grpSp>
          <p:nvGrpSpPr>
            <p:cNvPr id="53321" name="Group 25"/>
            <p:cNvGrpSpPr>
              <a:grpSpLocks/>
            </p:cNvGrpSpPr>
            <p:nvPr/>
          </p:nvGrpSpPr>
          <p:grpSpPr bwMode="auto">
            <a:xfrm>
              <a:off x="295" y="1442"/>
              <a:ext cx="2404" cy="1422"/>
              <a:chOff x="3197" y="1101"/>
              <a:chExt cx="2404" cy="1422"/>
            </a:xfrm>
          </p:grpSpPr>
          <p:sp>
            <p:nvSpPr>
              <p:cNvPr id="53323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  <p:grpSp>
            <p:nvGrpSpPr>
              <p:cNvPr id="53324" name="Group 27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5332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53329" name="Group 29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5335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5335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533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533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332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33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34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3335" name="Group 37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5335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35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3336" name="Group 40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5334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34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3337" name="Group 43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5334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34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3338" name="Group 46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5334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34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53339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34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3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343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25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326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3327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Arial" charset="0"/>
                  </a:rPr>
                  <a:t>不 定</a:t>
                </a:r>
              </a:p>
            </p:txBody>
          </p:sp>
        </p:grpSp>
        <p:sp>
          <p:nvSpPr>
            <p:cNvPr id="53322" name="Text Box 57"/>
            <p:cNvSpPr txBox="1">
              <a:spLocks noChangeArrowheads="1"/>
            </p:cNvSpPr>
            <p:nvPr/>
          </p:nvSpPr>
          <p:spPr bwMode="auto">
            <a:xfrm>
              <a:off x="476" y="1117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grpSp>
        <p:nvGrpSpPr>
          <p:cNvPr id="44110" name="Group 78"/>
          <p:cNvGrpSpPr>
            <a:grpSpLocks/>
          </p:cNvGrpSpPr>
          <p:nvPr/>
        </p:nvGrpSpPr>
        <p:grpSpPr bwMode="auto">
          <a:xfrm>
            <a:off x="755650" y="4365625"/>
            <a:ext cx="3168650" cy="2016125"/>
            <a:chOff x="476" y="1117"/>
            <a:chExt cx="1996" cy="1270"/>
          </a:xfrm>
        </p:grpSpPr>
        <p:sp>
          <p:nvSpPr>
            <p:cNvPr id="53309" name="Text Box 57"/>
            <p:cNvSpPr txBox="1">
              <a:spLocks noChangeArrowheads="1"/>
            </p:cNvSpPr>
            <p:nvPr/>
          </p:nvSpPr>
          <p:spPr bwMode="auto">
            <a:xfrm>
              <a:off x="476" y="1117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3310" name="Group 77"/>
            <p:cNvGrpSpPr>
              <a:grpSpLocks/>
            </p:cNvGrpSpPr>
            <p:nvPr/>
          </p:nvGrpSpPr>
          <p:grpSpPr bwMode="auto">
            <a:xfrm>
              <a:off x="691" y="1480"/>
              <a:ext cx="1282" cy="907"/>
              <a:chOff x="468" y="1843"/>
              <a:chExt cx="1282" cy="907"/>
            </a:xfrm>
          </p:grpSpPr>
          <p:sp>
            <p:nvSpPr>
              <p:cNvPr id="53311" name="Text Box 18"/>
              <p:cNvSpPr txBox="1">
                <a:spLocks noChangeArrowheads="1"/>
              </p:cNvSpPr>
              <p:nvPr/>
            </p:nvSpPr>
            <p:spPr bwMode="auto">
              <a:xfrm>
                <a:off x="520" y="1843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D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3312" name="Text Box 19"/>
              <p:cNvSpPr txBox="1">
                <a:spLocks noChangeArrowheads="1"/>
              </p:cNvSpPr>
              <p:nvPr/>
            </p:nvSpPr>
            <p:spPr bwMode="auto">
              <a:xfrm>
                <a:off x="1020" y="1843"/>
                <a:ext cx="7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53313" name="Line 32"/>
              <p:cNvSpPr>
                <a:spLocks noChangeShapeType="1"/>
              </p:cNvSpPr>
              <p:nvPr/>
            </p:nvSpPr>
            <p:spPr bwMode="auto">
              <a:xfrm>
                <a:off x="469" y="1859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4" name="Line 35"/>
              <p:cNvSpPr>
                <a:spLocks noChangeShapeType="1"/>
              </p:cNvSpPr>
              <p:nvPr/>
            </p:nvSpPr>
            <p:spPr bwMode="auto">
              <a:xfrm>
                <a:off x="1020" y="1859"/>
                <a:ext cx="0" cy="8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5" name="Text Box 17"/>
              <p:cNvSpPr txBox="1">
                <a:spLocks noChangeArrowheads="1"/>
              </p:cNvSpPr>
              <p:nvPr/>
            </p:nvSpPr>
            <p:spPr bwMode="auto">
              <a:xfrm>
                <a:off x="522" y="2136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3316" name="Text Box 18"/>
              <p:cNvSpPr txBox="1">
                <a:spLocks noChangeArrowheads="1"/>
              </p:cNvSpPr>
              <p:nvPr/>
            </p:nvSpPr>
            <p:spPr bwMode="auto">
              <a:xfrm>
                <a:off x="538" y="23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3317" name="Text Box 23"/>
              <p:cNvSpPr txBox="1">
                <a:spLocks noChangeArrowheads="1"/>
              </p:cNvSpPr>
              <p:nvPr/>
            </p:nvSpPr>
            <p:spPr bwMode="auto">
              <a:xfrm>
                <a:off x="1111" y="23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3318" name="Text Box 23"/>
              <p:cNvSpPr txBox="1">
                <a:spLocks noChangeArrowheads="1"/>
              </p:cNvSpPr>
              <p:nvPr/>
            </p:nvSpPr>
            <p:spPr bwMode="auto">
              <a:xfrm>
                <a:off x="1114" y="2131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3319" name="Line 32"/>
              <p:cNvSpPr>
                <a:spLocks noChangeShapeType="1"/>
              </p:cNvSpPr>
              <p:nvPr/>
            </p:nvSpPr>
            <p:spPr bwMode="auto">
              <a:xfrm>
                <a:off x="468" y="2131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0" name="Line 32"/>
              <p:cNvSpPr>
                <a:spLocks noChangeShapeType="1"/>
              </p:cNvSpPr>
              <p:nvPr/>
            </p:nvSpPr>
            <p:spPr bwMode="auto">
              <a:xfrm>
                <a:off x="468" y="2750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" name="AutoShape 76"/>
          <p:cNvSpPr>
            <a:spLocks noChangeArrowheads="1"/>
          </p:cNvSpPr>
          <p:nvPr/>
        </p:nvSpPr>
        <p:spPr bwMode="auto">
          <a:xfrm>
            <a:off x="3492500" y="4797425"/>
            <a:ext cx="1727200" cy="503238"/>
          </a:xfrm>
          <a:prstGeom prst="wedgeRoundRectCallout">
            <a:avLst>
              <a:gd name="adj1" fmla="val -82903"/>
              <a:gd name="adj2" fmla="val 13801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和原态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无关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49269" name="Group 117"/>
          <p:cNvGrpSpPr>
            <a:grpSpLocks/>
          </p:cNvGrpSpPr>
          <p:nvPr/>
        </p:nvGrpSpPr>
        <p:grpSpPr bwMode="auto">
          <a:xfrm>
            <a:off x="4859338" y="1447800"/>
            <a:ext cx="3816350" cy="2773363"/>
            <a:chOff x="295" y="1208"/>
            <a:chExt cx="2404" cy="1747"/>
          </a:xfrm>
        </p:grpSpPr>
        <p:sp>
          <p:nvSpPr>
            <p:cNvPr id="53274" name="Text Box 57"/>
            <p:cNvSpPr txBox="1">
              <a:spLocks noChangeArrowheads="1"/>
            </p:cNvSpPr>
            <p:nvPr/>
          </p:nvSpPr>
          <p:spPr bwMode="auto">
            <a:xfrm>
              <a:off x="476" y="1208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J-K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3275" name="Group 116"/>
            <p:cNvGrpSpPr>
              <a:grpSpLocks/>
            </p:cNvGrpSpPr>
            <p:nvPr/>
          </p:nvGrpSpPr>
          <p:grpSpPr bwMode="auto">
            <a:xfrm>
              <a:off x="295" y="1533"/>
              <a:ext cx="2404" cy="1422"/>
              <a:chOff x="295" y="1533"/>
              <a:chExt cx="2404" cy="1422"/>
            </a:xfrm>
          </p:grpSpPr>
          <p:grpSp>
            <p:nvGrpSpPr>
              <p:cNvPr id="53276" name="Group 25"/>
              <p:cNvGrpSpPr>
                <a:grpSpLocks/>
              </p:cNvGrpSpPr>
              <p:nvPr/>
            </p:nvGrpSpPr>
            <p:grpSpPr bwMode="auto">
              <a:xfrm>
                <a:off x="295" y="1533"/>
                <a:ext cx="2404" cy="1422"/>
                <a:chOff x="3197" y="1101"/>
                <a:chExt cx="2404" cy="1422"/>
              </a:xfrm>
            </p:grpSpPr>
            <p:sp>
              <p:nvSpPr>
                <p:cNvPr id="5327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42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保 持</a:t>
                  </a:r>
                </a:p>
              </p:txBody>
            </p:sp>
            <p:grpSp>
              <p:nvGrpSpPr>
                <p:cNvPr id="53279" name="Group 27"/>
                <p:cNvGrpSpPr>
                  <a:grpSpLocks/>
                </p:cNvGrpSpPr>
                <p:nvPr/>
              </p:nvGrpSpPr>
              <p:grpSpPr bwMode="auto">
                <a:xfrm>
                  <a:off x="3197" y="1101"/>
                  <a:ext cx="2404" cy="1422"/>
                  <a:chOff x="3197" y="1101"/>
                  <a:chExt cx="2404" cy="1422"/>
                </a:xfrm>
              </p:grpSpPr>
              <p:sp>
                <p:nvSpPr>
                  <p:cNvPr id="53283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1117"/>
                    <a:ext cx="72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zh-CN" altLang="en-US">
                        <a:latin typeface="Times New Roman" pitchFamily="18" charset="0"/>
                      </a:rPr>
                      <a:t>说 明</a:t>
                    </a:r>
                    <a:endParaRPr lang="zh-CN" altLang="en-US">
                      <a:latin typeface="Arial" charset="0"/>
                    </a:endParaRPr>
                  </a:p>
                </p:txBody>
              </p:sp>
              <p:grpSp>
                <p:nvGrpSpPr>
                  <p:cNvPr id="532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3" y="1101"/>
                    <a:ext cx="771" cy="288"/>
                    <a:chOff x="3243" y="1101"/>
                    <a:chExt cx="771" cy="288"/>
                  </a:xfrm>
                </p:grpSpPr>
                <p:sp>
                  <p:nvSpPr>
                    <p:cNvPr id="5330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J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  <p:sp>
                  <p:nvSpPr>
                    <p:cNvPr id="5330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K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328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" y="1101"/>
                    <a:ext cx="73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Q</a:t>
                    </a:r>
                    <a:r>
                      <a:rPr kumimoji="1" lang="en-US" altLang="zh-CN" baseline="30000">
                        <a:latin typeface="Times New Roman" pitchFamily="18" charset="0"/>
                      </a:rPr>
                      <a:t>n+1</a:t>
                    </a:r>
                    <a:endParaRPr lang="en-US" altLang="zh-CN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328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401"/>
                    <a:ext cx="36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28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117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109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389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290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243" y="139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5330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5330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5329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243" y="1661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5330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5330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5329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243" y="192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53301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53302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5329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243" y="2196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53299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53300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5329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2523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9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660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29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924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29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2196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329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85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8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69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清 </a:t>
                  </a:r>
                  <a:r>
                    <a:rPr lang="en-US" altLang="zh-CN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328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96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置 </a:t>
                  </a:r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328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2235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取 反</a:t>
                  </a:r>
                </a:p>
              </p:txBody>
            </p:sp>
          </p:grpSp>
          <p:sp>
            <p:nvSpPr>
              <p:cNvPr id="53277" name="Line 114"/>
              <p:cNvSpPr>
                <a:spLocks noChangeShapeType="1"/>
              </p:cNvSpPr>
              <p:nvPr/>
            </p:nvSpPr>
            <p:spPr bwMode="auto">
              <a:xfrm>
                <a:off x="1413" y="268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9677" name="Group 45"/>
          <p:cNvGrpSpPr>
            <a:grpSpLocks/>
          </p:cNvGrpSpPr>
          <p:nvPr/>
        </p:nvGrpSpPr>
        <p:grpSpPr bwMode="auto">
          <a:xfrm>
            <a:off x="5722938" y="4365625"/>
            <a:ext cx="3168650" cy="2016125"/>
            <a:chOff x="476" y="935"/>
            <a:chExt cx="1996" cy="1270"/>
          </a:xfrm>
        </p:grpSpPr>
        <p:sp>
          <p:nvSpPr>
            <p:cNvPr id="53260" name="Text Box 57"/>
            <p:cNvSpPr txBox="1">
              <a:spLocks noChangeArrowheads="1"/>
            </p:cNvSpPr>
            <p:nvPr/>
          </p:nvSpPr>
          <p:spPr bwMode="auto">
            <a:xfrm>
              <a:off x="476" y="935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3261" name="Group 44"/>
            <p:cNvGrpSpPr>
              <a:grpSpLocks/>
            </p:cNvGrpSpPr>
            <p:nvPr/>
          </p:nvGrpSpPr>
          <p:grpSpPr bwMode="auto">
            <a:xfrm>
              <a:off x="691" y="1298"/>
              <a:ext cx="1282" cy="907"/>
              <a:chOff x="691" y="1298"/>
              <a:chExt cx="1282" cy="907"/>
            </a:xfrm>
          </p:grpSpPr>
          <p:grpSp>
            <p:nvGrpSpPr>
              <p:cNvPr id="53262" name="Group 77"/>
              <p:cNvGrpSpPr>
                <a:grpSpLocks/>
              </p:cNvGrpSpPr>
              <p:nvPr/>
            </p:nvGrpSpPr>
            <p:grpSpPr bwMode="auto">
              <a:xfrm>
                <a:off x="691" y="1298"/>
                <a:ext cx="1282" cy="907"/>
                <a:chOff x="468" y="1843"/>
                <a:chExt cx="1282" cy="907"/>
              </a:xfrm>
            </p:grpSpPr>
            <p:sp>
              <p:nvSpPr>
                <p:cNvPr id="5326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0" y="1843"/>
                  <a:ext cx="4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T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326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20" y="1843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53266" name="Line 32"/>
                <p:cNvSpPr>
                  <a:spLocks noChangeShapeType="1"/>
                </p:cNvSpPr>
                <p:nvPr/>
              </p:nvSpPr>
              <p:spPr bwMode="auto">
                <a:xfrm>
                  <a:off x="469" y="1859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67" name="Line 35"/>
                <p:cNvSpPr>
                  <a:spLocks noChangeShapeType="1"/>
                </p:cNvSpPr>
                <p:nvPr/>
              </p:nvSpPr>
              <p:spPr bwMode="auto">
                <a:xfrm>
                  <a:off x="1020" y="1859"/>
                  <a:ext cx="0" cy="8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2" y="2136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2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8" y="2387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32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1" y="2387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327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4" y="2131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3272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131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3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750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263" name="Line 43"/>
              <p:cNvSpPr>
                <a:spLocks noChangeShapeType="1"/>
              </p:cNvSpPr>
              <p:nvPr/>
            </p:nvSpPr>
            <p:spPr bwMode="auto">
              <a:xfrm>
                <a:off x="1487" y="1896"/>
                <a:ext cx="13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3419475" y="5878513"/>
            <a:ext cx="1944688" cy="503237"/>
          </a:xfrm>
          <a:prstGeom prst="wedgeRoundRectCallout">
            <a:avLst>
              <a:gd name="adj1" fmla="val 88287"/>
              <a:gd name="adj2" fmla="val -8312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仅和原态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关联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8" grpId="0"/>
      <p:bldP spid="8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三、主从结构触发器</a:t>
            </a:r>
          </a:p>
        </p:txBody>
      </p:sp>
      <p:sp>
        <p:nvSpPr>
          <p:cNvPr id="54348" name="Text Box 25"/>
          <p:cNvSpPr txBox="1">
            <a:spLocks noChangeArrowheads="1"/>
          </p:cNvSpPr>
          <p:nvPr/>
        </p:nvSpPr>
        <p:spPr bwMode="auto">
          <a:xfrm>
            <a:off x="612775" y="981075"/>
            <a:ext cx="475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、异步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清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置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控制端</a:t>
            </a:r>
          </a:p>
        </p:txBody>
      </p: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755650" y="1557338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异步操作（不受同步时序控制）</a:t>
            </a:r>
          </a:p>
        </p:txBody>
      </p:sp>
      <p:grpSp>
        <p:nvGrpSpPr>
          <p:cNvPr id="54434" name="Group 162"/>
          <p:cNvGrpSpPr>
            <a:grpSpLocks/>
          </p:cNvGrpSpPr>
          <p:nvPr/>
        </p:nvGrpSpPr>
        <p:grpSpPr bwMode="auto">
          <a:xfrm>
            <a:off x="1116013" y="2276475"/>
            <a:ext cx="3332162" cy="3613150"/>
            <a:chOff x="975" y="1434"/>
            <a:chExt cx="2099" cy="2276"/>
          </a:xfrm>
        </p:grpSpPr>
        <p:grpSp>
          <p:nvGrpSpPr>
            <p:cNvPr id="54298" name="Group 160"/>
            <p:cNvGrpSpPr>
              <a:grpSpLocks/>
            </p:cNvGrpSpPr>
            <p:nvPr/>
          </p:nvGrpSpPr>
          <p:grpSpPr bwMode="auto">
            <a:xfrm>
              <a:off x="975" y="1434"/>
              <a:ext cx="2099" cy="1189"/>
              <a:chOff x="975" y="1434"/>
              <a:chExt cx="2099" cy="1189"/>
            </a:xfrm>
          </p:grpSpPr>
          <p:sp>
            <p:nvSpPr>
              <p:cNvPr id="54320" name="Text Box 32"/>
              <p:cNvSpPr txBox="1">
                <a:spLocks noChangeArrowheads="1"/>
              </p:cNvSpPr>
              <p:nvPr/>
            </p:nvSpPr>
            <p:spPr bwMode="auto">
              <a:xfrm>
                <a:off x="2563" y="1434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54321" name="Group 38"/>
              <p:cNvGrpSpPr>
                <a:grpSpLocks/>
              </p:cNvGrpSpPr>
              <p:nvPr/>
            </p:nvGrpSpPr>
            <p:grpSpPr bwMode="auto">
              <a:xfrm>
                <a:off x="975" y="1434"/>
                <a:ext cx="511" cy="327"/>
                <a:chOff x="2744" y="1856"/>
                <a:chExt cx="511" cy="327"/>
              </a:xfrm>
            </p:grpSpPr>
            <p:sp>
              <p:nvSpPr>
                <p:cNvPr id="5435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1856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4351" name="Line 37"/>
                <p:cNvSpPr>
                  <a:spLocks noChangeShapeType="1"/>
                </p:cNvSpPr>
                <p:nvPr/>
              </p:nvSpPr>
              <p:spPr bwMode="auto">
                <a:xfrm>
                  <a:off x="2877" y="188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22" name="Group 159"/>
              <p:cNvGrpSpPr>
                <a:grpSpLocks/>
              </p:cNvGrpSpPr>
              <p:nvPr/>
            </p:nvGrpSpPr>
            <p:grpSpPr bwMode="auto">
              <a:xfrm>
                <a:off x="1022" y="1660"/>
                <a:ext cx="1942" cy="963"/>
                <a:chOff x="1022" y="1660"/>
                <a:chExt cx="1942" cy="963"/>
              </a:xfrm>
            </p:grpSpPr>
            <p:grpSp>
              <p:nvGrpSpPr>
                <p:cNvPr id="54323" name="Group 26"/>
                <p:cNvGrpSpPr>
                  <a:grpSpLocks/>
                </p:cNvGrpSpPr>
                <p:nvPr/>
              </p:nvGrpSpPr>
              <p:grpSpPr bwMode="auto">
                <a:xfrm>
                  <a:off x="1022" y="1970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434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4347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2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367" y="2387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2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558" y="2386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26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69" y="1660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27" name="Group 35"/>
                <p:cNvGrpSpPr>
                  <a:grpSpLocks/>
                </p:cNvGrpSpPr>
                <p:nvPr/>
              </p:nvGrpSpPr>
              <p:grpSpPr bwMode="auto">
                <a:xfrm>
                  <a:off x="2284" y="1970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434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4344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5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434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2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420" y="2386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2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32" y="2387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3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631" y="1660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31" name="Group 43"/>
                <p:cNvGrpSpPr>
                  <a:grpSpLocks/>
                </p:cNvGrpSpPr>
                <p:nvPr/>
              </p:nvGrpSpPr>
              <p:grpSpPr bwMode="auto">
                <a:xfrm>
                  <a:off x="1348" y="1826"/>
                  <a:ext cx="1080" cy="797"/>
                  <a:chOff x="1392" y="1907"/>
                  <a:chExt cx="1080" cy="797"/>
                </a:xfrm>
              </p:grpSpPr>
              <p:grpSp>
                <p:nvGrpSpPr>
                  <p:cNvPr id="5433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429" y="1933"/>
                    <a:ext cx="1043" cy="771"/>
                    <a:chOff x="1429" y="1933"/>
                    <a:chExt cx="1043" cy="771"/>
                  </a:xfrm>
                </p:grpSpPr>
                <p:sp>
                  <p:nvSpPr>
                    <p:cNvPr id="5433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37" y="1933"/>
                      <a:ext cx="363" cy="77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9" y="1933"/>
                      <a:ext cx="40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0" y="2704"/>
                      <a:ext cx="2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3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07"/>
                    <a:ext cx="45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32" name="Group 49"/>
                <p:cNvGrpSpPr>
                  <a:grpSpLocks/>
                </p:cNvGrpSpPr>
                <p:nvPr/>
              </p:nvGrpSpPr>
              <p:grpSpPr bwMode="auto">
                <a:xfrm>
                  <a:off x="1559" y="1826"/>
                  <a:ext cx="1088" cy="793"/>
                  <a:chOff x="1610" y="3090"/>
                  <a:chExt cx="1088" cy="793"/>
                </a:xfrm>
              </p:grpSpPr>
              <p:sp>
                <p:nvSpPr>
                  <p:cNvPr id="54333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2" y="3111"/>
                    <a:ext cx="367" cy="7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3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882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3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3111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3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3090"/>
                    <a:ext cx="45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4299" name="Group 161"/>
            <p:cNvGrpSpPr>
              <a:grpSpLocks/>
            </p:cNvGrpSpPr>
            <p:nvPr/>
          </p:nvGrpSpPr>
          <p:grpSpPr bwMode="auto">
            <a:xfrm>
              <a:off x="1021" y="2378"/>
              <a:ext cx="1949" cy="1332"/>
              <a:chOff x="1021" y="2885"/>
              <a:chExt cx="1949" cy="1332"/>
            </a:xfrm>
          </p:grpSpPr>
          <p:sp>
            <p:nvSpPr>
              <p:cNvPr id="54300" name="Text Box 30"/>
              <p:cNvSpPr txBox="1">
                <a:spLocks noChangeArrowheads="1"/>
              </p:cNvSpPr>
              <p:nvPr/>
            </p:nvSpPr>
            <p:spPr bwMode="auto">
              <a:xfrm>
                <a:off x="1882" y="3929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grpSp>
            <p:nvGrpSpPr>
              <p:cNvPr id="54301" name="Group 26"/>
              <p:cNvGrpSpPr>
                <a:grpSpLocks/>
              </p:cNvGrpSpPr>
              <p:nvPr/>
            </p:nvGrpSpPr>
            <p:grpSpPr bwMode="auto">
              <a:xfrm>
                <a:off x="1021" y="3195"/>
                <a:ext cx="680" cy="416"/>
                <a:chOff x="1202" y="2107"/>
                <a:chExt cx="680" cy="416"/>
              </a:xfrm>
            </p:grpSpPr>
            <p:grpSp>
              <p:nvGrpSpPr>
                <p:cNvPr id="54316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431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4317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2" name="Line 32"/>
              <p:cNvSpPr>
                <a:spLocks noChangeShapeType="1"/>
              </p:cNvSpPr>
              <p:nvPr/>
            </p:nvSpPr>
            <p:spPr bwMode="auto">
              <a:xfrm flipV="1">
                <a:off x="1565" y="361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3" name="Line 33"/>
              <p:cNvSpPr>
                <a:spLocks noChangeShapeType="1"/>
              </p:cNvSpPr>
              <p:nvPr/>
            </p:nvSpPr>
            <p:spPr bwMode="auto">
              <a:xfrm flipV="1">
                <a:off x="1368" y="2885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304" name="Group 35"/>
              <p:cNvGrpSpPr>
                <a:grpSpLocks/>
              </p:cNvGrpSpPr>
              <p:nvPr/>
            </p:nvGrpSpPr>
            <p:grpSpPr bwMode="auto">
              <a:xfrm>
                <a:off x="2290" y="3207"/>
                <a:ext cx="680" cy="416"/>
                <a:chOff x="1202" y="2107"/>
                <a:chExt cx="680" cy="416"/>
              </a:xfrm>
            </p:grpSpPr>
            <p:grpSp>
              <p:nvGrpSpPr>
                <p:cNvPr id="54312" name="Group 36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431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4313" name="Oval 3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4305" name="Line 40"/>
              <p:cNvSpPr>
                <a:spLocks noChangeShapeType="1"/>
              </p:cNvSpPr>
              <p:nvPr/>
            </p:nvSpPr>
            <p:spPr bwMode="auto">
              <a:xfrm flipV="1">
                <a:off x="2426" y="36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Line 42"/>
              <p:cNvSpPr>
                <a:spLocks noChangeShapeType="1"/>
              </p:cNvSpPr>
              <p:nvPr/>
            </p:nvSpPr>
            <p:spPr bwMode="auto">
              <a:xfrm flipV="1">
                <a:off x="2637" y="289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7" name="Line 68"/>
              <p:cNvSpPr>
                <a:spLocks noChangeShapeType="1"/>
              </p:cNvSpPr>
              <p:nvPr/>
            </p:nvSpPr>
            <p:spPr bwMode="auto">
              <a:xfrm>
                <a:off x="1565" y="3850"/>
                <a:ext cx="8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Line 69"/>
              <p:cNvSpPr>
                <a:spLocks noChangeShapeType="1"/>
              </p:cNvSpPr>
              <p:nvPr/>
            </p:nvSpPr>
            <p:spPr bwMode="auto">
              <a:xfrm flipV="1">
                <a:off x="1975" y="3837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Oval 70"/>
              <p:cNvSpPr>
                <a:spLocks noChangeArrowheads="1"/>
              </p:cNvSpPr>
              <p:nvPr/>
            </p:nvSpPr>
            <p:spPr bwMode="auto">
              <a:xfrm>
                <a:off x="1951" y="38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Line 83"/>
              <p:cNvSpPr>
                <a:spLocks noChangeShapeType="1"/>
              </p:cNvSpPr>
              <p:nvPr/>
            </p:nvSpPr>
            <p:spPr bwMode="auto">
              <a:xfrm flipV="1">
                <a:off x="1202" y="361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1" name="Line 84"/>
              <p:cNvSpPr>
                <a:spLocks noChangeShapeType="1"/>
              </p:cNvSpPr>
              <p:nvPr/>
            </p:nvSpPr>
            <p:spPr bwMode="auto">
              <a:xfrm flipV="1">
                <a:off x="2835" y="36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4435" name="Group 163"/>
          <p:cNvGrpSpPr>
            <a:grpSpLocks/>
          </p:cNvGrpSpPr>
          <p:nvPr/>
        </p:nvGrpSpPr>
        <p:grpSpPr bwMode="auto">
          <a:xfrm>
            <a:off x="4114800" y="3789363"/>
            <a:ext cx="1171575" cy="519112"/>
            <a:chOff x="2880" y="2387"/>
            <a:chExt cx="738" cy="327"/>
          </a:xfrm>
        </p:grpSpPr>
        <p:sp>
          <p:nvSpPr>
            <p:cNvPr id="54295" name="Line 55"/>
            <p:cNvSpPr>
              <a:spLocks noChangeShapeType="1"/>
            </p:cNvSpPr>
            <p:nvPr/>
          </p:nvSpPr>
          <p:spPr bwMode="auto">
            <a:xfrm flipV="1">
              <a:off x="2880" y="238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Text Box 59"/>
            <p:cNvSpPr txBox="1">
              <a:spLocks noChangeArrowheads="1"/>
            </p:cNvSpPr>
            <p:nvPr/>
          </p:nvSpPr>
          <p:spPr bwMode="auto">
            <a:xfrm>
              <a:off x="3107" y="2387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7" name="Line 84"/>
            <p:cNvSpPr>
              <a:spLocks noChangeShapeType="1"/>
            </p:cNvSpPr>
            <p:nvPr/>
          </p:nvSpPr>
          <p:spPr bwMode="auto">
            <a:xfrm>
              <a:off x="2880" y="256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40" name="Group 168"/>
          <p:cNvGrpSpPr>
            <a:grpSpLocks/>
          </p:cNvGrpSpPr>
          <p:nvPr/>
        </p:nvGrpSpPr>
        <p:grpSpPr bwMode="auto">
          <a:xfrm>
            <a:off x="323850" y="3789363"/>
            <a:ext cx="1093788" cy="525462"/>
            <a:chOff x="-167" y="2387"/>
            <a:chExt cx="689" cy="331"/>
          </a:xfrm>
        </p:grpSpPr>
        <p:sp>
          <p:nvSpPr>
            <p:cNvPr id="54292" name="Line 55"/>
            <p:cNvSpPr>
              <a:spLocks noChangeShapeType="1"/>
            </p:cNvSpPr>
            <p:nvPr/>
          </p:nvSpPr>
          <p:spPr bwMode="auto">
            <a:xfrm flipV="1">
              <a:off x="522" y="238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Text Box 59"/>
            <p:cNvSpPr txBox="1">
              <a:spLocks noChangeArrowheads="1"/>
            </p:cNvSpPr>
            <p:nvPr/>
          </p:nvSpPr>
          <p:spPr bwMode="auto">
            <a:xfrm>
              <a:off x="-167" y="2391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4" name="Line 84"/>
            <p:cNvSpPr>
              <a:spLocks noChangeShapeType="1"/>
            </p:cNvSpPr>
            <p:nvPr/>
          </p:nvSpPr>
          <p:spPr bwMode="auto">
            <a:xfrm>
              <a:off x="159" y="256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441" name="Text Box 100"/>
          <p:cNvSpPr txBox="1">
            <a:spLocks noChangeArrowheads="1"/>
          </p:cNvSpPr>
          <p:nvPr/>
        </p:nvSpPr>
        <p:spPr bwMode="auto">
          <a:xfrm>
            <a:off x="5364163" y="2133600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=1</a:t>
            </a: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5653088" y="2638425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不受影响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443" name="Text Box 100"/>
          <p:cNvSpPr txBox="1">
            <a:spLocks noChangeArrowheads="1"/>
          </p:cNvSpPr>
          <p:nvPr/>
        </p:nvSpPr>
        <p:spPr bwMode="auto">
          <a:xfrm>
            <a:off x="5364163" y="3214688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198938" y="4292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3983038" y="23336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5651500" y="3765550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置“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宋体" charset="-122"/>
              </a:rPr>
              <a:t>”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447" name="Text Box 100"/>
          <p:cNvSpPr txBox="1">
            <a:spLocks noChangeArrowheads="1"/>
          </p:cNvSpPr>
          <p:nvPr/>
        </p:nvSpPr>
        <p:spPr bwMode="auto">
          <a:xfrm>
            <a:off x="5364163" y="4340225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6513" y="4292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468313" y="23336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5651500" y="4916488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清“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chemeClr val="folHlink"/>
                </a:solidFill>
                <a:latin typeface="宋体" charset="-122"/>
              </a:rPr>
              <a:t>”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451" name="Rectangle 24"/>
          <p:cNvSpPr>
            <a:spLocks noChangeArrowheads="1"/>
          </p:cNvSpPr>
          <p:nvPr/>
        </p:nvSpPr>
        <p:spPr bwMode="auto">
          <a:xfrm>
            <a:off x="901700" y="5934075"/>
            <a:ext cx="6189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lang="zh-CN" altLang="en-US" sz="2800">
                <a:latin typeface="Times New Roman" pitchFamily="18" charset="0"/>
              </a:rPr>
              <a:t>不允许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en-US" altLang="zh-CN" sz="2800" baseline="-25000">
                <a:latin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>
                <a:latin typeface="Times New Roman" pitchFamily="18" charset="0"/>
              </a:rPr>
              <a:t>R</a:t>
            </a:r>
            <a:r>
              <a:rPr lang="en-US" altLang="zh-CN" sz="2800" baseline="-25000">
                <a:latin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</a:rPr>
              <a:t>同时为</a:t>
            </a:r>
            <a:r>
              <a:rPr lang="en-US" altLang="zh-CN" sz="2800">
                <a:latin typeface="Times New Roman" pitchFamily="18" charset="0"/>
              </a:rPr>
              <a:t>0</a:t>
            </a:r>
            <a:endParaRPr lang="en-US" altLang="zh-CN" sz="28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8" grpId="0"/>
      <p:bldP spid="54349" grpId="0"/>
      <p:bldP spid="54441" grpId="0"/>
      <p:bldP spid="5" grpId="0"/>
      <p:bldP spid="54443" grpId="0"/>
      <p:bldP spid="2" grpId="0"/>
      <p:bldP spid="2" grpId="1"/>
      <p:bldP spid="3" grpId="0"/>
      <p:bldP spid="3" grpId="1"/>
      <p:bldP spid="4" grpId="0"/>
      <p:bldP spid="54447" grpId="0"/>
      <p:bldP spid="6" grpId="0"/>
      <p:bldP spid="7" grpId="0"/>
      <p:bldP spid="8" grpId="0"/>
      <p:bldP spid="544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三、主从结构触发器</a:t>
            </a:r>
          </a:p>
        </p:txBody>
      </p:sp>
      <p:grpSp>
        <p:nvGrpSpPr>
          <p:cNvPr id="55300" name="Group 74"/>
          <p:cNvGrpSpPr>
            <a:grpSpLocks/>
          </p:cNvGrpSpPr>
          <p:nvPr/>
        </p:nvGrpSpPr>
        <p:grpSpPr bwMode="auto">
          <a:xfrm>
            <a:off x="107950" y="1125538"/>
            <a:ext cx="4956175" cy="3613150"/>
            <a:chOff x="385" y="1389"/>
            <a:chExt cx="3122" cy="2276"/>
          </a:xfrm>
        </p:grpSpPr>
        <p:grpSp>
          <p:nvGrpSpPr>
            <p:cNvPr id="55360" name="Group 7"/>
            <p:cNvGrpSpPr>
              <a:grpSpLocks/>
            </p:cNvGrpSpPr>
            <p:nvPr/>
          </p:nvGrpSpPr>
          <p:grpSpPr bwMode="auto">
            <a:xfrm>
              <a:off x="884" y="1389"/>
              <a:ext cx="2099" cy="2276"/>
              <a:chOff x="975" y="1434"/>
              <a:chExt cx="2099" cy="2276"/>
            </a:xfrm>
          </p:grpSpPr>
          <p:grpSp>
            <p:nvGrpSpPr>
              <p:cNvPr id="55369" name="Group 8"/>
              <p:cNvGrpSpPr>
                <a:grpSpLocks/>
              </p:cNvGrpSpPr>
              <p:nvPr/>
            </p:nvGrpSpPr>
            <p:grpSpPr bwMode="auto">
              <a:xfrm>
                <a:off x="975" y="1434"/>
                <a:ext cx="2099" cy="1189"/>
                <a:chOff x="975" y="1434"/>
                <a:chExt cx="2099" cy="1189"/>
              </a:xfrm>
            </p:grpSpPr>
            <p:sp>
              <p:nvSpPr>
                <p:cNvPr id="553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563" y="1434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grpSp>
              <p:nvGrpSpPr>
                <p:cNvPr id="55392" name="Group 38"/>
                <p:cNvGrpSpPr>
                  <a:grpSpLocks/>
                </p:cNvGrpSpPr>
                <p:nvPr/>
              </p:nvGrpSpPr>
              <p:grpSpPr bwMode="auto">
                <a:xfrm>
                  <a:off x="975" y="1434"/>
                  <a:ext cx="511" cy="327"/>
                  <a:chOff x="2744" y="1856"/>
                  <a:chExt cx="511" cy="327"/>
                </a:xfrm>
              </p:grpSpPr>
              <p:sp>
                <p:nvSpPr>
                  <p:cNvPr id="55421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4" y="1856"/>
                    <a:ext cx="51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Q</a:t>
                    </a:r>
                  </a:p>
                </p:txBody>
              </p:sp>
              <p:sp>
                <p:nvSpPr>
                  <p:cNvPr id="5542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877" y="1888"/>
                    <a:ext cx="22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393" name="Group 13"/>
                <p:cNvGrpSpPr>
                  <a:grpSpLocks/>
                </p:cNvGrpSpPr>
                <p:nvPr/>
              </p:nvGrpSpPr>
              <p:grpSpPr bwMode="auto">
                <a:xfrm>
                  <a:off x="1022" y="1660"/>
                  <a:ext cx="1942" cy="963"/>
                  <a:chOff x="1022" y="1660"/>
                  <a:chExt cx="1942" cy="963"/>
                </a:xfrm>
              </p:grpSpPr>
              <p:grpSp>
                <p:nvGrpSpPr>
                  <p:cNvPr id="55394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022" y="1970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55417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55419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20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55418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95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7" y="2387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9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58" y="2386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97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69" y="1660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5398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284" y="1970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55413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55415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16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5541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99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0" y="2386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0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32" y="2387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01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31" y="1660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5402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1348" y="1826"/>
                    <a:ext cx="1080" cy="797"/>
                    <a:chOff x="1392" y="1907"/>
                    <a:chExt cx="1080" cy="797"/>
                  </a:xfrm>
                </p:grpSpPr>
                <p:grpSp>
                  <p:nvGrpSpPr>
                    <p:cNvPr id="55408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29" y="1933"/>
                      <a:ext cx="1043" cy="771"/>
                      <a:chOff x="1429" y="1933"/>
                      <a:chExt cx="1043" cy="771"/>
                    </a:xfrm>
                  </p:grpSpPr>
                  <p:sp>
                    <p:nvSpPr>
                      <p:cNvPr id="55410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37" y="1933"/>
                        <a:ext cx="363" cy="77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11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29" y="1933"/>
                        <a:ext cx="408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12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0" y="2704"/>
                        <a:ext cx="27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5409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07"/>
                      <a:ext cx="45" cy="4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540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1559" y="1826"/>
                    <a:ext cx="1088" cy="793"/>
                    <a:chOff x="1610" y="3090"/>
                    <a:chExt cx="1088" cy="793"/>
                  </a:xfrm>
                </p:grpSpPr>
                <p:sp>
                  <p:nvSpPr>
                    <p:cNvPr id="55404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2" y="3111"/>
                      <a:ext cx="367" cy="7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405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10" y="3882"/>
                      <a:ext cx="2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40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45" y="3111"/>
                      <a:ext cx="40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407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3" y="3090"/>
                      <a:ext cx="45" cy="4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5370" name="Group 41"/>
              <p:cNvGrpSpPr>
                <a:grpSpLocks/>
              </p:cNvGrpSpPr>
              <p:nvPr/>
            </p:nvGrpSpPr>
            <p:grpSpPr bwMode="auto">
              <a:xfrm>
                <a:off x="1021" y="2378"/>
                <a:ext cx="1949" cy="1332"/>
                <a:chOff x="1021" y="2885"/>
                <a:chExt cx="1949" cy="1332"/>
              </a:xfrm>
            </p:grpSpPr>
            <p:sp>
              <p:nvSpPr>
                <p:cNvPr id="553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882" y="3929"/>
                  <a:ext cx="77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folHlink"/>
                      </a:solidFill>
                      <a:latin typeface="Times New Roman" pitchFamily="18" charset="0"/>
                    </a:rPr>
                    <a:t>CLK</a:t>
                  </a:r>
                </a:p>
              </p:txBody>
            </p:sp>
            <p:grpSp>
              <p:nvGrpSpPr>
                <p:cNvPr id="55372" name="Group 26"/>
                <p:cNvGrpSpPr>
                  <a:grpSpLocks/>
                </p:cNvGrpSpPr>
                <p:nvPr/>
              </p:nvGrpSpPr>
              <p:grpSpPr bwMode="auto">
                <a:xfrm>
                  <a:off x="1021" y="3195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538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538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9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538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37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565" y="361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68" y="2885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5375" name="Group 35"/>
                <p:cNvGrpSpPr>
                  <a:grpSpLocks/>
                </p:cNvGrpSpPr>
                <p:nvPr/>
              </p:nvGrpSpPr>
              <p:grpSpPr bwMode="auto">
                <a:xfrm>
                  <a:off x="2290" y="32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538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538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8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5384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53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426" y="36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637" y="28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8" name="Line 68"/>
                <p:cNvSpPr>
                  <a:spLocks noChangeShapeType="1"/>
                </p:cNvSpPr>
                <p:nvPr/>
              </p:nvSpPr>
              <p:spPr bwMode="auto">
                <a:xfrm>
                  <a:off x="1565" y="3850"/>
                  <a:ext cx="86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7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1975" y="3837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0" name="Oval 70"/>
                <p:cNvSpPr>
                  <a:spLocks noChangeArrowheads="1"/>
                </p:cNvSpPr>
                <p:nvPr/>
              </p:nvSpPr>
              <p:spPr bwMode="auto">
                <a:xfrm>
                  <a:off x="1951" y="383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8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202" y="361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8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35" y="36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61" name="Group 62"/>
            <p:cNvGrpSpPr>
              <a:grpSpLocks/>
            </p:cNvGrpSpPr>
            <p:nvPr/>
          </p:nvGrpSpPr>
          <p:grpSpPr bwMode="auto">
            <a:xfrm>
              <a:off x="2769" y="2342"/>
              <a:ext cx="738" cy="327"/>
              <a:chOff x="2880" y="2387"/>
              <a:chExt cx="738" cy="327"/>
            </a:xfrm>
          </p:grpSpPr>
          <p:sp>
            <p:nvSpPr>
              <p:cNvPr id="55366" name="Line 55"/>
              <p:cNvSpPr>
                <a:spLocks noChangeShapeType="1"/>
              </p:cNvSpPr>
              <p:nvPr/>
            </p:nvSpPr>
            <p:spPr bwMode="auto">
              <a:xfrm flipV="1">
                <a:off x="2880" y="2387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7" name="Text Box 59"/>
              <p:cNvSpPr txBox="1">
                <a:spLocks noChangeArrowheads="1"/>
              </p:cNvSpPr>
              <p:nvPr/>
            </p:nvSpPr>
            <p:spPr bwMode="auto">
              <a:xfrm>
                <a:off x="3107" y="2387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  <a:r>
                  <a:rPr lang="en-US" altLang="zh-CN" sz="28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5368" name="Line 84"/>
              <p:cNvSpPr>
                <a:spLocks noChangeShapeType="1"/>
              </p:cNvSpPr>
              <p:nvPr/>
            </p:nvSpPr>
            <p:spPr bwMode="auto">
              <a:xfrm>
                <a:off x="2880" y="2568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62" name="Group 66"/>
            <p:cNvGrpSpPr>
              <a:grpSpLocks/>
            </p:cNvGrpSpPr>
            <p:nvPr/>
          </p:nvGrpSpPr>
          <p:grpSpPr bwMode="auto">
            <a:xfrm>
              <a:off x="385" y="2342"/>
              <a:ext cx="689" cy="331"/>
              <a:chOff x="-167" y="2387"/>
              <a:chExt cx="689" cy="331"/>
            </a:xfrm>
          </p:grpSpPr>
          <p:sp>
            <p:nvSpPr>
              <p:cNvPr id="55363" name="Line 55"/>
              <p:cNvSpPr>
                <a:spLocks noChangeShapeType="1"/>
              </p:cNvSpPr>
              <p:nvPr/>
            </p:nvSpPr>
            <p:spPr bwMode="auto">
              <a:xfrm flipV="1">
                <a:off x="522" y="2387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64" name="Text Box 59"/>
              <p:cNvSpPr txBox="1">
                <a:spLocks noChangeArrowheads="1"/>
              </p:cNvSpPr>
              <p:nvPr/>
            </p:nvSpPr>
            <p:spPr bwMode="auto">
              <a:xfrm>
                <a:off x="-167" y="2391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8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5365" name="Line 84"/>
              <p:cNvSpPr>
                <a:spLocks noChangeShapeType="1"/>
              </p:cNvSpPr>
              <p:nvPr/>
            </p:nvSpPr>
            <p:spPr bwMode="auto">
              <a:xfrm>
                <a:off x="159" y="2568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0765" name="Group 109"/>
          <p:cNvGrpSpPr>
            <a:grpSpLocks/>
          </p:cNvGrpSpPr>
          <p:nvPr/>
        </p:nvGrpSpPr>
        <p:grpSpPr bwMode="auto">
          <a:xfrm>
            <a:off x="5075238" y="1268413"/>
            <a:ext cx="3816350" cy="2833687"/>
            <a:chOff x="3197" y="799"/>
            <a:chExt cx="2404" cy="1785"/>
          </a:xfrm>
        </p:grpSpPr>
        <p:grpSp>
          <p:nvGrpSpPr>
            <p:cNvPr id="55327" name="Group 25"/>
            <p:cNvGrpSpPr>
              <a:grpSpLocks/>
            </p:cNvGrpSpPr>
            <p:nvPr/>
          </p:nvGrpSpPr>
          <p:grpSpPr bwMode="auto">
            <a:xfrm>
              <a:off x="3197" y="1162"/>
              <a:ext cx="2404" cy="1422"/>
              <a:chOff x="3197" y="1101"/>
              <a:chExt cx="2404" cy="1422"/>
            </a:xfrm>
          </p:grpSpPr>
          <p:sp>
            <p:nvSpPr>
              <p:cNvPr id="55329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Arial" charset="0"/>
                  </a:rPr>
                  <a:t>不允许</a:t>
                </a:r>
              </a:p>
            </p:txBody>
          </p:sp>
          <p:grpSp>
            <p:nvGrpSpPr>
              <p:cNvPr id="55330" name="Group 27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5533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55335" name="Group 29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5535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r>
                      <a:rPr kumimoji="1" lang="en-US" altLang="zh-CN" baseline="-25000">
                        <a:latin typeface="Times New Roman" pitchFamily="18" charset="0"/>
                      </a:rPr>
                      <a:t>D</a:t>
                    </a:r>
                    <a:endParaRPr lang="en-US" altLang="zh-CN" baseline="-25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53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r>
                      <a:rPr kumimoji="1" lang="en-US" altLang="zh-CN" baseline="-25000">
                        <a:latin typeface="Times New Roman" pitchFamily="18" charset="0"/>
                      </a:rPr>
                      <a:t>D</a:t>
                    </a:r>
                    <a:endParaRPr lang="en-US" altLang="zh-CN" baseline="-25000"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553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553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5338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9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40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5341" name="Group 37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5535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535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5342" name="Group 40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5535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535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5343" name="Group 43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5535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535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55344" name="Group 46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5535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5535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55345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53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53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5349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31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5332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5333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folHlink"/>
                    </a:solidFill>
                    <a:latin typeface="Arial" charset="0"/>
                  </a:rPr>
                  <a:t>无操作</a:t>
                </a:r>
              </a:p>
            </p:txBody>
          </p:sp>
        </p:grpSp>
        <p:sp>
          <p:nvSpPr>
            <p:cNvPr id="55328" name="Text Box 57"/>
            <p:cNvSpPr txBox="1">
              <a:spLocks noChangeArrowheads="1"/>
            </p:cNvSpPr>
            <p:nvPr/>
          </p:nvSpPr>
          <p:spPr bwMode="auto">
            <a:xfrm>
              <a:off x="3605" y="799"/>
              <a:ext cx="17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异步</a:t>
              </a:r>
              <a:r>
                <a:rPr lang="zh-CN" altLang="en-US">
                  <a:latin typeface="Times New Roman" pitchFamily="18" charset="0"/>
                </a:rPr>
                <a:t>控制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732588" y="4581525"/>
            <a:ext cx="2232025" cy="503238"/>
          </a:xfrm>
          <a:prstGeom prst="wedgeRoundRectCallout">
            <a:avLst>
              <a:gd name="adj1" fmla="val -50926"/>
              <a:gd name="adj2" fmla="val -17775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控制端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负逻辑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grpSp>
        <p:nvGrpSpPr>
          <p:cNvPr id="70790" name="Group 134"/>
          <p:cNvGrpSpPr>
            <a:grpSpLocks/>
          </p:cNvGrpSpPr>
          <p:nvPr/>
        </p:nvGrpSpPr>
        <p:grpSpPr bwMode="auto">
          <a:xfrm>
            <a:off x="2339975" y="4652963"/>
            <a:ext cx="4487863" cy="1809750"/>
            <a:chOff x="1685" y="2931"/>
            <a:chExt cx="2827" cy="1140"/>
          </a:xfrm>
        </p:grpSpPr>
        <p:grpSp>
          <p:nvGrpSpPr>
            <p:cNvPr id="55304" name="Group 144"/>
            <p:cNvGrpSpPr>
              <a:grpSpLocks/>
            </p:cNvGrpSpPr>
            <p:nvPr/>
          </p:nvGrpSpPr>
          <p:grpSpPr bwMode="auto">
            <a:xfrm>
              <a:off x="2472" y="2931"/>
              <a:ext cx="1224" cy="1140"/>
              <a:chOff x="3696" y="2834"/>
              <a:chExt cx="1224" cy="1140"/>
            </a:xfrm>
          </p:grpSpPr>
          <p:grpSp>
            <p:nvGrpSpPr>
              <p:cNvPr id="55314" name="Group 109"/>
              <p:cNvGrpSpPr>
                <a:grpSpLocks/>
              </p:cNvGrpSpPr>
              <p:nvPr/>
            </p:nvGrpSpPr>
            <p:grpSpPr bwMode="auto">
              <a:xfrm>
                <a:off x="3696" y="2834"/>
                <a:ext cx="1224" cy="1140"/>
                <a:chOff x="3696" y="2790"/>
                <a:chExt cx="1224" cy="1140"/>
              </a:xfrm>
            </p:grpSpPr>
            <p:sp>
              <p:nvSpPr>
                <p:cNvPr id="55318" name="Rectangle 60"/>
                <p:cNvSpPr>
                  <a:spLocks noChangeArrowheads="1"/>
                </p:cNvSpPr>
                <p:nvPr/>
              </p:nvSpPr>
              <p:spPr bwMode="auto">
                <a:xfrm>
                  <a:off x="3696" y="3062"/>
                  <a:ext cx="1224" cy="5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28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IR</a:t>
                  </a:r>
                </a:p>
              </p:txBody>
            </p:sp>
            <p:sp>
              <p:nvSpPr>
                <p:cNvPr id="553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54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IS</a:t>
                  </a:r>
                </a:p>
              </p:txBody>
            </p:sp>
            <p:sp>
              <p:nvSpPr>
                <p:cNvPr id="553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54" y="309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5322" name="Oval 66"/>
                <p:cNvSpPr>
                  <a:spLocks noChangeArrowheads="1"/>
                </p:cNvSpPr>
                <p:nvPr/>
              </p:nvSpPr>
              <p:spPr bwMode="auto">
                <a:xfrm>
                  <a:off x="3906" y="297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2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672" y="365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669" y="2790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944" y="3657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946" y="279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15" name="Group 143"/>
              <p:cNvGrpSpPr>
                <a:grpSpLocks/>
              </p:cNvGrpSpPr>
              <p:nvPr/>
            </p:nvGrpSpPr>
            <p:grpSpPr bwMode="auto">
              <a:xfrm>
                <a:off x="4270" y="3603"/>
                <a:ext cx="91" cy="272"/>
                <a:chOff x="4270" y="3603"/>
                <a:chExt cx="91" cy="272"/>
              </a:xfrm>
            </p:grpSpPr>
            <p:sp>
              <p:nvSpPr>
                <p:cNvPr id="55316" name="AutoShape 140"/>
                <p:cNvSpPr>
                  <a:spLocks noChangeArrowheads="1"/>
                </p:cNvSpPr>
                <p:nvPr/>
              </p:nvSpPr>
              <p:spPr bwMode="auto">
                <a:xfrm>
                  <a:off x="4270" y="3603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318" y="369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05" name="Group 131"/>
            <p:cNvGrpSpPr>
              <a:grpSpLocks/>
            </p:cNvGrpSpPr>
            <p:nvPr/>
          </p:nvGrpSpPr>
          <p:grpSpPr bwMode="auto">
            <a:xfrm>
              <a:off x="3696" y="3339"/>
              <a:ext cx="816" cy="288"/>
              <a:chOff x="3878" y="3414"/>
              <a:chExt cx="816" cy="288"/>
            </a:xfrm>
          </p:grpSpPr>
          <p:sp>
            <p:nvSpPr>
              <p:cNvPr id="55311" name="Oval 125"/>
              <p:cNvSpPr>
                <a:spLocks noChangeArrowheads="1"/>
              </p:cNvSpPr>
              <p:nvPr/>
            </p:nvSpPr>
            <p:spPr bwMode="auto">
              <a:xfrm>
                <a:off x="3878" y="352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2" name="Line 126"/>
              <p:cNvSpPr>
                <a:spLocks noChangeShapeType="1"/>
              </p:cNvSpPr>
              <p:nvPr/>
            </p:nvSpPr>
            <p:spPr bwMode="auto">
              <a:xfrm>
                <a:off x="3969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3" name="Text Box 129"/>
              <p:cNvSpPr txBox="1">
                <a:spLocks noChangeArrowheads="1"/>
              </p:cNvSpPr>
              <p:nvPr/>
            </p:nvSpPr>
            <p:spPr bwMode="auto">
              <a:xfrm>
                <a:off x="4137" y="3414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5306" name="Group 133"/>
            <p:cNvGrpSpPr>
              <a:grpSpLocks/>
            </p:cNvGrpSpPr>
            <p:nvPr/>
          </p:nvGrpSpPr>
          <p:grpSpPr bwMode="auto">
            <a:xfrm>
              <a:off x="1685" y="3339"/>
              <a:ext cx="787" cy="288"/>
              <a:chOff x="1685" y="3339"/>
              <a:chExt cx="787" cy="288"/>
            </a:xfrm>
          </p:grpSpPr>
          <p:grpSp>
            <p:nvGrpSpPr>
              <p:cNvPr id="55307" name="Group 132"/>
              <p:cNvGrpSpPr>
                <a:grpSpLocks/>
              </p:cNvGrpSpPr>
              <p:nvPr/>
            </p:nvGrpSpPr>
            <p:grpSpPr bwMode="auto">
              <a:xfrm>
                <a:off x="2109" y="3443"/>
                <a:ext cx="363" cy="91"/>
                <a:chOff x="1066" y="3475"/>
                <a:chExt cx="363" cy="91"/>
              </a:xfrm>
            </p:grpSpPr>
            <p:sp>
              <p:nvSpPr>
                <p:cNvPr id="55309" name="Oval 127"/>
                <p:cNvSpPr>
                  <a:spLocks noChangeArrowheads="1"/>
                </p:cNvSpPr>
                <p:nvPr/>
              </p:nvSpPr>
              <p:spPr bwMode="auto">
                <a:xfrm>
                  <a:off x="1338" y="3475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0" name="Line 128"/>
                <p:cNvSpPr>
                  <a:spLocks noChangeShapeType="1"/>
                </p:cNvSpPr>
                <p:nvPr/>
              </p:nvSpPr>
              <p:spPr bwMode="auto">
                <a:xfrm>
                  <a:off x="1066" y="3520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5308" name="Text Box 130"/>
              <p:cNvSpPr txBox="1">
                <a:spLocks noChangeArrowheads="1"/>
              </p:cNvSpPr>
              <p:nvPr/>
            </p:nvSpPr>
            <p:spPr bwMode="auto">
              <a:xfrm>
                <a:off x="1685" y="3339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三、主从结构触发器</a:t>
            </a:r>
          </a:p>
        </p:txBody>
      </p:sp>
      <p:sp>
        <p:nvSpPr>
          <p:cNvPr id="55323" name="Text Box 25"/>
          <p:cNvSpPr txBox="1">
            <a:spLocks noChangeArrowheads="1"/>
          </p:cNvSpPr>
          <p:nvPr/>
        </p:nvSpPr>
        <p:spPr bwMode="auto">
          <a:xfrm>
            <a:off x="685800" y="981075"/>
            <a:ext cx="4822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、主从钟控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55352" name="Group 56"/>
          <p:cNvGrpSpPr>
            <a:grpSpLocks/>
          </p:cNvGrpSpPr>
          <p:nvPr/>
        </p:nvGrpSpPr>
        <p:grpSpPr bwMode="auto">
          <a:xfrm>
            <a:off x="1979613" y="1989138"/>
            <a:ext cx="2952750" cy="1809750"/>
            <a:chOff x="1247" y="1298"/>
            <a:chExt cx="1860" cy="1140"/>
          </a:xfrm>
        </p:grpSpPr>
        <p:grpSp>
          <p:nvGrpSpPr>
            <p:cNvPr id="56381" name="Group 144"/>
            <p:cNvGrpSpPr>
              <a:grpSpLocks/>
            </p:cNvGrpSpPr>
            <p:nvPr/>
          </p:nvGrpSpPr>
          <p:grpSpPr bwMode="auto">
            <a:xfrm>
              <a:off x="1247" y="1298"/>
              <a:ext cx="1224" cy="1140"/>
              <a:chOff x="3696" y="2834"/>
              <a:chExt cx="1224" cy="1140"/>
            </a:xfrm>
          </p:grpSpPr>
          <p:grpSp>
            <p:nvGrpSpPr>
              <p:cNvPr id="56383" name="Group 109"/>
              <p:cNvGrpSpPr>
                <a:grpSpLocks/>
              </p:cNvGrpSpPr>
              <p:nvPr/>
            </p:nvGrpSpPr>
            <p:grpSpPr bwMode="auto">
              <a:xfrm>
                <a:off x="3696" y="2834"/>
                <a:ext cx="1224" cy="1140"/>
                <a:chOff x="3696" y="2790"/>
                <a:chExt cx="1224" cy="1140"/>
              </a:xfrm>
            </p:grpSpPr>
            <p:sp>
              <p:nvSpPr>
                <p:cNvPr id="56387" name="Rectangle 60"/>
                <p:cNvSpPr>
                  <a:spLocks noChangeArrowheads="1"/>
                </p:cNvSpPr>
                <p:nvPr/>
              </p:nvSpPr>
              <p:spPr bwMode="auto">
                <a:xfrm>
                  <a:off x="3696" y="3062"/>
                  <a:ext cx="1224" cy="5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8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28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R</a:t>
                  </a:r>
                </a:p>
              </p:txBody>
            </p:sp>
            <p:sp>
              <p:nvSpPr>
                <p:cNvPr id="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54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54" y="309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6391" name="Oval 66"/>
                <p:cNvSpPr>
                  <a:spLocks noChangeArrowheads="1"/>
                </p:cNvSpPr>
                <p:nvPr/>
              </p:nvSpPr>
              <p:spPr bwMode="auto">
                <a:xfrm>
                  <a:off x="3906" y="297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672" y="365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669" y="2790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9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944" y="3657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946" y="279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84" name="Group 143"/>
              <p:cNvGrpSpPr>
                <a:grpSpLocks/>
              </p:cNvGrpSpPr>
              <p:nvPr/>
            </p:nvGrpSpPr>
            <p:grpSpPr bwMode="auto">
              <a:xfrm>
                <a:off x="4270" y="3603"/>
                <a:ext cx="91" cy="272"/>
                <a:chOff x="4270" y="3603"/>
                <a:chExt cx="91" cy="272"/>
              </a:xfrm>
            </p:grpSpPr>
            <p:sp>
              <p:nvSpPr>
                <p:cNvPr id="56385" name="AutoShape 140"/>
                <p:cNvSpPr>
                  <a:spLocks noChangeArrowheads="1"/>
                </p:cNvSpPr>
                <p:nvPr/>
              </p:nvSpPr>
              <p:spPr bwMode="auto">
                <a:xfrm>
                  <a:off x="4270" y="3603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86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318" y="369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82" name="Text Box 55"/>
            <p:cNvSpPr txBox="1">
              <a:spLocks noChangeArrowheads="1"/>
            </p:cNvSpPr>
            <p:nvPr/>
          </p:nvSpPr>
          <p:spPr bwMode="auto">
            <a:xfrm>
              <a:off x="2505" y="1706"/>
              <a:ext cx="6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</a:rPr>
                <a:t>从</a:t>
              </a:r>
            </a:p>
          </p:txBody>
        </p:sp>
      </p:grpSp>
      <p:grpSp>
        <p:nvGrpSpPr>
          <p:cNvPr id="55353" name="Group 57"/>
          <p:cNvGrpSpPr>
            <a:grpSpLocks/>
          </p:cNvGrpSpPr>
          <p:nvPr/>
        </p:nvGrpSpPr>
        <p:grpSpPr bwMode="auto">
          <a:xfrm>
            <a:off x="1979613" y="3776663"/>
            <a:ext cx="2952750" cy="1809750"/>
            <a:chOff x="1247" y="1298"/>
            <a:chExt cx="1860" cy="1140"/>
          </a:xfrm>
        </p:grpSpPr>
        <p:grpSp>
          <p:nvGrpSpPr>
            <p:cNvPr id="56366" name="Group 144"/>
            <p:cNvGrpSpPr>
              <a:grpSpLocks/>
            </p:cNvGrpSpPr>
            <p:nvPr/>
          </p:nvGrpSpPr>
          <p:grpSpPr bwMode="auto">
            <a:xfrm>
              <a:off x="1247" y="1298"/>
              <a:ext cx="1224" cy="1140"/>
              <a:chOff x="3696" y="2834"/>
              <a:chExt cx="1224" cy="1140"/>
            </a:xfrm>
          </p:grpSpPr>
          <p:grpSp>
            <p:nvGrpSpPr>
              <p:cNvPr id="56368" name="Group 109"/>
              <p:cNvGrpSpPr>
                <a:grpSpLocks/>
              </p:cNvGrpSpPr>
              <p:nvPr/>
            </p:nvGrpSpPr>
            <p:grpSpPr bwMode="auto">
              <a:xfrm>
                <a:off x="3696" y="2834"/>
                <a:ext cx="1224" cy="1140"/>
                <a:chOff x="3696" y="2790"/>
                <a:chExt cx="1224" cy="1140"/>
              </a:xfrm>
            </p:grpSpPr>
            <p:sp>
              <p:nvSpPr>
                <p:cNvPr id="56372" name="Rectangle 60"/>
                <p:cNvSpPr>
                  <a:spLocks noChangeArrowheads="1"/>
                </p:cNvSpPr>
                <p:nvPr/>
              </p:nvSpPr>
              <p:spPr bwMode="auto">
                <a:xfrm>
                  <a:off x="3696" y="3062"/>
                  <a:ext cx="1224" cy="5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28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R</a:t>
                  </a:r>
                </a:p>
              </p:txBody>
            </p:sp>
            <p:sp>
              <p:nvSpPr>
                <p:cNvPr id="563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54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S</a:t>
                  </a:r>
                </a:p>
              </p:txBody>
            </p:sp>
            <p:sp>
              <p:nvSpPr>
                <p:cNvPr id="5637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54" y="309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6376" name="Oval 66"/>
                <p:cNvSpPr>
                  <a:spLocks noChangeArrowheads="1"/>
                </p:cNvSpPr>
                <p:nvPr/>
              </p:nvSpPr>
              <p:spPr bwMode="auto">
                <a:xfrm>
                  <a:off x="3906" y="297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7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672" y="365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669" y="2790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944" y="3657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946" y="279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369" name="Group 143"/>
              <p:cNvGrpSpPr>
                <a:grpSpLocks/>
              </p:cNvGrpSpPr>
              <p:nvPr/>
            </p:nvGrpSpPr>
            <p:grpSpPr bwMode="auto">
              <a:xfrm>
                <a:off x="4270" y="3603"/>
                <a:ext cx="91" cy="272"/>
                <a:chOff x="4270" y="3603"/>
                <a:chExt cx="91" cy="272"/>
              </a:xfrm>
            </p:grpSpPr>
            <p:sp>
              <p:nvSpPr>
                <p:cNvPr id="56370" name="AutoShape 140"/>
                <p:cNvSpPr>
                  <a:spLocks noChangeArrowheads="1"/>
                </p:cNvSpPr>
                <p:nvPr/>
              </p:nvSpPr>
              <p:spPr bwMode="auto">
                <a:xfrm>
                  <a:off x="4270" y="3603"/>
                  <a:ext cx="91" cy="91"/>
                </a:xfrm>
                <a:prstGeom prst="triangle">
                  <a:avLst>
                    <a:gd name="adj" fmla="val 50000"/>
                  </a:avLst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71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318" y="369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67" name="Text Box 72"/>
            <p:cNvSpPr txBox="1">
              <a:spLocks noChangeArrowheads="1"/>
            </p:cNvSpPr>
            <p:nvPr/>
          </p:nvSpPr>
          <p:spPr bwMode="auto">
            <a:xfrm>
              <a:off x="2505" y="1706"/>
              <a:ext cx="6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</a:rPr>
                <a:t>主</a:t>
              </a:r>
            </a:p>
          </p:txBody>
        </p:sp>
      </p:grpSp>
      <p:sp>
        <p:nvSpPr>
          <p:cNvPr id="65574" name="Text Box 32"/>
          <p:cNvSpPr txBox="1">
            <a:spLocks noChangeArrowheads="1"/>
          </p:cNvSpPr>
          <p:nvPr/>
        </p:nvSpPr>
        <p:spPr bwMode="auto">
          <a:xfrm>
            <a:off x="3419475" y="1541463"/>
            <a:ext cx="811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65575" name="Group 38"/>
          <p:cNvGrpSpPr>
            <a:grpSpLocks/>
          </p:cNvGrpSpPr>
          <p:nvPr/>
        </p:nvGrpSpPr>
        <p:grpSpPr bwMode="auto">
          <a:xfrm>
            <a:off x="1692275" y="1541463"/>
            <a:ext cx="811213" cy="519112"/>
            <a:chOff x="2744" y="1856"/>
            <a:chExt cx="511" cy="327"/>
          </a:xfrm>
        </p:grpSpPr>
        <p:sp>
          <p:nvSpPr>
            <p:cNvPr id="56364" name="Text Box 36"/>
            <p:cNvSpPr txBox="1">
              <a:spLocks noChangeArrowheads="1"/>
            </p:cNvSpPr>
            <p:nvPr/>
          </p:nvSpPr>
          <p:spPr bwMode="auto">
            <a:xfrm>
              <a:off x="2744" y="185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6365" name="Line 37"/>
            <p:cNvSpPr>
              <a:spLocks noChangeShapeType="1"/>
            </p:cNvSpPr>
            <p:nvPr/>
          </p:nvSpPr>
          <p:spPr bwMode="auto">
            <a:xfrm>
              <a:off x="2877" y="188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1782763" y="5373688"/>
            <a:ext cx="811212" cy="1008062"/>
            <a:chOff x="827" y="2704"/>
            <a:chExt cx="511" cy="635"/>
          </a:xfrm>
        </p:grpSpPr>
        <p:sp>
          <p:nvSpPr>
            <p:cNvPr id="56362" name="Line 47"/>
            <p:cNvSpPr>
              <a:spLocks noChangeShapeType="1"/>
            </p:cNvSpPr>
            <p:nvPr/>
          </p:nvSpPr>
          <p:spPr bwMode="auto">
            <a:xfrm flipV="1">
              <a:off x="1202" y="2704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Text Box 48"/>
            <p:cNvSpPr txBox="1">
              <a:spLocks noChangeArrowheads="1"/>
            </p:cNvSpPr>
            <p:nvPr/>
          </p:nvSpPr>
          <p:spPr bwMode="auto">
            <a:xfrm>
              <a:off x="827" y="3012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22581" name="Group 53"/>
          <p:cNvGrpSpPr>
            <a:grpSpLocks/>
          </p:cNvGrpSpPr>
          <p:nvPr/>
        </p:nvGrpSpPr>
        <p:grpSpPr bwMode="auto">
          <a:xfrm>
            <a:off x="3375025" y="5373688"/>
            <a:ext cx="811213" cy="1008062"/>
            <a:chOff x="1553" y="2840"/>
            <a:chExt cx="511" cy="635"/>
          </a:xfrm>
        </p:grpSpPr>
        <p:sp>
          <p:nvSpPr>
            <p:cNvPr id="56360" name="Line 51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Text Box 52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56331" name="Text Box 30"/>
          <p:cNvSpPr txBox="1">
            <a:spLocks noChangeArrowheads="1"/>
          </p:cNvSpPr>
          <p:nvPr/>
        </p:nvSpPr>
        <p:spPr bwMode="auto">
          <a:xfrm>
            <a:off x="179388" y="49403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2587" name="Text Box 32"/>
          <p:cNvSpPr txBox="1">
            <a:spLocks noChangeArrowheads="1"/>
          </p:cNvSpPr>
          <p:nvPr/>
        </p:nvSpPr>
        <p:spPr bwMode="auto">
          <a:xfrm>
            <a:off x="3419475" y="3702050"/>
            <a:ext cx="811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Q’</a:t>
            </a:r>
          </a:p>
        </p:txBody>
      </p:sp>
      <p:grpSp>
        <p:nvGrpSpPr>
          <p:cNvPr id="22590" name="Group 62"/>
          <p:cNvGrpSpPr>
            <a:grpSpLocks/>
          </p:cNvGrpSpPr>
          <p:nvPr/>
        </p:nvGrpSpPr>
        <p:grpSpPr bwMode="auto">
          <a:xfrm>
            <a:off x="1619250" y="3702050"/>
            <a:ext cx="811213" cy="519113"/>
            <a:chOff x="3185" y="3475"/>
            <a:chExt cx="511" cy="327"/>
          </a:xfrm>
        </p:grpSpPr>
        <p:sp>
          <p:nvSpPr>
            <p:cNvPr id="56358" name="Text Box 32"/>
            <p:cNvSpPr txBox="1">
              <a:spLocks noChangeArrowheads="1"/>
            </p:cNvSpPr>
            <p:nvPr/>
          </p:nvSpPr>
          <p:spPr bwMode="auto">
            <a:xfrm>
              <a:off x="3185" y="347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Q’</a:t>
              </a:r>
            </a:p>
          </p:txBody>
        </p:sp>
        <p:sp>
          <p:nvSpPr>
            <p:cNvPr id="56359" name="Line 61"/>
            <p:cNvSpPr>
              <a:spLocks noChangeShapeType="1"/>
            </p:cNvSpPr>
            <p:nvPr/>
          </p:nvSpPr>
          <p:spPr bwMode="auto">
            <a:xfrm>
              <a:off x="3312" y="3497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403" name="Group 107"/>
          <p:cNvGrpSpPr>
            <a:grpSpLocks/>
          </p:cNvGrpSpPr>
          <p:nvPr/>
        </p:nvGrpSpPr>
        <p:grpSpPr bwMode="auto">
          <a:xfrm>
            <a:off x="739775" y="3644900"/>
            <a:ext cx="2835275" cy="2700338"/>
            <a:chOff x="466" y="2296"/>
            <a:chExt cx="1786" cy="1701"/>
          </a:xfrm>
        </p:grpSpPr>
        <p:grpSp>
          <p:nvGrpSpPr>
            <p:cNvPr id="56345" name="Group 96"/>
            <p:cNvGrpSpPr>
              <a:grpSpLocks/>
            </p:cNvGrpSpPr>
            <p:nvPr/>
          </p:nvGrpSpPr>
          <p:grpSpPr bwMode="auto">
            <a:xfrm>
              <a:off x="1527" y="3339"/>
              <a:ext cx="725" cy="658"/>
              <a:chOff x="1527" y="3339"/>
              <a:chExt cx="725" cy="658"/>
            </a:xfrm>
          </p:grpSpPr>
          <p:sp>
            <p:nvSpPr>
              <p:cNvPr id="56356" name="Line 51"/>
              <p:cNvSpPr>
                <a:spLocks noChangeShapeType="1"/>
              </p:cNvSpPr>
              <p:nvPr/>
            </p:nvSpPr>
            <p:spPr bwMode="auto">
              <a:xfrm flipV="1">
                <a:off x="1866" y="333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7" name="Text Box 52"/>
              <p:cNvSpPr txBox="1">
                <a:spLocks noChangeArrowheads="1"/>
              </p:cNvSpPr>
              <p:nvPr/>
            </p:nvSpPr>
            <p:spPr bwMode="auto">
              <a:xfrm>
                <a:off x="1527" y="3747"/>
                <a:ext cx="7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</p:grpSp>
        <p:grpSp>
          <p:nvGrpSpPr>
            <p:cNvPr id="56346" name="Group 101"/>
            <p:cNvGrpSpPr>
              <a:grpSpLocks/>
            </p:cNvGrpSpPr>
            <p:nvPr/>
          </p:nvGrpSpPr>
          <p:grpSpPr bwMode="auto">
            <a:xfrm>
              <a:off x="466" y="2608"/>
              <a:ext cx="453" cy="368"/>
              <a:chOff x="340" y="2662"/>
              <a:chExt cx="453" cy="368"/>
            </a:xfrm>
          </p:grpSpPr>
          <p:grpSp>
            <p:nvGrpSpPr>
              <p:cNvPr id="56352" name="Group 99"/>
              <p:cNvGrpSpPr>
                <a:grpSpLocks/>
              </p:cNvGrpSpPr>
              <p:nvPr/>
            </p:nvGrpSpPr>
            <p:grpSpPr bwMode="auto">
              <a:xfrm>
                <a:off x="340" y="2742"/>
                <a:ext cx="453" cy="288"/>
                <a:chOff x="340" y="2742"/>
                <a:chExt cx="453" cy="288"/>
              </a:xfrm>
            </p:grpSpPr>
            <p:sp>
              <p:nvSpPr>
                <p:cNvPr id="56354" name="Rectangle 97"/>
                <p:cNvSpPr>
                  <a:spLocks noChangeArrowheads="1"/>
                </p:cNvSpPr>
                <p:nvPr/>
              </p:nvSpPr>
              <p:spPr bwMode="auto">
                <a:xfrm>
                  <a:off x="340" y="2750"/>
                  <a:ext cx="453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55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79" y="2742"/>
                  <a:ext cx="37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56353" name="Oval 100"/>
              <p:cNvSpPr>
                <a:spLocks noChangeArrowheads="1"/>
              </p:cNvSpPr>
              <p:nvPr/>
            </p:nvSpPr>
            <p:spPr bwMode="auto">
              <a:xfrm>
                <a:off x="521" y="2662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47" name="Line 102"/>
            <p:cNvSpPr>
              <a:spLocks noChangeShapeType="1"/>
            </p:cNvSpPr>
            <p:nvPr/>
          </p:nvSpPr>
          <p:spPr bwMode="auto">
            <a:xfrm flipH="1">
              <a:off x="687" y="3430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103"/>
            <p:cNvSpPr>
              <a:spLocks noChangeShapeType="1"/>
            </p:cNvSpPr>
            <p:nvPr/>
          </p:nvSpPr>
          <p:spPr bwMode="auto">
            <a:xfrm flipH="1">
              <a:off x="687" y="2296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104"/>
            <p:cNvSpPr>
              <a:spLocks noChangeShapeType="1"/>
            </p:cNvSpPr>
            <p:nvPr/>
          </p:nvSpPr>
          <p:spPr bwMode="auto">
            <a:xfrm flipV="1">
              <a:off x="695" y="2976"/>
              <a:ext cx="0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105"/>
            <p:cNvSpPr>
              <a:spLocks noChangeShapeType="1"/>
            </p:cNvSpPr>
            <p:nvPr/>
          </p:nvSpPr>
          <p:spPr bwMode="auto">
            <a:xfrm flipV="1">
              <a:off x="695" y="2296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Oval 106"/>
            <p:cNvSpPr>
              <a:spLocks noChangeArrowheads="1"/>
            </p:cNvSpPr>
            <p:nvPr/>
          </p:nvSpPr>
          <p:spPr bwMode="auto">
            <a:xfrm>
              <a:off x="1842" y="340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404" name="Rectangle 108"/>
          <p:cNvSpPr>
            <a:spLocks noChangeArrowheads="1"/>
          </p:cNvSpPr>
          <p:nvPr/>
        </p:nvSpPr>
        <p:spPr bwMode="auto">
          <a:xfrm>
            <a:off x="612775" y="2205038"/>
            <a:ext cx="3960813" cy="3527425"/>
          </a:xfrm>
          <a:prstGeom prst="rect">
            <a:avLst/>
          </a:prstGeom>
          <a:noFill/>
          <a:ln w="22225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5" name="Rectangle 109"/>
          <p:cNvSpPr>
            <a:spLocks noChangeArrowheads="1"/>
          </p:cNvSpPr>
          <p:nvPr/>
        </p:nvSpPr>
        <p:spPr bwMode="auto">
          <a:xfrm>
            <a:off x="5219700" y="13414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* 解决“</a:t>
            </a:r>
            <a:r>
              <a:rPr kumimoji="1" lang="zh-CN" altLang="en-US">
                <a:solidFill>
                  <a:schemeClr val="folHlink"/>
                </a:solidFill>
              </a:rPr>
              <a:t>空翻</a:t>
            </a:r>
            <a:r>
              <a:rPr kumimoji="1" lang="zh-CN" altLang="en-US"/>
              <a:t>”问题</a:t>
            </a:r>
          </a:p>
        </p:txBody>
      </p:sp>
      <p:sp>
        <p:nvSpPr>
          <p:cNvPr id="56389" name="Text Box 100"/>
          <p:cNvSpPr txBox="1">
            <a:spLocks noChangeArrowheads="1"/>
          </p:cNvSpPr>
          <p:nvPr/>
        </p:nvSpPr>
        <p:spPr bwMode="auto">
          <a:xfrm>
            <a:off x="5075238" y="1989138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）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6390" name="Text Box 101"/>
          <p:cNvSpPr txBox="1">
            <a:spLocks noChangeArrowheads="1"/>
          </p:cNvSpPr>
          <p:nvPr/>
        </p:nvSpPr>
        <p:spPr bwMode="auto">
          <a:xfrm>
            <a:off x="5327650" y="2565400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主触发器</a:t>
            </a:r>
            <a:r>
              <a:rPr lang="zh-CN" altLang="en-US">
                <a:solidFill>
                  <a:schemeClr val="hlink"/>
                </a:solidFill>
              </a:rPr>
              <a:t>有效</a:t>
            </a:r>
          </a:p>
        </p:txBody>
      </p:sp>
      <p:sp>
        <p:nvSpPr>
          <p:cNvPr id="56392" name="Text Box 30"/>
          <p:cNvSpPr txBox="1">
            <a:spLocks noChangeArrowheads="1"/>
          </p:cNvSpPr>
          <p:nvPr/>
        </p:nvSpPr>
        <p:spPr bwMode="auto">
          <a:xfrm>
            <a:off x="179388" y="36449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56393" name="Text Box 101"/>
          <p:cNvSpPr txBox="1">
            <a:spLocks noChangeArrowheads="1"/>
          </p:cNvSpPr>
          <p:nvPr/>
        </p:nvSpPr>
        <p:spPr bwMode="auto">
          <a:xfrm>
            <a:off x="5327650" y="3043238"/>
            <a:ext cx="2700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从触发器</a:t>
            </a:r>
            <a:r>
              <a:rPr lang="zh-CN" altLang="en-US">
                <a:solidFill>
                  <a:schemeClr val="hlink"/>
                </a:solidFill>
              </a:rPr>
              <a:t>无效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5148263" y="3717925"/>
            <a:ext cx="2879725" cy="503238"/>
          </a:xfrm>
          <a:prstGeom prst="wedgeRoundRectCallout">
            <a:avLst>
              <a:gd name="adj1" fmla="val -76569"/>
              <a:gd name="adj2" fmla="val -15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“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空翻</a:t>
            </a:r>
            <a:r>
              <a:rPr lang="zh-CN" altLang="en-US" sz="2000">
                <a:latin typeface="Times New Roman" pitchFamily="18" charset="0"/>
              </a:rPr>
              <a:t>”仅在主从之间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56395" name="Text Box 100"/>
          <p:cNvSpPr txBox="1">
            <a:spLocks noChangeArrowheads="1"/>
          </p:cNvSpPr>
          <p:nvPr/>
        </p:nvSpPr>
        <p:spPr bwMode="auto">
          <a:xfrm>
            <a:off x="5075238" y="4437063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）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6397" name="Text Box 77"/>
          <p:cNvSpPr txBox="1">
            <a:spLocks noChangeArrowheads="1"/>
          </p:cNvSpPr>
          <p:nvPr/>
        </p:nvSpPr>
        <p:spPr bwMode="auto">
          <a:xfrm>
            <a:off x="5003800" y="5157788"/>
            <a:ext cx="3924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从触发仅在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rgbClr val="FF0000"/>
                </a:solidFill>
                <a:ea typeface="仿宋" pitchFamily="49" charset="-122"/>
              </a:rPr>
              <a:t>→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仿宋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仿宋" pitchFamily="49" charset="-122"/>
              </a:rPr>
              <a:t>瞬间</a:t>
            </a:r>
          </a:p>
        </p:txBody>
      </p:sp>
      <p:sp>
        <p:nvSpPr>
          <p:cNvPr id="56398" name="Text Box 78"/>
          <p:cNvSpPr txBox="1">
            <a:spLocks noChangeArrowheads="1"/>
          </p:cNvSpPr>
          <p:nvPr/>
        </p:nvSpPr>
        <p:spPr bwMode="auto">
          <a:xfrm>
            <a:off x="5003800" y="5645150"/>
            <a:ext cx="414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chemeClr val="folHlink"/>
                </a:solidFill>
              </a:rPr>
              <a:t>从触</a:t>
            </a:r>
            <a:r>
              <a:rPr lang="zh-CN" altLang="en-US" sz="2800"/>
              <a:t>输出就是</a:t>
            </a:r>
            <a:r>
              <a:rPr lang="zh-CN" altLang="en-US" sz="2800">
                <a:solidFill>
                  <a:schemeClr val="folHlink"/>
                </a:solidFill>
              </a:rPr>
              <a:t>主触</a:t>
            </a:r>
            <a:r>
              <a:rPr lang="zh-CN" altLang="en-US" sz="2800"/>
              <a:t>输出</a:t>
            </a:r>
            <a:endParaRPr lang="zh-CN" altLang="en-US" sz="2800">
              <a:latin typeface="Times New Roman" pitchFamily="18" charset="0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3" grpId="0"/>
      <p:bldP spid="65574" grpId="0"/>
      <p:bldP spid="56331" grpId="0"/>
      <p:bldP spid="22587" grpId="0"/>
      <p:bldP spid="55404" grpId="0" animBg="1"/>
      <p:bldP spid="55405" grpId="0"/>
      <p:bldP spid="56389" grpId="0"/>
      <p:bldP spid="56390" grpId="0"/>
      <p:bldP spid="56392" grpId="0"/>
      <p:bldP spid="56393" grpId="0"/>
      <p:bldP spid="20556" grpId="0" animBg="1"/>
      <p:bldP spid="56395" grpId="0"/>
      <p:bldP spid="56397" grpId="0"/>
      <p:bldP spid="563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828675" y="1125538"/>
            <a:ext cx="5688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回路</a:t>
            </a:r>
            <a:r>
              <a:rPr lang="zh-CN" altLang="en-US" sz="2800"/>
              <a:t>（反馈）可以构成</a:t>
            </a:r>
            <a:r>
              <a:rPr lang="zh-CN" altLang="en-US" sz="2800">
                <a:solidFill>
                  <a:schemeClr val="hlink"/>
                </a:solidFill>
              </a:rPr>
              <a:t>稳态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2200275" y="2205038"/>
            <a:ext cx="1579563" cy="935037"/>
            <a:chOff x="1338" y="1389"/>
            <a:chExt cx="995" cy="589"/>
          </a:xfrm>
        </p:grpSpPr>
        <p:sp>
          <p:nvSpPr>
            <p:cNvPr id="2" name="Rectangle 22"/>
            <p:cNvSpPr>
              <a:spLocks noChangeArrowheads="1"/>
            </p:cNvSpPr>
            <p:nvPr/>
          </p:nvSpPr>
          <p:spPr bwMode="auto">
            <a:xfrm>
              <a:off x="1610" y="1389"/>
              <a:ext cx="363" cy="58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 Box 23"/>
            <p:cNvSpPr txBox="1">
              <a:spLocks noChangeArrowheads="1"/>
            </p:cNvSpPr>
            <p:nvPr/>
          </p:nvSpPr>
          <p:spPr bwMode="auto">
            <a:xfrm>
              <a:off x="1581" y="153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0529" name="Oval 24"/>
            <p:cNvSpPr>
              <a:spLocks noChangeArrowheads="1"/>
            </p:cNvSpPr>
            <p:nvPr/>
          </p:nvSpPr>
          <p:spPr bwMode="auto">
            <a:xfrm>
              <a:off x="1973" y="1634"/>
              <a:ext cx="91" cy="91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Line 25"/>
            <p:cNvSpPr>
              <a:spLocks noChangeShapeType="1"/>
            </p:cNvSpPr>
            <p:nvPr/>
          </p:nvSpPr>
          <p:spPr bwMode="auto">
            <a:xfrm>
              <a:off x="2061" y="168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26"/>
            <p:cNvSpPr>
              <a:spLocks noChangeShapeType="1"/>
            </p:cNvSpPr>
            <p:nvPr/>
          </p:nvSpPr>
          <p:spPr bwMode="auto">
            <a:xfrm>
              <a:off x="1338" y="184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27"/>
            <p:cNvSpPr>
              <a:spLocks noChangeShapeType="1"/>
            </p:cNvSpPr>
            <p:nvPr/>
          </p:nvSpPr>
          <p:spPr bwMode="auto">
            <a:xfrm>
              <a:off x="1338" y="152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030288" y="2133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grpSp>
        <p:nvGrpSpPr>
          <p:cNvPr id="20513" name="Group 33"/>
          <p:cNvGrpSpPr>
            <a:grpSpLocks/>
          </p:cNvGrpSpPr>
          <p:nvPr/>
        </p:nvGrpSpPr>
        <p:grpSpPr bwMode="auto">
          <a:xfrm>
            <a:off x="468313" y="2852738"/>
            <a:ext cx="1223962" cy="1116012"/>
            <a:chOff x="748" y="2989"/>
            <a:chExt cx="771" cy="703"/>
          </a:xfrm>
        </p:grpSpPr>
        <p:sp>
          <p:nvSpPr>
            <p:cNvPr id="20525" name="Text Box 31"/>
            <p:cNvSpPr txBox="1">
              <a:spLocks noChangeArrowheads="1"/>
            </p:cNvSpPr>
            <p:nvPr/>
          </p:nvSpPr>
          <p:spPr bwMode="auto">
            <a:xfrm>
              <a:off x="748" y="2989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800"/>
                <a:t>原态</a:t>
              </a:r>
              <a:endParaRPr lang="en-US" altLang="zh-CN" sz="2800"/>
            </a:p>
          </p:txBody>
        </p:sp>
        <p:sp>
          <p:nvSpPr>
            <p:cNvPr id="20526" name="Text Box 32"/>
            <p:cNvSpPr txBox="1">
              <a:spLocks noChangeArrowheads="1"/>
            </p:cNvSpPr>
            <p:nvPr/>
          </p:nvSpPr>
          <p:spPr bwMode="auto">
            <a:xfrm>
              <a:off x="884" y="336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4140200" y="2349500"/>
            <a:ext cx="1223963" cy="1116013"/>
            <a:chOff x="2608" y="1480"/>
            <a:chExt cx="771" cy="703"/>
          </a:xfrm>
        </p:grpSpPr>
        <p:sp>
          <p:nvSpPr>
            <p:cNvPr id="20521" name="Text Box 35"/>
            <p:cNvSpPr txBox="1">
              <a:spLocks noChangeArrowheads="1"/>
            </p:cNvSpPr>
            <p:nvPr/>
          </p:nvSpPr>
          <p:spPr bwMode="auto">
            <a:xfrm>
              <a:off x="2608" y="1480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800"/>
                <a:t>反态</a:t>
              </a:r>
              <a:endParaRPr lang="en-US" altLang="zh-CN" sz="2800"/>
            </a:p>
          </p:txBody>
        </p:sp>
        <p:grpSp>
          <p:nvGrpSpPr>
            <p:cNvPr id="20522" name="Group 38"/>
            <p:cNvGrpSpPr>
              <a:grpSpLocks/>
            </p:cNvGrpSpPr>
            <p:nvPr/>
          </p:nvGrpSpPr>
          <p:grpSpPr bwMode="auto">
            <a:xfrm>
              <a:off x="2744" y="1856"/>
              <a:ext cx="511" cy="327"/>
              <a:chOff x="2744" y="1856"/>
              <a:chExt cx="511" cy="327"/>
            </a:xfrm>
          </p:grpSpPr>
          <p:sp>
            <p:nvSpPr>
              <p:cNvPr id="20523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0524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2052638" y="4005263"/>
            <a:ext cx="1582737" cy="935037"/>
            <a:chOff x="1293" y="2569"/>
            <a:chExt cx="997" cy="589"/>
          </a:xfrm>
        </p:grpSpPr>
        <p:sp>
          <p:nvSpPr>
            <p:cNvPr id="20515" name="Rectangle 41"/>
            <p:cNvSpPr>
              <a:spLocks noChangeArrowheads="1"/>
            </p:cNvSpPr>
            <p:nvPr/>
          </p:nvSpPr>
          <p:spPr bwMode="auto">
            <a:xfrm>
              <a:off x="1655" y="2569"/>
              <a:ext cx="363" cy="58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Text Box 42"/>
            <p:cNvSpPr txBox="1">
              <a:spLocks noChangeArrowheads="1"/>
            </p:cNvSpPr>
            <p:nvPr/>
          </p:nvSpPr>
          <p:spPr bwMode="auto">
            <a:xfrm>
              <a:off x="1626" y="271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0517" name="Oval 43"/>
            <p:cNvSpPr>
              <a:spLocks noChangeArrowheads="1"/>
            </p:cNvSpPr>
            <p:nvPr/>
          </p:nvSpPr>
          <p:spPr bwMode="auto">
            <a:xfrm>
              <a:off x="1564" y="2814"/>
              <a:ext cx="91" cy="91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Line 44"/>
            <p:cNvSpPr>
              <a:spLocks noChangeShapeType="1"/>
            </p:cNvSpPr>
            <p:nvPr/>
          </p:nvSpPr>
          <p:spPr bwMode="auto">
            <a:xfrm>
              <a:off x="1293" y="286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5"/>
            <p:cNvSpPr>
              <a:spLocks noChangeShapeType="1"/>
            </p:cNvSpPr>
            <p:nvPr/>
          </p:nvSpPr>
          <p:spPr bwMode="auto">
            <a:xfrm>
              <a:off x="2018" y="302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6"/>
            <p:cNvSpPr>
              <a:spLocks noChangeShapeType="1"/>
            </p:cNvSpPr>
            <p:nvPr/>
          </p:nvSpPr>
          <p:spPr bwMode="auto">
            <a:xfrm>
              <a:off x="2018" y="270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3694113" y="45085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solidFill>
                  <a:schemeClr val="folHlink"/>
                </a:solidFill>
              </a:rPr>
              <a:t>悬空</a:t>
            </a:r>
            <a:endParaRPr lang="en-US" altLang="zh-CN" sz="2800">
              <a:solidFill>
                <a:schemeClr val="folHlink"/>
              </a:solidFill>
            </a:endParaRPr>
          </a:p>
        </p:txBody>
      </p: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3563938" y="2649538"/>
            <a:ext cx="433387" cy="1584325"/>
            <a:chOff x="2245" y="1669"/>
            <a:chExt cx="273" cy="998"/>
          </a:xfrm>
        </p:grpSpPr>
        <p:sp>
          <p:nvSpPr>
            <p:cNvPr id="20512" name="Line 49"/>
            <p:cNvSpPr>
              <a:spLocks noChangeShapeType="1"/>
            </p:cNvSpPr>
            <p:nvPr/>
          </p:nvSpPr>
          <p:spPr bwMode="auto">
            <a:xfrm>
              <a:off x="2336" y="168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0"/>
            <p:cNvSpPr>
              <a:spLocks noChangeShapeType="1"/>
            </p:cNvSpPr>
            <p:nvPr/>
          </p:nvSpPr>
          <p:spPr bwMode="auto">
            <a:xfrm>
              <a:off x="2245" y="265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51"/>
            <p:cNvSpPr>
              <a:spLocks noChangeShapeType="1"/>
            </p:cNvSpPr>
            <p:nvPr/>
          </p:nvSpPr>
          <p:spPr bwMode="auto">
            <a:xfrm>
              <a:off x="2517" y="1669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8" name="Group 58"/>
          <p:cNvGrpSpPr>
            <a:grpSpLocks/>
          </p:cNvGrpSpPr>
          <p:nvPr/>
        </p:nvGrpSpPr>
        <p:grpSpPr bwMode="auto">
          <a:xfrm>
            <a:off x="1827213" y="2924175"/>
            <a:ext cx="431800" cy="1546225"/>
            <a:chOff x="1151" y="1842"/>
            <a:chExt cx="272" cy="974"/>
          </a:xfrm>
        </p:grpSpPr>
        <p:sp>
          <p:nvSpPr>
            <p:cNvPr id="7" name="Line 54"/>
            <p:cNvSpPr>
              <a:spLocks noChangeShapeType="1"/>
            </p:cNvSpPr>
            <p:nvPr/>
          </p:nvSpPr>
          <p:spPr bwMode="auto">
            <a:xfrm>
              <a:off x="1151" y="2816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1151" y="184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56"/>
            <p:cNvSpPr>
              <a:spLocks noChangeShapeType="1"/>
            </p:cNvSpPr>
            <p:nvPr/>
          </p:nvSpPr>
          <p:spPr bwMode="auto">
            <a:xfrm>
              <a:off x="1159" y="1858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84213" y="5229225"/>
            <a:ext cx="7056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rgbClr val="FF0000"/>
                </a:solidFill>
              </a:rPr>
              <a:t>注意：</a:t>
            </a:r>
            <a:r>
              <a:rPr lang="zh-CN" altLang="en-US" sz="2800"/>
              <a:t>只要有</a:t>
            </a:r>
            <a:r>
              <a:rPr lang="zh-CN" altLang="en-US" sz="2800">
                <a:solidFill>
                  <a:schemeClr val="folHlink"/>
                </a:solidFill>
              </a:rPr>
              <a:t>稳定</a:t>
            </a:r>
            <a:r>
              <a:rPr lang="zh-CN" altLang="en-US" sz="2800"/>
              <a:t>的电源，状态将保持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1763713" y="5789613"/>
            <a:ext cx="367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只要</a:t>
            </a:r>
            <a:r>
              <a:rPr lang="zh-CN" altLang="en-US" sz="2800">
                <a:solidFill>
                  <a:schemeClr val="hlink"/>
                </a:solidFill>
              </a:rPr>
              <a:t>两种</a:t>
            </a:r>
            <a:r>
              <a:rPr lang="zh-CN" altLang="en-US" sz="2800"/>
              <a:t>状态</a:t>
            </a:r>
          </a:p>
        </p:txBody>
      </p:sp>
      <p:grpSp>
        <p:nvGrpSpPr>
          <p:cNvPr id="20548" name="Group 68"/>
          <p:cNvGrpSpPr>
            <a:grpSpLocks/>
          </p:cNvGrpSpPr>
          <p:nvPr/>
        </p:nvGrpSpPr>
        <p:grpSpPr bwMode="auto">
          <a:xfrm>
            <a:off x="6659563" y="2206625"/>
            <a:ext cx="1439862" cy="935038"/>
            <a:chOff x="4105" y="1390"/>
            <a:chExt cx="907" cy="589"/>
          </a:xfrm>
        </p:grpSpPr>
        <p:sp>
          <p:nvSpPr>
            <p:cNvPr id="20504" name="Rectangle 62"/>
            <p:cNvSpPr>
              <a:spLocks noChangeArrowheads="1"/>
            </p:cNvSpPr>
            <p:nvPr/>
          </p:nvSpPr>
          <p:spPr bwMode="auto">
            <a:xfrm>
              <a:off x="4377" y="1390"/>
              <a:ext cx="363" cy="58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Text Box 63"/>
            <p:cNvSpPr txBox="1">
              <a:spLocks noChangeArrowheads="1"/>
            </p:cNvSpPr>
            <p:nvPr/>
          </p:nvSpPr>
          <p:spPr bwMode="auto">
            <a:xfrm>
              <a:off x="4348" y="153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20506" name="Line 65"/>
            <p:cNvSpPr>
              <a:spLocks noChangeShapeType="1"/>
            </p:cNvSpPr>
            <p:nvPr/>
          </p:nvSpPr>
          <p:spPr bwMode="auto">
            <a:xfrm>
              <a:off x="4740" y="168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66"/>
            <p:cNvSpPr>
              <a:spLocks noChangeShapeType="1"/>
            </p:cNvSpPr>
            <p:nvPr/>
          </p:nvSpPr>
          <p:spPr bwMode="auto">
            <a:xfrm>
              <a:off x="4105" y="184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67"/>
            <p:cNvSpPr>
              <a:spLocks noChangeShapeType="1"/>
            </p:cNvSpPr>
            <p:nvPr/>
          </p:nvSpPr>
          <p:spPr bwMode="auto">
            <a:xfrm>
              <a:off x="4105" y="152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49" name="AutoShape 69"/>
          <p:cNvSpPr>
            <a:spLocks noChangeArrowheads="1"/>
          </p:cNvSpPr>
          <p:nvPr/>
        </p:nvSpPr>
        <p:spPr bwMode="auto">
          <a:xfrm>
            <a:off x="6156325" y="1341438"/>
            <a:ext cx="1800225" cy="431800"/>
          </a:xfrm>
          <a:prstGeom prst="wedgeRoundRectCallout">
            <a:avLst>
              <a:gd name="adj1" fmla="val -20282"/>
              <a:gd name="adj2" fmla="val 16948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/>
              <a:t>控制状态</a:t>
            </a:r>
          </a:p>
        </p:txBody>
      </p:sp>
      <p:grpSp>
        <p:nvGrpSpPr>
          <p:cNvPr id="20550" name="Group 70"/>
          <p:cNvGrpSpPr>
            <a:grpSpLocks/>
          </p:cNvGrpSpPr>
          <p:nvPr/>
        </p:nvGrpSpPr>
        <p:grpSpPr bwMode="auto">
          <a:xfrm>
            <a:off x="6659563" y="3717925"/>
            <a:ext cx="1439862" cy="935038"/>
            <a:chOff x="4105" y="1390"/>
            <a:chExt cx="907" cy="589"/>
          </a:xfrm>
        </p:grpSpPr>
        <p:sp>
          <p:nvSpPr>
            <p:cNvPr id="20499" name="Rectangle 71"/>
            <p:cNvSpPr>
              <a:spLocks noChangeArrowheads="1"/>
            </p:cNvSpPr>
            <p:nvPr/>
          </p:nvSpPr>
          <p:spPr bwMode="auto">
            <a:xfrm>
              <a:off x="4377" y="1390"/>
              <a:ext cx="363" cy="58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72"/>
            <p:cNvSpPr txBox="1">
              <a:spLocks noChangeArrowheads="1"/>
            </p:cNvSpPr>
            <p:nvPr/>
          </p:nvSpPr>
          <p:spPr bwMode="auto">
            <a:xfrm>
              <a:off x="4348" y="153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宋体" charset="-122"/>
                </a:rPr>
                <a:t>≥</a:t>
              </a: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" name="Line 73"/>
            <p:cNvSpPr>
              <a:spLocks noChangeShapeType="1"/>
            </p:cNvSpPr>
            <p:nvPr/>
          </p:nvSpPr>
          <p:spPr bwMode="auto">
            <a:xfrm>
              <a:off x="4740" y="168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74"/>
            <p:cNvSpPr>
              <a:spLocks noChangeShapeType="1"/>
            </p:cNvSpPr>
            <p:nvPr/>
          </p:nvSpPr>
          <p:spPr bwMode="auto">
            <a:xfrm>
              <a:off x="4105" y="184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75"/>
            <p:cNvSpPr>
              <a:spLocks noChangeShapeType="1"/>
            </p:cNvSpPr>
            <p:nvPr/>
          </p:nvSpPr>
          <p:spPr bwMode="auto">
            <a:xfrm>
              <a:off x="4105" y="152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7019925" y="5157788"/>
            <a:ext cx="1800225" cy="431800"/>
          </a:xfrm>
          <a:prstGeom prst="wedgeRoundRectCallout">
            <a:avLst>
              <a:gd name="adj1" fmla="val -59523"/>
              <a:gd name="adj2" fmla="val -18786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/>
              <a:t>控制状态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/>
      <p:bldP spid="20510" grpId="0"/>
      <p:bldP spid="20528" grpId="0"/>
      <p:bldP spid="20539" grpId="0"/>
      <p:bldP spid="20540" grpId="0"/>
      <p:bldP spid="20549" grpId="0" animBg="1"/>
      <p:bldP spid="205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三、主从结构触发器</a:t>
            </a:r>
          </a:p>
        </p:txBody>
      </p:sp>
      <p:sp>
        <p:nvSpPr>
          <p:cNvPr id="57349" name="Text Box 25"/>
          <p:cNvSpPr txBox="1">
            <a:spLocks noChangeArrowheads="1"/>
          </p:cNvSpPr>
          <p:nvPr/>
        </p:nvSpPr>
        <p:spPr bwMode="auto">
          <a:xfrm>
            <a:off x="685800" y="981075"/>
            <a:ext cx="438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 </a:t>
            </a:r>
            <a:r>
              <a:rPr lang="zh-CN" altLang="en-US" sz="2800">
                <a:latin typeface="Times New Roman" pitchFamily="18" charset="0"/>
              </a:rPr>
              <a:t>主从结构触发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波形</a:t>
            </a:r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323850" y="1773238"/>
            <a:ext cx="6838950" cy="531812"/>
            <a:chOff x="295" y="1208"/>
            <a:chExt cx="4308" cy="335"/>
          </a:xfrm>
        </p:grpSpPr>
        <p:grpSp>
          <p:nvGrpSpPr>
            <p:cNvPr id="57411" name="Group 15"/>
            <p:cNvGrpSpPr>
              <a:grpSpLocks/>
            </p:cNvGrpSpPr>
            <p:nvPr/>
          </p:nvGrpSpPr>
          <p:grpSpPr bwMode="auto">
            <a:xfrm>
              <a:off x="1156" y="1208"/>
              <a:ext cx="3447" cy="318"/>
              <a:chOff x="975" y="1298"/>
              <a:chExt cx="3447" cy="318"/>
            </a:xfrm>
          </p:grpSpPr>
          <p:sp>
            <p:nvSpPr>
              <p:cNvPr id="57413" name="Line 6"/>
              <p:cNvSpPr>
                <a:spLocks noChangeShapeType="1"/>
              </p:cNvSpPr>
              <p:nvPr/>
            </p:nvSpPr>
            <p:spPr bwMode="auto">
              <a:xfrm>
                <a:off x="975" y="1616"/>
                <a:ext cx="36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4" name="Line 7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77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5" name="Line 8"/>
              <p:cNvSpPr>
                <a:spLocks noChangeShapeType="1"/>
              </p:cNvSpPr>
              <p:nvPr/>
            </p:nvSpPr>
            <p:spPr bwMode="auto">
              <a:xfrm>
                <a:off x="2109" y="1616"/>
                <a:ext cx="77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16" name="Line 9"/>
              <p:cNvSpPr>
                <a:spLocks noChangeShapeType="1"/>
              </p:cNvSpPr>
              <p:nvPr/>
            </p:nvSpPr>
            <p:spPr bwMode="auto">
              <a:xfrm flipV="1">
                <a:off x="1338" y="1298"/>
                <a:ext cx="0" cy="31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10"/>
              <p:cNvSpPr>
                <a:spLocks noChangeShapeType="1"/>
              </p:cNvSpPr>
              <p:nvPr/>
            </p:nvSpPr>
            <p:spPr bwMode="auto">
              <a:xfrm flipV="1">
                <a:off x="2109" y="1298"/>
                <a:ext cx="0" cy="31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11"/>
              <p:cNvSpPr>
                <a:spLocks noChangeShapeType="1"/>
              </p:cNvSpPr>
              <p:nvPr/>
            </p:nvSpPr>
            <p:spPr bwMode="auto">
              <a:xfrm>
                <a:off x="2880" y="1298"/>
                <a:ext cx="77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12"/>
              <p:cNvSpPr>
                <a:spLocks noChangeShapeType="1"/>
              </p:cNvSpPr>
              <p:nvPr/>
            </p:nvSpPr>
            <p:spPr bwMode="auto">
              <a:xfrm flipV="1">
                <a:off x="2880" y="1298"/>
                <a:ext cx="0" cy="31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0" name="Line 13"/>
              <p:cNvSpPr>
                <a:spLocks noChangeShapeType="1"/>
              </p:cNvSpPr>
              <p:nvPr/>
            </p:nvSpPr>
            <p:spPr bwMode="auto">
              <a:xfrm flipV="1">
                <a:off x="3651" y="1298"/>
                <a:ext cx="0" cy="31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21" name="Line 14"/>
              <p:cNvSpPr>
                <a:spLocks noChangeShapeType="1"/>
              </p:cNvSpPr>
              <p:nvPr/>
            </p:nvSpPr>
            <p:spPr bwMode="auto">
              <a:xfrm>
                <a:off x="3651" y="1616"/>
                <a:ext cx="77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12" name="Text Box 16"/>
            <p:cNvSpPr txBox="1">
              <a:spLocks noChangeArrowheads="1"/>
            </p:cNvSpPr>
            <p:nvPr/>
          </p:nvSpPr>
          <p:spPr bwMode="auto">
            <a:xfrm>
              <a:off x="295" y="1216"/>
              <a:ext cx="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</p:grpSp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684213" y="2598738"/>
            <a:ext cx="6480175" cy="542925"/>
            <a:chOff x="431" y="1637"/>
            <a:chExt cx="4082" cy="342"/>
          </a:xfrm>
        </p:grpSpPr>
        <p:sp>
          <p:nvSpPr>
            <p:cNvPr id="57399" name="Line 20"/>
            <p:cNvSpPr>
              <a:spLocks noChangeShapeType="1"/>
            </p:cNvSpPr>
            <p:nvPr/>
          </p:nvSpPr>
          <p:spPr bwMode="auto">
            <a:xfrm>
              <a:off x="1065" y="1962"/>
              <a:ext cx="5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0" name="Line 21"/>
            <p:cNvSpPr>
              <a:spLocks noChangeShapeType="1"/>
            </p:cNvSpPr>
            <p:nvPr/>
          </p:nvSpPr>
          <p:spPr bwMode="auto">
            <a:xfrm>
              <a:off x="1565" y="1644"/>
              <a:ext cx="27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1" name="Line 22"/>
            <p:cNvSpPr>
              <a:spLocks noChangeShapeType="1"/>
            </p:cNvSpPr>
            <p:nvPr/>
          </p:nvSpPr>
          <p:spPr bwMode="auto">
            <a:xfrm>
              <a:off x="1837" y="1962"/>
              <a:ext cx="771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 flipV="1">
              <a:off x="1565" y="164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3" name="Line 24"/>
            <p:cNvSpPr>
              <a:spLocks noChangeShapeType="1"/>
            </p:cNvSpPr>
            <p:nvPr/>
          </p:nvSpPr>
          <p:spPr bwMode="auto">
            <a:xfrm flipV="1">
              <a:off x="1837" y="164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3560" y="1644"/>
              <a:ext cx="95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5" name="Line 26"/>
            <p:cNvSpPr>
              <a:spLocks noChangeShapeType="1"/>
            </p:cNvSpPr>
            <p:nvPr/>
          </p:nvSpPr>
          <p:spPr bwMode="auto">
            <a:xfrm flipV="1">
              <a:off x="2608" y="164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880" y="164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7" name="Line 28"/>
            <p:cNvSpPr>
              <a:spLocks noChangeShapeType="1"/>
            </p:cNvSpPr>
            <p:nvPr/>
          </p:nvSpPr>
          <p:spPr bwMode="auto">
            <a:xfrm>
              <a:off x="2880" y="1962"/>
              <a:ext cx="68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431" y="1652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2608" y="1645"/>
              <a:ext cx="27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3560" y="1637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391" name="Group 47"/>
          <p:cNvGrpSpPr>
            <a:grpSpLocks/>
          </p:cNvGrpSpPr>
          <p:nvPr/>
        </p:nvGrpSpPr>
        <p:grpSpPr bwMode="auto">
          <a:xfrm>
            <a:off x="684213" y="3328988"/>
            <a:ext cx="6480175" cy="531812"/>
            <a:chOff x="431" y="2097"/>
            <a:chExt cx="4082" cy="335"/>
          </a:xfrm>
        </p:grpSpPr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1065" y="2107"/>
              <a:ext cx="5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2" name="Line 36"/>
            <p:cNvSpPr>
              <a:spLocks noChangeShapeType="1"/>
            </p:cNvSpPr>
            <p:nvPr/>
          </p:nvSpPr>
          <p:spPr bwMode="auto">
            <a:xfrm>
              <a:off x="1565" y="2408"/>
              <a:ext cx="40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38"/>
            <p:cNvSpPr>
              <a:spLocks noChangeShapeType="1"/>
            </p:cNvSpPr>
            <p:nvPr/>
          </p:nvSpPr>
          <p:spPr bwMode="auto">
            <a:xfrm flipV="1">
              <a:off x="1565" y="2097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Line 39"/>
            <p:cNvSpPr>
              <a:spLocks noChangeShapeType="1"/>
            </p:cNvSpPr>
            <p:nvPr/>
          </p:nvSpPr>
          <p:spPr bwMode="auto">
            <a:xfrm flipV="1">
              <a:off x="1973" y="2097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5" name="Line 40"/>
            <p:cNvSpPr>
              <a:spLocks noChangeShapeType="1"/>
            </p:cNvSpPr>
            <p:nvPr/>
          </p:nvSpPr>
          <p:spPr bwMode="auto">
            <a:xfrm>
              <a:off x="1973" y="2097"/>
              <a:ext cx="140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Line 42"/>
            <p:cNvSpPr>
              <a:spLocks noChangeShapeType="1"/>
            </p:cNvSpPr>
            <p:nvPr/>
          </p:nvSpPr>
          <p:spPr bwMode="auto">
            <a:xfrm flipV="1">
              <a:off x="3379" y="2097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7" name="Line 43"/>
            <p:cNvSpPr>
              <a:spLocks noChangeShapeType="1"/>
            </p:cNvSpPr>
            <p:nvPr/>
          </p:nvSpPr>
          <p:spPr bwMode="auto">
            <a:xfrm>
              <a:off x="3379" y="2415"/>
              <a:ext cx="113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431" y="2105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3492500" y="4246563"/>
            <a:ext cx="1223963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5651500" y="4240213"/>
            <a:ext cx="1584325" cy="504825"/>
            <a:chOff x="3560" y="2671"/>
            <a:chExt cx="998" cy="318"/>
          </a:xfrm>
        </p:grpSpPr>
        <p:sp>
          <p:nvSpPr>
            <p:cNvPr id="57389" name="Line 55"/>
            <p:cNvSpPr>
              <a:spLocks noChangeShapeType="1"/>
            </p:cNvSpPr>
            <p:nvPr/>
          </p:nvSpPr>
          <p:spPr bwMode="auto">
            <a:xfrm flipV="1">
              <a:off x="3560" y="2671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0" name="Line 56"/>
            <p:cNvSpPr>
              <a:spLocks noChangeShapeType="1"/>
            </p:cNvSpPr>
            <p:nvPr/>
          </p:nvSpPr>
          <p:spPr bwMode="auto">
            <a:xfrm>
              <a:off x="3560" y="2989"/>
              <a:ext cx="99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402" name="Group 58"/>
          <p:cNvGrpSpPr>
            <a:grpSpLocks/>
          </p:cNvGrpSpPr>
          <p:nvPr/>
        </p:nvGrpSpPr>
        <p:grpSpPr bwMode="auto">
          <a:xfrm>
            <a:off x="757238" y="4221163"/>
            <a:ext cx="1511300" cy="528637"/>
            <a:chOff x="477" y="2659"/>
            <a:chExt cx="952" cy="333"/>
          </a:xfrm>
        </p:grpSpPr>
        <p:sp>
          <p:nvSpPr>
            <p:cNvPr id="57387" name="Line 50"/>
            <p:cNvSpPr>
              <a:spLocks noChangeShapeType="1"/>
            </p:cNvSpPr>
            <p:nvPr/>
          </p:nvSpPr>
          <p:spPr bwMode="auto">
            <a:xfrm>
              <a:off x="1065" y="2992"/>
              <a:ext cx="36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Text Box 57"/>
            <p:cNvSpPr txBox="1">
              <a:spLocks noChangeArrowheads="1"/>
            </p:cNvSpPr>
            <p:nvPr/>
          </p:nvSpPr>
          <p:spPr bwMode="auto">
            <a:xfrm>
              <a:off x="477" y="2659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zh-CN" altLang="en-US" sz="2800" baseline="-25000">
                  <a:solidFill>
                    <a:schemeClr val="folHlink"/>
                  </a:solidFill>
                  <a:latin typeface="Times New Roman" pitchFamily="18" charset="0"/>
                </a:rPr>
                <a:t>主</a:t>
              </a:r>
            </a:p>
          </p:txBody>
        </p:sp>
      </p:grpSp>
      <p:grpSp>
        <p:nvGrpSpPr>
          <p:cNvPr id="57404" name="Group 60"/>
          <p:cNvGrpSpPr>
            <a:grpSpLocks/>
          </p:cNvGrpSpPr>
          <p:nvPr/>
        </p:nvGrpSpPr>
        <p:grpSpPr bwMode="auto">
          <a:xfrm>
            <a:off x="2268538" y="4240213"/>
            <a:ext cx="215900" cy="504825"/>
            <a:chOff x="1429" y="2671"/>
            <a:chExt cx="136" cy="318"/>
          </a:xfrm>
        </p:grpSpPr>
        <p:sp>
          <p:nvSpPr>
            <p:cNvPr id="57385" name="Line 52"/>
            <p:cNvSpPr>
              <a:spLocks noChangeShapeType="1"/>
            </p:cNvSpPr>
            <p:nvPr/>
          </p:nvSpPr>
          <p:spPr bwMode="auto">
            <a:xfrm flipV="1">
              <a:off x="1429" y="2671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6" name="Line 59"/>
            <p:cNvSpPr>
              <a:spLocks noChangeShapeType="1"/>
            </p:cNvSpPr>
            <p:nvPr/>
          </p:nvSpPr>
          <p:spPr bwMode="auto">
            <a:xfrm>
              <a:off x="1429" y="2672"/>
              <a:ext cx="1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406" name="Group 62"/>
          <p:cNvGrpSpPr>
            <a:grpSpLocks/>
          </p:cNvGrpSpPr>
          <p:nvPr/>
        </p:nvGrpSpPr>
        <p:grpSpPr bwMode="auto">
          <a:xfrm>
            <a:off x="2484438" y="4259263"/>
            <a:ext cx="647700" cy="504825"/>
            <a:chOff x="1565" y="2683"/>
            <a:chExt cx="408" cy="318"/>
          </a:xfrm>
        </p:grpSpPr>
        <p:sp>
          <p:nvSpPr>
            <p:cNvPr id="57383" name="Line 51"/>
            <p:cNvSpPr>
              <a:spLocks noChangeShapeType="1"/>
            </p:cNvSpPr>
            <p:nvPr/>
          </p:nvSpPr>
          <p:spPr bwMode="auto">
            <a:xfrm>
              <a:off x="1565" y="2998"/>
              <a:ext cx="40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4" name="Line 61"/>
            <p:cNvSpPr>
              <a:spLocks noChangeShapeType="1"/>
            </p:cNvSpPr>
            <p:nvPr/>
          </p:nvSpPr>
          <p:spPr bwMode="auto">
            <a:xfrm flipV="1">
              <a:off x="1565" y="2683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3132138" y="4240213"/>
            <a:ext cx="360362" cy="504825"/>
            <a:chOff x="1973" y="2671"/>
            <a:chExt cx="227" cy="318"/>
          </a:xfrm>
        </p:grpSpPr>
        <p:sp>
          <p:nvSpPr>
            <p:cNvPr id="57381" name="Line 53"/>
            <p:cNvSpPr>
              <a:spLocks noChangeShapeType="1"/>
            </p:cNvSpPr>
            <p:nvPr/>
          </p:nvSpPr>
          <p:spPr bwMode="auto">
            <a:xfrm flipV="1">
              <a:off x="1973" y="2671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2" name="Line 63"/>
            <p:cNvSpPr>
              <a:spLocks noChangeShapeType="1"/>
            </p:cNvSpPr>
            <p:nvPr/>
          </p:nvSpPr>
          <p:spPr bwMode="auto">
            <a:xfrm>
              <a:off x="1973" y="2675"/>
              <a:ext cx="22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4716463" y="4246563"/>
            <a:ext cx="935037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418" name="Group 74"/>
          <p:cNvGrpSpPr>
            <a:grpSpLocks/>
          </p:cNvGrpSpPr>
          <p:nvPr/>
        </p:nvGrpSpPr>
        <p:grpSpPr bwMode="auto">
          <a:xfrm>
            <a:off x="757238" y="4916488"/>
            <a:ext cx="2735262" cy="528637"/>
            <a:chOff x="477" y="3097"/>
            <a:chExt cx="1723" cy="333"/>
          </a:xfrm>
        </p:grpSpPr>
        <p:sp>
          <p:nvSpPr>
            <p:cNvPr id="57379" name="Line 68"/>
            <p:cNvSpPr>
              <a:spLocks noChangeShapeType="1"/>
            </p:cNvSpPr>
            <p:nvPr/>
          </p:nvSpPr>
          <p:spPr bwMode="auto">
            <a:xfrm>
              <a:off x="1065" y="3430"/>
              <a:ext cx="113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Text Box 69"/>
            <p:cNvSpPr txBox="1">
              <a:spLocks noChangeArrowheads="1"/>
            </p:cNvSpPr>
            <p:nvPr/>
          </p:nvSpPr>
          <p:spPr bwMode="auto">
            <a:xfrm>
              <a:off x="477" y="3097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zh-CN" altLang="en-US" sz="2800" baseline="-25000">
                  <a:solidFill>
                    <a:schemeClr val="folHlink"/>
                  </a:solidFill>
                  <a:latin typeface="Times New Roman" pitchFamily="18" charset="0"/>
                </a:rPr>
                <a:t>从</a:t>
              </a:r>
            </a:p>
          </p:txBody>
        </p:sp>
      </p:grpSp>
      <p:grpSp>
        <p:nvGrpSpPr>
          <p:cNvPr id="57417" name="Group 73"/>
          <p:cNvGrpSpPr>
            <a:grpSpLocks/>
          </p:cNvGrpSpPr>
          <p:nvPr/>
        </p:nvGrpSpPr>
        <p:grpSpPr bwMode="auto">
          <a:xfrm>
            <a:off x="2268538" y="2278063"/>
            <a:ext cx="3671887" cy="3311525"/>
            <a:chOff x="1429" y="3249"/>
            <a:chExt cx="2313" cy="2086"/>
          </a:xfrm>
        </p:grpSpPr>
        <p:sp>
          <p:nvSpPr>
            <p:cNvPr id="57375" name="Line 48"/>
            <p:cNvSpPr>
              <a:spLocks noChangeShapeType="1"/>
            </p:cNvSpPr>
            <p:nvPr/>
          </p:nvSpPr>
          <p:spPr bwMode="auto">
            <a:xfrm>
              <a:off x="1429" y="3249"/>
              <a:ext cx="0" cy="20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6" name="Line 70"/>
            <p:cNvSpPr>
              <a:spLocks noChangeShapeType="1"/>
            </p:cNvSpPr>
            <p:nvPr/>
          </p:nvSpPr>
          <p:spPr bwMode="auto">
            <a:xfrm>
              <a:off x="2200" y="3249"/>
              <a:ext cx="0" cy="20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2971" y="3249"/>
              <a:ext cx="0" cy="20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Line 72"/>
            <p:cNvSpPr>
              <a:spLocks noChangeShapeType="1"/>
            </p:cNvSpPr>
            <p:nvPr/>
          </p:nvSpPr>
          <p:spPr bwMode="auto">
            <a:xfrm>
              <a:off x="3742" y="3249"/>
              <a:ext cx="0" cy="208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3492500" y="1760538"/>
            <a:ext cx="0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423" name="Group 79"/>
          <p:cNvGrpSpPr>
            <a:grpSpLocks/>
          </p:cNvGrpSpPr>
          <p:nvPr/>
        </p:nvGrpSpPr>
        <p:grpSpPr bwMode="auto">
          <a:xfrm>
            <a:off x="3490913" y="4927600"/>
            <a:ext cx="1225550" cy="504825"/>
            <a:chOff x="2199" y="3104"/>
            <a:chExt cx="772" cy="318"/>
          </a:xfrm>
        </p:grpSpPr>
        <p:sp>
          <p:nvSpPr>
            <p:cNvPr id="57373" name="Line 77"/>
            <p:cNvSpPr>
              <a:spLocks noChangeShapeType="1"/>
            </p:cNvSpPr>
            <p:nvPr/>
          </p:nvSpPr>
          <p:spPr bwMode="auto">
            <a:xfrm flipV="1">
              <a:off x="2199" y="310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78"/>
            <p:cNvSpPr>
              <a:spLocks noChangeShapeType="1"/>
            </p:cNvSpPr>
            <p:nvPr/>
          </p:nvSpPr>
          <p:spPr bwMode="auto">
            <a:xfrm>
              <a:off x="2199" y="3108"/>
              <a:ext cx="77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24" name="Oval 80"/>
          <p:cNvSpPr>
            <a:spLocks noChangeArrowheads="1"/>
          </p:cNvSpPr>
          <p:nvPr/>
        </p:nvSpPr>
        <p:spPr bwMode="auto">
          <a:xfrm>
            <a:off x="3276600" y="4076700"/>
            <a:ext cx="431800" cy="1657350"/>
          </a:xfrm>
          <a:prstGeom prst="ellipse">
            <a:avLst/>
          </a:prstGeom>
          <a:noFill/>
          <a:ln w="2222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3563938" y="5948363"/>
            <a:ext cx="1511300" cy="503237"/>
          </a:xfrm>
          <a:prstGeom prst="wedgeRoundRectCallout">
            <a:avLst>
              <a:gd name="adj1" fmla="val -51366"/>
              <a:gd name="adj2" fmla="val -17775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下沿触发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57426" name="Line 82"/>
          <p:cNvSpPr>
            <a:spLocks noChangeShapeType="1"/>
          </p:cNvSpPr>
          <p:nvPr/>
        </p:nvSpPr>
        <p:spPr bwMode="auto">
          <a:xfrm>
            <a:off x="4716463" y="4927600"/>
            <a:ext cx="12239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430" name="Group 86"/>
          <p:cNvGrpSpPr>
            <a:grpSpLocks/>
          </p:cNvGrpSpPr>
          <p:nvPr/>
        </p:nvGrpSpPr>
        <p:grpSpPr bwMode="auto">
          <a:xfrm>
            <a:off x="5953125" y="4927600"/>
            <a:ext cx="1354138" cy="504825"/>
            <a:chOff x="3750" y="3104"/>
            <a:chExt cx="853" cy="318"/>
          </a:xfrm>
        </p:grpSpPr>
        <p:sp>
          <p:nvSpPr>
            <p:cNvPr id="57371" name="Line 84"/>
            <p:cNvSpPr>
              <a:spLocks noChangeShapeType="1"/>
            </p:cNvSpPr>
            <p:nvPr/>
          </p:nvSpPr>
          <p:spPr bwMode="auto">
            <a:xfrm flipV="1">
              <a:off x="3750" y="3104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Line 85"/>
            <p:cNvSpPr>
              <a:spLocks noChangeShapeType="1"/>
            </p:cNvSpPr>
            <p:nvPr/>
          </p:nvSpPr>
          <p:spPr bwMode="auto">
            <a:xfrm>
              <a:off x="3750" y="3422"/>
              <a:ext cx="85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31" name="Line 87"/>
          <p:cNvSpPr>
            <a:spLocks noChangeShapeType="1"/>
          </p:cNvSpPr>
          <p:nvPr/>
        </p:nvSpPr>
        <p:spPr bwMode="auto">
          <a:xfrm>
            <a:off x="5940425" y="1773238"/>
            <a:ext cx="0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32" name="Oval 88"/>
          <p:cNvSpPr>
            <a:spLocks noChangeArrowheads="1"/>
          </p:cNvSpPr>
          <p:nvPr/>
        </p:nvSpPr>
        <p:spPr bwMode="auto">
          <a:xfrm>
            <a:off x="3276600" y="2636838"/>
            <a:ext cx="431800" cy="1079500"/>
          </a:xfrm>
          <a:prstGeom prst="ellipse">
            <a:avLst/>
          </a:prstGeom>
          <a:noFill/>
          <a:ln w="22225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33" name="Oval 89"/>
          <p:cNvSpPr>
            <a:spLocks noChangeArrowheads="1"/>
          </p:cNvSpPr>
          <p:nvPr/>
        </p:nvSpPr>
        <p:spPr bwMode="auto">
          <a:xfrm>
            <a:off x="5724525" y="2492375"/>
            <a:ext cx="431800" cy="1512888"/>
          </a:xfrm>
          <a:prstGeom prst="ellipse">
            <a:avLst/>
          </a:prstGeom>
          <a:noFill/>
          <a:ln w="22225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7164388" y="2781300"/>
            <a:ext cx="1511300" cy="792163"/>
          </a:xfrm>
          <a:prstGeom prst="wedgeRoundRectCallout">
            <a:avLst>
              <a:gd name="adj1" fmla="val -105250"/>
              <a:gd name="adj2" fmla="val 2214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下沿时为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有效触发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98" grpId="0" animBg="1"/>
      <p:bldP spid="57409" grpId="0" animBg="1"/>
      <p:bldP spid="57419" grpId="0" animBg="1"/>
      <p:bldP spid="57424" grpId="0" animBg="1"/>
      <p:bldP spid="20556" grpId="0" animBg="1"/>
      <p:bldP spid="57426" grpId="0" animBg="1"/>
      <p:bldP spid="57431" grpId="0" animBg="1"/>
      <p:bldP spid="57432" grpId="0" animBg="1"/>
      <p:bldP spid="57433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三、主从结构触发器</a:t>
            </a:r>
          </a:p>
        </p:txBody>
      </p: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755650" y="981075"/>
            <a:ext cx="2036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小结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28675" y="1598613"/>
            <a:ext cx="683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/>
              <a:t>、简单钟控是电平控制（</a:t>
            </a:r>
            <a:r>
              <a:rPr lang="zh-CN" altLang="en-US" sz="2800">
                <a:solidFill>
                  <a:srgbClr val="FF0000"/>
                </a:solidFill>
              </a:rPr>
              <a:t>时间段</a:t>
            </a:r>
            <a:r>
              <a:rPr lang="zh-CN" altLang="en-US" sz="2800"/>
              <a:t>）</a:t>
            </a:r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684213" y="2420938"/>
            <a:ext cx="6838950" cy="542925"/>
            <a:chOff x="522" y="1591"/>
            <a:chExt cx="4308" cy="342"/>
          </a:xfrm>
        </p:grpSpPr>
        <p:sp>
          <p:nvSpPr>
            <p:cNvPr id="58411" name="Line 11"/>
            <p:cNvSpPr>
              <a:spLocks noChangeShapeType="1"/>
            </p:cNvSpPr>
            <p:nvPr/>
          </p:nvSpPr>
          <p:spPr bwMode="auto">
            <a:xfrm>
              <a:off x="1383" y="1916"/>
              <a:ext cx="36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2" name="Line 12"/>
            <p:cNvSpPr>
              <a:spLocks noChangeShapeType="1"/>
            </p:cNvSpPr>
            <p:nvPr/>
          </p:nvSpPr>
          <p:spPr bwMode="auto">
            <a:xfrm>
              <a:off x="1746" y="1598"/>
              <a:ext cx="31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3" name="Line 13"/>
            <p:cNvSpPr>
              <a:spLocks noChangeShapeType="1"/>
            </p:cNvSpPr>
            <p:nvPr/>
          </p:nvSpPr>
          <p:spPr bwMode="auto">
            <a:xfrm>
              <a:off x="2064" y="1916"/>
              <a:ext cx="122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4" name="Line 14"/>
            <p:cNvSpPr>
              <a:spLocks noChangeShapeType="1"/>
            </p:cNvSpPr>
            <p:nvPr/>
          </p:nvSpPr>
          <p:spPr bwMode="auto">
            <a:xfrm flipV="1">
              <a:off x="1746" y="1598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Line 15"/>
            <p:cNvSpPr>
              <a:spLocks noChangeShapeType="1"/>
            </p:cNvSpPr>
            <p:nvPr/>
          </p:nvSpPr>
          <p:spPr bwMode="auto">
            <a:xfrm flipV="1">
              <a:off x="2064" y="1598"/>
              <a:ext cx="0" cy="31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6" name="Line 19"/>
            <p:cNvSpPr>
              <a:spLocks noChangeShapeType="1"/>
            </p:cNvSpPr>
            <p:nvPr/>
          </p:nvSpPr>
          <p:spPr bwMode="auto">
            <a:xfrm>
              <a:off x="3606" y="1916"/>
              <a:ext cx="1224" cy="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Text Box 20"/>
            <p:cNvSpPr txBox="1">
              <a:spLocks noChangeArrowheads="1"/>
            </p:cNvSpPr>
            <p:nvPr/>
          </p:nvSpPr>
          <p:spPr bwMode="auto">
            <a:xfrm>
              <a:off x="522" y="1606"/>
              <a:ext cx="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58418" name="Line 21"/>
            <p:cNvSpPr>
              <a:spLocks noChangeShapeType="1"/>
            </p:cNvSpPr>
            <p:nvPr/>
          </p:nvSpPr>
          <p:spPr bwMode="auto">
            <a:xfrm>
              <a:off x="3288" y="1592"/>
              <a:ext cx="318" cy="0"/>
            </a:xfrm>
            <a:prstGeom prst="line">
              <a:avLst/>
            </a:prstGeom>
            <a:noFill/>
            <a:ln w="349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Line 25"/>
            <p:cNvSpPr>
              <a:spLocks noChangeShapeType="1"/>
            </p:cNvSpPr>
            <p:nvPr/>
          </p:nvSpPr>
          <p:spPr bwMode="auto">
            <a:xfrm flipV="1">
              <a:off x="3288" y="1591"/>
              <a:ext cx="0" cy="31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0" name="Line 26"/>
            <p:cNvSpPr>
              <a:spLocks noChangeShapeType="1"/>
            </p:cNvSpPr>
            <p:nvPr/>
          </p:nvSpPr>
          <p:spPr bwMode="auto">
            <a:xfrm>
              <a:off x="3606" y="1600"/>
              <a:ext cx="0" cy="31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3995738" y="3141663"/>
            <a:ext cx="935037" cy="503237"/>
          </a:xfrm>
          <a:prstGeom prst="wedgeRoundRectCallout">
            <a:avLst>
              <a:gd name="adj1" fmla="val 58657"/>
              <a:gd name="adj2" fmla="val -13138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上沿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5651500" y="3141663"/>
            <a:ext cx="935038" cy="503237"/>
          </a:xfrm>
          <a:prstGeom prst="wedgeRoundRectCallout">
            <a:avLst>
              <a:gd name="adj1" fmla="val -48644"/>
              <a:gd name="adj2" fmla="val -11372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下沿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3" name="AutoShape 76"/>
          <p:cNvSpPr>
            <a:spLocks noChangeArrowheads="1"/>
          </p:cNvSpPr>
          <p:nvPr/>
        </p:nvSpPr>
        <p:spPr bwMode="auto">
          <a:xfrm>
            <a:off x="6372225" y="2133600"/>
            <a:ext cx="2232025" cy="503238"/>
          </a:xfrm>
          <a:prstGeom prst="wedgeRoundRectCallout">
            <a:avLst>
              <a:gd name="adj1" fmla="val -80514"/>
              <a:gd name="adj2" fmla="val 236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窄电平</a:t>
            </a:r>
            <a:r>
              <a:rPr lang="zh-CN" altLang="en-US" sz="2000">
                <a:latin typeface="Times New Roman" pitchFamily="18" charset="0"/>
              </a:rPr>
              <a:t>减少空翻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828675" y="3860800"/>
            <a:ext cx="683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/>
              <a:t>、复杂结构钟控是</a:t>
            </a:r>
            <a:r>
              <a:rPr lang="zh-CN" altLang="en-US" sz="2800">
                <a:solidFill>
                  <a:schemeClr val="hlink"/>
                </a:solidFill>
              </a:rPr>
              <a:t>边沿</a:t>
            </a:r>
            <a:r>
              <a:rPr lang="zh-CN" altLang="en-US" sz="2800"/>
              <a:t>控制（</a:t>
            </a:r>
            <a:r>
              <a:rPr lang="zh-CN" altLang="en-US" sz="2800">
                <a:solidFill>
                  <a:srgbClr val="FF0000"/>
                </a:solidFill>
              </a:rPr>
              <a:t>时间点</a:t>
            </a:r>
            <a:r>
              <a:rPr lang="zh-CN" altLang="en-US" sz="2800"/>
              <a:t>）</a:t>
            </a:r>
          </a:p>
        </p:txBody>
      </p:sp>
      <p:grpSp>
        <p:nvGrpSpPr>
          <p:cNvPr id="72762" name="Group 58"/>
          <p:cNvGrpSpPr>
            <a:grpSpLocks/>
          </p:cNvGrpSpPr>
          <p:nvPr/>
        </p:nvGrpSpPr>
        <p:grpSpPr bwMode="auto">
          <a:xfrm>
            <a:off x="587375" y="4581525"/>
            <a:ext cx="4487863" cy="1809750"/>
            <a:chOff x="552" y="2931"/>
            <a:chExt cx="2827" cy="1140"/>
          </a:xfrm>
        </p:grpSpPr>
        <p:grpSp>
          <p:nvGrpSpPr>
            <p:cNvPr id="58388" name="Group 131"/>
            <p:cNvGrpSpPr>
              <a:grpSpLocks/>
            </p:cNvGrpSpPr>
            <p:nvPr/>
          </p:nvGrpSpPr>
          <p:grpSpPr bwMode="auto">
            <a:xfrm>
              <a:off x="2563" y="3339"/>
              <a:ext cx="816" cy="288"/>
              <a:chOff x="3878" y="3414"/>
              <a:chExt cx="816" cy="288"/>
            </a:xfrm>
          </p:grpSpPr>
          <p:sp>
            <p:nvSpPr>
              <p:cNvPr id="58408" name="Oval 125"/>
              <p:cNvSpPr>
                <a:spLocks noChangeArrowheads="1"/>
              </p:cNvSpPr>
              <p:nvPr/>
            </p:nvSpPr>
            <p:spPr bwMode="auto">
              <a:xfrm>
                <a:off x="3878" y="352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9" name="Line 126"/>
              <p:cNvSpPr>
                <a:spLocks noChangeShapeType="1"/>
              </p:cNvSpPr>
              <p:nvPr/>
            </p:nvSpPr>
            <p:spPr bwMode="auto">
              <a:xfrm>
                <a:off x="3969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0" name="Text Box 129"/>
              <p:cNvSpPr txBox="1">
                <a:spLocks noChangeArrowheads="1"/>
              </p:cNvSpPr>
              <p:nvPr/>
            </p:nvSpPr>
            <p:spPr bwMode="auto">
              <a:xfrm>
                <a:off x="4137" y="3414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8389" name="Group 133"/>
            <p:cNvGrpSpPr>
              <a:grpSpLocks/>
            </p:cNvGrpSpPr>
            <p:nvPr/>
          </p:nvGrpSpPr>
          <p:grpSpPr bwMode="auto">
            <a:xfrm>
              <a:off x="552" y="3339"/>
              <a:ext cx="787" cy="288"/>
              <a:chOff x="1685" y="3339"/>
              <a:chExt cx="787" cy="288"/>
            </a:xfrm>
          </p:grpSpPr>
          <p:grpSp>
            <p:nvGrpSpPr>
              <p:cNvPr id="58404" name="Group 132"/>
              <p:cNvGrpSpPr>
                <a:grpSpLocks/>
              </p:cNvGrpSpPr>
              <p:nvPr/>
            </p:nvGrpSpPr>
            <p:grpSpPr bwMode="auto">
              <a:xfrm>
                <a:off x="2109" y="3443"/>
                <a:ext cx="363" cy="91"/>
                <a:chOff x="1066" y="3475"/>
                <a:chExt cx="363" cy="91"/>
              </a:xfrm>
            </p:grpSpPr>
            <p:sp>
              <p:nvSpPr>
                <p:cNvPr id="58406" name="Oval 127"/>
                <p:cNvSpPr>
                  <a:spLocks noChangeArrowheads="1"/>
                </p:cNvSpPr>
                <p:nvPr/>
              </p:nvSpPr>
              <p:spPr bwMode="auto">
                <a:xfrm>
                  <a:off x="1338" y="3475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7" name="Line 128"/>
                <p:cNvSpPr>
                  <a:spLocks noChangeShapeType="1"/>
                </p:cNvSpPr>
                <p:nvPr/>
              </p:nvSpPr>
              <p:spPr bwMode="auto">
                <a:xfrm>
                  <a:off x="1066" y="3520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05" name="Text Box 130"/>
              <p:cNvSpPr txBox="1">
                <a:spLocks noChangeArrowheads="1"/>
              </p:cNvSpPr>
              <p:nvPr/>
            </p:nvSpPr>
            <p:spPr bwMode="auto">
              <a:xfrm>
                <a:off x="1685" y="3339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58390" name="Group 57"/>
            <p:cNvGrpSpPr>
              <a:grpSpLocks/>
            </p:cNvGrpSpPr>
            <p:nvPr/>
          </p:nvGrpSpPr>
          <p:grpSpPr bwMode="auto">
            <a:xfrm>
              <a:off x="1339" y="2931"/>
              <a:ext cx="1224" cy="1140"/>
              <a:chOff x="1339" y="2931"/>
              <a:chExt cx="1224" cy="1140"/>
            </a:xfrm>
          </p:grpSpPr>
          <p:grpSp>
            <p:nvGrpSpPr>
              <p:cNvPr id="58391" name="Group 109"/>
              <p:cNvGrpSpPr>
                <a:grpSpLocks/>
              </p:cNvGrpSpPr>
              <p:nvPr/>
            </p:nvGrpSpPr>
            <p:grpSpPr bwMode="auto">
              <a:xfrm>
                <a:off x="1339" y="2931"/>
                <a:ext cx="1224" cy="1140"/>
                <a:chOff x="3696" y="2790"/>
                <a:chExt cx="1224" cy="1140"/>
              </a:xfrm>
            </p:grpSpPr>
            <p:sp>
              <p:nvSpPr>
                <p:cNvPr id="58395" name="Rectangle 60"/>
                <p:cNvSpPr>
                  <a:spLocks noChangeArrowheads="1"/>
                </p:cNvSpPr>
                <p:nvPr/>
              </p:nvSpPr>
              <p:spPr bwMode="auto">
                <a:xfrm>
                  <a:off x="3696" y="3062"/>
                  <a:ext cx="1224" cy="5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39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28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IR</a:t>
                  </a:r>
                </a:p>
              </p:txBody>
            </p:sp>
            <p:sp>
              <p:nvSpPr>
                <p:cNvPr id="5839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54" y="3334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IS</a:t>
                  </a:r>
                </a:p>
              </p:txBody>
            </p:sp>
            <p:sp>
              <p:nvSpPr>
                <p:cNvPr id="5839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54" y="309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58399" name="Oval 66"/>
                <p:cNvSpPr>
                  <a:spLocks noChangeArrowheads="1"/>
                </p:cNvSpPr>
                <p:nvPr/>
              </p:nvSpPr>
              <p:spPr bwMode="auto">
                <a:xfrm>
                  <a:off x="3906" y="297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40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672" y="365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0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669" y="2790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02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944" y="3657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0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946" y="2790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392" name="AutoShape 140"/>
              <p:cNvSpPr>
                <a:spLocks noChangeArrowheads="1"/>
              </p:cNvSpPr>
              <p:nvPr/>
            </p:nvSpPr>
            <p:spPr bwMode="auto">
              <a:xfrm>
                <a:off x="1913" y="370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93" name="Line 141"/>
              <p:cNvSpPr>
                <a:spLocks noChangeShapeType="1"/>
              </p:cNvSpPr>
              <p:nvPr/>
            </p:nvSpPr>
            <p:spPr bwMode="auto">
              <a:xfrm flipV="1">
                <a:off x="1961" y="3884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4" name="Oval 56"/>
              <p:cNvSpPr>
                <a:spLocks noChangeArrowheads="1"/>
              </p:cNvSpPr>
              <p:nvPr/>
            </p:nvSpPr>
            <p:spPr bwMode="auto">
              <a:xfrm>
                <a:off x="1912" y="3793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AutoShape 76"/>
          <p:cNvSpPr>
            <a:spLocks noChangeArrowheads="1"/>
          </p:cNvSpPr>
          <p:nvPr/>
        </p:nvSpPr>
        <p:spPr bwMode="auto">
          <a:xfrm>
            <a:off x="6948488" y="3213100"/>
            <a:ext cx="2016125" cy="503238"/>
          </a:xfrm>
          <a:prstGeom prst="wedgeRoundRectCallout">
            <a:avLst>
              <a:gd name="adj1" fmla="val -56694"/>
              <a:gd name="adj2" fmla="val 10331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多为</a:t>
            </a:r>
            <a:r>
              <a:rPr lang="zh-CN" altLang="en-US" sz="2000">
                <a:latin typeface="Times New Roman" pitchFamily="18" charset="0"/>
              </a:rPr>
              <a:t>边沿触发</a:t>
            </a:r>
            <a:endParaRPr lang="zh-CN" altLang="en-US" sz="2000"/>
          </a:p>
        </p:txBody>
      </p:sp>
      <p:sp>
        <p:nvSpPr>
          <p:cNvPr id="30830" name="Rectangle 110"/>
          <p:cNvSpPr>
            <a:spLocks noChangeArrowheads="1"/>
          </p:cNvSpPr>
          <p:nvPr/>
        </p:nvSpPr>
        <p:spPr bwMode="auto">
          <a:xfrm>
            <a:off x="5345113" y="4508500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次态方程：</a:t>
            </a:r>
          </a:p>
        </p:txBody>
      </p:sp>
      <p:grpSp>
        <p:nvGrpSpPr>
          <p:cNvPr id="41089" name="Group 129"/>
          <p:cNvGrpSpPr>
            <a:grpSpLocks/>
          </p:cNvGrpSpPr>
          <p:nvPr/>
        </p:nvGrpSpPr>
        <p:grpSpPr bwMode="auto">
          <a:xfrm>
            <a:off x="5343525" y="4926013"/>
            <a:ext cx="3332163" cy="519112"/>
            <a:chOff x="1564" y="3067"/>
            <a:chExt cx="2099" cy="327"/>
          </a:xfrm>
        </p:grpSpPr>
        <p:sp>
          <p:nvSpPr>
            <p:cNvPr id="58386" name="Text Box 112"/>
            <p:cNvSpPr txBox="1">
              <a:spLocks noChangeArrowheads="1"/>
            </p:cNvSpPr>
            <p:nvPr/>
          </p:nvSpPr>
          <p:spPr bwMode="auto">
            <a:xfrm>
              <a:off x="1564" y="3067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S + R Q</a:t>
              </a:r>
            </a:p>
          </p:txBody>
        </p:sp>
        <p:sp>
          <p:nvSpPr>
            <p:cNvPr id="58387" name="Line 113"/>
            <p:cNvSpPr>
              <a:spLocks noChangeShapeType="1"/>
            </p:cNvSpPr>
            <p:nvPr/>
          </p:nvSpPr>
          <p:spPr bwMode="auto">
            <a:xfrm>
              <a:off x="2620" y="3097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5343525" y="5373688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约束方程：</a:t>
            </a:r>
          </a:p>
        </p:txBody>
      </p:sp>
      <p:sp>
        <p:nvSpPr>
          <p:cNvPr id="30836" name="Text Box 116"/>
          <p:cNvSpPr txBox="1">
            <a:spLocks noChangeArrowheads="1"/>
          </p:cNvSpPr>
          <p:nvPr/>
        </p:nvSpPr>
        <p:spPr bwMode="auto">
          <a:xfrm>
            <a:off x="5343525" y="5805488"/>
            <a:ext cx="2036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 S = 0</a:t>
            </a:r>
          </a:p>
        </p:txBody>
      </p:sp>
      <p:sp>
        <p:nvSpPr>
          <p:cNvPr id="58385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8" grpId="0"/>
      <p:bldP spid="72712" grpId="0"/>
      <p:bldP spid="20556" grpId="0" animBg="1"/>
      <p:bldP spid="2" grpId="0" animBg="1"/>
      <p:bldP spid="3" grpId="0" animBg="1"/>
      <p:bldP spid="72735" grpId="0"/>
      <p:bldP spid="4" grpId="0" animBg="1"/>
      <p:bldP spid="30830" grpId="0"/>
      <p:bldP spid="30835" grpId="0"/>
      <p:bldP spid="308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9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四、维持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阻塞触发器</a:t>
            </a:r>
          </a:p>
        </p:txBody>
      </p:sp>
      <p:sp>
        <p:nvSpPr>
          <p:cNvPr id="59397" name="Text Box 25"/>
          <p:cNvSpPr txBox="1">
            <a:spLocks noChangeArrowheads="1"/>
          </p:cNvSpPr>
          <p:nvPr/>
        </p:nvSpPr>
        <p:spPr bwMode="auto">
          <a:xfrm>
            <a:off x="684213" y="981075"/>
            <a:ext cx="4462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维持</a:t>
            </a:r>
            <a:r>
              <a:rPr lang="en-US" altLang="zh-CN" sz="2800">
                <a:latin typeface="Times New Roman" pitchFamily="18" charset="0"/>
              </a:rPr>
              <a:t>-</a:t>
            </a:r>
            <a:r>
              <a:rPr lang="zh-CN" altLang="en-US" sz="2800">
                <a:latin typeface="Times New Roman" pitchFamily="18" charset="0"/>
              </a:rPr>
              <a:t>阻塞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43124" name="Group 57"/>
          <p:cNvGrpSpPr>
            <a:grpSpLocks/>
          </p:cNvGrpSpPr>
          <p:nvPr/>
        </p:nvGrpSpPr>
        <p:grpSpPr bwMode="auto">
          <a:xfrm>
            <a:off x="4899025" y="5516563"/>
            <a:ext cx="811213" cy="1008062"/>
            <a:chOff x="1553" y="2840"/>
            <a:chExt cx="511" cy="635"/>
          </a:xfrm>
        </p:grpSpPr>
        <p:sp>
          <p:nvSpPr>
            <p:cNvPr id="59433" name="Line 58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Text Box 59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59492" name="Group 100"/>
          <p:cNvGrpSpPr>
            <a:grpSpLocks/>
          </p:cNvGrpSpPr>
          <p:nvPr/>
        </p:nvGrpSpPr>
        <p:grpSpPr bwMode="auto">
          <a:xfrm>
            <a:off x="4364038" y="1196975"/>
            <a:ext cx="4567237" cy="3225800"/>
            <a:chOff x="2823" y="1146"/>
            <a:chExt cx="2877" cy="2032"/>
          </a:xfrm>
        </p:grpSpPr>
        <p:sp>
          <p:nvSpPr>
            <p:cNvPr id="59399" name="Text Box 32"/>
            <p:cNvSpPr txBox="1">
              <a:spLocks noChangeArrowheads="1"/>
            </p:cNvSpPr>
            <p:nvPr/>
          </p:nvSpPr>
          <p:spPr bwMode="auto">
            <a:xfrm>
              <a:off x="4455" y="1153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59400" name="Group 38"/>
            <p:cNvGrpSpPr>
              <a:grpSpLocks/>
            </p:cNvGrpSpPr>
            <p:nvPr/>
          </p:nvGrpSpPr>
          <p:grpSpPr bwMode="auto">
            <a:xfrm>
              <a:off x="2823" y="1146"/>
              <a:ext cx="511" cy="327"/>
              <a:chOff x="2744" y="1856"/>
              <a:chExt cx="511" cy="327"/>
            </a:xfrm>
          </p:grpSpPr>
          <p:sp>
            <p:nvSpPr>
              <p:cNvPr id="59401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59402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76" name="Group 84"/>
            <p:cNvGrpSpPr>
              <a:grpSpLocks/>
            </p:cNvGrpSpPr>
            <p:nvPr/>
          </p:nvGrpSpPr>
          <p:grpSpPr bwMode="auto">
            <a:xfrm>
              <a:off x="2910" y="1346"/>
              <a:ext cx="1942" cy="963"/>
              <a:chOff x="2910" y="1346"/>
              <a:chExt cx="1942" cy="963"/>
            </a:xfrm>
          </p:grpSpPr>
          <p:grpSp>
            <p:nvGrpSpPr>
              <p:cNvPr id="59475" name="Group 83"/>
              <p:cNvGrpSpPr>
                <a:grpSpLocks/>
              </p:cNvGrpSpPr>
              <p:nvPr/>
            </p:nvGrpSpPr>
            <p:grpSpPr bwMode="auto">
              <a:xfrm>
                <a:off x="2910" y="1346"/>
                <a:ext cx="680" cy="953"/>
                <a:chOff x="2910" y="1346"/>
                <a:chExt cx="680" cy="953"/>
              </a:xfrm>
            </p:grpSpPr>
            <p:grpSp>
              <p:nvGrpSpPr>
                <p:cNvPr id="59404" name="Group 26"/>
                <p:cNvGrpSpPr>
                  <a:grpSpLocks/>
                </p:cNvGrpSpPr>
                <p:nvPr/>
              </p:nvGrpSpPr>
              <p:grpSpPr bwMode="auto">
                <a:xfrm>
                  <a:off x="2910" y="1656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9405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940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0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940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40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56" y="2069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446" y="2072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257" y="1346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74" name="Group 82"/>
              <p:cNvGrpSpPr>
                <a:grpSpLocks/>
              </p:cNvGrpSpPr>
              <p:nvPr/>
            </p:nvGrpSpPr>
            <p:grpSpPr bwMode="auto">
              <a:xfrm>
                <a:off x="4172" y="1346"/>
                <a:ext cx="680" cy="953"/>
                <a:chOff x="4172" y="1346"/>
                <a:chExt cx="680" cy="953"/>
              </a:xfrm>
            </p:grpSpPr>
            <p:grpSp>
              <p:nvGrpSpPr>
                <p:cNvPr id="59413" name="Group 35"/>
                <p:cNvGrpSpPr>
                  <a:grpSpLocks/>
                </p:cNvGrpSpPr>
                <p:nvPr/>
              </p:nvGrpSpPr>
              <p:grpSpPr bwMode="auto">
                <a:xfrm>
                  <a:off x="4172" y="1656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941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9415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16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941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41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308" y="2072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1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521" y="2069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519" y="1346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21" name="Group 43"/>
              <p:cNvGrpSpPr>
                <a:grpSpLocks/>
              </p:cNvGrpSpPr>
              <p:nvPr/>
            </p:nvGrpSpPr>
            <p:grpSpPr bwMode="auto">
              <a:xfrm>
                <a:off x="3236" y="1512"/>
                <a:ext cx="1080" cy="797"/>
                <a:chOff x="1392" y="1907"/>
                <a:chExt cx="1080" cy="797"/>
              </a:xfrm>
            </p:grpSpPr>
            <p:grpSp>
              <p:nvGrpSpPr>
                <p:cNvPr id="59422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5942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426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27" name="Group 49"/>
              <p:cNvGrpSpPr>
                <a:grpSpLocks/>
              </p:cNvGrpSpPr>
              <p:nvPr/>
            </p:nvGrpSpPr>
            <p:grpSpPr bwMode="auto">
              <a:xfrm>
                <a:off x="3447" y="1512"/>
                <a:ext cx="1088" cy="793"/>
                <a:chOff x="1610" y="3090"/>
                <a:chExt cx="1088" cy="793"/>
              </a:xfrm>
            </p:grpSpPr>
            <p:sp>
              <p:nvSpPr>
                <p:cNvPr id="5942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9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30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31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491" name="Group 99"/>
            <p:cNvGrpSpPr>
              <a:grpSpLocks/>
            </p:cNvGrpSpPr>
            <p:nvPr/>
          </p:nvGrpSpPr>
          <p:grpSpPr bwMode="auto">
            <a:xfrm>
              <a:off x="3470" y="2411"/>
              <a:ext cx="1073" cy="747"/>
              <a:chOff x="3470" y="2411"/>
              <a:chExt cx="1073" cy="747"/>
            </a:xfrm>
          </p:grpSpPr>
          <p:sp>
            <p:nvSpPr>
              <p:cNvPr id="59467" name="Line 155"/>
              <p:cNvSpPr>
                <a:spLocks noChangeShapeType="1"/>
              </p:cNvSpPr>
              <p:nvPr/>
            </p:nvSpPr>
            <p:spPr bwMode="auto">
              <a:xfrm flipH="1">
                <a:off x="3696" y="2432"/>
                <a:ext cx="42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8" name="Line 156"/>
              <p:cNvSpPr>
                <a:spLocks noChangeShapeType="1"/>
              </p:cNvSpPr>
              <p:nvPr/>
            </p:nvSpPr>
            <p:spPr bwMode="auto">
              <a:xfrm>
                <a:off x="3470" y="3158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9" name="Line 157"/>
              <p:cNvSpPr>
                <a:spLocks noChangeShapeType="1"/>
              </p:cNvSpPr>
              <p:nvPr/>
            </p:nvSpPr>
            <p:spPr bwMode="auto">
              <a:xfrm>
                <a:off x="4105" y="2432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70" name="Oval 158"/>
              <p:cNvSpPr>
                <a:spLocks noChangeArrowheads="1"/>
              </p:cNvSpPr>
              <p:nvPr/>
            </p:nvSpPr>
            <p:spPr bwMode="auto">
              <a:xfrm>
                <a:off x="4497" y="2411"/>
                <a:ext cx="46" cy="4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90" name="Group 98"/>
            <p:cNvGrpSpPr>
              <a:grpSpLocks/>
            </p:cNvGrpSpPr>
            <p:nvPr/>
          </p:nvGrpSpPr>
          <p:grpSpPr bwMode="auto">
            <a:xfrm>
              <a:off x="2912" y="2205"/>
              <a:ext cx="2788" cy="973"/>
              <a:chOff x="2912" y="2205"/>
              <a:chExt cx="2788" cy="973"/>
            </a:xfrm>
          </p:grpSpPr>
          <p:sp>
            <p:nvSpPr>
              <p:cNvPr id="59439" name="Text Box 142"/>
              <p:cNvSpPr txBox="1">
                <a:spLocks noChangeArrowheads="1"/>
              </p:cNvSpPr>
              <p:nvPr/>
            </p:nvSpPr>
            <p:spPr bwMode="auto">
              <a:xfrm>
                <a:off x="5020" y="2947"/>
                <a:ext cx="6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>
                    <a:solidFill>
                      <a:schemeClr val="folHlink"/>
                    </a:solidFill>
                    <a:latin typeface="Times New Roman" pitchFamily="18" charset="0"/>
                  </a:rPr>
                  <a:t>CLK</a:t>
                </a:r>
              </a:p>
            </p:txBody>
          </p:sp>
          <p:grpSp>
            <p:nvGrpSpPr>
              <p:cNvPr id="59477" name="Group 85"/>
              <p:cNvGrpSpPr>
                <a:grpSpLocks/>
              </p:cNvGrpSpPr>
              <p:nvPr/>
            </p:nvGrpSpPr>
            <p:grpSpPr bwMode="auto">
              <a:xfrm>
                <a:off x="4172" y="2205"/>
                <a:ext cx="680" cy="956"/>
                <a:chOff x="4507" y="2890"/>
                <a:chExt cx="680" cy="956"/>
              </a:xfrm>
            </p:grpSpPr>
            <p:grpSp>
              <p:nvGrpSpPr>
                <p:cNvPr id="59451" name="Group 35"/>
                <p:cNvGrpSpPr>
                  <a:grpSpLocks/>
                </p:cNvGrpSpPr>
                <p:nvPr/>
              </p:nvGrpSpPr>
              <p:grpSpPr bwMode="auto">
                <a:xfrm>
                  <a:off x="4507" y="3200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9452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945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5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945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45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643" y="3616"/>
                  <a:ext cx="0" cy="1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5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4854" y="3619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5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4854" y="2890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60" name="Line 139"/>
              <p:cNvSpPr>
                <a:spLocks noChangeShapeType="1"/>
              </p:cNvSpPr>
              <p:nvPr/>
            </p:nvSpPr>
            <p:spPr bwMode="auto">
              <a:xfrm>
                <a:off x="3045" y="3067"/>
                <a:ext cx="20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488" name="Group 96"/>
              <p:cNvGrpSpPr>
                <a:grpSpLocks/>
              </p:cNvGrpSpPr>
              <p:nvPr/>
            </p:nvGrpSpPr>
            <p:grpSpPr bwMode="auto">
              <a:xfrm>
                <a:off x="2912" y="2205"/>
                <a:ext cx="680" cy="956"/>
                <a:chOff x="3289" y="2886"/>
                <a:chExt cx="680" cy="956"/>
              </a:xfrm>
            </p:grpSpPr>
            <p:grpSp>
              <p:nvGrpSpPr>
                <p:cNvPr id="59479" name="Group 35"/>
                <p:cNvGrpSpPr>
                  <a:grpSpLocks/>
                </p:cNvGrpSpPr>
                <p:nvPr/>
              </p:nvGrpSpPr>
              <p:grpSpPr bwMode="auto">
                <a:xfrm>
                  <a:off x="3289" y="3196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59480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5948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8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5948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48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425" y="3612"/>
                  <a:ext cx="0" cy="1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85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636" y="3615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86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636" y="2886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8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848" y="361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489" name="Oval 141"/>
              <p:cNvSpPr>
                <a:spLocks noChangeArrowheads="1"/>
              </p:cNvSpPr>
              <p:nvPr/>
            </p:nvSpPr>
            <p:spPr bwMode="auto">
              <a:xfrm>
                <a:off x="4286" y="3046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508" name="Group 116"/>
          <p:cNvGrpSpPr>
            <a:grpSpLocks/>
          </p:cNvGrpSpPr>
          <p:nvPr/>
        </p:nvGrpSpPr>
        <p:grpSpPr bwMode="auto">
          <a:xfrm>
            <a:off x="4505325" y="4324350"/>
            <a:ext cx="3082925" cy="1501775"/>
            <a:chOff x="2910" y="2802"/>
            <a:chExt cx="1942" cy="946"/>
          </a:xfrm>
        </p:grpSpPr>
        <p:grpSp>
          <p:nvGrpSpPr>
            <p:cNvPr id="59493" name="Group 101"/>
            <p:cNvGrpSpPr>
              <a:grpSpLocks/>
            </p:cNvGrpSpPr>
            <p:nvPr/>
          </p:nvGrpSpPr>
          <p:grpSpPr bwMode="auto">
            <a:xfrm>
              <a:off x="2910" y="2802"/>
              <a:ext cx="680" cy="945"/>
              <a:chOff x="2910" y="3067"/>
              <a:chExt cx="680" cy="945"/>
            </a:xfrm>
          </p:grpSpPr>
          <p:grpSp>
            <p:nvGrpSpPr>
              <p:cNvPr id="59442" name="Group 26"/>
              <p:cNvGrpSpPr>
                <a:grpSpLocks/>
              </p:cNvGrpSpPr>
              <p:nvPr/>
            </p:nvGrpSpPr>
            <p:grpSpPr bwMode="auto">
              <a:xfrm>
                <a:off x="2910" y="3377"/>
                <a:ext cx="680" cy="416"/>
                <a:chOff x="1202" y="2107"/>
                <a:chExt cx="680" cy="416"/>
              </a:xfrm>
            </p:grpSpPr>
            <p:grpSp>
              <p:nvGrpSpPr>
                <p:cNvPr id="59443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944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45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9446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47" name="Line 31"/>
              <p:cNvSpPr>
                <a:spLocks noChangeShapeType="1"/>
              </p:cNvSpPr>
              <p:nvPr/>
            </p:nvSpPr>
            <p:spPr bwMode="auto">
              <a:xfrm flipV="1">
                <a:off x="3259" y="378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9" name="Line 33"/>
              <p:cNvSpPr>
                <a:spLocks noChangeShapeType="1"/>
              </p:cNvSpPr>
              <p:nvPr/>
            </p:nvSpPr>
            <p:spPr bwMode="auto">
              <a:xfrm flipV="1">
                <a:off x="3257" y="306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07" name="Group 115"/>
            <p:cNvGrpSpPr>
              <a:grpSpLocks/>
            </p:cNvGrpSpPr>
            <p:nvPr/>
          </p:nvGrpSpPr>
          <p:grpSpPr bwMode="auto">
            <a:xfrm>
              <a:off x="4172" y="2803"/>
              <a:ext cx="680" cy="945"/>
              <a:chOff x="4172" y="2803"/>
              <a:chExt cx="680" cy="945"/>
            </a:xfrm>
          </p:grpSpPr>
          <p:grpSp>
            <p:nvGrpSpPr>
              <p:cNvPr id="59495" name="Group 26"/>
              <p:cNvGrpSpPr>
                <a:grpSpLocks/>
              </p:cNvGrpSpPr>
              <p:nvPr/>
            </p:nvGrpSpPr>
            <p:grpSpPr bwMode="auto">
              <a:xfrm>
                <a:off x="4172" y="3113"/>
                <a:ext cx="680" cy="416"/>
                <a:chOff x="1202" y="2107"/>
                <a:chExt cx="680" cy="416"/>
              </a:xfrm>
            </p:grpSpPr>
            <p:grpSp>
              <p:nvGrpSpPr>
                <p:cNvPr id="59496" name="Group 2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5949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9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59499" name="Oval 3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500" name="Line 31"/>
              <p:cNvSpPr>
                <a:spLocks noChangeShapeType="1"/>
              </p:cNvSpPr>
              <p:nvPr/>
            </p:nvSpPr>
            <p:spPr bwMode="auto">
              <a:xfrm flipV="1">
                <a:off x="4694" y="3521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1" name="Line 33"/>
              <p:cNvSpPr>
                <a:spLocks noChangeShapeType="1"/>
              </p:cNvSpPr>
              <p:nvPr/>
            </p:nvSpPr>
            <p:spPr bwMode="auto">
              <a:xfrm flipV="1">
                <a:off x="4519" y="2803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506" name="Group 114"/>
            <p:cNvGrpSpPr>
              <a:grpSpLocks/>
            </p:cNvGrpSpPr>
            <p:nvPr/>
          </p:nvGrpSpPr>
          <p:grpSpPr bwMode="auto">
            <a:xfrm>
              <a:off x="3235" y="2995"/>
              <a:ext cx="1096" cy="753"/>
              <a:chOff x="3235" y="2995"/>
              <a:chExt cx="1096" cy="753"/>
            </a:xfrm>
          </p:grpSpPr>
          <p:sp>
            <p:nvSpPr>
              <p:cNvPr id="59464" name="Line 150"/>
              <p:cNvSpPr>
                <a:spLocks noChangeShapeType="1"/>
              </p:cNvSpPr>
              <p:nvPr/>
            </p:nvSpPr>
            <p:spPr bwMode="auto">
              <a:xfrm flipV="1">
                <a:off x="4323" y="3521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2" name="Line 110"/>
              <p:cNvSpPr>
                <a:spLocks noChangeShapeType="1"/>
              </p:cNvSpPr>
              <p:nvPr/>
            </p:nvSpPr>
            <p:spPr bwMode="auto">
              <a:xfrm>
                <a:off x="3697" y="3022"/>
                <a:ext cx="408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3" name="Line 111"/>
              <p:cNvSpPr>
                <a:spLocks noChangeShapeType="1"/>
              </p:cNvSpPr>
              <p:nvPr/>
            </p:nvSpPr>
            <p:spPr bwMode="auto">
              <a:xfrm>
                <a:off x="4105" y="3747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4" name="Line 112"/>
              <p:cNvSpPr>
                <a:spLocks noChangeShapeType="1"/>
              </p:cNvSpPr>
              <p:nvPr/>
            </p:nvSpPr>
            <p:spPr bwMode="auto">
              <a:xfrm>
                <a:off x="3251" y="3022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05" name="Oval 141"/>
              <p:cNvSpPr>
                <a:spLocks noChangeArrowheads="1"/>
              </p:cNvSpPr>
              <p:nvPr/>
            </p:nvSpPr>
            <p:spPr bwMode="auto">
              <a:xfrm>
                <a:off x="3235" y="299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9513" name="Group 121"/>
          <p:cNvGrpSpPr>
            <a:grpSpLocks/>
          </p:cNvGrpSpPr>
          <p:nvPr/>
        </p:nvGrpSpPr>
        <p:grpSpPr bwMode="auto">
          <a:xfrm>
            <a:off x="4140200" y="3027363"/>
            <a:ext cx="954088" cy="2803525"/>
            <a:chOff x="2765" y="1907"/>
            <a:chExt cx="601" cy="1766"/>
          </a:xfrm>
        </p:grpSpPr>
        <p:sp>
          <p:nvSpPr>
            <p:cNvPr id="59462" name="Line 140"/>
            <p:cNvSpPr>
              <a:spLocks noChangeShapeType="1"/>
            </p:cNvSpPr>
            <p:nvPr/>
          </p:nvSpPr>
          <p:spPr bwMode="auto">
            <a:xfrm flipV="1">
              <a:off x="2773" y="1933"/>
              <a:ext cx="0" cy="17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9" name="Line 117"/>
            <p:cNvSpPr>
              <a:spLocks noChangeShapeType="1"/>
            </p:cNvSpPr>
            <p:nvPr/>
          </p:nvSpPr>
          <p:spPr bwMode="auto">
            <a:xfrm>
              <a:off x="3131" y="344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0" name="Line 118"/>
            <p:cNvSpPr>
              <a:spLocks noChangeShapeType="1"/>
            </p:cNvSpPr>
            <p:nvPr/>
          </p:nvSpPr>
          <p:spPr bwMode="auto">
            <a:xfrm>
              <a:off x="2765" y="367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1" name="Line 119"/>
            <p:cNvSpPr>
              <a:spLocks noChangeShapeType="1"/>
            </p:cNvSpPr>
            <p:nvPr/>
          </p:nvSpPr>
          <p:spPr bwMode="auto">
            <a:xfrm>
              <a:off x="2773" y="1933"/>
              <a:ext cx="5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2" name="Oval 141"/>
            <p:cNvSpPr>
              <a:spLocks noChangeArrowheads="1"/>
            </p:cNvSpPr>
            <p:nvPr/>
          </p:nvSpPr>
          <p:spPr bwMode="auto">
            <a:xfrm>
              <a:off x="3321" y="190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516" name="Group 124"/>
          <p:cNvGrpSpPr>
            <a:grpSpLocks/>
          </p:cNvGrpSpPr>
          <p:nvPr/>
        </p:nvGrpSpPr>
        <p:grpSpPr bwMode="auto">
          <a:xfrm>
            <a:off x="7032625" y="3022600"/>
            <a:ext cx="817563" cy="2795588"/>
            <a:chOff x="4587" y="1904"/>
            <a:chExt cx="515" cy="1761"/>
          </a:xfrm>
        </p:grpSpPr>
        <p:sp>
          <p:nvSpPr>
            <p:cNvPr id="59448" name="Line 32"/>
            <p:cNvSpPr>
              <a:spLocks noChangeShapeType="1"/>
            </p:cNvSpPr>
            <p:nvPr/>
          </p:nvSpPr>
          <p:spPr bwMode="auto">
            <a:xfrm flipV="1">
              <a:off x="5102" y="1933"/>
              <a:ext cx="0" cy="1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63" name="Oval 141"/>
            <p:cNvSpPr>
              <a:spLocks noChangeArrowheads="1"/>
            </p:cNvSpPr>
            <p:nvPr/>
          </p:nvSpPr>
          <p:spPr bwMode="auto">
            <a:xfrm>
              <a:off x="4587" y="190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514" name="Line 122"/>
            <p:cNvSpPr>
              <a:spLocks noChangeShapeType="1"/>
            </p:cNvSpPr>
            <p:nvPr/>
          </p:nvSpPr>
          <p:spPr bwMode="auto">
            <a:xfrm>
              <a:off x="4785" y="366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15" name="Line 123"/>
            <p:cNvSpPr>
              <a:spLocks noChangeShapeType="1"/>
            </p:cNvSpPr>
            <p:nvPr/>
          </p:nvSpPr>
          <p:spPr bwMode="auto">
            <a:xfrm>
              <a:off x="4603" y="1933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17" name="Text Box 125"/>
          <p:cNvSpPr txBox="1">
            <a:spLocks noChangeArrowheads="1"/>
          </p:cNvSpPr>
          <p:nvPr/>
        </p:nvSpPr>
        <p:spPr bwMode="auto">
          <a:xfrm>
            <a:off x="4424363" y="4394200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9518" name="Text Box 126"/>
          <p:cNvSpPr txBox="1">
            <a:spLocks noChangeArrowheads="1"/>
          </p:cNvSpPr>
          <p:nvPr/>
        </p:nvSpPr>
        <p:spPr bwMode="auto">
          <a:xfrm>
            <a:off x="7059613" y="4391025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9519" name="Text Box 127"/>
          <p:cNvSpPr txBox="1">
            <a:spLocks noChangeArrowheads="1"/>
          </p:cNvSpPr>
          <p:nvPr/>
        </p:nvSpPr>
        <p:spPr bwMode="auto">
          <a:xfrm>
            <a:off x="4406900" y="3068638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59520" name="Text Box 128"/>
          <p:cNvSpPr txBox="1">
            <a:spLocks noChangeArrowheads="1"/>
          </p:cNvSpPr>
          <p:nvPr/>
        </p:nvSpPr>
        <p:spPr bwMode="auto">
          <a:xfrm>
            <a:off x="7059613" y="3068638"/>
            <a:ext cx="71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6389" name="Text Box 100"/>
          <p:cNvSpPr txBox="1">
            <a:spLocks noChangeArrowheads="1"/>
          </p:cNvSpPr>
          <p:nvPr/>
        </p:nvSpPr>
        <p:spPr bwMode="auto">
          <a:xfrm>
            <a:off x="395288" y="1676400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）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522" name="Rectangle 130"/>
          <p:cNvSpPr>
            <a:spLocks noChangeArrowheads="1"/>
          </p:cNvSpPr>
          <p:nvPr/>
        </p:nvSpPr>
        <p:spPr bwMode="auto">
          <a:xfrm>
            <a:off x="539750" y="2276475"/>
            <a:ext cx="324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 = S = 1 </a:t>
            </a:r>
            <a:r>
              <a:rPr lang="zh-CN" altLang="en-US">
                <a:latin typeface="Times New Roman" pitchFamily="18" charset="0"/>
              </a:rPr>
              <a:t>保持状态</a:t>
            </a:r>
          </a:p>
        </p:txBody>
      </p:sp>
      <p:sp>
        <p:nvSpPr>
          <p:cNvPr id="59523" name="Text Box 100"/>
          <p:cNvSpPr txBox="1">
            <a:spLocks noChangeArrowheads="1"/>
          </p:cNvSpPr>
          <p:nvPr/>
        </p:nvSpPr>
        <p:spPr bwMode="auto">
          <a:xfrm>
            <a:off x="395288" y="2900363"/>
            <a:ext cx="417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）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→ 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跳变</a:t>
            </a:r>
          </a:p>
        </p:txBody>
      </p:sp>
      <p:grpSp>
        <p:nvGrpSpPr>
          <p:cNvPr id="59526" name="Group 134"/>
          <p:cNvGrpSpPr>
            <a:grpSpLocks/>
          </p:cNvGrpSpPr>
          <p:nvPr/>
        </p:nvGrpSpPr>
        <p:grpSpPr bwMode="auto">
          <a:xfrm>
            <a:off x="612775" y="3573463"/>
            <a:ext cx="1316038" cy="457200"/>
            <a:chOff x="476" y="2432"/>
            <a:chExt cx="829" cy="288"/>
          </a:xfrm>
        </p:grpSpPr>
        <p:sp>
          <p:nvSpPr>
            <p:cNvPr id="59524" name="Text Box 132"/>
            <p:cNvSpPr txBox="1">
              <a:spLocks noChangeArrowheads="1"/>
            </p:cNvSpPr>
            <p:nvPr/>
          </p:nvSpPr>
          <p:spPr bwMode="auto">
            <a:xfrm>
              <a:off x="476" y="2432"/>
              <a:ext cx="8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 = D</a:t>
              </a:r>
            </a:p>
          </p:txBody>
        </p:sp>
        <p:sp>
          <p:nvSpPr>
            <p:cNvPr id="59525" name="Line 133"/>
            <p:cNvSpPr>
              <a:spLocks noChangeShapeType="1"/>
            </p:cNvSpPr>
            <p:nvPr/>
          </p:nvSpPr>
          <p:spPr bwMode="auto">
            <a:xfrm>
              <a:off x="876" y="245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530" name="Group 138"/>
          <p:cNvGrpSpPr>
            <a:grpSpLocks/>
          </p:cNvGrpSpPr>
          <p:nvPr/>
        </p:nvGrpSpPr>
        <p:grpSpPr bwMode="auto">
          <a:xfrm>
            <a:off x="2195513" y="3573463"/>
            <a:ext cx="1316037" cy="457200"/>
            <a:chOff x="386" y="2552"/>
            <a:chExt cx="829" cy="288"/>
          </a:xfrm>
        </p:grpSpPr>
        <p:sp>
          <p:nvSpPr>
            <p:cNvPr id="59528" name="Text Box 136"/>
            <p:cNvSpPr txBox="1">
              <a:spLocks noChangeArrowheads="1"/>
            </p:cNvSpPr>
            <p:nvPr/>
          </p:nvSpPr>
          <p:spPr bwMode="auto">
            <a:xfrm>
              <a:off x="386" y="2552"/>
              <a:ext cx="8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 = D</a:t>
              </a:r>
            </a:p>
          </p:txBody>
        </p:sp>
        <p:sp>
          <p:nvSpPr>
            <p:cNvPr id="59529" name="Line 137"/>
            <p:cNvSpPr>
              <a:spLocks noChangeShapeType="1"/>
            </p:cNvSpPr>
            <p:nvPr/>
          </p:nvSpPr>
          <p:spPr bwMode="auto">
            <a:xfrm>
              <a:off x="762" y="257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32" name="Text Box 140"/>
          <p:cNvSpPr txBox="1">
            <a:spLocks noChangeArrowheads="1"/>
          </p:cNvSpPr>
          <p:nvPr/>
        </p:nvSpPr>
        <p:spPr bwMode="auto">
          <a:xfrm>
            <a:off x="612775" y="4076700"/>
            <a:ext cx="131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 = D</a:t>
            </a:r>
          </a:p>
        </p:txBody>
      </p: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7954963" y="4795838"/>
            <a:ext cx="1152525" cy="504825"/>
          </a:xfrm>
          <a:prstGeom prst="wedgeRoundRectCallout">
            <a:avLst>
              <a:gd name="adj1" fmla="val -90495"/>
              <a:gd name="adj2" fmla="val -5754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信号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9535" name="Rectangle 143"/>
          <p:cNvSpPr>
            <a:spLocks noChangeArrowheads="1"/>
          </p:cNvSpPr>
          <p:nvPr/>
        </p:nvSpPr>
        <p:spPr bwMode="auto">
          <a:xfrm>
            <a:off x="468313" y="3500438"/>
            <a:ext cx="2808287" cy="574675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36" name="Text Box 144"/>
          <p:cNvSpPr txBox="1">
            <a:spLocks noChangeArrowheads="1"/>
          </p:cNvSpPr>
          <p:nvPr/>
        </p:nvSpPr>
        <p:spPr bwMode="auto">
          <a:xfrm>
            <a:off x="2176463" y="4076700"/>
            <a:ext cx="1316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 = D</a:t>
            </a:r>
          </a:p>
        </p:txBody>
      </p:sp>
      <p:sp>
        <p:nvSpPr>
          <p:cNvPr id="59537" name="Text Box 101"/>
          <p:cNvSpPr txBox="1">
            <a:spLocks noChangeArrowheads="1"/>
          </p:cNvSpPr>
          <p:nvPr/>
        </p:nvSpPr>
        <p:spPr bwMode="auto">
          <a:xfrm>
            <a:off x="395288" y="5084763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触发器输出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 </a:t>
            </a: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517" grpId="0"/>
      <p:bldP spid="59518" grpId="0"/>
      <p:bldP spid="59519" grpId="0"/>
      <p:bldP spid="59520" grpId="0"/>
      <p:bldP spid="56389" grpId="0"/>
      <p:bldP spid="59522" grpId="0"/>
      <p:bldP spid="59523" grpId="0"/>
      <p:bldP spid="59532" grpId="0"/>
      <p:bldP spid="2" grpId="0" animBg="1"/>
      <p:bldP spid="59535" grpId="0" animBg="1"/>
      <p:bldP spid="59536" grpId="0"/>
      <p:bldP spid="595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四、维持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阻塞触发器</a:t>
            </a:r>
          </a:p>
        </p:txBody>
      </p:sp>
      <p:grpSp>
        <p:nvGrpSpPr>
          <p:cNvPr id="60526" name="Group 110"/>
          <p:cNvGrpSpPr>
            <a:grpSpLocks/>
          </p:cNvGrpSpPr>
          <p:nvPr/>
        </p:nvGrpSpPr>
        <p:grpSpPr bwMode="auto">
          <a:xfrm>
            <a:off x="4389438" y="1125538"/>
            <a:ext cx="4791075" cy="5327650"/>
            <a:chOff x="2835" y="754"/>
            <a:chExt cx="3018" cy="3356"/>
          </a:xfrm>
        </p:grpSpPr>
        <p:grpSp>
          <p:nvGrpSpPr>
            <p:cNvPr id="43124" name="Group 57"/>
            <p:cNvGrpSpPr>
              <a:grpSpLocks/>
            </p:cNvGrpSpPr>
            <p:nvPr/>
          </p:nvGrpSpPr>
          <p:grpSpPr bwMode="auto">
            <a:xfrm>
              <a:off x="3313" y="3475"/>
              <a:ext cx="511" cy="635"/>
              <a:chOff x="1553" y="2840"/>
              <a:chExt cx="511" cy="635"/>
            </a:xfrm>
          </p:grpSpPr>
          <p:sp>
            <p:nvSpPr>
              <p:cNvPr id="60422" name="Line 58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23" name="Text Box 59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60424" name="Group 8"/>
            <p:cNvGrpSpPr>
              <a:grpSpLocks/>
            </p:cNvGrpSpPr>
            <p:nvPr/>
          </p:nvGrpSpPr>
          <p:grpSpPr bwMode="auto">
            <a:xfrm>
              <a:off x="2976" y="754"/>
              <a:ext cx="2877" cy="2032"/>
              <a:chOff x="2823" y="1146"/>
              <a:chExt cx="2877" cy="2032"/>
            </a:xfrm>
          </p:grpSpPr>
          <p:sp>
            <p:nvSpPr>
              <p:cNvPr id="60425" name="Text Box 32"/>
              <p:cNvSpPr txBox="1">
                <a:spLocks noChangeArrowheads="1"/>
              </p:cNvSpPr>
              <p:nvPr/>
            </p:nvSpPr>
            <p:spPr bwMode="auto">
              <a:xfrm>
                <a:off x="4455" y="1153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grpSp>
            <p:nvGrpSpPr>
              <p:cNvPr id="60426" name="Group 38"/>
              <p:cNvGrpSpPr>
                <a:grpSpLocks/>
              </p:cNvGrpSpPr>
              <p:nvPr/>
            </p:nvGrpSpPr>
            <p:grpSpPr bwMode="auto">
              <a:xfrm>
                <a:off x="2823" y="1146"/>
                <a:ext cx="511" cy="327"/>
                <a:chOff x="2744" y="1856"/>
                <a:chExt cx="511" cy="327"/>
              </a:xfrm>
            </p:grpSpPr>
            <p:sp>
              <p:nvSpPr>
                <p:cNvPr id="6042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44" y="1856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rgbClr val="FF0000"/>
                      </a:solidFill>
                      <a:latin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60428" name="Line 37"/>
                <p:cNvSpPr>
                  <a:spLocks noChangeShapeType="1"/>
                </p:cNvSpPr>
                <p:nvPr/>
              </p:nvSpPr>
              <p:spPr bwMode="auto">
                <a:xfrm>
                  <a:off x="2877" y="188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29" name="Group 13"/>
              <p:cNvGrpSpPr>
                <a:grpSpLocks/>
              </p:cNvGrpSpPr>
              <p:nvPr/>
            </p:nvGrpSpPr>
            <p:grpSpPr bwMode="auto">
              <a:xfrm>
                <a:off x="2910" y="1346"/>
                <a:ext cx="1942" cy="963"/>
                <a:chOff x="2910" y="1346"/>
                <a:chExt cx="1942" cy="963"/>
              </a:xfrm>
            </p:grpSpPr>
            <p:grpSp>
              <p:nvGrpSpPr>
                <p:cNvPr id="60430" name="Group 14"/>
                <p:cNvGrpSpPr>
                  <a:grpSpLocks/>
                </p:cNvGrpSpPr>
                <p:nvPr/>
              </p:nvGrpSpPr>
              <p:grpSpPr bwMode="auto">
                <a:xfrm>
                  <a:off x="2910" y="1346"/>
                  <a:ext cx="680" cy="953"/>
                  <a:chOff x="2910" y="1346"/>
                  <a:chExt cx="680" cy="953"/>
                </a:xfrm>
              </p:grpSpPr>
              <p:grpSp>
                <p:nvGrpSpPr>
                  <p:cNvPr id="6043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10" y="1656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60432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60433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34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60435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36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6" y="2069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37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6" y="2072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3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7" y="1346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39" name="Group 23"/>
                <p:cNvGrpSpPr>
                  <a:grpSpLocks/>
                </p:cNvGrpSpPr>
                <p:nvPr/>
              </p:nvGrpSpPr>
              <p:grpSpPr bwMode="auto">
                <a:xfrm>
                  <a:off x="4172" y="1346"/>
                  <a:ext cx="680" cy="953"/>
                  <a:chOff x="4172" y="1346"/>
                  <a:chExt cx="680" cy="953"/>
                </a:xfrm>
              </p:grpSpPr>
              <p:grpSp>
                <p:nvGrpSpPr>
                  <p:cNvPr id="6044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172" y="1656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60441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60442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43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6044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45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08" y="2072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1" y="2069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7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9" y="1346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48" name="Group 43"/>
                <p:cNvGrpSpPr>
                  <a:grpSpLocks/>
                </p:cNvGrpSpPr>
                <p:nvPr/>
              </p:nvGrpSpPr>
              <p:grpSpPr bwMode="auto">
                <a:xfrm>
                  <a:off x="3236" y="1512"/>
                  <a:ext cx="1080" cy="797"/>
                  <a:chOff x="1392" y="1907"/>
                  <a:chExt cx="1080" cy="797"/>
                </a:xfrm>
              </p:grpSpPr>
              <p:grpSp>
                <p:nvGrpSpPr>
                  <p:cNvPr id="60449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429" y="1933"/>
                    <a:ext cx="1043" cy="771"/>
                    <a:chOff x="1429" y="1933"/>
                    <a:chExt cx="1043" cy="771"/>
                  </a:xfrm>
                </p:grpSpPr>
                <p:sp>
                  <p:nvSpPr>
                    <p:cNvPr id="60450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37" y="1933"/>
                      <a:ext cx="363" cy="77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51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9" y="1933"/>
                      <a:ext cx="40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52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0" y="2704"/>
                      <a:ext cx="2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5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907"/>
                    <a:ext cx="45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454" name="Group 49"/>
                <p:cNvGrpSpPr>
                  <a:grpSpLocks/>
                </p:cNvGrpSpPr>
                <p:nvPr/>
              </p:nvGrpSpPr>
              <p:grpSpPr bwMode="auto">
                <a:xfrm>
                  <a:off x="3447" y="1512"/>
                  <a:ext cx="1088" cy="793"/>
                  <a:chOff x="1610" y="3090"/>
                  <a:chExt cx="1088" cy="793"/>
                </a:xfrm>
              </p:grpSpPr>
              <p:sp>
                <p:nvSpPr>
                  <p:cNvPr id="60455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2" y="3111"/>
                    <a:ext cx="367" cy="7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882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245" y="3111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653" y="3090"/>
                    <a:ext cx="45" cy="45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59" name="Group 43"/>
              <p:cNvGrpSpPr>
                <a:grpSpLocks/>
              </p:cNvGrpSpPr>
              <p:nvPr/>
            </p:nvGrpSpPr>
            <p:grpSpPr bwMode="auto">
              <a:xfrm>
                <a:off x="3470" y="2411"/>
                <a:ext cx="1073" cy="747"/>
                <a:chOff x="3470" y="2411"/>
                <a:chExt cx="1073" cy="747"/>
              </a:xfrm>
            </p:grpSpPr>
            <p:sp>
              <p:nvSpPr>
                <p:cNvPr id="60460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696" y="2432"/>
                  <a:ext cx="420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61" name="Line 15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2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62" name="Line 157"/>
                <p:cNvSpPr>
                  <a:spLocks noChangeShapeType="1"/>
                </p:cNvSpPr>
                <p:nvPr/>
              </p:nvSpPr>
              <p:spPr bwMode="auto">
                <a:xfrm>
                  <a:off x="4105" y="2432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63" name="Oval 158"/>
                <p:cNvSpPr>
                  <a:spLocks noChangeArrowheads="1"/>
                </p:cNvSpPr>
                <p:nvPr/>
              </p:nvSpPr>
              <p:spPr bwMode="auto">
                <a:xfrm>
                  <a:off x="4497" y="2411"/>
                  <a:ext cx="46" cy="46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64" name="Group 48"/>
              <p:cNvGrpSpPr>
                <a:grpSpLocks/>
              </p:cNvGrpSpPr>
              <p:nvPr/>
            </p:nvGrpSpPr>
            <p:grpSpPr bwMode="auto">
              <a:xfrm>
                <a:off x="2912" y="2205"/>
                <a:ext cx="2788" cy="973"/>
                <a:chOff x="2912" y="2205"/>
                <a:chExt cx="2788" cy="973"/>
              </a:xfrm>
            </p:grpSpPr>
            <p:sp>
              <p:nvSpPr>
                <p:cNvPr id="604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5020" y="2947"/>
                  <a:ext cx="6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solidFill>
                        <a:schemeClr val="folHlink"/>
                      </a:solidFill>
                      <a:latin typeface="Times New Roman" pitchFamily="18" charset="0"/>
                    </a:rPr>
                    <a:t>CLK</a:t>
                  </a:r>
                </a:p>
              </p:txBody>
            </p:sp>
            <p:grpSp>
              <p:nvGrpSpPr>
                <p:cNvPr id="60466" name="Group 50"/>
                <p:cNvGrpSpPr>
                  <a:grpSpLocks/>
                </p:cNvGrpSpPr>
                <p:nvPr/>
              </p:nvGrpSpPr>
              <p:grpSpPr bwMode="auto">
                <a:xfrm>
                  <a:off x="4172" y="2205"/>
                  <a:ext cx="680" cy="956"/>
                  <a:chOff x="4507" y="2890"/>
                  <a:chExt cx="680" cy="956"/>
                </a:xfrm>
              </p:grpSpPr>
              <p:grpSp>
                <p:nvGrpSpPr>
                  <p:cNvPr id="6046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507" y="3200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60468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6046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7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60471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7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43" y="3616"/>
                    <a:ext cx="0" cy="1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3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54" y="3619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54" y="2890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5" name="Line 139"/>
                <p:cNvSpPr>
                  <a:spLocks noChangeShapeType="1"/>
                </p:cNvSpPr>
                <p:nvPr/>
              </p:nvSpPr>
              <p:spPr bwMode="auto">
                <a:xfrm>
                  <a:off x="3045" y="3067"/>
                  <a:ext cx="209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0476" name="Group 60"/>
                <p:cNvGrpSpPr>
                  <a:grpSpLocks/>
                </p:cNvGrpSpPr>
                <p:nvPr/>
              </p:nvGrpSpPr>
              <p:grpSpPr bwMode="auto">
                <a:xfrm>
                  <a:off x="2912" y="2205"/>
                  <a:ext cx="680" cy="956"/>
                  <a:chOff x="3289" y="2886"/>
                  <a:chExt cx="680" cy="956"/>
                </a:xfrm>
              </p:grpSpPr>
              <p:grpSp>
                <p:nvGrpSpPr>
                  <p:cNvPr id="6047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289" y="3196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60478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6047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60481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8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5" y="3612"/>
                    <a:ext cx="0" cy="13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3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6" y="3615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36" y="2886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8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8" y="3611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86" name="Oval 141"/>
                <p:cNvSpPr>
                  <a:spLocks noChangeArrowheads="1"/>
                </p:cNvSpPr>
                <p:nvPr/>
              </p:nvSpPr>
              <p:spPr bwMode="auto">
                <a:xfrm>
                  <a:off x="4286" y="3046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87" name="Group 71"/>
            <p:cNvGrpSpPr>
              <a:grpSpLocks/>
            </p:cNvGrpSpPr>
            <p:nvPr/>
          </p:nvGrpSpPr>
          <p:grpSpPr bwMode="auto">
            <a:xfrm>
              <a:off x="3065" y="2724"/>
              <a:ext cx="1942" cy="946"/>
              <a:chOff x="2910" y="2802"/>
              <a:chExt cx="1942" cy="946"/>
            </a:xfrm>
          </p:grpSpPr>
          <p:grpSp>
            <p:nvGrpSpPr>
              <p:cNvPr id="60488" name="Group 72"/>
              <p:cNvGrpSpPr>
                <a:grpSpLocks/>
              </p:cNvGrpSpPr>
              <p:nvPr/>
            </p:nvGrpSpPr>
            <p:grpSpPr bwMode="auto">
              <a:xfrm>
                <a:off x="2910" y="2802"/>
                <a:ext cx="680" cy="945"/>
                <a:chOff x="2910" y="3067"/>
                <a:chExt cx="680" cy="945"/>
              </a:xfrm>
            </p:grpSpPr>
            <p:grpSp>
              <p:nvGrpSpPr>
                <p:cNvPr id="60489" name="Group 26"/>
                <p:cNvGrpSpPr>
                  <a:grpSpLocks/>
                </p:cNvGrpSpPr>
                <p:nvPr/>
              </p:nvGrpSpPr>
              <p:grpSpPr bwMode="auto">
                <a:xfrm>
                  <a:off x="2910" y="337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6049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6049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92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60493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9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59" y="3785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9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257" y="306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96" name="Group 80"/>
              <p:cNvGrpSpPr>
                <a:grpSpLocks/>
              </p:cNvGrpSpPr>
              <p:nvPr/>
            </p:nvGrpSpPr>
            <p:grpSpPr bwMode="auto">
              <a:xfrm>
                <a:off x="4172" y="2803"/>
                <a:ext cx="680" cy="945"/>
                <a:chOff x="4172" y="2803"/>
                <a:chExt cx="680" cy="945"/>
              </a:xfrm>
            </p:grpSpPr>
            <p:grpSp>
              <p:nvGrpSpPr>
                <p:cNvPr id="60497" name="Group 26"/>
                <p:cNvGrpSpPr>
                  <a:grpSpLocks/>
                </p:cNvGrpSpPr>
                <p:nvPr/>
              </p:nvGrpSpPr>
              <p:grpSpPr bwMode="auto">
                <a:xfrm>
                  <a:off x="4172" y="3113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6049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6049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60501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02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694" y="3521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0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4519" y="2803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504" name="Group 88"/>
              <p:cNvGrpSpPr>
                <a:grpSpLocks/>
              </p:cNvGrpSpPr>
              <p:nvPr/>
            </p:nvGrpSpPr>
            <p:grpSpPr bwMode="auto">
              <a:xfrm>
                <a:off x="3235" y="2995"/>
                <a:ext cx="1096" cy="753"/>
                <a:chOff x="3235" y="2995"/>
                <a:chExt cx="1096" cy="753"/>
              </a:xfrm>
            </p:grpSpPr>
            <p:sp>
              <p:nvSpPr>
                <p:cNvPr id="60505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4323" y="352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06" name="Line 90"/>
                <p:cNvSpPr>
                  <a:spLocks noChangeShapeType="1"/>
                </p:cNvSpPr>
                <p:nvPr/>
              </p:nvSpPr>
              <p:spPr bwMode="auto">
                <a:xfrm>
                  <a:off x="3697" y="3022"/>
                  <a:ext cx="408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07" name="Line 91"/>
                <p:cNvSpPr>
                  <a:spLocks noChangeShapeType="1"/>
                </p:cNvSpPr>
                <p:nvPr/>
              </p:nvSpPr>
              <p:spPr bwMode="auto">
                <a:xfrm>
                  <a:off x="4105" y="3747"/>
                  <a:ext cx="2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08" name="Line 92"/>
                <p:cNvSpPr>
                  <a:spLocks noChangeShapeType="1"/>
                </p:cNvSpPr>
                <p:nvPr/>
              </p:nvSpPr>
              <p:spPr bwMode="auto">
                <a:xfrm>
                  <a:off x="3251" y="3022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509" name="Oval 141"/>
                <p:cNvSpPr>
                  <a:spLocks noChangeArrowheads="1"/>
                </p:cNvSpPr>
                <p:nvPr/>
              </p:nvSpPr>
              <p:spPr bwMode="auto">
                <a:xfrm>
                  <a:off x="3235" y="2995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510" name="Group 94"/>
            <p:cNvGrpSpPr>
              <a:grpSpLocks/>
            </p:cNvGrpSpPr>
            <p:nvPr/>
          </p:nvGrpSpPr>
          <p:grpSpPr bwMode="auto">
            <a:xfrm>
              <a:off x="2835" y="1907"/>
              <a:ext cx="601" cy="1766"/>
              <a:chOff x="2765" y="1907"/>
              <a:chExt cx="601" cy="1766"/>
            </a:xfrm>
          </p:grpSpPr>
          <p:sp>
            <p:nvSpPr>
              <p:cNvPr id="60511" name="Line 140"/>
              <p:cNvSpPr>
                <a:spLocks noChangeShapeType="1"/>
              </p:cNvSpPr>
              <p:nvPr/>
            </p:nvSpPr>
            <p:spPr bwMode="auto">
              <a:xfrm flipV="1">
                <a:off x="2773" y="1933"/>
                <a:ext cx="0" cy="17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2" name="Line 96"/>
              <p:cNvSpPr>
                <a:spLocks noChangeShapeType="1"/>
              </p:cNvSpPr>
              <p:nvPr/>
            </p:nvSpPr>
            <p:spPr bwMode="auto">
              <a:xfrm>
                <a:off x="3131" y="3446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3" name="Line 97"/>
              <p:cNvSpPr>
                <a:spLocks noChangeShapeType="1"/>
              </p:cNvSpPr>
              <p:nvPr/>
            </p:nvSpPr>
            <p:spPr bwMode="auto">
              <a:xfrm>
                <a:off x="2765" y="3673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4" name="Line 98"/>
              <p:cNvSpPr>
                <a:spLocks noChangeShapeType="1"/>
              </p:cNvSpPr>
              <p:nvPr/>
            </p:nvSpPr>
            <p:spPr bwMode="auto">
              <a:xfrm>
                <a:off x="2773" y="1933"/>
                <a:ext cx="5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5" name="Oval 141"/>
              <p:cNvSpPr>
                <a:spLocks noChangeArrowheads="1"/>
              </p:cNvSpPr>
              <p:nvPr/>
            </p:nvSpPr>
            <p:spPr bwMode="auto">
              <a:xfrm>
                <a:off x="3321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516" name="Group 100"/>
            <p:cNvGrpSpPr>
              <a:grpSpLocks/>
            </p:cNvGrpSpPr>
            <p:nvPr/>
          </p:nvGrpSpPr>
          <p:grpSpPr bwMode="auto">
            <a:xfrm>
              <a:off x="4657" y="1904"/>
              <a:ext cx="515" cy="1761"/>
              <a:chOff x="4587" y="1904"/>
              <a:chExt cx="515" cy="1761"/>
            </a:xfrm>
          </p:grpSpPr>
          <p:sp>
            <p:nvSpPr>
              <p:cNvPr id="60517" name="Line 32"/>
              <p:cNvSpPr>
                <a:spLocks noChangeShapeType="1"/>
              </p:cNvSpPr>
              <p:nvPr/>
            </p:nvSpPr>
            <p:spPr bwMode="auto">
              <a:xfrm flipV="1">
                <a:off x="5102" y="1933"/>
                <a:ext cx="0" cy="17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18" name="Oval 141"/>
              <p:cNvSpPr>
                <a:spLocks noChangeArrowheads="1"/>
              </p:cNvSpPr>
              <p:nvPr/>
            </p:nvSpPr>
            <p:spPr bwMode="auto">
              <a:xfrm>
                <a:off x="4587" y="19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19" name="Line 103"/>
              <p:cNvSpPr>
                <a:spLocks noChangeShapeType="1"/>
              </p:cNvSpPr>
              <p:nvPr/>
            </p:nvSpPr>
            <p:spPr bwMode="auto">
              <a:xfrm>
                <a:off x="4785" y="3665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20" name="Line 104"/>
              <p:cNvSpPr>
                <a:spLocks noChangeShapeType="1"/>
              </p:cNvSpPr>
              <p:nvPr/>
            </p:nvSpPr>
            <p:spPr bwMode="auto">
              <a:xfrm>
                <a:off x="4603" y="1933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521" name="Text Box 105"/>
            <p:cNvSpPr txBox="1">
              <a:spLocks noChangeArrowheads="1"/>
            </p:cNvSpPr>
            <p:nvPr/>
          </p:nvSpPr>
          <p:spPr bwMode="auto">
            <a:xfrm>
              <a:off x="3014" y="276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0522" name="Text Box 106"/>
            <p:cNvSpPr txBox="1">
              <a:spLocks noChangeArrowheads="1"/>
            </p:cNvSpPr>
            <p:nvPr/>
          </p:nvSpPr>
          <p:spPr bwMode="auto">
            <a:xfrm>
              <a:off x="4674" y="2766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0523" name="Text Box 107"/>
            <p:cNvSpPr txBox="1">
              <a:spLocks noChangeArrowheads="1"/>
            </p:cNvSpPr>
            <p:nvPr/>
          </p:nvSpPr>
          <p:spPr bwMode="auto">
            <a:xfrm>
              <a:off x="3003" y="1933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0524" name="Text Box 108"/>
            <p:cNvSpPr txBox="1">
              <a:spLocks noChangeArrowheads="1"/>
            </p:cNvSpPr>
            <p:nvPr/>
          </p:nvSpPr>
          <p:spPr bwMode="auto">
            <a:xfrm>
              <a:off x="4674" y="1933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56389" name="Text Box 100"/>
          <p:cNvSpPr txBox="1">
            <a:spLocks noChangeArrowheads="1"/>
          </p:cNvSpPr>
          <p:nvPr/>
        </p:nvSpPr>
        <p:spPr bwMode="auto">
          <a:xfrm>
            <a:off x="395288" y="1125538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）</a:t>
            </a:r>
            <a:r>
              <a:rPr lang="zh-CN" altLang="en-US">
                <a:latin typeface="Times New Roman" pitchFamily="18" charset="0"/>
              </a:rPr>
              <a:t>当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  <a:r>
              <a:rPr lang="en-US" altLang="zh-CN">
                <a:latin typeface="Times New Roman" pitchFamily="18" charset="0"/>
              </a:rPr>
              <a:t>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179388" y="1603375"/>
            <a:ext cx="446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/>
              <a:t>* 中层两个门的输入肯定</a:t>
            </a:r>
            <a:r>
              <a:rPr lang="zh-CN" altLang="en-US">
                <a:solidFill>
                  <a:schemeClr val="folHlink"/>
                </a:solidFill>
              </a:rPr>
              <a:t>互反</a:t>
            </a:r>
          </a:p>
        </p:txBody>
      </p:sp>
      <p:sp>
        <p:nvSpPr>
          <p:cNvPr id="60529" name="Text Box 113"/>
          <p:cNvSpPr txBox="1">
            <a:spLocks noChangeArrowheads="1"/>
          </p:cNvSpPr>
          <p:nvPr/>
        </p:nvSpPr>
        <p:spPr bwMode="auto">
          <a:xfrm>
            <a:off x="468313" y="2225675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/>
              <a:t>、</a:t>
            </a:r>
            <a:r>
              <a:rPr lang="en-US" altLang="zh-CN">
                <a:latin typeface="Times New Roman" pitchFamily="18" charset="0"/>
              </a:rPr>
              <a:t>R =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4127500" y="57324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005263" y="4292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7261225" y="570547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6430963" y="4292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60534" name="Text Box 101"/>
          <p:cNvSpPr txBox="1">
            <a:spLocks noChangeArrowheads="1"/>
          </p:cNvSpPr>
          <p:nvPr/>
        </p:nvSpPr>
        <p:spPr bwMode="auto">
          <a:xfrm>
            <a:off x="420688" y="27082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触发器输出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Q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60537" name="Group 121"/>
          <p:cNvGrpSpPr>
            <a:grpSpLocks/>
          </p:cNvGrpSpPr>
          <p:nvPr/>
        </p:nvGrpSpPr>
        <p:grpSpPr bwMode="auto">
          <a:xfrm>
            <a:off x="3055938" y="2349500"/>
            <a:ext cx="1155700" cy="504825"/>
            <a:chOff x="610" y="2432"/>
            <a:chExt cx="728" cy="318"/>
          </a:xfrm>
        </p:grpSpPr>
        <p:sp>
          <p:nvSpPr>
            <p:cNvPr id="60535" name="Text Box 101"/>
            <p:cNvSpPr txBox="1">
              <a:spLocks noChangeArrowheads="1"/>
            </p:cNvSpPr>
            <p:nvPr/>
          </p:nvSpPr>
          <p:spPr bwMode="auto">
            <a:xfrm>
              <a:off x="610" y="2464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536" name="AutoShape 120"/>
            <p:cNvSpPr>
              <a:spLocks noChangeArrowheads="1"/>
            </p:cNvSpPr>
            <p:nvPr/>
          </p:nvSpPr>
          <p:spPr bwMode="auto">
            <a:xfrm>
              <a:off x="612" y="2432"/>
              <a:ext cx="726" cy="318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538" name="Text Box 122"/>
          <p:cNvSpPr txBox="1">
            <a:spLocks noChangeArrowheads="1"/>
          </p:cNvSpPr>
          <p:nvPr/>
        </p:nvSpPr>
        <p:spPr bwMode="auto">
          <a:xfrm>
            <a:off x="468313" y="321310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/>
              <a:t>、</a:t>
            </a:r>
            <a:r>
              <a:rPr lang="en-US" altLang="zh-CN">
                <a:latin typeface="Times New Roman" pitchFamily="18" charset="0"/>
              </a:rPr>
              <a:t>R 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 =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7256463" y="57070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6435725" y="42926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4127500" y="5732463"/>
            <a:ext cx="1165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0542" name="Rectangle 126"/>
          <p:cNvSpPr>
            <a:spLocks noChangeArrowheads="1"/>
          </p:cNvSpPr>
          <p:nvPr/>
        </p:nvSpPr>
        <p:spPr bwMode="auto">
          <a:xfrm>
            <a:off x="468313" y="40513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 = 0 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时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60543" name="Rectangle 127"/>
          <p:cNvSpPr>
            <a:spLocks noChangeArrowheads="1"/>
          </p:cNvSpPr>
          <p:nvPr/>
        </p:nvSpPr>
        <p:spPr bwMode="auto">
          <a:xfrm>
            <a:off x="2052638" y="40513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 = 1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60544" name="Text Box 101"/>
          <p:cNvSpPr txBox="1">
            <a:spLocks noChangeArrowheads="1"/>
          </p:cNvSpPr>
          <p:nvPr/>
        </p:nvSpPr>
        <p:spPr bwMode="auto">
          <a:xfrm>
            <a:off x="396875" y="455612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对上层触发器无影响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0545" name="Rectangle 129"/>
          <p:cNvSpPr>
            <a:spLocks noChangeArrowheads="1"/>
          </p:cNvSpPr>
          <p:nvPr/>
        </p:nvSpPr>
        <p:spPr bwMode="auto">
          <a:xfrm>
            <a:off x="1908175" y="3238500"/>
            <a:ext cx="1008063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46" name="Rectangle 130"/>
          <p:cNvSpPr>
            <a:spLocks noChangeArrowheads="1"/>
          </p:cNvSpPr>
          <p:nvPr/>
        </p:nvSpPr>
        <p:spPr bwMode="auto">
          <a:xfrm>
            <a:off x="468313" y="513238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 = 1 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时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60547" name="Rectangle 131"/>
          <p:cNvSpPr>
            <a:spLocks noChangeArrowheads="1"/>
          </p:cNvSpPr>
          <p:nvPr/>
        </p:nvSpPr>
        <p:spPr bwMode="auto">
          <a:xfrm>
            <a:off x="2052638" y="513238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 = 0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60548" name="Text Box 101"/>
          <p:cNvSpPr txBox="1">
            <a:spLocks noChangeArrowheads="1"/>
          </p:cNvSpPr>
          <p:nvPr/>
        </p:nvSpPr>
        <p:spPr bwMode="auto">
          <a:xfrm>
            <a:off x="420688" y="566102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触发器输出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Q </a:t>
            </a:r>
            <a:r>
              <a:rPr lang="en-US" altLang="zh-CN">
                <a:latin typeface="Times New Roman" pitchFamily="18" charset="0"/>
              </a:rPr>
              <a:t>=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60549" name="Group 133"/>
          <p:cNvGrpSpPr>
            <a:grpSpLocks/>
          </p:cNvGrpSpPr>
          <p:nvPr/>
        </p:nvGrpSpPr>
        <p:grpSpPr bwMode="auto">
          <a:xfrm>
            <a:off x="3060700" y="5084763"/>
            <a:ext cx="1155700" cy="504825"/>
            <a:chOff x="610" y="2432"/>
            <a:chExt cx="728" cy="318"/>
          </a:xfrm>
        </p:grpSpPr>
        <p:sp>
          <p:nvSpPr>
            <p:cNvPr id="60550" name="Text Box 101"/>
            <p:cNvSpPr txBox="1">
              <a:spLocks noChangeArrowheads="1"/>
            </p:cNvSpPr>
            <p:nvPr/>
          </p:nvSpPr>
          <p:spPr bwMode="auto">
            <a:xfrm>
              <a:off x="610" y="2464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latin typeface="Times New Roman" pitchFamily="18" charset="0"/>
                </a:rPr>
                <a:t>保持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551" name="AutoShape 135"/>
            <p:cNvSpPr>
              <a:spLocks noChangeArrowheads="1"/>
            </p:cNvSpPr>
            <p:nvPr/>
          </p:nvSpPr>
          <p:spPr bwMode="auto">
            <a:xfrm>
              <a:off x="612" y="2432"/>
              <a:ext cx="726" cy="318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9" grpId="0"/>
      <p:bldP spid="60528" grpId="0"/>
      <p:bldP spid="60529" grpId="0"/>
      <p:bldP spid="4" grpId="0"/>
      <p:bldP spid="4" grpId="1"/>
      <p:bldP spid="2" grpId="0"/>
      <p:bldP spid="2" grpId="1"/>
      <p:bldP spid="3" grpId="0"/>
      <p:bldP spid="3" grpId="1"/>
      <p:bldP spid="5" grpId="0"/>
      <p:bldP spid="5" grpId="1"/>
      <p:bldP spid="60534" grpId="0"/>
      <p:bldP spid="60538" grpId="0"/>
      <p:bldP spid="6" grpId="0"/>
      <p:bldP spid="7" grpId="0"/>
      <p:bldP spid="8" grpId="0"/>
      <p:bldP spid="60542" grpId="0"/>
      <p:bldP spid="60543" grpId="0"/>
      <p:bldP spid="60544" grpId="0"/>
      <p:bldP spid="60545" grpId="0" animBg="1"/>
      <p:bldP spid="60546" grpId="0"/>
      <p:bldP spid="60547" grpId="0"/>
      <p:bldP spid="605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四、维持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-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阻塞触发器</a:t>
            </a:r>
          </a:p>
        </p:txBody>
      </p: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755650" y="981075"/>
            <a:ext cx="2036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小结</a:t>
            </a:r>
          </a:p>
        </p:txBody>
      </p:sp>
      <p:sp>
        <p:nvSpPr>
          <p:cNvPr id="73736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28675" y="1598613"/>
            <a:ext cx="683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/>
              <a:t>、通过</a:t>
            </a:r>
            <a:r>
              <a:rPr lang="zh-CN" altLang="en-US" sz="2800">
                <a:solidFill>
                  <a:schemeClr val="folHlink"/>
                </a:solidFill>
              </a:rPr>
              <a:t>维持线</a:t>
            </a:r>
            <a:r>
              <a:rPr lang="zh-CN" altLang="en-US" sz="2800"/>
              <a:t>保证高电位时，无空翻</a:t>
            </a:r>
          </a:p>
        </p:txBody>
      </p:sp>
      <p:grpSp>
        <p:nvGrpSpPr>
          <p:cNvPr id="73763" name="Group 35"/>
          <p:cNvGrpSpPr>
            <a:grpSpLocks/>
          </p:cNvGrpSpPr>
          <p:nvPr/>
        </p:nvGrpSpPr>
        <p:grpSpPr bwMode="auto">
          <a:xfrm>
            <a:off x="612775" y="2997200"/>
            <a:ext cx="4487863" cy="1809750"/>
            <a:chOff x="370" y="2886"/>
            <a:chExt cx="2827" cy="1140"/>
          </a:xfrm>
        </p:grpSpPr>
        <p:grpSp>
          <p:nvGrpSpPr>
            <p:cNvPr id="73739" name="Group 131"/>
            <p:cNvGrpSpPr>
              <a:grpSpLocks/>
            </p:cNvGrpSpPr>
            <p:nvPr/>
          </p:nvGrpSpPr>
          <p:grpSpPr bwMode="auto">
            <a:xfrm>
              <a:off x="2381" y="3294"/>
              <a:ext cx="816" cy="288"/>
              <a:chOff x="3878" y="3414"/>
              <a:chExt cx="816" cy="288"/>
            </a:xfrm>
          </p:grpSpPr>
          <p:sp>
            <p:nvSpPr>
              <p:cNvPr id="73740" name="Oval 125"/>
              <p:cNvSpPr>
                <a:spLocks noChangeArrowheads="1"/>
              </p:cNvSpPr>
              <p:nvPr/>
            </p:nvSpPr>
            <p:spPr bwMode="auto">
              <a:xfrm>
                <a:off x="3878" y="352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1" name="Line 126"/>
              <p:cNvSpPr>
                <a:spLocks noChangeShapeType="1"/>
              </p:cNvSpPr>
              <p:nvPr/>
            </p:nvSpPr>
            <p:spPr bwMode="auto">
              <a:xfrm>
                <a:off x="3969" y="35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2" name="Text Box 129"/>
              <p:cNvSpPr txBox="1">
                <a:spLocks noChangeArrowheads="1"/>
              </p:cNvSpPr>
              <p:nvPr/>
            </p:nvSpPr>
            <p:spPr bwMode="auto">
              <a:xfrm>
                <a:off x="4137" y="3414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73743" name="Group 133"/>
            <p:cNvGrpSpPr>
              <a:grpSpLocks/>
            </p:cNvGrpSpPr>
            <p:nvPr/>
          </p:nvGrpSpPr>
          <p:grpSpPr bwMode="auto">
            <a:xfrm>
              <a:off x="370" y="3294"/>
              <a:ext cx="787" cy="288"/>
              <a:chOff x="1685" y="3339"/>
              <a:chExt cx="787" cy="288"/>
            </a:xfrm>
          </p:grpSpPr>
          <p:grpSp>
            <p:nvGrpSpPr>
              <p:cNvPr id="73744" name="Group 132"/>
              <p:cNvGrpSpPr>
                <a:grpSpLocks/>
              </p:cNvGrpSpPr>
              <p:nvPr/>
            </p:nvGrpSpPr>
            <p:grpSpPr bwMode="auto">
              <a:xfrm>
                <a:off x="2109" y="3443"/>
                <a:ext cx="363" cy="91"/>
                <a:chOff x="1066" y="3475"/>
                <a:chExt cx="363" cy="91"/>
              </a:xfrm>
            </p:grpSpPr>
            <p:sp>
              <p:nvSpPr>
                <p:cNvPr id="73745" name="Oval 127"/>
                <p:cNvSpPr>
                  <a:spLocks noChangeArrowheads="1"/>
                </p:cNvSpPr>
                <p:nvPr/>
              </p:nvSpPr>
              <p:spPr bwMode="auto">
                <a:xfrm>
                  <a:off x="1338" y="3475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46" name="Line 128"/>
                <p:cNvSpPr>
                  <a:spLocks noChangeShapeType="1"/>
                </p:cNvSpPr>
                <p:nvPr/>
              </p:nvSpPr>
              <p:spPr bwMode="auto">
                <a:xfrm>
                  <a:off x="1066" y="3520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747" name="Text Box 130"/>
              <p:cNvSpPr txBox="1">
                <a:spLocks noChangeArrowheads="1"/>
              </p:cNvSpPr>
              <p:nvPr/>
            </p:nvSpPr>
            <p:spPr bwMode="auto">
              <a:xfrm>
                <a:off x="1685" y="3339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73762" name="Group 34"/>
            <p:cNvGrpSpPr>
              <a:grpSpLocks/>
            </p:cNvGrpSpPr>
            <p:nvPr/>
          </p:nvGrpSpPr>
          <p:grpSpPr bwMode="auto">
            <a:xfrm>
              <a:off x="1157" y="2886"/>
              <a:ext cx="1224" cy="1140"/>
              <a:chOff x="1157" y="2886"/>
              <a:chExt cx="1224" cy="1140"/>
            </a:xfrm>
          </p:grpSpPr>
          <p:sp>
            <p:nvSpPr>
              <p:cNvPr id="73750" name="Rectangle 60"/>
              <p:cNvSpPr>
                <a:spLocks noChangeArrowheads="1"/>
              </p:cNvSpPr>
              <p:nvPr/>
            </p:nvSpPr>
            <p:spPr bwMode="auto">
              <a:xfrm>
                <a:off x="1157" y="3158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2" name="Text Box 62"/>
              <p:cNvSpPr txBox="1">
                <a:spLocks noChangeArrowheads="1"/>
              </p:cNvSpPr>
              <p:nvPr/>
            </p:nvSpPr>
            <p:spPr bwMode="auto">
              <a:xfrm>
                <a:off x="1915" y="3430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73753" name="Text Box 63"/>
              <p:cNvSpPr txBox="1">
                <a:spLocks noChangeArrowheads="1"/>
              </p:cNvSpPr>
              <p:nvPr/>
            </p:nvSpPr>
            <p:spPr bwMode="auto">
              <a:xfrm>
                <a:off x="1915" y="3188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73754" name="Oval 66"/>
              <p:cNvSpPr>
                <a:spLocks noChangeArrowheads="1"/>
              </p:cNvSpPr>
              <p:nvPr/>
            </p:nvSpPr>
            <p:spPr bwMode="auto">
              <a:xfrm>
                <a:off x="1367" y="306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67"/>
              <p:cNvSpPr>
                <a:spLocks noChangeShapeType="1"/>
              </p:cNvSpPr>
              <p:nvPr/>
            </p:nvSpPr>
            <p:spPr bwMode="auto">
              <a:xfrm flipV="1">
                <a:off x="2133" y="3751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6" name="Line 68"/>
              <p:cNvSpPr>
                <a:spLocks noChangeShapeType="1"/>
              </p:cNvSpPr>
              <p:nvPr/>
            </p:nvSpPr>
            <p:spPr bwMode="auto">
              <a:xfrm flipV="1">
                <a:off x="2130" y="2886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7" name="Line 69"/>
              <p:cNvSpPr>
                <a:spLocks noChangeShapeType="1"/>
              </p:cNvSpPr>
              <p:nvPr/>
            </p:nvSpPr>
            <p:spPr bwMode="auto">
              <a:xfrm flipV="1">
                <a:off x="1405" y="3753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8" name="Line 70"/>
              <p:cNvSpPr>
                <a:spLocks noChangeShapeType="1"/>
              </p:cNvSpPr>
              <p:nvPr/>
            </p:nvSpPr>
            <p:spPr bwMode="auto">
              <a:xfrm flipV="1">
                <a:off x="1407" y="288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9" name="AutoShape 140"/>
              <p:cNvSpPr>
                <a:spLocks noChangeArrowheads="1"/>
              </p:cNvSpPr>
              <p:nvPr/>
            </p:nvSpPr>
            <p:spPr bwMode="auto">
              <a:xfrm>
                <a:off x="1362" y="3655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28675" y="2189163"/>
            <a:ext cx="683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/>
              <a:t>、实际使用的触发器一般</a:t>
            </a:r>
            <a:r>
              <a:rPr lang="zh-CN" altLang="en-US" sz="2800">
                <a:solidFill>
                  <a:srgbClr val="FF0000"/>
                </a:solidFill>
              </a:rPr>
              <a:t>边沿触发</a:t>
            </a:r>
          </a:p>
        </p:txBody>
      </p:sp>
      <p:sp>
        <p:nvSpPr>
          <p:cNvPr id="44144" name="Rectangle 110"/>
          <p:cNvSpPr>
            <a:spLocks noChangeArrowheads="1"/>
          </p:cNvSpPr>
          <p:nvPr/>
        </p:nvSpPr>
        <p:spPr bwMode="auto">
          <a:xfrm>
            <a:off x="5724525" y="3135313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次态方程：</a:t>
            </a:r>
          </a:p>
        </p:txBody>
      </p:sp>
      <p:sp>
        <p:nvSpPr>
          <p:cNvPr id="44146" name="Text Box 112"/>
          <p:cNvSpPr txBox="1">
            <a:spLocks noChangeArrowheads="1"/>
          </p:cNvSpPr>
          <p:nvPr/>
        </p:nvSpPr>
        <p:spPr bwMode="auto">
          <a:xfrm>
            <a:off x="5724525" y="3798888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sz="2800" baseline="30000">
                <a:solidFill>
                  <a:schemeClr val="folHlink"/>
                </a:solidFill>
                <a:latin typeface="Times New Roman" pitchFamily="18" charset="0"/>
              </a:rPr>
              <a:t>n+1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D</a:t>
            </a:r>
          </a:p>
        </p:txBody>
      </p:sp>
      <p:sp>
        <p:nvSpPr>
          <p:cNvPr id="54451" name="Rectangle 24"/>
          <p:cNvSpPr>
            <a:spLocks noChangeArrowheads="1"/>
          </p:cNvSpPr>
          <p:nvPr/>
        </p:nvSpPr>
        <p:spPr bwMode="auto">
          <a:xfrm>
            <a:off x="830263" y="5286375"/>
            <a:ext cx="6189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lang="zh-CN" altLang="en-US" sz="2800">
                <a:latin typeface="Times New Roman" pitchFamily="18" charset="0"/>
              </a:rPr>
              <a:t>各种触发器在逻辑上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等效</a:t>
            </a:r>
            <a:endParaRPr lang="en-US" altLang="zh-CN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" name="AutoShape 76"/>
          <p:cNvSpPr>
            <a:spLocks noChangeArrowheads="1"/>
          </p:cNvSpPr>
          <p:nvPr/>
        </p:nvSpPr>
        <p:spPr bwMode="auto">
          <a:xfrm>
            <a:off x="6156325" y="4508500"/>
            <a:ext cx="2735263" cy="504825"/>
          </a:xfrm>
          <a:prstGeom prst="wedgeRoundRectCallout">
            <a:avLst>
              <a:gd name="adj1" fmla="val -60273"/>
              <a:gd name="adj2" fmla="val 11509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可以相互转换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68" grpId="0"/>
      <p:bldP spid="72712" grpId="0"/>
      <p:bldP spid="3" grpId="0"/>
      <p:bldP spid="44144" grpId="0"/>
      <p:bldP spid="44146" grpId="0"/>
      <p:bldP spid="54451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61483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1493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1494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1495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61497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61500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与非门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22564" name="Group 36"/>
          <p:cNvGrpSpPr>
            <a:grpSpLocks/>
          </p:cNvGrpSpPr>
          <p:nvPr/>
        </p:nvGrpSpPr>
        <p:grpSpPr bwMode="auto">
          <a:xfrm>
            <a:off x="1692275" y="2492375"/>
            <a:ext cx="3095625" cy="1512888"/>
            <a:chOff x="1066" y="1752"/>
            <a:chExt cx="1950" cy="953"/>
          </a:xfrm>
        </p:grpSpPr>
        <p:grpSp>
          <p:nvGrpSpPr>
            <p:cNvPr id="22573" name="Group 14"/>
            <p:cNvGrpSpPr>
              <a:grpSpLocks/>
            </p:cNvGrpSpPr>
            <p:nvPr/>
          </p:nvGrpSpPr>
          <p:grpSpPr bwMode="auto">
            <a:xfrm>
              <a:off x="1066" y="1752"/>
              <a:ext cx="680" cy="953"/>
              <a:chOff x="1202" y="1797"/>
              <a:chExt cx="680" cy="953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202" y="2107"/>
                <a:ext cx="680" cy="416"/>
                <a:chOff x="1202" y="2107"/>
                <a:chExt cx="680" cy="416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2258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22588" name="Oval 9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 flipV="1">
                <a:off x="1338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12"/>
              <p:cNvSpPr>
                <a:spLocks noChangeShapeType="1"/>
              </p:cNvSpPr>
              <p:nvPr/>
            </p:nvSpPr>
            <p:spPr bwMode="auto">
              <a:xfrm flipV="1">
                <a:off x="1746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Line 13"/>
              <p:cNvSpPr>
                <a:spLocks noChangeShapeType="1"/>
              </p:cNvSpPr>
              <p:nvPr/>
            </p:nvSpPr>
            <p:spPr bwMode="auto">
              <a:xfrm flipV="1">
                <a:off x="1549" y="179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74" name="Group 15"/>
            <p:cNvGrpSpPr>
              <a:grpSpLocks/>
            </p:cNvGrpSpPr>
            <p:nvPr/>
          </p:nvGrpSpPr>
          <p:grpSpPr bwMode="auto">
            <a:xfrm>
              <a:off x="2336" y="1752"/>
              <a:ext cx="680" cy="953"/>
              <a:chOff x="1202" y="1797"/>
              <a:chExt cx="680" cy="953"/>
            </a:xfrm>
          </p:grpSpPr>
          <p:grpSp>
            <p:nvGrpSpPr>
              <p:cNvPr id="22575" name="Group 16"/>
              <p:cNvGrpSpPr>
                <a:grpSpLocks/>
              </p:cNvGrpSpPr>
              <p:nvPr/>
            </p:nvGrpSpPr>
            <p:grpSpPr bwMode="auto">
              <a:xfrm>
                <a:off x="1202" y="2107"/>
                <a:ext cx="680" cy="416"/>
                <a:chOff x="1202" y="2107"/>
                <a:chExt cx="680" cy="416"/>
              </a:xfrm>
            </p:grpSpPr>
            <p:grpSp>
              <p:nvGrpSpPr>
                <p:cNvPr id="22579" name="Group 17"/>
                <p:cNvGrpSpPr>
                  <a:grpSpLocks/>
                </p:cNvGrpSpPr>
                <p:nvPr/>
              </p:nvGrpSpPr>
              <p:grpSpPr bwMode="auto">
                <a:xfrm>
                  <a:off x="1202" y="2205"/>
                  <a:ext cx="680" cy="318"/>
                  <a:chOff x="930" y="1933"/>
                  <a:chExt cx="680" cy="318"/>
                </a:xfrm>
              </p:grpSpPr>
              <p:sp>
                <p:nvSpPr>
                  <p:cNvPr id="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933"/>
                    <a:ext cx="680" cy="318"/>
                  </a:xfrm>
                  <a:prstGeom prst="rect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6" y="1933"/>
                    <a:ext cx="64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&amp;</a:t>
                    </a:r>
                  </a:p>
                </p:txBody>
              </p:sp>
            </p:grpSp>
            <p:sp>
              <p:nvSpPr>
                <p:cNvPr id="22580" name="Oval 20"/>
                <p:cNvSpPr>
                  <a:spLocks noChangeArrowheads="1"/>
                </p:cNvSpPr>
                <p:nvPr/>
              </p:nvSpPr>
              <p:spPr bwMode="auto">
                <a:xfrm>
                  <a:off x="1503" y="2107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2576" name="Line 21"/>
              <p:cNvSpPr>
                <a:spLocks noChangeShapeType="1"/>
              </p:cNvSpPr>
              <p:nvPr/>
            </p:nvSpPr>
            <p:spPr bwMode="auto">
              <a:xfrm flipV="1">
                <a:off x="1338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 flipV="1">
                <a:off x="1746" y="252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23"/>
              <p:cNvSpPr>
                <a:spLocks noChangeShapeType="1"/>
              </p:cNvSpPr>
              <p:nvPr/>
            </p:nvSpPr>
            <p:spPr bwMode="auto">
              <a:xfrm flipV="1">
                <a:off x="1549" y="1797"/>
                <a:ext cx="0" cy="3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2208213" y="2743200"/>
            <a:ext cx="1714500" cy="1265238"/>
            <a:chOff x="1392" y="1907"/>
            <a:chExt cx="1080" cy="797"/>
          </a:xfrm>
        </p:grpSpPr>
        <p:grpSp>
          <p:nvGrpSpPr>
            <p:cNvPr id="22568" name="Group 32"/>
            <p:cNvGrpSpPr>
              <a:grpSpLocks/>
            </p:cNvGrpSpPr>
            <p:nvPr/>
          </p:nvGrpSpPr>
          <p:grpSpPr bwMode="auto">
            <a:xfrm>
              <a:off x="1429" y="1933"/>
              <a:ext cx="1043" cy="771"/>
              <a:chOff x="1429" y="1933"/>
              <a:chExt cx="1043" cy="771"/>
            </a:xfrm>
          </p:grpSpPr>
          <p:sp>
            <p:nvSpPr>
              <p:cNvPr id="22570" name="Line 26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363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28"/>
              <p:cNvSpPr>
                <a:spLocks noChangeShapeType="1"/>
              </p:cNvSpPr>
              <p:nvPr/>
            </p:nvSpPr>
            <p:spPr bwMode="auto">
              <a:xfrm>
                <a:off x="1429" y="1933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>
                <a:off x="2200" y="270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1392" y="190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66" name="Group 38"/>
          <p:cNvGrpSpPr>
            <a:grpSpLocks/>
          </p:cNvGrpSpPr>
          <p:nvPr/>
        </p:nvGrpSpPr>
        <p:grpSpPr bwMode="auto">
          <a:xfrm>
            <a:off x="2555875" y="2755900"/>
            <a:ext cx="1727200" cy="1258888"/>
            <a:chOff x="1610" y="3090"/>
            <a:chExt cx="1088" cy="793"/>
          </a:xfrm>
        </p:grpSpPr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V="1">
              <a:off x="1882" y="3111"/>
              <a:ext cx="367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0"/>
            <p:cNvSpPr>
              <a:spLocks noChangeShapeType="1"/>
            </p:cNvSpPr>
            <p:nvPr/>
          </p:nvSpPr>
          <p:spPr bwMode="auto">
            <a:xfrm>
              <a:off x="1610" y="388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2245" y="311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Oval 34"/>
            <p:cNvSpPr>
              <a:spLocks noChangeArrowheads="1"/>
            </p:cNvSpPr>
            <p:nvPr/>
          </p:nvSpPr>
          <p:spPr bwMode="auto">
            <a:xfrm>
              <a:off x="2653" y="309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69" name="Text Box 32"/>
          <p:cNvSpPr txBox="1">
            <a:spLocks noChangeArrowheads="1"/>
          </p:cNvSpPr>
          <p:nvPr/>
        </p:nvSpPr>
        <p:spPr bwMode="auto">
          <a:xfrm>
            <a:off x="4121150" y="2046288"/>
            <a:ext cx="811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22572" name="Group 38"/>
          <p:cNvGrpSpPr>
            <a:grpSpLocks/>
          </p:cNvGrpSpPr>
          <p:nvPr/>
        </p:nvGrpSpPr>
        <p:grpSpPr bwMode="auto">
          <a:xfrm>
            <a:off x="1619250" y="2035175"/>
            <a:ext cx="811213" cy="519113"/>
            <a:chOff x="2744" y="1856"/>
            <a:chExt cx="511" cy="327"/>
          </a:xfrm>
        </p:grpSpPr>
        <p:sp>
          <p:nvSpPr>
            <p:cNvPr id="22562" name="Text Box 36"/>
            <p:cNvSpPr txBox="1">
              <a:spLocks noChangeArrowheads="1"/>
            </p:cNvSpPr>
            <p:nvPr/>
          </p:nvSpPr>
          <p:spPr bwMode="auto">
            <a:xfrm>
              <a:off x="2744" y="185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2877" y="188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1306513" y="3652838"/>
            <a:ext cx="811212" cy="1008062"/>
            <a:chOff x="827" y="2704"/>
            <a:chExt cx="511" cy="635"/>
          </a:xfrm>
        </p:grpSpPr>
        <p:sp>
          <p:nvSpPr>
            <p:cNvPr id="22560" name="Line 47"/>
            <p:cNvSpPr>
              <a:spLocks noChangeShapeType="1"/>
            </p:cNvSpPr>
            <p:nvPr/>
          </p:nvSpPr>
          <p:spPr bwMode="auto">
            <a:xfrm flipV="1">
              <a:off x="1202" y="2704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Text Box 48"/>
            <p:cNvSpPr txBox="1">
              <a:spLocks noChangeArrowheads="1"/>
            </p:cNvSpPr>
            <p:nvPr/>
          </p:nvSpPr>
          <p:spPr bwMode="auto">
            <a:xfrm>
              <a:off x="827" y="3012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22581" name="Group 53"/>
          <p:cNvGrpSpPr>
            <a:grpSpLocks/>
          </p:cNvGrpSpPr>
          <p:nvPr/>
        </p:nvGrpSpPr>
        <p:grpSpPr bwMode="auto">
          <a:xfrm>
            <a:off x="4408488" y="3644900"/>
            <a:ext cx="811212" cy="1008063"/>
            <a:chOff x="1553" y="2840"/>
            <a:chExt cx="511" cy="635"/>
          </a:xfrm>
        </p:grpSpPr>
        <p:sp>
          <p:nvSpPr>
            <p:cNvPr id="22558" name="Line 51"/>
            <p:cNvSpPr>
              <a:spLocks noChangeShapeType="1"/>
            </p:cNvSpPr>
            <p:nvPr/>
          </p:nvSpPr>
          <p:spPr bwMode="auto">
            <a:xfrm flipV="1">
              <a:off x="1655" y="284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Text Box 52"/>
            <p:cNvSpPr txBox="1">
              <a:spLocks noChangeArrowheads="1"/>
            </p:cNvSpPr>
            <p:nvPr/>
          </p:nvSpPr>
          <p:spPr bwMode="auto">
            <a:xfrm>
              <a:off x="1553" y="3148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971550" y="4940300"/>
            <a:ext cx="383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触发功能端</a:t>
            </a:r>
            <a:r>
              <a:rPr lang="en-US" altLang="zh-CN">
                <a:latin typeface="Times New Roman" pitchFamily="18" charset="0"/>
              </a:rPr>
              <a:t>R (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Reset</a:t>
            </a:r>
            <a:r>
              <a:rPr lang="en-US" altLang="zh-CN">
                <a:latin typeface="Times New Roman" pitchFamily="18" charset="0"/>
              </a:rPr>
              <a:t> )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971550" y="5491163"/>
            <a:ext cx="352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触发功能端</a:t>
            </a:r>
            <a:r>
              <a:rPr lang="en-US" altLang="zh-CN">
                <a:latin typeface="Times New Roman" pitchFamily="18" charset="0"/>
              </a:rPr>
              <a:t>S (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Set</a:t>
            </a:r>
            <a:r>
              <a:rPr lang="en-US" altLang="zh-CN">
                <a:latin typeface="Times New Roman" pitchFamily="18" charset="0"/>
              </a:rPr>
              <a:t> )</a:t>
            </a:r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5580063" y="1844675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) </a:t>
            </a:r>
            <a:r>
              <a:rPr lang="en-US" altLang="zh-CN" sz="2800">
                <a:latin typeface="Times New Roman" pitchFamily="18" charset="0"/>
              </a:rPr>
              <a:t>R=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S=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39750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702175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22587" name="Text Box 32"/>
          <p:cNvSpPr txBox="1">
            <a:spLocks noChangeArrowheads="1"/>
          </p:cNvSpPr>
          <p:nvPr/>
        </p:nvSpPr>
        <p:spPr bwMode="auto">
          <a:xfrm>
            <a:off x="2176463" y="4121150"/>
            <a:ext cx="811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22590" name="Group 62"/>
          <p:cNvGrpSpPr>
            <a:grpSpLocks/>
          </p:cNvGrpSpPr>
          <p:nvPr/>
        </p:nvGrpSpPr>
        <p:grpSpPr bwMode="auto">
          <a:xfrm>
            <a:off x="3544888" y="4121150"/>
            <a:ext cx="811212" cy="519113"/>
            <a:chOff x="3185" y="3475"/>
            <a:chExt cx="511" cy="327"/>
          </a:xfrm>
        </p:grpSpPr>
        <p:sp>
          <p:nvSpPr>
            <p:cNvPr id="22556" name="Text Box 32"/>
            <p:cNvSpPr txBox="1">
              <a:spLocks noChangeArrowheads="1"/>
            </p:cNvSpPr>
            <p:nvPr/>
          </p:nvSpPr>
          <p:spPr bwMode="auto">
            <a:xfrm>
              <a:off x="3185" y="3475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2557" name="Line 61"/>
            <p:cNvSpPr>
              <a:spLocks noChangeShapeType="1"/>
            </p:cNvSpPr>
            <p:nvPr/>
          </p:nvSpPr>
          <p:spPr bwMode="auto">
            <a:xfrm>
              <a:off x="3312" y="3497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5724525" y="2565400"/>
            <a:ext cx="3167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</a:t>
            </a:r>
            <a:r>
              <a:rPr lang="zh-CN" altLang="en-US" sz="2800">
                <a:solidFill>
                  <a:schemeClr val="folHlink"/>
                </a:solidFill>
              </a:rPr>
              <a:t>保持</a:t>
            </a:r>
            <a:r>
              <a:rPr lang="zh-CN" altLang="en-US" sz="2800"/>
              <a:t>不变</a:t>
            </a:r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80063" y="4062413"/>
            <a:ext cx="3024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/>
              <a:t>) </a:t>
            </a:r>
            <a:r>
              <a:rPr lang="en-US" altLang="zh-CN" sz="2800">
                <a:latin typeface="Times New Roman" pitchFamily="18" charset="0"/>
              </a:rPr>
              <a:t>R=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372225" y="3429000"/>
            <a:ext cx="2232025" cy="503238"/>
          </a:xfrm>
          <a:prstGeom prst="wedgeRoundRectCallout">
            <a:avLst>
              <a:gd name="adj1" fmla="val -55407"/>
              <a:gd name="adj2" fmla="val -12034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触发</a:t>
            </a:r>
            <a:r>
              <a:rPr lang="zh-CN" altLang="en-US" sz="2000">
                <a:latin typeface="Times New Roman" pitchFamily="18" charset="0"/>
              </a:rPr>
              <a:t>操作的特点</a:t>
            </a:r>
            <a:endParaRPr lang="zh-CN" altLang="en-US" sz="2000"/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4706938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22595" name="Text Box 32"/>
          <p:cNvSpPr txBox="1">
            <a:spLocks noChangeArrowheads="1"/>
          </p:cNvSpPr>
          <p:nvPr/>
        </p:nvSpPr>
        <p:spPr bwMode="auto">
          <a:xfrm>
            <a:off x="3905250" y="2046288"/>
            <a:ext cx="1458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Q=1</a:t>
            </a:r>
          </a:p>
        </p:txBody>
      </p:sp>
      <p:grpSp>
        <p:nvGrpSpPr>
          <p:cNvPr id="22598" name="Group 70"/>
          <p:cNvGrpSpPr>
            <a:grpSpLocks/>
          </p:cNvGrpSpPr>
          <p:nvPr/>
        </p:nvGrpSpPr>
        <p:grpSpPr bwMode="auto">
          <a:xfrm>
            <a:off x="1044575" y="2046288"/>
            <a:ext cx="1458913" cy="519112"/>
            <a:chOff x="3140" y="3330"/>
            <a:chExt cx="919" cy="327"/>
          </a:xfrm>
        </p:grpSpPr>
        <p:sp>
          <p:nvSpPr>
            <p:cNvPr id="22554" name="Text Box 32"/>
            <p:cNvSpPr txBox="1">
              <a:spLocks noChangeArrowheads="1"/>
            </p:cNvSpPr>
            <p:nvPr/>
          </p:nvSpPr>
          <p:spPr bwMode="auto">
            <a:xfrm>
              <a:off x="3140" y="3330"/>
              <a:ext cx="9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 = 0</a:t>
              </a:r>
            </a:p>
          </p:txBody>
        </p:sp>
        <p:sp>
          <p:nvSpPr>
            <p:cNvPr id="22555" name="Line 69"/>
            <p:cNvSpPr>
              <a:spLocks noChangeShapeType="1"/>
            </p:cNvSpPr>
            <p:nvPr/>
          </p:nvSpPr>
          <p:spPr bwMode="auto">
            <a:xfrm>
              <a:off x="3304" y="3355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724525" y="4926013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</a:t>
            </a:r>
            <a:r>
              <a:rPr lang="zh-CN" altLang="en-US" sz="2800">
                <a:solidFill>
                  <a:schemeClr val="folHlink"/>
                </a:solidFill>
              </a:rPr>
              <a:t>置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/>
              <a:t>状态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  <p:bldP spid="22569" grpId="0"/>
      <p:bldP spid="22569" grpId="1"/>
      <p:bldP spid="22582" grpId="0"/>
      <p:bldP spid="22583" grpId="0"/>
      <p:bldP spid="22584" grpId="0"/>
      <p:bldP spid="20510" grpId="0"/>
      <p:bldP spid="2" grpId="0"/>
      <p:bldP spid="2" grpId="1"/>
      <p:bldP spid="22587" grpId="0"/>
      <p:bldP spid="22587" grpId="1"/>
      <p:bldP spid="22591" grpId="0"/>
      <p:bldP spid="22592" grpId="0"/>
      <p:bldP spid="20556" grpId="0" animBg="1"/>
      <p:bldP spid="3" grpId="0"/>
      <p:bldP spid="22595" grpId="0"/>
      <p:bldP spid="225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4580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与非门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65574" name="Text Box 32"/>
          <p:cNvSpPr txBox="1">
            <a:spLocks noChangeArrowheads="1"/>
          </p:cNvSpPr>
          <p:nvPr/>
        </p:nvSpPr>
        <p:spPr bwMode="auto">
          <a:xfrm>
            <a:off x="4121150" y="2046288"/>
            <a:ext cx="811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65575" name="Group 38"/>
          <p:cNvGrpSpPr>
            <a:grpSpLocks/>
          </p:cNvGrpSpPr>
          <p:nvPr/>
        </p:nvGrpSpPr>
        <p:grpSpPr bwMode="auto">
          <a:xfrm>
            <a:off x="1547813" y="2046288"/>
            <a:ext cx="811212" cy="519112"/>
            <a:chOff x="2744" y="1856"/>
            <a:chExt cx="511" cy="327"/>
          </a:xfrm>
        </p:grpSpPr>
        <p:sp>
          <p:nvSpPr>
            <p:cNvPr id="24629" name="Text Box 36"/>
            <p:cNvSpPr txBox="1">
              <a:spLocks noChangeArrowheads="1"/>
            </p:cNvSpPr>
            <p:nvPr/>
          </p:nvSpPr>
          <p:spPr bwMode="auto">
            <a:xfrm>
              <a:off x="2744" y="185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4630" name="Line 37"/>
            <p:cNvSpPr>
              <a:spLocks noChangeShapeType="1"/>
            </p:cNvSpPr>
            <p:nvPr/>
          </p:nvSpPr>
          <p:spPr bwMode="auto">
            <a:xfrm>
              <a:off x="2877" y="188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39750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65582" name="Text Box 32"/>
          <p:cNvSpPr txBox="1">
            <a:spLocks noChangeArrowheads="1"/>
          </p:cNvSpPr>
          <p:nvPr/>
        </p:nvSpPr>
        <p:spPr bwMode="auto">
          <a:xfrm>
            <a:off x="3924300" y="2046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Q=0</a:t>
            </a:r>
          </a:p>
        </p:txBody>
      </p: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1044575" y="2060575"/>
            <a:ext cx="1458913" cy="519113"/>
            <a:chOff x="3140" y="3330"/>
            <a:chExt cx="919" cy="327"/>
          </a:xfrm>
        </p:grpSpPr>
        <p:sp>
          <p:nvSpPr>
            <p:cNvPr id="24627" name="Text Box 32"/>
            <p:cNvSpPr txBox="1">
              <a:spLocks noChangeArrowheads="1"/>
            </p:cNvSpPr>
            <p:nvPr/>
          </p:nvSpPr>
          <p:spPr bwMode="auto">
            <a:xfrm>
              <a:off x="3140" y="3330"/>
              <a:ext cx="9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 = 1</a:t>
              </a:r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3304" y="3355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92" name="Group 56"/>
          <p:cNvGrpSpPr>
            <a:grpSpLocks/>
          </p:cNvGrpSpPr>
          <p:nvPr/>
        </p:nvGrpSpPr>
        <p:grpSpPr bwMode="auto">
          <a:xfrm>
            <a:off x="1306513" y="2492375"/>
            <a:ext cx="3913187" cy="2168525"/>
            <a:chOff x="823" y="1570"/>
            <a:chExt cx="2465" cy="1366"/>
          </a:xfrm>
        </p:grpSpPr>
        <p:grpSp>
          <p:nvGrpSpPr>
            <p:cNvPr id="24591" name="Group 8"/>
            <p:cNvGrpSpPr>
              <a:grpSpLocks/>
            </p:cNvGrpSpPr>
            <p:nvPr/>
          </p:nvGrpSpPr>
          <p:grpSpPr bwMode="auto">
            <a:xfrm>
              <a:off x="1066" y="1570"/>
              <a:ext cx="1950" cy="953"/>
              <a:chOff x="1066" y="1752"/>
              <a:chExt cx="1950" cy="953"/>
            </a:xfrm>
          </p:grpSpPr>
          <p:grpSp>
            <p:nvGrpSpPr>
              <p:cNvPr id="24609" name="Group 9"/>
              <p:cNvGrpSpPr>
                <a:grpSpLocks/>
              </p:cNvGrpSpPr>
              <p:nvPr/>
            </p:nvGrpSpPr>
            <p:grpSpPr bwMode="auto">
              <a:xfrm>
                <a:off x="1066" y="1752"/>
                <a:ext cx="680" cy="953"/>
                <a:chOff x="1202" y="1797"/>
                <a:chExt cx="680" cy="953"/>
              </a:xfrm>
            </p:grpSpPr>
            <p:grpSp>
              <p:nvGrpSpPr>
                <p:cNvPr id="24619" name="Group 10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24623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24625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26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2462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2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0" name="Group 18"/>
              <p:cNvGrpSpPr>
                <a:grpSpLocks/>
              </p:cNvGrpSpPr>
              <p:nvPr/>
            </p:nvGrpSpPr>
            <p:grpSpPr bwMode="auto">
              <a:xfrm>
                <a:off x="2336" y="1752"/>
                <a:ext cx="680" cy="953"/>
                <a:chOff x="1202" y="1797"/>
                <a:chExt cx="680" cy="953"/>
              </a:xfrm>
            </p:grpSpPr>
            <p:grpSp>
              <p:nvGrpSpPr>
                <p:cNvPr id="24611" name="Group 19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24615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2461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61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24616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92" name="Group 27"/>
            <p:cNvGrpSpPr>
              <a:grpSpLocks/>
            </p:cNvGrpSpPr>
            <p:nvPr/>
          </p:nvGrpSpPr>
          <p:grpSpPr bwMode="auto">
            <a:xfrm>
              <a:off x="1391" y="1728"/>
              <a:ext cx="1080" cy="797"/>
              <a:chOff x="1392" y="1907"/>
              <a:chExt cx="1080" cy="797"/>
            </a:xfrm>
          </p:grpSpPr>
          <p:grpSp>
            <p:nvGrpSpPr>
              <p:cNvPr id="24604" name="Group 28"/>
              <p:cNvGrpSpPr>
                <a:grpSpLocks/>
              </p:cNvGrpSpPr>
              <p:nvPr/>
            </p:nvGrpSpPr>
            <p:grpSpPr bwMode="auto">
              <a:xfrm>
                <a:off x="1429" y="1933"/>
                <a:ext cx="1043" cy="771"/>
                <a:chOff x="1429" y="1933"/>
                <a:chExt cx="1043" cy="771"/>
              </a:xfrm>
            </p:grpSpPr>
            <p:sp>
              <p:nvSpPr>
                <p:cNvPr id="24606" name="Line 29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7" name="Line 30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Line 31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05" name="Oval 32"/>
              <p:cNvSpPr>
                <a:spLocks noChangeArrowheads="1"/>
              </p:cNvSpPr>
              <p:nvPr/>
            </p:nvSpPr>
            <p:spPr bwMode="auto">
              <a:xfrm>
                <a:off x="1392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3" name="Group 33"/>
            <p:cNvGrpSpPr>
              <a:grpSpLocks/>
            </p:cNvGrpSpPr>
            <p:nvPr/>
          </p:nvGrpSpPr>
          <p:grpSpPr bwMode="auto">
            <a:xfrm>
              <a:off x="1610" y="1736"/>
              <a:ext cx="1088" cy="793"/>
              <a:chOff x="1610" y="3090"/>
              <a:chExt cx="1088" cy="793"/>
            </a:xfrm>
          </p:grpSpPr>
          <p:sp>
            <p:nvSpPr>
              <p:cNvPr id="24600" name="Line 34"/>
              <p:cNvSpPr>
                <a:spLocks noChangeShapeType="1"/>
              </p:cNvSpPr>
              <p:nvPr/>
            </p:nvSpPr>
            <p:spPr bwMode="auto">
              <a:xfrm flipV="1">
                <a:off x="1882" y="3111"/>
                <a:ext cx="367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35"/>
              <p:cNvSpPr>
                <a:spLocks noChangeShapeType="1"/>
              </p:cNvSpPr>
              <p:nvPr/>
            </p:nvSpPr>
            <p:spPr bwMode="auto">
              <a:xfrm>
                <a:off x="1610" y="388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Line 36"/>
              <p:cNvSpPr>
                <a:spLocks noChangeShapeType="1"/>
              </p:cNvSpPr>
              <p:nvPr/>
            </p:nvSpPr>
            <p:spPr bwMode="auto">
              <a:xfrm>
                <a:off x="2245" y="31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Oval 37"/>
              <p:cNvSpPr>
                <a:spLocks noChangeArrowheads="1"/>
              </p:cNvSpPr>
              <p:nvPr/>
            </p:nvSpPr>
            <p:spPr bwMode="auto">
              <a:xfrm>
                <a:off x="2653" y="30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4" name="Group 42"/>
            <p:cNvGrpSpPr>
              <a:grpSpLocks/>
            </p:cNvGrpSpPr>
            <p:nvPr/>
          </p:nvGrpSpPr>
          <p:grpSpPr bwMode="auto">
            <a:xfrm>
              <a:off x="823" y="2301"/>
              <a:ext cx="511" cy="635"/>
              <a:chOff x="827" y="2704"/>
              <a:chExt cx="511" cy="635"/>
            </a:xfrm>
          </p:grpSpPr>
          <p:sp>
            <p:nvSpPr>
              <p:cNvPr id="24598" name="Line 43"/>
              <p:cNvSpPr>
                <a:spLocks noChangeShapeType="1"/>
              </p:cNvSpPr>
              <p:nvPr/>
            </p:nvSpPr>
            <p:spPr bwMode="auto">
              <a:xfrm flipV="1">
                <a:off x="1202" y="270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9" name="Text Box 44"/>
              <p:cNvSpPr txBox="1">
                <a:spLocks noChangeArrowheads="1"/>
              </p:cNvSpPr>
              <p:nvPr/>
            </p:nvSpPr>
            <p:spPr bwMode="auto">
              <a:xfrm>
                <a:off x="827" y="3012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grpSp>
          <p:nvGrpSpPr>
            <p:cNvPr id="24595" name="Group 53"/>
            <p:cNvGrpSpPr>
              <a:grpSpLocks/>
            </p:cNvGrpSpPr>
            <p:nvPr/>
          </p:nvGrpSpPr>
          <p:grpSpPr bwMode="auto">
            <a:xfrm>
              <a:off x="2777" y="2296"/>
              <a:ext cx="511" cy="635"/>
              <a:chOff x="1553" y="2840"/>
              <a:chExt cx="511" cy="635"/>
            </a:xfrm>
          </p:grpSpPr>
          <p:sp>
            <p:nvSpPr>
              <p:cNvPr id="24596" name="Line 54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7" name="Text Box 55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65593" name="Text Box 57"/>
          <p:cNvSpPr txBox="1">
            <a:spLocks noChangeArrowheads="1"/>
          </p:cNvSpPr>
          <p:nvPr/>
        </p:nvSpPr>
        <p:spPr bwMode="auto">
          <a:xfrm>
            <a:off x="5580063" y="1989138"/>
            <a:ext cx="3024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en-US" altLang="zh-CN" sz="2800"/>
              <a:t>) </a:t>
            </a:r>
            <a:r>
              <a:rPr lang="en-US" altLang="zh-CN" sz="2800">
                <a:latin typeface="Times New Roman" pitchFamily="18" charset="0"/>
              </a:rPr>
              <a:t>R=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S=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630738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/>
              <a:t>”</a:t>
            </a:r>
          </a:p>
        </p:txBody>
      </p:sp>
      <p:sp>
        <p:nvSpPr>
          <p:cNvPr id="65595" name="Text Box 59"/>
          <p:cNvSpPr txBox="1">
            <a:spLocks noChangeArrowheads="1"/>
          </p:cNvSpPr>
          <p:nvPr/>
        </p:nvSpPr>
        <p:spPr bwMode="auto">
          <a:xfrm>
            <a:off x="5724525" y="2693988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</a:t>
            </a:r>
            <a:r>
              <a:rPr lang="zh-CN" altLang="en-US" sz="2800">
                <a:solidFill>
                  <a:schemeClr val="hlink"/>
                </a:solidFill>
              </a:rPr>
              <a:t>清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800"/>
              <a:t>状态</a:t>
            </a:r>
          </a:p>
        </p:txBody>
      </p:sp>
      <p:sp>
        <p:nvSpPr>
          <p:cNvPr id="65597" name="Rectangle 24"/>
          <p:cNvSpPr>
            <a:spLocks noChangeArrowheads="1"/>
          </p:cNvSpPr>
          <p:nvPr/>
        </p:nvSpPr>
        <p:spPr bwMode="auto">
          <a:xfrm>
            <a:off x="900113" y="5199063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宋体" charset="-122"/>
              </a:rPr>
              <a:t>注意：</a:t>
            </a:r>
            <a:r>
              <a:rPr lang="zh-CN" altLang="en-US" sz="2800">
                <a:solidFill>
                  <a:schemeClr val="hlink"/>
                </a:solidFill>
                <a:latin typeface="宋体" charset="-122"/>
              </a:rPr>
              <a:t>互反</a:t>
            </a:r>
            <a:r>
              <a:rPr lang="zh-CN" altLang="en-US" sz="2800">
                <a:latin typeface="宋体" charset="-122"/>
              </a:rPr>
              <a:t>信号触发，</a:t>
            </a:r>
            <a:r>
              <a:rPr lang="zh-CN" altLang="en-US" sz="2800">
                <a:solidFill>
                  <a:schemeClr val="folHlink"/>
                </a:solidFill>
                <a:latin typeface="宋体" charset="-122"/>
              </a:rPr>
              <a:t>置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latin typeface="宋体" charset="-122"/>
              </a:rPr>
              <a:t>或</a:t>
            </a:r>
            <a:r>
              <a:rPr lang="zh-CN" altLang="en-US" sz="2800">
                <a:solidFill>
                  <a:schemeClr val="folHlink"/>
                </a:solidFill>
                <a:latin typeface="宋体" charset="-122"/>
              </a:rPr>
              <a:t>清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rgbClr val="FF0000"/>
                </a:solidFill>
                <a:latin typeface="宋体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8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4" grpId="0"/>
      <p:bldP spid="65574" grpId="1"/>
      <p:bldP spid="20510" grpId="0"/>
      <p:bldP spid="65582" grpId="0"/>
      <p:bldP spid="65593" grpId="0"/>
      <p:bldP spid="2" grpId="0"/>
      <p:bldP spid="65595" grpId="0"/>
      <p:bldP spid="655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580063" y="1773238"/>
            <a:ext cx="3024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en-US" altLang="zh-CN" sz="2800"/>
              <a:t>) </a:t>
            </a:r>
            <a:r>
              <a:rPr lang="en-US" altLang="zh-CN" sz="2800">
                <a:latin typeface="Times New Roman" pitchFamily="18" charset="0"/>
              </a:rPr>
              <a:t>R=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>
                <a:latin typeface="Times New Roman" pitchFamily="18" charset="0"/>
              </a:rPr>
              <a:t>S=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66623" name="Group 63"/>
          <p:cNvGrpSpPr>
            <a:grpSpLocks/>
          </p:cNvGrpSpPr>
          <p:nvPr/>
        </p:nvGrpSpPr>
        <p:grpSpPr bwMode="auto">
          <a:xfrm>
            <a:off x="1979613" y="5589588"/>
            <a:ext cx="6840537" cy="519112"/>
            <a:chOff x="567" y="3747"/>
            <a:chExt cx="4309" cy="327"/>
          </a:xfrm>
        </p:grpSpPr>
        <p:sp>
          <p:nvSpPr>
            <p:cNvPr id="25664" name="Text Box 32"/>
            <p:cNvSpPr txBox="1">
              <a:spLocks noChangeArrowheads="1"/>
            </p:cNvSpPr>
            <p:nvPr/>
          </p:nvSpPr>
          <p:spPr bwMode="auto">
            <a:xfrm>
              <a:off x="567" y="3747"/>
              <a:ext cx="43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>
                  <a:latin typeface="Times New Roman" pitchFamily="18" charset="0"/>
                </a:rPr>
                <a:t>触发端悬空时，判断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 </a:t>
              </a:r>
              <a:r>
                <a:rPr lang="zh-CN" altLang="en-US" sz="2800">
                  <a:latin typeface="Times New Roman" pitchFamily="18" charset="0"/>
                </a:rPr>
                <a:t>和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 </a:t>
              </a:r>
              <a:r>
                <a:rPr lang="zh-CN" altLang="en-US" sz="2800">
                  <a:latin typeface="Times New Roman" pitchFamily="18" charset="0"/>
                </a:rPr>
                <a:t>的瞬间状态</a:t>
              </a:r>
            </a:p>
          </p:txBody>
        </p:sp>
        <p:sp>
          <p:nvSpPr>
            <p:cNvPr id="25665" name="Line 10"/>
            <p:cNvSpPr>
              <a:spLocks noChangeShapeType="1"/>
            </p:cNvSpPr>
            <p:nvPr/>
          </p:nvSpPr>
          <p:spPr bwMode="auto">
            <a:xfrm>
              <a:off x="3187" y="3769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6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与非门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66572" name="Text Box 32"/>
          <p:cNvSpPr txBox="1">
            <a:spLocks noChangeArrowheads="1"/>
          </p:cNvSpPr>
          <p:nvPr/>
        </p:nvSpPr>
        <p:spPr bwMode="auto">
          <a:xfrm>
            <a:off x="4121150" y="2046288"/>
            <a:ext cx="811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66573" name="Group 38"/>
          <p:cNvGrpSpPr>
            <a:grpSpLocks/>
          </p:cNvGrpSpPr>
          <p:nvPr/>
        </p:nvGrpSpPr>
        <p:grpSpPr bwMode="auto">
          <a:xfrm>
            <a:off x="1547813" y="2046288"/>
            <a:ext cx="811212" cy="519112"/>
            <a:chOff x="2744" y="1856"/>
            <a:chExt cx="511" cy="327"/>
          </a:xfrm>
        </p:grpSpPr>
        <p:sp>
          <p:nvSpPr>
            <p:cNvPr id="25662" name="Text Box 36"/>
            <p:cNvSpPr txBox="1">
              <a:spLocks noChangeArrowheads="1"/>
            </p:cNvSpPr>
            <p:nvPr/>
          </p:nvSpPr>
          <p:spPr bwMode="auto">
            <a:xfrm>
              <a:off x="2744" y="1856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5663" name="Line 37"/>
            <p:cNvSpPr>
              <a:spLocks noChangeShapeType="1"/>
            </p:cNvSpPr>
            <p:nvPr/>
          </p:nvSpPr>
          <p:spPr bwMode="auto">
            <a:xfrm>
              <a:off x="2877" y="188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539750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66577" name="Text Box 32"/>
          <p:cNvSpPr txBox="1">
            <a:spLocks noChangeArrowheads="1"/>
          </p:cNvSpPr>
          <p:nvPr/>
        </p:nvSpPr>
        <p:spPr bwMode="auto">
          <a:xfrm>
            <a:off x="3924300" y="2035175"/>
            <a:ext cx="1366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Q=1</a:t>
            </a:r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1044575" y="2057400"/>
            <a:ext cx="1458913" cy="519113"/>
            <a:chOff x="3140" y="3330"/>
            <a:chExt cx="919" cy="327"/>
          </a:xfrm>
        </p:grpSpPr>
        <p:sp>
          <p:nvSpPr>
            <p:cNvPr id="25660" name="Text Box 32"/>
            <p:cNvSpPr txBox="1">
              <a:spLocks noChangeArrowheads="1"/>
            </p:cNvSpPr>
            <p:nvPr/>
          </p:nvSpPr>
          <p:spPr bwMode="auto">
            <a:xfrm>
              <a:off x="3140" y="3330"/>
              <a:ext cx="9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Q = 1</a:t>
              </a:r>
            </a:p>
          </p:txBody>
        </p:sp>
        <p:sp>
          <p:nvSpPr>
            <p:cNvPr id="25661" name="Line 20"/>
            <p:cNvSpPr>
              <a:spLocks noChangeShapeType="1"/>
            </p:cNvSpPr>
            <p:nvPr/>
          </p:nvSpPr>
          <p:spPr bwMode="auto">
            <a:xfrm>
              <a:off x="3304" y="3355"/>
              <a:ext cx="2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1306513" y="2492375"/>
            <a:ext cx="3913187" cy="2168525"/>
            <a:chOff x="823" y="1570"/>
            <a:chExt cx="2465" cy="1366"/>
          </a:xfrm>
        </p:grpSpPr>
        <p:grpSp>
          <p:nvGrpSpPr>
            <p:cNvPr id="25624" name="Group 22"/>
            <p:cNvGrpSpPr>
              <a:grpSpLocks/>
            </p:cNvGrpSpPr>
            <p:nvPr/>
          </p:nvGrpSpPr>
          <p:grpSpPr bwMode="auto">
            <a:xfrm>
              <a:off x="1066" y="1570"/>
              <a:ext cx="1950" cy="953"/>
              <a:chOff x="1066" y="1752"/>
              <a:chExt cx="1950" cy="953"/>
            </a:xfrm>
          </p:grpSpPr>
          <p:grpSp>
            <p:nvGrpSpPr>
              <p:cNvPr id="25642" name="Group 23"/>
              <p:cNvGrpSpPr>
                <a:grpSpLocks/>
              </p:cNvGrpSpPr>
              <p:nvPr/>
            </p:nvGrpSpPr>
            <p:grpSpPr bwMode="auto">
              <a:xfrm>
                <a:off x="1066" y="1752"/>
                <a:ext cx="680" cy="953"/>
                <a:chOff x="1202" y="1797"/>
                <a:chExt cx="680" cy="953"/>
              </a:xfrm>
            </p:grpSpPr>
            <p:grpSp>
              <p:nvGrpSpPr>
                <p:cNvPr id="25652" name="Group 24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25656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25658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59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2565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5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5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43" name="Group 32"/>
              <p:cNvGrpSpPr>
                <a:grpSpLocks/>
              </p:cNvGrpSpPr>
              <p:nvPr/>
            </p:nvGrpSpPr>
            <p:grpSpPr bwMode="auto">
              <a:xfrm>
                <a:off x="2336" y="1752"/>
                <a:ext cx="680" cy="953"/>
                <a:chOff x="1202" y="1797"/>
                <a:chExt cx="680" cy="953"/>
              </a:xfrm>
            </p:grpSpPr>
            <p:grpSp>
              <p:nvGrpSpPr>
                <p:cNvPr id="25644" name="Group 33"/>
                <p:cNvGrpSpPr>
                  <a:grpSpLocks/>
                </p:cNvGrpSpPr>
                <p:nvPr/>
              </p:nvGrpSpPr>
              <p:grpSpPr bwMode="auto">
                <a:xfrm>
                  <a:off x="1202" y="2107"/>
                  <a:ext cx="680" cy="416"/>
                  <a:chOff x="1202" y="2107"/>
                  <a:chExt cx="680" cy="416"/>
                </a:xfrm>
              </p:grpSpPr>
              <p:grpSp>
                <p:nvGrpSpPr>
                  <p:cNvPr id="2564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202" y="2205"/>
                    <a:ext cx="680" cy="318"/>
                    <a:chOff x="930" y="1933"/>
                    <a:chExt cx="680" cy="318"/>
                  </a:xfrm>
                </p:grpSpPr>
                <p:sp>
                  <p:nvSpPr>
                    <p:cNvPr id="25650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933"/>
                      <a:ext cx="680" cy="3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651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6" y="1933"/>
                      <a:ext cx="647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>
                          <a:latin typeface="Times New Roman" pitchFamily="18" charset="0"/>
                        </a:rPr>
                        <a:t>&amp;</a:t>
                      </a:r>
                    </a:p>
                  </p:txBody>
                </p:sp>
              </p:grpSp>
              <p:sp>
                <p:nvSpPr>
                  <p:cNvPr id="2564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107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4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338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746" y="2523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7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549" y="1797"/>
                  <a:ext cx="0" cy="3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625" name="Group 41"/>
            <p:cNvGrpSpPr>
              <a:grpSpLocks/>
            </p:cNvGrpSpPr>
            <p:nvPr/>
          </p:nvGrpSpPr>
          <p:grpSpPr bwMode="auto">
            <a:xfrm>
              <a:off x="1391" y="1728"/>
              <a:ext cx="1080" cy="797"/>
              <a:chOff x="1392" y="1907"/>
              <a:chExt cx="1080" cy="797"/>
            </a:xfrm>
          </p:grpSpPr>
          <p:grpSp>
            <p:nvGrpSpPr>
              <p:cNvPr id="25637" name="Group 42"/>
              <p:cNvGrpSpPr>
                <a:grpSpLocks/>
              </p:cNvGrpSpPr>
              <p:nvPr/>
            </p:nvGrpSpPr>
            <p:grpSpPr bwMode="auto">
              <a:xfrm>
                <a:off x="1429" y="1933"/>
                <a:ext cx="1043" cy="771"/>
                <a:chOff x="1429" y="1933"/>
                <a:chExt cx="1043" cy="771"/>
              </a:xfrm>
            </p:grpSpPr>
            <p:sp>
              <p:nvSpPr>
                <p:cNvPr id="25639" name="Line 43"/>
                <p:cNvSpPr>
                  <a:spLocks noChangeShapeType="1"/>
                </p:cNvSpPr>
                <p:nvPr/>
              </p:nvSpPr>
              <p:spPr bwMode="auto">
                <a:xfrm>
                  <a:off x="1837" y="193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0" name="Line 44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41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38" name="Oval 46"/>
              <p:cNvSpPr>
                <a:spLocks noChangeArrowheads="1"/>
              </p:cNvSpPr>
              <p:nvPr/>
            </p:nvSpPr>
            <p:spPr bwMode="auto">
              <a:xfrm>
                <a:off x="1392" y="190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26" name="Group 47"/>
            <p:cNvGrpSpPr>
              <a:grpSpLocks/>
            </p:cNvGrpSpPr>
            <p:nvPr/>
          </p:nvGrpSpPr>
          <p:grpSpPr bwMode="auto">
            <a:xfrm>
              <a:off x="1610" y="1736"/>
              <a:ext cx="1088" cy="793"/>
              <a:chOff x="1610" y="3090"/>
              <a:chExt cx="1088" cy="793"/>
            </a:xfrm>
          </p:grpSpPr>
          <p:sp>
            <p:nvSpPr>
              <p:cNvPr id="25633" name="Line 48"/>
              <p:cNvSpPr>
                <a:spLocks noChangeShapeType="1"/>
              </p:cNvSpPr>
              <p:nvPr/>
            </p:nvSpPr>
            <p:spPr bwMode="auto">
              <a:xfrm flipV="1">
                <a:off x="1882" y="3111"/>
                <a:ext cx="367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Line 49"/>
              <p:cNvSpPr>
                <a:spLocks noChangeShapeType="1"/>
              </p:cNvSpPr>
              <p:nvPr/>
            </p:nvSpPr>
            <p:spPr bwMode="auto">
              <a:xfrm>
                <a:off x="1610" y="3882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5" name="Line 50"/>
              <p:cNvSpPr>
                <a:spLocks noChangeShapeType="1"/>
              </p:cNvSpPr>
              <p:nvPr/>
            </p:nvSpPr>
            <p:spPr bwMode="auto">
              <a:xfrm>
                <a:off x="2245" y="3111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6" name="Oval 51"/>
              <p:cNvSpPr>
                <a:spLocks noChangeArrowheads="1"/>
              </p:cNvSpPr>
              <p:nvPr/>
            </p:nvSpPr>
            <p:spPr bwMode="auto">
              <a:xfrm>
                <a:off x="2653" y="30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27" name="Group 52"/>
            <p:cNvGrpSpPr>
              <a:grpSpLocks/>
            </p:cNvGrpSpPr>
            <p:nvPr/>
          </p:nvGrpSpPr>
          <p:grpSpPr bwMode="auto">
            <a:xfrm>
              <a:off x="823" y="2301"/>
              <a:ext cx="511" cy="635"/>
              <a:chOff x="827" y="2704"/>
              <a:chExt cx="511" cy="635"/>
            </a:xfrm>
          </p:grpSpPr>
          <p:sp>
            <p:nvSpPr>
              <p:cNvPr id="25631" name="Line 53"/>
              <p:cNvSpPr>
                <a:spLocks noChangeShapeType="1"/>
              </p:cNvSpPr>
              <p:nvPr/>
            </p:nvSpPr>
            <p:spPr bwMode="auto">
              <a:xfrm flipV="1">
                <a:off x="1202" y="2704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Text Box 54"/>
              <p:cNvSpPr txBox="1">
                <a:spLocks noChangeArrowheads="1"/>
              </p:cNvSpPr>
              <p:nvPr/>
            </p:nvSpPr>
            <p:spPr bwMode="auto">
              <a:xfrm>
                <a:off x="827" y="3012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grpSp>
          <p:nvGrpSpPr>
            <p:cNvPr id="25628" name="Group 55"/>
            <p:cNvGrpSpPr>
              <a:grpSpLocks/>
            </p:cNvGrpSpPr>
            <p:nvPr/>
          </p:nvGrpSpPr>
          <p:grpSpPr bwMode="auto">
            <a:xfrm>
              <a:off x="2777" y="2296"/>
              <a:ext cx="511" cy="635"/>
              <a:chOff x="1553" y="2840"/>
              <a:chExt cx="511" cy="635"/>
            </a:xfrm>
          </p:grpSpPr>
          <p:sp>
            <p:nvSpPr>
              <p:cNvPr id="25629" name="Line 56"/>
              <p:cNvSpPr>
                <a:spLocks noChangeShapeType="1"/>
              </p:cNvSpPr>
              <p:nvPr/>
            </p:nvSpPr>
            <p:spPr bwMode="auto">
              <a:xfrm flipV="1">
                <a:off x="1655" y="2840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0" name="Text Box 57"/>
              <p:cNvSpPr txBox="1">
                <a:spLocks noChangeArrowheads="1"/>
              </p:cNvSpPr>
              <p:nvPr/>
            </p:nvSpPr>
            <p:spPr bwMode="auto">
              <a:xfrm>
                <a:off x="1553" y="3148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</p:grp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4630738" y="414972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/>
              <a:t>“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sz="2800"/>
              <a:t>”</a:t>
            </a:r>
          </a:p>
        </p:txBody>
      </p:sp>
      <p:sp>
        <p:nvSpPr>
          <p:cNvPr id="66619" name="Rectangle 24"/>
          <p:cNvSpPr>
            <a:spLocks noChangeArrowheads="1"/>
          </p:cNvSpPr>
          <p:nvPr/>
        </p:nvSpPr>
        <p:spPr bwMode="auto">
          <a:xfrm>
            <a:off x="900113" y="5013325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宋体" charset="-122"/>
              </a:rPr>
              <a:t>注意：</a:t>
            </a:r>
            <a:r>
              <a:rPr lang="zh-CN" altLang="en-US" sz="2800">
                <a:latin typeface="宋体" charset="-122"/>
              </a:rPr>
              <a:t>触发时，双端输出均为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rgbClr val="FF0000"/>
                </a:solidFill>
                <a:latin typeface="宋体" charset="-122"/>
              </a:rPr>
              <a:t> </a:t>
            </a:r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083300" y="2565400"/>
            <a:ext cx="2592388" cy="503238"/>
          </a:xfrm>
          <a:prstGeom prst="wedgeRoundRectCallout">
            <a:avLst>
              <a:gd name="adj1" fmla="val -76208"/>
              <a:gd name="adj2" fmla="val 3864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触发</a:t>
            </a:r>
            <a:r>
              <a:rPr lang="zh-CN" altLang="en-US" sz="2000">
                <a:latin typeface="Times New Roman" pitchFamily="18" charset="0"/>
              </a:rPr>
              <a:t>操作的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暂时性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846638" y="413385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solidFill>
                  <a:schemeClr val="folHlink"/>
                </a:solidFill>
              </a:rPr>
              <a:t>悬空</a:t>
            </a:r>
            <a:endParaRPr lang="en-US" altLang="zh-CN" sz="2800">
              <a:solidFill>
                <a:schemeClr val="folHlink"/>
              </a:solidFill>
            </a:endParaRPr>
          </a:p>
        </p:txBody>
      </p:sp>
      <p:sp>
        <p:nvSpPr>
          <p:cNvPr id="3" name="Text Box 48"/>
          <p:cNvSpPr txBox="1">
            <a:spLocks noChangeArrowheads="1"/>
          </p:cNvSpPr>
          <p:nvPr/>
        </p:nvSpPr>
        <p:spPr bwMode="auto">
          <a:xfrm>
            <a:off x="527050" y="413385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solidFill>
                  <a:schemeClr val="folHlink"/>
                </a:solidFill>
              </a:rPr>
              <a:t>悬空</a:t>
            </a:r>
            <a:endParaRPr lang="en-US" altLang="zh-CN" sz="2800">
              <a:solidFill>
                <a:schemeClr val="folHlink"/>
              </a:solidFill>
            </a:endParaRPr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2124075" y="4221163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“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/>
              <a:t>”   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/>
              <a:t>”</a:t>
            </a:r>
          </a:p>
        </p:txBody>
      </p:sp>
      <p:sp>
        <p:nvSpPr>
          <p:cNvPr id="66625" name="Text Box 32"/>
          <p:cNvSpPr txBox="1">
            <a:spLocks noChangeArrowheads="1"/>
          </p:cNvSpPr>
          <p:nvPr/>
        </p:nvSpPr>
        <p:spPr bwMode="auto">
          <a:xfrm>
            <a:off x="3924300" y="2046288"/>
            <a:ext cx="1366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Q=1</a:t>
            </a:r>
          </a:p>
        </p:txBody>
      </p: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1052513" y="2058988"/>
            <a:ext cx="1458912" cy="519112"/>
            <a:chOff x="4694" y="2886"/>
            <a:chExt cx="919" cy="327"/>
          </a:xfrm>
        </p:grpSpPr>
        <p:sp>
          <p:nvSpPr>
            <p:cNvPr id="25622" name="Text Box 32"/>
            <p:cNvSpPr txBox="1">
              <a:spLocks noChangeArrowheads="1"/>
            </p:cNvSpPr>
            <p:nvPr/>
          </p:nvSpPr>
          <p:spPr bwMode="auto">
            <a:xfrm>
              <a:off x="4694" y="2886"/>
              <a:ext cx="9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 = 0</a:t>
              </a:r>
            </a:p>
          </p:txBody>
        </p:sp>
        <p:sp>
          <p:nvSpPr>
            <p:cNvPr id="25623" name="Line 68"/>
            <p:cNvSpPr>
              <a:spLocks noChangeShapeType="1"/>
            </p:cNvSpPr>
            <p:nvPr/>
          </p:nvSpPr>
          <p:spPr bwMode="auto">
            <a:xfrm>
              <a:off x="4858" y="2911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30" name="Text Box 70"/>
          <p:cNvSpPr txBox="1">
            <a:spLocks noChangeArrowheads="1"/>
          </p:cNvSpPr>
          <p:nvPr/>
        </p:nvSpPr>
        <p:spPr bwMode="auto">
          <a:xfrm>
            <a:off x="5868988" y="3429000"/>
            <a:ext cx="3167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触发器状态</a:t>
            </a:r>
            <a:r>
              <a:rPr lang="zh-CN" altLang="en-US" sz="2800">
                <a:solidFill>
                  <a:srgbClr val="FF0000"/>
                </a:solidFill>
              </a:rPr>
              <a:t>不定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8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72" grpId="0"/>
      <p:bldP spid="66572" grpId="1"/>
      <p:bldP spid="20510" grpId="0"/>
      <p:bldP spid="20510" grpId="1"/>
      <p:bldP spid="66577" grpId="0"/>
      <p:bldP spid="66577" grpId="1"/>
      <p:bldP spid="2" grpId="0"/>
      <p:bldP spid="2" grpId="1"/>
      <p:bldP spid="66619" grpId="0"/>
      <p:bldP spid="20556" grpId="0" animBg="1"/>
      <p:bldP spid="20528" grpId="0"/>
      <p:bldP spid="3" grpId="0"/>
      <p:bldP spid="66624" grpId="0"/>
      <p:bldP spid="66625" grpId="0"/>
      <p:bldP spid="66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6628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与非门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24637" name="Group 61"/>
          <p:cNvGrpSpPr>
            <a:grpSpLocks/>
          </p:cNvGrpSpPr>
          <p:nvPr/>
        </p:nvGrpSpPr>
        <p:grpSpPr bwMode="auto">
          <a:xfrm>
            <a:off x="900113" y="1773238"/>
            <a:ext cx="3913187" cy="2614612"/>
            <a:chOff x="823" y="1289"/>
            <a:chExt cx="2465" cy="1647"/>
          </a:xfrm>
        </p:grpSpPr>
        <p:sp>
          <p:nvSpPr>
            <p:cNvPr id="26680" name="Text Box 32"/>
            <p:cNvSpPr txBox="1">
              <a:spLocks noChangeArrowheads="1"/>
            </p:cNvSpPr>
            <p:nvPr/>
          </p:nvSpPr>
          <p:spPr bwMode="auto">
            <a:xfrm>
              <a:off x="2596" y="1289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26681" name="Group 38"/>
            <p:cNvGrpSpPr>
              <a:grpSpLocks/>
            </p:cNvGrpSpPr>
            <p:nvPr/>
          </p:nvGrpSpPr>
          <p:grpSpPr bwMode="auto">
            <a:xfrm>
              <a:off x="975" y="1289"/>
              <a:ext cx="511" cy="327"/>
              <a:chOff x="2744" y="1856"/>
              <a:chExt cx="511" cy="327"/>
            </a:xfrm>
          </p:grpSpPr>
          <p:sp>
            <p:nvSpPr>
              <p:cNvPr id="26719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6720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82" name="Group 23"/>
            <p:cNvGrpSpPr>
              <a:grpSpLocks/>
            </p:cNvGrpSpPr>
            <p:nvPr/>
          </p:nvGrpSpPr>
          <p:grpSpPr bwMode="auto">
            <a:xfrm>
              <a:off x="823" y="1570"/>
              <a:ext cx="2465" cy="1366"/>
              <a:chOff x="823" y="1570"/>
              <a:chExt cx="2465" cy="1366"/>
            </a:xfrm>
          </p:grpSpPr>
          <p:grpSp>
            <p:nvGrpSpPr>
              <p:cNvPr id="26683" name="Group 24"/>
              <p:cNvGrpSpPr>
                <a:grpSpLocks/>
              </p:cNvGrpSpPr>
              <p:nvPr/>
            </p:nvGrpSpPr>
            <p:grpSpPr bwMode="auto">
              <a:xfrm>
                <a:off x="1066" y="1570"/>
                <a:ext cx="1950" cy="953"/>
                <a:chOff x="1066" y="1752"/>
                <a:chExt cx="1950" cy="953"/>
              </a:xfrm>
            </p:grpSpPr>
            <p:grpSp>
              <p:nvGrpSpPr>
                <p:cNvPr id="26701" name="Group 25"/>
                <p:cNvGrpSpPr>
                  <a:grpSpLocks/>
                </p:cNvGrpSpPr>
                <p:nvPr/>
              </p:nvGrpSpPr>
              <p:grpSpPr bwMode="auto">
                <a:xfrm>
                  <a:off x="1066" y="1752"/>
                  <a:ext cx="680" cy="953"/>
                  <a:chOff x="1202" y="1797"/>
                  <a:chExt cx="680" cy="953"/>
                </a:xfrm>
              </p:grpSpPr>
              <p:grpSp>
                <p:nvGrpSpPr>
                  <p:cNvPr id="2671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202" y="2107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26715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26717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718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26716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712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13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6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14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9" y="1797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702" name="Group 34"/>
                <p:cNvGrpSpPr>
                  <a:grpSpLocks/>
                </p:cNvGrpSpPr>
                <p:nvPr/>
              </p:nvGrpSpPr>
              <p:grpSpPr bwMode="auto">
                <a:xfrm>
                  <a:off x="2336" y="1752"/>
                  <a:ext cx="680" cy="953"/>
                  <a:chOff x="1202" y="1797"/>
                  <a:chExt cx="680" cy="953"/>
                </a:xfrm>
              </p:grpSpPr>
              <p:grpSp>
                <p:nvGrpSpPr>
                  <p:cNvPr id="2670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202" y="2107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26707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26709" name="Rectangle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6710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Times New Roman" pitchFamily="18" charset="0"/>
                          </a:rPr>
                          <a:t>&amp;</a:t>
                        </a:r>
                      </a:p>
                    </p:txBody>
                  </p:sp>
                </p:grpSp>
                <p:sp>
                  <p:nvSpPr>
                    <p:cNvPr id="26708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704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6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9" y="1797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6684" name="Group 43"/>
              <p:cNvGrpSpPr>
                <a:grpSpLocks/>
              </p:cNvGrpSpPr>
              <p:nvPr/>
            </p:nvGrpSpPr>
            <p:grpSpPr bwMode="auto">
              <a:xfrm>
                <a:off x="1391" y="1728"/>
                <a:ext cx="1080" cy="797"/>
                <a:chOff x="1392" y="1907"/>
                <a:chExt cx="1080" cy="797"/>
              </a:xfrm>
            </p:grpSpPr>
            <p:grpSp>
              <p:nvGrpSpPr>
                <p:cNvPr id="26696" name="Group 44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2669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9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0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97" name="Oval 48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85" name="Group 49"/>
              <p:cNvGrpSpPr>
                <a:grpSpLocks/>
              </p:cNvGrpSpPr>
              <p:nvPr/>
            </p:nvGrpSpPr>
            <p:grpSpPr bwMode="auto">
              <a:xfrm>
                <a:off x="1610" y="1736"/>
                <a:ext cx="1088" cy="793"/>
                <a:chOff x="1610" y="3090"/>
                <a:chExt cx="1088" cy="793"/>
              </a:xfrm>
            </p:grpSpPr>
            <p:sp>
              <p:nvSpPr>
                <p:cNvPr id="26692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3" name="Line 51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4" name="Line 52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5" name="Oval 53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86" name="Group 54"/>
              <p:cNvGrpSpPr>
                <a:grpSpLocks/>
              </p:cNvGrpSpPr>
              <p:nvPr/>
            </p:nvGrpSpPr>
            <p:grpSpPr bwMode="auto">
              <a:xfrm>
                <a:off x="823" y="2301"/>
                <a:ext cx="511" cy="635"/>
                <a:chOff x="827" y="2704"/>
                <a:chExt cx="511" cy="635"/>
              </a:xfrm>
            </p:grpSpPr>
            <p:sp>
              <p:nvSpPr>
                <p:cNvPr id="2669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202" y="2704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827" y="3012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26687" name="Group 57"/>
              <p:cNvGrpSpPr>
                <a:grpSpLocks/>
              </p:cNvGrpSpPr>
              <p:nvPr/>
            </p:nvGrpSpPr>
            <p:grpSpPr bwMode="auto">
              <a:xfrm>
                <a:off x="2777" y="2296"/>
                <a:ext cx="511" cy="635"/>
                <a:chOff x="1553" y="2840"/>
                <a:chExt cx="511" cy="635"/>
              </a:xfrm>
            </p:grpSpPr>
            <p:sp>
              <p:nvSpPr>
                <p:cNvPr id="2668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655" y="2840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8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553" y="3148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S</a:t>
                  </a:r>
                </a:p>
              </p:txBody>
            </p:sp>
          </p:grpSp>
        </p:grpSp>
      </p:grp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1141413" y="2382838"/>
            <a:ext cx="3455987" cy="1439862"/>
          </a:xfrm>
          <a:prstGeom prst="rect">
            <a:avLst/>
          </a:prstGeom>
          <a:noFill/>
          <a:ln w="22225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51" name="Group 75"/>
          <p:cNvGrpSpPr>
            <a:grpSpLocks/>
          </p:cNvGrpSpPr>
          <p:nvPr/>
        </p:nvGrpSpPr>
        <p:grpSpPr bwMode="auto">
          <a:xfrm>
            <a:off x="1908175" y="4500563"/>
            <a:ext cx="1943100" cy="1952625"/>
            <a:chOff x="1293" y="2750"/>
            <a:chExt cx="1224" cy="1230"/>
          </a:xfrm>
        </p:grpSpPr>
        <p:grpSp>
          <p:nvGrpSpPr>
            <p:cNvPr id="26668" name="Group 70"/>
            <p:cNvGrpSpPr>
              <a:grpSpLocks/>
            </p:cNvGrpSpPr>
            <p:nvPr/>
          </p:nvGrpSpPr>
          <p:grpSpPr bwMode="auto">
            <a:xfrm>
              <a:off x="1293" y="2931"/>
              <a:ext cx="1224" cy="772"/>
              <a:chOff x="1429" y="2976"/>
              <a:chExt cx="1224" cy="772"/>
            </a:xfrm>
          </p:grpSpPr>
          <p:sp>
            <p:nvSpPr>
              <p:cNvPr id="26673" name="Rectangle 63"/>
              <p:cNvSpPr>
                <a:spLocks noChangeArrowheads="1"/>
              </p:cNvSpPr>
              <p:nvPr/>
            </p:nvSpPr>
            <p:spPr bwMode="auto">
              <a:xfrm>
                <a:off x="1429" y="3067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4" name="Text Box 64"/>
              <p:cNvSpPr txBox="1">
                <a:spLocks noChangeArrowheads="1"/>
              </p:cNvSpPr>
              <p:nvPr/>
            </p:nvSpPr>
            <p:spPr bwMode="auto">
              <a:xfrm>
                <a:off x="1461" y="3339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26675" name="Text Box 65"/>
              <p:cNvSpPr txBox="1">
                <a:spLocks noChangeArrowheads="1"/>
              </p:cNvSpPr>
              <p:nvPr/>
            </p:nvSpPr>
            <p:spPr bwMode="auto">
              <a:xfrm>
                <a:off x="2187" y="3339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26676" name="Text Box 66"/>
              <p:cNvSpPr txBox="1">
                <a:spLocks noChangeArrowheads="1"/>
              </p:cNvSpPr>
              <p:nvPr/>
            </p:nvSpPr>
            <p:spPr bwMode="auto">
              <a:xfrm>
                <a:off x="2187" y="309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6677" name="Oval 67"/>
              <p:cNvSpPr>
                <a:spLocks noChangeArrowheads="1"/>
              </p:cNvSpPr>
              <p:nvPr/>
            </p:nvSpPr>
            <p:spPr bwMode="auto">
              <a:xfrm>
                <a:off x="2360" y="365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Oval 68"/>
              <p:cNvSpPr>
                <a:spLocks noChangeArrowheads="1"/>
              </p:cNvSpPr>
              <p:nvPr/>
            </p:nvSpPr>
            <p:spPr bwMode="auto">
              <a:xfrm>
                <a:off x="1634" y="3657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Oval 69"/>
              <p:cNvSpPr>
                <a:spLocks noChangeArrowheads="1"/>
              </p:cNvSpPr>
              <p:nvPr/>
            </p:nvSpPr>
            <p:spPr bwMode="auto">
              <a:xfrm>
                <a:off x="1639" y="2976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9" name="Line 71"/>
            <p:cNvSpPr>
              <a:spLocks noChangeShapeType="1"/>
            </p:cNvSpPr>
            <p:nvPr/>
          </p:nvSpPr>
          <p:spPr bwMode="auto">
            <a:xfrm flipV="1">
              <a:off x="2269" y="3707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72"/>
            <p:cNvSpPr>
              <a:spLocks noChangeShapeType="1"/>
            </p:cNvSpPr>
            <p:nvPr/>
          </p:nvSpPr>
          <p:spPr bwMode="auto">
            <a:xfrm flipV="1">
              <a:off x="2266" y="2750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73"/>
            <p:cNvSpPr>
              <a:spLocks noChangeShapeType="1"/>
            </p:cNvSpPr>
            <p:nvPr/>
          </p:nvSpPr>
          <p:spPr bwMode="auto">
            <a:xfrm flipV="1">
              <a:off x="1541" y="3701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74"/>
            <p:cNvSpPr>
              <a:spLocks noChangeShapeType="1"/>
            </p:cNvSpPr>
            <p:nvPr/>
          </p:nvSpPr>
          <p:spPr bwMode="auto">
            <a:xfrm flipV="1">
              <a:off x="1543" y="275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99" name="Group 123"/>
          <p:cNvGrpSpPr>
            <a:grpSpLocks/>
          </p:cNvGrpSpPr>
          <p:nvPr/>
        </p:nvGrpSpPr>
        <p:grpSpPr bwMode="auto">
          <a:xfrm>
            <a:off x="5075238" y="1700213"/>
            <a:ext cx="3816350" cy="2773362"/>
            <a:chOff x="3197" y="957"/>
            <a:chExt cx="2404" cy="1747"/>
          </a:xfrm>
        </p:grpSpPr>
        <p:grpSp>
          <p:nvGrpSpPr>
            <p:cNvPr id="26635" name="Group 121"/>
            <p:cNvGrpSpPr>
              <a:grpSpLocks/>
            </p:cNvGrpSpPr>
            <p:nvPr/>
          </p:nvGrpSpPr>
          <p:grpSpPr bwMode="auto">
            <a:xfrm>
              <a:off x="3197" y="1282"/>
              <a:ext cx="2404" cy="1422"/>
              <a:chOff x="3197" y="1101"/>
              <a:chExt cx="2404" cy="1422"/>
            </a:xfrm>
          </p:grpSpPr>
          <p:sp>
            <p:nvSpPr>
              <p:cNvPr id="26637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不 定</a:t>
                </a:r>
              </a:p>
            </p:txBody>
          </p:sp>
          <p:grpSp>
            <p:nvGrpSpPr>
              <p:cNvPr id="26638" name="Group 117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2664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26643" name="Group 99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2666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2666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2664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266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6646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7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8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649" name="Group 100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2666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666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26650" name="Group 103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2666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solidFill>
                        <a:schemeClr val="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6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6651" name="Group 106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2666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solidFill>
                        <a:srgbClr val="FF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6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solidFill>
                        <a:schemeClr val="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6652" name="Group 109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2665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66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26653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66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665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6657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39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Arial" charset="0"/>
                  </a:rPr>
                  <a:t>清 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640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rgbClr val="FF0000"/>
                    </a:solidFill>
                    <a:latin typeface="Arial" charset="0"/>
                  </a:rPr>
                  <a:t>置 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1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</p:grpSp>
        <p:sp>
          <p:nvSpPr>
            <p:cNvPr id="26636" name="Text Box 122"/>
            <p:cNvSpPr txBox="1">
              <a:spLocks noChangeArrowheads="1"/>
            </p:cNvSpPr>
            <p:nvPr/>
          </p:nvSpPr>
          <p:spPr bwMode="auto">
            <a:xfrm>
              <a:off x="3470" y="957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300788" y="4940300"/>
            <a:ext cx="1871662" cy="503238"/>
          </a:xfrm>
          <a:prstGeom prst="wedgeRoundRectCallout">
            <a:avLst>
              <a:gd name="adj1" fmla="val -46778"/>
              <a:gd name="adj2" fmla="val -15756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类似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真值表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24701" name="Text Box 125"/>
          <p:cNvSpPr txBox="1">
            <a:spLocks noChangeArrowheads="1"/>
          </p:cNvSpPr>
          <p:nvPr/>
        </p:nvSpPr>
        <p:spPr bwMode="auto">
          <a:xfrm>
            <a:off x="4984750" y="5589588"/>
            <a:ext cx="376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原态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zh-CN" altLang="en-US" sz="2800">
                <a:latin typeface="Times New Roman" pitchFamily="18" charset="0"/>
              </a:rPr>
              <a:t>，次态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Q</a:t>
            </a:r>
            <a:r>
              <a:rPr lang="en-US" altLang="zh-CN" sz="2800" baseline="30000">
                <a:solidFill>
                  <a:schemeClr val="hlink"/>
                </a:solidFill>
                <a:latin typeface="Times New Roman" pitchFamily="18" charset="0"/>
              </a:rPr>
              <a:t>n+1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8" grpId="0" animBg="1"/>
      <p:bldP spid="20556" grpId="0" animBg="1"/>
      <p:bldP spid="247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8676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与非门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828675" y="1628775"/>
            <a:ext cx="354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</a:t>
            </a:r>
            <a:r>
              <a:rPr lang="zh-CN" altLang="en-US">
                <a:solidFill>
                  <a:schemeClr val="folHlink"/>
                </a:solidFill>
              </a:rPr>
              <a:t>逻辑功能</a:t>
            </a:r>
            <a:r>
              <a:rPr lang="zh-CN" altLang="en-US"/>
              <a:t>及其</a:t>
            </a:r>
            <a:r>
              <a:rPr lang="zh-CN" altLang="en-US">
                <a:solidFill>
                  <a:schemeClr val="hlink"/>
                </a:solidFill>
              </a:rPr>
              <a:t>描述</a:t>
            </a:r>
          </a:p>
        </p:txBody>
      </p: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323850" y="2133600"/>
            <a:ext cx="3816350" cy="2773363"/>
            <a:chOff x="3197" y="957"/>
            <a:chExt cx="2404" cy="1747"/>
          </a:xfrm>
        </p:grpSpPr>
        <p:grpSp>
          <p:nvGrpSpPr>
            <p:cNvPr id="28725" name="Group 30"/>
            <p:cNvGrpSpPr>
              <a:grpSpLocks/>
            </p:cNvGrpSpPr>
            <p:nvPr/>
          </p:nvGrpSpPr>
          <p:grpSpPr bwMode="auto">
            <a:xfrm>
              <a:off x="3197" y="1282"/>
              <a:ext cx="2404" cy="1422"/>
              <a:chOff x="3197" y="1101"/>
              <a:chExt cx="2404" cy="1422"/>
            </a:xfrm>
          </p:grpSpPr>
          <p:sp>
            <p:nvSpPr>
              <p:cNvPr id="28727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42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不 定</a:t>
                </a:r>
              </a:p>
            </p:txBody>
          </p:sp>
          <p:grpSp>
            <p:nvGrpSpPr>
              <p:cNvPr id="28728" name="Group 32"/>
              <p:cNvGrpSpPr>
                <a:grpSpLocks/>
              </p:cNvGrpSpPr>
              <p:nvPr/>
            </p:nvGrpSpPr>
            <p:grpSpPr bwMode="auto">
              <a:xfrm>
                <a:off x="3197" y="1101"/>
                <a:ext cx="2404" cy="1422"/>
                <a:chOff x="3197" y="1101"/>
                <a:chExt cx="2404" cy="1422"/>
              </a:xfrm>
            </p:grpSpPr>
            <p:sp>
              <p:nvSpPr>
                <p:cNvPr id="287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30" y="1117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Times New Roman" pitchFamily="18" charset="0"/>
                    </a:rPr>
                    <a:t>说 明</a:t>
                  </a:r>
                  <a:endParaRPr lang="zh-CN" altLang="en-US">
                    <a:latin typeface="Arial" charset="0"/>
                  </a:endParaRPr>
                </a:p>
              </p:txBody>
            </p:sp>
            <p:grpSp>
              <p:nvGrpSpPr>
                <p:cNvPr id="28733" name="Group 34"/>
                <p:cNvGrpSpPr>
                  <a:grpSpLocks/>
                </p:cNvGrpSpPr>
                <p:nvPr/>
              </p:nvGrpSpPr>
              <p:grpSpPr bwMode="auto">
                <a:xfrm>
                  <a:off x="3243" y="1101"/>
                  <a:ext cx="771" cy="288"/>
                  <a:chOff x="3243" y="1101"/>
                  <a:chExt cx="771" cy="288"/>
                </a:xfrm>
              </p:grpSpPr>
              <p:sp>
                <p:nvSpPr>
                  <p:cNvPr id="2875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R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  <p:sp>
                <p:nvSpPr>
                  <p:cNvPr id="2875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S</a:t>
                    </a:r>
                    <a:endParaRPr lang="en-US" altLang="zh-CN">
                      <a:latin typeface="Arial" charset="0"/>
                    </a:endParaRPr>
                  </a:p>
                </p:txBody>
              </p:sp>
            </p:grpSp>
            <p:sp>
              <p:nvSpPr>
                <p:cNvPr id="2873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105" y="1101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287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24" y="1401"/>
                  <a:ext cx="36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d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8736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117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7" name="Line 35"/>
                <p:cNvSpPr>
                  <a:spLocks noChangeShapeType="1"/>
                </p:cNvSpPr>
                <p:nvPr/>
              </p:nvSpPr>
              <p:spPr bwMode="auto">
                <a:xfrm>
                  <a:off x="4109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38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1389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739" name="Group 42"/>
                <p:cNvGrpSpPr>
                  <a:grpSpLocks/>
                </p:cNvGrpSpPr>
                <p:nvPr/>
              </p:nvGrpSpPr>
              <p:grpSpPr bwMode="auto">
                <a:xfrm>
                  <a:off x="3243" y="1394"/>
                  <a:ext cx="771" cy="327"/>
                  <a:chOff x="3243" y="1101"/>
                  <a:chExt cx="771" cy="327"/>
                </a:xfrm>
              </p:grpSpPr>
              <p:sp>
                <p:nvSpPr>
                  <p:cNvPr id="2875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875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28740" name="Group 45"/>
                <p:cNvGrpSpPr>
                  <a:grpSpLocks/>
                </p:cNvGrpSpPr>
                <p:nvPr/>
              </p:nvGrpSpPr>
              <p:grpSpPr bwMode="auto">
                <a:xfrm>
                  <a:off x="3243" y="1661"/>
                  <a:ext cx="771" cy="327"/>
                  <a:chOff x="3243" y="1101"/>
                  <a:chExt cx="771" cy="327"/>
                </a:xfrm>
              </p:grpSpPr>
              <p:sp>
                <p:nvSpPr>
                  <p:cNvPr id="28752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875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28741" name="Group 48"/>
                <p:cNvGrpSpPr>
                  <a:grpSpLocks/>
                </p:cNvGrpSpPr>
                <p:nvPr/>
              </p:nvGrpSpPr>
              <p:grpSpPr bwMode="auto">
                <a:xfrm>
                  <a:off x="3243" y="1924"/>
                  <a:ext cx="771" cy="327"/>
                  <a:chOff x="3243" y="1101"/>
                  <a:chExt cx="771" cy="327"/>
                </a:xfrm>
              </p:grpSpPr>
              <p:sp>
                <p:nvSpPr>
                  <p:cNvPr id="2875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875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grpSp>
              <p:nvGrpSpPr>
                <p:cNvPr id="28742" name="Group 51"/>
                <p:cNvGrpSpPr>
                  <a:grpSpLocks/>
                </p:cNvGrpSpPr>
                <p:nvPr/>
              </p:nvGrpSpPr>
              <p:grpSpPr bwMode="auto">
                <a:xfrm>
                  <a:off x="3243" y="2196"/>
                  <a:ext cx="771" cy="327"/>
                  <a:chOff x="3243" y="1101"/>
                  <a:chExt cx="771" cy="327"/>
                </a:xfrm>
              </p:grpSpPr>
              <p:sp>
                <p:nvSpPr>
                  <p:cNvPr id="2874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1101"/>
                    <a:ext cx="40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2874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34" y="1101"/>
                    <a:ext cx="38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</p:grpSp>
            <p:sp>
              <p:nvSpPr>
                <p:cNvPr id="28743" name="Line 32"/>
                <p:cNvSpPr>
                  <a:spLocks noChangeShapeType="1"/>
                </p:cNvSpPr>
                <p:nvPr/>
              </p:nvSpPr>
              <p:spPr bwMode="auto">
                <a:xfrm>
                  <a:off x="3197" y="2523"/>
                  <a:ext cx="240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660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87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1924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87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87" y="2196"/>
                  <a:ext cx="45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Q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28747" name="Line 35"/>
                <p:cNvSpPr>
                  <a:spLocks noChangeShapeType="1"/>
                </p:cNvSpPr>
                <p:nvPr/>
              </p:nvSpPr>
              <p:spPr bwMode="auto">
                <a:xfrm>
                  <a:off x="4785" y="1117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29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69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清 </a:t>
                </a: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8730" name="Text Box 15"/>
              <p:cNvSpPr txBox="1">
                <a:spLocks noChangeArrowheads="1"/>
              </p:cNvSpPr>
              <p:nvPr/>
            </p:nvSpPr>
            <p:spPr bwMode="auto">
              <a:xfrm>
                <a:off x="4830" y="196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置 </a:t>
                </a:r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8731" name="Text Box 15"/>
              <p:cNvSpPr txBox="1">
                <a:spLocks noChangeArrowheads="1"/>
              </p:cNvSpPr>
              <p:nvPr/>
            </p:nvSpPr>
            <p:spPr bwMode="auto">
              <a:xfrm>
                <a:off x="4830" y="223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保 持</a:t>
                </a:r>
              </a:p>
            </p:txBody>
          </p:sp>
        </p:grpSp>
        <p:sp>
          <p:nvSpPr>
            <p:cNvPr id="28726" name="Text Box 62"/>
            <p:cNvSpPr txBox="1">
              <a:spLocks noChangeArrowheads="1"/>
            </p:cNvSpPr>
            <p:nvPr/>
          </p:nvSpPr>
          <p:spPr bwMode="auto">
            <a:xfrm>
              <a:off x="3470" y="957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</p:grpSp>
      <p:grpSp>
        <p:nvGrpSpPr>
          <p:cNvPr id="26738" name="Group 114"/>
          <p:cNvGrpSpPr>
            <a:grpSpLocks/>
          </p:cNvGrpSpPr>
          <p:nvPr/>
        </p:nvGrpSpPr>
        <p:grpSpPr bwMode="auto">
          <a:xfrm>
            <a:off x="4356100" y="2133600"/>
            <a:ext cx="4679950" cy="2673350"/>
            <a:chOff x="2744" y="1344"/>
            <a:chExt cx="2948" cy="1684"/>
          </a:xfrm>
        </p:grpSpPr>
        <p:sp>
          <p:nvSpPr>
            <p:cNvPr id="28697" name="Text Box 96"/>
            <p:cNvSpPr txBox="1">
              <a:spLocks noChangeArrowheads="1"/>
            </p:cNvSpPr>
            <p:nvPr/>
          </p:nvSpPr>
          <p:spPr bwMode="auto">
            <a:xfrm>
              <a:off x="3480" y="1344"/>
              <a:ext cx="18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latin typeface="Times New Roman" pitchFamily="18" charset="0"/>
                </a:rPr>
                <a:t>R-S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状态表</a:t>
              </a:r>
            </a:p>
          </p:txBody>
        </p:sp>
        <p:grpSp>
          <p:nvGrpSpPr>
            <p:cNvPr id="28698" name="Group 113"/>
            <p:cNvGrpSpPr>
              <a:grpSpLocks/>
            </p:cNvGrpSpPr>
            <p:nvPr/>
          </p:nvGrpSpPr>
          <p:grpSpPr bwMode="auto">
            <a:xfrm>
              <a:off x="2744" y="1661"/>
              <a:ext cx="2948" cy="1367"/>
              <a:chOff x="2744" y="1661"/>
              <a:chExt cx="2948" cy="1367"/>
            </a:xfrm>
          </p:grpSpPr>
          <p:sp>
            <p:nvSpPr>
              <p:cNvPr id="28699" name="Text Box 15"/>
              <p:cNvSpPr txBox="1">
                <a:spLocks noChangeArrowheads="1"/>
              </p:cNvSpPr>
              <p:nvPr/>
            </p:nvSpPr>
            <p:spPr bwMode="auto">
              <a:xfrm>
                <a:off x="2744" y="1661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>
                    <a:latin typeface="Arial" charset="0"/>
                  </a:rPr>
                  <a:t>现态</a:t>
                </a:r>
              </a:p>
            </p:txBody>
          </p:sp>
          <p:sp>
            <p:nvSpPr>
              <p:cNvPr id="28700" name="Text Box 17"/>
              <p:cNvSpPr txBox="1">
                <a:spLocks noChangeArrowheads="1"/>
              </p:cNvSpPr>
              <p:nvPr/>
            </p:nvSpPr>
            <p:spPr bwMode="auto">
              <a:xfrm>
                <a:off x="3323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8701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288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02" name="Text Box 19"/>
              <p:cNvSpPr txBox="1">
                <a:spLocks noChangeArrowheads="1"/>
              </p:cNvSpPr>
              <p:nvPr/>
            </p:nvSpPr>
            <p:spPr bwMode="auto">
              <a:xfrm>
                <a:off x="3787" y="1677"/>
                <a:ext cx="15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>
                    <a:latin typeface="Times New Roman" pitchFamily="18" charset="0"/>
                  </a:rPr>
                  <a:t>次态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28703" name="Text Box 23"/>
              <p:cNvSpPr txBox="1">
                <a:spLocks noChangeArrowheads="1"/>
              </p:cNvSpPr>
              <p:nvPr/>
            </p:nvSpPr>
            <p:spPr bwMode="auto">
              <a:xfrm>
                <a:off x="3472" y="2288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>
                <a:off x="2789" y="1685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35"/>
              <p:cNvSpPr>
                <a:spLocks noChangeShapeType="1"/>
              </p:cNvSpPr>
              <p:nvPr/>
            </p:nvSpPr>
            <p:spPr bwMode="auto">
              <a:xfrm>
                <a:off x="3379" y="1683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32"/>
              <p:cNvSpPr>
                <a:spLocks noChangeShapeType="1"/>
              </p:cNvSpPr>
              <p:nvPr/>
            </p:nvSpPr>
            <p:spPr bwMode="auto">
              <a:xfrm>
                <a:off x="2789" y="2251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287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08" name="Text Box 18"/>
              <p:cNvSpPr txBox="1">
                <a:spLocks noChangeArrowheads="1"/>
              </p:cNvSpPr>
              <p:nvPr/>
            </p:nvSpPr>
            <p:spPr bwMode="auto">
              <a:xfrm>
                <a:off x="4063" y="22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09" name="Line 32"/>
              <p:cNvSpPr>
                <a:spLocks noChangeShapeType="1"/>
              </p:cNvSpPr>
              <p:nvPr/>
            </p:nvSpPr>
            <p:spPr bwMode="auto">
              <a:xfrm>
                <a:off x="2789" y="3022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2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11" name="Text Box 23"/>
              <p:cNvSpPr txBox="1">
                <a:spLocks noChangeArrowheads="1"/>
              </p:cNvSpPr>
              <p:nvPr/>
            </p:nvSpPr>
            <p:spPr bwMode="auto">
              <a:xfrm>
                <a:off x="2835" y="2648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12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17"/>
                <a:ext cx="45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28713" name="Line 32"/>
              <p:cNvSpPr>
                <a:spLocks noChangeShapeType="1"/>
              </p:cNvSpPr>
              <p:nvPr/>
            </p:nvSpPr>
            <p:spPr bwMode="auto">
              <a:xfrm>
                <a:off x="2789" y="2614"/>
                <a:ext cx="276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32"/>
              <p:cNvSpPr>
                <a:spLocks noChangeShapeType="1"/>
              </p:cNvSpPr>
              <p:nvPr/>
            </p:nvSpPr>
            <p:spPr bwMode="auto">
              <a:xfrm>
                <a:off x="3379" y="1965"/>
                <a:ext cx="217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Line 35"/>
              <p:cNvSpPr>
                <a:spLocks noChangeShapeType="1"/>
              </p:cNvSpPr>
              <p:nvPr/>
            </p:nvSpPr>
            <p:spPr bwMode="auto">
              <a:xfrm>
                <a:off x="4513" y="1965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6" name="Line 35"/>
              <p:cNvSpPr>
                <a:spLocks noChangeShapeType="1"/>
              </p:cNvSpPr>
              <p:nvPr/>
            </p:nvSpPr>
            <p:spPr bwMode="auto">
              <a:xfrm>
                <a:off x="3969" y="1971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7" name="Line 35"/>
              <p:cNvSpPr>
                <a:spLocks noChangeShapeType="1"/>
              </p:cNvSpPr>
              <p:nvPr/>
            </p:nvSpPr>
            <p:spPr bwMode="auto">
              <a:xfrm>
                <a:off x="5057" y="1963"/>
                <a:ext cx="0" cy="10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8" name="Text Box 23"/>
              <p:cNvSpPr txBox="1">
                <a:spLocks noChangeArrowheads="1"/>
              </p:cNvSpPr>
              <p:nvPr/>
            </p:nvSpPr>
            <p:spPr bwMode="auto">
              <a:xfrm>
                <a:off x="3470" y="2649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d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19" name="Text Box 17"/>
              <p:cNvSpPr txBox="1">
                <a:spLocks noChangeArrowheads="1"/>
              </p:cNvSpPr>
              <p:nvPr/>
            </p:nvSpPr>
            <p:spPr bwMode="auto">
              <a:xfrm>
                <a:off x="3877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RS=01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8720" name="Text Box 17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8721" name="Text Box 17"/>
              <p:cNvSpPr txBox="1">
                <a:spLocks noChangeArrowheads="1"/>
              </p:cNvSpPr>
              <p:nvPr/>
            </p:nvSpPr>
            <p:spPr bwMode="auto">
              <a:xfrm>
                <a:off x="4966" y="1979"/>
                <a:ext cx="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RS=10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8722" name="Text Box 18"/>
              <p:cNvSpPr txBox="1">
                <a:spLocks noChangeArrowheads="1"/>
              </p:cNvSpPr>
              <p:nvPr/>
            </p:nvSpPr>
            <p:spPr bwMode="auto">
              <a:xfrm>
                <a:off x="4059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23" name="Text Box 18"/>
              <p:cNvSpPr txBox="1">
                <a:spLocks noChangeArrowheads="1"/>
              </p:cNvSpPr>
              <p:nvPr/>
            </p:nvSpPr>
            <p:spPr bwMode="auto">
              <a:xfrm>
                <a:off x="4603" y="2649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28724" name="Text Box 17"/>
              <p:cNvSpPr txBox="1">
                <a:spLocks noChangeArrowheads="1"/>
              </p:cNvSpPr>
              <p:nvPr/>
            </p:nvSpPr>
            <p:spPr bwMode="auto">
              <a:xfrm>
                <a:off x="5132" y="2649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26739" name="Rectangle 115"/>
          <p:cNvSpPr>
            <a:spLocks noChangeArrowheads="1"/>
          </p:cNvSpPr>
          <p:nvPr/>
        </p:nvSpPr>
        <p:spPr bwMode="auto">
          <a:xfrm>
            <a:off x="5364163" y="3573463"/>
            <a:ext cx="3455987" cy="1223962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6" name="AutoShape 76"/>
          <p:cNvSpPr>
            <a:spLocks noChangeArrowheads="1"/>
          </p:cNvSpPr>
          <p:nvPr/>
        </p:nvSpPr>
        <p:spPr bwMode="auto">
          <a:xfrm>
            <a:off x="6875463" y="1412875"/>
            <a:ext cx="1871662" cy="503238"/>
          </a:xfrm>
          <a:prstGeom prst="wedgeRoundRectCallout">
            <a:avLst>
              <a:gd name="adj1" fmla="val -41347"/>
              <a:gd name="adj2" fmla="val 10488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类似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卡诺图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6742" name="AutoShape 78"/>
          <p:cNvSpPr>
            <a:spLocks noChangeArrowheads="1"/>
          </p:cNvSpPr>
          <p:nvPr/>
        </p:nvSpPr>
        <p:spPr bwMode="auto">
          <a:xfrm>
            <a:off x="7307263" y="4221163"/>
            <a:ext cx="1368425" cy="508000"/>
          </a:xfrm>
          <a:prstGeom prst="roundRect">
            <a:avLst>
              <a:gd name="adj" fmla="val 1212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6743" name="Group 161"/>
          <p:cNvGrpSpPr>
            <a:grpSpLocks/>
          </p:cNvGrpSpPr>
          <p:nvPr/>
        </p:nvGrpSpPr>
        <p:grpSpPr bwMode="auto">
          <a:xfrm rot="5400000">
            <a:off x="8027987" y="3860801"/>
            <a:ext cx="1008063" cy="576262"/>
            <a:chOff x="3061" y="1894"/>
            <a:chExt cx="1588" cy="270"/>
          </a:xfrm>
        </p:grpSpPr>
        <p:sp>
          <p:nvSpPr>
            <p:cNvPr id="28694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8695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47" name="Group 161"/>
          <p:cNvGrpSpPr>
            <a:grpSpLocks/>
          </p:cNvGrpSpPr>
          <p:nvPr/>
        </p:nvGrpSpPr>
        <p:grpSpPr bwMode="auto">
          <a:xfrm rot="-5400000">
            <a:off x="5220494" y="3788569"/>
            <a:ext cx="1008063" cy="720725"/>
            <a:chOff x="3061" y="1894"/>
            <a:chExt cx="1588" cy="270"/>
          </a:xfrm>
        </p:grpSpPr>
        <p:sp>
          <p:nvSpPr>
            <p:cNvPr id="28691" name="AutoShape 162"/>
            <p:cNvSpPr>
              <a:spLocks/>
            </p:cNvSpPr>
            <p:nvPr/>
          </p:nvSpPr>
          <p:spPr bwMode="auto">
            <a:xfrm rot="5400000">
              <a:off x="3799" y="1318"/>
              <a:ext cx="108" cy="1584"/>
            </a:xfrm>
            <a:prstGeom prst="rightBracket">
              <a:avLst>
                <a:gd name="adj" fmla="val 122222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63"/>
            <p:cNvSpPr>
              <a:spLocks noChangeShapeType="1"/>
            </p:cNvSpPr>
            <p:nvPr/>
          </p:nvSpPr>
          <p:spPr bwMode="auto">
            <a:xfrm rot="5400000" flipH="1">
              <a:off x="2977" y="1978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64"/>
            <p:cNvSpPr>
              <a:spLocks noChangeShapeType="1"/>
            </p:cNvSpPr>
            <p:nvPr/>
          </p:nvSpPr>
          <p:spPr bwMode="auto">
            <a:xfrm rot="5400000" flipH="1">
              <a:off x="4564" y="1980"/>
              <a:ext cx="169" cy="1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51" name="Rectangle 127"/>
          <p:cNvSpPr>
            <a:spLocks noChangeArrowheads="1"/>
          </p:cNvSpPr>
          <p:nvPr/>
        </p:nvSpPr>
        <p:spPr bwMode="auto">
          <a:xfrm>
            <a:off x="900113" y="5248275"/>
            <a:ext cx="2519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次态方程：</a:t>
            </a:r>
          </a:p>
        </p:txBody>
      </p:sp>
      <p:grpSp>
        <p:nvGrpSpPr>
          <p:cNvPr id="26754" name="Group 130"/>
          <p:cNvGrpSpPr>
            <a:grpSpLocks/>
          </p:cNvGrpSpPr>
          <p:nvPr/>
        </p:nvGrpSpPr>
        <p:grpSpPr bwMode="auto">
          <a:xfrm>
            <a:off x="3184525" y="5267325"/>
            <a:ext cx="3332163" cy="519113"/>
            <a:chOff x="2822" y="3501"/>
            <a:chExt cx="2099" cy="327"/>
          </a:xfrm>
        </p:grpSpPr>
        <p:sp>
          <p:nvSpPr>
            <p:cNvPr id="28689" name="Text Box 128"/>
            <p:cNvSpPr txBox="1">
              <a:spLocks noChangeArrowheads="1"/>
            </p:cNvSpPr>
            <p:nvPr/>
          </p:nvSpPr>
          <p:spPr bwMode="auto">
            <a:xfrm>
              <a:off x="2822" y="3501"/>
              <a:ext cx="20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rPr>
                <a:t>n+1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S + R Q</a:t>
              </a:r>
            </a:p>
          </p:txBody>
        </p:sp>
        <p:sp>
          <p:nvSpPr>
            <p:cNvPr id="28690" name="Line 129"/>
            <p:cNvSpPr>
              <a:spLocks noChangeShapeType="1"/>
            </p:cNvSpPr>
            <p:nvPr/>
          </p:nvSpPr>
          <p:spPr bwMode="auto">
            <a:xfrm>
              <a:off x="3499" y="3537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55" name="Rectangle 131"/>
          <p:cNvSpPr>
            <a:spLocks noChangeArrowheads="1"/>
          </p:cNvSpPr>
          <p:nvPr/>
        </p:nvSpPr>
        <p:spPr bwMode="auto">
          <a:xfrm>
            <a:off x="900113" y="5805488"/>
            <a:ext cx="2519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约束方程：</a:t>
            </a:r>
          </a:p>
        </p:txBody>
      </p:sp>
      <p:sp>
        <p:nvSpPr>
          <p:cNvPr id="26756" name="Text Box 132"/>
          <p:cNvSpPr txBox="1">
            <a:spLocks noChangeArrowheads="1"/>
          </p:cNvSpPr>
          <p:nvPr/>
        </p:nvSpPr>
        <p:spPr bwMode="auto">
          <a:xfrm>
            <a:off x="3230563" y="5876925"/>
            <a:ext cx="2036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 + R =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2" grpId="0"/>
      <p:bldP spid="26739" grpId="0" animBg="1"/>
      <p:bldP spid="20556" grpId="0" animBg="1"/>
      <p:bldP spid="26742" grpId="0" animBg="1"/>
      <p:bldP spid="26751" grpId="0"/>
      <p:bldP spid="26755" grpId="0"/>
      <p:bldP spid="267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R-S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触发器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12775" y="1052513"/>
            <a:ext cx="592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或非门</a:t>
            </a:r>
            <a:r>
              <a:rPr lang="zh-CN" altLang="en-US" sz="2800">
                <a:latin typeface="Times New Roman" pitchFamily="18" charset="0"/>
              </a:rPr>
              <a:t>构成基本</a:t>
            </a:r>
            <a:r>
              <a:rPr lang="en-US" altLang="zh-CN" sz="2800">
                <a:latin typeface="Times New Roman" pitchFamily="18" charset="0"/>
              </a:rPr>
              <a:t>R-S</a:t>
            </a:r>
            <a:r>
              <a:rPr lang="zh-CN" altLang="en-US" sz="2800">
                <a:latin typeface="Times New Roman" pitchFamily="18" charset="0"/>
              </a:rPr>
              <a:t>触发器</a:t>
            </a:r>
          </a:p>
        </p:txBody>
      </p:sp>
      <p:grpSp>
        <p:nvGrpSpPr>
          <p:cNvPr id="28756" name="Group 84"/>
          <p:cNvGrpSpPr>
            <a:grpSpLocks/>
          </p:cNvGrpSpPr>
          <p:nvPr/>
        </p:nvGrpSpPr>
        <p:grpSpPr bwMode="auto">
          <a:xfrm>
            <a:off x="539750" y="2046288"/>
            <a:ext cx="3913188" cy="2614612"/>
            <a:chOff x="823" y="1289"/>
            <a:chExt cx="2465" cy="1647"/>
          </a:xfrm>
        </p:grpSpPr>
        <p:sp>
          <p:nvSpPr>
            <p:cNvPr id="30735" name="Text Box 32"/>
            <p:cNvSpPr txBox="1">
              <a:spLocks noChangeArrowheads="1"/>
            </p:cNvSpPr>
            <p:nvPr/>
          </p:nvSpPr>
          <p:spPr bwMode="auto">
            <a:xfrm>
              <a:off x="2596" y="1289"/>
              <a:ext cx="5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</a:p>
          </p:txBody>
        </p:sp>
        <p:grpSp>
          <p:nvGrpSpPr>
            <p:cNvPr id="30736" name="Group 38"/>
            <p:cNvGrpSpPr>
              <a:grpSpLocks/>
            </p:cNvGrpSpPr>
            <p:nvPr/>
          </p:nvGrpSpPr>
          <p:grpSpPr bwMode="auto">
            <a:xfrm>
              <a:off x="975" y="1289"/>
              <a:ext cx="511" cy="327"/>
              <a:chOff x="2744" y="1856"/>
              <a:chExt cx="511" cy="327"/>
            </a:xfrm>
          </p:grpSpPr>
          <p:sp>
            <p:nvSpPr>
              <p:cNvPr id="30774" name="Text Box 36"/>
              <p:cNvSpPr txBox="1">
                <a:spLocks noChangeArrowheads="1"/>
              </p:cNvSpPr>
              <p:nvPr/>
            </p:nvSpPr>
            <p:spPr bwMode="auto">
              <a:xfrm>
                <a:off x="2744" y="1856"/>
                <a:ext cx="51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30775" name="Line 37"/>
              <p:cNvSpPr>
                <a:spLocks noChangeShapeType="1"/>
              </p:cNvSpPr>
              <p:nvPr/>
            </p:nvSpPr>
            <p:spPr bwMode="auto">
              <a:xfrm>
                <a:off x="2877" y="1888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37" name="Group 45"/>
            <p:cNvGrpSpPr>
              <a:grpSpLocks/>
            </p:cNvGrpSpPr>
            <p:nvPr/>
          </p:nvGrpSpPr>
          <p:grpSpPr bwMode="auto">
            <a:xfrm>
              <a:off x="823" y="1570"/>
              <a:ext cx="2465" cy="1366"/>
              <a:chOff x="823" y="1570"/>
              <a:chExt cx="2465" cy="1366"/>
            </a:xfrm>
          </p:grpSpPr>
          <p:grpSp>
            <p:nvGrpSpPr>
              <p:cNvPr id="30738" name="Group 46"/>
              <p:cNvGrpSpPr>
                <a:grpSpLocks/>
              </p:cNvGrpSpPr>
              <p:nvPr/>
            </p:nvGrpSpPr>
            <p:grpSpPr bwMode="auto">
              <a:xfrm>
                <a:off x="1066" y="1570"/>
                <a:ext cx="1950" cy="953"/>
                <a:chOff x="1066" y="1752"/>
                <a:chExt cx="1950" cy="953"/>
              </a:xfrm>
            </p:grpSpPr>
            <p:grpSp>
              <p:nvGrpSpPr>
                <p:cNvPr id="30756" name="Group 47"/>
                <p:cNvGrpSpPr>
                  <a:grpSpLocks/>
                </p:cNvGrpSpPr>
                <p:nvPr/>
              </p:nvGrpSpPr>
              <p:grpSpPr bwMode="auto">
                <a:xfrm>
                  <a:off x="1066" y="1752"/>
                  <a:ext cx="680" cy="953"/>
                  <a:chOff x="1202" y="1797"/>
                  <a:chExt cx="680" cy="953"/>
                </a:xfrm>
              </p:grpSpPr>
              <p:grpSp>
                <p:nvGrpSpPr>
                  <p:cNvPr id="3076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202" y="2107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30770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30772" name="Rectangle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773" name="Text Box 5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宋体" charset="-122"/>
                          </a:rPr>
                          <a:t>≥</a:t>
                        </a:r>
                        <a:r>
                          <a:rPr lang="en-US" altLang="zh-CN">
                            <a:latin typeface="Times New Roman" pitchFamily="18" charset="0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30771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767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6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9" y="1797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57" name="Group 56"/>
                <p:cNvGrpSpPr>
                  <a:grpSpLocks/>
                </p:cNvGrpSpPr>
                <p:nvPr/>
              </p:nvGrpSpPr>
              <p:grpSpPr bwMode="auto">
                <a:xfrm>
                  <a:off x="2336" y="1752"/>
                  <a:ext cx="680" cy="953"/>
                  <a:chOff x="1202" y="1797"/>
                  <a:chExt cx="680" cy="953"/>
                </a:xfrm>
              </p:grpSpPr>
              <p:grpSp>
                <p:nvGrpSpPr>
                  <p:cNvPr id="30758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1202" y="2107"/>
                    <a:ext cx="680" cy="416"/>
                    <a:chOff x="1202" y="2107"/>
                    <a:chExt cx="680" cy="416"/>
                  </a:xfrm>
                </p:grpSpPr>
                <p:grpSp>
                  <p:nvGrpSpPr>
                    <p:cNvPr id="30762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2" y="2205"/>
                      <a:ext cx="680" cy="318"/>
                      <a:chOff x="930" y="1933"/>
                      <a:chExt cx="680" cy="318"/>
                    </a:xfrm>
                  </p:grpSpPr>
                  <p:sp>
                    <p:nvSpPr>
                      <p:cNvPr id="30764" name="Rectangle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30" y="1933"/>
                        <a:ext cx="680" cy="31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0765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46" y="1933"/>
                        <a:ext cx="647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>
                            <a:latin typeface="宋体" charset="-122"/>
                          </a:rPr>
                          <a:t>≥</a:t>
                        </a:r>
                        <a:r>
                          <a:rPr lang="en-US" altLang="zh-CN">
                            <a:latin typeface="Times New Roman" pitchFamily="18" charset="0"/>
                          </a:rPr>
                          <a:t>1</a:t>
                        </a:r>
                      </a:p>
                    </p:txBody>
                  </p:sp>
                </p:grpSp>
                <p:sp>
                  <p:nvSpPr>
                    <p:cNvPr id="30763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03" y="2107"/>
                      <a:ext cx="91" cy="91"/>
                    </a:xfrm>
                    <a:prstGeom prst="ellipse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759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0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6" y="2523"/>
                    <a:ext cx="0" cy="22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61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49" y="1797"/>
                    <a:ext cx="0" cy="3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739" name="Group 65"/>
              <p:cNvGrpSpPr>
                <a:grpSpLocks/>
              </p:cNvGrpSpPr>
              <p:nvPr/>
            </p:nvGrpSpPr>
            <p:grpSpPr bwMode="auto">
              <a:xfrm>
                <a:off x="1391" y="1728"/>
                <a:ext cx="1080" cy="797"/>
                <a:chOff x="1392" y="1907"/>
                <a:chExt cx="1080" cy="797"/>
              </a:xfrm>
            </p:grpSpPr>
            <p:grpSp>
              <p:nvGrpSpPr>
                <p:cNvPr id="30751" name="Group 66"/>
                <p:cNvGrpSpPr>
                  <a:grpSpLocks/>
                </p:cNvGrpSpPr>
                <p:nvPr/>
              </p:nvGrpSpPr>
              <p:grpSpPr bwMode="auto">
                <a:xfrm>
                  <a:off x="1429" y="1933"/>
                  <a:ext cx="1043" cy="771"/>
                  <a:chOff x="1429" y="1933"/>
                  <a:chExt cx="1043" cy="771"/>
                </a:xfrm>
              </p:grpSpPr>
              <p:sp>
                <p:nvSpPr>
                  <p:cNvPr id="3075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1933"/>
                    <a:ext cx="363" cy="7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1933"/>
                    <a:ext cx="40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5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704"/>
                    <a:ext cx="2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52" name="Oval 70"/>
                <p:cNvSpPr>
                  <a:spLocks noChangeArrowheads="1"/>
                </p:cNvSpPr>
                <p:nvPr/>
              </p:nvSpPr>
              <p:spPr bwMode="auto">
                <a:xfrm>
                  <a:off x="1392" y="1907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0" name="Group 71"/>
              <p:cNvGrpSpPr>
                <a:grpSpLocks/>
              </p:cNvGrpSpPr>
              <p:nvPr/>
            </p:nvGrpSpPr>
            <p:grpSpPr bwMode="auto">
              <a:xfrm>
                <a:off x="1610" y="1736"/>
                <a:ext cx="1088" cy="793"/>
                <a:chOff x="1610" y="3090"/>
                <a:chExt cx="1088" cy="793"/>
              </a:xfrm>
            </p:grpSpPr>
            <p:sp>
              <p:nvSpPr>
                <p:cNvPr id="30747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882" y="3111"/>
                  <a:ext cx="367" cy="7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8" name="Line 73"/>
                <p:cNvSpPr>
                  <a:spLocks noChangeShapeType="1"/>
                </p:cNvSpPr>
                <p:nvPr/>
              </p:nvSpPr>
              <p:spPr bwMode="auto">
                <a:xfrm>
                  <a:off x="1610" y="3882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9" name="Line 74"/>
                <p:cNvSpPr>
                  <a:spLocks noChangeShapeType="1"/>
                </p:cNvSpPr>
                <p:nvPr/>
              </p:nvSpPr>
              <p:spPr bwMode="auto">
                <a:xfrm>
                  <a:off x="2245" y="3111"/>
                  <a:ext cx="4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0" name="Oval 75"/>
                <p:cNvSpPr>
                  <a:spLocks noChangeArrowheads="1"/>
                </p:cNvSpPr>
                <p:nvPr/>
              </p:nvSpPr>
              <p:spPr bwMode="auto">
                <a:xfrm>
                  <a:off x="2653" y="3090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1" name="Group 76"/>
              <p:cNvGrpSpPr>
                <a:grpSpLocks/>
              </p:cNvGrpSpPr>
              <p:nvPr/>
            </p:nvGrpSpPr>
            <p:grpSpPr bwMode="auto">
              <a:xfrm>
                <a:off x="823" y="2301"/>
                <a:ext cx="511" cy="635"/>
                <a:chOff x="827" y="2704"/>
                <a:chExt cx="511" cy="635"/>
              </a:xfrm>
            </p:grpSpPr>
            <p:sp>
              <p:nvSpPr>
                <p:cNvPr id="307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1202" y="2704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827" y="3012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R</a:t>
                  </a:r>
                </a:p>
              </p:txBody>
            </p:sp>
          </p:grpSp>
          <p:grpSp>
            <p:nvGrpSpPr>
              <p:cNvPr id="30742" name="Group 79"/>
              <p:cNvGrpSpPr>
                <a:grpSpLocks/>
              </p:cNvGrpSpPr>
              <p:nvPr/>
            </p:nvGrpSpPr>
            <p:grpSpPr bwMode="auto">
              <a:xfrm>
                <a:off x="2777" y="2296"/>
                <a:ext cx="511" cy="635"/>
                <a:chOff x="1553" y="2840"/>
                <a:chExt cx="511" cy="635"/>
              </a:xfrm>
            </p:grpSpPr>
            <p:sp>
              <p:nvSpPr>
                <p:cNvPr id="3074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655" y="2840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553" y="3148"/>
                  <a:ext cx="51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S</a:t>
                  </a:r>
                </a:p>
              </p:txBody>
            </p:sp>
          </p:grpSp>
        </p:grpSp>
      </p:grpSp>
      <p:sp>
        <p:nvSpPr>
          <p:cNvPr id="28757" name="Text Box 85"/>
          <p:cNvSpPr txBox="1">
            <a:spLocks noChangeArrowheads="1"/>
          </p:cNvSpPr>
          <p:nvPr/>
        </p:nvSpPr>
        <p:spPr bwMode="auto">
          <a:xfrm>
            <a:off x="4932363" y="17732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758" name="Text Box 86"/>
          <p:cNvSpPr txBox="1">
            <a:spLocks noChangeArrowheads="1"/>
          </p:cNvSpPr>
          <p:nvPr/>
        </p:nvSpPr>
        <p:spPr bwMode="auto">
          <a:xfrm>
            <a:off x="5508625" y="2276475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保持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759" name="Text Box 87"/>
          <p:cNvSpPr txBox="1">
            <a:spLocks noChangeArrowheads="1"/>
          </p:cNvSpPr>
          <p:nvPr/>
        </p:nvSpPr>
        <p:spPr bwMode="auto">
          <a:xfrm>
            <a:off x="4932363" y="2852738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5508625" y="3429000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清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4932363" y="3979863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762" name="Text Box 90"/>
          <p:cNvSpPr txBox="1">
            <a:spLocks noChangeArrowheads="1"/>
          </p:cNvSpPr>
          <p:nvPr/>
        </p:nvSpPr>
        <p:spPr bwMode="auto">
          <a:xfrm>
            <a:off x="5508625" y="4581525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</a:t>
            </a:r>
            <a:r>
              <a:rPr lang="zh-CN" altLang="en-US">
                <a:solidFill>
                  <a:schemeClr val="folHlink"/>
                </a:solidFill>
              </a:rPr>
              <a:t>置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/>
              <a:t>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763" name="Text Box 91"/>
          <p:cNvSpPr txBox="1">
            <a:spLocks noChangeArrowheads="1"/>
          </p:cNvSpPr>
          <p:nvPr/>
        </p:nvSpPr>
        <p:spPr bwMode="auto">
          <a:xfrm>
            <a:off x="4932363" y="5178425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 </a:t>
            </a:r>
            <a:r>
              <a:rPr lang="en-US" altLang="zh-CN">
                <a:latin typeface="Times New Roman" pitchFamily="18" charset="0"/>
              </a:rPr>
              <a:t>R=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S=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8764" name="Text Box 92"/>
          <p:cNvSpPr txBox="1">
            <a:spLocks noChangeArrowheads="1"/>
          </p:cNvSpPr>
          <p:nvPr/>
        </p:nvSpPr>
        <p:spPr bwMode="auto">
          <a:xfrm>
            <a:off x="5508625" y="5780088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触发器状态</a:t>
            </a:r>
            <a:r>
              <a:rPr lang="zh-CN" altLang="en-US">
                <a:solidFill>
                  <a:srgbClr val="FF0000"/>
                </a:solidFill>
              </a:rPr>
              <a:t>不定</a:t>
            </a:r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755650" y="5075238"/>
            <a:ext cx="32400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lang="zh-CN" altLang="en-US" sz="2800">
                <a:latin typeface="Times New Roman" pitchFamily="18" charset="0"/>
              </a:rPr>
              <a:t>不触发时，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为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状态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  <p:bldP spid="28757" grpId="0"/>
      <p:bldP spid="28758" grpId="0"/>
      <p:bldP spid="28759" grpId="0"/>
      <p:bldP spid="28760" grpId="0"/>
      <p:bldP spid="28761" grpId="0"/>
      <p:bldP spid="28762" grpId="0"/>
      <p:bldP spid="28763" grpId="0"/>
      <p:bldP spid="28764" grpId="0"/>
      <p:bldP spid="287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2552</Words>
  <Application>Microsoft Office PowerPoint</Application>
  <PresentationFormat>全屏显示(4:3)</PresentationFormat>
  <Paragraphs>936</Paragraphs>
  <Slides>35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175</cp:revision>
  <dcterms:created xsi:type="dcterms:W3CDTF">2014-08-23T07:50:00Z</dcterms:created>
  <dcterms:modified xsi:type="dcterms:W3CDTF">2020-07-14T12:18:42Z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