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0" r:id="rId2"/>
    <p:sldId id="353" r:id="rId3"/>
    <p:sldId id="341" r:id="rId4"/>
    <p:sldId id="344" r:id="rId5"/>
    <p:sldId id="343" r:id="rId6"/>
    <p:sldId id="342" r:id="rId7"/>
    <p:sldId id="345" r:id="rId8"/>
    <p:sldId id="346" r:id="rId9"/>
    <p:sldId id="347" r:id="rId10"/>
    <p:sldId id="354" r:id="rId11"/>
    <p:sldId id="349" r:id="rId12"/>
    <p:sldId id="355" r:id="rId13"/>
    <p:sldId id="348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9" r:id="rId23"/>
    <p:sldId id="370" r:id="rId24"/>
    <p:sldId id="364" r:id="rId25"/>
    <p:sldId id="365" r:id="rId26"/>
    <p:sldId id="371" r:id="rId27"/>
    <p:sldId id="366" r:id="rId28"/>
    <p:sldId id="372" r:id="rId29"/>
    <p:sldId id="373" r:id="rId30"/>
    <p:sldId id="374" r:id="rId31"/>
    <p:sldId id="376" r:id="rId32"/>
    <p:sldId id="377" r:id="rId33"/>
    <p:sldId id="378" r:id="rId34"/>
    <p:sldId id="352" r:id="rId35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algn="l" defTabSz="1023938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仿宋" pitchFamily="49" charset="-122"/>
        <a:ea typeface="宋体" charset="-122"/>
        <a:cs typeface="+mn-cs"/>
      </a:defRPr>
    </a:lvl1pPr>
    <a:lvl2pPr marL="511175" indent="-53975" algn="l" defTabSz="1023938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仿宋" pitchFamily="49" charset="-122"/>
        <a:ea typeface="宋体" charset="-122"/>
        <a:cs typeface="+mn-cs"/>
      </a:defRPr>
    </a:lvl2pPr>
    <a:lvl3pPr marL="1023938" indent="-109538" algn="l" defTabSz="1023938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仿宋" pitchFamily="49" charset="-122"/>
        <a:ea typeface="宋体" charset="-122"/>
        <a:cs typeface="+mn-cs"/>
      </a:defRPr>
    </a:lvl3pPr>
    <a:lvl4pPr marL="1535113" indent="-163513" algn="l" defTabSz="1023938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仿宋" pitchFamily="49" charset="-122"/>
        <a:ea typeface="宋体" charset="-122"/>
        <a:cs typeface="+mn-cs"/>
      </a:defRPr>
    </a:lvl4pPr>
    <a:lvl5pPr marL="2047875" indent="-219075" algn="l" defTabSz="1023938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仿宋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仿宋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仿宋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仿宋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仿宋" pitchFamily="49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B2B2B2"/>
    <a:srgbClr val="969696"/>
    <a:srgbClr val="FFC400"/>
    <a:srgbClr val="005DA2"/>
    <a:srgbClr val="FFD347"/>
    <a:srgbClr val="FFC91D"/>
    <a:srgbClr val="FF0000"/>
    <a:srgbClr val="33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2" autoAdjust="0"/>
    <p:restoredTop sz="94159" autoAdjust="0"/>
  </p:normalViewPr>
  <p:slideViewPr>
    <p:cSldViewPr>
      <p:cViewPr>
        <p:scale>
          <a:sx n="75" d="100"/>
          <a:sy n="75" d="100"/>
        </p:scale>
        <p:origin x="-1356" y="-798"/>
      </p:cViewPr>
      <p:guideLst>
        <p:guide orient="horz" pos="2148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E94BE463-5D97-447B-8666-1FACF632E245}" type="datetimeFigureOut">
              <a:rPr lang="zh-CN" altLang="en-US"/>
              <a:pPr>
                <a:defRPr/>
              </a:pPr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61C3A295-DE12-4754-880F-2FDC5E545F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1175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3938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5113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47875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59685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213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8394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9575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813B7366-BC18-43E9-81CB-BFF982B14FF9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1131739D-2077-498B-A015-957353115413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3D0FF834-2AB0-415D-816F-35410D1227A2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366AF056-5860-4768-97EE-966210B50C75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EC19B842-938A-4571-8B2F-148E0A30A99F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87005444-A0A1-4AB1-9F83-37D5A89D48F8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F45D51ED-068A-4E89-B77A-6174D8BB8167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E66883ED-3990-47C8-9D0D-C1F743DD906F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FCDC1047-738F-4C70-8F46-D4020F30CD49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443CD087-180F-44AE-8EFD-B76A713FB81A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6857E9AD-5720-4CF3-8752-5EE03017C270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B75B4ED5-0C18-437F-ACF6-BB238A1ACA86}" type="datetimeFigureOut">
              <a:rPr lang="zh-CN" altLang="en-US"/>
              <a:pPr>
                <a:defRPr/>
              </a:pPr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DD809122-7DCF-4C69-9F97-A7F947E12F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6375"/>
            <a:ext cx="2057400" cy="4387851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BCE5F7D9-70DD-406A-BD48-F8DD94C13FE4}" type="datetimeFigureOut">
              <a:rPr lang="zh-CN" altLang="en-US"/>
              <a:pPr>
                <a:defRPr/>
              </a:pPr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8EB321A6-F648-4DE1-B5C7-2BDD2BA11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/>
          <p:cNvSpPr txBox="1"/>
          <p:nvPr userDrawn="1"/>
        </p:nvSpPr>
        <p:spPr>
          <a:xfrm>
            <a:off x="57150" y="117475"/>
            <a:ext cx="1276350" cy="1027113"/>
          </a:xfrm>
          <a:prstGeom prst="rect">
            <a:avLst/>
          </a:prstGeom>
          <a:noFill/>
        </p:spPr>
        <p:txBody>
          <a:bodyPr lIns="102400" tIns="51200" rIns="102400" bIns="51200">
            <a:spAutoFit/>
          </a:bodyPr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spc="-126" dirty="0">
                <a:solidFill>
                  <a:srgbClr val="005DA2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000" b="1" spc="-126" dirty="0">
              <a:solidFill>
                <a:srgbClr val="005DA2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171575" y="693738"/>
            <a:ext cx="797242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5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 userDrawn="1"/>
        </p:nvSpPr>
        <p:spPr>
          <a:xfrm>
            <a:off x="7229475" y="6380163"/>
            <a:ext cx="581025" cy="293687"/>
          </a:xfrm>
          <a:prstGeom prst="rect">
            <a:avLst/>
          </a:prstGeom>
        </p:spPr>
        <p:txBody>
          <a:bodyPr lIns="76773" tIns="38387" rIns="76773" bIns="38387">
            <a:spAutoFit/>
          </a:bodyPr>
          <a:lstStyle/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075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FB4179A-94C3-4DF7-884A-31AC36895309}" type="datetimeFigureOut">
              <a:rPr lang="zh-CN" altLang="en-US"/>
              <a:pPr>
                <a:defRPr/>
              </a:pPr>
              <a:t>2020/7/17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5E3AEA7-B446-4EF8-9CDF-7CD767DB9A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  <a:prstGeom prst="rect">
            <a:avLst/>
          </a:prstGeom>
        </p:spPr>
        <p:txBody>
          <a:bodyPr lIns="102400" tIns="51200" rIns="102400" bIns="51200" anchor="b"/>
          <a:lstStyle>
            <a:lvl1pPr marL="0" indent="0">
              <a:buNone/>
              <a:defRPr sz="2700" b="1"/>
            </a:lvl1pPr>
            <a:lvl2pPr marL="511810" indent="0">
              <a:buNone/>
              <a:defRPr sz="2300" b="1"/>
            </a:lvl2pPr>
            <a:lvl3pPr marL="1024255" indent="0">
              <a:buNone/>
              <a:defRPr sz="2000" b="1"/>
            </a:lvl3pPr>
            <a:lvl4pPr marL="1536065" indent="0">
              <a:buNone/>
              <a:defRPr sz="1800" b="1"/>
            </a:lvl4pPr>
            <a:lvl5pPr marL="2047875" indent="0">
              <a:buNone/>
              <a:defRPr sz="1800" b="1"/>
            </a:lvl5pPr>
            <a:lvl6pPr marL="2559685" indent="0">
              <a:buNone/>
              <a:defRPr sz="1800" b="1"/>
            </a:lvl6pPr>
            <a:lvl7pPr marL="3072130" indent="0">
              <a:buNone/>
              <a:defRPr sz="1800" b="1"/>
            </a:lvl7pPr>
            <a:lvl8pPr marL="3583940" indent="0">
              <a:buNone/>
              <a:defRPr sz="1800" b="1"/>
            </a:lvl8pPr>
            <a:lvl9pPr marL="40957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3"/>
          </a:xfrm>
          <a:prstGeom prst="rect">
            <a:avLst/>
          </a:prstGeom>
        </p:spPr>
        <p:txBody>
          <a:bodyPr lIns="102400" tIns="51200" rIns="102400" bIns="51200" anchor="b"/>
          <a:lstStyle>
            <a:lvl1pPr marL="0" indent="0">
              <a:buNone/>
              <a:defRPr sz="2700" b="1"/>
            </a:lvl1pPr>
            <a:lvl2pPr marL="511810" indent="0">
              <a:buNone/>
              <a:defRPr sz="2300" b="1"/>
            </a:lvl2pPr>
            <a:lvl3pPr marL="1024255" indent="0">
              <a:buNone/>
              <a:defRPr sz="2000" b="1"/>
            </a:lvl3pPr>
            <a:lvl4pPr marL="1536065" indent="0">
              <a:buNone/>
              <a:defRPr sz="1800" b="1"/>
            </a:lvl4pPr>
            <a:lvl5pPr marL="2047875" indent="0">
              <a:buNone/>
              <a:defRPr sz="1800" b="1"/>
            </a:lvl5pPr>
            <a:lvl6pPr marL="2559685" indent="0">
              <a:buNone/>
              <a:defRPr sz="1800" b="1"/>
            </a:lvl6pPr>
            <a:lvl7pPr marL="3072130" indent="0">
              <a:buNone/>
              <a:defRPr sz="1800" b="1"/>
            </a:lvl7pPr>
            <a:lvl8pPr marL="3583940" indent="0">
              <a:buNone/>
              <a:defRPr sz="1800" b="1"/>
            </a:lvl8pPr>
            <a:lvl9pPr marL="40957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E17D7ABB-DAE8-43E3-AFF0-2C0F9CA93564}" type="datetimeFigureOut">
              <a:rPr lang="zh-CN" altLang="en-US"/>
              <a:pPr>
                <a:defRPr/>
              </a:pPr>
              <a:t>2020/7/17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6B89FFE4-7ACA-4E24-9611-F1BE763F80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B8D3463C-1B23-4553-A3A0-3B5F460E9CBE}" type="datetimeFigureOut">
              <a:rPr lang="zh-CN" altLang="en-US"/>
              <a:pPr>
                <a:defRPr/>
              </a:pPr>
              <a:t>2020/7/17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8DE8DCCF-E641-40A7-878B-965D19DD07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2AD1274F-A4F3-4368-8E08-38710F152F31}" type="datetimeFigureOut">
              <a:rPr lang="zh-CN" altLang="en-US"/>
              <a:pPr>
                <a:defRPr/>
              </a:pPr>
              <a:t>2020/7/17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03026EA-0D8D-467B-882F-D5727EADBC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lIns="102400" tIns="51200" rIns="102400" bIns="51200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4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1600"/>
            </a:lvl1pPr>
            <a:lvl2pPr marL="511810" indent="0">
              <a:buNone/>
              <a:defRPr sz="1300"/>
            </a:lvl2pPr>
            <a:lvl3pPr marL="1024255" indent="0">
              <a:buNone/>
              <a:defRPr sz="1100"/>
            </a:lvl3pPr>
            <a:lvl4pPr marL="1536065" indent="0">
              <a:buNone/>
              <a:defRPr sz="1000"/>
            </a:lvl4pPr>
            <a:lvl5pPr marL="2047875" indent="0">
              <a:buNone/>
              <a:defRPr sz="1000"/>
            </a:lvl5pPr>
            <a:lvl6pPr marL="2559685" indent="0">
              <a:buNone/>
              <a:defRPr sz="1000"/>
            </a:lvl6pPr>
            <a:lvl7pPr marL="3072130" indent="0">
              <a:buNone/>
              <a:defRPr sz="1000"/>
            </a:lvl7pPr>
            <a:lvl8pPr marL="3583940" indent="0">
              <a:buNone/>
              <a:defRPr sz="1000"/>
            </a:lvl8pPr>
            <a:lvl9pPr marL="40957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0461A236-3BF2-4C7F-9B05-3B4D91C98DB4}" type="datetimeFigureOut">
              <a:rPr lang="zh-CN" altLang="en-US"/>
              <a:pPr>
                <a:defRPr/>
              </a:pPr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4F32648-679E-4016-9693-7009E312A3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lIns="102400" tIns="51200" rIns="102400" bIns="51200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3600"/>
            </a:lvl1pPr>
            <a:lvl2pPr marL="511810" indent="0">
              <a:buNone/>
              <a:defRPr sz="3100"/>
            </a:lvl2pPr>
            <a:lvl3pPr marL="1024255" indent="0">
              <a:buNone/>
              <a:defRPr sz="2700"/>
            </a:lvl3pPr>
            <a:lvl4pPr marL="1536065" indent="0">
              <a:buNone/>
              <a:defRPr sz="2300"/>
            </a:lvl4pPr>
            <a:lvl5pPr marL="2047875" indent="0">
              <a:buNone/>
              <a:defRPr sz="2300"/>
            </a:lvl5pPr>
            <a:lvl6pPr marL="2559685" indent="0">
              <a:buNone/>
              <a:defRPr sz="2300"/>
            </a:lvl6pPr>
            <a:lvl7pPr marL="3072130" indent="0">
              <a:buNone/>
              <a:defRPr sz="2300"/>
            </a:lvl7pPr>
            <a:lvl8pPr marL="3583940" indent="0">
              <a:buNone/>
              <a:defRPr sz="2300"/>
            </a:lvl8pPr>
            <a:lvl9pPr marL="409575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1600"/>
            </a:lvl1pPr>
            <a:lvl2pPr marL="511810" indent="0">
              <a:buNone/>
              <a:defRPr sz="1300"/>
            </a:lvl2pPr>
            <a:lvl3pPr marL="1024255" indent="0">
              <a:buNone/>
              <a:defRPr sz="1100"/>
            </a:lvl3pPr>
            <a:lvl4pPr marL="1536065" indent="0">
              <a:buNone/>
              <a:defRPr sz="1000"/>
            </a:lvl4pPr>
            <a:lvl5pPr marL="2047875" indent="0">
              <a:buNone/>
              <a:defRPr sz="1000"/>
            </a:lvl5pPr>
            <a:lvl6pPr marL="2559685" indent="0">
              <a:buNone/>
              <a:defRPr sz="1000"/>
            </a:lvl6pPr>
            <a:lvl7pPr marL="3072130" indent="0">
              <a:buNone/>
              <a:defRPr sz="1000"/>
            </a:lvl7pPr>
            <a:lvl8pPr marL="3583940" indent="0">
              <a:buNone/>
              <a:defRPr sz="1000"/>
            </a:lvl8pPr>
            <a:lvl9pPr marL="40957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184E953-2319-4391-AA35-01FA537DBE99}" type="datetimeFigureOut">
              <a:rPr lang="zh-CN" altLang="en-US"/>
              <a:pPr>
                <a:defRPr/>
              </a:pPr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783B15D2-59E8-4132-80F7-143CE23C71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1" r:id="rId12"/>
    <p:sldLayoutId id="2147483660" r:id="rId13"/>
    <p:sldLayoutId id="2147483659" r:id="rId14"/>
  </p:sldLayoutIdLst>
  <p:txStyles>
    <p:titleStyle>
      <a:lvl1pPr algn="ctr" defTabSz="102393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84175" indent="-384175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850" indent="-3190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525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3463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22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03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84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290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25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06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87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68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13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94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75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2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13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/>
          <p:cNvSpPr/>
          <p:nvPr/>
        </p:nvSpPr>
        <p:spPr bwMode="auto">
          <a:xfrm>
            <a:off x="2387600" y="2441575"/>
            <a:ext cx="70326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403600" y="1273175"/>
            <a:ext cx="452438" cy="2308225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835400" y="265113"/>
            <a:ext cx="385763" cy="3316287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381375" y="3581400"/>
            <a:ext cx="47307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381375" y="3913188"/>
            <a:ext cx="671513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1873250" y="2563813"/>
            <a:ext cx="434975" cy="3444875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28" name="Freeform 21"/>
          <p:cNvSpPr/>
          <p:nvPr/>
        </p:nvSpPr>
        <p:spPr bwMode="auto">
          <a:xfrm>
            <a:off x="530225" y="2563813"/>
            <a:ext cx="1778000" cy="3470275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530225" y="1749425"/>
            <a:ext cx="2751138" cy="4284663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0" name="Freeform 25"/>
          <p:cNvSpPr/>
          <p:nvPr/>
        </p:nvSpPr>
        <p:spPr bwMode="auto">
          <a:xfrm>
            <a:off x="-855663" y="4979988"/>
            <a:ext cx="4237038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-855663" y="3913188"/>
            <a:ext cx="4908551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2" name="Freeform 27"/>
          <p:cNvSpPr/>
          <p:nvPr/>
        </p:nvSpPr>
        <p:spPr bwMode="auto">
          <a:xfrm>
            <a:off x="-855663" y="2563813"/>
            <a:ext cx="3163888" cy="2871787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3763963" y="-88900"/>
            <a:ext cx="595312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3633788" y="-117475"/>
            <a:ext cx="725487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5" name="Freeform 35"/>
          <p:cNvSpPr/>
          <p:nvPr/>
        </p:nvSpPr>
        <p:spPr bwMode="auto">
          <a:xfrm>
            <a:off x="3370263" y="-73025"/>
            <a:ext cx="989012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6" name="Freeform 37"/>
          <p:cNvSpPr/>
          <p:nvPr/>
        </p:nvSpPr>
        <p:spPr bwMode="auto">
          <a:xfrm>
            <a:off x="2308225" y="-31750"/>
            <a:ext cx="2051050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7" name="Freeform 38"/>
          <p:cNvSpPr/>
          <p:nvPr/>
        </p:nvSpPr>
        <p:spPr bwMode="auto">
          <a:xfrm>
            <a:off x="3281363" y="-31750"/>
            <a:ext cx="1077912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3922713" y="-31750"/>
            <a:ext cx="436562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4359275" y="-31750"/>
            <a:ext cx="428625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0" name="Freeform 45"/>
          <p:cNvSpPr/>
          <p:nvPr/>
        </p:nvSpPr>
        <p:spPr bwMode="auto">
          <a:xfrm>
            <a:off x="3763963" y="-122238"/>
            <a:ext cx="1023937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1" name="Freeform 46"/>
          <p:cNvSpPr/>
          <p:nvPr/>
        </p:nvSpPr>
        <p:spPr bwMode="auto">
          <a:xfrm>
            <a:off x="3633788" y="-138113"/>
            <a:ext cx="1154112" cy="530226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2" name="Freeform 47"/>
          <p:cNvSpPr/>
          <p:nvPr/>
        </p:nvSpPr>
        <p:spPr bwMode="auto">
          <a:xfrm>
            <a:off x="1873250" y="314325"/>
            <a:ext cx="2998788" cy="5695950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3" name="Freeform 48"/>
          <p:cNvSpPr/>
          <p:nvPr/>
        </p:nvSpPr>
        <p:spPr bwMode="auto">
          <a:xfrm>
            <a:off x="3381375" y="314325"/>
            <a:ext cx="1565275" cy="4665663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4" name="Freeform 49"/>
          <p:cNvSpPr/>
          <p:nvPr/>
        </p:nvSpPr>
        <p:spPr bwMode="auto">
          <a:xfrm>
            <a:off x="3854450" y="314325"/>
            <a:ext cx="1114425" cy="3270250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5" name="Freeform 52"/>
          <p:cNvSpPr/>
          <p:nvPr/>
        </p:nvSpPr>
        <p:spPr bwMode="auto">
          <a:xfrm>
            <a:off x="3370263" y="-134938"/>
            <a:ext cx="1417637" cy="1108076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6" name="Freeform 53"/>
          <p:cNvSpPr/>
          <p:nvPr/>
        </p:nvSpPr>
        <p:spPr bwMode="auto">
          <a:xfrm>
            <a:off x="4051300" y="314325"/>
            <a:ext cx="898525" cy="3602038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7" name="Freeform 54"/>
          <p:cNvSpPr/>
          <p:nvPr/>
        </p:nvSpPr>
        <p:spPr bwMode="auto">
          <a:xfrm>
            <a:off x="3835400" y="85725"/>
            <a:ext cx="984250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8" name="Freeform 55"/>
          <p:cNvSpPr/>
          <p:nvPr/>
        </p:nvSpPr>
        <p:spPr bwMode="auto">
          <a:xfrm>
            <a:off x="2308225" y="314325"/>
            <a:ext cx="2479675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9" name="Freeform 56"/>
          <p:cNvSpPr/>
          <p:nvPr/>
        </p:nvSpPr>
        <p:spPr bwMode="auto">
          <a:xfrm>
            <a:off x="3281363" y="314325"/>
            <a:ext cx="1506537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0" name="Freeform 57"/>
          <p:cNvSpPr/>
          <p:nvPr/>
        </p:nvSpPr>
        <p:spPr bwMode="auto">
          <a:xfrm>
            <a:off x="3922713" y="101600"/>
            <a:ext cx="865187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1" name="Freeform 61"/>
          <p:cNvSpPr/>
          <p:nvPr/>
        </p:nvSpPr>
        <p:spPr bwMode="auto">
          <a:xfrm>
            <a:off x="4787900" y="314325"/>
            <a:ext cx="171450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2" name="Freeform 62"/>
          <p:cNvSpPr/>
          <p:nvPr/>
        </p:nvSpPr>
        <p:spPr bwMode="auto">
          <a:xfrm>
            <a:off x="4359275" y="-52388"/>
            <a:ext cx="600075" cy="1292226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3" name="Freeform 63"/>
          <p:cNvSpPr/>
          <p:nvPr/>
        </p:nvSpPr>
        <p:spPr bwMode="auto">
          <a:xfrm>
            <a:off x="3763963" y="-230188"/>
            <a:ext cx="1195387" cy="1470026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4" name="Freeform 64"/>
          <p:cNvSpPr/>
          <p:nvPr/>
        </p:nvSpPr>
        <p:spPr bwMode="auto">
          <a:xfrm>
            <a:off x="3633788" y="-268288"/>
            <a:ext cx="1325562" cy="1508126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5" name="Freeform 65"/>
          <p:cNvSpPr/>
          <p:nvPr/>
        </p:nvSpPr>
        <p:spPr bwMode="auto">
          <a:xfrm>
            <a:off x="530225" y="1239838"/>
            <a:ext cx="4419600" cy="4814887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6" name="Freeform 66"/>
          <p:cNvSpPr/>
          <p:nvPr/>
        </p:nvSpPr>
        <p:spPr bwMode="auto">
          <a:xfrm>
            <a:off x="1873250" y="1239838"/>
            <a:ext cx="3076575" cy="4768850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3381375" y="1239838"/>
            <a:ext cx="1568450" cy="374015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3854450" y="1239838"/>
            <a:ext cx="1095375" cy="2344737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4051300" y="1239838"/>
            <a:ext cx="898525" cy="2673350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60" name="Freeform 70"/>
          <p:cNvSpPr/>
          <p:nvPr/>
        </p:nvSpPr>
        <p:spPr bwMode="auto">
          <a:xfrm>
            <a:off x="3835400" y="265113"/>
            <a:ext cx="1114425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61" name="Freeform 71"/>
          <p:cNvSpPr/>
          <p:nvPr/>
        </p:nvSpPr>
        <p:spPr bwMode="auto">
          <a:xfrm>
            <a:off x="2308225" y="1239838"/>
            <a:ext cx="2641600" cy="1325562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62" name="Freeform 72"/>
          <p:cNvSpPr/>
          <p:nvPr/>
        </p:nvSpPr>
        <p:spPr bwMode="auto">
          <a:xfrm>
            <a:off x="2641600" y="2030413"/>
            <a:ext cx="1673225" cy="735012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63" name="Freeform 73"/>
          <p:cNvSpPr/>
          <p:nvPr/>
        </p:nvSpPr>
        <p:spPr bwMode="auto">
          <a:xfrm>
            <a:off x="3922713" y="147638"/>
            <a:ext cx="1033462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grpSp>
        <p:nvGrpSpPr>
          <p:cNvPr id="17451" name="组合 63"/>
          <p:cNvGrpSpPr>
            <a:grpSpLocks/>
          </p:cNvGrpSpPr>
          <p:nvPr/>
        </p:nvGrpSpPr>
        <p:grpSpPr bwMode="auto">
          <a:xfrm>
            <a:off x="1370013" y="1885950"/>
            <a:ext cx="1727200" cy="1760538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56868" y="3307804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465513" y="1885950"/>
            <a:ext cx="133350" cy="179388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124325" y="1581150"/>
            <a:ext cx="134938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3789363" y="20002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475163" y="48577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000500" y="3821113"/>
            <a:ext cx="134938" cy="1778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839913" y="5886450"/>
            <a:ext cx="133350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473075" y="5942013"/>
            <a:ext cx="134938" cy="179387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642043" y="1061797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grpSp>
        <p:nvGrpSpPr>
          <p:cNvPr id="17461" name="组合 80"/>
          <p:cNvGrpSpPr>
            <a:grpSpLocks/>
          </p:cNvGrpSpPr>
          <p:nvPr/>
        </p:nvGrpSpPr>
        <p:grpSpPr bwMode="auto">
          <a:xfrm>
            <a:off x="4286250" y="2659063"/>
            <a:ext cx="377825" cy="503237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grpSp>
        <p:nvGrpSpPr>
          <p:cNvPr id="17462" name="组合 83"/>
          <p:cNvGrpSpPr>
            <a:grpSpLocks/>
          </p:cNvGrpSpPr>
          <p:nvPr/>
        </p:nvGrpSpPr>
        <p:grpSpPr bwMode="auto">
          <a:xfrm>
            <a:off x="3522663" y="4286250"/>
            <a:ext cx="377825" cy="503238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grpSp>
        <p:nvGrpSpPr>
          <p:cNvPr id="17463" name="组合 86"/>
          <p:cNvGrpSpPr>
            <a:grpSpLocks/>
          </p:cNvGrpSpPr>
          <p:nvPr/>
        </p:nvGrpSpPr>
        <p:grpSpPr bwMode="auto">
          <a:xfrm>
            <a:off x="3040063" y="738188"/>
            <a:ext cx="558800" cy="746125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pic>
        <p:nvPicPr>
          <p:cNvPr id="90" name="图片 89" descr="东北林业大学图标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96" y="1941368"/>
            <a:ext cx="1652618" cy="1647614"/>
          </a:xfrm>
          <a:prstGeom prst="ellipse">
            <a:avLst/>
          </a:prstGeom>
        </p:spPr>
      </p:pic>
      <p:pic>
        <p:nvPicPr>
          <p:cNvPr id="17465" name="图片 90" descr="T:\我的答辩PPT\东北林业大学.jpg东北林业大学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矩形 91"/>
          <p:cNvSpPr/>
          <p:nvPr/>
        </p:nvSpPr>
        <p:spPr>
          <a:xfrm>
            <a:off x="5872163" y="4462463"/>
            <a:ext cx="2976562" cy="385762"/>
          </a:xfrm>
          <a:prstGeom prst="rect">
            <a:avLst/>
          </a:prstGeom>
        </p:spPr>
        <p:txBody>
          <a:bodyPr wrap="none" lIns="76773" tIns="38387" rIns="76773" bIns="38387">
            <a:spAutoFit/>
          </a:bodyPr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专业：计算机科学与技术</a:t>
            </a:r>
          </a:p>
        </p:txBody>
      </p:sp>
      <p:sp>
        <p:nvSpPr>
          <p:cNvPr id="17468" name="TextBox 12"/>
          <p:cNvSpPr txBox="1">
            <a:spLocks noChangeArrowheads="1"/>
          </p:cNvSpPr>
          <p:nvPr/>
        </p:nvSpPr>
        <p:spPr bwMode="auto">
          <a:xfrm>
            <a:off x="4932363" y="2060575"/>
            <a:ext cx="33480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800" tIns="38400" rIns="76800" bIns="38400" anchor="ctr">
            <a:spAutoFit/>
          </a:bodyPr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latin typeface="宋体" charset="-122"/>
                <a:cs typeface="Arial" charset="0"/>
              </a:rPr>
              <a:t>组合逻辑电路分析及设计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819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8318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组合逻辑电路的设计</a:t>
            </a: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757238" y="965200"/>
            <a:ext cx="2519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 b="1"/>
              <a:t>* 逻辑规则</a:t>
            </a:r>
            <a:endParaRPr lang="en-US" altLang="zh-CN" sz="2800" b="1"/>
          </a:p>
        </p:txBody>
      </p:sp>
      <p:sp>
        <p:nvSpPr>
          <p:cNvPr id="22559" name="AutoShape 31"/>
          <p:cNvSpPr>
            <a:spLocks noChangeArrowheads="1"/>
          </p:cNvSpPr>
          <p:nvPr/>
        </p:nvSpPr>
        <p:spPr bwMode="auto">
          <a:xfrm>
            <a:off x="7451725" y="1484313"/>
            <a:ext cx="1366838" cy="574675"/>
          </a:xfrm>
          <a:prstGeom prst="wedgeRoundRectCallout">
            <a:avLst>
              <a:gd name="adj1" fmla="val -101338"/>
              <a:gd name="adj2" fmla="val 8287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="1"/>
              <a:t>正逻辑</a:t>
            </a: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736600" y="1577975"/>
            <a:ext cx="6138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 b="1">
                <a:latin typeface="Times New Roman" pitchFamily="18" charset="0"/>
              </a:rPr>
              <a:t>a</a:t>
            </a:r>
            <a:r>
              <a:rPr lang="zh-CN" altLang="en-US" sz="2800" b="1"/>
              <a:t>、成立为</a:t>
            </a:r>
            <a:r>
              <a:rPr lang="zh-CN" altLang="en-US" sz="2800" b="1">
                <a:solidFill>
                  <a:schemeClr val="folHlink"/>
                </a:solidFill>
              </a:rPr>
              <a:t>“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 b="1">
                <a:solidFill>
                  <a:schemeClr val="folHlink"/>
                </a:solidFill>
              </a:rPr>
              <a:t>”</a:t>
            </a:r>
            <a:r>
              <a:rPr lang="zh-CN" altLang="en-US" sz="2800" b="1"/>
              <a:t>，不成立为</a:t>
            </a:r>
            <a:r>
              <a:rPr lang="zh-CN" altLang="en-US" sz="2800" b="1">
                <a:solidFill>
                  <a:schemeClr val="folHlink"/>
                </a:solidFill>
              </a:rPr>
              <a:t>“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 sz="2800" b="1">
                <a:solidFill>
                  <a:schemeClr val="folHlink"/>
                </a:solidFill>
              </a:rPr>
              <a:t>”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736600" y="2117725"/>
            <a:ext cx="7291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 b="1">
                <a:latin typeface="Times New Roman" pitchFamily="18" charset="0"/>
              </a:rPr>
              <a:t>b</a:t>
            </a:r>
            <a:r>
              <a:rPr lang="zh-CN" altLang="en-US" sz="2800" b="1"/>
              <a:t>、多数赞成</a:t>
            </a:r>
            <a:r>
              <a:rPr lang="en-US" altLang="zh-CN" sz="2800" b="1"/>
              <a:t>(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</a:rPr>
              <a:t>n≥2</a:t>
            </a:r>
            <a:r>
              <a:rPr lang="en-US" altLang="zh-CN" sz="2800" b="1"/>
              <a:t>)</a:t>
            </a:r>
            <a:r>
              <a:rPr lang="zh-CN" altLang="en-US" sz="2800" b="1"/>
              <a:t>，输出为通过</a:t>
            </a:r>
            <a:r>
              <a:rPr lang="en-US" altLang="zh-CN" sz="2800" b="1"/>
              <a:t>(</a:t>
            </a:r>
            <a:r>
              <a:rPr lang="zh-CN" altLang="en-US" sz="2800" b="1"/>
              <a:t>即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</a:rPr>
              <a:t>F=1</a:t>
            </a:r>
            <a:r>
              <a:rPr lang="en-US" altLang="zh-CN" sz="2800" b="1"/>
              <a:t>)</a:t>
            </a:r>
            <a:endParaRPr lang="en-US" altLang="zh-CN" sz="2800" b="1">
              <a:solidFill>
                <a:schemeClr val="folHlink"/>
              </a:solidFill>
            </a:endParaRPr>
          </a:p>
        </p:txBody>
      </p:sp>
      <p:grpSp>
        <p:nvGrpSpPr>
          <p:cNvPr id="26725" name="Group 101"/>
          <p:cNvGrpSpPr>
            <a:grpSpLocks/>
          </p:cNvGrpSpPr>
          <p:nvPr/>
        </p:nvGrpSpPr>
        <p:grpSpPr bwMode="auto">
          <a:xfrm>
            <a:off x="755650" y="2776538"/>
            <a:ext cx="2686050" cy="3532187"/>
            <a:chOff x="3456" y="1162"/>
            <a:chExt cx="1692" cy="2225"/>
          </a:xfrm>
        </p:grpSpPr>
        <p:grpSp>
          <p:nvGrpSpPr>
            <p:cNvPr id="34826" name="Group 70"/>
            <p:cNvGrpSpPr>
              <a:grpSpLocks/>
            </p:cNvGrpSpPr>
            <p:nvPr/>
          </p:nvGrpSpPr>
          <p:grpSpPr bwMode="auto">
            <a:xfrm>
              <a:off x="3456" y="1162"/>
              <a:ext cx="1692" cy="2225"/>
              <a:chOff x="612" y="1880"/>
              <a:chExt cx="1692" cy="2225"/>
            </a:xfrm>
          </p:grpSpPr>
          <p:sp>
            <p:nvSpPr>
              <p:cNvPr id="34836" name="Line 9"/>
              <p:cNvSpPr>
                <a:spLocks noChangeShapeType="1"/>
              </p:cNvSpPr>
              <p:nvPr/>
            </p:nvSpPr>
            <p:spPr bwMode="auto">
              <a:xfrm>
                <a:off x="612" y="1888"/>
                <a:ext cx="163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7" name="Line 10"/>
              <p:cNvSpPr>
                <a:spLocks noChangeShapeType="1"/>
              </p:cNvSpPr>
              <p:nvPr/>
            </p:nvSpPr>
            <p:spPr bwMode="auto">
              <a:xfrm>
                <a:off x="612" y="2160"/>
                <a:ext cx="163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8" name="Line 11"/>
              <p:cNvSpPr>
                <a:spLocks noChangeShapeType="1"/>
              </p:cNvSpPr>
              <p:nvPr/>
            </p:nvSpPr>
            <p:spPr bwMode="auto">
              <a:xfrm>
                <a:off x="612" y="4105"/>
                <a:ext cx="163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9" name="Text Box 12"/>
              <p:cNvSpPr txBox="1">
                <a:spLocks noChangeArrowheads="1"/>
              </p:cNvSpPr>
              <p:nvPr/>
            </p:nvSpPr>
            <p:spPr bwMode="auto">
              <a:xfrm>
                <a:off x="703" y="1880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latin typeface="Times New Roman" pitchFamily="18" charset="0"/>
                  </a:rPr>
                  <a:t>A B C</a:t>
                </a:r>
                <a:endParaRPr lang="en-US" altLang="zh-CN" b="1" i="1" baseline="30000">
                  <a:latin typeface="Times New Roman" pitchFamily="18" charset="0"/>
                </a:endParaRPr>
              </a:p>
            </p:txBody>
          </p:sp>
          <p:grpSp>
            <p:nvGrpSpPr>
              <p:cNvPr id="34840" name="Group 66"/>
              <p:cNvGrpSpPr>
                <a:grpSpLocks/>
              </p:cNvGrpSpPr>
              <p:nvPr/>
            </p:nvGrpSpPr>
            <p:grpSpPr bwMode="auto">
              <a:xfrm>
                <a:off x="839" y="2160"/>
                <a:ext cx="997" cy="997"/>
                <a:chOff x="794" y="1434"/>
                <a:chExt cx="997" cy="997"/>
              </a:xfrm>
            </p:grpSpPr>
            <p:sp>
              <p:nvSpPr>
                <p:cNvPr id="3484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434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0 0 0</a:t>
                  </a:r>
                </a:p>
              </p:txBody>
            </p:sp>
            <p:sp>
              <p:nvSpPr>
                <p:cNvPr id="3484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651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0 0 1</a:t>
                  </a:r>
                </a:p>
              </p:txBody>
            </p:sp>
            <p:sp>
              <p:nvSpPr>
                <p:cNvPr id="3485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887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0 1 0</a:t>
                  </a:r>
                </a:p>
              </p:txBody>
            </p:sp>
            <p:sp>
              <p:nvSpPr>
                <p:cNvPr id="3485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2104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0 1 1</a:t>
                  </a:r>
                </a:p>
              </p:txBody>
            </p:sp>
          </p:grpSp>
          <p:grpSp>
            <p:nvGrpSpPr>
              <p:cNvPr id="34841" name="Group 67"/>
              <p:cNvGrpSpPr>
                <a:grpSpLocks/>
              </p:cNvGrpSpPr>
              <p:nvPr/>
            </p:nvGrpSpPr>
            <p:grpSpPr bwMode="auto">
              <a:xfrm>
                <a:off x="839" y="3067"/>
                <a:ext cx="997" cy="997"/>
                <a:chOff x="794" y="1434"/>
                <a:chExt cx="997" cy="997"/>
              </a:xfrm>
            </p:grpSpPr>
            <p:sp>
              <p:nvSpPr>
                <p:cNvPr id="3484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434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1 0 0</a:t>
                  </a:r>
                </a:p>
              </p:txBody>
            </p:sp>
            <p:sp>
              <p:nvSpPr>
                <p:cNvPr id="3484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651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1 0 1</a:t>
                  </a:r>
                </a:p>
              </p:txBody>
            </p:sp>
            <p:sp>
              <p:nvSpPr>
                <p:cNvPr id="3484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887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1 1 0</a:t>
                  </a:r>
                </a:p>
              </p:txBody>
            </p:sp>
            <p:sp>
              <p:nvSpPr>
                <p:cNvPr id="348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2104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1 1 1</a:t>
                  </a:r>
                </a:p>
              </p:txBody>
            </p:sp>
          </p:grpSp>
          <p:sp>
            <p:nvSpPr>
              <p:cNvPr id="34842" name="Line 68"/>
              <p:cNvSpPr>
                <a:spLocks noChangeShapeType="1"/>
              </p:cNvSpPr>
              <p:nvPr/>
            </p:nvSpPr>
            <p:spPr bwMode="auto">
              <a:xfrm>
                <a:off x="1565" y="1883"/>
                <a:ext cx="0" cy="2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3" name="Text Box 12"/>
              <p:cNvSpPr txBox="1">
                <a:spLocks noChangeArrowheads="1"/>
              </p:cNvSpPr>
              <p:nvPr/>
            </p:nvSpPr>
            <p:spPr bwMode="auto">
              <a:xfrm>
                <a:off x="1533" y="1888"/>
                <a:ext cx="7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latin typeface="Times New Roman" pitchFamily="18" charset="0"/>
                  </a:rPr>
                  <a:t>F</a:t>
                </a:r>
                <a:endParaRPr lang="en-US" altLang="zh-CN" b="1" i="1" baseline="30000">
                  <a:latin typeface="Times New Roman" pitchFamily="18" charset="0"/>
                </a:endParaRPr>
              </a:p>
            </p:txBody>
          </p:sp>
        </p:grpSp>
        <p:grpSp>
          <p:nvGrpSpPr>
            <p:cNvPr id="34827" name="Group 56"/>
            <p:cNvGrpSpPr>
              <a:grpSpLocks/>
            </p:cNvGrpSpPr>
            <p:nvPr/>
          </p:nvGrpSpPr>
          <p:grpSpPr bwMode="auto">
            <a:xfrm>
              <a:off x="4500" y="1434"/>
              <a:ext cx="498" cy="1905"/>
              <a:chOff x="1928" y="1616"/>
              <a:chExt cx="498" cy="1905"/>
            </a:xfrm>
          </p:grpSpPr>
          <p:sp>
            <p:nvSpPr>
              <p:cNvPr id="34828" name="Text Box 57"/>
              <p:cNvSpPr txBox="1">
                <a:spLocks noChangeArrowheads="1"/>
              </p:cNvSpPr>
              <p:nvPr/>
            </p:nvSpPr>
            <p:spPr bwMode="auto">
              <a:xfrm>
                <a:off x="1928" y="1616"/>
                <a:ext cx="4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4829" name="Text Box 58"/>
              <p:cNvSpPr txBox="1">
                <a:spLocks noChangeArrowheads="1"/>
              </p:cNvSpPr>
              <p:nvPr/>
            </p:nvSpPr>
            <p:spPr bwMode="auto">
              <a:xfrm>
                <a:off x="1928" y="1833"/>
                <a:ext cx="4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4830" name="Text Box 59"/>
              <p:cNvSpPr txBox="1">
                <a:spLocks noChangeArrowheads="1"/>
              </p:cNvSpPr>
              <p:nvPr/>
            </p:nvSpPr>
            <p:spPr bwMode="auto">
              <a:xfrm>
                <a:off x="1928" y="2069"/>
                <a:ext cx="4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4831" name="Text Box 60"/>
              <p:cNvSpPr txBox="1">
                <a:spLocks noChangeArrowheads="1"/>
              </p:cNvSpPr>
              <p:nvPr/>
            </p:nvSpPr>
            <p:spPr bwMode="auto">
              <a:xfrm>
                <a:off x="1928" y="2287"/>
                <a:ext cx="4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4832" name="Text Box 61"/>
              <p:cNvSpPr txBox="1">
                <a:spLocks noChangeArrowheads="1"/>
              </p:cNvSpPr>
              <p:nvPr/>
            </p:nvSpPr>
            <p:spPr bwMode="auto">
              <a:xfrm>
                <a:off x="1928" y="2523"/>
                <a:ext cx="4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4833" name="Text Box 62"/>
              <p:cNvSpPr txBox="1">
                <a:spLocks noChangeArrowheads="1"/>
              </p:cNvSpPr>
              <p:nvPr/>
            </p:nvSpPr>
            <p:spPr bwMode="auto">
              <a:xfrm>
                <a:off x="1928" y="2740"/>
                <a:ext cx="4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4834" name="Text Box 63"/>
              <p:cNvSpPr txBox="1">
                <a:spLocks noChangeArrowheads="1"/>
              </p:cNvSpPr>
              <p:nvPr/>
            </p:nvSpPr>
            <p:spPr bwMode="auto">
              <a:xfrm>
                <a:off x="1928" y="2976"/>
                <a:ext cx="4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4835" name="Text Box 64"/>
              <p:cNvSpPr txBox="1">
                <a:spLocks noChangeArrowheads="1"/>
              </p:cNvSpPr>
              <p:nvPr/>
            </p:nvSpPr>
            <p:spPr bwMode="auto">
              <a:xfrm>
                <a:off x="1928" y="3194"/>
                <a:ext cx="4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34889" name="Rectangle 73"/>
          <p:cNvSpPr>
            <a:spLocks noChangeArrowheads="1"/>
          </p:cNvSpPr>
          <p:nvPr/>
        </p:nvSpPr>
        <p:spPr bwMode="auto">
          <a:xfrm>
            <a:off x="4211638" y="3989388"/>
            <a:ext cx="446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latin typeface="Times New Roman" pitchFamily="18" charset="0"/>
              </a:rPr>
              <a:t>F(A,B,C) = ∑m (3,5,6,7)</a:t>
            </a:r>
            <a:endParaRPr kumimoji="1" lang="zh-CN" altLang="en-US" sz="28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8" grpId="0"/>
      <p:bldP spid="22559" grpId="0" animBg="1"/>
      <p:bldP spid="34860" grpId="0"/>
      <p:bldP spid="34861" grpId="0"/>
      <p:bldP spid="348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819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8318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组合逻辑电路的设计</a:t>
            </a:r>
          </a:p>
        </p:txBody>
      </p:sp>
      <p:sp>
        <p:nvSpPr>
          <p:cNvPr id="35874" name="Text Box 91"/>
          <p:cNvSpPr txBox="1">
            <a:spLocks noChangeArrowheads="1"/>
          </p:cNvSpPr>
          <p:nvPr/>
        </p:nvSpPr>
        <p:spPr bwMode="auto">
          <a:xfrm>
            <a:off x="612775" y="1109663"/>
            <a:ext cx="4392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 b="1"/>
              <a:t>(</a:t>
            </a:r>
            <a:r>
              <a:rPr lang="en-US" altLang="zh-CN" sz="2800" b="1">
                <a:latin typeface="Times New Roman" pitchFamily="18" charset="0"/>
              </a:rPr>
              <a:t>2</a:t>
            </a:r>
            <a:r>
              <a:rPr lang="en-US" altLang="zh-CN" sz="2800" b="1"/>
              <a:t>)</a:t>
            </a:r>
            <a:r>
              <a:rPr lang="zh-CN" altLang="en-US" sz="2800" b="1"/>
              <a:t>求逻辑表达式并</a:t>
            </a:r>
            <a:r>
              <a:rPr lang="zh-CN" altLang="en-US" sz="2800" b="1">
                <a:solidFill>
                  <a:schemeClr val="hlink"/>
                </a:solidFill>
              </a:rPr>
              <a:t>化简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539750" y="1773238"/>
            <a:ext cx="446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latin typeface="Times New Roman" pitchFamily="18" charset="0"/>
              </a:rPr>
              <a:t>F(A,B,C) = ∑m (3,5,6,7)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grpSp>
        <p:nvGrpSpPr>
          <p:cNvPr id="53337" name="Group 89"/>
          <p:cNvGrpSpPr>
            <a:grpSpLocks/>
          </p:cNvGrpSpPr>
          <p:nvPr/>
        </p:nvGrpSpPr>
        <p:grpSpPr bwMode="auto">
          <a:xfrm>
            <a:off x="4945063" y="1052513"/>
            <a:ext cx="3659187" cy="2027237"/>
            <a:chOff x="2480" y="1744"/>
            <a:chExt cx="2305" cy="1277"/>
          </a:xfrm>
        </p:grpSpPr>
        <p:grpSp>
          <p:nvGrpSpPr>
            <p:cNvPr id="35867" name="Group 80"/>
            <p:cNvGrpSpPr>
              <a:grpSpLocks/>
            </p:cNvGrpSpPr>
            <p:nvPr/>
          </p:nvGrpSpPr>
          <p:grpSpPr bwMode="auto">
            <a:xfrm>
              <a:off x="2480" y="1744"/>
              <a:ext cx="815" cy="469"/>
              <a:chOff x="658" y="1555"/>
              <a:chExt cx="815" cy="469"/>
            </a:xfrm>
          </p:grpSpPr>
          <p:sp>
            <p:nvSpPr>
              <p:cNvPr id="35904" name="Line 75"/>
              <p:cNvSpPr>
                <a:spLocks noChangeShapeType="1"/>
              </p:cNvSpPr>
              <p:nvPr/>
            </p:nvSpPr>
            <p:spPr bwMode="auto">
              <a:xfrm flipH="1" flipV="1">
                <a:off x="930" y="1662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5" name="Text Box 76"/>
              <p:cNvSpPr txBox="1">
                <a:spLocks noChangeArrowheads="1"/>
              </p:cNvSpPr>
              <p:nvPr/>
            </p:nvSpPr>
            <p:spPr bwMode="auto">
              <a:xfrm>
                <a:off x="884" y="1555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BC</a:t>
                </a:r>
              </a:p>
            </p:txBody>
          </p:sp>
          <p:sp>
            <p:nvSpPr>
              <p:cNvPr id="35906" name="Text Box 77"/>
              <p:cNvSpPr txBox="1">
                <a:spLocks noChangeArrowheads="1"/>
              </p:cNvSpPr>
              <p:nvPr/>
            </p:nvSpPr>
            <p:spPr bwMode="auto">
              <a:xfrm>
                <a:off x="658" y="1736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35868" name="Group 88"/>
            <p:cNvGrpSpPr>
              <a:grpSpLocks/>
            </p:cNvGrpSpPr>
            <p:nvPr/>
          </p:nvGrpSpPr>
          <p:grpSpPr bwMode="auto">
            <a:xfrm>
              <a:off x="2698" y="1931"/>
              <a:ext cx="2087" cy="1090"/>
              <a:chOff x="2698" y="1931"/>
              <a:chExt cx="2087" cy="1090"/>
            </a:xfrm>
          </p:grpSpPr>
          <p:grpSp>
            <p:nvGrpSpPr>
              <p:cNvPr id="35869" name="Group 70"/>
              <p:cNvGrpSpPr>
                <a:grpSpLocks/>
              </p:cNvGrpSpPr>
              <p:nvPr/>
            </p:nvGrpSpPr>
            <p:grpSpPr bwMode="auto">
              <a:xfrm>
                <a:off x="3107" y="2205"/>
                <a:ext cx="816" cy="816"/>
                <a:chOff x="1293" y="2024"/>
                <a:chExt cx="816" cy="816"/>
              </a:xfrm>
            </p:grpSpPr>
            <p:grpSp>
              <p:nvGrpSpPr>
                <p:cNvPr id="35892" name="Group 60"/>
                <p:cNvGrpSpPr>
                  <a:grpSpLocks/>
                </p:cNvGrpSpPr>
                <p:nvPr/>
              </p:nvGrpSpPr>
              <p:grpSpPr bwMode="auto">
                <a:xfrm>
                  <a:off x="1293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35902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35903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b="1" baseline="-250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5893" name="Group 61"/>
                <p:cNvGrpSpPr>
                  <a:grpSpLocks/>
                </p:cNvGrpSpPr>
                <p:nvPr/>
              </p:nvGrpSpPr>
              <p:grpSpPr bwMode="auto">
                <a:xfrm>
                  <a:off x="1701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3590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35901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b="1" baseline="-250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5894" name="Group 64"/>
                <p:cNvGrpSpPr>
                  <a:grpSpLocks/>
                </p:cNvGrpSpPr>
                <p:nvPr/>
              </p:nvGrpSpPr>
              <p:grpSpPr bwMode="auto">
                <a:xfrm>
                  <a:off x="1293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35898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35899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b="1" baseline="-250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5895" name="Group 67"/>
                <p:cNvGrpSpPr>
                  <a:grpSpLocks/>
                </p:cNvGrpSpPr>
                <p:nvPr/>
              </p:nvGrpSpPr>
              <p:grpSpPr bwMode="auto">
                <a:xfrm>
                  <a:off x="1701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3589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35897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35870" name="Group 78"/>
              <p:cNvGrpSpPr>
                <a:grpSpLocks/>
              </p:cNvGrpSpPr>
              <p:nvPr/>
            </p:nvGrpSpPr>
            <p:grpSpPr bwMode="auto">
              <a:xfrm>
                <a:off x="3107" y="1934"/>
                <a:ext cx="829" cy="250"/>
                <a:chOff x="1293" y="1752"/>
                <a:chExt cx="829" cy="250"/>
              </a:xfrm>
            </p:grpSpPr>
            <p:sp>
              <p:nvSpPr>
                <p:cNvPr id="3589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293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00</a:t>
                  </a:r>
                </a:p>
              </p:txBody>
            </p:sp>
            <p:sp>
              <p:nvSpPr>
                <p:cNvPr id="3589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01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35871" name="Group 79"/>
              <p:cNvGrpSpPr>
                <a:grpSpLocks/>
              </p:cNvGrpSpPr>
              <p:nvPr/>
            </p:nvGrpSpPr>
            <p:grpSpPr bwMode="auto">
              <a:xfrm>
                <a:off x="2698" y="2273"/>
                <a:ext cx="421" cy="659"/>
                <a:chOff x="884" y="2091"/>
                <a:chExt cx="421" cy="659"/>
              </a:xfrm>
            </p:grpSpPr>
            <p:sp>
              <p:nvSpPr>
                <p:cNvPr id="3588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884" y="2091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</a:t>
                  </a:r>
                </a:p>
              </p:txBody>
            </p:sp>
            <p:sp>
              <p:nvSpPr>
                <p:cNvPr id="35889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884" y="2500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35872" name="Group 70"/>
              <p:cNvGrpSpPr>
                <a:grpSpLocks/>
              </p:cNvGrpSpPr>
              <p:nvPr/>
            </p:nvGrpSpPr>
            <p:grpSpPr bwMode="auto">
              <a:xfrm>
                <a:off x="3923" y="2205"/>
                <a:ext cx="816" cy="816"/>
                <a:chOff x="1293" y="2024"/>
                <a:chExt cx="816" cy="816"/>
              </a:xfrm>
            </p:grpSpPr>
            <p:grpSp>
              <p:nvGrpSpPr>
                <p:cNvPr id="35876" name="Group 60"/>
                <p:cNvGrpSpPr>
                  <a:grpSpLocks/>
                </p:cNvGrpSpPr>
                <p:nvPr/>
              </p:nvGrpSpPr>
              <p:grpSpPr bwMode="auto">
                <a:xfrm>
                  <a:off x="1293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3588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3588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b="1" baseline="-250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5877" name="Group 61"/>
                <p:cNvGrpSpPr>
                  <a:grpSpLocks/>
                </p:cNvGrpSpPr>
                <p:nvPr/>
              </p:nvGrpSpPr>
              <p:grpSpPr bwMode="auto">
                <a:xfrm>
                  <a:off x="1701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35884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35885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b="1" baseline="-250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5878" name="Group 64"/>
                <p:cNvGrpSpPr>
                  <a:grpSpLocks/>
                </p:cNvGrpSpPr>
                <p:nvPr/>
              </p:nvGrpSpPr>
              <p:grpSpPr bwMode="auto">
                <a:xfrm>
                  <a:off x="1293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35882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35883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35879" name="Group 67"/>
                <p:cNvGrpSpPr>
                  <a:grpSpLocks/>
                </p:cNvGrpSpPr>
                <p:nvPr/>
              </p:nvGrpSpPr>
              <p:grpSpPr bwMode="auto">
                <a:xfrm>
                  <a:off x="1701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35880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35881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35873" name="Group 78"/>
              <p:cNvGrpSpPr>
                <a:grpSpLocks/>
              </p:cNvGrpSpPr>
              <p:nvPr/>
            </p:nvGrpSpPr>
            <p:grpSpPr bwMode="auto">
              <a:xfrm>
                <a:off x="3956" y="1931"/>
                <a:ext cx="829" cy="250"/>
                <a:chOff x="1293" y="1752"/>
                <a:chExt cx="829" cy="250"/>
              </a:xfrm>
            </p:grpSpPr>
            <p:sp>
              <p:nvSpPr>
                <p:cNvPr id="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293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11</a:t>
                  </a:r>
                </a:p>
              </p:txBody>
            </p:sp>
            <p:sp>
              <p:nvSpPr>
                <p:cNvPr id="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01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10</a:t>
                  </a:r>
                </a:p>
              </p:txBody>
            </p:sp>
          </p:grpSp>
        </p:grpSp>
      </p:grpSp>
      <p:sp>
        <p:nvSpPr>
          <p:cNvPr id="35918" name="AutoShape 78"/>
          <p:cNvSpPr>
            <a:spLocks noChangeArrowheads="1"/>
          </p:cNvSpPr>
          <p:nvPr/>
        </p:nvSpPr>
        <p:spPr bwMode="auto">
          <a:xfrm>
            <a:off x="6770688" y="2603500"/>
            <a:ext cx="936625" cy="360363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5919" name="AutoShape 79"/>
          <p:cNvSpPr>
            <a:spLocks noChangeArrowheads="1"/>
          </p:cNvSpPr>
          <p:nvPr/>
        </p:nvSpPr>
        <p:spPr bwMode="auto">
          <a:xfrm>
            <a:off x="7413625" y="2552700"/>
            <a:ext cx="936625" cy="360363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5920" name="AutoShape 80"/>
          <p:cNvSpPr>
            <a:spLocks noChangeArrowheads="1"/>
          </p:cNvSpPr>
          <p:nvPr/>
        </p:nvSpPr>
        <p:spPr bwMode="auto">
          <a:xfrm>
            <a:off x="7367588" y="1917700"/>
            <a:ext cx="398462" cy="10795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539750" y="2420938"/>
            <a:ext cx="446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latin typeface="Times New Roman" pitchFamily="18" charset="0"/>
              </a:rPr>
              <a:t>F(A,B,C) = AB+AC+BC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35922" name="Text Box 91"/>
          <p:cNvSpPr txBox="1">
            <a:spLocks noChangeArrowheads="1"/>
          </p:cNvSpPr>
          <p:nvPr/>
        </p:nvSpPr>
        <p:spPr bwMode="auto">
          <a:xfrm>
            <a:off x="612775" y="3357563"/>
            <a:ext cx="4392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 b="1"/>
              <a:t>(</a:t>
            </a: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en-US" altLang="zh-CN" sz="2800" b="1"/>
              <a:t>)</a:t>
            </a:r>
            <a:r>
              <a:rPr lang="zh-CN" altLang="en-US" sz="2800" b="1"/>
              <a:t>变换成相应的</a:t>
            </a:r>
            <a:r>
              <a:rPr lang="zh-CN" altLang="en-US" sz="2800" b="1">
                <a:solidFill>
                  <a:schemeClr val="hlink"/>
                </a:solidFill>
              </a:rPr>
              <a:t>形式</a:t>
            </a:r>
          </a:p>
        </p:txBody>
      </p:sp>
      <p:sp>
        <p:nvSpPr>
          <p:cNvPr id="22559" name="AutoShape 31"/>
          <p:cNvSpPr>
            <a:spLocks noChangeArrowheads="1"/>
          </p:cNvSpPr>
          <p:nvPr/>
        </p:nvSpPr>
        <p:spPr bwMode="auto">
          <a:xfrm>
            <a:off x="5075238" y="3429000"/>
            <a:ext cx="3168650" cy="574675"/>
          </a:xfrm>
          <a:prstGeom prst="wedgeRoundRectCallout">
            <a:avLst>
              <a:gd name="adj1" fmla="val -75750"/>
              <a:gd name="adj2" fmla="val -20440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="1">
                <a:solidFill>
                  <a:srgbClr val="FF0000"/>
                </a:solidFill>
              </a:rPr>
              <a:t>规整</a:t>
            </a:r>
            <a:r>
              <a:rPr lang="zh-CN" altLang="en-US" b="1"/>
              <a:t>的</a:t>
            </a:r>
            <a:r>
              <a:rPr lang="zh-CN" altLang="en-US" b="1">
                <a:solidFill>
                  <a:schemeClr val="hlink"/>
                </a:solidFill>
              </a:rPr>
              <a:t>一种</a:t>
            </a:r>
            <a:r>
              <a:rPr lang="zh-CN" altLang="en-US" b="1"/>
              <a:t>门电路</a:t>
            </a:r>
          </a:p>
        </p:txBody>
      </p:sp>
      <p:grpSp>
        <p:nvGrpSpPr>
          <p:cNvPr id="35927" name="Group 87"/>
          <p:cNvGrpSpPr>
            <a:grpSpLocks/>
          </p:cNvGrpSpPr>
          <p:nvPr/>
        </p:nvGrpSpPr>
        <p:grpSpPr bwMode="auto">
          <a:xfrm>
            <a:off x="539750" y="4102100"/>
            <a:ext cx="4464050" cy="566738"/>
            <a:chOff x="340" y="2584"/>
            <a:chExt cx="2812" cy="357"/>
          </a:xfrm>
        </p:grpSpPr>
        <p:sp>
          <p:nvSpPr>
            <p:cNvPr id="35864" name="Rectangle 84"/>
            <p:cNvSpPr>
              <a:spLocks noChangeArrowheads="1"/>
            </p:cNvSpPr>
            <p:nvPr/>
          </p:nvSpPr>
          <p:spPr bwMode="auto">
            <a:xfrm>
              <a:off x="340" y="2614"/>
              <a:ext cx="28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 b="1">
                  <a:latin typeface="Times New Roman" pitchFamily="18" charset="0"/>
                </a:rPr>
                <a:t>F(A,B,C) = AB+AC+BC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35865" name="Line 85"/>
            <p:cNvSpPr>
              <a:spLocks noChangeShapeType="1"/>
            </p:cNvSpPr>
            <p:nvPr/>
          </p:nvSpPr>
          <p:spPr bwMode="auto">
            <a:xfrm>
              <a:off x="1533" y="2659"/>
              <a:ext cx="11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86"/>
            <p:cNvSpPr>
              <a:spLocks noChangeShapeType="1"/>
            </p:cNvSpPr>
            <p:nvPr/>
          </p:nvSpPr>
          <p:spPr bwMode="auto">
            <a:xfrm>
              <a:off x="1535" y="2584"/>
              <a:ext cx="11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934" name="Group 94"/>
          <p:cNvGrpSpPr>
            <a:grpSpLocks/>
          </p:cNvGrpSpPr>
          <p:nvPr/>
        </p:nvGrpSpPr>
        <p:grpSpPr bwMode="auto">
          <a:xfrm>
            <a:off x="539750" y="4868863"/>
            <a:ext cx="4464050" cy="573087"/>
            <a:chOff x="340" y="3024"/>
            <a:chExt cx="2812" cy="361"/>
          </a:xfrm>
        </p:grpSpPr>
        <p:sp>
          <p:nvSpPr>
            <p:cNvPr id="35859" name="Rectangle 89"/>
            <p:cNvSpPr>
              <a:spLocks noChangeArrowheads="1"/>
            </p:cNvSpPr>
            <p:nvPr/>
          </p:nvSpPr>
          <p:spPr bwMode="auto">
            <a:xfrm>
              <a:off x="340" y="3058"/>
              <a:ext cx="28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 b="1">
                  <a:latin typeface="Times New Roman" pitchFamily="18" charset="0"/>
                </a:rPr>
                <a:t>F(A,B,C) = AB AC BC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35860" name="Line 90"/>
            <p:cNvSpPr>
              <a:spLocks noChangeShapeType="1"/>
            </p:cNvSpPr>
            <p:nvPr/>
          </p:nvSpPr>
          <p:spPr bwMode="auto">
            <a:xfrm>
              <a:off x="1519" y="3091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Line 91"/>
            <p:cNvSpPr>
              <a:spLocks noChangeShapeType="1"/>
            </p:cNvSpPr>
            <p:nvPr/>
          </p:nvSpPr>
          <p:spPr bwMode="auto">
            <a:xfrm>
              <a:off x="1519" y="3024"/>
              <a:ext cx="10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92"/>
            <p:cNvSpPr>
              <a:spLocks noChangeShapeType="1"/>
            </p:cNvSpPr>
            <p:nvPr/>
          </p:nvSpPr>
          <p:spPr bwMode="auto">
            <a:xfrm>
              <a:off x="1906" y="3088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Line 93"/>
            <p:cNvSpPr>
              <a:spLocks noChangeShapeType="1"/>
            </p:cNvSpPr>
            <p:nvPr/>
          </p:nvSpPr>
          <p:spPr bwMode="auto">
            <a:xfrm>
              <a:off x="2274" y="3091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935" name="AutoShape 95"/>
          <p:cNvSpPr>
            <a:spLocks noChangeArrowheads="1"/>
          </p:cNvSpPr>
          <p:nvPr/>
        </p:nvSpPr>
        <p:spPr bwMode="auto">
          <a:xfrm>
            <a:off x="2357438" y="4927600"/>
            <a:ext cx="592137" cy="504825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5936" name="AutoShape 96"/>
          <p:cNvSpPr>
            <a:spLocks noChangeArrowheads="1"/>
          </p:cNvSpPr>
          <p:nvPr/>
        </p:nvSpPr>
        <p:spPr bwMode="auto">
          <a:xfrm>
            <a:off x="3556000" y="4927600"/>
            <a:ext cx="592138" cy="504825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5937" name="AutoShape 97"/>
          <p:cNvSpPr>
            <a:spLocks noChangeArrowheads="1"/>
          </p:cNvSpPr>
          <p:nvPr/>
        </p:nvSpPr>
        <p:spPr bwMode="auto">
          <a:xfrm>
            <a:off x="2293938" y="4772025"/>
            <a:ext cx="1917700" cy="792163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5938" name="Text Box 98"/>
          <p:cNvSpPr txBox="1">
            <a:spLocks noChangeArrowheads="1"/>
          </p:cNvSpPr>
          <p:nvPr/>
        </p:nvSpPr>
        <p:spPr bwMode="auto">
          <a:xfrm>
            <a:off x="5219700" y="4940300"/>
            <a:ext cx="309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</a:rPr>
              <a:t>4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</a:rPr>
              <a:t>个</a:t>
            </a: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</a:rPr>
              <a:t>与非门</a:t>
            </a:r>
            <a:r>
              <a:rPr lang="zh-CN" altLang="en-US" sz="2800" b="1">
                <a:latin typeface="Times New Roman" pitchFamily="18" charset="0"/>
              </a:rPr>
              <a:t>实现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4" grpId="0"/>
      <p:bldP spid="35875" grpId="0"/>
      <p:bldP spid="35918" grpId="0" animBg="1"/>
      <p:bldP spid="35919" grpId="0" animBg="1"/>
      <p:bldP spid="35920" grpId="0" animBg="1"/>
      <p:bldP spid="35921" grpId="0"/>
      <p:bldP spid="35922" grpId="0"/>
      <p:bldP spid="22559" grpId="0" animBg="1"/>
      <p:bldP spid="35935" grpId="0" animBg="1"/>
      <p:bldP spid="35936" grpId="0" animBg="1"/>
      <p:bldP spid="35937" grpId="0" animBg="1"/>
      <p:bldP spid="359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819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8318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组合逻辑电路的设计</a:t>
            </a:r>
          </a:p>
        </p:txBody>
      </p:sp>
      <p:sp>
        <p:nvSpPr>
          <p:cNvPr id="37947" name="Text Box 91"/>
          <p:cNvSpPr txBox="1">
            <a:spLocks noChangeArrowheads="1"/>
          </p:cNvSpPr>
          <p:nvPr/>
        </p:nvSpPr>
        <p:spPr bwMode="auto">
          <a:xfrm>
            <a:off x="612775" y="981075"/>
            <a:ext cx="3382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 b="1"/>
              <a:t>(</a:t>
            </a:r>
            <a:r>
              <a:rPr lang="en-US" altLang="zh-CN" sz="2800" b="1">
                <a:latin typeface="Times New Roman" pitchFamily="18" charset="0"/>
              </a:rPr>
              <a:t>4</a:t>
            </a:r>
            <a:r>
              <a:rPr lang="en-US" altLang="zh-CN" sz="2800" b="1"/>
              <a:t>)</a:t>
            </a:r>
            <a:r>
              <a:rPr lang="zh-CN" altLang="en-US" sz="2800" b="1"/>
              <a:t>画出电路图</a:t>
            </a:r>
            <a:endParaRPr lang="zh-CN" altLang="en-US" sz="2800" b="1">
              <a:solidFill>
                <a:schemeClr val="hlink"/>
              </a:solidFill>
            </a:endParaRPr>
          </a:p>
        </p:txBody>
      </p:sp>
      <p:grpSp>
        <p:nvGrpSpPr>
          <p:cNvPr id="38005" name="Group 117"/>
          <p:cNvGrpSpPr>
            <a:grpSpLocks/>
          </p:cNvGrpSpPr>
          <p:nvPr/>
        </p:nvGrpSpPr>
        <p:grpSpPr bwMode="auto">
          <a:xfrm>
            <a:off x="1836738" y="1917700"/>
            <a:ext cx="4927600" cy="2897188"/>
            <a:chOff x="1787" y="1061"/>
            <a:chExt cx="3104" cy="1825"/>
          </a:xfrm>
        </p:grpSpPr>
        <p:sp>
          <p:nvSpPr>
            <p:cNvPr id="37902" name="Text Box 78"/>
            <p:cNvSpPr txBox="1">
              <a:spLocks noChangeArrowheads="1"/>
            </p:cNvSpPr>
            <p:nvPr/>
          </p:nvSpPr>
          <p:spPr bwMode="auto">
            <a:xfrm>
              <a:off x="1787" y="1061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A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37903" name="Text Box 79"/>
            <p:cNvSpPr txBox="1">
              <a:spLocks noChangeArrowheads="1"/>
            </p:cNvSpPr>
            <p:nvPr/>
          </p:nvSpPr>
          <p:spPr bwMode="auto">
            <a:xfrm>
              <a:off x="4454" y="1797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F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37904" name="Text Box 78"/>
            <p:cNvSpPr txBox="1">
              <a:spLocks noChangeArrowheads="1"/>
            </p:cNvSpPr>
            <p:nvPr/>
          </p:nvSpPr>
          <p:spPr bwMode="auto">
            <a:xfrm>
              <a:off x="1792" y="1274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B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37905" name="Text Box 78"/>
            <p:cNvSpPr txBox="1">
              <a:spLocks noChangeArrowheads="1"/>
            </p:cNvSpPr>
            <p:nvPr/>
          </p:nvSpPr>
          <p:spPr bwMode="auto">
            <a:xfrm>
              <a:off x="1792" y="1904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C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grpSp>
          <p:nvGrpSpPr>
            <p:cNvPr id="37906" name="Group 116"/>
            <p:cNvGrpSpPr>
              <a:grpSpLocks/>
            </p:cNvGrpSpPr>
            <p:nvPr/>
          </p:nvGrpSpPr>
          <p:grpSpPr bwMode="auto">
            <a:xfrm>
              <a:off x="2183" y="1096"/>
              <a:ext cx="2330" cy="1790"/>
              <a:chOff x="1383" y="1336"/>
              <a:chExt cx="2330" cy="1790"/>
            </a:xfrm>
          </p:grpSpPr>
          <p:sp>
            <p:nvSpPr>
              <p:cNvPr id="37907" name="Line 76"/>
              <p:cNvSpPr>
                <a:spLocks noChangeShapeType="1"/>
              </p:cNvSpPr>
              <p:nvPr/>
            </p:nvSpPr>
            <p:spPr bwMode="auto">
              <a:xfrm>
                <a:off x="1383" y="1448"/>
                <a:ext cx="9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908" name="Group 17"/>
              <p:cNvGrpSpPr>
                <a:grpSpLocks/>
              </p:cNvGrpSpPr>
              <p:nvPr/>
            </p:nvGrpSpPr>
            <p:grpSpPr bwMode="auto">
              <a:xfrm>
                <a:off x="2298" y="1336"/>
                <a:ext cx="379" cy="432"/>
                <a:chOff x="2925" y="2750"/>
                <a:chExt cx="379" cy="432"/>
              </a:xfrm>
            </p:grpSpPr>
            <p:sp>
              <p:nvSpPr>
                <p:cNvPr id="37937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37938" name="Oval 16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7909" name="Group 21"/>
              <p:cNvGrpSpPr>
                <a:grpSpLocks/>
              </p:cNvGrpSpPr>
              <p:nvPr/>
            </p:nvGrpSpPr>
            <p:grpSpPr bwMode="auto">
              <a:xfrm>
                <a:off x="2314" y="1957"/>
                <a:ext cx="379" cy="432"/>
                <a:chOff x="2925" y="2750"/>
                <a:chExt cx="379" cy="432"/>
              </a:xfrm>
            </p:grpSpPr>
            <p:sp>
              <p:nvSpPr>
                <p:cNvPr id="37935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37936" name="Oval 23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7910" name="Group 24"/>
              <p:cNvGrpSpPr>
                <a:grpSpLocks/>
              </p:cNvGrpSpPr>
              <p:nvPr/>
            </p:nvGrpSpPr>
            <p:grpSpPr bwMode="auto">
              <a:xfrm>
                <a:off x="2306" y="2694"/>
                <a:ext cx="379" cy="432"/>
                <a:chOff x="2925" y="2750"/>
                <a:chExt cx="379" cy="432"/>
              </a:xfrm>
            </p:grpSpPr>
            <p:sp>
              <p:nvSpPr>
                <p:cNvPr id="37933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37934" name="Oval 26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37911" name="Group 27"/>
              <p:cNvGrpSpPr>
                <a:grpSpLocks/>
              </p:cNvGrpSpPr>
              <p:nvPr/>
            </p:nvGrpSpPr>
            <p:grpSpPr bwMode="auto">
              <a:xfrm>
                <a:off x="3078" y="1955"/>
                <a:ext cx="379" cy="432"/>
                <a:chOff x="2925" y="2750"/>
                <a:chExt cx="379" cy="432"/>
              </a:xfrm>
            </p:grpSpPr>
            <p:sp>
              <p:nvSpPr>
                <p:cNvPr id="37931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37932" name="Oval 29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37912" name="Line 77"/>
              <p:cNvSpPr>
                <a:spLocks noChangeShapeType="1"/>
              </p:cNvSpPr>
              <p:nvPr/>
            </p:nvSpPr>
            <p:spPr bwMode="auto">
              <a:xfrm>
                <a:off x="2699" y="2184"/>
                <a:ext cx="3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3" name="Line 38"/>
              <p:cNvSpPr>
                <a:spLocks noChangeShapeType="1"/>
              </p:cNvSpPr>
              <p:nvPr/>
            </p:nvSpPr>
            <p:spPr bwMode="auto">
              <a:xfrm>
                <a:off x="2026" y="2299"/>
                <a:ext cx="0" cy="5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4" name="Line 39"/>
              <p:cNvSpPr>
                <a:spLocks noChangeShapeType="1"/>
              </p:cNvSpPr>
              <p:nvPr/>
            </p:nvSpPr>
            <p:spPr bwMode="auto">
              <a:xfrm>
                <a:off x="1882" y="1434"/>
                <a:ext cx="0" cy="15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5" name="Line 76"/>
              <p:cNvSpPr>
                <a:spLocks noChangeShapeType="1"/>
              </p:cNvSpPr>
              <p:nvPr/>
            </p:nvSpPr>
            <p:spPr bwMode="auto">
              <a:xfrm>
                <a:off x="2026" y="2811"/>
                <a:ext cx="2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6" name="Line 77"/>
              <p:cNvSpPr>
                <a:spLocks noChangeShapeType="1"/>
              </p:cNvSpPr>
              <p:nvPr/>
            </p:nvSpPr>
            <p:spPr bwMode="auto">
              <a:xfrm>
                <a:off x="1882" y="3022"/>
                <a:ext cx="4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7" name="Line 76"/>
              <p:cNvSpPr>
                <a:spLocks noChangeShapeType="1"/>
              </p:cNvSpPr>
              <p:nvPr/>
            </p:nvSpPr>
            <p:spPr bwMode="auto">
              <a:xfrm>
                <a:off x="2840" y="2024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8" name="Line 77"/>
              <p:cNvSpPr>
                <a:spLocks noChangeShapeType="1"/>
              </p:cNvSpPr>
              <p:nvPr/>
            </p:nvSpPr>
            <p:spPr bwMode="auto">
              <a:xfrm>
                <a:off x="2675" y="1559"/>
                <a:ext cx="1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9" name="Line 47"/>
              <p:cNvSpPr>
                <a:spLocks noChangeShapeType="1"/>
              </p:cNvSpPr>
              <p:nvPr/>
            </p:nvSpPr>
            <p:spPr bwMode="auto">
              <a:xfrm>
                <a:off x="2840" y="1551"/>
                <a:ext cx="0" cy="4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0" name="Line 76"/>
              <p:cNvSpPr>
                <a:spLocks noChangeShapeType="1"/>
              </p:cNvSpPr>
              <p:nvPr/>
            </p:nvSpPr>
            <p:spPr bwMode="auto">
              <a:xfrm>
                <a:off x="2834" y="2341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1" name="Line 77"/>
              <p:cNvSpPr>
                <a:spLocks noChangeShapeType="1"/>
              </p:cNvSpPr>
              <p:nvPr/>
            </p:nvSpPr>
            <p:spPr bwMode="auto">
              <a:xfrm>
                <a:off x="2677" y="2917"/>
                <a:ext cx="1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2" name="Line 50"/>
              <p:cNvSpPr>
                <a:spLocks noChangeShapeType="1"/>
              </p:cNvSpPr>
              <p:nvPr/>
            </p:nvSpPr>
            <p:spPr bwMode="auto">
              <a:xfrm>
                <a:off x="2834" y="2341"/>
                <a:ext cx="0" cy="5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3" name="Line 77"/>
              <p:cNvSpPr>
                <a:spLocks noChangeShapeType="1"/>
              </p:cNvSpPr>
              <p:nvPr/>
            </p:nvSpPr>
            <p:spPr bwMode="auto">
              <a:xfrm>
                <a:off x="3453" y="2184"/>
                <a:ext cx="2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4" name="Oval 54"/>
              <p:cNvSpPr>
                <a:spLocks noChangeArrowheads="1"/>
              </p:cNvSpPr>
              <p:nvPr/>
            </p:nvSpPr>
            <p:spPr bwMode="auto">
              <a:xfrm>
                <a:off x="1863" y="1426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7925" name="Oval 55"/>
              <p:cNvSpPr>
                <a:spLocks noChangeArrowheads="1"/>
              </p:cNvSpPr>
              <p:nvPr/>
            </p:nvSpPr>
            <p:spPr bwMode="auto">
              <a:xfrm>
                <a:off x="2008" y="2272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7926" name="Oval 56"/>
              <p:cNvSpPr>
                <a:spLocks noChangeArrowheads="1"/>
              </p:cNvSpPr>
              <p:nvPr/>
            </p:nvSpPr>
            <p:spPr bwMode="auto">
              <a:xfrm>
                <a:off x="2010" y="1637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7927" name="Line 76"/>
              <p:cNvSpPr>
                <a:spLocks noChangeShapeType="1"/>
              </p:cNvSpPr>
              <p:nvPr/>
            </p:nvSpPr>
            <p:spPr bwMode="auto">
              <a:xfrm>
                <a:off x="2021" y="2064"/>
                <a:ext cx="2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8" name="Line 76"/>
              <p:cNvSpPr>
                <a:spLocks noChangeShapeType="1"/>
              </p:cNvSpPr>
              <p:nvPr/>
            </p:nvSpPr>
            <p:spPr bwMode="auto">
              <a:xfrm>
                <a:off x="1391" y="2296"/>
                <a:ext cx="9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9" name="Line 76"/>
              <p:cNvSpPr>
                <a:spLocks noChangeShapeType="1"/>
              </p:cNvSpPr>
              <p:nvPr/>
            </p:nvSpPr>
            <p:spPr bwMode="auto">
              <a:xfrm>
                <a:off x="1383" y="1656"/>
                <a:ext cx="9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0" name="Line 38"/>
              <p:cNvSpPr>
                <a:spLocks noChangeShapeType="1"/>
              </p:cNvSpPr>
              <p:nvPr/>
            </p:nvSpPr>
            <p:spPr bwMode="auto">
              <a:xfrm>
                <a:off x="2026" y="1645"/>
                <a:ext cx="0" cy="4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8006" name="Group 118"/>
          <p:cNvGrpSpPr>
            <a:grpSpLocks/>
          </p:cNvGrpSpPr>
          <p:nvPr/>
        </p:nvGrpSpPr>
        <p:grpSpPr bwMode="auto">
          <a:xfrm>
            <a:off x="4427538" y="1127125"/>
            <a:ext cx="4464050" cy="573088"/>
            <a:chOff x="340" y="3024"/>
            <a:chExt cx="2812" cy="361"/>
          </a:xfrm>
        </p:grpSpPr>
        <p:sp>
          <p:nvSpPr>
            <p:cNvPr id="37897" name="Rectangle 119"/>
            <p:cNvSpPr>
              <a:spLocks noChangeArrowheads="1"/>
            </p:cNvSpPr>
            <p:nvPr/>
          </p:nvSpPr>
          <p:spPr bwMode="auto">
            <a:xfrm>
              <a:off x="340" y="3058"/>
              <a:ext cx="28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 b="1">
                  <a:latin typeface="Times New Roman" pitchFamily="18" charset="0"/>
                </a:rPr>
                <a:t>F(A,B,C) = AB AC BC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37898" name="Line 120"/>
            <p:cNvSpPr>
              <a:spLocks noChangeShapeType="1"/>
            </p:cNvSpPr>
            <p:nvPr/>
          </p:nvSpPr>
          <p:spPr bwMode="auto">
            <a:xfrm>
              <a:off x="1519" y="3091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121"/>
            <p:cNvSpPr>
              <a:spLocks noChangeShapeType="1"/>
            </p:cNvSpPr>
            <p:nvPr/>
          </p:nvSpPr>
          <p:spPr bwMode="auto">
            <a:xfrm>
              <a:off x="1519" y="3024"/>
              <a:ext cx="10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122"/>
            <p:cNvSpPr>
              <a:spLocks noChangeShapeType="1"/>
            </p:cNvSpPr>
            <p:nvPr/>
          </p:nvSpPr>
          <p:spPr bwMode="auto">
            <a:xfrm>
              <a:off x="1906" y="3088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Line 123"/>
            <p:cNvSpPr>
              <a:spLocks noChangeShapeType="1"/>
            </p:cNvSpPr>
            <p:nvPr/>
          </p:nvSpPr>
          <p:spPr bwMode="auto">
            <a:xfrm>
              <a:off x="2274" y="3091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012" name="Rectangle 124"/>
          <p:cNvSpPr>
            <a:spLocks noChangeArrowheads="1"/>
          </p:cNvSpPr>
          <p:nvPr/>
        </p:nvSpPr>
        <p:spPr bwMode="auto">
          <a:xfrm>
            <a:off x="539750" y="5126038"/>
            <a:ext cx="7847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  本例采用的是“</a:t>
            </a:r>
            <a:r>
              <a:rPr kumimoji="1" lang="zh-CN" altLang="en-US" b="1">
                <a:solidFill>
                  <a:schemeClr val="hlink"/>
                </a:solidFill>
              </a:rPr>
              <a:t>真值表法</a:t>
            </a:r>
            <a:r>
              <a:rPr kumimoji="1" lang="zh-CN" altLang="en-US" b="1"/>
              <a:t>”</a:t>
            </a:r>
            <a:r>
              <a:rPr kumimoji="1" lang="zh-CN" altLang="en-US"/>
              <a:t>，</a:t>
            </a:r>
            <a:r>
              <a:rPr kumimoji="1" lang="zh-CN" altLang="en-US" b="1"/>
              <a:t>真值表法的优点是</a:t>
            </a:r>
            <a:r>
              <a:rPr kumimoji="1" lang="zh-CN" altLang="en-US" b="1">
                <a:solidFill>
                  <a:schemeClr val="folHlink"/>
                </a:solidFill>
              </a:rPr>
              <a:t>规整</a:t>
            </a:r>
            <a:r>
              <a:rPr kumimoji="1" lang="zh-CN" altLang="en-US" b="1"/>
              <a:t>、</a:t>
            </a:r>
            <a:r>
              <a:rPr kumimoji="1" lang="zh-CN" altLang="en-US" b="1">
                <a:solidFill>
                  <a:schemeClr val="folHlink"/>
                </a:solidFill>
              </a:rPr>
              <a:t>清晰</a:t>
            </a:r>
            <a:r>
              <a:rPr kumimoji="1" lang="zh-CN" altLang="en-US" b="1"/>
              <a:t>；缺点是不方便，尤其当</a:t>
            </a:r>
            <a:r>
              <a:rPr kumimoji="1" lang="zh-CN" altLang="en-US" b="1">
                <a:solidFill>
                  <a:schemeClr val="hlink"/>
                </a:solidFill>
              </a:rPr>
              <a:t>变量较多</a:t>
            </a:r>
            <a:r>
              <a:rPr kumimoji="1" lang="zh-CN" altLang="en-US" b="1"/>
              <a:t>时十分</a:t>
            </a:r>
            <a:r>
              <a:rPr kumimoji="1" lang="zh-CN" altLang="en-US" b="1">
                <a:solidFill>
                  <a:schemeClr val="folHlink"/>
                </a:solidFill>
              </a:rPr>
              <a:t>麻烦</a:t>
            </a:r>
          </a:p>
        </p:txBody>
      </p:sp>
      <p:sp>
        <p:nvSpPr>
          <p:cNvPr id="37896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80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80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80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7" grpId="0"/>
      <p:bldP spid="380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文本框 2"/>
          <p:cNvSpPr txBox="1">
            <a:spLocks noChangeArrowheads="1"/>
          </p:cNvSpPr>
          <p:nvPr/>
        </p:nvSpPr>
        <p:spPr bwMode="auto">
          <a:xfrm>
            <a:off x="0" y="260350"/>
            <a:ext cx="59404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三、几个设计中的实际问题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39750" y="1052513"/>
            <a:ext cx="6480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latin typeface="Times New Roman" pitchFamily="18" charset="0"/>
              </a:rPr>
              <a:t>1</a:t>
            </a:r>
            <a:r>
              <a:rPr kumimoji="1" lang="zh-CN" altLang="en-US" sz="2800" b="1"/>
              <a:t>、包含</a:t>
            </a:r>
            <a:r>
              <a:rPr kumimoji="1" lang="zh-CN" altLang="en-US" sz="2800" b="1">
                <a:solidFill>
                  <a:schemeClr val="folHlink"/>
                </a:solidFill>
              </a:rPr>
              <a:t>无关条件</a:t>
            </a:r>
            <a:r>
              <a:rPr kumimoji="1" lang="zh-CN" altLang="en-US" sz="2800" b="1"/>
              <a:t>的组合逻辑电路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23850" y="1773238"/>
            <a:ext cx="85677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  在某些实际问题中，常常由于输入变量之间存在的</a:t>
            </a:r>
            <a:r>
              <a:rPr kumimoji="1" lang="zh-CN" altLang="en-US" b="1">
                <a:solidFill>
                  <a:srgbClr val="FF0000"/>
                </a:solidFill>
              </a:rPr>
              <a:t>相互制约</a:t>
            </a:r>
            <a:r>
              <a:rPr kumimoji="1" lang="zh-CN" altLang="en-US" b="1"/>
              <a:t>或问题的某种</a:t>
            </a:r>
            <a:r>
              <a:rPr kumimoji="1" lang="zh-CN" altLang="en-US" b="1">
                <a:solidFill>
                  <a:srgbClr val="FF0000"/>
                </a:solidFill>
              </a:rPr>
              <a:t>特殊限定</a:t>
            </a:r>
            <a:r>
              <a:rPr kumimoji="1" lang="zh-CN" altLang="en-US" b="1"/>
              <a:t>等，使得逻辑函数与输入变量的某些</a:t>
            </a:r>
            <a:r>
              <a:rPr kumimoji="1" lang="zh-CN" altLang="en-US" b="1">
                <a:solidFill>
                  <a:schemeClr val="folHlink"/>
                </a:solidFill>
              </a:rPr>
              <a:t>取值组合无关</a:t>
            </a:r>
            <a:r>
              <a:rPr kumimoji="1" lang="zh-CN" altLang="en-US" b="1"/>
              <a:t>，通常把这类问题称为与包含</a:t>
            </a:r>
            <a:r>
              <a:rPr kumimoji="1" lang="zh-CN" altLang="en-US" b="1">
                <a:solidFill>
                  <a:schemeClr val="hlink"/>
                </a:solidFill>
              </a:rPr>
              <a:t>无关条件</a:t>
            </a:r>
            <a:r>
              <a:rPr kumimoji="1" lang="zh-CN" altLang="en-US" b="1"/>
              <a:t>的逻辑问题；描述这类问题的逻辑函数称为包含</a:t>
            </a:r>
            <a:r>
              <a:rPr kumimoji="1" lang="zh-CN" altLang="en-US" b="1">
                <a:solidFill>
                  <a:schemeClr val="hlink"/>
                </a:solidFill>
              </a:rPr>
              <a:t>无关条件</a:t>
            </a:r>
            <a:r>
              <a:rPr kumimoji="1" lang="zh-CN" altLang="en-US" b="1"/>
              <a:t>的逻辑函数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23850" y="4005263"/>
            <a:ext cx="84963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>
                <a:latin typeface="宋体" charset="-122"/>
              </a:rPr>
              <a:t>  无关最小项的概念：</a:t>
            </a:r>
            <a:r>
              <a:rPr kumimoji="1" lang="zh-CN" altLang="en-US">
                <a:latin typeface="宋体" charset="-122"/>
              </a:rPr>
              <a:t>由于输入变量之间存在的相互制约或问题的某种特殊限定，使输出函数与某些变量取值无关，这些输入取值组合对应的最小项称为</a:t>
            </a:r>
            <a:r>
              <a:rPr kumimoji="1" lang="zh-CN" altLang="en-US" b="1">
                <a:solidFill>
                  <a:schemeClr val="hlink"/>
                </a:solidFill>
                <a:latin typeface="宋体" charset="-122"/>
              </a:rPr>
              <a:t>无关最小项</a:t>
            </a:r>
            <a:r>
              <a:rPr kumimoji="1" lang="zh-CN" altLang="en-US" b="1">
                <a:latin typeface="宋体" charset="-122"/>
              </a:rPr>
              <a:t>，简称为</a:t>
            </a:r>
            <a:r>
              <a:rPr kumimoji="1" lang="zh-CN" altLang="en-US" b="1">
                <a:solidFill>
                  <a:schemeClr val="hlink"/>
                </a:solidFill>
                <a:latin typeface="宋体" charset="-122"/>
              </a:rPr>
              <a:t>无关项</a:t>
            </a:r>
            <a:r>
              <a:rPr kumimoji="1" lang="zh-CN" altLang="en-US" b="1">
                <a:latin typeface="宋体" charset="-122"/>
              </a:rPr>
              <a:t>或者</a:t>
            </a:r>
            <a:r>
              <a:rPr kumimoji="1" lang="zh-CN" altLang="en-US" b="1">
                <a:solidFill>
                  <a:schemeClr val="hlink"/>
                </a:solidFill>
                <a:latin typeface="宋体" charset="-122"/>
              </a:rPr>
              <a:t>任意项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/>
      <p:bldP spid="389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7" name="文本框 2"/>
          <p:cNvSpPr txBox="1">
            <a:spLocks noChangeArrowheads="1"/>
          </p:cNvSpPr>
          <p:nvPr/>
        </p:nvSpPr>
        <p:spPr bwMode="auto">
          <a:xfrm>
            <a:off x="0" y="260350"/>
            <a:ext cx="59404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三、几个设计中的实际问题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95288" y="1125538"/>
            <a:ext cx="8496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="1">
                <a:latin typeface="Times New Roman" pitchFamily="18" charset="0"/>
              </a:rPr>
              <a:t>例：设计一个组合逻辑电路，用于判别以</a:t>
            </a: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余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码</a:t>
            </a:r>
            <a:r>
              <a:rPr kumimoji="1" lang="zh-CN" altLang="en-US" sz="2800" b="1">
                <a:latin typeface="Times New Roman" pitchFamily="18" charset="0"/>
              </a:rPr>
              <a:t>表示的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位</a:t>
            </a:r>
            <a:r>
              <a:rPr kumimoji="1" lang="zh-CN" altLang="en-US" sz="2800" b="1">
                <a:latin typeface="Times New Roman" pitchFamily="18" charset="0"/>
              </a:rPr>
              <a:t>十进制数是否为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</a:rPr>
              <a:t>合数</a:t>
            </a:r>
          </a:p>
        </p:txBody>
      </p:sp>
      <p:sp>
        <p:nvSpPr>
          <p:cNvPr id="32774" name="Text Box 91"/>
          <p:cNvSpPr txBox="1">
            <a:spLocks noChangeArrowheads="1"/>
          </p:cNvSpPr>
          <p:nvPr/>
        </p:nvSpPr>
        <p:spPr bwMode="auto">
          <a:xfrm>
            <a:off x="539750" y="2205038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b="1"/>
              <a:t>(</a:t>
            </a:r>
            <a:r>
              <a:rPr lang="en-US" altLang="zh-CN" b="1">
                <a:latin typeface="Times New Roman" pitchFamily="18" charset="0"/>
              </a:rPr>
              <a:t>1</a:t>
            </a:r>
            <a:r>
              <a:rPr lang="en-US" altLang="zh-CN" b="1"/>
              <a:t>)</a:t>
            </a:r>
            <a:r>
              <a:rPr lang="zh-CN" altLang="en-US" b="1"/>
              <a:t>逻辑描述</a:t>
            </a:r>
          </a:p>
        </p:txBody>
      </p:sp>
      <p:sp>
        <p:nvSpPr>
          <p:cNvPr id="40967" name="Text Box 34"/>
          <p:cNvSpPr txBox="1">
            <a:spLocks noChangeArrowheads="1"/>
          </p:cNvSpPr>
          <p:nvPr/>
        </p:nvSpPr>
        <p:spPr bwMode="auto">
          <a:xfrm>
            <a:off x="684213" y="27082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b="1"/>
              <a:t>* </a:t>
            </a:r>
            <a:r>
              <a:rPr lang="zh-CN" altLang="en-US" b="1">
                <a:solidFill>
                  <a:schemeClr val="hlink"/>
                </a:solidFill>
              </a:rPr>
              <a:t>输入</a:t>
            </a:r>
            <a:r>
              <a:rPr lang="en-US" altLang="zh-CN" b="1"/>
              <a:t>( </a:t>
            </a:r>
            <a:r>
              <a:rPr lang="en-US" altLang="zh-CN" b="1">
                <a:latin typeface="Times New Roman" pitchFamily="18" charset="0"/>
              </a:rPr>
              <a:t>1</a:t>
            </a:r>
            <a:r>
              <a:rPr lang="zh-CN" altLang="en-US" b="1">
                <a:latin typeface="Times New Roman" pitchFamily="18" charset="0"/>
              </a:rPr>
              <a:t>位余</a:t>
            </a:r>
            <a:r>
              <a:rPr lang="en-US" altLang="zh-CN" b="1">
                <a:latin typeface="Times New Roman" pitchFamily="18" charset="0"/>
              </a:rPr>
              <a:t>3</a:t>
            </a:r>
            <a:r>
              <a:rPr lang="zh-CN" altLang="en-US" b="1">
                <a:latin typeface="Times New Roman" pitchFamily="18" charset="0"/>
              </a:rPr>
              <a:t>码</a:t>
            </a:r>
            <a:r>
              <a:rPr lang="zh-CN" altLang="en-US" b="1"/>
              <a:t> </a:t>
            </a:r>
            <a:r>
              <a:rPr lang="en-US" altLang="zh-CN" b="1"/>
              <a:t>)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973138" y="3357563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b="1">
                <a:latin typeface="Times New Roman" pitchFamily="18" charset="0"/>
              </a:rPr>
              <a:t>4</a:t>
            </a:r>
            <a:r>
              <a:rPr lang="zh-CN" altLang="en-US" b="1">
                <a:latin typeface="Times New Roman" pitchFamily="18" charset="0"/>
              </a:rPr>
              <a:t>位输入变量：</a:t>
            </a:r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ABCD</a:t>
            </a:r>
          </a:p>
        </p:txBody>
      </p:sp>
      <p:sp>
        <p:nvSpPr>
          <p:cNvPr id="22559" name="AutoShape 31"/>
          <p:cNvSpPr>
            <a:spLocks noChangeArrowheads="1"/>
          </p:cNvSpPr>
          <p:nvPr/>
        </p:nvSpPr>
        <p:spPr bwMode="auto">
          <a:xfrm>
            <a:off x="3779838" y="2565400"/>
            <a:ext cx="1655762" cy="501650"/>
          </a:xfrm>
          <a:prstGeom prst="wedgeRoundRectCallout">
            <a:avLst>
              <a:gd name="adj1" fmla="val -64958"/>
              <a:gd name="adj2" fmla="val 11930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b="1"/>
              <a:t>是高位</a:t>
            </a:r>
          </a:p>
        </p:txBody>
      </p:sp>
      <p:grpSp>
        <p:nvGrpSpPr>
          <p:cNvPr id="40978" name="Group 18"/>
          <p:cNvGrpSpPr>
            <a:grpSpLocks/>
          </p:cNvGrpSpPr>
          <p:nvPr/>
        </p:nvGrpSpPr>
        <p:grpSpPr bwMode="auto">
          <a:xfrm>
            <a:off x="557213" y="4076700"/>
            <a:ext cx="2214562" cy="1871663"/>
            <a:chOff x="714" y="2523"/>
            <a:chExt cx="1395" cy="1179"/>
          </a:xfrm>
        </p:grpSpPr>
        <p:grpSp>
          <p:nvGrpSpPr>
            <p:cNvPr id="40985" name="Group 14"/>
            <p:cNvGrpSpPr>
              <a:grpSpLocks/>
            </p:cNvGrpSpPr>
            <p:nvPr/>
          </p:nvGrpSpPr>
          <p:grpSpPr bwMode="auto">
            <a:xfrm>
              <a:off x="1413" y="2523"/>
              <a:ext cx="696" cy="1179"/>
              <a:chOff x="1413" y="2523"/>
              <a:chExt cx="696" cy="1179"/>
            </a:xfrm>
          </p:grpSpPr>
          <p:sp>
            <p:nvSpPr>
              <p:cNvPr id="40988" name="Text Box 10"/>
              <p:cNvSpPr txBox="1">
                <a:spLocks noChangeArrowheads="1"/>
              </p:cNvSpPr>
              <p:nvPr/>
            </p:nvSpPr>
            <p:spPr bwMode="auto">
              <a:xfrm>
                <a:off x="1416" y="2523"/>
                <a:ext cx="6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0011</a:t>
                </a:r>
              </a:p>
            </p:txBody>
          </p:sp>
          <p:sp>
            <p:nvSpPr>
              <p:cNvPr id="40989" name="Text Box 11"/>
              <p:cNvSpPr txBox="1">
                <a:spLocks noChangeArrowheads="1"/>
              </p:cNvSpPr>
              <p:nvPr/>
            </p:nvSpPr>
            <p:spPr bwMode="auto">
              <a:xfrm>
                <a:off x="1415" y="2758"/>
                <a:ext cx="6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0100</a:t>
                </a:r>
              </a:p>
            </p:txBody>
          </p:sp>
          <p:sp>
            <p:nvSpPr>
              <p:cNvPr id="3" name="Text Box 12"/>
              <p:cNvSpPr txBox="1">
                <a:spLocks noChangeArrowheads="1"/>
              </p:cNvSpPr>
              <p:nvPr/>
            </p:nvSpPr>
            <p:spPr bwMode="auto">
              <a:xfrm>
                <a:off x="1413" y="3414"/>
                <a:ext cx="6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1100</a:t>
                </a:r>
              </a:p>
            </p:txBody>
          </p:sp>
          <p:sp>
            <p:nvSpPr>
              <p:cNvPr id="40991" name="Text Box 13"/>
              <p:cNvSpPr txBox="1">
                <a:spLocks noChangeArrowheads="1"/>
              </p:cNvSpPr>
              <p:nvPr/>
            </p:nvSpPr>
            <p:spPr bwMode="auto">
              <a:xfrm>
                <a:off x="1551" y="3059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b="1">
                    <a:latin typeface="宋体" charset="-122"/>
                  </a:rPr>
                  <a:t>┆</a:t>
                </a:r>
              </a:p>
            </p:txBody>
          </p:sp>
        </p:grpSp>
        <p:sp>
          <p:nvSpPr>
            <p:cNvPr id="40986" name="AutoShape 16"/>
            <p:cNvSpPr>
              <a:spLocks/>
            </p:cNvSpPr>
            <p:nvPr/>
          </p:nvSpPr>
          <p:spPr bwMode="auto">
            <a:xfrm>
              <a:off x="1317" y="2616"/>
              <a:ext cx="136" cy="1043"/>
            </a:xfrm>
            <a:prstGeom prst="leftBrace">
              <a:avLst>
                <a:gd name="adj1" fmla="val 63909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" name="Text Box 17"/>
            <p:cNvSpPr txBox="1">
              <a:spLocks noChangeArrowheads="1"/>
            </p:cNvSpPr>
            <p:nvPr/>
          </p:nvSpPr>
          <p:spPr bwMode="auto">
            <a:xfrm>
              <a:off x="714" y="2974"/>
              <a:ext cx="6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b="1"/>
                <a:t>取值</a:t>
              </a:r>
            </a:p>
          </p:txBody>
        </p:sp>
      </p:grpSp>
      <p:grpSp>
        <p:nvGrpSpPr>
          <p:cNvPr id="40987" name="Group 27"/>
          <p:cNvGrpSpPr>
            <a:grpSpLocks/>
          </p:cNvGrpSpPr>
          <p:nvPr/>
        </p:nvGrpSpPr>
        <p:grpSpPr bwMode="auto">
          <a:xfrm>
            <a:off x="2916238" y="3959225"/>
            <a:ext cx="2757487" cy="2230438"/>
            <a:chOff x="2186" y="2523"/>
            <a:chExt cx="1737" cy="1405"/>
          </a:xfrm>
        </p:grpSpPr>
        <p:grpSp>
          <p:nvGrpSpPr>
            <p:cNvPr id="40976" name="Group 24"/>
            <p:cNvGrpSpPr>
              <a:grpSpLocks/>
            </p:cNvGrpSpPr>
            <p:nvPr/>
          </p:nvGrpSpPr>
          <p:grpSpPr bwMode="auto">
            <a:xfrm>
              <a:off x="3230" y="2523"/>
              <a:ext cx="693" cy="1405"/>
              <a:chOff x="2744" y="2614"/>
              <a:chExt cx="693" cy="1405"/>
            </a:xfrm>
          </p:grpSpPr>
          <p:sp>
            <p:nvSpPr>
              <p:cNvPr id="40979" name="Text Box 15"/>
              <p:cNvSpPr txBox="1">
                <a:spLocks noChangeArrowheads="1"/>
              </p:cNvSpPr>
              <p:nvPr/>
            </p:nvSpPr>
            <p:spPr bwMode="auto">
              <a:xfrm>
                <a:off x="2744" y="2614"/>
                <a:ext cx="6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0000</a:t>
                </a:r>
              </a:p>
            </p:txBody>
          </p:sp>
          <p:sp>
            <p:nvSpPr>
              <p:cNvPr id="40980" name="Text Box 19"/>
              <p:cNvSpPr txBox="1">
                <a:spLocks noChangeArrowheads="1"/>
              </p:cNvSpPr>
              <p:nvPr/>
            </p:nvSpPr>
            <p:spPr bwMode="auto">
              <a:xfrm>
                <a:off x="2744" y="2824"/>
                <a:ext cx="6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0001</a:t>
                </a:r>
              </a:p>
            </p:txBody>
          </p:sp>
          <p:sp>
            <p:nvSpPr>
              <p:cNvPr id="40981" name="Text Box 20"/>
              <p:cNvSpPr txBox="1">
                <a:spLocks noChangeArrowheads="1"/>
              </p:cNvSpPr>
              <p:nvPr/>
            </p:nvSpPr>
            <p:spPr bwMode="auto">
              <a:xfrm>
                <a:off x="2744" y="3051"/>
                <a:ext cx="6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0010</a:t>
                </a:r>
              </a:p>
            </p:txBody>
          </p:sp>
          <p:sp>
            <p:nvSpPr>
              <p:cNvPr id="40982" name="Text Box 21"/>
              <p:cNvSpPr txBox="1">
                <a:spLocks noChangeArrowheads="1"/>
              </p:cNvSpPr>
              <p:nvPr/>
            </p:nvSpPr>
            <p:spPr bwMode="auto">
              <a:xfrm>
                <a:off x="2744" y="3294"/>
                <a:ext cx="6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1101</a:t>
                </a:r>
              </a:p>
            </p:txBody>
          </p:sp>
          <p:sp>
            <p:nvSpPr>
              <p:cNvPr id="40983" name="Text Box 22"/>
              <p:cNvSpPr txBox="1">
                <a:spLocks noChangeArrowheads="1"/>
              </p:cNvSpPr>
              <p:nvPr/>
            </p:nvSpPr>
            <p:spPr bwMode="auto">
              <a:xfrm>
                <a:off x="2744" y="3504"/>
                <a:ext cx="6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1110</a:t>
                </a:r>
              </a:p>
            </p:txBody>
          </p:sp>
          <p:sp>
            <p:nvSpPr>
              <p:cNvPr id="40984" name="Text Box 23"/>
              <p:cNvSpPr txBox="1">
                <a:spLocks noChangeArrowheads="1"/>
              </p:cNvSpPr>
              <p:nvPr/>
            </p:nvSpPr>
            <p:spPr bwMode="auto">
              <a:xfrm>
                <a:off x="2744" y="3731"/>
                <a:ext cx="6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1111</a:t>
                </a:r>
              </a:p>
            </p:txBody>
          </p:sp>
        </p:grpSp>
        <p:sp>
          <p:nvSpPr>
            <p:cNvPr id="40977" name="AutoShape 25"/>
            <p:cNvSpPr>
              <a:spLocks/>
            </p:cNvSpPr>
            <p:nvPr/>
          </p:nvSpPr>
          <p:spPr bwMode="auto">
            <a:xfrm>
              <a:off x="3049" y="2568"/>
              <a:ext cx="136" cy="1270"/>
            </a:xfrm>
            <a:prstGeom prst="leftBrace">
              <a:avLst>
                <a:gd name="adj1" fmla="val 77819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" name="Text Box 26"/>
            <p:cNvSpPr txBox="1">
              <a:spLocks noChangeArrowheads="1"/>
            </p:cNvSpPr>
            <p:nvPr/>
          </p:nvSpPr>
          <p:spPr bwMode="auto">
            <a:xfrm>
              <a:off x="2186" y="3046"/>
              <a:ext cx="9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b="1"/>
                <a:t>无效码</a:t>
              </a:r>
            </a:p>
          </p:txBody>
        </p:sp>
      </p:grp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5797550" y="2684463"/>
            <a:ext cx="316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b="1"/>
              <a:t>* </a:t>
            </a:r>
            <a:r>
              <a:rPr lang="zh-CN" altLang="en-US" b="1">
                <a:solidFill>
                  <a:schemeClr val="hlink"/>
                </a:solidFill>
              </a:rPr>
              <a:t>输出</a:t>
            </a:r>
            <a:r>
              <a:rPr lang="en-US" altLang="zh-CN" b="1"/>
              <a:t>(</a:t>
            </a:r>
            <a:r>
              <a:rPr lang="zh-CN" altLang="en-US" b="1"/>
              <a:t>判别结果</a:t>
            </a:r>
            <a:r>
              <a:rPr lang="en-US" altLang="zh-CN" b="1"/>
              <a:t>)</a:t>
            </a:r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6732588" y="3429000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F = 1</a:t>
            </a:r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5940425" y="3979863"/>
            <a:ext cx="3132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>
                <a:latin typeface="Times New Roman" pitchFamily="18" charset="0"/>
              </a:rPr>
              <a:t>合数</a:t>
            </a:r>
            <a:r>
              <a:rPr kumimoji="1" lang="en-US" altLang="zh-CN" b="1">
                <a:latin typeface="Times New Roman" pitchFamily="18" charset="0"/>
              </a:rPr>
              <a:t>(4</a:t>
            </a:r>
            <a:r>
              <a:rPr kumimoji="1" lang="zh-CN" altLang="en-US" b="1">
                <a:latin typeface="Times New Roman" pitchFamily="18" charset="0"/>
              </a:rPr>
              <a:t>、</a:t>
            </a:r>
            <a:r>
              <a:rPr kumimoji="1" lang="en-US" altLang="zh-CN" b="1">
                <a:latin typeface="Times New Roman" pitchFamily="18" charset="0"/>
              </a:rPr>
              <a:t>6</a:t>
            </a:r>
            <a:r>
              <a:rPr kumimoji="1" lang="zh-CN" altLang="en-US" b="1">
                <a:latin typeface="Times New Roman" pitchFamily="18" charset="0"/>
              </a:rPr>
              <a:t>、</a:t>
            </a:r>
            <a:r>
              <a:rPr kumimoji="1" lang="en-US" altLang="zh-CN" b="1">
                <a:latin typeface="Times New Roman" pitchFamily="18" charset="0"/>
              </a:rPr>
              <a:t>8</a:t>
            </a:r>
            <a:r>
              <a:rPr kumimoji="1" lang="zh-CN" altLang="en-US" b="1">
                <a:latin typeface="Times New Roman" pitchFamily="18" charset="0"/>
              </a:rPr>
              <a:t>、</a:t>
            </a:r>
            <a:r>
              <a:rPr kumimoji="1" lang="en-US" altLang="zh-CN" b="1">
                <a:latin typeface="Times New Roman" pitchFamily="18" charset="0"/>
              </a:rPr>
              <a:t>9)</a:t>
            </a:r>
            <a:r>
              <a:rPr kumimoji="1" lang="zh-CN" altLang="en-US" b="1">
                <a:latin typeface="Times New Roman" pitchFamily="18" charset="0"/>
              </a:rPr>
              <a:t>时</a:t>
            </a:r>
          </a:p>
        </p:txBody>
      </p:sp>
      <p:sp>
        <p:nvSpPr>
          <p:cNvPr id="2" name="Text Box 46"/>
          <p:cNvSpPr txBox="1">
            <a:spLocks noChangeArrowheads="1"/>
          </p:cNvSpPr>
          <p:nvPr/>
        </p:nvSpPr>
        <p:spPr bwMode="auto">
          <a:xfrm>
            <a:off x="6732588" y="4652963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F = 0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5940425" y="5203825"/>
            <a:ext cx="345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>
                <a:latin typeface="Times New Roman" pitchFamily="18" charset="0"/>
              </a:rPr>
              <a:t>其它数</a:t>
            </a:r>
            <a:r>
              <a:rPr kumimoji="1" lang="en-US" altLang="zh-CN" b="1">
                <a:latin typeface="Times New Roman" pitchFamily="18" charset="0"/>
              </a:rPr>
              <a:t>( </a:t>
            </a:r>
            <a:r>
              <a:rPr kumimoji="1" lang="zh-CN" altLang="en-US" b="1">
                <a:latin typeface="Times New Roman" pitchFamily="18" charset="0"/>
              </a:rPr>
              <a:t>包括无效码 </a:t>
            </a:r>
            <a:r>
              <a:rPr kumimoji="1" lang="en-US" altLang="zh-CN" b="1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32774" grpId="0"/>
      <p:bldP spid="40967" grpId="0"/>
      <p:bldP spid="40968" grpId="0"/>
      <p:bldP spid="22559" grpId="0" animBg="1"/>
      <p:bldP spid="32808" grpId="0"/>
      <p:bldP spid="32814" grpId="0"/>
      <p:bldP spid="40990" grpId="0"/>
      <p:bldP spid="2" grpId="0"/>
      <p:bldP spid="409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7" name="文本框 2"/>
          <p:cNvSpPr txBox="1">
            <a:spLocks noChangeArrowheads="1"/>
          </p:cNvSpPr>
          <p:nvPr/>
        </p:nvSpPr>
        <p:spPr bwMode="auto">
          <a:xfrm>
            <a:off x="0" y="260350"/>
            <a:ext cx="59404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三、几个设计中的实际问题</a:t>
            </a: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757238" y="965200"/>
            <a:ext cx="2519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 b="1"/>
              <a:t>* 真值表</a:t>
            </a:r>
            <a:endParaRPr lang="en-US" altLang="zh-CN" sz="2800" b="1"/>
          </a:p>
        </p:txBody>
      </p:sp>
      <p:grpSp>
        <p:nvGrpSpPr>
          <p:cNvPr id="42070" name="Group 86"/>
          <p:cNvGrpSpPr>
            <a:grpSpLocks/>
          </p:cNvGrpSpPr>
          <p:nvPr/>
        </p:nvGrpSpPr>
        <p:grpSpPr bwMode="auto">
          <a:xfrm>
            <a:off x="3132138" y="3160713"/>
            <a:ext cx="790575" cy="1958975"/>
            <a:chOff x="4921" y="1561"/>
            <a:chExt cx="498" cy="1234"/>
          </a:xfrm>
        </p:grpSpPr>
        <p:sp>
          <p:nvSpPr>
            <p:cNvPr id="42039" name="Text Box 58"/>
            <p:cNvSpPr txBox="1">
              <a:spLocks noChangeArrowheads="1"/>
            </p:cNvSpPr>
            <p:nvPr/>
          </p:nvSpPr>
          <p:spPr bwMode="auto">
            <a:xfrm>
              <a:off x="4921" y="1561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40" name="Text Box 59"/>
            <p:cNvSpPr txBox="1">
              <a:spLocks noChangeArrowheads="1"/>
            </p:cNvSpPr>
            <p:nvPr/>
          </p:nvSpPr>
          <p:spPr bwMode="auto">
            <a:xfrm>
              <a:off x="4921" y="1797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41" name="Text Box 60"/>
            <p:cNvSpPr txBox="1">
              <a:spLocks noChangeArrowheads="1"/>
            </p:cNvSpPr>
            <p:nvPr/>
          </p:nvSpPr>
          <p:spPr bwMode="auto">
            <a:xfrm>
              <a:off x="4921" y="2015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42" name="Text Box 61"/>
            <p:cNvSpPr txBox="1">
              <a:spLocks noChangeArrowheads="1"/>
            </p:cNvSpPr>
            <p:nvPr/>
          </p:nvSpPr>
          <p:spPr bwMode="auto">
            <a:xfrm>
              <a:off x="4921" y="2251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43" name="Text Box 62"/>
            <p:cNvSpPr txBox="1">
              <a:spLocks noChangeArrowheads="1"/>
            </p:cNvSpPr>
            <p:nvPr/>
          </p:nvSpPr>
          <p:spPr bwMode="auto">
            <a:xfrm>
              <a:off x="4921" y="2468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2069" name="Group 85"/>
          <p:cNvGrpSpPr>
            <a:grpSpLocks/>
          </p:cNvGrpSpPr>
          <p:nvPr/>
        </p:nvGrpSpPr>
        <p:grpSpPr bwMode="auto">
          <a:xfrm>
            <a:off x="1476375" y="1700213"/>
            <a:ext cx="5327650" cy="3532187"/>
            <a:chOff x="2064" y="1480"/>
            <a:chExt cx="3356" cy="2225"/>
          </a:xfrm>
        </p:grpSpPr>
        <p:sp>
          <p:nvSpPr>
            <p:cNvPr id="42007" name="Line 9"/>
            <p:cNvSpPr>
              <a:spLocks noChangeShapeType="1"/>
            </p:cNvSpPr>
            <p:nvPr/>
          </p:nvSpPr>
          <p:spPr bwMode="auto">
            <a:xfrm>
              <a:off x="2064" y="1488"/>
              <a:ext cx="326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10"/>
            <p:cNvSpPr>
              <a:spLocks noChangeShapeType="1"/>
            </p:cNvSpPr>
            <p:nvPr/>
          </p:nvSpPr>
          <p:spPr bwMode="auto">
            <a:xfrm>
              <a:off x="2064" y="1760"/>
              <a:ext cx="326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Text Box 12"/>
            <p:cNvSpPr txBox="1">
              <a:spLocks noChangeArrowheads="1"/>
            </p:cNvSpPr>
            <p:nvPr/>
          </p:nvSpPr>
          <p:spPr bwMode="auto">
            <a:xfrm>
              <a:off x="2065" y="1480"/>
              <a:ext cx="9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="1">
                  <a:latin typeface="Times New Roman" pitchFamily="18" charset="0"/>
                </a:rPr>
                <a:t>A B C D</a:t>
              </a:r>
              <a:endParaRPr lang="en-US" altLang="zh-CN" b="1" i="1" baseline="30000">
                <a:latin typeface="Times New Roman" pitchFamily="18" charset="0"/>
              </a:endParaRPr>
            </a:p>
          </p:txBody>
        </p:sp>
        <p:grpSp>
          <p:nvGrpSpPr>
            <p:cNvPr id="42010" name="Group 73"/>
            <p:cNvGrpSpPr>
              <a:grpSpLocks/>
            </p:cNvGrpSpPr>
            <p:nvPr/>
          </p:nvGrpSpPr>
          <p:grpSpPr bwMode="auto">
            <a:xfrm>
              <a:off x="2178" y="1753"/>
              <a:ext cx="997" cy="1904"/>
              <a:chOff x="930" y="1525"/>
              <a:chExt cx="997" cy="1904"/>
            </a:xfrm>
          </p:grpSpPr>
          <p:grpSp>
            <p:nvGrpSpPr>
              <p:cNvPr id="42029" name="Group 66"/>
              <p:cNvGrpSpPr>
                <a:grpSpLocks/>
              </p:cNvGrpSpPr>
              <p:nvPr/>
            </p:nvGrpSpPr>
            <p:grpSpPr bwMode="auto">
              <a:xfrm>
                <a:off x="930" y="1525"/>
                <a:ext cx="997" cy="997"/>
                <a:chOff x="794" y="1434"/>
                <a:chExt cx="997" cy="997"/>
              </a:xfrm>
            </p:grpSpPr>
            <p:sp>
              <p:nvSpPr>
                <p:cNvPr id="420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434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0 0 0 0</a:t>
                  </a:r>
                </a:p>
              </p:txBody>
            </p:sp>
            <p:sp>
              <p:nvSpPr>
                <p:cNvPr id="4203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651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0 0 0 1</a:t>
                  </a:r>
                </a:p>
              </p:txBody>
            </p:sp>
            <p:sp>
              <p:nvSpPr>
                <p:cNvPr id="4203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887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0 0 1 0</a:t>
                  </a:r>
                </a:p>
              </p:txBody>
            </p:sp>
            <p:sp>
              <p:nvSpPr>
                <p:cNvPr id="4203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2104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0 0 1 1</a:t>
                  </a:r>
                </a:p>
              </p:txBody>
            </p:sp>
          </p:grpSp>
          <p:grpSp>
            <p:nvGrpSpPr>
              <p:cNvPr id="42030" name="Group 67"/>
              <p:cNvGrpSpPr>
                <a:grpSpLocks/>
              </p:cNvGrpSpPr>
              <p:nvPr/>
            </p:nvGrpSpPr>
            <p:grpSpPr bwMode="auto">
              <a:xfrm>
                <a:off x="930" y="2432"/>
                <a:ext cx="997" cy="997"/>
                <a:chOff x="794" y="1434"/>
                <a:chExt cx="997" cy="997"/>
              </a:xfrm>
            </p:grpSpPr>
            <p:sp>
              <p:nvSpPr>
                <p:cNvPr id="4203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434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0 1 0 0</a:t>
                  </a:r>
                </a:p>
              </p:txBody>
            </p:sp>
            <p:sp>
              <p:nvSpPr>
                <p:cNvPr id="4203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651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0 1 0 1</a:t>
                  </a:r>
                </a:p>
              </p:txBody>
            </p:sp>
            <p:sp>
              <p:nvSpPr>
                <p:cNvPr id="4203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887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0 1 1 0</a:t>
                  </a:r>
                </a:p>
              </p:txBody>
            </p:sp>
            <p:sp>
              <p:nvSpPr>
                <p:cNvPr id="4203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2104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0 1 1 1</a:t>
                  </a:r>
                </a:p>
              </p:txBody>
            </p:sp>
          </p:grpSp>
        </p:grpSp>
        <p:sp>
          <p:nvSpPr>
            <p:cNvPr id="42011" name="Line 68"/>
            <p:cNvSpPr>
              <a:spLocks noChangeShapeType="1"/>
            </p:cNvSpPr>
            <p:nvPr/>
          </p:nvSpPr>
          <p:spPr bwMode="auto">
            <a:xfrm>
              <a:off x="3017" y="1483"/>
              <a:ext cx="0" cy="2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Text Box 12"/>
            <p:cNvSpPr txBox="1">
              <a:spLocks noChangeArrowheads="1"/>
            </p:cNvSpPr>
            <p:nvPr/>
          </p:nvSpPr>
          <p:spPr bwMode="auto">
            <a:xfrm>
              <a:off x="2985" y="1488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="1">
                  <a:latin typeface="Times New Roman" pitchFamily="18" charset="0"/>
                </a:rPr>
                <a:t>F</a:t>
              </a:r>
              <a:endParaRPr lang="en-US" altLang="zh-CN" b="1" i="1" baseline="30000">
                <a:latin typeface="Times New Roman" pitchFamily="18" charset="0"/>
              </a:endParaRPr>
            </a:p>
          </p:txBody>
        </p:sp>
        <p:sp>
          <p:nvSpPr>
            <p:cNvPr id="42013" name="Line 10"/>
            <p:cNvSpPr>
              <a:spLocks noChangeShapeType="1"/>
            </p:cNvSpPr>
            <p:nvPr/>
          </p:nvSpPr>
          <p:spPr bwMode="auto">
            <a:xfrm>
              <a:off x="2064" y="3702"/>
              <a:ext cx="326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68"/>
            <p:cNvSpPr>
              <a:spLocks noChangeShapeType="1"/>
            </p:cNvSpPr>
            <p:nvPr/>
          </p:nvSpPr>
          <p:spPr bwMode="auto">
            <a:xfrm>
              <a:off x="3696" y="1480"/>
              <a:ext cx="0" cy="222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Text Box 12"/>
            <p:cNvSpPr txBox="1">
              <a:spLocks noChangeArrowheads="1"/>
            </p:cNvSpPr>
            <p:nvPr/>
          </p:nvSpPr>
          <p:spPr bwMode="auto">
            <a:xfrm>
              <a:off x="3729" y="1480"/>
              <a:ext cx="9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="1">
                  <a:latin typeface="Times New Roman" pitchFamily="18" charset="0"/>
                </a:rPr>
                <a:t>A B C D</a:t>
              </a:r>
              <a:endParaRPr lang="en-US" altLang="zh-CN" b="1" i="1" baseline="30000">
                <a:latin typeface="Times New Roman" pitchFamily="18" charset="0"/>
              </a:endParaRPr>
            </a:p>
          </p:txBody>
        </p:sp>
        <p:sp>
          <p:nvSpPr>
            <p:cNvPr id="42016" name="Text Box 12"/>
            <p:cNvSpPr txBox="1">
              <a:spLocks noChangeArrowheads="1"/>
            </p:cNvSpPr>
            <p:nvPr/>
          </p:nvSpPr>
          <p:spPr bwMode="auto">
            <a:xfrm>
              <a:off x="4649" y="1488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="1">
                  <a:latin typeface="Times New Roman" pitchFamily="18" charset="0"/>
                </a:rPr>
                <a:t>F</a:t>
              </a:r>
              <a:endParaRPr lang="en-US" altLang="zh-CN" b="1" i="1" baseline="30000">
                <a:latin typeface="Times New Roman" pitchFamily="18" charset="0"/>
              </a:endParaRPr>
            </a:p>
          </p:txBody>
        </p:sp>
        <p:sp>
          <p:nvSpPr>
            <p:cNvPr id="42017" name="Line 68"/>
            <p:cNvSpPr>
              <a:spLocks noChangeShapeType="1"/>
            </p:cNvSpPr>
            <p:nvPr/>
          </p:nvSpPr>
          <p:spPr bwMode="auto">
            <a:xfrm>
              <a:off x="4694" y="1480"/>
              <a:ext cx="0" cy="2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18" name="Group 74"/>
            <p:cNvGrpSpPr>
              <a:grpSpLocks/>
            </p:cNvGrpSpPr>
            <p:nvPr/>
          </p:nvGrpSpPr>
          <p:grpSpPr bwMode="auto">
            <a:xfrm>
              <a:off x="3833" y="1753"/>
              <a:ext cx="997" cy="1904"/>
              <a:chOff x="930" y="1525"/>
              <a:chExt cx="997" cy="1904"/>
            </a:xfrm>
          </p:grpSpPr>
          <p:grpSp>
            <p:nvGrpSpPr>
              <p:cNvPr id="42019" name="Group 66"/>
              <p:cNvGrpSpPr>
                <a:grpSpLocks/>
              </p:cNvGrpSpPr>
              <p:nvPr/>
            </p:nvGrpSpPr>
            <p:grpSpPr bwMode="auto">
              <a:xfrm>
                <a:off x="930" y="1525"/>
                <a:ext cx="997" cy="997"/>
                <a:chOff x="794" y="1434"/>
                <a:chExt cx="997" cy="997"/>
              </a:xfrm>
            </p:grpSpPr>
            <p:sp>
              <p:nvSpPr>
                <p:cNvPr id="4202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434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1 0 0 0</a:t>
                  </a:r>
                </a:p>
              </p:txBody>
            </p:sp>
            <p:sp>
              <p:nvSpPr>
                <p:cNvPr id="4202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651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1 0 0 1</a:t>
                  </a:r>
                </a:p>
              </p:txBody>
            </p:sp>
            <p:sp>
              <p:nvSpPr>
                <p:cNvPr id="4202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887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1 0 1 0</a:t>
                  </a:r>
                </a:p>
              </p:txBody>
            </p:sp>
            <p:sp>
              <p:nvSpPr>
                <p:cNvPr id="4202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2104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1 0 1 1</a:t>
                  </a:r>
                </a:p>
              </p:txBody>
            </p:sp>
          </p:grpSp>
          <p:grpSp>
            <p:nvGrpSpPr>
              <p:cNvPr id="42020" name="Group 67"/>
              <p:cNvGrpSpPr>
                <a:grpSpLocks/>
              </p:cNvGrpSpPr>
              <p:nvPr/>
            </p:nvGrpSpPr>
            <p:grpSpPr bwMode="auto">
              <a:xfrm>
                <a:off x="930" y="2432"/>
                <a:ext cx="997" cy="997"/>
                <a:chOff x="794" y="1434"/>
                <a:chExt cx="997" cy="997"/>
              </a:xfrm>
            </p:grpSpPr>
            <p:sp>
              <p:nvSpPr>
                <p:cNvPr id="4202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434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1 1 0 0</a:t>
                  </a:r>
                </a:p>
              </p:txBody>
            </p:sp>
            <p:sp>
              <p:nvSpPr>
                <p:cNvPr id="4202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651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1 1 0 1</a:t>
                  </a:r>
                </a:p>
              </p:txBody>
            </p:sp>
            <p:sp>
              <p:nvSpPr>
                <p:cNvPr id="4202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887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1 1 1 0</a:t>
                  </a:r>
                </a:p>
              </p:txBody>
            </p:sp>
            <p:sp>
              <p:nvSpPr>
                <p:cNvPr id="4202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2104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1 1 1 1</a:t>
                  </a:r>
                </a:p>
              </p:txBody>
            </p:sp>
          </p:grpSp>
        </p:grpSp>
      </p:grpSp>
      <p:grpSp>
        <p:nvGrpSpPr>
          <p:cNvPr id="42071" name="Group 87"/>
          <p:cNvGrpSpPr>
            <a:grpSpLocks/>
          </p:cNvGrpSpPr>
          <p:nvPr/>
        </p:nvGrpSpPr>
        <p:grpSpPr bwMode="auto">
          <a:xfrm>
            <a:off x="5797550" y="2133600"/>
            <a:ext cx="790575" cy="1958975"/>
            <a:chOff x="4921" y="1561"/>
            <a:chExt cx="498" cy="1234"/>
          </a:xfrm>
        </p:grpSpPr>
        <p:sp>
          <p:nvSpPr>
            <p:cNvPr id="42002" name="Text Box 58"/>
            <p:cNvSpPr txBox="1">
              <a:spLocks noChangeArrowheads="1"/>
            </p:cNvSpPr>
            <p:nvPr/>
          </p:nvSpPr>
          <p:spPr bwMode="auto">
            <a:xfrm>
              <a:off x="4921" y="1561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3" name="Text Box 59"/>
            <p:cNvSpPr txBox="1">
              <a:spLocks noChangeArrowheads="1"/>
            </p:cNvSpPr>
            <p:nvPr/>
          </p:nvSpPr>
          <p:spPr bwMode="auto">
            <a:xfrm>
              <a:off x="4921" y="1797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4" name="Text Box 60"/>
            <p:cNvSpPr txBox="1">
              <a:spLocks noChangeArrowheads="1"/>
            </p:cNvSpPr>
            <p:nvPr/>
          </p:nvSpPr>
          <p:spPr bwMode="auto">
            <a:xfrm>
              <a:off x="4921" y="2015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005" name="Text Box 61"/>
            <p:cNvSpPr txBox="1">
              <a:spLocks noChangeArrowheads="1"/>
            </p:cNvSpPr>
            <p:nvPr/>
          </p:nvSpPr>
          <p:spPr bwMode="auto">
            <a:xfrm>
              <a:off x="4921" y="2251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2006" name="Text Box 62"/>
            <p:cNvSpPr txBox="1">
              <a:spLocks noChangeArrowheads="1"/>
            </p:cNvSpPr>
            <p:nvPr/>
          </p:nvSpPr>
          <p:spPr bwMode="auto">
            <a:xfrm>
              <a:off x="4921" y="2468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2079" name="Group 95"/>
          <p:cNvGrpSpPr>
            <a:grpSpLocks/>
          </p:cNvGrpSpPr>
          <p:nvPr/>
        </p:nvGrpSpPr>
        <p:grpSpPr bwMode="auto">
          <a:xfrm>
            <a:off x="3132138" y="2111375"/>
            <a:ext cx="790575" cy="1223963"/>
            <a:chOff x="2336" y="1330"/>
            <a:chExt cx="498" cy="771"/>
          </a:xfrm>
        </p:grpSpPr>
        <p:sp>
          <p:nvSpPr>
            <p:cNvPr id="41999" name="Text Box 57"/>
            <p:cNvSpPr txBox="1">
              <a:spLocks noChangeArrowheads="1"/>
            </p:cNvSpPr>
            <p:nvPr/>
          </p:nvSpPr>
          <p:spPr bwMode="auto">
            <a:xfrm>
              <a:off x="2336" y="1330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2000" name="Text Box 57"/>
            <p:cNvSpPr txBox="1">
              <a:spLocks noChangeArrowheads="1"/>
            </p:cNvSpPr>
            <p:nvPr/>
          </p:nvSpPr>
          <p:spPr bwMode="auto">
            <a:xfrm>
              <a:off x="2336" y="1548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2001" name="Text Box 57"/>
            <p:cNvSpPr txBox="1">
              <a:spLocks noChangeArrowheads="1"/>
            </p:cNvSpPr>
            <p:nvPr/>
          </p:nvSpPr>
          <p:spPr bwMode="auto">
            <a:xfrm>
              <a:off x="2336" y="1774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42080" name="Group 96"/>
          <p:cNvGrpSpPr>
            <a:grpSpLocks/>
          </p:cNvGrpSpPr>
          <p:nvPr/>
        </p:nvGrpSpPr>
        <p:grpSpPr bwMode="auto">
          <a:xfrm>
            <a:off x="5797550" y="3908425"/>
            <a:ext cx="790575" cy="1223963"/>
            <a:chOff x="2336" y="1330"/>
            <a:chExt cx="498" cy="771"/>
          </a:xfrm>
        </p:grpSpPr>
        <p:sp>
          <p:nvSpPr>
            <p:cNvPr id="41996" name="Text Box 57"/>
            <p:cNvSpPr txBox="1">
              <a:spLocks noChangeArrowheads="1"/>
            </p:cNvSpPr>
            <p:nvPr/>
          </p:nvSpPr>
          <p:spPr bwMode="auto">
            <a:xfrm>
              <a:off x="2336" y="1330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1997" name="Text Box 57"/>
            <p:cNvSpPr txBox="1">
              <a:spLocks noChangeArrowheads="1"/>
            </p:cNvSpPr>
            <p:nvPr/>
          </p:nvSpPr>
          <p:spPr bwMode="auto">
            <a:xfrm>
              <a:off x="2336" y="1548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1998" name="Text Box 57"/>
            <p:cNvSpPr txBox="1">
              <a:spLocks noChangeArrowheads="1"/>
            </p:cNvSpPr>
            <p:nvPr/>
          </p:nvSpPr>
          <p:spPr bwMode="auto">
            <a:xfrm>
              <a:off x="2336" y="1774"/>
              <a:ext cx="4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22559" name="AutoShape 31"/>
          <p:cNvSpPr>
            <a:spLocks noChangeArrowheads="1"/>
          </p:cNvSpPr>
          <p:nvPr/>
        </p:nvSpPr>
        <p:spPr bwMode="auto">
          <a:xfrm>
            <a:off x="7091363" y="3500438"/>
            <a:ext cx="1655762" cy="720725"/>
          </a:xfrm>
          <a:prstGeom prst="wedgeRoundRectCallout">
            <a:avLst>
              <a:gd name="adj1" fmla="val -84898"/>
              <a:gd name="adj2" fmla="val 46694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 b="1">
                <a:latin typeface="Times New Roman" pitchFamily="18" charset="0"/>
              </a:rPr>
              <a:t>无关项输入</a:t>
            </a:r>
            <a:r>
              <a:rPr lang="zh-CN" altLang="en-US" sz="2000" b="1">
                <a:solidFill>
                  <a:schemeClr val="folHlink"/>
                </a:solidFill>
                <a:latin typeface="Times New Roman" pitchFamily="18" charset="0"/>
              </a:rPr>
              <a:t>无意义</a:t>
            </a:r>
            <a:endParaRPr lang="zh-CN" altLang="en-US" sz="2000" b="1">
              <a:solidFill>
                <a:schemeClr val="folHlink"/>
              </a:solidFill>
            </a:endParaRPr>
          </a:p>
        </p:txBody>
      </p:sp>
      <p:sp>
        <p:nvSpPr>
          <p:cNvPr id="42085" name="Rectangle 101"/>
          <p:cNvSpPr>
            <a:spLocks noChangeArrowheads="1"/>
          </p:cNvSpPr>
          <p:nvPr/>
        </p:nvSpPr>
        <p:spPr bwMode="auto">
          <a:xfrm>
            <a:off x="684213" y="5610225"/>
            <a:ext cx="7488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b="1">
                <a:latin typeface="Times New Roman" pitchFamily="18" charset="0"/>
              </a:rPr>
              <a:t>F(A,B,C,D) = ∑m(7,9,11,12) + ∑d(0,1,2,13,14,15)</a:t>
            </a:r>
            <a:endParaRPr kumimoji="1" lang="zh-CN" altLang="en-US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4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8" grpId="0"/>
      <p:bldP spid="22559" grpId="0" animBg="1"/>
      <p:bldP spid="420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7" name="文本框 2"/>
          <p:cNvSpPr txBox="1">
            <a:spLocks noChangeArrowheads="1"/>
          </p:cNvSpPr>
          <p:nvPr/>
        </p:nvSpPr>
        <p:spPr bwMode="auto">
          <a:xfrm>
            <a:off x="0" y="260350"/>
            <a:ext cx="59404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三、几个设计中的实际问题</a:t>
            </a:r>
          </a:p>
        </p:txBody>
      </p:sp>
      <p:sp>
        <p:nvSpPr>
          <p:cNvPr id="43059" name="Text Box 91"/>
          <p:cNvSpPr txBox="1">
            <a:spLocks noChangeArrowheads="1"/>
          </p:cNvSpPr>
          <p:nvPr/>
        </p:nvSpPr>
        <p:spPr bwMode="auto">
          <a:xfrm>
            <a:off x="612775" y="993775"/>
            <a:ext cx="244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b="1"/>
              <a:t>(</a:t>
            </a:r>
            <a:r>
              <a:rPr lang="en-US" altLang="zh-CN" b="1">
                <a:latin typeface="Times New Roman" pitchFamily="18" charset="0"/>
              </a:rPr>
              <a:t>2</a:t>
            </a:r>
            <a:r>
              <a:rPr lang="en-US" altLang="zh-CN" b="1"/>
              <a:t>)</a:t>
            </a:r>
            <a:r>
              <a:rPr lang="zh-CN" altLang="en-US" b="1"/>
              <a:t>合并</a:t>
            </a:r>
            <a:r>
              <a:rPr lang="zh-CN" altLang="en-US" b="1">
                <a:solidFill>
                  <a:schemeClr val="hlink"/>
                </a:solidFill>
              </a:rPr>
              <a:t>化简</a:t>
            </a:r>
          </a:p>
        </p:txBody>
      </p:sp>
      <p:sp>
        <p:nvSpPr>
          <p:cNvPr id="43060" name="Rectangle 52"/>
          <p:cNvSpPr>
            <a:spLocks noChangeArrowheads="1"/>
          </p:cNvSpPr>
          <p:nvPr/>
        </p:nvSpPr>
        <p:spPr bwMode="auto">
          <a:xfrm>
            <a:off x="755650" y="1484313"/>
            <a:ext cx="2811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* 不考虑无关项</a:t>
            </a:r>
          </a:p>
        </p:txBody>
      </p:sp>
      <p:grpSp>
        <p:nvGrpSpPr>
          <p:cNvPr id="67664" name="Group 80"/>
          <p:cNvGrpSpPr>
            <a:grpSpLocks/>
          </p:cNvGrpSpPr>
          <p:nvPr/>
        </p:nvGrpSpPr>
        <p:grpSpPr bwMode="auto">
          <a:xfrm>
            <a:off x="382588" y="1963738"/>
            <a:ext cx="3613150" cy="3336925"/>
            <a:chOff x="295" y="1525"/>
            <a:chExt cx="2276" cy="2102"/>
          </a:xfrm>
        </p:grpSpPr>
        <p:grpSp>
          <p:nvGrpSpPr>
            <p:cNvPr id="43094" name="Group 70"/>
            <p:cNvGrpSpPr>
              <a:grpSpLocks/>
            </p:cNvGrpSpPr>
            <p:nvPr/>
          </p:nvGrpSpPr>
          <p:grpSpPr bwMode="auto">
            <a:xfrm>
              <a:off x="930" y="1994"/>
              <a:ext cx="816" cy="816"/>
              <a:chOff x="1293" y="2024"/>
              <a:chExt cx="816" cy="816"/>
            </a:xfrm>
          </p:grpSpPr>
          <p:grpSp>
            <p:nvGrpSpPr>
              <p:cNvPr id="43150" name="Group 60"/>
              <p:cNvGrpSpPr>
                <a:grpSpLocks/>
              </p:cNvGrpSpPr>
              <p:nvPr/>
            </p:nvGrpSpPr>
            <p:grpSpPr bwMode="auto">
              <a:xfrm>
                <a:off x="1293" y="2024"/>
                <a:ext cx="408" cy="408"/>
                <a:chOff x="1293" y="2024"/>
                <a:chExt cx="408" cy="408"/>
              </a:xfrm>
            </p:grpSpPr>
            <p:sp>
              <p:nvSpPr>
                <p:cNvPr id="43160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16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151" name="Group 61"/>
              <p:cNvGrpSpPr>
                <a:grpSpLocks/>
              </p:cNvGrpSpPr>
              <p:nvPr/>
            </p:nvGrpSpPr>
            <p:grpSpPr bwMode="auto">
              <a:xfrm>
                <a:off x="1701" y="2024"/>
                <a:ext cx="408" cy="408"/>
                <a:chOff x="1293" y="2024"/>
                <a:chExt cx="408" cy="408"/>
              </a:xfrm>
            </p:grpSpPr>
            <p:sp>
              <p:nvSpPr>
                <p:cNvPr id="43158" name="Rectangle 62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15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152" name="Group 64"/>
              <p:cNvGrpSpPr>
                <a:grpSpLocks/>
              </p:cNvGrpSpPr>
              <p:nvPr/>
            </p:nvGrpSpPr>
            <p:grpSpPr bwMode="auto">
              <a:xfrm>
                <a:off x="1293" y="2432"/>
                <a:ext cx="408" cy="408"/>
                <a:chOff x="1293" y="2024"/>
                <a:chExt cx="408" cy="408"/>
              </a:xfrm>
            </p:grpSpPr>
            <p:sp>
              <p:nvSpPr>
                <p:cNvPr id="43156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157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18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153" name="Group 67"/>
              <p:cNvGrpSpPr>
                <a:grpSpLocks/>
              </p:cNvGrpSpPr>
              <p:nvPr/>
            </p:nvGrpSpPr>
            <p:grpSpPr bwMode="auto">
              <a:xfrm>
                <a:off x="1701" y="2432"/>
                <a:ext cx="408" cy="408"/>
                <a:chOff x="1293" y="2024"/>
                <a:chExt cx="408" cy="408"/>
              </a:xfrm>
            </p:grpSpPr>
            <p:sp>
              <p:nvSpPr>
                <p:cNvPr id="43154" name="Rectangle 6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155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3095" name="Group 78"/>
            <p:cNvGrpSpPr>
              <a:grpSpLocks/>
            </p:cNvGrpSpPr>
            <p:nvPr/>
          </p:nvGrpSpPr>
          <p:grpSpPr bwMode="auto">
            <a:xfrm>
              <a:off x="930" y="1714"/>
              <a:ext cx="829" cy="250"/>
              <a:chOff x="1293" y="1752"/>
              <a:chExt cx="829" cy="250"/>
            </a:xfrm>
          </p:grpSpPr>
          <p:sp>
            <p:nvSpPr>
              <p:cNvPr id="43148" name="Text Box 71"/>
              <p:cNvSpPr txBox="1">
                <a:spLocks noChangeArrowheads="1"/>
              </p:cNvSpPr>
              <p:nvPr/>
            </p:nvSpPr>
            <p:spPr bwMode="auto">
              <a:xfrm>
                <a:off x="1293" y="1752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00</a:t>
                </a:r>
              </a:p>
            </p:txBody>
          </p:sp>
          <p:sp>
            <p:nvSpPr>
              <p:cNvPr id="43149" name="Text Box 72"/>
              <p:cNvSpPr txBox="1">
                <a:spLocks noChangeArrowheads="1"/>
              </p:cNvSpPr>
              <p:nvPr/>
            </p:nvSpPr>
            <p:spPr bwMode="auto">
              <a:xfrm>
                <a:off x="1701" y="1752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01</a:t>
                </a:r>
              </a:p>
            </p:txBody>
          </p:sp>
        </p:grpSp>
        <p:grpSp>
          <p:nvGrpSpPr>
            <p:cNvPr id="43096" name="Group 79"/>
            <p:cNvGrpSpPr>
              <a:grpSpLocks/>
            </p:cNvGrpSpPr>
            <p:nvPr/>
          </p:nvGrpSpPr>
          <p:grpSpPr bwMode="auto">
            <a:xfrm>
              <a:off x="521" y="2061"/>
              <a:ext cx="421" cy="659"/>
              <a:chOff x="884" y="2091"/>
              <a:chExt cx="421" cy="659"/>
            </a:xfrm>
          </p:grpSpPr>
          <p:sp>
            <p:nvSpPr>
              <p:cNvPr id="43146" name="Text Box 73"/>
              <p:cNvSpPr txBox="1">
                <a:spLocks noChangeArrowheads="1"/>
              </p:cNvSpPr>
              <p:nvPr/>
            </p:nvSpPr>
            <p:spPr bwMode="auto">
              <a:xfrm>
                <a:off x="884" y="2091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00</a:t>
                </a:r>
              </a:p>
            </p:txBody>
          </p:sp>
          <p:sp>
            <p:nvSpPr>
              <p:cNvPr id="43147" name="Text Box 74"/>
              <p:cNvSpPr txBox="1">
                <a:spLocks noChangeArrowheads="1"/>
              </p:cNvSpPr>
              <p:nvPr/>
            </p:nvSpPr>
            <p:spPr bwMode="auto">
              <a:xfrm>
                <a:off x="884" y="2500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01</a:t>
                </a:r>
              </a:p>
            </p:txBody>
          </p:sp>
        </p:grpSp>
        <p:grpSp>
          <p:nvGrpSpPr>
            <p:cNvPr id="43097" name="Group 80"/>
            <p:cNvGrpSpPr>
              <a:grpSpLocks/>
            </p:cNvGrpSpPr>
            <p:nvPr/>
          </p:nvGrpSpPr>
          <p:grpSpPr bwMode="auto">
            <a:xfrm>
              <a:off x="295" y="1525"/>
              <a:ext cx="815" cy="469"/>
              <a:chOff x="658" y="1555"/>
              <a:chExt cx="815" cy="469"/>
            </a:xfrm>
          </p:grpSpPr>
          <p:sp>
            <p:nvSpPr>
              <p:cNvPr id="43143" name="Line 75"/>
              <p:cNvSpPr>
                <a:spLocks noChangeShapeType="1"/>
              </p:cNvSpPr>
              <p:nvPr/>
            </p:nvSpPr>
            <p:spPr bwMode="auto">
              <a:xfrm flipH="1" flipV="1">
                <a:off x="930" y="1662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44" name="Text Box 76"/>
              <p:cNvSpPr txBox="1">
                <a:spLocks noChangeArrowheads="1"/>
              </p:cNvSpPr>
              <p:nvPr/>
            </p:nvSpPr>
            <p:spPr bwMode="auto">
              <a:xfrm>
                <a:off x="884" y="1555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43145" name="Text Box 77"/>
              <p:cNvSpPr txBox="1">
                <a:spLocks noChangeArrowheads="1"/>
              </p:cNvSpPr>
              <p:nvPr/>
            </p:nvSpPr>
            <p:spPr bwMode="auto">
              <a:xfrm>
                <a:off x="658" y="1736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CD</a:t>
                </a:r>
              </a:p>
            </p:txBody>
          </p:sp>
        </p:grpSp>
        <p:grpSp>
          <p:nvGrpSpPr>
            <p:cNvPr id="43098" name="Group 70"/>
            <p:cNvGrpSpPr>
              <a:grpSpLocks/>
            </p:cNvGrpSpPr>
            <p:nvPr/>
          </p:nvGrpSpPr>
          <p:grpSpPr bwMode="auto">
            <a:xfrm>
              <a:off x="930" y="2808"/>
              <a:ext cx="816" cy="816"/>
              <a:chOff x="1293" y="2024"/>
              <a:chExt cx="816" cy="816"/>
            </a:xfrm>
          </p:grpSpPr>
          <p:grpSp>
            <p:nvGrpSpPr>
              <p:cNvPr id="43131" name="Group 60"/>
              <p:cNvGrpSpPr>
                <a:grpSpLocks/>
              </p:cNvGrpSpPr>
              <p:nvPr/>
            </p:nvGrpSpPr>
            <p:grpSpPr bwMode="auto">
              <a:xfrm>
                <a:off x="1293" y="2024"/>
                <a:ext cx="408" cy="408"/>
                <a:chOff x="1293" y="2024"/>
                <a:chExt cx="408" cy="408"/>
              </a:xfrm>
            </p:grpSpPr>
            <p:sp>
              <p:nvSpPr>
                <p:cNvPr id="43141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142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132" name="Group 61"/>
              <p:cNvGrpSpPr>
                <a:grpSpLocks/>
              </p:cNvGrpSpPr>
              <p:nvPr/>
            </p:nvGrpSpPr>
            <p:grpSpPr bwMode="auto">
              <a:xfrm>
                <a:off x="1701" y="2024"/>
                <a:ext cx="408" cy="408"/>
                <a:chOff x="1293" y="2024"/>
                <a:chExt cx="408" cy="408"/>
              </a:xfrm>
            </p:grpSpPr>
            <p:sp>
              <p:nvSpPr>
                <p:cNvPr id="43139" name="Rectangle 62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140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  <a:endParaRPr lang="en-US" altLang="zh-CN" b="1" baseline="-2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133" name="Group 64"/>
              <p:cNvGrpSpPr>
                <a:grpSpLocks/>
              </p:cNvGrpSpPr>
              <p:nvPr/>
            </p:nvGrpSpPr>
            <p:grpSpPr bwMode="auto">
              <a:xfrm>
                <a:off x="1293" y="2432"/>
                <a:ext cx="408" cy="408"/>
                <a:chOff x="1293" y="2024"/>
                <a:chExt cx="408" cy="408"/>
              </a:xfrm>
            </p:grpSpPr>
            <p:sp>
              <p:nvSpPr>
                <p:cNvPr id="43137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13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134" name="Group 67"/>
              <p:cNvGrpSpPr>
                <a:grpSpLocks/>
              </p:cNvGrpSpPr>
              <p:nvPr/>
            </p:nvGrpSpPr>
            <p:grpSpPr bwMode="auto">
              <a:xfrm>
                <a:off x="1701" y="2432"/>
                <a:ext cx="408" cy="408"/>
                <a:chOff x="1293" y="2024"/>
                <a:chExt cx="408" cy="408"/>
              </a:xfrm>
            </p:grpSpPr>
            <p:sp>
              <p:nvSpPr>
                <p:cNvPr id="43135" name="Rectangle 6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13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3099" name="Group 79"/>
            <p:cNvGrpSpPr>
              <a:grpSpLocks/>
            </p:cNvGrpSpPr>
            <p:nvPr/>
          </p:nvGrpSpPr>
          <p:grpSpPr bwMode="auto">
            <a:xfrm>
              <a:off x="521" y="2907"/>
              <a:ext cx="421" cy="659"/>
              <a:chOff x="884" y="2091"/>
              <a:chExt cx="421" cy="659"/>
            </a:xfrm>
          </p:grpSpPr>
          <p:sp>
            <p:nvSpPr>
              <p:cNvPr id="43129" name="Text Box 73"/>
              <p:cNvSpPr txBox="1">
                <a:spLocks noChangeArrowheads="1"/>
              </p:cNvSpPr>
              <p:nvPr/>
            </p:nvSpPr>
            <p:spPr bwMode="auto">
              <a:xfrm>
                <a:off x="884" y="2091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11</a:t>
                </a:r>
              </a:p>
            </p:txBody>
          </p:sp>
          <p:sp>
            <p:nvSpPr>
              <p:cNvPr id="3" name="Text Box 74"/>
              <p:cNvSpPr txBox="1">
                <a:spLocks noChangeArrowheads="1"/>
              </p:cNvSpPr>
              <p:nvPr/>
            </p:nvSpPr>
            <p:spPr bwMode="auto">
              <a:xfrm>
                <a:off x="884" y="2500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10</a:t>
                </a:r>
              </a:p>
            </p:txBody>
          </p:sp>
        </p:grpSp>
        <p:grpSp>
          <p:nvGrpSpPr>
            <p:cNvPr id="43100" name="Group 70"/>
            <p:cNvGrpSpPr>
              <a:grpSpLocks/>
            </p:cNvGrpSpPr>
            <p:nvPr/>
          </p:nvGrpSpPr>
          <p:grpSpPr bwMode="auto">
            <a:xfrm>
              <a:off x="1747" y="1994"/>
              <a:ext cx="816" cy="816"/>
              <a:chOff x="1293" y="2024"/>
              <a:chExt cx="816" cy="816"/>
            </a:xfrm>
          </p:grpSpPr>
          <p:grpSp>
            <p:nvGrpSpPr>
              <p:cNvPr id="43117" name="Group 60"/>
              <p:cNvGrpSpPr>
                <a:grpSpLocks/>
              </p:cNvGrpSpPr>
              <p:nvPr/>
            </p:nvGrpSpPr>
            <p:grpSpPr bwMode="auto">
              <a:xfrm>
                <a:off x="1293" y="2024"/>
                <a:ext cx="408" cy="408"/>
                <a:chOff x="1293" y="2024"/>
                <a:chExt cx="408" cy="408"/>
              </a:xfrm>
            </p:grpSpPr>
            <p:sp>
              <p:nvSpPr>
                <p:cNvPr id="43127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12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  <a:endParaRPr lang="en-US" altLang="zh-CN" b="1" baseline="-2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118" name="Group 61"/>
              <p:cNvGrpSpPr>
                <a:grpSpLocks/>
              </p:cNvGrpSpPr>
              <p:nvPr/>
            </p:nvGrpSpPr>
            <p:grpSpPr bwMode="auto">
              <a:xfrm>
                <a:off x="1701" y="2024"/>
                <a:ext cx="408" cy="408"/>
                <a:chOff x="1293" y="2024"/>
                <a:chExt cx="408" cy="408"/>
              </a:xfrm>
            </p:grpSpPr>
            <p:sp>
              <p:nvSpPr>
                <p:cNvPr id="43125" name="Rectangle 62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126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119" name="Group 64"/>
              <p:cNvGrpSpPr>
                <a:grpSpLocks/>
              </p:cNvGrpSpPr>
              <p:nvPr/>
            </p:nvGrpSpPr>
            <p:grpSpPr bwMode="auto">
              <a:xfrm>
                <a:off x="1293" y="2432"/>
                <a:ext cx="408" cy="408"/>
                <a:chOff x="1293" y="2024"/>
                <a:chExt cx="408" cy="408"/>
              </a:xfrm>
            </p:grpSpPr>
            <p:sp>
              <p:nvSpPr>
                <p:cNvPr id="43123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12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120" name="Group 67"/>
              <p:cNvGrpSpPr>
                <a:grpSpLocks/>
              </p:cNvGrpSpPr>
              <p:nvPr/>
            </p:nvGrpSpPr>
            <p:grpSpPr bwMode="auto">
              <a:xfrm>
                <a:off x="1701" y="2432"/>
                <a:ext cx="408" cy="408"/>
                <a:chOff x="1293" y="2024"/>
                <a:chExt cx="408" cy="408"/>
              </a:xfrm>
            </p:grpSpPr>
            <p:sp>
              <p:nvSpPr>
                <p:cNvPr id="43121" name="Rectangle 6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12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  <a:endParaRPr lang="en-US" altLang="zh-CN" b="1" baseline="-2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3101" name="Group 70"/>
            <p:cNvGrpSpPr>
              <a:grpSpLocks/>
            </p:cNvGrpSpPr>
            <p:nvPr/>
          </p:nvGrpSpPr>
          <p:grpSpPr bwMode="auto">
            <a:xfrm>
              <a:off x="1746" y="2811"/>
              <a:ext cx="816" cy="816"/>
              <a:chOff x="1293" y="2024"/>
              <a:chExt cx="816" cy="816"/>
            </a:xfrm>
          </p:grpSpPr>
          <p:grpSp>
            <p:nvGrpSpPr>
              <p:cNvPr id="43105" name="Group 60"/>
              <p:cNvGrpSpPr>
                <a:grpSpLocks/>
              </p:cNvGrpSpPr>
              <p:nvPr/>
            </p:nvGrpSpPr>
            <p:grpSpPr bwMode="auto">
              <a:xfrm>
                <a:off x="1293" y="2024"/>
                <a:ext cx="408" cy="408"/>
                <a:chOff x="1293" y="2024"/>
                <a:chExt cx="408" cy="408"/>
              </a:xfrm>
            </p:grpSpPr>
            <p:sp>
              <p:nvSpPr>
                <p:cNvPr id="43115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11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106" name="Group 61"/>
              <p:cNvGrpSpPr>
                <a:grpSpLocks/>
              </p:cNvGrpSpPr>
              <p:nvPr/>
            </p:nvGrpSpPr>
            <p:grpSpPr bwMode="auto">
              <a:xfrm>
                <a:off x="1701" y="2024"/>
                <a:ext cx="408" cy="408"/>
                <a:chOff x="1293" y="2024"/>
                <a:chExt cx="408" cy="408"/>
              </a:xfrm>
            </p:grpSpPr>
            <p:sp>
              <p:nvSpPr>
                <p:cNvPr id="43113" name="Rectangle 62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114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  <a:endParaRPr lang="en-US" altLang="zh-CN" b="1" baseline="-2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107" name="Group 64"/>
              <p:cNvGrpSpPr>
                <a:grpSpLocks/>
              </p:cNvGrpSpPr>
              <p:nvPr/>
            </p:nvGrpSpPr>
            <p:grpSpPr bwMode="auto">
              <a:xfrm>
                <a:off x="1293" y="2432"/>
                <a:ext cx="408" cy="408"/>
                <a:chOff x="1293" y="2024"/>
                <a:chExt cx="408" cy="408"/>
              </a:xfrm>
            </p:grpSpPr>
            <p:sp>
              <p:nvSpPr>
                <p:cNvPr id="43111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11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108" name="Group 67"/>
              <p:cNvGrpSpPr>
                <a:grpSpLocks/>
              </p:cNvGrpSpPr>
              <p:nvPr/>
            </p:nvGrpSpPr>
            <p:grpSpPr bwMode="auto">
              <a:xfrm>
                <a:off x="1701" y="2432"/>
                <a:ext cx="408" cy="408"/>
                <a:chOff x="1293" y="2024"/>
                <a:chExt cx="408" cy="408"/>
              </a:xfrm>
            </p:grpSpPr>
            <p:sp>
              <p:nvSpPr>
                <p:cNvPr id="43109" name="Rectangle 6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11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3102" name="Group 78"/>
            <p:cNvGrpSpPr>
              <a:grpSpLocks/>
            </p:cNvGrpSpPr>
            <p:nvPr/>
          </p:nvGrpSpPr>
          <p:grpSpPr bwMode="auto">
            <a:xfrm>
              <a:off x="1742" y="1714"/>
              <a:ext cx="829" cy="250"/>
              <a:chOff x="1293" y="1752"/>
              <a:chExt cx="829" cy="250"/>
            </a:xfrm>
          </p:grpSpPr>
          <p:sp>
            <p:nvSpPr>
              <p:cNvPr id="43103" name="Text Box 71"/>
              <p:cNvSpPr txBox="1">
                <a:spLocks noChangeArrowheads="1"/>
              </p:cNvSpPr>
              <p:nvPr/>
            </p:nvSpPr>
            <p:spPr bwMode="auto">
              <a:xfrm>
                <a:off x="1293" y="1752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11</a:t>
                </a:r>
              </a:p>
            </p:txBody>
          </p:sp>
          <p:sp>
            <p:nvSpPr>
              <p:cNvPr id="43104" name="Text Box 72"/>
              <p:cNvSpPr txBox="1">
                <a:spLocks noChangeArrowheads="1"/>
              </p:cNvSpPr>
              <p:nvPr/>
            </p:nvSpPr>
            <p:spPr bwMode="auto">
              <a:xfrm>
                <a:off x="1701" y="1752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10</a:t>
                </a:r>
              </a:p>
            </p:txBody>
          </p:sp>
        </p:grpSp>
      </p:grpSp>
      <p:sp>
        <p:nvSpPr>
          <p:cNvPr id="43130" name="Rectangle 122"/>
          <p:cNvSpPr>
            <a:spLocks noChangeArrowheads="1"/>
          </p:cNvSpPr>
          <p:nvPr/>
        </p:nvSpPr>
        <p:spPr bwMode="auto">
          <a:xfrm>
            <a:off x="3132138" y="981075"/>
            <a:ext cx="583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b="1">
                <a:latin typeface="Times New Roman" pitchFamily="18" charset="0"/>
              </a:rPr>
              <a:t>F= ∑m(7,9,11,12) + ∑d(0,1,2,13,14,15)</a:t>
            </a:r>
            <a:endParaRPr kumimoji="1" lang="zh-CN" altLang="en-US" b="1">
              <a:latin typeface="Times New Roman" pitchFamily="18" charset="0"/>
            </a:endParaRP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4643438" y="1976438"/>
            <a:ext cx="3613150" cy="3336925"/>
            <a:chOff x="295" y="1525"/>
            <a:chExt cx="2276" cy="2102"/>
          </a:xfrm>
        </p:grpSpPr>
        <p:grpSp>
          <p:nvGrpSpPr>
            <p:cNvPr id="43026" name="Group 70"/>
            <p:cNvGrpSpPr>
              <a:grpSpLocks/>
            </p:cNvGrpSpPr>
            <p:nvPr/>
          </p:nvGrpSpPr>
          <p:grpSpPr bwMode="auto">
            <a:xfrm>
              <a:off x="930" y="1994"/>
              <a:ext cx="816" cy="816"/>
              <a:chOff x="1293" y="2024"/>
              <a:chExt cx="816" cy="816"/>
            </a:xfrm>
          </p:grpSpPr>
          <p:grpSp>
            <p:nvGrpSpPr>
              <p:cNvPr id="43082" name="Group 60"/>
              <p:cNvGrpSpPr>
                <a:grpSpLocks/>
              </p:cNvGrpSpPr>
              <p:nvPr/>
            </p:nvGrpSpPr>
            <p:grpSpPr bwMode="auto">
              <a:xfrm>
                <a:off x="1293" y="2024"/>
                <a:ext cx="408" cy="408"/>
                <a:chOff x="1293" y="2024"/>
                <a:chExt cx="408" cy="408"/>
              </a:xfrm>
            </p:grpSpPr>
            <p:sp>
              <p:nvSpPr>
                <p:cNvPr id="43092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09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rgbClr val="FF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b="1" baseline="-250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83" name="Group 61"/>
              <p:cNvGrpSpPr>
                <a:grpSpLocks/>
              </p:cNvGrpSpPr>
              <p:nvPr/>
            </p:nvGrpSpPr>
            <p:grpSpPr bwMode="auto">
              <a:xfrm>
                <a:off x="1701" y="2024"/>
                <a:ext cx="408" cy="408"/>
                <a:chOff x="1293" y="2024"/>
                <a:chExt cx="408" cy="408"/>
              </a:xfrm>
            </p:grpSpPr>
            <p:sp>
              <p:nvSpPr>
                <p:cNvPr id="43090" name="Rectangle 62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09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84" name="Group 64"/>
              <p:cNvGrpSpPr>
                <a:grpSpLocks/>
              </p:cNvGrpSpPr>
              <p:nvPr/>
            </p:nvGrpSpPr>
            <p:grpSpPr bwMode="auto">
              <a:xfrm>
                <a:off x="1293" y="2432"/>
                <a:ext cx="408" cy="408"/>
                <a:chOff x="1293" y="2024"/>
                <a:chExt cx="408" cy="408"/>
              </a:xfrm>
            </p:grpSpPr>
            <p:sp>
              <p:nvSpPr>
                <p:cNvPr id="43088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089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rgbClr val="FF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b="1" baseline="-250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85" name="Group 67"/>
              <p:cNvGrpSpPr>
                <a:grpSpLocks/>
              </p:cNvGrpSpPr>
              <p:nvPr/>
            </p:nvGrpSpPr>
            <p:grpSpPr bwMode="auto">
              <a:xfrm>
                <a:off x="1701" y="2432"/>
                <a:ext cx="408" cy="408"/>
                <a:chOff x="1293" y="2024"/>
                <a:chExt cx="408" cy="408"/>
              </a:xfrm>
            </p:grpSpPr>
            <p:sp>
              <p:nvSpPr>
                <p:cNvPr id="43086" name="Rectangle 6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08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3027" name="Group 78"/>
            <p:cNvGrpSpPr>
              <a:grpSpLocks/>
            </p:cNvGrpSpPr>
            <p:nvPr/>
          </p:nvGrpSpPr>
          <p:grpSpPr bwMode="auto">
            <a:xfrm>
              <a:off x="930" y="1714"/>
              <a:ext cx="829" cy="250"/>
              <a:chOff x="1293" y="1752"/>
              <a:chExt cx="829" cy="250"/>
            </a:xfrm>
          </p:grpSpPr>
          <p:sp>
            <p:nvSpPr>
              <p:cNvPr id="43080" name="Text Box 71"/>
              <p:cNvSpPr txBox="1">
                <a:spLocks noChangeArrowheads="1"/>
              </p:cNvSpPr>
              <p:nvPr/>
            </p:nvSpPr>
            <p:spPr bwMode="auto">
              <a:xfrm>
                <a:off x="1293" y="1752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00</a:t>
                </a:r>
              </a:p>
            </p:txBody>
          </p:sp>
          <p:sp>
            <p:nvSpPr>
              <p:cNvPr id="43081" name="Text Box 72"/>
              <p:cNvSpPr txBox="1">
                <a:spLocks noChangeArrowheads="1"/>
              </p:cNvSpPr>
              <p:nvPr/>
            </p:nvSpPr>
            <p:spPr bwMode="auto">
              <a:xfrm>
                <a:off x="1701" y="1752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01</a:t>
                </a:r>
              </a:p>
            </p:txBody>
          </p:sp>
        </p:grpSp>
        <p:grpSp>
          <p:nvGrpSpPr>
            <p:cNvPr id="43028" name="Group 79"/>
            <p:cNvGrpSpPr>
              <a:grpSpLocks/>
            </p:cNvGrpSpPr>
            <p:nvPr/>
          </p:nvGrpSpPr>
          <p:grpSpPr bwMode="auto">
            <a:xfrm>
              <a:off x="521" y="2061"/>
              <a:ext cx="421" cy="659"/>
              <a:chOff x="884" y="2091"/>
              <a:chExt cx="421" cy="659"/>
            </a:xfrm>
          </p:grpSpPr>
          <p:sp>
            <p:nvSpPr>
              <p:cNvPr id="43078" name="Text Box 73"/>
              <p:cNvSpPr txBox="1">
                <a:spLocks noChangeArrowheads="1"/>
              </p:cNvSpPr>
              <p:nvPr/>
            </p:nvSpPr>
            <p:spPr bwMode="auto">
              <a:xfrm>
                <a:off x="884" y="2091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00</a:t>
                </a:r>
              </a:p>
            </p:txBody>
          </p:sp>
          <p:sp>
            <p:nvSpPr>
              <p:cNvPr id="43079" name="Text Box 74"/>
              <p:cNvSpPr txBox="1">
                <a:spLocks noChangeArrowheads="1"/>
              </p:cNvSpPr>
              <p:nvPr/>
            </p:nvSpPr>
            <p:spPr bwMode="auto">
              <a:xfrm>
                <a:off x="884" y="2500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01</a:t>
                </a:r>
              </a:p>
            </p:txBody>
          </p:sp>
        </p:grpSp>
        <p:grpSp>
          <p:nvGrpSpPr>
            <p:cNvPr id="43029" name="Group 80"/>
            <p:cNvGrpSpPr>
              <a:grpSpLocks/>
            </p:cNvGrpSpPr>
            <p:nvPr/>
          </p:nvGrpSpPr>
          <p:grpSpPr bwMode="auto">
            <a:xfrm>
              <a:off x="295" y="1525"/>
              <a:ext cx="815" cy="469"/>
              <a:chOff x="658" y="1555"/>
              <a:chExt cx="815" cy="469"/>
            </a:xfrm>
          </p:grpSpPr>
          <p:sp>
            <p:nvSpPr>
              <p:cNvPr id="43075" name="Line 75"/>
              <p:cNvSpPr>
                <a:spLocks noChangeShapeType="1"/>
              </p:cNvSpPr>
              <p:nvPr/>
            </p:nvSpPr>
            <p:spPr bwMode="auto">
              <a:xfrm flipH="1" flipV="1">
                <a:off x="930" y="1662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6" name="Text Box 76"/>
              <p:cNvSpPr txBox="1">
                <a:spLocks noChangeArrowheads="1"/>
              </p:cNvSpPr>
              <p:nvPr/>
            </p:nvSpPr>
            <p:spPr bwMode="auto">
              <a:xfrm>
                <a:off x="884" y="1555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43077" name="Text Box 77"/>
              <p:cNvSpPr txBox="1">
                <a:spLocks noChangeArrowheads="1"/>
              </p:cNvSpPr>
              <p:nvPr/>
            </p:nvSpPr>
            <p:spPr bwMode="auto">
              <a:xfrm>
                <a:off x="658" y="1736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CD</a:t>
                </a:r>
              </a:p>
            </p:txBody>
          </p:sp>
        </p:grpSp>
        <p:grpSp>
          <p:nvGrpSpPr>
            <p:cNvPr id="43030" name="Group 70"/>
            <p:cNvGrpSpPr>
              <a:grpSpLocks/>
            </p:cNvGrpSpPr>
            <p:nvPr/>
          </p:nvGrpSpPr>
          <p:grpSpPr bwMode="auto">
            <a:xfrm>
              <a:off x="930" y="2808"/>
              <a:ext cx="816" cy="816"/>
              <a:chOff x="1293" y="2024"/>
              <a:chExt cx="816" cy="816"/>
            </a:xfrm>
          </p:grpSpPr>
          <p:grpSp>
            <p:nvGrpSpPr>
              <p:cNvPr id="43063" name="Group 60"/>
              <p:cNvGrpSpPr>
                <a:grpSpLocks/>
              </p:cNvGrpSpPr>
              <p:nvPr/>
            </p:nvGrpSpPr>
            <p:grpSpPr bwMode="auto">
              <a:xfrm>
                <a:off x="1293" y="2024"/>
                <a:ext cx="408" cy="408"/>
                <a:chOff x="1293" y="2024"/>
                <a:chExt cx="408" cy="408"/>
              </a:xfrm>
            </p:grpSpPr>
            <p:sp>
              <p:nvSpPr>
                <p:cNvPr id="43073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07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64" name="Group 61"/>
              <p:cNvGrpSpPr>
                <a:grpSpLocks/>
              </p:cNvGrpSpPr>
              <p:nvPr/>
            </p:nvGrpSpPr>
            <p:grpSpPr bwMode="auto">
              <a:xfrm>
                <a:off x="1701" y="2024"/>
                <a:ext cx="408" cy="408"/>
                <a:chOff x="1293" y="2024"/>
                <a:chExt cx="408" cy="408"/>
              </a:xfrm>
            </p:grpSpPr>
            <p:sp>
              <p:nvSpPr>
                <p:cNvPr id="43071" name="Rectangle 62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072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  <a:endParaRPr lang="en-US" altLang="zh-CN" b="1" baseline="-2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65" name="Group 64"/>
              <p:cNvGrpSpPr>
                <a:grpSpLocks/>
              </p:cNvGrpSpPr>
              <p:nvPr/>
            </p:nvGrpSpPr>
            <p:grpSpPr bwMode="auto">
              <a:xfrm>
                <a:off x="1293" y="2432"/>
                <a:ext cx="408" cy="408"/>
                <a:chOff x="1293" y="2024"/>
                <a:chExt cx="408" cy="408"/>
              </a:xfrm>
            </p:grpSpPr>
            <p:sp>
              <p:nvSpPr>
                <p:cNvPr id="43069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07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rgbClr val="FF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b="1" baseline="-250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66" name="Group 67"/>
              <p:cNvGrpSpPr>
                <a:grpSpLocks/>
              </p:cNvGrpSpPr>
              <p:nvPr/>
            </p:nvGrpSpPr>
            <p:grpSpPr bwMode="auto">
              <a:xfrm>
                <a:off x="1701" y="2432"/>
                <a:ext cx="408" cy="408"/>
                <a:chOff x="1293" y="2024"/>
                <a:chExt cx="408" cy="408"/>
              </a:xfrm>
            </p:grpSpPr>
            <p:sp>
              <p:nvSpPr>
                <p:cNvPr id="43067" name="Rectangle 6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06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3031" name="Group 79"/>
            <p:cNvGrpSpPr>
              <a:grpSpLocks/>
            </p:cNvGrpSpPr>
            <p:nvPr/>
          </p:nvGrpSpPr>
          <p:grpSpPr bwMode="auto">
            <a:xfrm>
              <a:off x="521" y="2907"/>
              <a:ext cx="421" cy="659"/>
              <a:chOff x="884" y="2091"/>
              <a:chExt cx="421" cy="659"/>
            </a:xfrm>
          </p:grpSpPr>
          <p:sp>
            <p:nvSpPr>
              <p:cNvPr id="43061" name="Text Box 73"/>
              <p:cNvSpPr txBox="1">
                <a:spLocks noChangeArrowheads="1"/>
              </p:cNvSpPr>
              <p:nvPr/>
            </p:nvSpPr>
            <p:spPr bwMode="auto">
              <a:xfrm>
                <a:off x="884" y="2091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11</a:t>
                </a:r>
              </a:p>
            </p:txBody>
          </p:sp>
          <p:sp>
            <p:nvSpPr>
              <p:cNvPr id="43062" name="Text Box 74"/>
              <p:cNvSpPr txBox="1">
                <a:spLocks noChangeArrowheads="1"/>
              </p:cNvSpPr>
              <p:nvPr/>
            </p:nvSpPr>
            <p:spPr bwMode="auto">
              <a:xfrm>
                <a:off x="884" y="2500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10</a:t>
                </a:r>
              </a:p>
            </p:txBody>
          </p:sp>
        </p:grpSp>
        <p:grpSp>
          <p:nvGrpSpPr>
            <p:cNvPr id="43032" name="Group 70"/>
            <p:cNvGrpSpPr>
              <a:grpSpLocks/>
            </p:cNvGrpSpPr>
            <p:nvPr/>
          </p:nvGrpSpPr>
          <p:grpSpPr bwMode="auto">
            <a:xfrm>
              <a:off x="1747" y="1994"/>
              <a:ext cx="816" cy="816"/>
              <a:chOff x="1293" y="2024"/>
              <a:chExt cx="816" cy="816"/>
            </a:xfrm>
          </p:grpSpPr>
          <p:grpSp>
            <p:nvGrpSpPr>
              <p:cNvPr id="43049" name="Group 60"/>
              <p:cNvGrpSpPr>
                <a:grpSpLocks/>
              </p:cNvGrpSpPr>
              <p:nvPr/>
            </p:nvGrpSpPr>
            <p:grpSpPr bwMode="auto">
              <a:xfrm>
                <a:off x="1293" y="2024"/>
                <a:ext cx="408" cy="408"/>
                <a:chOff x="1293" y="2024"/>
                <a:chExt cx="408" cy="408"/>
              </a:xfrm>
            </p:grpSpPr>
            <p:sp>
              <p:nvSpPr>
                <p:cNvPr id="4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  <a:endParaRPr lang="en-US" altLang="zh-CN" b="1" baseline="-2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50" name="Group 61"/>
              <p:cNvGrpSpPr>
                <a:grpSpLocks/>
              </p:cNvGrpSpPr>
              <p:nvPr/>
            </p:nvGrpSpPr>
            <p:grpSpPr bwMode="auto">
              <a:xfrm>
                <a:off x="1701" y="2024"/>
                <a:ext cx="408" cy="408"/>
                <a:chOff x="1293" y="2024"/>
                <a:chExt cx="408" cy="408"/>
              </a:xfrm>
            </p:grpSpPr>
            <p:sp>
              <p:nvSpPr>
                <p:cNvPr id="43057" name="Rectangle 62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05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51" name="Group 64"/>
              <p:cNvGrpSpPr>
                <a:grpSpLocks/>
              </p:cNvGrpSpPr>
              <p:nvPr/>
            </p:nvGrpSpPr>
            <p:grpSpPr bwMode="auto">
              <a:xfrm>
                <a:off x="1293" y="2432"/>
                <a:ext cx="408" cy="408"/>
                <a:chOff x="1293" y="2024"/>
                <a:chExt cx="408" cy="408"/>
              </a:xfrm>
            </p:grpSpPr>
            <p:sp>
              <p:nvSpPr>
                <p:cNvPr id="43055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05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rgbClr val="FF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b="1" baseline="-250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52" name="Group 67"/>
              <p:cNvGrpSpPr>
                <a:grpSpLocks/>
              </p:cNvGrpSpPr>
              <p:nvPr/>
            </p:nvGrpSpPr>
            <p:grpSpPr bwMode="auto">
              <a:xfrm>
                <a:off x="1701" y="2432"/>
                <a:ext cx="408" cy="408"/>
                <a:chOff x="1293" y="2024"/>
                <a:chExt cx="408" cy="408"/>
              </a:xfrm>
            </p:grpSpPr>
            <p:sp>
              <p:nvSpPr>
                <p:cNvPr id="43053" name="Rectangle 6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054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  <a:endParaRPr lang="en-US" altLang="zh-CN" b="1" baseline="-2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3033" name="Group 70"/>
            <p:cNvGrpSpPr>
              <a:grpSpLocks/>
            </p:cNvGrpSpPr>
            <p:nvPr/>
          </p:nvGrpSpPr>
          <p:grpSpPr bwMode="auto">
            <a:xfrm>
              <a:off x="1746" y="2811"/>
              <a:ext cx="816" cy="816"/>
              <a:chOff x="1293" y="2024"/>
              <a:chExt cx="816" cy="816"/>
            </a:xfrm>
          </p:grpSpPr>
          <p:grpSp>
            <p:nvGrpSpPr>
              <p:cNvPr id="43037" name="Group 60"/>
              <p:cNvGrpSpPr>
                <a:grpSpLocks/>
              </p:cNvGrpSpPr>
              <p:nvPr/>
            </p:nvGrpSpPr>
            <p:grpSpPr bwMode="auto">
              <a:xfrm>
                <a:off x="1293" y="2024"/>
                <a:ext cx="408" cy="408"/>
                <a:chOff x="1293" y="2024"/>
                <a:chExt cx="408" cy="408"/>
              </a:xfrm>
            </p:grpSpPr>
            <p:sp>
              <p:nvSpPr>
                <p:cNvPr id="43047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048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rgbClr val="FF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b="1" baseline="-250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38" name="Group 61"/>
              <p:cNvGrpSpPr>
                <a:grpSpLocks/>
              </p:cNvGrpSpPr>
              <p:nvPr/>
            </p:nvGrpSpPr>
            <p:grpSpPr bwMode="auto">
              <a:xfrm>
                <a:off x="1701" y="2024"/>
                <a:ext cx="408" cy="408"/>
                <a:chOff x="1293" y="2024"/>
                <a:chExt cx="408" cy="408"/>
              </a:xfrm>
            </p:grpSpPr>
            <p:sp>
              <p:nvSpPr>
                <p:cNvPr id="43045" name="Rectangle 62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046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  <a:endParaRPr lang="en-US" altLang="zh-CN" b="1" baseline="-2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39" name="Group 64"/>
              <p:cNvGrpSpPr>
                <a:grpSpLocks/>
              </p:cNvGrpSpPr>
              <p:nvPr/>
            </p:nvGrpSpPr>
            <p:grpSpPr bwMode="auto">
              <a:xfrm>
                <a:off x="1293" y="2432"/>
                <a:ext cx="408" cy="408"/>
                <a:chOff x="1293" y="2024"/>
                <a:chExt cx="408" cy="408"/>
              </a:xfrm>
            </p:grpSpPr>
            <p:sp>
              <p:nvSpPr>
                <p:cNvPr id="43043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04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rgbClr val="FF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b="1" baseline="-2500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040" name="Group 67"/>
              <p:cNvGrpSpPr>
                <a:grpSpLocks/>
              </p:cNvGrpSpPr>
              <p:nvPr/>
            </p:nvGrpSpPr>
            <p:grpSpPr bwMode="auto">
              <a:xfrm>
                <a:off x="1701" y="2432"/>
                <a:ext cx="408" cy="408"/>
                <a:chOff x="1293" y="2024"/>
                <a:chExt cx="408" cy="408"/>
              </a:xfrm>
            </p:grpSpPr>
            <p:sp>
              <p:nvSpPr>
                <p:cNvPr id="43041" name="Rectangle 6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4304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43034" name="Group 78"/>
            <p:cNvGrpSpPr>
              <a:grpSpLocks/>
            </p:cNvGrpSpPr>
            <p:nvPr/>
          </p:nvGrpSpPr>
          <p:grpSpPr bwMode="auto">
            <a:xfrm>
              <a:off x="1742" y="1714"/>
              <a:ext cx="829" cy="250"/>
              <a:chOff x="1293" y="1752"/>
              <a:chExt cx="829" cy="250"/>
            </a:xfrm>
          </p:grpSpPr>
          <p:sp>
            <p:nvSpPr>
              <p:cNvPr id="43035" name="Text Box 71"/>
              <p:cNvSpPr txBox="1">
                <a:spLocks noChangeArrowheads="1"/>
              </p:cNvSpPr>
              <p:nvPr/>
            </p:nvSpPr>
            <p:spPr bwMode="auto">
              <a:xfrm>
                <a:off x="1293" y="1752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11</a:t>
                </a:r>
              </a:p>
            </p:txBody>
          </p:sp>
          <p:sp>
            <p:nvSpPr>
              <p:cNvPr id="43036" name="Text Box 72"/>
              <p:cNvSpPr txBox="1">
                <a:spLocks noChangeArrowheads="1"/>
              </p:cNvSpPr>
              <p:nvPr/>
            </p:nvSpPr>
            <p:spPr bwMode="auto">
              <a:xfrm>
                <a:off x="1701" y="1752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10</a:t>
                </a:r>
              </a:p>
            </p:txBody>
          </p:sp>
        </p:grpSp>
      </p:grpSp>
      <p:sp>
        <p:nvSpPr>
          <p:cNvPr id="43200" name="AutoShape 192"/>
          <p:cNvSpPr>
            <a:spLocks noChangeArrowheads="1"/>
          </p:cNvSpPr>
          <p:nvPr/>
        </p:nvSpPr>
        <p:spPr bwMode="auto">
          <a:xfrm>
            <a:off x="3441700" y="3500438"/>
            <a:ext cx="431800" cy="1008062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3201" name="AutoShape 193"/>
          <p:cNvSpPr>
            <a:spLocks noChangeArrowheads="1"/>
          </p:cNvSpPr>
          <p:nvPr/>
        </p:nvSpPr>
        <p:spPr bwMode="auto">
          <a:xfrm>
            <a:off x="2797175" y="2819400"/>
            <a:ext cx="431800" cy="4318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3202" name="AutoShape 194"/>
          <p:cNvSpPr>
            <a:spLocks noChangeArrowheads="1"/>
          </p:cNvSpPr>
          <p:nvPr/>
        </p:nvSpPr>
        <p:spPr bwMode="auto">
          <a:xfrm>
            <a:off x="2157413" y="4098925"/>
            <a:ext cx="431800" cy="4318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3203" name="Rectangle 195"/>
          <p:cNvSpPr>
            <a:spLocks noChangeArrowheads="1"/>
          </p:cNvSpPr>
          <p:nvPr/>
        </p:nvSpPr>
        <p:spPr bwMode="auto">
          <a:xfrm>
            <a:off x="5287963" y="1484313"/>
            <a:ext cx="2811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* 考虑无关项</a:t>
            </a:r>
          </a:p>
        </p:txBody>
      </p:sp>
      <p:sp>
        <p:nvSpPr>
          <p:cNvPr id="22559" name="AutoShape 31"/>
          <p:cNvSpPr>
            <a:spLocks noChangeArrowheads="1"/>
          </p:cNvSpPr>
          <p:nvPr/>
        </p:nvSpPr>
        <p:spPr bwMode="auto">
          <a:xfrm>
            <a:off x="3132138" y="5588000"/>
            <a:ext cx="1944687" cy="720725"/>
          </a:xfrm>
          <a:prstGeom prst="wedgeRoundRectCallout">
            <a:avLst>
              <a:gd name="adj1" fmla="val 68611"/>
              <a:gd name="adj2" fmla="val -16431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 b="1">
                <a:latin typeface="Times New Roman" pitchFamily="18" charset="0"/>
              </a:rPr>
              <a:t>需要就用；不必一定合并</a:t>
            </a:r>
            <a:endParaRPr lang="zh-CN" altLang="en-US" sz="2000" b="1">
              <a:solidFill>
                <a:schemeClr val="folHlink"/>
              </a:solidFill>
            </a:endParaRPr>
          </a:p>
        </p:txBody>
      </p:sp>
      <p:sp>
        <p:nvSpPr>
          <p:cNvPr id="43205" name="AutoShape 197"/>
          <p:cNvSpPr>
            <a:spLocks noChangeArrowheads="1"/>
          </p:cNvSpPr>
          <p:nvPr/>
        </p:nvSpPr>
        <p:spPr bwMode="auto">
          <a:xfrm>
            <a:off x="7045325" y="2852738"/>
            <a:ext cx="431800" cy="230505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3206" name="AutoShape 198"/>
          <p:cNvSpPr>
            <a:spLocks noChangeArrowheads="1"/>
          </p:cNvSpPr>
          <p:nvPr/>
        </p:nvSpPr>
        <p:spPr bwMode="auto">
          <a:xfrm>
            <a:off x="7113588" y="3500438"/>
            <a:ext cx="935037" cy="1008062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3207" name="AutoShape 199"/>
          <p:cNvSpPr>
            <a:spLocks noChangeArrowheads="1"/>
          </p:cNvSpPr>
          <p:nvPr/>
        </p:nvSpPr>
        <p:spPr bwMode="auto">
          <a:xfrm>
            <a:off x="6448425" y="4137025"/>
            <a:ext cx="982663" cy="4318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3208" name="Rectangle 200"/>
          <p:cNvSpPr>
            <a:spLocks noChangeArrowheads="1"/>
          </p:cNvSpPr>
          <p:nvPr/>
        </p:nvSpPr>
        <p:spPr bwMode="auto">
          <a:xfrm>
            <a:off x="5507038" y="5661025"/>
            <a:ext cx="3313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</a:rPr>
              <a:t>F=AB+AD+BCD</a:t>
            </a:r>
            <a:endParaRPr kumimoji="1" lang="zh-CN" altLang="en-US" sz="2800" b="1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4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9" grpId="0"/>
      <p:bldP spid="43060" grpId="0"/>
      <p:bldP spid="43130" grpId="0"/>
      <p:bldP spid="43200" grpId="0" animBg="1"/>
      <p:bldP spid="43201" grpId="0" animBg="1"/>
      <p:bldP spid="43202" grpId="0" animBg="1"/>
      <p:bldP spid="43203" grpId="0"/>
      <p:bldP spid="22559" grpId="0" animBg="1"/>
      <p:bldP spid="43205" grpId="0" animBg="1"/>
      <p:bldP spid="43206" grpId="0" animBg="1"/>
      <p:bldP spid="43207" grpId="0" animBg="1"/>
      <p:bldP spid="432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  <p:sp>
        <p:nvSpPr>
          <p:cNvPr id="41037" name="文本框 2"/>
          <p:cNvSpPr txBox="1">
            <a:spLocks noChangeArrowheads="1"/>
          </p:cNvSpPr>
          <p:nvPr/>
        </p:nvSpPr>
        <p:spPr bwMode="auto">
          <a:xfrm>
            <a:off x="0" y="260350"/>
            <a:ext cx="59404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三、几个设计中的实际问题</a:t>
            </a:r>
          </a:p>
        </p:txBody>
      </p:sp>
      <p:sp>
        <p:nvSpPr>
          <p:cNvPr id="35922" name="Text Box 91"/>
          <p:cNvSpPr txBox="1">
            <a:spLocks noChangeArrowheads="1"/>
          </p:cNvSpPr>
          <p:nvPr/>
        </p:nvSpPr>
        <p:spPr bwMode="auto">
          <a:xfrm>
            <a:off x="612775" y="1109663"/>
            <a:ext cx="43926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 b="1"/>
              <a:t>(</a:t>
            </a: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en-US" altLang="zh-CN" sz="2800" b="1"/>
              <a:t>)</a:t>
            </a:r>
            <a:r>
              <a:rPr lang="zh-CN" altLang="en-US" sz="2800" b="1"/>
              <a:t>变换成相应的</a:t>
            </a:r>
            <a:r>
              <a:rPr lang="zh-CN" altLang="en-US" sz="2800" b="1">
                <a:solidFill>
                  <a:schemeClr val="hlink"/>
                </a:solidFill>
              </a:rPr>
              <a:t>形式</a:t>
            </a:r>
          </a:p>
        </p:txBody>
      </p:sp>
      <p:grpSp>
        <p:nvGrpSpPr>
          <p:cNvPr id="44069" name="Group 37"/>
          <p:cNvGrpSpPr>
            <a:grpSpLocks/>
          </p:cNvGrpSpPr>
          <p:nvPr/>
        </p:nvGrpSpPr>
        <p:grpSpPr bwMode="auto">
          <a:xfrm>
            <a:off x="828675" y="1844675"/>
            <a:ext cx="3313113" cy="590550"/>
            <a:chOff x="567" y="1661"/>
            <a:chExt cx="2087" cy="372"/>
          </a:xfrm>
        </p:grpSpPr>
        <p:sp>
          <p:nvSpPr>
            <p:cNvPr id="44087" name="Rectangle 33"/>
            <p:cNvSpPr>
              <a:spLocks noChangeArrowheads="1"/>
            </p:cNvSpPr>
            <p:nvPr/>
          </p:nvSpPr>
          <p:spPr bwMode="auto">
            <a:xfrm>
              <a:off x="567" y="1706"/>
              <a:ext cx="20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 b="1">
                  <a:latin typeface="Times New Roman" pitchFamily="18" charset="0"/>
                </a:rPr>
                <a:t>F = AB+AD+BCD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4088" name="Line 35"/>
            <p:cNvSpPr>
              <a:spLocks noChangeShapeType="1"/>
            </p:cNvSpPr>
            <p:nvPr/>
          </p:nvSpPr>
          <p:spPr bwMode="auto">
            <a:xfrm>
              <a:off x="1012" y="1736"/>
              <a:ext cx="13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36"/>
            <p:cNvSpPr>
              <a:spLocks noChangeShapeType="1"/>
            </p:cNvSpPr>
            <p:nvPr/>
          </p:nvSpPr>
          <p:spPr bwMode="auto">
            <a:xfrm>
              <a:off x="1012" y="1661"/>
              <a:ext cx="13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76" name="Group 44"/>
          <p:cNvGrpSpPr>
            <a:grpSpLocks/>
          </p:cNvGrpSpPr>
          <p:nvPr/>
        </p:nvGrpSpPr>
        <p:grpSpPr bwMode="auto">
          <a:xfrm>
            <a:off x="5002213" y="1824038"/>
            <a:ext cx="3313112" cy="596900"/>
            <a:chOff x="658" y="2147"/>
            <a:chExt cx="2087" cy="376"/>
          </a:xfrm>
        </p:grpSpPr>
        <p:sp>
          <p:nvSpPr>
            <p:cNvPr id="44082" name="Rectangle 39"/>
            <p:cNvSpPr>
              <a:spLocks noChangeArrowheads="1"/>
            </p:cNvSpPr>
            <p:nvPr/>
          </p:nvSpPr>
          <p:spPr bwMode="auto">
            <a:xfrm>
              <a:off x="658" y="2196"/>
              <a:ext cx="20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 b="1">
                  <a:latin typeface="Times New Roman" pitchFamily="18" charset="0"/>
                </a:rPr>
                <a:t>F = AB AD BCD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sp>
          <p:nvSpPr>
            <p:cNvPr id="44083" name="Line 40"/>
            <p:cNvSpPr>
              <a:spLocks noChangeShapeType="1"/>
            </p:cNvSpPr>
            <p:nvPr/>
          </p:nvSpPr>
          <p:spPr bwMode="auto">
            <a:xfrm>
              <a:off x="1127" y="2226"/>
              <a:ext cx="2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4" name="Line 41"/>
            <p:cNvSpPr>
              <a:spLocks noChangeShapeType="1"/>
            </p:cNvSpPr>
            <p:nvPr/>
          </p:nvSpPr>
          <p:spPr bwMode="auto">
            <a:xfrm>
              <a:off x="1111" y="2147"/>
              <a:ext cx="12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Line 42"/>
            <p:cNvSpPr>
              <a:spLocks noChangeShapeType="1"/>
            </p:cNvSpPr>
            <p:nvPr/>
          </p:nvSpPr>
          <p:spPr bwMode="auto">
            <a:xfrm>
              <a:off x="1487" y="2221"/>
              <a:ext cx="30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Line 43"/>
            <p:cNvSpPr>
              <a:spLocks noChangeShapeType="1"/>
            </p:cNvSpPr>
            <p:nvPr/>
          </p:nvSpPr>
          <p:spPr bwMode="auto">
            <a:xfrm>
              <a:off x="1850" y="2221"/>
              <a:ext cx="48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47" name="Text Box 91"/>
          <p:cNvSpPr txBox="1">
            <a:spLocks noChangeArrowheads="1"/>
          </p:cNvSpPr>
          <p:nvPr/>
        </p:nvSpPr>
        <p:spPr bwMode="auto">
          <a:xfrm>
            <a:off x="612775" y="2565400"/>
            <a:ext cx="3382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 b="1"/>
              <a:t>(</a:t>
            </a:r>
            <a:r>
              <a:rPr lang="en-US" altLang="zh-CN" sz="2800" b="1">
                <a:latin typeface="Times New Roman" pitchFamily="18" charset="0"/>
              </a:rPr>
              <a:t>4</a:t>
            </a:r>
            <a:r>
              <a:rPr lang="en-US" altLang="zh-CN" sz="2800" b="1"/>
              <a:t>)</a:t>
            </a:r>
            <a:r>
              <a:rPr lang="zh-CN" altLang="en-US" sz="2800" b="1"/>
              <a:t>画出电路图</a:t>
            </a:r>
            <a:endParaRPr lang="zh-CN" altLang="en-US" sz="2800" b="1">
              <a:solidFill>
                <a:schemeClr val="hlink"/>
              </a:solidFill>
            </a:endParaRPr>
          </a:p>
        </p:txBody>
      </p:sp>
      <p:grpSp>
        <p:nvGrpSpPr>
          <p:cNvPr id="44120" name="Group 88"/>
          <p:cNvGrpSpPr>
            <a:grpSpLocks/>
          </p:cNvGrpSpPr>
          <p:nvPr/>
        </p:nvGrpSpPr>
        <p:grpSpPr bwMode="auto">
          <a:xfrm>
            <a:off x="3556000" y="2546350"/>
            <a:ext cx="4903788" cy="2970213"/>
            <a:chOff x="1152" y="2058"/>
            <a:chExt cx="3089" cy="1871"/>
          </a:xfrm>
        </p:grpSpPr>
        <p:sp>
          <p:nvSpPr>
            <p:cNvPr id="44043" name="Text Box 78"/>
            <p:cNvSpPr txBox="1">
              <a:spLocks noChangeArrowheads="1"/>
            </p:cNvSpPr>
            <p:nvPr/>
          </p:nvSpPr>
          <p:spPr bwMode="auto">
            <a:xfrm>
              <a:off x="1152" y="2058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A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44044" name="Text Box 79"/>
            <p:cNvSpPr txBox="1">
              <a:spLocks noChangeArrowheads="1"/>
            </p:cNvSpPr>
            <p:nvPr/>
          </p:nvSpPr>
          <p:spPr bwMode="auto">
            <a:xfrm>
              <a:off x="3804" y="2795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F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44045" name="Text Box 78"/>
            <p:cNvSpPr txBox="1">
              <a:spLocks noChangeArrowheads="1"/>
            </p:cNvSpPr>
            <p:nvPr/>
          </p:nvSpPr>
          <p:spPr bwMode="auto">
            <a:xfrm>
              <a:off x="1157" y="2271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B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44046" name="Text Box 78"/>
            <p:cNvSpPr txBox="1">
              <a:spLocks noChangeArrowheads="1"/>
            </p:cNvSpPr>
            <p:nvPr/>
          </p:nvSpPr>
          <p:spPr bwMode="auto">
            <a:xfrm>
              <a:off x="1157" y="3641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C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44047" name="Text Box 78"/>
            <p:cNvSpPr txBox="1">
              <a:spLocks noChangeArrowheads="1"/>
            </p:cNvSpPr>
            <p:nvPr/>
          </p:nvSpPr>
          <p:spPr bwMode="auto">
            <a:xfrm>
              <a:off x="1157" y="2931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D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grpSp>
          <p:nvGrpSpPr>
            <p:cNvPr id="44048" name="Group 87"/>
            <p:cNvGrpSpPr>
              <a:grpSpLocks/>
            </p:cNvGrpSpPr>
            <p:nvPr/>
          </p:nvGrpSpPr>
          <p:grpSpPr bwMode="auto">
            <a:xfrm>
              <a:off x="1553" y="2093"/>
              <a:ext cx="2330" cy="1790"/>
              <a:chOff x="1553" y="2093"/>
              <a:chExt cx="2330" cy="1790"/>
            </a:xfrm>
          </p:grpSpPr>
          <p:sp>
            <p:nvSpPr>
              <p:cNvPr id="44049" name="Line 76"/>
              <p:cNvSpPr>
                <a:spLocks noChangeShapeType="1"/>
              </p:cNvSpPr>
              <p:nvPr/>
            </p:nvSpPr>
            <p:spPr bwMode="auto">
              <a:xfrm>
                <a:off x="1553" y="2205"/>
                <a:ext cx="9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4050" name="Group 17"/>
              <p:cNvGrpSpPr>
                <a:grpSpLocks/>
              </p:cNvGrpSpPr>
              <p:nvPr/>
            </p:nvGrpSpPr>
            <p:grpSpPr bwMode="auto">
              <a:xfrm>
                <a:off x="2468" y="2093"/>
                <a:ext cx="379" cy="432"/>
                <a:chOff x="2925" y="2750"/>
                <a:chExt cx="379" cy="432"/>
              </a:xfrm>
            </p:grpSpPr>
            <p:sp>
              <p:nvSpPr>
                <p:cNvPr id="44080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44081" name="Oval 16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4051" name="Group 21"/>
              <p:cNvGrpSpPr>
                <a:grpSpLocks/>
              </p:cNvGrpSpPr>
              <p:nvPr/>
            </p:nvGrpSpPr>
            <p:grpSpPr bwMode="auto">
              <a:xfrm>
                <a:off x="2484" y="2714"/>
                <a:ext cx="379" cy="432"/>
                <a:chOff x="2925" y="2750"/>
                <a:chExt cx="379" cy="432"/>
              </a:xfrm>
            </p:grpSpPr>
            <p:sp>
              <p:nvSpPr>
                <p:cNvPr id="44078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44079" name="Oval 23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4052" name="Group 24"/>
              <p:cNvGrpSpPr>
                <a:grpSpLocks/>
              </p:cNvGrpSpPr>
              <p:nvPr/>
            </p:nvGrpSpPr>
            <p:grpSpPr bwMode="auto">
              <a:xfrm>
                <a:off x="2476" y="3451"/>
                <a:ext cx="379" cy="432"/>
                <a:chOff x="2925" y="2750"/>
                <a:chExt cx="379" cy="432"/>
              </a:xfrm>
            </p:grpSpPr>
            <p:sp>
              <p:nvSpPr>
                <p:cNvPr id="2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44077" name="Oval 26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4053" name="Group 27"/>
              <p:cNvGrpSpPr>
                <a:grpSpLocks/>
              </p:cNvGrpSpPr>
              <p:nvPr/>
            </p:nvGrpSpPr>
            <p:grpSpPr bwMode="auto">
              <a:xfrm>
                <a:off x="3248" y="2712"/>
                <a:ext cx="379" cy="432"/>
                <a:chOff x="2925" y="2750"/>
                <a:chExt cx="379" cy="432"/>
              </a:xfrm>
            </p:grpSpPr>
            <p:sp>
              <p:nvSpPr>
                <p:cNvPr id="44074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44075" name="Oval 29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44054" name="Line 77"/>
              <p:cNvSpPr>
                <a:spLocks noChangeShapeType="1"/>
              </p:cNvSpPr>
              <p:nvPr/>
            </p:nvSpPr>
            <p:spPr bwMode="auto">
              <a:xfrm>
                <a:off x="2869" y="2941"/>
                <a:ext cx="3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5" name="Line 38"/>
              <p:cNvSpPr>
                <a:spLocks noChangeShapeType="1"/>
              </p:cNvSpPr>
              <p:nvPr/>
            </p:nvSpPr>
            <p:spPr bwMode="auto">
              <a:xfrm>
                <a:off x="2200" y="3059"/>
                <a:ext cx="0" cy="4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6" name="Line 39"/>
              <p:cNvSpPr>
                <a:spLocks noChangeShapeType="1"/>
              </p:cNvSpPr>
              <p:nvPr/>
            </p:nvSpPr>
            <p:spPr bwMode="auto">
              <a:xfrm>
                <a:off x="2056" y="2416"/>
                <a:ext cx="0" cy="12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7" name="Line 76"/>
              <p:cNvSpPr>
                <a:spLocks noChangeShapeType="1"/>
              </p:cNvSpPr>
              <p:nvPr/>
            </p:nvSpPr>
            <p:spPr bwMode="auto">
              <a:xfrm>
                <a:off x="2196" y="3521"/>
                <a:ext cx="2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8" name="Line 77"/>
              <p:cNvSpPr>
                <a:spLocks noChangeShapeType="1"/>
              </p:cNvSpPr>
              <p:nvPr/>
            </p:nvSpPr>
            <p:spPr bwMode="auto">
              <a:xfrm>
                <a:off x="2052" y="3657"/>
                <a:ext cx="4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9" name="Line 76"/>
              <p:cNvSpPr>
                <a:spLocks noChangeShapeType="1"/>
              </p:cNvSpPr>
              <p:nvPr/>
            </p:nvSpPr>
            <p:spPr bwMode="auto">
              <a:xfrm>
                <a:off x="3010" y="2781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0" name="Line 77"/>
              <p:cNvSpPr>
                <a:spLocks noChangeShapeType="1"/>
              </p:cNvSpPr>
              <p:nvPr/>
            </p:nvSpPr>
            <p:spPr bwMode="auto">
              <a:xfrm>
                <a:off x="2845" y="2316"/>
                <a:ext cx="1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1" name="Line 47"/>
              <p:cNvSpPr>
                <a:spLocks noChangeShapeType="1"/>
              </p:cNvSpPr>
              <p:nvPr/>
            </p:nvSpPr>
            <p:spPr bwMode="auto">
              <a:xfrm>
                <a:off x="3010" y="2308"/>
                <a:ext cx="0" cy="4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2" name="Line 76"/>
              <p:cNvSpPr>
                <a:spLocks noChangeShapeType="1"/>
              </p:cNvSpPr>
              <p:nvPr/>
            </p:nvSpPr>
            <p:spPr bwMode="auto">
              <a:xfrm>
                <a:off x="3004" y="3098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3" name="Line 77"/>
              <p:cNvSpPr>
                <a:spLocks noChangeShapeType="1"/>
              </p:cNvSpPr>
              <p:nvPr/>
            </p:nvSpPr>
            <p:spPr bwMode="auto">
              <a:xfrm>
                <a:off x="2847" y="3674"/>
                <a:ext cx="1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4" name="Line 50"/>
              <p:cNvSpPr>
                <a:spLocks noChangeShapeType="1"/>
              </p:cNvSpPr>
              <p:nvPr/>
            </p:nvSpPr>
            <p:spPr bwMode="auto">
              <a:xfrm>
                <a:off x="3004" y="3098"/>
                <a:ext cx="0" cy="5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5" name="Line 77"/>
              <p:cNvSpPr>
                <a:spLocks noChangeShapeType="1"/>
              </p:cNvSpPr>
              <p:nvPr/>
            </p:nvSpPr>
            <p:spPr bwMode="auto">
              <a:xfrm>
                <a:off x="3623" y="2941"/>
                <a:ext cx="2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6" name="Oval 55"/>
              <p:cNvSpPr>
                <a:spLocks noChangeArrowheads="1"/>
              </p:cNvSpPr>
              <p:nvPr/>
            </p:nvSpPr>
            <p:spPr bwMode="auto">
              <a:xfrm>
                <a:off x="2178" y="3029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067" name="Oval 56"/>
              <p:cNvSpPr>
                <a:spLocks noChangeArrowheads="1"/>
              </p:cNvSpPr>
              <p:nvPr/>
            </p:nvSpPr>
            <p:spPr bwMode="auto">
              <a:xfrm>
                <a:off x="2180" y="2181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068" name="Line 76"/>
              <p:cNvSpPr>
                <a:spLocks noChangeShapeType="1"/>
              </p:cNvSpPr>
              <p:nvPr/>
            </p:nvSpPr>
            <p:spPr bwMode="auto">
              <a:xfrm>
                <a:off x="2191" y="2822"/>
                <a:ext cx="2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" name="Line 76"/>
              <p:cNvSpPr>
                <a:spLocks noChangeShapeType="1"/>
              </p:cNvSpPr>
              <p:nvPr/>
            </p:nvSpPr>
            <p:spPr bwMode="auto">
              <a:xfrm>
                <a:off x="1561" y="3053"/>
                <a:ext cx="9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0" name="Line 76"/>
              <p:cNvSpPr>
                <a:spLocks noChangeShapeType="1"/>
              </p:cNvSpPr>
              <p:nvPr/>
            </p:nvSpPr>
            <p:spPr bwMode="auto">
              <a:xfrm>
                <a:off x="1553" y="2413"/>
                <a:ext cx="9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1" name="Line 38"/>
              <p:cNvSpPr>
                <a:spLocks noChangeShapeType="1"/>
              </p:cNvSpPr>
              <p:nvPr/>
            </p:nvSpPr>
            <p:spPr bwMode="auto">
              <a:xfrm>
                <a:off x="2196" y="2205"/>
                <a:ext cx="0" cy="6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2" name="Oval 55"/>
              <p:cNvSpPr>
                <a:spLocks noChangeArrowheads="1"/>
              </p:cNvSpPr>
              <p:nvPr/>
            </p:nvSpPr>
            <p:spPr bwMode="auto">
              <a:xfrm>
                <a:off x="2026" y="2387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073" name="Line 76"/>
              <p:cNvSpPr>
                <a:spLocks noChangeShapeType="1"/>
              </p:cNvSpPr>
              <p:nvPr/>
            </p:nvSpPr>
            <p:spPr bwMode="auto">
              <a:xfrm>
                <a:off x="1565" y="3793"/>
                <a:ext cx="91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4121" name="Rectangle 89"/>
          <p:cNvSpPr>
            <a:spLocks noChangeArrowheads="1"/>
          </p:cNvSpPr>
          <p:nvPr/>
        </p:nvSpPr>
        <p:spPr bwMode="auto">
          <a:xfrm>
            <a:off x="539750" y="5589588"/>
            <a:ext cx="80248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="1"/>
              <a:t>  </a:t>
            </a:r>
            <a:r>
              <a:rPr kumimoji="1" lang="zh-CN" altLang="en-US" sz="2800" b="1">
                <a:solidFill>
                  <a:srgbClr val="FF0000"/>
                </a:solidFill>
              </a:rPr>
              <a:t>注意：</a:t>
            </a:r>
            <a:r>
              <a:rPr kumimoji="1" lang="zh-CN" altLang="en-US" sz="2800" b="1"/>
              <a:t>恰当地</a:t>
            </a:r>
            <a:r>
              <a:rPr kumimoji="1" lang="zh-CN" altLang="en-US" sz="2800" b="1">
                <a:solidFill>
                  <a:schemeClr val="hlink"/>
                </a:solidFill>
              </a:rPr>
              <a:t>利用无关项</a:t>
            </a:r>
            <a:r>
              <a:rPr kumimoji="1" lang="zh-CN" altLang="en-US" sz="2800" b="1"/>
              <a:t>进行函数化简，通常可使设计出来的电路</a:t>
            </a:r>
            <a:r>
              <a:rPr kumimoji="1" lang="zh-CN" altLang="en-US" sz="2800" b="1">
                <a:solidFill>
                  <a:schemeClr val="folHlink"/>
                </a:solidFill>
              </a:rPr>
              <a:t>更简单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44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44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44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2" grpId="0"/>
      <p:bldP spid="37947" grpId="0"/>
      <p:bldP spid="441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7" name="文本框 2"/>
          <p:cNvSpPr txBox="1">
            <a:spLocks noChangeArrowheads="1"/>
          </p:cNvSpPr>
          <p:nvPr/>
        </p:nvSpPr>
        <p:spPr bwMode="auto">
          <a:xfrm>
            <a:off x="0" y="260350"/>
            <a:ext cx="59404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三、几个设计中的实际问题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39750" y="1052513"/>
            <a:ext cx="6480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latin typeface="Times New Roman" pitchFamily="18" charset="0"/>
              </a:rPr>
              <a:t>2</a:t>
            </a:r>
            <a:r>
              <a:rPr kumimoji="1" lang="zh-CN" altLang="en-US" sz="2800" b="1"/>
              <a:t>、</a:t>
            </a:r>
            <a:r>
              <a:rPr kumimoji="1" lang="zh-CN" altLang="en-US" sz="2800" b="1">
                <a:solidFill>
                  <a:schemeClr val="hlink"/>
                </a:solidFill>
              </a:rPr>
              <a:t>多输出</a:t>
            </a:r>
            <a:r>
              <a:rPr kumimoji="1" lang="zh-CN" altLang="en-US" sz="2800" b="1"/>
              <a:t>函数的组合逻辑电路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52413" y="1917700"/>
            <a:ext cx="8496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  实际问题中，大量存在着由</a:t>
            </a:r>
            <a:r>
              <a:rPr kumimoji="1" lang="zh-CN" altLang="en-US" b="1">
                <a:solidFill>
                  <a:schemeClr val="folHlink"/>
                </a:solidFill>
              </a:rPr>
              <a:t>同一组输入变量</a:t>
            </a:r>
            <a:r>
              <a:rPr kumimoji="1" lang="zh-CN" altLang="en-US" b="1"/>
              <a:t>产生多个输出函数的问题，实现这类问题的组合逻辑电路</a:t>
            </a:r>
            <a:r>
              <a:rPr kumimoji="1" lang="zh-CN" altLang="en-US" b="1">
                <a:solidFill>
                  <a:schemeClr val="hlink"/>
                </a:solidFill>
              </a:rPr>
              <a:t>称为多输出函数的组合逻辑电路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52413" y="3716338"/>
            <a:ext cx="87487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  多输出组合电路达到最简的关键是在函数化简时找出各输出函数的</a:t>
            </a:r>
            <a:r>
              <a:rPr kumimoji="1" lang="zh-CN" altLang="en-US" b="1">
                <a:solidFill>
                  <a:srgbClr val="FF0000"/>
                </a:solidFill>
              </a:rPr>
              <a:t>公用项</a:t>
            </a:r>
            <a:r>
              <a:rPr kumimoji="1" lang="zh-CN" altLang="en-US" b="1"/>
              <a:t>，使之在逻辑电路中实现对逻辑门的</a:t>
            </a:r>
            <a:r>
              <a:rPr kumimoji="1" lang="zh-CN" altLang="en-US" b="1">
                <a:solidFill>
                  <a:srgbClr val="FF0000"/>
                </a:solidFill>
              </a:rPr>
              <a:t>“共享”</a:t>
            </a:r>
            <a:r>
              <a:rPr kumimoji="1" lang="zh-CN" altLang="en-US" b="1"/>
              <a:t>，从而达到电路</a:t>
            </a:r>
            <a:r>
              <a:rPr kumimoji="1" lang="zh-CN" altLang="en-US" b="1">
                <a:solidFill>
                  <a:schemeClr val="folHlink"/>
                </a:solidFill>
              </a:rPr>
              <a:t>整体结构最简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45062" grpId="0"/>
      <p:bldP spid="450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7" name="文本框 2"/>
          <p:cNvSpPr txBox="1">
            <a:spLocks noChangeArrowheads="1"/>
          </p:cNvSpPr>
          <p:nvPr/>
        </p:nvSpPr>
        <p:spPr bwMode="auto">
          <a:xfrm>
            <a:off x="0" y="260350"/>
            <a:ext cx="59404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三、几个设计中的实际问题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95288" y="1125538"/>
            <a:ext cx="8496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>
                <a:latin typeface="Times New Roman" pitchFamily="18" charset="0"/>
              </a:rPr>
              <a:t>例：某组合逻辑电路，三个输入端分别为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kumimoji="1" lang="zh-CN" altLang="en-US" b="1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kumimoji="1" lang="zh-CN" altLang="en-US" b="1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kumimoji="1" lang="zh-CN" altLang="en-US" b="1">
                <a:latin typeface="Times New Roman" pitchFamily="18" charset="0"/>
              </a:rPr>
              <a:t>，两个输出端的表达式分别为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F</a:t>
            </a:r>
            <a:r>
              <a:rPr kumimoji="1" lang="en-US" altLang="zh-CN" b="1" baseline="-250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(A,B,C) = ∑m( 1,3,4,5,7 )</a:t>
            </a:r>
            <a:r>
              <a:rPr kumimoji="1" lang="en-US" altLang="zh-CN" b="1">
                <a:latin typeface="Times New Roman" pitchFamily="18" charset="0"/>
              </a:rPr>
              <a:t> </a:t>
            </a:r>
          </a:p>
          <a:p>
            <a:pPr defTabSz="914400"/>
            <a:r>
              <a:rPr kumimoji="1" lang="zh-CN" altLang="en-US" b="1">
                <a:latin typeface="Times New Roman" pitchFamily="18" charset="0"/>
              </a:rPr>
              <a:t>                            和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F</a:t>
            </a:r>
            <a:r>
              <a:rPr kumimoji="1" lang="en-US" altLang="zh-CN" b="1" baseline="-250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(A,B,C) = ∑m( 2,3,4 )</a:t>
            </a:r>
            <a:r>
              <a:rPr kumimoji="1" lang="en-US" altLang="zh-CN" b="1">
                <a:latin typeface="Times New Roman" pitchFamily="18" charset="0"/>
              </a:rPr>
              <a:t> </a:t>
            </a:r>
            <a:endParaRPr kumimoji="1" lang="zh-CN" altLang="en-US" b="1">
              <a:latin typeface="Times New Roman" pitchFamily="18" charset="0"/>
            </a:endParaRPr>
          </a:p>
        </p:txBody>
      </p:sp>
      <p:grpSp>
        <p:nvGrpSpPr>
          <p:cNvPr id="53337" name="Group 89"/>
          <p:cNvGrpSpPr>
            <a:grpSpLocks/>
          </p:cNvGrpSpPr>
          <p:nvPr/>
        </p:nvGrpSpPr>
        <p:grpSpPr bwMode="auto">
          <a:xfrm>
            <a:off x="612775" y="2949575"/>
            <a:ext cx="3659188" cy="2027238"/>
            <a:chOff x="2480" y="1744"/>
            <a:chExt cx="2305" cy="1277"/>
          </a:xfrm>
        </p:grpSpPr>
        <p:grpSp>
          <p:nvGrpSpPr>
            <p:cNvPr id="5" name="Group 80"/>
            <p:cNvGrpSpPr>
              <a:grpSpLocks/>
            </p:cNvGrpSpPr>
            <p:nvPr/>
          </p:nvGrpSpPr>
          <p:grpSpPr bwMode="auto">
            <a:xfrm>
              <a:off x="2480" y="1744"/>
              <a:ext cx="815" cy="469"/>
              <a:chOff x="658" y="1555"/>
              <a:chExt cx="815" cy="469"/>
            </a:xfrm>
          </p:grpSpPr>
          <p:sp>
            <p:nvSpPr>
              <p:cNvPr id="46183" name="Line 75"/>
              <p:cNvSpPr>
                <a:spLocks noChangeShapeType="1"/>
              </p:cNvSpPr>
              <p:nvPr/>
            </p:nvSpPr>
            <p:spPr bwMode="auto">
              <a:xfrm flipH="1" flipV="1">
                <a:off x="930" y="1662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4" name="Text Box 76"/>
              <p:cNvSpPr txBox="1">
                <a:spLocks noChangeArrowheads="1"/>
              </p:cNvSpPr>
              <p:nvPr/>
            </p:nvSpPr>
            <p:spPr bwMode="auto">
              <a:xfrm>
                <a:off x="884" y="1555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46185" name="Text Box 77"/>
              <p:cNvSpPr txBox="1">
                <a:spLocks noChangeArrowheads="1"/>
              </p:cNvSpPr>
              <p:nvPr/>
            </p:nvSpPr>
            <p:spPr bwMode="auto">
              <a:xfrm>
                <a:off x="658" y="1736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46147" name="Group 88"/>
            <p:cNvGrpSpPr>
              <a:grpSpLocks/>
            </p:cNvGrpSpPr>
            <p:nvPr/>
          </p:nvGrpSpPr>
          <p:grpSpPr bwMode="auto">
            <a:xfrm>
              <a:off x="2698" y="1931"/>
              <a:ext cx="2087" cy="1090"/>
              <a:chOff x="2698" y="1931"/>
              <a:chExt cx="2087" cy="1090"/>
            </a:xfrm>
          </p:grpSpPr>
          <p:grpSp>
            <p:nvGrpSpPr>
              <p:cNvPr id="46148" name="Group 70"/>
              <p:cNvGrpSpPr>
                <a:grpSpLocks/>
              </p:cNvGrpSpPr>
              <p:nvPr/>
            </p:nvGrpSpPr>
            <p:grpSpPr bwMode="auto">
              <a:xfrm>
                <a:off x="3107" y="2205"/>
                <a:ext cx="816" cy="816"/>
                <a:chOff x="1293" y="2024"/>
                <a:chExt cx="816" cy="816"/>
              </a:xfrm>
            </p:grpSpPr>
            <p:grpSp>
              <p:nvGrpSpPr>
                <p:cNvPr id="46171" name="Group 60"/>
                <p:cNvGrpSpPr>
                  <a:grpSpLocks/>
                </p:cNvGrpSpPr>
                <p:nvPr/>
              </p:nvGrpSpPr>
              <p:grpSpPr bwMode="auto">
                <a:xfrm>
                  <a:off x="1293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4618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6182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b="1" baseline="-250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6172" name="Group 61"/>
                <p:cNvGrpSpPr>
                  <a:grpSpLocks/>
                </p:cNvGrpSpPr>
                <p:nvPr/>
              </p:nvGrpSpPr>
              <p:grpSpPr bwMode="auto">
                <a:xfrm>
                  <a:off x="1701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46179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6180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b="1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6173" name="Group 64"/>
                <p:cNvGrpSpPr>
                  <a:grpSpLocks/>
                </p:cNvGrpSpPr>
                <p:nvPr/>
              </p:nvGrpSpPr>
              <p:grpSpPr bwMode="auto">
                <a:xfrm>
                  <a:off x="1293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46177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6178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6174" name="Group 67"/>
                <p:cNvGrpSpPr>
                  <a:grpSpLocks/>
                </p:cNvGrpSpPr>
                <p:nvPr/>
              </p:nvGrpSpPr>
              <p:grpSpPr bwMode="auto">
                <a:xfrm>
                  <a:off x="1701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46175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6176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46149" name="Group 78"/>
              <p:cNvGrpSpPr>
                <a:grpSpLocks/>
              </p:cNvGrpSpPr>
              <p:nvPr/>
            </p:nvGrpSpPr>
            <p:grpSpPr bwMode="auto">
              <a:xfrm>
                <a:off x="3107" y="1934"/>
                <a:ext cx="829" cy="250"/>
                <a:chOff x="1293" y="1752"/>
                <a:chExt cx="829" cy="250"/>
              </a:xfrm>
            </p:grpSpPr>
            <p:sp>
              <p:nvSpPr>
                <p:cNvPr id="4616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293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00</a:t>
                  </a:r>
                </a:p>
              </p:txBody>
            </p:sp>
            <p:sp>
              <p:nvSpPr>
                <p:cNvPr id="4617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01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46150" name="Group 79"/>
              <p:cNvGrpSpPr>
                <a:grpSpLocks/>
              </p:cNvGrpSpPr>
              <p:nvPr/>
            </p:nvGrpSpPr>
            <p:grpSpPr bwMode="auto">
              <a:xfrm>
                <a:off x="2698" y="2273"/>
                <a:ext cx="421" cy="659"/>
                <a:chOff x="884" y="2091"/>
                <a:chExt cx="421" cy="659"/>
              </a:xfrm>
            </p:grpSpPr>
            <p:sp>
              <p:nvSpPr>
                <p:cNvPr id="4616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884" y="2091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</a:t>
                  </a:r>
                </a:p>
              </p:txBody>
            </p:sp>
            <p:sp>
              <p:nvSpPr>
                <p:cNvPr id="4616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884" y="2500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46151" name="Group 70"/>
              <p:cNvGrpSpPr>
                <a:grpSpLocks/>
              </p:cNvGrpSpPr>
              <p:nvPr/>
            </p:nvGrpSpPr>
            <p:grpSpPr bwMode="auto">
              <a:xfrm>
                <a:off x="3923" y="2205"/>
                <a:ext cx="816" cy="816"/>
                <a:chOff x="1293" y="2024"/>
                <a:chExt cx="816" cy="816"/>
              </a:xfrm>
            </p:grpSpPr>
            <p:grpSp>
              <p:nvGrpSpPr>
                <p:cNvPr id="46155" name="Group 60"/>
                <p:cNvGrpSpPr>
                  <a:grpSpLocks/>
                </p:cNvGrpSpPr>
                <p:nvPr/>
              </p:nvGrpSpPr>
              <p:grpSpPr bwMode="auto">
                <a:xfrm>
                  <a:off x="1293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46165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6166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b="1" baseline="-250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6156" name="Group 61"/>
                <p:cNvGrpSpPr>
                  <a:grpSpLocks/>
                </p:cNvGrpSpPr>
                <p:nvPr/>
              </p:nvGrpSpPr>
              <p:grpSpPr bwMode="auto">
                <a:xfrm>
                  <a:off x="1701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46163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6164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6157" name="Group 64"/>
                <p:cNvGrpSpPr>
                  <a:grpSpLocks/>
                </p:cNvGrpSpPr>
                <p:nvPr/>
              </p:nvGrpSpPr>
              <p:grpSpPr bwMode="auto">
                <a:xfrm>
                  <a:off x="1293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46161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6162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6158" name="Group 67"/>
                <p:cNvGrpSpPr>
                  <a:grpSpLocks/>
                </p:cNvGrpSpPr>
                <p:nvPr/>
              </p:nvGrpSpPr>
              <p:grpSpPr bwMode="auto">
                <a:xfrm>
                  <a:off x="1701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46159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6160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46152" name="Group 78"/>
              <p:cNvGrpSpPr>
                <a:grpSpLocks/>
              </p:cNvGrpSpPr>
              <p:nvPr/>
            </p:nvGrpSpPr>
            <p:grpSpPr bwMode="auto">
              <a:xfrm>
                <a:off x="3956" y="1931"/>
                <a:ext cx="829" cy="250"/>
                <a:chOff x="1293" y="1752"/>
                <a:chExt cx="829" cy="250"/>
              </a:xfrm>
            </p:grpSpPr>
            <p:sp>
              <p:nvSpPr>
                <p:cNvPr id="4615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293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11</a:t>
                  </a:r>
                </a:p>
              </p:txBody>
            </p:sp>
            <p:sp>
              <p:nvSpPr>
                <p:cNvPr id="4615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01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10</a:t>
                  </a:r>
                </a:p>
              </p:txBody>
            </p:sp>
          </p:grpSp>
        </p:grpSp>
      </p:grpSp>
      <p:sp>
        <p:nvSpPr>
          <p:cNvPr id="46146" name="Rectangle 52"/>
          <p:cNvSpPr>
            <a:spLocks noChangeArrowheads="1"/>
          </p:cNvSpPr>
          <p:nvPr/>
        </p:nvSpPr>
        <p:spPr bwMode="auto">
          <a:xfrm>
            <a:off x="755650" y="2492375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* 函数</a:t>
            </a:r>
            <a:r>
              <a:rPr kumimoji="1" lang="en-US" altLang="zh-CN" b="1">
                <a:latin typeface="Times New Roman" pitchFamily="18" charset="0"/>
              </a:rPr>
              <a:t>F</a:t>
            </a:r>
            <a:r>
              <a:rPr kumimoji="1" lang="en-US" altLang="zh-CN" b="1" baseline="-25000">
                <a:latin typeface="Times New Roman" pitchFamily="18" charset="0"/>
              </a:rPr>
              <a:t>1</a:t>
            </a: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4872038" y="2951163"/>
            <a:ext cx="3659187" cy="2027237"/>
            <a:chOff x="2480" y="1744"/>
            <a:chExt cx="2305" cy="1277"/>
          </a:xfrm>
        </p:grpSpPr>
        <p:grpSp>
          <p:nvGrpSpPr>
            <p:cNvPr id="46106" name="Group 80"/>
            <p:cNvGrpSpPr>
              <a:grpSpLocks/>
            </p:cNvGrpSpPr>
            <p:nvPr/>
          </p:nvGrpSpPr>
          <p:grpSpPr bwMode="auto">
            <a:xfrm>
              <a:off x="2480" y="1744"/>
              <a:ext cx="815" cy="469"/>
              <a:chOff x="658" y="1555"/>
              <a:chExt cx="815" cy="469"/>
            </a:xfrm>
          </p:grpSpPr>
          <p:sp>
            <p:nvSpPr>
              <p:cNvPr id="46143" name="Line 75"/>
              <p:cNvSpPr>
                <a:spLocks noChangeShapeType="1"/>
              </p:cNvSpPr>
              <p:nvPr/>
            </p:nvSpPr>
            <p:spPr bwMode="auto">
              <a:xfrm flipH="1" flipV="1">
                <a:off x="930" y="1662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4" name="Text Box 76"/>
              <p:cNvSpPr txBox="1">
                <a:spLocks noChangeArrowheads="1"/>
              </p:cNvSpPr>
              <p:nvPr/>
            </p:nvSpPr>
            <p:spPr bwMode="auto">
              <a:xfrm>
                <a:off x="884" y="1555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46145" name="Text Box 77"/>
              <p:cNvSpPr txBox="1">
                <a:spLocks noChangeArrowheads="1"/>
              </p:cNvSpPr>
              <p:nvPr/>
            </p:nvSpPr>
            <p:spPr bwMode="auto">
              <a:xfrm>
                <a:off x="658" y="1736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46107" name="Group 88"/>
            <p:cNvGrpSpPr>
              <a:grpSpLocks/>
            </p:cNvGrpSpPr>
            <p:nvPr/>
          </p:nvGrpSpPr>
          <p:grpSpPr bwMode="auto">
            <a:xfrm>
              <a:off x="2698" y="1931"/>
              <a:ext cx="2087" cy="1090"/>
              <a:chOff x="2698" y="1931"/>
              <a:chExt cx="2087" cy="1090"/>
            </a:xfrm>
          </p:grpSpPr>
          <p:grpSp>
            <p:nvGrpSpPr>
              <p:cNvPr id="46108" name="Group 70"/>
              <p:cNvGrpSpPr>
                <a:grpSpLocks/>
              </p:cNvGrpSpPr>
              <p:nvPr/>
            </p:nvGrpSpPr>
            <p:grpSpPr bwMode="auto">
              <a:xfrm>
                <a:off x="3107" y="2205"/>
                <a:ext cx="816" cy="816"/>
                <a:chOff x="1293" y="2024"/>
                <a:chExt cx="816" cy="816"/>
              </a:xfrm>
            </p:grpSpPr>
            <p:grpSp>
              <p:nvGrpSpPr>
                <p:cNvPr id="46131" name="Group 60"/>
                <p:cNvGrpSpPr>
                  <a:grpSpLocks/>
                </p:cNvGrpSpPr>
                <p:nvPr/>
              </p:nvGrpSpPr>
              <p:grpSpPr bwMode="auto">
                <a:xfrm>
                  <a:off x="1293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4614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6142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b="1" baseline="-250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6132" name="Group 61"/>
                <p:cNvGrpSpPr>
                  <a:grpSpLocks/>
                </p:cNvGrpSpPr>
                <p:nvPr/>
              </p:nvGrpSpPr>
              <p:grpSpPr bwMode="auto">
                <a:xfrm>
                  <a:off x="1701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46139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6140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6133" name="Group 64"/>
                <p:cNvGrpSpPr>
                  <a:grpSpLocks/>
                </p:cNvGrpSpPr>
                <p:nvPr/>
              </p:nvGrpSpPr>
              <p:grpSpPr bwMode="auto">
                <a:xfrm>
                  <a:off x="1293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46137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6138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6134" name="Group 67"/>
                <p:cNvGrpSpPr>
                  <a:grpSpLocks/>
                </p:cNvGrpSpPr>
                <p:nvPr/>
              </p:nvGrpSpPr>
              <p:grpSpPr bwMode="auto">
                <a:xfrm>
                  <a:off x="1701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46135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6136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46109" name="Group 78"/>
              <p:cNvGrpSpPr>
                <a:grpSpLocks/>
              </p:cNvGrpSpPr>
              <p:nvPr/>
            </p:nvGrpSpPr>
            <p:grpSpPr bwMode="auto">
              <a:xfrm>
                <a:off x="3107" y="1934"/>
                <a:ext cx="829" cy="250"/>
                <a:chOff x="1293" y="1752"/>
                <a:chExt cx="829" cy="250"/>
              </a:xfrm>
            </p:grpSpPr>
            <p:sp>
              <p:nvSpPr>
                <p:cNvPr id="4612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293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00</a:t>
                  </a:r>
                </a:p>
              </p:txBody>
            </p:sp>
            <p:sp>
              <p:nvSpPr>
                <p:cNvPr id="4613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01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46110" name="Group 79"/>
              <p:cNvGrpSpPr>
                <a:grpSpLocks/>
              </p:cNvGrpSpPr>
              <p:nvPr/>
            </p:nvGrpSpPr>
            <p:grpSpPr bwMode="auto">
              <a:xfrm>
                <a:off x="2698" y="2273"/>
                <a:ext cx="421" cy="659"/>
                <a:chOff x="884" y="2091"/>
                <a:chExt cx="421" cy="659"/>
              </a:xfrm>
            </p:grpSpPr>
            <p:sp>
              <p:nvSpPr>
                <p:cNvPr id="4612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884" y="2091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</a:t>
                  </a:r>
                </a:p>
              </p:txBody>
            </p:sp>
            <p:sp>
              <p:nvSpPr>
                <p:cNvPr id="4612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884" y="2500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46111" name="Group 70"/>
              <p:cNvGrpSpPr>
                <a:grpSpLocks/>
              </p:cNvGrpSpPr>
              <p:nvPr/>
            </p:nvGrpSpPr>
            <p:grpSpPr bwMode="auto">
              <a:xfrm>
                <a:off x="3923" y="2205"/>
                <a:ext cx="816" cy="816"/>
                <a:chOff x="1293" y="2024"/>
                <a:chExt cx="816" cy="816"/>
              </a:xfrm>
            </p:grpSpPr>
            <p:grpSp>
              <p:nvGrpSpPr>
                <p:cNvPr id="46115" name="Group 60"/>
                <p:cNvGrpSpPr>
                  <a:grpSpLocks/>
                </p:cNvGrpSpPr>
                <p:nvPr/>
              </p:nvGrpSpPr>
              <p:grpSpPr bwMode="auto">
                <a:xfrm>
                  <a:off x="1293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46125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6126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b="1" baseline="-25000">
                      <a:solidFill>
                        <a:srgbClr val="FF0000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6116" name="Group 61"/>
                <p:cNvGrpSpPr>
                  <a:grpSpLocks/>
                </p:cNvGrpSpPr>
                <p:nvPr/>
              </p:nvGrpSpPr>
              <p:grpSpPr bwMode="auto">
                <a:xfrm>
                  <a:off x="1701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46123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6124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6117" name="Group 64"/>
                <p:cNvGrpSpPr>
                  <a:grpSpLocks/>
                </p:cNvGrpSpPr>
                <p:nvPr/>
              </p:nvGrpSpPr>
              <p:grpSpPr bwMode="auto">
                <a:xfrm>
                  <a:off x="1293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46121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6122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46118" name="Group 67"/>
                <p:cNvGrpSpPr>
                  <a:grpSpLocks/>
                </p:cNvGrpSpPr>
                <p:nvPr/>
              </p:nvGrpSpPr>
              <p:grpSpPr bwMode="auto">
                <a:xfrm>
                  <a:off x="1701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46119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46120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46112" name="Group 78"/>
              <p:cNvGrpSpPr>
                <a:grpSpLocks/>
              </p:cNvGrpSpPr>
              <p:nvPr/>
            </p:nvGrpSpPr>
            <p:grpSpPr bwMode="auto">
              <a:xfrm>
                <a:off x="3956" y="1931"/>
                <a:ext cx="829" cy="250"/>
                <a:chOff x="1293" y="1752"/>
                <a:chExt cx="829" cy="250"/>
              </a:xfrm>
            </p:grpSpPr>
            <p:sp>
              <p:nvSpPr>
                <p:cNvPr id="4611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293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11</a:t>
                  </a:r>
                </a:p>
              </p:txBody>
            </p:sp>
            <p:sp>
              <p:nvSpPr>
                <p:cNvPr id="4611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01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10</a:t>
                  </a:r>
                </a:p>
              </p:txBody>
            </p:sp>
          </p:grpSp>
        </p:grpSp>
      </p:grpSp>
      <p:sp>
        <p:nvSpPr>
          <p:cNvPr id="46188" name="Rectangle 52"/>
          <p:cNvSpPr>
            <a:spLocks noChangeArrowheads="1"/>
          </p:cNvSpPr>
          <p:nvPr/>
        </p:nvSpPr>
        <p:spPr bwMode="auto">
          <a:xfrm>
            <a:off x="4727575" y="2497138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* 函数</a:t>
            </a:r>
            <a:r>
              <a:rPr kumimoji="1" lang="en-US" altLang="zh-CN" b="1">
                <a:latin typeface="Times New Roman" pitchFamily="18" charset="0"/>
              </a:rPr>
              <a:t>F</a:t>
            </a:r>
            <a:r>
              <a:rPr kumimoji="1" lang="en-US" altLang="zh-CN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43200" name="AutoShape 192"/>
          <p:cNvSpPr>
            <a:spLocks noChangeArrowheads="1"/>
          </p:cNvSpPr>
          <p:nvPr/>
        </p:nvSpPr>
        <p:spPr bwMode="auto">
          <a:xfrm>
            <a:off x="1763713" y="4483100"/>
            <a:ext cx="2305050" cy="411163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" name="AutoShape 192"/>
          <p:cNvSpPr>
            <a:spLocks noChangeArrowheads="1"/>
          </p:cNvSpPr>
          <p:nvPr/>
        </p:nvSpPr>
        <p:spPr bwMode="auto">
          <a:xfrm>
            <a:off x="3657600" y="3848100"/>
            <a:ext cx="358775" cy="1008063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" name="AutoShape 192"/>
          <p:cNvSpPr>
            <a:spLocks noChangeArrowheads="1"/>
          </p:cNvSpPr>
          <p:nvPr/>
        </p:nvSpPr>
        <p:spPr bwMode="auto">
          <a:xfrm>
            <a:off x="6661150" y="3860800"/>
            <a:ext cx="358775" cy="1008063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43202" name="AutoShape 194"/>
          <p:cNvSpPr>
            <a:spLocks noChangeArrowheads="1"/>
          </p:cNvSpPr>
          <p:nvPr/>
        </p:nvSpPr>
        <p:spPr bwMode="auto">
          <a:xfrm>
            <a:off x="7918450" y="3827463"/>
            <a:ext cx="431800" cy="4318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46195" name="Group 115"/>
          <p:cNvGrpSpPr>
            <a:grpSpLocks/>
          </p:cNvGrpSpPr>
          <p:nvPr/>
        </p:nvGrpSpPr>
        <p:grpSpPr bwMode="auto">
          <a:xfrm>
            <a:off x="1258888" y="5286375"/>
            <a:ext cx="2089150" cy="519113"/>
            <a:chOff x="793" y="3330"/>
            <a:chExt cx="1316" cy="327"/>
          </a:xfrm>
        </p:grpSpPr>
        <p:sp>
          <p:nvSpPr>
            <p:cNvPr id="46104" name="Rectangle 200"/>
            <p:cNvSpPr>
              <a:spLocks noChangeArrowheads="1"/>
            </p:cNvSpPr>
            <p:nvPr/>
          </p:nvSpPr>
          <p:spPr bwMode="auto">
            <a:xfrm>
              <a:off x="793" y="3330"/>
              <a:ext cx="13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=A B+C</a:t>
              </a:r>
              <a:endParaRPr kumimoji="1" lang="zh-CN" altLang="en-US" sz="2800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46105" name="Line 114"/>
            <p:cNvSpPr>
              <a:spLocks noChangeShapeType="1"/>
            </p:cNvSpPr>
            <p:nvPr/>
          </p:nvSpPr>
          <p:spPr bwMode="auto">
            <a:xfrm>
              <a:off x="1391" y="3385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201" name="AutoShape 194"/>
          <p:cNvSpPr>
            <a:spLocks noChangeArrowheads="1"/>
          </p:cNvSpPr>
          <p:nvPr/>
        </p:nvSpPr>
        <p:spPr bwMode="auto">
          <a:xfrm>
            <a:off x="3662363" y="3827463"/>
            <a:ext cx="431800" cy="4318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46206" name="Group 126"/>
          <p:cNvGrpSpPr>
            <a:grpSpLocks/>
          </p:cNvGrpSpPr>
          <p:nvPr/>
        </p:nvGrpSpPr>
        <p:grpSpPr bwMode="auto">
          <a:xfrm>
            <a:off x="5580063" y="5287963"/>
            <a:ext cx="2989262" cy="519112"/>
            <a:chOff x="3515" y="3331"/>
            <a:chExt cx="1883" cy="327"/>
          </a:xfrm>
        </p:grpSpPr>
        <p:sp>
          <p:nvSpPr>
            <p:cNvPr id="46100" name="Rectangle 200"/>
            <p:cNvSpPr>
              <a:spLocks noChangeArrowheads="1"/>
            </p:cNvSpPr>
            <p:nvPr/>
          </p:nvSpPr>
          <p:spPr bwMode="auto">
            <a:xfrm>
              <a:off x="3515" y="3331"/>
              <a:ext cx="18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=A B+A B C</a:t>
              </a:r>
              <a:endParaRPr kumimoji="1" lang="zh-CN" altLang="en-US" sz="2800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46101" name="Line 118"/>
            <p:cNvSpPr>
              <a:spLocks noChangeShapeType="1"/>
            </p:cNvSpPr>
            <p:nvPr/>
          </p:nvSpPr>
          <p:spPr bwMode="auto">
            <a:xfrm>
              <a:off x="3908" y="3386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Line 119"/>
            <p:cNvSpPr>
              <a:spLocks noChangeShapeType="1"/>
            </p:cNvSpPr>
            <p:nvPr/>
          </p:nvSpPr>
          <p:spPr bwMode="auto">
            <a:xfrm>
              <a:off x="4618" y="3385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Line 125"/>
            <p:cNvSpPr>
              <a:spLocks noChangeShapeType="1"/>
            </p:cNvSpPr>
            <p:nvPr/>
          </p:nvSpPr>
          <p:spPr bwMode="auto">
            <a:xfrm>
              <a:off x="4836" y="3385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208" name="Group 128"/>
          <p:cNvGrpSpPr>
            <a:grpSpLocks/>
          </p:cNvGrpSpPr>
          <p:nvPr/>
        </p:nvGrpSpPr>
        <p:grpSpPr bwMode="auto">
          <a:xfrm>
            <a:off x="1260475" y="5732463"/>
            <a:ext cx="3240088" cy="519112"/>
            <a:chOff x="794" y="3702"/>
            <a:chExt cx="2041" cy="327"/>
          </a:xfrm>
        </p:grpSpPr>
        <p:sp>
          <p:nvSpPr>
            <p:cNvPr id="46097" name="Rectangle 200"/>
            <p:cNvSpPr>
              <a:spLocks noChangeArrowheads="1"/>
            </p:cNvSpPr>
            <p:nvPr/>
          </p:nvSpPr>
          <p:spPr bwMode="auto">
            <a:xfrm>
              <a:off x="794" y="3702"/>
              <a:ext cx="2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=</a:t>
              </a:r>
              <a:r>
                <a:rPr kumimoji="1"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+C</a:t>
              </a:r>
              <a:endParaRPr kumimoji="1" lang="zh-CN" altLang="en-US" sz="2800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46098" name="Line 124"/>
            <p:cNvSpPr>
              <a:spLocks noChangeShapeType="1"/>
            </p:cNvSpPr>
            <p:nvPr/>
          </p:nvSpPr>
          <p:spPr bwMode="auto">
            <a:xfrm>
              <a:off x="1392" y="3757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Line 127"/>
            <p:cNvSpPr>
              <a:spLocks noChangeShapeType="1"/>
            </p:cNvSpPr>
            <p:nvPr/>
          </p:nvSpPr>
          <p:spPr bwMode="auto">
            <a:xfrm>
              <a:off x="1624" y="3755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4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4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6146" grpId="0"/>
      <p:bldP spid="46188" grpId="0"/>
      <p:bldP spid="43200" grpId="0" animBg="1"/>
      <p:bldP spid="3" grpId="0" animBg="1"/>
      <p:bldP spid="3" grpId="1" animBg="1"/>
      <p:bldP spid="4" grpId="0" animBg="1"/>
      <p:bldP spid="43202" grpId="0" animBg="1"/>
      <p:bldP spid="462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文本框 2"/>
          <p:cNvSpPr txBox="1">
            <a:spLocks noChangeArrowheads="1"/>
          </p:cNvSpPr>
          <p:nvPr/>
        </p:nvSpPr>
        <p:spPr bwMode="auto">
          <a:xfrm>
            <a:off x="12700" y="260350"/>
            <a:ext cx="60833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en-US" altLang="zh-CN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&lt;</a:t>
            </a: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组合逻辑电路分析及设计</a:t>
            </a:r>
            <a:r>
              <a:rPr lang="en-US" altLang="zh-CN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&gt;</a:t>
            </a:r>
          </a:p>
        </p:txBody>
      </p:sp>
      <p:sp>
        <p:nvSpPr>
          <p:cNvPr id="19460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247900" y="1419225"/>
            <a:ext cx="4411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 b="1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组合逻辑电路的分析 </a:t>
            </a:r>
          </a:p>
        </p:txBody>
      </p:sp>
      <p:sp>
        <p:nvSpPr>
          <p:cNvPr id="19461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47900" y="2565400"/>
            <a:ext cx="4411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 b="1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组合逻辑电路的设计 </a:t>
            </a:r>
          </a:p>
        </p:txBody>
      </p:sp>
      <p:sp>
        <p:nvSpPr>
          <p:cNvPr id="19462" name="Rectangle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057400" y="3795713"/>
            <a:ext cx="5348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600" b="1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几个设计中的实际问题 </a:t>
            </a:r>
          </a:p>
        </p:txBody>
      </p:sp>
      <p:sp>
        <p:nvSpPr>
          <p:cNvPr id="19463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268538" y="5091113"/>
            <a:ext cx="49672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600" b="1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组合逻辑电路的险象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7" name="文本框 2"/>
          <p:cNvSpPr txBox="1">
            <a:spLocks noChangeArrowheads="1"/>
          </p:cNvSpPr>
          <p:nvPr/>
        </p:nvSpPr>
        <p:spPr bwMode="auto">
          <a:xfrm>
            <a:off x="0" y="260350"/>
            <a:ext cx="59404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三、几个设计中的实际问题</a:t>
            </a:r>
          </a:p>
        </p:txBody>
      </p:sp>
      <p:sp>
        <p:nvSpPr>
          <p:cNvPr id="47154" name="Rectangle 5"/>
          <p:cNvSpPr>
            <a:spLocks noChangeArrowheads="1"/>
          </p:cNvSpPr>
          <p:nvPr/>
        </p:nvSpPr>
        <p:spPr bwMode="auto">
          <a:xfrm>
            <a:off x="539750" y="1052513"/>
            <a:ext cx="3024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latin typeface="宋体" charset="-122"/>
              </a:rPr>
              <a:t>*</a:t>
            </a:r>
            <a:r>
              <a:rPr kumimoji="1" lang="en-US" altLang="zh-CN" sz="2800" b="1">
                <a:latin typeface="Times New Roman" pitchFamily="18" charset="0"/>
              </a:rPr>
              <a:t> </a:t>
            </a:r>
            <a:r>
              <a:rPr kumimoji="1" lang="zh-CN" altLang="en-US" sz="2800" b="1"/>
              <a:t>电路图示意</a:t>
            </a:r>
          </a:p>
        </p:txBody>
      </p:sp>
      <p:grpSp>
        <p:nvGrpSpPr>
          <p:cNvPr id="47155" name="Group 51"/>
          <p:cNvGrpSpPr>
            <a:grpSpLocks/>
          </p:cNvGrpSpPr>
          <p:nvPr/>
        </p:nvGrpSpPr>
        <p:grpSpPr bwMode="auto">
          <a:xfrm>
            <a:off x="828675" y="1628775"/>
            <a:ext cx="2089150" cy="519113"/>
            <a:chOff x="793" y="3330"/>
            <a:chExt cx="1316" cy="327"/>
          </a:xfrm>
        </p:grpSpPr>
        <p:sp>
          <p:nvSpPr>
            <p:cNvPr id="2" name="Rectangle 200"/>
            <p:cNvSpPr>
              <a:spLocks noChangeArrowheads="1"/>
            </p:cNvSpPr>
            <p:nvPr/>
          </p:nvSpPr>
          <p:spPr bwMode="auto">
            <a:xfrm>
              <a:off x="793" y="3330"/>
              <a:ext cx="13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=A B+C</a:t>
              </a:r>
              <a:endParaRPr kumimoji="1" lang="zh-CN" altLang="en-US" sz="2800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47244" name="Line 53"/>
            <p:cNvSpPr>
              <a:spLocks noChangeShapeType="1"/>
            </p:cNvSpPr>
            <p:nvPr/>
          </p:nvSpPr>
          <p:spPr bwMode="auto">
            <a:xfrm>
              <a:off x="1391" y="3385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58" name="Group 54"/>
          <p:cNvGrpSpPr>
            <a:grpSpLocks/>
          </p:cNvGrpSpPr>
          <p:nvPr/>
        </p:nvGrpSpPr>
        <p:grpSpPr bwMode="auto">
          <a:xfrm>
            <a:off x="828675" y="2133600"/>
            <a:ext cx="2989263" cy="519113"/>
            <a:chOff x="3515" y="3331"/>
            <a:chExt cx="1883" cy="327"/>
          </a:xfrm>
        </p:grpSpPr>
        <p:sp>
          <p:nvSpPr>
            <p:cNvPr id="3" name="Rectangle 200"/>
            <p:cNvSpPr>
              <a:spLocks noChangeArrowheads="1"/>
            </p:cNvSpPr>
            <p:nvPr/>
          </p:nvSpPr>
          <p:spPr bwMode="auto">
            <a:xfrm>
              <a:off x="3515" y="3331"/>
              <a:ext cx="18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=A B+A B C</a:t>
              </a:r>
              <a:endParaRPr kumimoji="1" lang="zh-CN" altLang="en-US" sz="2800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47240" name="Line 56"/>
            <p:cNvSpPr>
              <a:spLocks noChangeShapeType="1"/>
            </p:cNvSpPr>
            <p:nvPr/>
          </p:nvSpPr>
          <p:spPr bwMode="auto">
            <a:xfrm>
              <a:off x="3908" y="3386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1" name="Line 57"/>
            <p:cNvSpPr>
              <a:spLocks noChangeShapeType="1"/>
            </p:cNvSpPr>
            <p:nvPr/>
          </p:nvSpPr>
          <p:spPr bwMode="auto">
            <a:xfrm>
              <a:off x="4618" y="3385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42" name="Line 58"/>
            <p:cNvSpPr>
              <a:spLocks noChangeShapeType="1"/>
            </p:cNvSpPr>
            <p:nvPr/>
          </p:nvSpPr>
          <p:spPr bwMode="auto">
            <a:xfrm>
              <a:off x="4836" y="3385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233" name="Group 129"/>
          <p:cNvGrpSpPr>
            <a:grpSpLocks/>
          </p:cNvGrpSpPr>
          <p:nvPr/>
        </p:nvGrpSpPr>
        <p:grpSpPr bwMode="auto">
          <a:xfrm>
            <a:off x="539750" y="2762250"/>
            <a:ext cx="4314825" cy="1781175"/>
            <a:chOff x="591" y="1878"/>
            <a:chExt cx="2718" cy="1122"/>
          </a:xfrm>
        </p:grpSpPr>
        <p:sp>
          <p:nvSpPr>
            <p:cNvPr id="47213" name="Text Box 78"/>
            <p:cNvSpPr txBox="1">
              <a:spLocks noChangeArrowheads="1"/>
            </p:cNvSpPr>
            <p:nvPr/>
          </p:nvSpPr>
          <p:spPr bwMode="auto">
            <a:xfrm>
              <a:off x="591" y="2472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A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47214" name="Text Box 79"/>
            <p:cNvSpPr txBox="1">
              <a:spLocks noChangeArrowheads="1"/>
            </p:cNvSpPr>
            <p:nvPr/>
          </p:nvSpPr>
          <p:spPr bwMode="auto">
            <a:xfrm>
              <a:off x="2872" y="2291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F</a:t>
              </a:r>
              <a:r>
                <a:rPr kumimoji="1" lang="en-US" altLang="zh-CN" b="1" baseline="-25000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1</a:t>
              </a:r>
              <a:endParaRPr lang="en-US" altLang="zh-CN" b="1" baseline="-2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grpSp>
          <p:nvGrpSpPr>
            <p:cNvPr id="47215" name="Group 106"/>
            <p:cNvGrpSpPr>
              <a:grpSpLocks/>
            </p:cNvGrpSpPr>
            <p:nvPr/>
          </p:nvGrpSpPr>
          <p:grpSpPr bwMode="auto">
            <a:xfrm>
              <a:off x="930" y="1878"/>
              <a:ext cx="1995" cy="1053"/>
              <a:chOff x="930" y="1878"/>
              <a:chExt cx="1995" cy="1053"/>
            </a:xfrm>
          </p:grpSpPr>
          <p:sp>
            <p:nvSpPr>
              <p:cNvPr id="47220" name="Line 76"/>
              <p:cNvSpPr>
                <a:spLocks noChangeShapeType="1"/>
              </p:cNvSpPr>
              <p:nvPr/>
            </p:nvSpPr>
            <p:spPr bwMode="auto">
              <a:xfrm>
                <a:off x="930" y="2107"/>
                <a:ext cx="6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7221" name="Group 17"/>
              <p:cNvGrpSpPr>
                <a:grpSpLocks/>
              </p:cNvGrpSpPr>
              <p:nvPr/>
            </p:nvGrpSpPr>
            <p:grpSpPr bwMode="auto">
              <a:xfrm>
                <a:off x="1586" y="1878"/>
                <a:ext cx="379" cy="432"/>
                <a:chOff x="2925" y="2750"/>
                <a:chExt cx="379" cy="432"/>
              </a:xfrm>
            </p:grpSpPr>
            <p:sp>
              <p:nvSpPr>
                <p:cNvPr id="4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1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5" name="Oval 16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7222" name="Group 21"/>
              <p:cNvGrpSpPr>
                <a:grpSpLocks/>
              </p:cNvGrpSpPr>
              <p:nvPr/>
            </p:nvGrpSpPr>
            <p:grpSpPr bwMode="auto">
              <a:xfrm>
                <a:off x="1602" y="2499"/>
                <a:ext cx="379" cy="432"/>
                <a:chOff x="2925" y="2750"/>
                <a:chExt cx="379" cy="432"/>
              </a:xfrm>
            </p:grpSpPr>
            <p:sp>
              <p:nvSpPr>
                <p:cNvPr id="47235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47236" name="Oval 23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7223" name="Group 27"/>
              <p:cNvGrpSpPr>
                <a:grpSpLocks/>
              </p:cNvGrpSpPr>
              <p:nvPr/>
            </p:nvGrpSpPr>
            <p:grpSpPr bwMode="auto">
              <a:xfrm>
                <a:off x="2366" y="2205"/>
                <a:ext cx="379" cy="432"/>
                <a:chOff x="2925" y="2750"/>
                <a:chExt cx="379" cy="432"/>
              </a:xfrm>
            </p:grpSpPr>
            <p:sp>
              <p:nvSpPr>
                <p:cNvPr id="6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47234" name="Oval 29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47224" name="Line 76"/>
              <p:cNvSpPr>
                <a:spLocks noChangeShapeType="1"/>
              </p:cNvSpPr>
              <p:nvPr/>
            </p:nvSpPr>
            <p:spPr bwMode="auto">
              <a:xfrm>
                <a:off x="2128" y="2296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25" name="Line 77"/>
              <p:cNvSpPr>
                <a:spLocks noChangeShapeType="1"/>
              </p:cNvSpPr>
              <p:nvPr/>
            </p:nvSpPr>
            <p:spPr bwMode="auto">
              <a:xfrm>
                <a:off x="1963" y="2101"/>
                <a:ext cx="1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26" name="Line 47"/>
              <p:cNvSpPr>
                <a:spLocks noChangeShapeType="1"/>
              </p:cNvSpPr>
              <p:nvPr/>
            </p:nvSpPr>
            <p:spPr bwMode="auto">
              <a:xfrm>
                <a:off x="2128" y="2093"/>
                <a:ext cx="0" cy="2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27" name="Line 77"/>
              <p:cNvSpPr>
                <a:spLocks noChangeShapeType="1"/>
              </p:cNvSpPr>
              <p:nvPr/>
            </p:nvSpPr>
            <p:spPr bwMode="auto">
              <a:xfrm>
                <a:off x="2741" y="2432"/>
                <a:ext cx="1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28" name="Line 76"/>
              <p:cNvSpPr>
                <a:spLocks noChangeShapeType="1"/>
              </p:cNvSpPr>
              <p:nvPr/>
            </p:nvSpPr>
            <p:spPr bwMode="auto">
              <a:xfrm>
                <a:off x="930" y="2838"/>
                <a:ext cx="6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29" name="Line 76"/>
              <p:cNvSpPr>
                <a:spLocks noChangeShapeType="1"/>
              </p:cNvSpPr>
              <p:nvPr/>
            </p:nvSpPr>
            <p:spPr bwMode="auto">
              <a:xfrm>
                <a:off x="930" y="2614"/>
                <a:ext cx="6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30" name="Line 76"/>
              <p:cNvSpPr>
                <a:spLocks noChangeShapeType="1"/>
              </p:cNvSpPr>
              <p:nvPr/>
            </p:nvSpPr>
            <p:spPr bwMode="auto">
              <a:xfrm>
                <a:off x="2130" y="2523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31" name="Line 77"/>
              <p:cNvSpPr>
                <a:spLocks noChangeShapeType="1"/>
              </p:cNvSpPr>
              <p:nvPr/>
            </p:nvSpPr>
            <p:spPr bwMode="auto">
              <a:xfrm>
                <a:off x="1973" y="2720"/>
                <a:ext cx="1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32" name="Line 47"/>
              <p:cNvSpPr>
                <a:spLocks noChangeShapeType="1"/>
              </p:cNvSpPr>
              <p:nvPr/>
            </p:nvSpPr>
            <p:spPr bwMode="auto">
              <a:xfrm>
                <a:off x="2130" y="2517"/>
                <a:ext cx="0" cy="2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216" name="Text Box 78"/>
            <p:cNvSpPr txBox="1">
              <a:spLocks noChangeArrowheads="1"/>
            </p:cNvSpPr>
            <p:nvPr/>
          </p:nvSpPr>
          <p:spPr bwMode="auto">
            <a:xfrm>
              <a:off x="599" y="195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C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grpSp>
          <p:nvGrpSpPr>
            <p:cNvPr id="47217" name="Group 102"/>
            <p:cNvGrpSpPr>
              <a:grpSpLocks/>
            </p:cNvGrpSpPr>
            <p:nvPr/>
          </p:nvGrpSpPr>
          <p:grpSpPr bwMode="auto">
            <a:xfrm>
              <a:off x="596" y="2712"/>
              <a:ext cx="408" cy="288"/>
              <a:chOff x="596" y="3278"/>
              <a:chExt cx="408" cy="288"/>
            </a:xfrm>
          </p:grpSpPr>
          <p:sp>
            <p:nvSpPr>
              <p:cNvPr id="47218" name="Text Box 78"/>
              <p:cNvSpPr txBox="1">
                <a:spLocks noChangeArrowheads="1"/>
              </p:cNvSpPr>
              <p:nvPr/>
            </p:nvSpPr>
            <p:spPr bwMode="auto">
              <a:xfrm>
                <a:off x="596" y="3278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b="1">
                    <a:solidFill>
                      <a:schemeClr val="folHlink"/>
                    </a:solidFill>
                    <a:latin typeface="Times New Roman" pitchFamily="18" charset="0"/>
                    <a:ea typeface="ˎ̥"/>
                    <a:cs typeface="ˎ̥"/>
                  </a:rPr>
                  <a:t>B</a:t>
                </a:r>
                <a:endParaRPr lang="en-US" altLang="zh-CN" sz="1800">
                  <a:solidFill>
                    <a:schemeClr val="folHlink"/>
                  </a:solidFill>
                  <a:latin typeface="Arial" charset="0"/>
                </a:endParaRPr>
              </a:p>
            </p:txBody>
          </p:sp>
          <p:sp>
            <p:nvSpPr>
              <p:cNvPr id="47219" name="Line 101"/>
              <p:cNvSpPr>
                <a:spLocks noChangeShapeType="1"/>
              </p:cNvSpPr>
              <p:nvPr/>
            </p:nvSpPr>
            <p:spPr bwMode="auto">
              <a:xfrm>
                <a:off x="703" y="3315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237" name="Group 133"/>
          <p:cNvGrpSpPr>
            <a:grpSpLocks/>
          </p:cNvGrpSpPr>
          <p:nvPr/>
        </p:nvGrpSpPr>
        <p:grpSpPr bwMode="auto">
          <a:xfrm>
            <a:off x="547688" y="3883025"/>
            <a:ext cx="4319587" cy="2570163"/>
            <a:chOff x="596" y="2584"/>
            <a:chExt cx="2721" cy="1619"/>
          </a:xfrm>
        </p:grpSpPr>
        <p:sp>
          <p:nvSpPr>
            <p:cNvPr id="47179" name="Text Box 78"/>
            <p:cNvSpPr txBox="1">
              <a:spLocks noChangeArrowheads="1"/>
            </p:cNvSpPr>
            <p:nvPr/>
          </p:nvSpPr>
          <p:spPr bwMode="auto">
            <a:xfrm>
              <a:off x="596" y="391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B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grpSp>
          <p:nvGrpSpPr>
            <p:cNvPr id="47180" name="Group 103"/>
            <p:cNvGrpSpPr>
              <a:grpSpLocks/>
            </p:cNvGrpSpPr>
            <p:nvPr/>
          </p:nvGrpSpPr>
          <p:grpSpPr bwMode="auto">
            <a:xfrm>
              <a:off x="596" y="3702"/>
              <a:ext cx="408" cy="288"/>
              <a:chOff x="596" y="3278"/>
              <a:chExt cx="408" cy="288"/>
            </a:xfrm>
          </p:grpSpPr>
          <p:sp>
            <p:nvSpPr>
              <p:cNvPr id="47211" name="Text Box 78"/>
              <p:cNvSpPr txBox="1">
                <a:spLocks noChangeArrowheads="1"/>
              </p:cNvSpPr>
              <p:nvPr/>
            </p:nvSpPr>
            <p:spPr bwMode="auto">
              <a:xfrm>
                <a:off x="596" y="3278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b="1">
                    <a:solidFill>
                      <a:schemeClr val="folHlink"/>
                    </a:solidFill>
                    <a:latin typeface="Times New Roman" pitchFamily="18" charset="0"/>
                    <a:ea typeface="ˎ̥"/>
                    <a:cs typeface="ˎ̥"/>
                  </a:rPr>
                  <a:t>A</a:t>
                </a:r>
                <a:endParaRPr lang="en-US" altLang="zh-CN" sz="1800">
                  <a:solidFill>
                    <a:schemeClr val="folHlink"/>
                  </a:solidFill>
                  <a:latin typeface="Arial" charset="0"/>
                </a:endParaRPr>
              </a:p>
            </p:txBody>
          </p:sp>
          <p:sp>
            <p:nvSpPr>
              <p:cNvPr id="47212" name="Line 105"/>
              <p:cNvSpPr>
                <a:spLocks noChangeShapeType="1"/>
              </p:cNvSpPr>
              <p:nvPr/>
            </p:nvSpPr>
            <p:spPr bwMode="auto">
              <a:xfrm>
                <a:off x="703" y="3315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181" name="Group 127"/>
            <p:cNvGrpSpPr>
              <a:grpSpLocks/>
            </p:cNvGrpSpPr>
            <p:nvPr/>
          </p:nvGrpSpPr>
          <p:grpSpPr bwMode="auto">
            <a:xfrm>
              <a:off x="930" y="2584"/>
              <a:ext cx="1995" cy="1581"/>
              <a:chOff x="930" y="2584"/>
              <a:chExt cx="1995" cy="1581"/>
            </a:xfrm>
          </p:grpSpPr>
          <p:sp>
            <p:nvSpPr>
              <p:cNvPr id="47186" name="Line 38"/>
              <p:cNvSpPr>
                <a:spLocks noChangeShapeType="1"/>
              </p:cNvSpPr>
              <p:nvPr/>
            </p:nvSpPr>
            <p:spPr bwMode="auto">
              <a:xfrm>
                <a:off x="1149" y="2832"/>
                <a:ext cx="0" cy="5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87" name="Line 76"/>
              <p:cNvSpPr>
                <a:spLocks noChangeShapeType="1"/>
              </p:cNvSpPr>
              <p:nvPr/>
            </p:nvSpPr>
            <p:spPr bwMode="auto">
              <a:xfrm>
                <a:off x="1301" y="3203"/>
                <a:ext cx="2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88" name="Line 77"/>
              <p:cNvSpPr>
                <a:spLocks noChangeShapeType="1"/>
              </p:cNvSpPr>
              <p:nvPr/>
            </p:nvSpPr>
            <p:spPr bwMode="auto">
              <a:xfrm>
                <a:off x="1149" y="3339"/>
                <a:ext cx="4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89" name="Oval 55"/>
              <p:cNvSpPr>
                <a:spLocks noChangeArrowheads="1"/>
              </p:cNvSpPr>
              <p:nvPr/>
            </p:nvSpPr>
            <p:spPr bwMode="auto">
              <a:xfrm>
                <a:off x="1279" y="2584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190" name="Oval 56"/>
              <p:cNvSpPr>
                <a:spLocks noChangeArrowheads="1"/>
              </p:cNvSpPr>
              <p:nvPr/>
            </p:nvSpPr>
            <p:spPr bwMode="auto">
              <a:xfrm>
                <a:off x="1122" y="2819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7191" name="Line 38"/>
              <p:cNvSpPr>
                <a:spLocks noChangeShapeType="1"/>
              </p:cNvSpPr>
              <p:nvPr/>
            </p:nvSpPr>
            <p:spPr bwMode="auto">
              <a:xfrm>
                <a:off x="1298" y="2614"/>
                <a:ext cx="0" cy="5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92" name="Line 76"/>
              <p:cNvSpPr>
                <a:spLocks noChangeShapeType="1"/>
              </p:cNvSpPr>
              <p:nvPr/>
            </p:nvSpPr>
            <p:spPr bwMode="auto">
              <a:xfrm>
                <a:off x="930" y="3475"/>
                <a:ext cx="6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7193" name="Group 17"/>
              <p:cNvGrpSpPr>
                <a:grpSpLocks/>
              </p:cNvGrpSpPr>
              <p:nvPr/>
            </p:nvGrpSpPr>
            <p:grpSpPr bwMode="auto">
              <a:xfrm>
                <a:off x="1586" y="3112"/>
                <a:ext cx="379" cy="432"/>
                <a:chOff x="2925" y="2750"/>
                <a:chExt cx="379" cy="432"/>
              </a:xfrm>
            </p:grpSpPr>
            <p:sp>
              <p:nvSpPr>
                <p:cNvPr id="47209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47210" name="Oval 16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7194" name="Group 21"/>
              <p:cNvGrpSpPr>
                <a:grpSpLocks/>
              </p:cNvGrpSpPr>
              <p:nvPr/>
            </p:nvGrpSpPr>
            <p:grpSpPr bwMode="auto">
              <a:xfrm>
                <a:off x="1602" y="3733"/>
                <a:ext cx="379" cy="432"/>
                <a:chOff x="2925" y="2750"/>
                <a:chExt cx="379" cy="432"/>
              </a:xfrm>
            </p:grpSpPr>
            <p:sp>
              <p:nvSpPr>
                <p:cNvPr id="47207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47208" name="Oval 23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7195" name="Group 27"/>
              <p:cNvGrpSpPr>
                <a:grpSpLocks/>
              </p:cNvGrpSpPr>
              <p:nvPr/>
            </p:nvGrpSpPr>
            <p:grpSpPr bwMode="auto">
              <a:xfrm>
                <a:off x="2366" y="3439"/>
                <a:ext cx="379" cy="432"/>
                <a:chOff x="2925" y="2750"/>
                <a:chExt cx="379" cy="432"/>
              </a:xfrm>
            </p:grpSpPr>
            <p:sp>
              <p:nvSpPr>
                <p:cNvPr id="47205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47206" name="Oval 29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47196" name="Line 76"/>
              <p:cNvSpPr>
                <a:spLocks noChangeShapeType="1"/>
              </p:cNvSpPr>
              <p:nvPr/>
            </p:nvSpPr>
            <p:spPr bwMode="auto">
              <a:xfrm>
                <a:off x="2128" y="3530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97" name="Line 77"/>
              <p:cNvSpPr>
                <a:spLocks noChangeShapeType="1"/>
              </p:cNvSpPr>
              <p:nvPr/>
            </p:nvSpPr>
            <p:spPr bwMode="auto">
              <a:xfrm>
                <a:off x="1963" y="3335"/>
                <a:ext cx="1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98" name="Line 47"/>
              <p:cNvSpPr>
                <a:spLocks noChangeShapeType="1"/>
              </p:cNvSpPr>
              <p:nvPr/>
            </p:nvSpPr>
            <p:spPr bwMode="auto">
              <a:xfrm>
                <a:off x="2128" y="3327"/>
                <a:ext cx="0" cy="2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99" name="Line 77"/>
              <p:cNvSpPr>
                <a:spLocks noChangeShapeType="1"/>
              </p:cNvSpPr>
              <p:nvPr/>
            </p:nvSpPr>
            <p:spPr bwMode="auto">
              <a:xfrm>
                <a:off x="2741" y="3666"/>
                <a:ext cx="1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00" name="Line 76"/>
              <p:cNvSpPr>
                <a:spLocks noChangeShapeType="1"/>
              </p:cNvSpPr>
              <p:nvPr/>
            </p:nvSpPr>
            <p:spPr bwMode="auto">
              <a:xfrm>
                <a:off x="930" y="4072"/>
                <a:ext cx="6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01" name="Line 76"/>
              <p:cNvSpPr>
                <a:spLocks noChangeShapeType="1"/>
              </p:cNvSpPr>
              <p:nvPr/>
            </p:nvSpPr>
            <p:spPr bwMode="auto">
              <a:xfrm>
                <a:off x="930" y="3848"/>
                <a:ext cx="6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02" name="Line 76"/>
              <p:cNvSpPr>
                <a:spLocks noChangeShapeType="1"/>
              </p:cNvSpPr>
              <p:nvPr/>
            </p:nvSpPr>
            <p:spPr bwMode="auto">
              <a:xfrm>
                <a:off x="2130" y="3757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03" name="Line 77"/>
              <p:cNvSpPr>
                <a:spLocks noChangeShapeType="1"/>
              </p:cNvSpPr>
              <p:nvPr/>
            </p:nvSpPr>
            <p:spPr bwMode="auto">
              <a:xfrm>
                <a:off x="1973" y="3954"/>
                <a:ext cx="1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04" name="Line 47"/>
              <p:cNvSpPr>
                <a:spLocks noChangeShapeType="1"/>
              </p:cNvSpPr>
              <p:nvPr/>
            </p:nvSpPr>
            <p:spPr bwMode="auto">
              <a:xfrm>
                <a:off x="2130" y="3751"/>
                <a:ext cx="0" cy="2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82" name="Text Box 79"/>
            <p:cNvSpPr txBox="1">
              <a:spLocks noChangeArrowheads="1"/>
            </p:cNvSpPr>
            <p:nvPr/>
          </p:nvSpPr>
          <p:spPr bwMode="auto">
            <a:xfrm>
              <a:off x="2880" y="3505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F</a:t>
              </a:r>
              <a:r>
                <a:rPr kumimoji="1" lang="en-US" altLang="zh-CN" b="1" baseline="-25000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2</a:t>
              </a:r>
              <a:endParaRPr lang="en-US" altLang="zh-CN" b="1" baseline="-2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grpSp>
          <p:nvGrpSpPr>
            <p:cNvPr id="47183" name="Group 130"/>
            <p:cNvGrpSpPr>
              <a:grpSpLocks/>
            </p:cNvGrpSpPr>
            <p:nvPr/>
          </p:nvGrpSpPr>
          <p:grpSpPr bwMode="auto">
            <a:xfrm>
              <a:off x="596" y="3323"/>
              <a:ext cx="408" cy="288"/>
              <a:chOff x="596" y="3278"/>
              <a:chExt cx="408" cy="288"/>
            </a:xfrm>
          </p:grpSpPr>
          <p:sp>
            <p:nvSpPr>
              <p:cNvPr id="47184" name="Text Box 78"/>
              <p:cNvSpPr txBox="1">
                <a:spLocks noChangeArrowheads="1"/>
              </p:cNvSpPr>
              <p:nvPr/>
            </p:nvSpPr>
            <p:spPr bwMode="auto">
              <a:xfrm>
                <a:off x="596" y="3278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b="1">
                    <a:solidFill>
                      <a:schemeClr val="folHlink"/>
                    </a:solidFill>
                    <a:latin typeface="Times New Roman" pitchFamily="18" charset="0"/>
                    <a:ea typeface="ˎ̥"/>
                    <a:cs typeface="ˎ̥"/>
                  </a:rPr>
                  <a:t>C</a:t>
                </a:r>
                <a:endParaRPr lang="en-US" altLang="zh-CN" sz="1800">
                  <a:solidFill>
                    <a:schemeClr val="folHlink"/>
                  </a:solidFill>
                  <a:latin typeface="Arial" charset="0"/>
                </a:endParaRPr>
              </a:p>
            </p:txBody>
          </p:sp>
          <p:sp>
            <p:nvSpPr>
              <p:cNvPr id="47185" name="Line 132"/>
              <p:cNvSpPr>
                <a:spLocks noChangeShapeType="1"/>
              </p:cNvSpPr>
              <p:nvPr/>
            </p:nvSpPr>
            <p:spPr bwMode="auto">
              <a:xfrm>
                <a:off x="703" y="3315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7238" name="AutoShape 134"/>
          <p:cNvSpPr>
            <a:spLocks noChangeArrowheads="1"/>
          </p:cNvSpPr>
          <p:nvPr/>
        </p:nvSpPr>
        <p:spPr bwMode="auto">
          <a:xfrm>
            <a:off x="4140200" y="2060575"/>
            <a:ext cx="863600" cy="144463"/>
          </a:xfrm>
          <a:prstGeom prst="rightArrow">
            <a:avLst>
              <a:gd name="adj1" fmla="val 50000"/>
              <a:gd name="adj2" fmla="val 14945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47239" name="Group 135"/>
          <p:cNvGrpSpPr>
            <a:grpSpLocks/>
          </p:cNvGrpSpPr>
          <p:nvPr/>
        </p:nvGrpSpPr>
        <p:grpSpPr bwMode="auto">
          <a:xfrm>
            <a:off x="5364163" y="1628775"/>
            <a:ext cx="3240087" cy="519113"/>
            <a:chOff x="794" y="3702"/>
            <a:chExt cx="2041" cy="327"/>
          </a:xfrm>
        </p:grpSpPr>
        <p:sp>
          <p:nvSpPr>
            <p:cNvPr id="47176" name="Rectangle 200"/>
            <p:cNvSpPr>
              <a:spLocks noChangeArrowheads="1"/>
            </p:cNvSpPr>
            <p:nvPr/>
          </p:nvSpPr>
          <p:spPr bwMode="auto">
            <a:xfrm>
              <a:off x="794" y="3702"/>
              <a:ext cx="2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=</a:t>
              </a:r>
              <a:r>
                <a:rPr kumimoji="1"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+C</a:t>
              </a:r>
              <a:endParaRPr kumimoji="1" lang="zh-CN" altLang="en-US" sz="2800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47177" name="Line 137"/>
            <p:cNvSpPr>
              <a:spLocks noChangeShapeType="1"/>
            </p:cNvSpPr>
            <p:nvPr/>
          </p:nvSpPr>
          <p:spPr bwMode="auto">
            <a:xfrm>
              <a:off x="1392" y="3757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8" name="Line 138"/>
            <p:cNvSpPr>
              <a:spLocks noChangeShapeType="1"/>
            </p:cNvSpPr>
            <p:nvPr/>
          </p:nvSpPr>
          <p:spPr bwMode="auto">
            <a:xfrm>
              <a:off x="1624" y="3755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243" name="Group 139"/>
          <p:cNvGrpSpPr>
            <a:grpSpLocks/>
          </p:cNvGrpSpPr>
          <p:nvPr/>
        </p:nvGrpSpPr>
        <p:grpSpPr bwMode="auto">
          <a:xfrm>
            <a:off x="5364163" y="2133600"/>
            <a:ext cx="2989262" cy="519113"/>
            <a:chOff x="3515" y="3331"/>
            <a:chExt cx="1883" cy="327"/>
          </a:xfrm>
        </p:grpSpPr>
        <p:sp>
          <p:nvSpPr>
            <p:cNvPr id="47172" name="Rectangle 200"/>
            <p:cNvSpPr>
              <a:spLocks noChangeArrowheads="1"/>
            </p:cNvSpPr>
            <p:nvPr/>
          </p:nvSpPr>
          <p:spPr bwMode="auto">
            <a:xfrm>
              <a:off x="3515" y="3331"/>
              <a:ext cx="18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2800" b="1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b="1">
                  <a:solidFill>
                    <a:schemeClr val="folHlink"/>
                  </a:solidFill>
                  <a:latin typeface="Times New Roman" pitchFamily="18" charset="0"/>
                </a:rPr>
                <a:t>=A B+A B C</a:t>
              </a:r>
              <a:endParaRPr kumimoji="1" lang="zh-CN" altLang="en-US" sz="2800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47173" name="Line 141"/>
            <p:cNvSpPr>
              <a:spLocks noChangeShapeType="1"/>
            </p:cNvSpPr>
            <p:nvPr/>
          </p:nvSpPr>
          <p:spPr bwMode="auto">
            <a:xfrm>
              <a:off x="3908" y="3386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4" name="Line 142"/>
            <p:cNvSpPr>
              <a:spLocks noChangeShapeType="1"/>
            </p:cNvSpPr>
            <p:nvPr/>
          </p:nvSpPr>
          <p:spPr bwMode="auto">
            <a:xfrm>
              <a:off x="4618" y="3385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5" name="Line 143"/>
            <p:cNvSpPr>
              <a:spLocks noChangeShapeType="1"/>
            </p:cNvSpPr>
            <p:nvPr/>
          </p:nvSpPr>
          <p:spPr bwMode="auto">
            <a:xfrm>
              <a:off x="4836" y="3385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48" name="Rectangle 144"/>
          <p:cNvSpPr>
            <a:spLocks noChangeArrowheads="1"/>
          </p:cNvSpPr>
          <p:nvPr/>
        </p:nvSpPr>
        <p:spPr bwMode="auto">
          <a:xfrm>
            <a:off x="5986463" y="1620838"/>
            <a:ext cx="1008062" cy="477837"/>
          </a:xfrm>
          <a:prstGeom prst="rect">
            <a:avLst/>
          </a:prstGeom>
          <a:noFill/>
          <a:ln w="158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47316" name="Group 212"/>
          <p:cNvGrpSpPr>
            <a:grpSpLocks/>
          </p:cNvGrpSpPr>
          <p:nvPr/>
        </p:nvGrpSpPr>
        <p:grpSpPr bwMode="auto">
          <a:xfrm>
            <a:off x="4659313" y="2871788"/>
            <a:ext cx="4305300" cy="1204912"/>
            <a:chOff x="2926" y="1736"/>
            <a:chExt cx="2712" cy="759"/>
          </a:xfrm>
        </p:grpSpPr>
        <p:sp>
          <p:nvSpPr>
            <p:cNvPr id="47157" name="Text Box 79"/>
            <p:cNvSpPr txBox="1">
              <a:spLocks noChangeArrowheads="1"/>
            </p:cNvSpPr>
            <p:nvPr/>
          </p:nvSpPr>
          <p:spPr bwMode="auto">
            <a:xfrm>
              <a:off x="5201" y="2139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F</a:t>
              </a:r>
              <a:r>
                <a:rPr kumimoji="1" lang="en-US" altLang="zh-CN" b="1" baseline="-25000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1</a:t>
              </a:r>
              <a:endParaRPr lang="en-US" altLang="zh-CN" b="1" baseline="-2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210"/>
            <p:cNvGrpSpPr>
              <a:grpSpLocks/>
            </p:cNvGrpSpPr>
            <p:nvPr/>
          </p:nvGrpSpPr>
          <p:grpSpPr bwMode="auto">
            <a:xfrm>
              <a:off x="3264" y="1736"/>
              <a:ext cx="1995" cy="759"/>
              <a:chOff x="3264" y="1736"/>
              <a:chExt cx="1995" cy="759"/>
            </a:xfrm>
          </p:grpSpPr>
          <p:sp>
            <p:nvSpPr>
              <p:cNvPr id="47160" name="Line 76"/>
              <p:cNvSpPr>
                <a:spLocks noChangeShapeType="1"/>
              </p:cNvSpPr>
              <p:nvPr/>
            </p:nvSpPr>
            <p:spPr bwMode="auto">
              <a:xfrm>
                <a:off x="3264" y="1965"/>
                <a:ext cx="6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7161" name="Group 17"/>
              <p:cNvGrpSpPr>
                <a:grpSpLocks/>
              </p:cNvGrpSpPr>
              <p:nvPr/>
            </p:nvGrpSpPr>
            <p:grpSpPr bwMode="auto">
              <a:xfrm>
                <a:off x="3920" y="1736"/>
                <a:ext cx="379" cy="432"/>
                <a:chOff x="2925" y="2750"/>
                <a:chExt cx="379" cy="432"/>
              </a:xfrm>
            </p:grpSpPr>
            <p:sp>
              <p:nvSpPr>
                <p:cNvPr id="47170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1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47171" name="Oval 16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7162" name="Group 27"/>
              <p:cNvGrpSpPr>
                <a:grpSpLocks/>
              </p:cNvGrpSpPr>
              <p:nvPr/>
            </p:nvGrpSpPr>
            <p:grpSpPr bwMode="auto">
              <a:xfrm>
                <a:off x="4700" y="2063"/>
                <a:ext cx="379" cy="432"/>
                <a:chOff x="2925" y="2750"/>
                <a:chExt cx="379" cy="432"/>
              </a:xfrm>
            </p:grpSpPr>
            <p:sp>
              <p:nvSpPr>
                <p:cNvPr id="47168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47169" name="Oval 29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47163" name="Line 76"/>
              <p:cNvSpPr>
                <a:spLocks noChangeShapeType="1"/>
              </p:cNvSpPr>
              <p:nvPr/>
            </p:nvSpPr>
            <p:spPr bwMode="auto">
              <a:xfrm>
                <a:off x="4462" y="2154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64" name="Line 77"/>
              <p:cNvSpPr>
                <a:spLocks noChangeShapeType="1"/>
              </p:cNvSpPr>
              <p:nvPr/>
            </p:nvSpPr>
            <p:spPr bwMode="auto">
              <a:xfrm>
                <a:off x="4297" y="1959"/>
                <a:ext cx="1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65" name="Line 47"/>
              <p:cNvSpPr>
                <a:spLocks noChangeShapeType="1"/>
              </p:cNvSpPr>
              <p:nvPr/>
            </p:nvSpPr>
            <p:spPr bwMode="auto">
              <a:xfrm>
                <a:off x="4462" y="1951"/>
                <a:ext cx="0" cy="2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6" name="Line 77"/>
              <p:cNvSpPr>
                <a:spLocks noChangeShapeType="1"/>
              </p:cNvSpPr>
              <p:nvPr/>
            </p:nvSpPr>
            <p:spPr bwMode="auto">
              <a:xfrm>
                <a:off x="5075" y="2290"/>
                <a:ext cx="1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67" name="Line 76"/>
              <p:cNvSpPr>
                <a:spLocks noChangeShapeType="1"/>
              </p:cNvSpPr>
              <p:nvPr/>
            </p:nvSpPr>
            <p:spPr bwMode="auto">
              <a:xfrm>
                <a:off x="4464" y="2381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59" name="Text Box 78"/>
            <p:cNvSpPr txBox="1">
              <a:spLocks noChangeArrowheads="1"/>
            </p:cNvSpPr>
            <p:nvPr/>
          </p:nvSpPr>
          <p:spPr bwMode="auto">
            <a:xfrm>
              <a:off x="2926" y="181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C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</p:grpSp>
      <p:grpSp>
        <p:nvGrpSpPr>
          <p:cNvPr id="47317" name="Group 213"/>
          <p:cNvGrpSpPr>
            <a:grpSpLocks/>
          </p:cNvGrpSpPr>
          <p:nvPr/>
        </p:nvGrpSpPr>
        <p:grpSpPr bwMode="auto">
          <a:xfrm>
            <a:off x="4643438" y="3743325"/>
            <a:ext cx="4333875" cy="1966913"/>
            <a:chOff x="2925" y="2358"/>
            <a:chExt cx="2730" cy="1239"/>
          </a:xfrm>
        </p:grpSpPr>
        <p:sp>
          <p:nvSpPr>
            <p:cNvPr id="47120" name="Text Box 78"/>
            <p:cNvSpPr txBox="1">
              <a:spLocks noChangeArrowheads="1"/>
            </p:cNvSpPr>
            <p:nvPr/>
          </p:nvSpPr>
          <p:spPr bwMode="auto">
            <a:xfrm>
              <a:off x="2925" y="2358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A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grpSp>
          <p:nvGrpSpPr>
            <p:cNvPr id="47121" name="Group 169"/>
            <p:cNvGrpSpPr>
              <a:grpSpLocks/>
            </p:cNvGrpSpPr>
            <p:nvPr/>
          </p:nvGrpSpPr>
          <p:grpSpPr bwMode="auto">
            <a:xfrm>
              <a:off x="2930" y="2598"/>
              <a:ext cx="408" cy="288"/>
              <a:chOff x="596" y="3278"/>
              <a:chExt cx="408" cy="288"/>
            </a:xfrm>
          </p:grpSpPr>
          <p:sp>
            <p:nvSpPr>
              <p:cNvPr id="8" name="Text Box 78"/>
              <p:cNvSpPr txBox="1">
                <a:spLocks noChangeArrowheads="1"/>
              </p:cNvSpPr>
              <p:nvPr/>
            </p:nvSpPr>
            <p:spPr bwMode="auto">
              <a:xfrm>
                <a:off x="596" y="3278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b="1">
                    <a:solidFill>
                      <a:schemeClr val="folHlink"/>
                    </a:solidFill>
                    <a:latin typeface="Times New Roman" pitchFamily="18" charset="0"/>
                    <a:ea typeface="ˎ̥"/>
                    <a:cs typeface="ˎ̥"/>
                  </a:rPr>
                  <a:t>B</a:t>
                </a:r>
                <a:endParaRPr lang="en-US" altLang="zh-CN" sz="1800">
                  <a:solidFill>
                    <a:schemeClr val="folHlink"/>
                  </a:solidFill>
                  <a:latin typeface="Arial" charset="0"/>
                </a:endParaRPr>
              </a:p>
            </p:txBody>
          </p:sp>
          <p:sp>
            <p:nvSpPr>
              <p:cNvPr id="47156" name="Line 171"/>
              <p:cNvSpPr>
                <a:spLocks noChangeShapeType="1"/>
              </p:cNvSpPr>
              <p:nvPr/>
            </p:nvSpPr>
            <p:spPr bwMode="auto">
              <a:xfrm>
                <a:off x="703" y="3315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22" name="Text Box 78"/>
            <p:cNvSpPr txBox="1">
              <a:spLocks noChangeArrowheads="1"/>
            </p:cNvSpPr>
            <p:nvPr/>
          </p:nvSpPr>
          <p:spPr bwMode="auto">
            <a:xfrm>
              <a:off x="2934" y="3309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B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grpSp>
          <p:nvGrpSpPr>
            <p:cNvPr id="47123" name="Group 174"/>
            <p:cNvGrpSpPr>
              <a:grpSpLocks/>
            </p:cNvGrpSpPr>
            <p:nvPr/>
          </p:nvGrpSpPr>
          <p:grpSpPr bwMode="auto">
            <a:xfrm>
              <a:off x="2934" y="3096"/>
              <a:ext cx="408" cy="288"/>
              <a:chOff x="596" y="3278"/>
              <a:chExt cx="408" cy="288"/>
            </a:xfrm>
          </p:grpSpPr>
          <p:sp>
            <p:nvSpPr>
              <p:cNvPr id="47153" name="Text Box 78"/>
              <p:cNvSpPr txBox="1">
                <a:spLocks noChangeArrowheads="1"/>
              </p:cNvSpPr>
              <p:nvPr/>
            </p:nvSpPr>
            <p:spPr bwMode="auto">
              <a:xfrm>
                <a:off x="596" y="3278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b="1">
                    <a:solidFill>
                      <a:schemeClr val="folHlink"/>
                    </a:solidFill>
                    <a:latin typeface="Times New Roman" pitchFamily="18" charset="0"/>
                    <a:ea typeface="ˎ̥"/>
                    <a:cs typeface="ˎ̥"/>
                  </a:rPr>
                  <a:t>A</a:t>
                </a:r>
                <a:endParaRPr lang="en-US" altLang="zh-CN" sz="1800">
                  <a:solidFill>
                    <a:schemeClr val="folHlink"/>
                  </a:solidFill>
                  <a:latin typeface="Arial" charset="0"/>
                </a:endParaRPr>
              </a:p>
            </p:txBody>
          </p:sp>
          <p:sp>
            <p:nvSpPr>
              <p:cNvPr id="9" name="Line 176"/>
              <p:cNvSpPr>
                <a:spLocks noChangeShapeType="1"/>
              </p:cNvSpPr>
              <p:nvPr/>
            </p:nvSpPr>
            <p:spPr bwMode="auto">
              <a:xfrm>
                <a:off x="703" y="3315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24" name="Text Box 79"/>
            <p:cNvSpPr txBox="1">
              <a:spLocks noChangeArrowheads="1"/>
            </p:cNvSpPr>
            <p:nvPr/>
          </p:nvSpPr>
          <p:spPr bwMode="auto">
            <a:xfrm>
              <a:off x="5218" y="2899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F</a:t>
              </a:r>
              <a:r>
                <a:rPr kumimoji="1" lang="en-US" altLang="zh-CN" b="1" baseline="-25000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2</a:t>
              </a:r>
              <a:endParaRPr lang="en-US" altLang="zh-CN" b="1" baseline="-2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grpSp>
          <p:nvGrpSpPr>
            <p:cNvPr id="47125" name="Group 204"/>
            <p:cNvGrpSpPr>
              <a:grpSpLocks/>
            </p:cNvGrpSpPr>
            <p:nvPr/>
          </p:nvGrpSpPr>
          <p:grpSpPr bwMode="auto">
            <a:xfrm>
              <a:off x="2925" y="2816"/>
              <a:ext cx="408" cy="288"/>
              <a:chOff x="596" y="3278"/>
              <a:chExt cx="408" cy="288"/>
            </a:xfrm>
          </p:grpSpPr>
          <p:sp>
            <p:nvSpPr>
              <p:cNvPr id="47151" name="Text Box 78"/>
              <p:cNvSpPr txBox="1">
                <a:spLocks noChangeArrowheads="1"/>
              </p:cNvSpPr>
              <p:nvPr/>
            </p:nvSpPr>
            <p:spPr bwMode="auto">
              <a:xfrm>
                <a:off x="596" y="3278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b="1">
                    <a:solidFill>
                      <a:schemeClr val="folHlink"/>
                    </a:solidFill>
                    <a:latin typeface="Times New Roman" pitchFamily="18" charset="0"/>
                    <a:ea typeface="ˎ̥"/>
                    <a:cs typeface="ˎ̥"/>
                  </a:rPr>
                  <a:t>C</a:t>
                </a:r>
                <a:endParaRPr lang="en-US" altLang="zh-CN" sz="1800">
                  <a:solidFill>
                    <a:schemeClr val="folHlink"/>
                  </a:solidFill>
                  <a:latin typeface="Arial" charset="0"/>
                </a:endParaRPr>
              </a:p>
            </p:txBody>
          </p:sp>
          <p:sp>
            <p:nvSpPr>
              <p:cNvPr id="47152" name="Line 206"/>
              <p:cNvSpPr>
                <a:spLocks noChangeShapeType="1"/>
              </p:cNvSpPr>
              <p:nvPr/>
            </p:nvSpPr>
            <p:spPr bwMode="auto">
              <a:xfrm>
                <a:off x="703" y="3315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126" name="Group 211"/>
            <p:cNvGrpSpPr>
              <a:grpSpLocks/>
            </p:cNvGrpSpPr>
            <p:nvPr/>
          </p:nvGrpSpPr>
          <p:grpSpPr bwMode="auto">
            <a:xfrm>
              <a:off x="3272" y="2448"/>
              <a:ext cx="1995" cy="1098"/>
              <a:chOff x="3264" y="2387"/>
              <a:chExt cx="1995" cy="1098"/>
            </a:xfrm>
          </p:grpSpPr>
          <p:sp>
            <p:nvSpPr>
              <p:cNvPr id="47127" name="Line 47"/>
              <p:cNvSpPr>
                <a:spLocks noChangeShapeType="1"/>
              </p:cNvSpPr>
              <p:nvPr/>
            </p:nvSpPr>
            <p:spPr bwMode="auto">
              <a:xfrm>
                <a:off x="4459" y="2387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8" name="Oval 55"/>
              <p:cNvSpPr>
                <a:spLocks noChangeArrowheads="1"/>
              </p:cNvSpPr>
              <p:nvPr/>
            </p:nvSpPr>
            <p:spPr bwMode="auto">
              <a:xfrm>
                <a:off x="4438" y="2629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pSp>
            <p:nvGrpSpPr>
              <p:cNvPr id="47129" name="Group 209"/>
              <p:cNvGrpSpPr>
                <a:grpSpLocks/>
              </p:cNvGrpSpPr>
              <p:nvPr/>
            </p:nvGrpSpPr>
            <p:grpSpPr bwMode="auto">
              <a:xfrm>
                <a:off x="3264" y="2432"/>
                <a:ext cx="1995" cy="1053"/>
                <a:chOff x="3264" y="3473"/>
                <a:chExt cx="1995" cy="1053"/>
              </a:xfrm>
            </p:grpSpPr>
            <p:sp>
              <p:nvSpPr>
                <p:cNvPr id="47130" name="Line 76"/>
                <p:cNvSpPr>
                  <a:spLocks noChangeShapeType="1"/>
                </p:cNvSpPr>
                <p:nvPr/>
              </p:nvSpPr>
              <p:spPr bwMode="auto">
                <a:xfrm>
                  <a:off x="3264" y="3836"/>
                  <a:ext cx="64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7131" name="Group 17"/>
                <p:cNvGrpSpPr>
                  <a:grpSpLocks/>
                </p:cNvGrpSpPr>
                <p:nvPr/>
              </p:nvGrpSpPr>
              <p:grpSpPr bwMode="auto">
                <a:xfrm>
                  <a:off x="3920" y="3473"/>
                  <a:ext cx="379" cy="432"/>
                  <a:chOff x="2925" y="2750"/>
                  <a:chExt cx="379" cy="432"/>
                </a:xfrm>
              </p:grpSpPr>
              <p:sp>
                <p:nvSpPr>
                  <p:cNvPr id="47149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925" y="2750"/>
                    <a:ext cx="288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en-US" altLang="zh-CN" b="1">
                        <a:latin typeface="Times New Roman" pitchFamily="18" charset="0"/>
                        <a:ea typeface="ˎ̥"/>
                        <a:cs typeface="ˎ̥"/>
                      </a:rPr>
                      <a:t>&amp;</a:t>
                    </a:r>
                    <a:endParaRPr lang="en-US" altLang="zh-CN" sz="1800">
                      <a:latin typeface="Arial" charset="0"/>
                    </a:endParaRPr>
                  </a:p>
                </p:txBody>
              </p:sp>
              <p:sp>
                <p:nvSpPr>
                  <p:cNvPr id="47150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213" y="2931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47132" name="Group 21"/>
                <p:cNvGrpSpPr>
                  <a:grpSpLocks/>
                </p:cNvGrpSpPr>
                <p:nvPr/>
              </p:nvGrpSpPr>
              <p:grpSpPr bwMode="auto">
                <a:xfrm>
                  <a:off x="3936" y="4094"/>
                  <a:ext cx="379" cy="432"/>
                  <a:chOff x="2925" y="2750"/>
                  <a:chExt cx="379" cy="432"/>
                </a:xfrm>
              </p:grpSpPr>
              <p:sp>
                <p:nvSpPr>
                  <p:cNvPr id="4714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925" y="2750"/>
                    <a:ext cx="288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en-US" altLang="zh-CN" b="1">
                        <a:latin typeface="Times New Roman" pitchFamily="18" charset="0"/>
                        <a:ea typeface="ˎ̥"/>
                        <a:cs typeface="ˎ̥"/>
                      </a:rPr>
                      <a:t>&amp;</a:t>
                    </a:r>
                    <a:endParaRPr lang="en-US" altLang="zh-CN" sz="1800">
                      <a:latin typeface="Arial" charset="0"/>
                    </a:endParaRPr>
                  </a:p>
                </p:txBody>
              </p:sp>
              <p:sp>
                <p:nvSpPr>
                  <p:cNvPr id="4714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213" y="2931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47133" name="Group 27"/>
                <p:cNvGrpSpPr>
                  <a:grpSpLocks/>
                </p:cNvGrpSpPr>
                <p:nvPr/>
              </p:nvGrpSpPr>
              <p:grpSpPr bwMode="auto">
                <a:xfrm>
                  <a:off x="4700" y="3800"/>
                  <a:ext cx="379" cy="432"/>
                  <a:chOff x="2925" y="2750"/>
                  <a:chExt cx="379" cy="432"/>
                </a:xfrm>
              </p:grpSpPr>
              <p:sp>
                <p:nvSpPr>
                  <p:cNvPr id="47145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925" y="2750"/>
                    <a:ext cx="288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en-US" altLang="zh-CN" b="1">
                        <a:latin typeface="Times New Roman" pitchFamily="18" charset="0"/>
                        <a:ea typeface="ˎ̥"/>
                        <a:cs typeface="ˎ̥"/>
                      </a:rPr>
                      <a:t>&amp;</a:t>
                    </a:r>
                    <a:endParaRPr lang="en-US" altLang="zh-CN" sz="1800">
                      <a:latin typeface="Arial" charset="0"/>
                    </a:endParaRPr>
                  </a:p>
                </p:txBody>
              </p:sp>
              <p:sp>
                <p:nvSpPr>
                  <p:cNvPr id="47146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213" y="2931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47134" name="Line 76"/>
                <p:cNvSpPr>
                  <a:spLocks noChangeShapeType="1"/>
                </p:cNvSpPr>
                <p:nvPr/>
              </p:nvSpPr>
              <p:spPr bwMode="auto">
                <a:xfrm>
                  <a:off x="4462" y="3891"/>
                  <a:ext cx="23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35" name="Line 77"/>
                <p:cNvSpPr>
                  <a:spLocks noChangeShapeType="1"/>
                </p:cNvSpPr>
                <p:nvPr/>
              </p:nvSpPr>
              <p:spPr bwMode="auto">
                <a:xfrm>
                  <a:off x="4297" y="3696"/>
                  <a:ext cx="15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36" name="Line 47"/>
                <p:cNvSpPr>
                  <a:spLocks noChangeShapeType="1"/>
                </p:cNvSpPr>
                <p:nvPr/>
              </p:nvSpPr>
              <p:spPr bwMode="auto">
                <a:xfrm>
                  <a:off x="4462" y="3688"/>
                  <a:ext cx="0" cy="2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37" name="Line 77"/>
                <p:cNvSpPr>
                  <a:spLocks noChangeShapeType="1"/>
                </p:cNvSpPr>
                <p:nvPr/>
              </p:nvSpPr>
              <p:spPr bwMode="auto">
                <a:xfrm>
                  <a:off x="5075" y="4027"/>
                  <a:ext cx="1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38" name="Line 76"/>
                <p:cNvSpPr>
                  <a:spLocks noChangeShapeType="1"/>
                </p:cNvSpPr>
                <p:nvPr/>
              </p:nvSpPr>
              <p:spPr bwMode="auto">
                <a:xfrm>
                  <a:off x="3264" y="4433"/>
                  <a:ext cx="6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39" name="Line 76"/>
                <p:cNvSpPr>
                  <a:spLocks noChangeShapeType="1"/>
                </p:cNvSpPr>
                <p:nvPr/>
              </p:nvSpPr>
              <p:spPr bwMode="auto">
                <a:xfrm>
                  <a:off x="3264" y="4209"/>
                  <a:ext cx="66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40" name="Line 76"/>
                <p:cNvSpPr>
                  <a:spLocks noChangeShapeType="1"/>
                </p:cNvSpPr>
                <p:nvPr/>
              </p:nvSpPr>
              <p:spPr bwMode="auto">
                <a:xfrm>
                  <a:off x="4464" y="4118"/>
                  <a:ext cx="23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41" name="Line 77"/>
                <p:cNvSpPr>
                  <a:spLocks noChangeShapeType="1"/>
                </p:cNvSpPr>
                <p:nvPr/>
              </p:nvSpPr>
              <p:spPr bwMode="auto">
                <a:xfrm>
                  <a:off x="4307" y="4315"/>
                  <a:ext cx="15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42" name="Line 47"/>
                <p:cNvSpPr>
                  <a:spLocks noChangeShapeType="1"/>
                </p:cNvSpPr>
                <p:nvPr/>
              </p:nvSpPr>
              <p:spPr bwMode="auto">
                <a:xfrm>
                  <a:off x="4464" y="4112"/>
                  <a:ext cx="0" cy="2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43" name="Line 76"/>
                <p:cNvSpPr>
                  <a:spLocks noChangeShapeType="1"/>
                </p:cNvSpPr>
                <p:nvPr/>
              </p:nvSpPr>
              <p:spPr bwMode="auto">
                <a:xfrm>
                  <a:off x="3264" y="3694"/>
                  <a:ext cx="64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44" name="Line 76"/>
                <p:cNvSpPr>
                  <a:spLocks noChangeShapeType="1"/>
                </p:cNvSpPr>
                <p:nvPr/>
              </p:nvSpPr>
              <p:spPr bwMode="auto">
                <a:xfrm>
                  <a:off x="3264" y="3550"/>
                  <a:ext cx="64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7119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4" grpId="0"/>
      <p:bldP spid="47238" grpId="0" animBg="1"/>
      <p:bldP spid="472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7" name="文本框 2"/>
          <p:cNvSpPr txBox="1">
            <a:spLocks noChangeArrowheads="1"/>
          </p:cNvSpPr>
          <p:nvPr/>
        </p:nvSpPr>
        <p:spPr bwMode="auto">
          <a:xfrm>
            <a:off x="0" y="260350"/>
            <a:ext cx="59404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三、几个设计中的实际问题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39750" y="1052513"/>
            <a:ext cx="6480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latin typeface="Times New Roman" pitchFamily="18" charset="0"/>
              </a:rPr>
              <a:t>3</a:t>
            </a:r>
            <a:r>
              <a:rPr kumimoji="1" lang="zh-CN" altLang="en-US" sz="2800" b="1"/>
              <a:t>、</a:t>
            </a:r>
            <a:r>
              <a:rPr kumimoji="1" lang="zh-CN" altLang="en-US" sz="2800" b="1">
                <a:solidFill>
                  <a:schemeClr val="hlink"/>
                </a:solidFill>
              </a:rPr>
              <a:t>无反变量</a:t>
            </a:r>
            <a:r>
              <a:rPr kumimoji="1" lang="zh-CN" altLang="en-US" sz="2800" b="1"/>
              <a:t>提供的组合逻辑电路</a:t>
            </a:r>
          </a:p>
        </p:txBody>
      </p:sp>
      <p:sp>
        <p:nvSpPr>
          <p:cNvPr id="48248" name="Rectangle 120"/>
          <p:cNvSpPr>
            <a:spLocks noChangeArrowheads="1"/>
          </p:cNvSpPr>
          <p:nvPr/>
        </p:nvSpPr>
        <p:spPr bwMode="auto">
          <a:xfrm>
            <a:off x="395288" y="1814513"/>
            <a:ext cx="81295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  </a:t>
            </a:r>
            <a:r>
              <a:rPr kumimoji="1" lang="zh-CN" altLang="en-US" b="1"/>
              <a:t>在某些问题的设计中，为了减少各部件之间的连线，在逻辑电路的输入端只提供</a:t>
            </a:r>
            <a:r>
              <a:rPr kumimoji="1" lang="zh-CN" altLang="en-US" b="1">
                <a:solidFill>
                  <a:schemeClr val="hlink"/>
                </a:solidFill>
              </a:rPr>
              <a:t>原变量</a:t>
            </a:r>
            <a:r>
              <a:rPr kumimoji="1" lang="zh-CN" altLang="en-US" b="1"/>
              <a:t>，不提供</a:t>
            </a:r>
            <a:r>
              <a:rPr kumimoji="1" lang="zh-CN" altLang="en-US" b="1">
                <a:solidFill>
                  <a:schemeClr val="folHlink"/>
                </a:solidFill>
              </a:rPr>
              <a:t>反变量</a:t>
            </a:r>
          </a:p>
        </p:txBody>
      </p:sp>
      <p:sp>
        <p:nvSpPr>
          <p:cNvPr id="48249" name="Rectangle 121"/>
          <p:cNvSpPr>
            <a:spLocks noChangeArrowheads="1"/>
          </p:cNvSpPr>
          <p:nvPr/>
        </p:nvSpPr>
        <p:spPr bwMode="auto">
          <a:xfrm>
            <a:off x="468313" y="3068638"/>
            <a:ext cx="8207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  设计这类电路时，若直截用非门将原变量转换成相应的反变量，则处理结果往往是</a:t>
            </a:r>
            <a:r>
              <a:rPr kumimoji="1" lang="zh-CN" altLang="en-US" b="1">
                <a:solidFill>
                  <a:schemeClr val="folHlink"/>
                </a:solidFill>
              </a:rPr>
              <a:t>不经济</a:t>
            </a:r>
            <a:r>
              <a:rPr kumimoji="1" lang="zh-CN" altLang="en-US" b="1"/>
              <a:t>的。因此，通常进行</a:t>
            </a:r>
            <a:r>
              <a:rPr kumimoji="1" lang="zh-CN" altLang="en-US" b="1">
                <a:solidFill>
                  <a:schemeClr val="hlink"/>
                </a:solidFill>
              </a:rPr>
              <a:t>适当的变换</a:t>
            </a:r>
            <a:r>
              <a:rPr kumimoji="1" lang="zh-CN" altLang="en-US" b="1"/>
              <a:t>，以便尽可能</a:t>
            </a:r>
            <a:r>
              <a:rPr kumimoji="1" lang="zh-CN" altLang="en-US" b="1">
                <a:solidFill>
                  <a:schemeClr val="hlink"/>
                </a:solidFill>
              </a:rPr>
              <a:t>减少非门</a:t>
            </a:r>
            <a:r>
              <a:rPr kumimoji="1" lang="zh-CN" altLang="en-US" b="1"/>
              <a:t>数量</a:t>
            </a:r>
          </a:p>
        </p:txBody>
      </p:sp>
      <p:sp>
        <p:nvSpPr>
          <p:cNvPr id="44121" name="Rectangle 89"/>
          <p:cNvSpPr>
            <a:spLocks noChangeArrowheads="1"/>
          </p:cNvSpPr>
          <p:nvPr/>
        </p:nvSpPr>
        <p:spPr bwMode="auto">
          <a:xfrm>
            <a:off x="539750" y="4940300"/>
            <a:ext cx="80248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="1"/>
              <a:t>  </a:t>
            </a:r>
            <a:r>
              <a:rPr kumimoji="1" lang="zh-CN" altLang="en-US" sz="2800" b="1">
                <a:solidFill>
                  <a:srgbClr val="FF0000"/>
                </a:solidFill>
              </a:rPr>
              <a:t>注意：</a:t>
            </a:r>
            <a:r>
              <a:rPr kumimoji="1" lang="zh-CN" altLang="en-US" sz="2800" b="1"/>
              <a:t>关于无反变量的转换，目前还</a:t>
            </a:r>
            <a:r>
              <a:rPr kumimoji="1" lang="zh-CN" altLang="en-US" sz="2800" b="1">
                <a:solidFill>
                  <a:schemeClr val="hlink"/>
                </a:solidFill>
              </a:rPr>
              <a:t>没有</a:t>
            </a:r>
            <a:r>
              <a:rPr kumimoji="1" lang="zh-CN" altLang="en-US" sz="2800" b="1"/>
              <a:t>一个一般化的方法，实际转换需要</a:t>
            </a:r>
            <a:r>
              <a:rPr kumimoji="1" lang="zh-CN" altLang="en-US" sz="2800" b="1">
                <a:solidFill>
                  <a:schemeClr val="folHlink"/>
                </a:solidFill>
              </a:rPr>
              <a:t>技巧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82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8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8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8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8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8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44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44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44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48248" grpId="0"/>
      <p:bldP spid="48249" grpId="0"/>
      <p:bldP spid="441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7" name="文本框 2"/>
          <p:cNvSpPr txBox="1">
            <a:spLocks noChangeArrowheads="1"/>
          </p:cNvSpPr>
          <p:nvPr/>
        </p:nvSpPr>
        <p:spPr bwMode="auto">
          <a:xfrm>
            <a:off x="0" y="260350"/>
            <a:ext cx="59404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三、几个设计中的实际问题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95288" y="981075"/>
            <a:ext cx="8323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>
                <a:latin typeface="宋体" charset="-122"/>
              </a:rPr>
              <a:t>例：输入不提供反变量时，用与非门实现如下逻辑函数</a:t>
            </a:r>
          </a:p>
        </p:txBody>
      </p:sp>
      <p:grpSp>
        <p:nvGrpSpPr>
          <p:cNvPr id="49167" name="Group 15"/>
          <p:cNvGrpSpPr>
            <a:grpSpLocks/>
          </p:cNvGrpSpPr>
          <p:nvPr/>
        </p:nvGrpSpPr>
        <p:grpSpPr bwMode="auto">
          <a:xfrm>
            <a:off x="971550" y="1484313"/>
            <a:ext cx="5472113" cy="457200"/>
            <a:chOff x="1111" y="1105"/>
            <a:chExt cx="3447" cy="288"/>
          </a:xfrm>
        </p:grpSpPr>
        <p:sp>
          <p:nvSpPr>
            <p:cNvPr id="49240" name="Rectangle 119"/>
            <p:cNvSpPr>
              <a:spLocks noChangeArrowheads="1"/>
            </p:cNvSpPr>
            <p:nvPr/>
          </p:nvSpPr>
          <p:spPr bwMode="auto">
            <a:xfrm>
              <a:off x="1111" y="1105"/>
              <a:ext cx="3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latin typeface="Times New Roman" pitchFamily="18" charset="0"/>
                </a:rPr>
                <a:t>F(A,B,C,D) = AB + BC + ABC + ACD</a:t>
              </a:r>
              <a:endParaRPr kumimoji="1" lang="zh-CN" altLang="en-US" b="1">
                <a:latin typeface="Times New Roman" pitchFamily="18" charset="0"/>
              </a:endParaRPr>
            </a:p>
          </p:txBody>
        </p:sp>
        <p:sp>
          <p:nvSpPr>
            <p:cNvPr id="49241" name="Line 120"/>
            <p:cNvSpPr>
              <a:spLocks noChangeShapeType="1"/>
            </p:cNvSpPr>
            <p:nvPr/>
          </p:nvSpPr>
          <p:spPr bwMode="auto">
            <a:xfrm>
              <a:off x="2306" y="1146"/>
              <a:ext cx="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2" name="Line 120"/>
            <p:cNvSpPr>
              <a:spLocks noChangeShapeType="1"/>
            </p:cNvSpPr>
            <p:nvPr/>
          </p:nvSpPr>
          <p:spPr bwMode="auto">
            <a:xfrm>
              <a:off x="2893" y="1141"/>
              <a:ext cx="1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3" name="Line 120"/>
            <p:cNvSpPr>
              <a:spLocks noChangeShapeType="1"/>
            </p:cNvSpPr>
            <p:nvPr/>
          </p:nvSpPr>
          <p:spPr bwMode="auto">
            <a:xfrm>
              <a:off x="3363" y="1133"/>
              <a:ext cx="1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44" name="Line 120"/>
            <p:cNvSpPr>
              <a:spLocks noChangeShapeType="1"/>
            </p:cNvSpPr>
            <p:nvPr/>
          </p:nvSpPr>
          <p:spPr bwMode="auto">
            <a:xfrm>
              <a:off x="4123" y="1133"/>
              <a:ext cx="1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58" name="Line 76"/>
          <p:cNvSpPr>
            <a:spLocks noChangeShapeType="1"/>
          </p:cNvSpPr>
          <p:nvPr/>
        </p:nvSpPr>
        <p:spPr bwMode="auto">
          <a:xfrm>
            <a:off x="4787900" y="6875463"/>
            <a:ext cx="1050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280" name="Group 128"/>
          <p:cNvGrpSpPr>
            <a:grpSpLocks/>
          </p:cNvGrpSpPr>
          <p:nvPr/>
        </p:nvGrpSpPr>
        <p:grpSpPr bwMode="auto">
          <a:xfrm>
            <a:off x="1331913" y="2060575"/>
            <a:ext cx="5876925" cy="3600450"/>
            <a:chOff x="930" y="1434"/>
            <a:chExt cx="3702" cy="2268"/>
          </a:xfrm>
        </p:grpSpPr>
        <p:sp>
          <p:nvSpPr>
            <p:cNvPr id="49161" name="Text Box 78"/>
            <p:cNvSpPr txBox="1">
              <a:spLocks noChangeArrowheads="1"/>
            </p:cNvSpPr>
            <p:nvPr/>
          </p:nvSpPr>
          <p:spPr bwMode="auto">
            <a:xfrm>
              <a:off x="930" y="1480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A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49162" name="Text Box 79"/>
            <p:cNvSpPr txBox="1">
              <a:spLocks noChangeArrowheads="1"/>
            </p:cNvSpPr>
            <p:nvPr/>
          </p:nvSpPr>
          <p:spPr bwMode="auto">
            <a:xfrm>
              <a:off x="4195" y="2416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F</a:t>
              </a:r>
              <a:endParaRPr lang="en-US" altLang="zh-CN" b="1" baseline="-2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grpSp>
          <p:nvGrpSpPr>
            <p:cNvPr id="49163" name="Group 21"/>
            <p:cNvGrpSpPr>
              <a:grpSpLocks/>
            </p:cNvGrpSpPr>
            <p:nvPr/>
          </p:nvGrpSpPr>
          <p:grpSpPr bwMode="auto">
            <a:xfrm>
              <a:off x="2699" y="2069"/>
              <a:ext cx="379" cy="432"/>
              <a:chOff x="2925" y="2750"/>
              <a:chExt cx="379" cy="432"/>
            </a:xfrm>
          </p:grpSpPr>
          <p:sp>
            <p:nvSpPr>
              <p:cNvPr id="49238" name="Rectangle 73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&amp;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49239" name="Oval 23"/>
              <p:cNvSpPr>
                <a:spLocks noChangeArrowheads="1"/>
              </p:cNvSpPr>
              <p:nvPr/>
            </p:nvSpPr>
            <p:spPr bwMode="auto">
              <a:xfrm>
                <a:off x="3213" y="29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49164" name="Group 27"/>
            <p:cNvGrpSpPr>
              <a:grpSpLocks/>
            </p:cNvGrpSpPr>
            <p:nvPr/>
          </p:nvGrpSpPr>
          <p:grpSpPr bwMode="auto">
            <a:xfrm>
              <a:off x="2699" y="1525"/>
              <a:ext cx="379" cy="432"/>
              <a:chOff x="2925" y="2750"/>
              <a:chExt cx="379" cy="432"/>
            </a:xfrm>
          </p:grpSpPr>
          <p:sp>
            <p:nvSpPr>
              <p:cNvPr id="49236" name="Rectangle 73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&amp;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49237" name="Oval 29"/>
              <p:cNvSpPr>
                <a:spLocks noChangeArrowheads="1"/>
              </p:cNvSpPr>
              <p:nvPr/>
            </p:nvSpPr>
            <p:spPr bwMode="auto">
              <a:xfrm>
                <a:off x="3213" y="29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9165" name="Line 77"/>
            <p:cNvSpPr>
              <a:spLocks noChangeShapeType="1"/>
            </p:cNvSpPr>
            <p:nvPr/>
          </p:nvSpPr>
          <p:spPr bwMode="auto">
            <a:xfrm>
              <a:off x="1474" y="370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Line 77"/>
            <p:cNvSpPr>
              <a:spLocks noChangeShapeType="1"/>
            </p:cNvSpPr>
            <p:nvPr/>
          </p:nvSpPr>
          <p:spPr bwMode="auto">
            <a:xfrm>
              <a:off x="2290" y="2160"/>
              <a:ext cx="3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Line 76"/>
            <p:cNvSpPr>
              <a:spLocks noChangeShapeType="1"/>
            </p:cNvSpPr>
            <p:nvPr/>
          </p:nvSpPr>
          <p:spPr bwMode="auto">
            <a:xfrm>
              <a:off x="1383" y="3112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Line 76"/>
            <p:cNvSpPr>
              <a:spLocks noChangeShapeType="1"/>
            </p:cNvSpPr>
            <p:nvPr/>
          </p:nvSpPr>
          <p:spPr bwMode="auto">
            <a:xfrm>
              <a:off x="1293" y="1888"/>
              <a:ext cx="1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9" name="Line 77"/>
            <p:cNvSpPr>
              <a:spLocks noChangeShapeType="1"/>
            </p:cNvSpPr>
            <p:nvPr/>
          </p:nvSpPr>
          <p:spPr bwMode="auto">
            <a:xfrm>
              <a:off x="2290" y="2704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Text Box 78"/>
            <p:cNvSpPr txBox="1">
              <a:spLocks noChangeArrowheads="1"/>
            </p:cNvSpPr>
            <p:nvPr/>
          </p:nvSpPr>
          <p:spPr bwMode="auto">
            <a:xfrm>
              <a:off x="930" y="2144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C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49171" name="Text Box 78"/>
            <p:cNvSpPr txBox="1">
              <a:spLocks noChangeArrowheads="1"/>
            </p:cNvSpPr>
            <p:nvPr/>
          </p:nvSpPr>
          <p:spPr bwMode="auto">
            <a:xfrm>
              <a:off x="930" y="1752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B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49172" name="Line 38"/>
            <p:cNvSpPr>
              <a:spLocks noChangeShapeType="1"/>
            </p:cNvSpPr>
            <p:nvPr/>
          </p:nvSpPr>
          <p:spPr bwMode="auto">
            <a:xfrm>
              <a:off x="2290" y="1888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Line 76"/>
            <p:cNvSpPr>
              <a:spLocks noChangeShapeType="1"/>
            </p:cNvSpPr>
            <p:nvPr/>
          </p:nvSpPr>
          <p:spPr bwMode="auto">
            <a:xfrm>
              <a:off x="2290" y="2976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74" name="Group 91"/>
            <p:cNvGrpSpPr>
              <a:grpSpLocks/>
            </p:cNvGrpSpPr>
            <p:nvPr/>
          </p:nvGrpSpPr>
          <p:grpSpPr bwMode="auto">
            <a:xfrm>
              <a:off x="1293" y="1434"/>
              <a:ext cx="1400" cy="363"/>
              <a:chOff x="1293" y="1434"/>
              <a:chExt cx="1400" cy="363"/>
            </a:xfrm>
          </p:grpSpPr>
          <p:sp>
            <p:nvSpPr>
              <p:cNvPr id="49231" name="Line 76"/>
              <p:cNvSpPr>
                <a:spLocks noChangeShapeType="1"/>
              </p:cNvSpPr>
              <p:nvPr/>
            </p:nvSpPr>
            <p:spPr bwMode="auto">
              <a:xfrm>
                <a:off x="2047" y="1616"/>
                <a:ext cx="6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9232" name="Group 79"/>
              <p:cNvGrpSpPr>
                <a:grpSpLocks/>
              </p:cNvGrpSpPr>
              <p:nvPr/>
            </p:nvGrpSpPr>
            <p:grpSpPr bwMode="auto">
              <a:xfrm>
                <a:off x="1724" y="1434"/>
                <a:ext cx="318" cy="363"/>
                <a:chOff x="1020" y="3566"/>
                <a:chExt cx="318" cy="363"/>
              </a:xfrm>
            </p:grpSpPr>
            <p:sp>
              <p:nvSpPr>
                <p:cNvPr id="49234" name="Rectangle 73"/>
                <p:cNvSpPr>
                  <a:spLocks noChangeArrowheads="1"/>
                </p:cNvSpPr>
                <p:nvPr/>
              </p:nvSpPr>
              <p:spPr bwMode="auto">
                <a:xfrm>
                  <a:off x="1020" y="3566"/>
                  <a:ext cx="227" cy="363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1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49235" name="Oval 16"/>
                <p:cNvSpPr>
                  <a:spLocks noChangeArrowheads="1"/>
                </p:cNvSpPr>
                <p:nvPr/>
              </p:nvSpPr>
              <p:spPr bwMode="auto">
                <a:xfrm>
                  <a:off x="1247" y="3702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49233" name="Line 77"/>
              <p:cNvSpPr>
                <a:spLocks noChangeShapeType="1"/>
              </p:cNvSpPr>
              <p:nvPr/>
            </p:nvSpPr>
            <p:spPr bwMode="auto">
              <a:xfrm>
                <a:off x="1293" y="1616"/>
                <a:ext cx="4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75" name="Oval 55"/>
            <p:cNvSpPr>
              <a:spLocks noChangeArrowheads="1"/>
            </p:cNvSpPr>
            <p:nvPr/>
          </p:nvSpPr>
          <p:spPr bwMode="auto">
            <a:xfrm>
              <a:off x="1365" y="1586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176" name="Oval 56"/>
            <p:cNvSpPr>
              <a:spLocks noChangeArrowheads="1"/>
            </p:cNvSpPr>
            <p:nvPr/>
          </p:nvSpPr>
          <p:spPr bwMode="auto">
            <a:xfrm>
              <a:off x="2269" y="186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177" name="Line 38"/>
            <p:cNvSpPr>
              <a:spLocks noChangeShapeType="1"/>
            </p:cNvSpPr>
            <p:nvPr/>
          </p:nvSpPr>
          <p:spPr bwMode="auto">
            <a:xfrm>
              <a:off x="1565" y="1888"/>
              <a:ext cx="0" cy="9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Line 76"/>
            <p:cNvSpPr>
              <a:spLocks noChangeShapeType="1"/>
            </p:cNvSpPr>
            <p:nvPr/>
          </p:nvSpPr>
          <p:spPr bwMode="auto">
            <a:xfrm>
              <a:off x="1474" y="256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79" name="Group 17"/>
            <p:cNvGrpSpPr>
              <a:grpSpLocks/>
            </p:cNvGrpSpPr>
            <p:nvPr/>
          </p:nvGrpSpPr>
          <p:grpSpPr bwMode="auto">
            <a:xfrm>
              <a:off x="2699" y="2614"/>
              <a:ext cx="379" cy="432"/>
              <a:chOff x="2925" y="2750"/>
              <a:chExt cx="379" cy="432"/>
            </a:xfrm>
          </p:grpSpPr>
          <p:sp>
            <p:nvSpPr>
              <p:cNvPr id="49229" name="Rectangle 73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&amp;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49230" name="Oval 16"/>
              <p:cNvSpPr>
                <a:spLocks noChangeArrowheads="1"/>
              </p:cNvSpPr>
              <p:nvPr/>
            </p:nvSpPr>
            <p:spPr bwMode="auto">
              <a:xfrm>
                <a:off x="3213" y="29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49180" name="Group 21"/>
            <p:cNvGrpSpPr>
              <a:grpSpLocks/>
            </p:cNvGrpSpPr>
            <p:nvPr/>
          </p:nvGrpSpPr>
          <p:grpSpPr bwMode="auto">
            <a:xfrm>
              <a:off x="2699" y="3158"/>
              <a:ext cx="379" cy="432"/>
              <a:chOff x="2925" y="2750"/>
              <a:chExt cx="379" cy="432"/>
            </a:xfrm>
          </p:grpSpPr>
          <p:sp>
            <p:nvSpPr>
              <p:cNvPr id="49227" name="Rectangle 73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&amp;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49228" name="Oval 23"/>
              <p:cNvSpPr>
                <a:spLocks noChangeArrowheads="1"/>
              </p:cNvSpPr>
              <p:nvPr/>
            </p:nvSpPr>
            <p:spPr bwMode="auto">
              <a:xfrm>
                <a:off x="3213" y="29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49181" name="Group 81"/>
            <p:cNvGrpSpPr>
              <a:grpSpLocks/>
            </p:cNvGrpSpPr>
            <p:nvPr/>
          </p:nvGrpSpPr>
          <p:grpSpPr bwMode="auto">
            <a:xfrm>
              <a:off x="3069" y="1752"/>
              <a:ext cx="1217" cy="1633"/>
              <a:chOff x="3069" y="1752"/>
              <a:chExt cx="1217" cy="1633"/>
            </a:xfrm>
          </p:grpSpPr>
          <p:sp>
            <p:nvSpPr>
              <p:cNvPr id="49211" name="Line 76"/>
              <p:cNvSpPr>
                <a:spLocks noChangeShapeType="1"/>
              </p:cNvSpPr>
              <p:nvPr/>
            </p:nvSpPr>
            <p:spPr bwMode="auto">
              <a:xfrm>
                <a:off x="3069" y="1752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2" name="Line 47"/>
              <p:cNvSpPr>
                <a:spLocks noChangeShapeType="1"/>
              </p:cNvSpPr>
              <p:nvPr/>
            </p:nvSpPr>
            <p:spPr bwMode="auto">
              <a:xfrm>
                <a:off x="3387" y="1752"/>
                <a:ext cx="0" cy="6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3" name="Line 76"/>
              <p:cNvSpPr>
                <a:spLocks noChangeShapeType="1"/>
              </p:cNvSpPr>
              <p:nvPr/>
            </p:nvSpPr>
            <p:spPr bwMode="auto">
              <a:xfrm>
                <a:off x="3075" y="3385"/>
                <a:ext cx="3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4" name="Line 47"/>
              <p:cNvSpPr>
                <a:spLocks noChangeShapeType="1"/>
              </p:cNvSpPr>
              <p:nvPr/>
            </p:nvSpPr>
            <p:spPr bwMode="auto">
              <a:xfrm>
                <a:off x="3395" y="2704"/>
                <a:ext cx="0" cy="6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9215" name="Group 27"/>
              <p:cNvGrpSpPr>
                <a:grpSpLocks/>
              </p:cNvGrpSpPr>
              <p:nvPr/>
            </p:nvGrpSpPr>
            <p:grpSpPr bwMode="auto">
              <a:xfrm>
                <a:off x="3486" y="2341"/>
                <a:ext cx="379" cy="432"/>
                <a:chOff x="2925" y="2750"/>
                <a:chExt cx="379" cy="432"/>
              </a:xfrm>
            </p:grpSpPr>
            <p:sp>
              <p:nvSpPr>
                <p:cNvPr id="49225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49226" name="Oval 29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49216" name="Line 76"/>
              <p:cNvSpPr>
                <a:spLocks noChangeShapeType="1"/>
              </p:cNvSpPr>
              <p:nvPr/>
            </p:nvSpPr>
            <p:spPr bwMode="auto">
              <a:xfrm>
                <a:off x="3243" y="2531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7" name="Line 77"/>
              <p:cNvSpPr>
                <a:spLocks noChangeShapeType="1"/>
              </p:cNvSpPr>
              <p:nvPr/>
            </p:nvSpPr>
            <p:spPr bwMode="auto">
              <a:xfrm>
                <a:off x="3078" y="2298"/>
                <a:ext cx="1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8" name="Line 47"/>
              <p:cNvSpPr>
                <a:spLocks noChangeShapeType="1"/>
              </p:cNvSpPr>
              <p:nvPr/>
            </p:nvSpPr>
            <p:spPr bwMode="auto">
              <a:xfrm>
                <a:off x="3243" y="2288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9" name="Line 77"/>
              <p:cNvSpPr>
                <a:spLocks noChangeShapeType="1"/>
              </p:cNvSpPr>
              <p:nvPr/>
            </p:nvSpPr>
            <p:spPr bwMode="auto">
              <a:xfrm>
                <a:off x="3390" y="2704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0" name="Line 76"/>
              <p:cNvSpPr>
                <a:spLocks noChangeShapeType="1"/>
              </p:cNvSpPr>
              <p:nvPr/>
            </p:nvSpPr>
            <p:spPr bwMode="auto">
              <a:xfrm>
                <a:off x="3854" y="2568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1" name="Line 76"/>
              <p:cNvSpPr>
                <a:spLocks noChangeShapeType="1"/>
              </p:cNvSpPr>
              <p:nvPr/>
            </p:nvSpPr>
            <p:spPr bwMode="auto">
              <a:xfrm>
                <a:off x="3245" y="2614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2" name="Line 77"/>
              <p:cNvSpPr>
                <a:spLocks noChangeShapeType="1"/>
              </p:cNvSpPr>
              <p:nvPr/>
            </p:nvSpPr>
            <p:spPr bwMode="auto">
              <a:xfrm>
                <a:off x="3088" y="2856"/>
                <a:ext cx="1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23" name="Line 47"/>
              <p:cNvSpPr>
                <a:spLocks noChangeShapeType="1"/>
              </p:cNvSpPr>
              <p:nvPr/>
            </p:nvSpPr>
            <p:spPr bwMode="auto">
              <a:xfrm>
                <a:off x="3245" y="2614"/>
                <a:ext cx="0" cy="2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4" name="Line 77"/>
              <p:cNvSpPr>
                <a:spLocks noChangeShapeType="1"/>
              </p:cNvSpPr>
              <p:nvPr/>
            </p:nvSpPr>
            <p:spPr bwMode="auto">
              <a:xfrm>
                <a:off x="3395" y="2424"/>
                <a:ext cx="9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9182" name="Group 92"/>
            <p:cNvGrpSpPr>
              <a:grpSpLocks/>
            </p:cNvGrpSpPr>
            <p:nvPr/>
          </p:nvGrpSpPr>
          <p:grpSpPr bwMode="auto">
            <a:xfrm>
              <a:off x="1293" y="2115"/>
              <a:ext cx="1400" cy="363"/>
              <a:chOff x="1293" y="1434"/>
              <a:chExt cx="1400" cy="363"/>
            </a:xfrm>
          </p:grpSpPr>
          <p:sp>
            <p:nvSpPr>
              <p:cNvPr id="49206" name="Line 76"/>
              <p:cNvSpPr>
                <a:spLocks noChangeShapeType="1"/>
              </p:cNvSpPr>
              <p:nvPr/>
            </p:nvSpPr>
            <p:spPr bwMode="auto">
              <a:xfrm>
                <a:off x="2047" y="1616"/>
                <a:ext cx="6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9207" name="Group 94"/>
              <p:cNvGrpSpPr>
                <a:grpSpLocks/>
              </p:cNvGrpSpPr>
              <p:nvPr/>
            </p:nvGrpSpPr>
            <p:grpSpPr bwMode="auto">
              <a:xfrm>
                <a:off x="1724" y="1434"/>
                <a:ext cx="318" cy="363"/>
                <a:chOff x="1020" y="3566"/>
                <a:chExt cx="318" cy="363"/>
              </a:xfrm>
            </p:grpSpPr>
            <p:sp>
              <p:nvSpPr>
                <p:cNvPr id="49209" name="Rectangle 73"/>
                <p:cNvSpPr>
                  <a:spLocks noChangeArrowheads="1"/>
                </p:cNvSpPr>
                <p:nvPr/>
              </p:nvSpPr>
              <p:spPr bwMode="auto">
                <a:xfrm>
                  <a:off x="1020" y="3566"/>
                  <a:ext cx="227" cy="363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1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49210" name="Oval 16"/>
                <p:cNvSpPr>
                  <a:spLocks noChangeArrowheads="1"/>
                </p:cNvSpPr>
                <p:nvPr/>
              </p:nvSpPr>
              <p:spPr bwMode="auto">
                <a:xfrm>
                  <a:off x="1247" y="3702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49208" name="Line 77"/>
              <p:cNvSpPr>
                <a:spLocks noChangeShapeType="1"/>
              </p:cNvSpPr>
              <p:nvPr/>
            </p:nvSpPr>
            <p:spPr bwMode="auto">
              <a:xfrm>
                <a:off x="1293" y="1616"/>
                <a:ext cx="4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83" name="Line 76"/>
            <p:cNvSpPr>
              <a:spLocks noChangeShapeType="1"/>
            </p:cNvSpPr>
            <p:nvPr/>
          </p:nvSpPr>
          <p:spPr bwMode="auto">
            <a:xfrm>
              <a:off x="2047" y="2857"/>
              <a:ext cx="6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184" name="Group 100"/>
            <p:cNvGrpSpPr>
              <a:grpSpLocks/>
            </p:cNvGrpSpPr>
            <p:nvPr/>
          </p:nvGrpSpPr>
          <p:grpSpPr bwMode="auto">
            <a:xfrm>
              <a:off x="1724" y="2675"/>
              <a:ext cx="318" cy="363"/>
              <a:chOff x="1020" y="3566"/>
              <a:chExt cx="318" cy="363"/>
            </a:xfrm>
          </p:grpSpPr>
          <p:sp>
            <p:nvSpPr>
              <p:cNvPr id="49204" name="Rectangle 73"/>
              <p:cNvSpPr>
                <a:spLocks noChangeArrowheads="1"/>
              </p:cNvSpPr>
              <p:nvPr/>
            </p:nvSpPr>
            <p:spPr bwMode="auto">
              <a:xfrm>
                <a:off x="1020" y="3566"/>
                <a:ext cx="227" cy="363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1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49205" name="Oval 16"/>
              <p:cNvSpPr>
                <a:spLocks noChangeArrowheads="1"/>
              </p:cNvSpPr>
              <p:nvPr/>
            </p:nvSpPr>
            <p:spPr bwMode="auto">
              <a:xfrm>
                <a:off x="1247" y="3702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9185" name="Line 77"/>
            <p:cNvSpPr>
              <a:spLocks noChangeShapeType="1"/>
            </p:cNvSpPr>
            <p:nvPr/>
          </p:nvSpPr>
          <p:spPr bwMode="auto">
            <a:xfrm>
              <a:off x="1565" y="2857"/>
              <a:ext cx="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Oval 55"/>
            <p:cNvSpPr>
              <a:spLocks noChangeArrowheads="1"/>
            </p:cNvSpPr>
            <p:nvPr/>
          </p:nvSpPr>
          <p:spPr bwMode="auto">
            <a:xfrm>
              <a:off x="1543" y="1864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187" name="Line 38"/>
            <p:cNvSpPr>
              <a:spLocks noChangeShapeType="1"/>
            </p:cNvSpPr>
            <p:nvPr/>
          </p:nvSpPr>
          <p:spPr bwMode="auto">
            <a:xfrm>
              <a:off x="1474" y="2296"/>
              <a:ext cx="0" cy="14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Oval 56"/>
            <p:cNvSpPr>
              <a:spLocks noChangeArrowheads="1"/>
            </p:cNvSpPr>
            <p:nvPr/>
          </p:nvSpPr>
          <p:spPr bwMode="auto">
            <a:xfrm>
              <a:off x="1453" y="227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189" name="Line 38"/>
            <p:cNvSpPr>
              <a:spLocks noChangeShapeType="1"/>
            </p:cNvSpPr>
            <p:nvPr/>
          </p:nvSpPr>
          <p:spPr bwMode="auto">
            <a:xfrm>
              <a:off x="1383" y="1616"/>
              <a:ext cx="0" cy="1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0" name="Oval 56"/>
            <p:cNvSpPr>
              <a:spLocks noChangeArrowheads="1"/>
            </p:cNvSpPr>
            <p:nvPr/>
          </p:nvSpPr>
          <p:spPr bwMode="auto">
            <a:xfrm>
              <a:off x="2266" y="308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49191" name="Group 120"/>
            <p:cNvGrpSpPr>
              <a:grpSpLocks/>
            </p:cNvGrpSpPr>
            <p:nvPr/>
          </p:nvGrpSpPr>
          <p:grpSpPr bwMode="auto">
            <a:xfrm>
              <a:off x="1293" y="3203"/>
              <a:ext cx="1400" cy="363"/>
              <a:chOff x="1293" y="3203"/>
              <a:chExt cx="1400" cy="363"/>
            </a:xfrm>
          </p:grpSpPr>
          <p:sp>
            <p:nvSpPr>
              <p:cNvPr id="49199" name="Line 76"/>
              <p:cNvSpPr>
                <a:spLocks noChangeShapeType="1"/>
              </p:cNvSpPr>
              <p:nvPr/>
            </p:nvSpPr>
            <p:spPr bwMode="auto">
              <a:xfrm>
                <a:off x="2047" y="3385"/>
                <a:ext cx="6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9200" name="Group 116"/>
              <p:cNvGrpSpPr>
                <a:grpSpLocks/>
              </p:cNvGrpSpPr>
              <p:nvPr/>
            </p:nvGrpSpPr>
            <p:grpSpPr bwMode="auto">
              <a:xfrm>
                <a:off x="1724" y="3203"/>
                <a:ext cx="318" cy="363"/>
                <a:chOff x="1020" y="3566"/>
                <a:chExt cx="318" cy="363"/>
              </a:xfrm>
            </p:grpSpPr>
            <p:sp>
              <p:nvSpPr>
                <p:cNvPr id="49202" name="Rectangle 73"/>
                <p:cNvSpPr>
                  <a:spLocks noChangeArrowheads="1"/>
                </p:cNvSpPr>
                <p:nvPr/>
              </p:nvSpPr>
              <p:spPr bwMode="auto">
                <a:xfrm>
                  <a:off x="1020" y="3566"/>
                  <a:ext cx="227" cy="363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1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49203" name="Oval 16"/>
                <p:cNvSpPr>
                  <a:spLocks noChangeArrowheads="1"/>
                </p:cNvSpPr>
                <p:nvPr/>
              </p:nvSpPr>
              <p:spPr bwMode="auto">
                <a:xfrm>
                  <a:off x="1247" y="3702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49201" name="Line 77"/>
              <p:cNvSpPr>
                <a:spLocks noChangeShapeType="1"/>
              </p:cNvSpPr>
              <p:nvPr/>
            </p:nvSpPr>
            <p:spPr bwMode="auto">
              <a:xfrm>
                <a:off x="1293" y="3385"/>
                <a:ext cx="4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92" name="Line 38"/>
            <p:cNvSpPr>
              <a:spLocks noChangeShapeType="1"/>
            </p:cNvSpPr>
            <p:nvPr/>
          </p:nvSpPr>
          <p:spPr bwMode="auto">
            <a:xfrm>
              <a:off x="2290" y="2976"/>
              <a:ext cx="0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3" name="Line 76"/>
            <p:cNvSpPr>
              <a:spLocks noChangeShapeType="1"/>
            </p:cNvSpPr>
            <p:nvPr/>
          </p:nvSpPr>
          <p:spPr bwMode="auto">
            <a:xfrm>
              <a:off x="2290" y="3249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4" name="Line 38"/>
            <p:cNvSpPr>
              <a:spLocks noChangeShapeType="1"/>
            </p:cNvSpPr>
            <p:nvPr/>
          </p:nvSpPr>
          <p:spPr bwMode="auto">
            <a:xfrm>
              <a:off x="2290" y="352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Line 38"/>
            <p:cNvSpPr>
              <a:spLocks noChangeShapeType="1"/>
            </p:cNvSpPr>
            <p:nvPr/>
          </p:nvSpPr>
          <p:spPr bwMode="auto">
            <a:xfrm>
              <a:off x="2290" y="2568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Oval 56"/>
            <p:cNvSpPr>
              <a:spLocks noChangeArrowheads="1"/>
            </p:cNvSpPr>
            <p:nvPr/>
          </p:nvSpPr>
          <p:spPr bwMode="auto">
            <a:xfrm>
              <a:off x="1453" y="2542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197" name="Line 77"/>
            <p:cNvSpPr>
              <a:spLocks noChangeShapeType="1"/>
            </p:cNvSpPr>
            <p:nvPr/>
          </p:nvSpPr>
          <p:spPr bwMode="auto">
            <a:xfrm>
              <a:off x="2290" y="3521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8" name="Text Box 78"/>
            <p:cNvSpPr txBox="1">
              <a:spLocks noChangeArrowheads="1"/>
            </p:cNvSpPr>
            <p:nvPr/>
          </p:nvSpPr>
          <p:spPr bwMode="auto">
            <a:xfrm>
              <a:off x="930" y="323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D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</p:grpSp>
      <p:sp>
        <p:nvSpPr>
          <p:cNvPr id="49281" name="Rectangle 89"/>
          <p:cNvSpPr>
            <a:spLocks noChangeArrowheads="1"/>
          </p:cNvSpPr>
          <p:nvPr/>
        </p:nvSpPr>
        <p:spPr bwMode="auto">
          <a:xfrm>
            <a:off x="755650" y="5867400"/>
            <a:ext cx="684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>
                <a:solidFill>
                  <a:srgbClr val="FF0000"/>
                </a:solidFill>
              </a:rPr>
              <a:t>注意：</a:t>
            </a:r>
            <a:r>
              <a:rPr kumimoji="1" lang="zh-CN" altLang="en-US" b="1"/>
              <a:t>各路径长短不一致，延迟时间不同</a:t>
            </a:r>
            <a:endParaRPr kumimoji="1" lang="zh-CN" altLang="en-US" b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92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9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9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2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7" name="文本框 2"/>
          <p:cNvSpPr txBox="1">
            <a:spLocks noChangeArrowheads="1"/>
          </p:cNvSpPr>
          <p:nvPr/>
        </p:nvSpPr>
        <p:spPr bwMode="auto">
          <a:xfrm>
            <a:off x="0" y="260350"/>
            <a:ext cx="594042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三、几个设计中的实际问题</a:t>
            </a:r>
          </a:p>
        </p:txBody>
      </p:sp>
      <p:grpSp>
        <p:nvGrpSpPr>
          <p:cNvPr id="50180" name="Group 7"/>
          <p:cNvGrpSpPr>
            <a:grpSpLocks/>
          </p:cNvGrpSpPr>
          <p:nvPr/>
        </p:nvGrpSpPr>
        <p:grpSpPr bwMode="auto">
          <a:xfrm>
            <a:off x="755650" y="955675"/>
            <a:ext cx="5472113" cy="457200"/>
            <a:chOff x="1111" y="1105"/>
            <a:chExt cx="3447" cy="288"/>
          </a:xfrm>
        </p:grpSpPr>
        <p:sp>
          <p:nvSpPr>
            <p:cNvPr id="50247" name="Rectangle 119"/>
            <p:cNvSpPr>
              <a:spLocks noChangeArrowheads="1"/>
            </p:cNvSpPr>
            <p:nvPr/>
          </p:nvSpPr>
          <p:spPr bwMode="auto">
            <a:xfrm>
              <a:off x="1111" y="1105"/>
              <a:ext cx="34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latin typeface="Times New Roman" pitchFamily="18" charset="0"/>
                </a:rPr>
                <a:t>F(A,B,C,D) = AB + BC + ABC + ACD</a:t>
              </a:r>
              <a:endParaRPr kumimoji="1" lang="zh-CN" altLang="en-US" b="1">
                <a:latin typeface="Times New Roman" pitchFamily="18" charset="0"/>
              </a:endParaRPr>
            </a:p>
          </p:txBody>
        </p:sp>
        <p:sp>
          <p:nvSpPr>
            <p:cNvPr id="50248" name="Line 120"/>
            <p:cNvSpPr>
              <a:spLocks noChangeShapeType="1"/>
            </p:cNvSpPr>
            <p:nvPr/>
          </p:nvSpPr>
          <p:spPr bwMode="auto">
            <a:xfrm>
              <a:off x="2306" y="1146"/>
              <a:ext cx="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9" name="Line 120"/>
            <p:cNvSpPr>
              <a:spLocks noChangeShapeType="1"/>
            </p:cNvSpPr>
            <p:nvPr/>
          </p:nvSpPr>
          <p:spPr bwMode="auto">
            <a:xfrm>
              <a:off x="2893" y="1141"/>
              <a:ext cx="1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0" name="Line 120"/>
            <p:cNvSpPr>
              <a:spLocks noChangeShapeType="1"/>
            </p:cNvSpPr>
            <p:nvPr/>
          </p:nvSpPr>
          <p:spPr bwMode="auto">
            <a:xfrm>
              <a:off x="3363" y="1133"/>
              <a:ext cx="1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1" name="Line 120"/>
            <p:cNvSpPr>
              <a:spLocks noChangeShapeType="1"/>
            </p:cNvSpPr>
            <p:nvPr/>
          </p:nvSpPr>
          <p:spPr bwMode="auto">
            <a:xfrm>
              <a:off x="4123" y="1133"/>
              <a:ext cx="1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79" name="Group 19"/>
          <p:cNvGrpSpPr>
            <a:grpSpLocks/>
          </p:cNvGrpSpPr>
          <p:nvPr/>
        </p:nvGrpSpPr>
        <p:grpSpPr bwMode="auto">
          <a:xfrm>
            <a:off x="755650" y="1531938"/>
            <a:ext cx="4032250" cy="457200"/>
            <a:chOff x="476" y="1101"/>
            <a:chExt cx="2540" cy="288"/>
          </a:xfrm>
        </p:grpSpPr>
        <p:sp>
          <p:nvSpPr>
            <p:cNvPr id="50242" name="Rectangle 119"/>
            <p:cNvSpPr>
              <a:spLocks noChangeArrowheads="1"/>
            </p:cNvSpPr>
            <p:nvPr/>
          </p:nvSpPr>
          <p:spPr bwMode="auto">
            <a:xfrm>
              <a:off x="476" y="1101"/>
              <a:ext cx="25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latin typeface="Times New Roman" pitchFamily="18" charset="0"/>
                </a:rPr>
                <a:t>F = B ( A+C ) + AC ( B+D )</a:t>
              </a:r>
              <a:endParaRPr kumimoji="1" lang="zh-CN" altLang="en-US" b="1">
                <a:latin typeface="Times New Roman" pitchFamily="18" charset="0"/>
              </a:endParaRPr>
            </a:p>
          </p:txBody>
        </p:sp>
        <p:sp>
          <p:nvSpPr>
            <p:cNvPr id="50243" name="Line 120"/>
            <p:cNvSpPr>
              <a:spLocks noChangeShapeType="1"/>
            </p:cNvSpPr>
            <p:nvPr/>
          </p:nvSpPr>
          <p:spPr bwMode="auto">
            <a:xfrm>
              <a:off x="1141" y="1142"/>
              <a:ext cx="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4" name="Line 120"/>
            <p:cNvSpPr>
              <a:spLocks noChangeShapeType="1"/>
            </p:cNvSpPr>
            <p:nvPr/>
          </p:nvSpPr>
          <p:spPr bwMode="auto">
            <a:xfrm>
              <a:off x="1383" y="1137"/>
              <a:ext cx="1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5" name="Line 120"/>
            <p:cNvSpPr>
              <a:spLocks noChangeShapeType="1"/>
            </p:cNvSpPr>
            <p:nvPr/>
          </p:nvSpPr>
          <p:spPr bwMode="auto">
            <a:xfrm>
              <a:off x="2266" y="1129"/>
              <a:ext cx="1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6" name="Line 120"/>
            <p:cNvSpPr>
              <a:spLocks noChangeShapeType="1"/>
            </p:cNvSpPr>
            <p:nvPr/>
          </p:nvSpPr>
          <p:spPr bwMode="auto">
            <a:xfrm>
              <a:off x="2501" y="1129"/>
              <a:ext cx="1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59" name="AutoShape 31"/>
          <p:cNvSpPr>
            <a:spLocks noChangeArrowheads="1"/>
          </p:cNvSpPr>
          <p:nvPr/>
        </p:nvSpPr>
        <p:spPr bwMode="auto">
          <a:xfrm>
            <a:off x="6011863" y="1052513"/>
            <a:ext cx="2879725" cy="501650"/>
          </a:xfrm>
          <a:prstGeom prst="wedgeRoundRectCallout">
            <a:avLst>
              <a:gd name="adj1" fmla="val -90241"/>
              <a:gd name="adj2" fmla="val 79745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反变量组合</a:t>
            </a:r>
            <a:r>
              <a:rPr lang="en-US" altLang="zh-CN" sz="2000" b="1">
                <a:latin typeface="Times New Roman" pitchFamily="18" charset="0"/>
              </a:rPr>
              <a:t>(</a:t>
            </a:r>
            <a:r>
              <a:rPr lang="zh-CN" altLang="en-US" sz="2000" b="1">
                <a:latin typeface="Times New Roman" pitchFamily="18" charset="0"/>
              </a:rPr>
              <a:t>反演律</a:t>
            </a:r>
            <a:r>
              <a:rPr lang="en-US" altLang="zh-CN" sz="2000" b="1">
                <a:latin typeface="Times New Roman" pitchFamily="18" charset="0"/>
              </a:rPr>
              <a:t>)</a:t>
            </a:r>
            <a:endParaRPr lang="en-US" altLang="zh-CN" sz="2000" b="1"/>
          </a:p>
        </p:txBody>
      </p:sp>
      <p:grpSp>
        <p:nvGrpSpPr>
          <p:cNvPr id="66587" name="Group 27"/>
          <p:cNvGrpSpPr>
            <a:grpSpLocks/>
          </p:cNvGrpSpPr>
          <p:nvPr/>
        </p:nvGrpSpPr>
        <p:grpSpPr bwMode="auto">
          <a:xfrm>
            <a:off x="755650" y="2133600"/>
            <a:ext cx="3600450" cy="457200"/>
            <a:chOff x="476" y="1373"/>
            <a:chExt cx="2268" cy="288"/>
          </a:xfrm>
        </p:grpSpPr>
        <p:sp>
          <p:nvSpPr>
            <p:cNvPr id="50239" name="Rectangle 119"/>
            <p:cNvSpPr>
              <a:spLocks noChangeArrowheads="1"/>
            </p:cNvSpPr>
            <p:nvPr/>
          </p:nvSpPr>
          <p:spPr bwMode="auto">
            <a:xfrm>
              <a:off x="476" y="1373"/>
              <a:ext cx="2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latin typeface="Times New Roman" pitchFamily="18" charset="0"/>
                </a:rPr>
                <a:t>F = B A C + AC B D </a:t>
              </a:r>
              <a:endParaRPr kumimoji="1" lang="zh-CN" altLang="en-US" b="1">
                <a:latin typeface="Times New Roman" pitchFamily="18" charset="0"/>
              </a:endParaRPr>
            </a:p>
          </p:txBody>
        </p:sp>
        <p:sp>
          <p:nvSpPr>
            <p:cNvPr id="50240" name="Line 120"/>
            <p:cNvSpPr>
              <a:spLocks noChangeShapeType="1"/>
            </p:cNvSpPr>
            <p:nvPr/>
          </p:nvSpPr>
          <p:spPr bwMode="auto">
            <a:xfrm>
              <a:off x="1020" y="1409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1" name="Line 120"/>
            <p:cNvSpPr>
              <a:spLocks noChangeShapeType="1"/>
            </p:cNvSpPr>
            <p:nvPr/>
          </p:nvSpPr>
          <p:spPr bwMode="auto">
            <a:xfrm>
              <a:off x="1882" y="1401"/>
              <a:ext cx="31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95" name="Group 35"/>
          <p:cNvGrpSpPr>
            <a:grpSpLocks/>
          </p:cNvGrpSpPr>
          <p:nvPr/>
        </p:nvGrpSpPr>
        <p:grpSpPr bwMode="auto">
          <a:xfrm>
            <a:off x="4572000" y="1917700"/>
            <a:ext cx="3600450" cy="673100"/>
            <a:chOff x="476" y="2387"/>
            <a:chExt cx="2268" cy="424"/>
          </a:xfrm>
        </p:grpSpPr>
        <p:sp>
          <p:nvSpPr>
            <p:cNvPr id="50233" name="Rectangle 119"/>
            <p:cNvSpPr>
              <a:spLocks noChangeArrowheads="1"/>
            </p:cNvSpPr>
            <p:nvPr/>
          </p:nvSpPr>
          <p:spPr bwMode="auto">
            <a:xfrm>
              <a:off x="476" y="2523"/>
              <a:ext cx="2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latin typeface="Times New Roman" pitchFamily="18" charset="0"/>
                </a:rPr>
                <a:t>F = B A C  AC B D </a:t>
              </a:r>
              <a:endParaRPr kumimoji="1" lang="zh-CN" altLang="en-US" b="1">
                <a:latin typeface="Times New Roman" pitchFamily="18" charset="0"/>
              </a:endParaRPr>
            </a:p>
          </p:txBody>
        </p:sp>
        <p:sp>
          <p:nvSpPr>
            <p:cNvPr id="50234" name="Line 120"/>
            <p:cNvSpPr>
              <a:spLocks noChangeShapeType="1"/>
            </p:cNvSpPr>
            <p:nvPr/>
          </p:nvSpPr>
          <p:spPr bwMode="auto">
            <a:xfrm>
              <a:off x="1020" y="2543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5" name="Line 120"/>
            <p:cNvSpPr>
              <a:spLocks noChangeShapeType="1"/>
            </p:cNvSpPr>
            <p:nvPr/>
          </p:nvSpPr>
          <p:spPr bwMode="auto">
            <a:xfrm>
              <a:off x="1767" y="2535"/>
              <a:ext cx="31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6" name="Line 120"/>
            <p:cNvSpPr>
              <a:spLocks noChangeShapeType="1"/>
            </p:cNvSpPr>
            <p:nvPr/>
          </p:nvSpPr>
          <p:spPr bwMode="auto">
            <a:xfrm>
              <a:off x="882" y="2491"/>
              <a:ext cx="50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7" name="Line 120"/>
            <p:cNvSpPr>
              <a:spLocks noChangeShapeType="1"/>
            </p:cNvSpPr>
            <p:nvPr/>
          </p:nvSpPr>
          <p:spPr bwMode="auto">
            <a:xfrm>
              <a:off x="1472" y="2485"/>
              <a:ext cx="63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8" name="Line 120"/>
            <p:cNvSpPr>
              <a:spLocks noChangeShapeType="1"/>
            </p:cNvSpPr>
            <p:nvPr/>
          </p:nvSpPr>
          <p:spPr bwMode="auto">
            <a:xfrm>
              <a:off x="855" y="2387"/>
              <a:ext cx="129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669" name="Group 109"/>
          <p:cNvGrpSpPr>
            <a:grpSpLocks/>
          </p:cNvGrpSpPr>
          <p:nvPr/>
        </p:nvGrpSpPr>
        <p:grpSpPr bwMode="auto">
          <a:xfrm>
            <a:off x="1620838" y="2781300"/>
            <a:ext cx="5830887" cy="3103563"/>
            <a:chOff x="1186" y="1976"/>
            <a:chExt cx="3673" cy="1955"/>
          </a:xfrm>
        </p:grpSpPr>
        <p:sp>
          <p:nvSpPr>
            <p:cNvPr id="50187" name="Text Box 79"/>
            <p:cNvSpPr txBox="1">
              <a:spLocks noChangeArrowheads="1"/>
            </p:cNvSpPr>
            <p:nvPr/>
          </p:nvSpPr>
          <p:spPr bwMode="auto">
            <a:xfrm>
              <a:off x="4422" y="2734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F</a:t>
              </a:r>
              <a:endParaRPr lang="en-US" altLang="zh-CN" b="1" baseline="-2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0188" name="Text Box 78"/>
            <p:cNvSpPr txBox="1">
              <a:spLocks noChangeArrowheads="1"/>
            </p:cNvSpPr>
            <p:nvPr/>
          </p:nvSpPr>
          <p:spPr bwMode="auto">
            <a:xfrm>
              <a:off x="1186" y="2568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C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50189" name="Text Box 78"/>
            <p:cNvSpPr txBox="1">
              <a:spLocks noChangeArrowheads="1"/>
            </p:cNvSpPr>
            <p:nvPr/>
          </p:nvSpPr>
          <p:spPr bwMode="auto">
            <a:xfrm>
              <a:off x="1202" y="2310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A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50190" name="Text Box 78"/>
            <p:cNvSpPr txBox="1">
              <a:spLocks noChangeArrowheads="1"/>
            </p:cNvSpPr>
            <p:nvPr/>
          </p:nvSpPr>
          <p:spPr bwMode="auto">
            <a:xfrm>
              <a:off x="1202" y="197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B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50191" name="Text Box 78"/>
            <p:cNvSpPr txBox="1">
              <a:spLocks noChangeArrowheads="1"/>
            </p:cNvSpPr>
            <p:nvPr/>
          </p:nvSpPr>
          <p:spPr bwMode="auto">
            <a:xfrm>
              <a:off x="1202" y="3108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D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50192" name="Text Box 78"/>
            <p:cNvSpPr txBox="1">
              <a:spLocks noChangeArrowheads="1"/>
            </p:cNvSpPr>
            <p:nvPr/>
          </p:nvSpPr>
          <p:spPr bwMode="auto">
            <a:xfrm>
              <a:off x="1202" y="288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B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grpSp>
          <p:nvGrpSpPr>
            <p:cNvPr id="50193" name="Group 108"/>
            <p:cNvGrpSpPr>
              <a:grpSpLocks/>
            </p:cNvGrpSpPr>
            <p:nvPr/>
          </p:nvGrpSpPr>
          <p:grpSpPr bwMode="auto">
            <a:xfrm>
              <a:off x="1549" y="2024"/>
              <a:ext cx="2945" cy="1814"/>
              <a:chOff x="1549" y="2024"/>
              <a:chExt cx="2945" cy="1814"/>
            </a:xfrm>
          </p:grpSpPr>
          <p:grpSp>
            <p:nvGrpSpPr>
              <p:cNvPr id="50196" name="Group 27"/>
              <p:cNvGrpSpPr>
                <a:grpSpLocks/>
              </p:cNvGrpSpPr>
              <p:nvPr/>
            </p:nvGrpSpPr>
            <p:grpSpPr bwMode="auto">
              <a:xfrm>
                <a:off x="2699" y="2024"/>
                <a:ext cx="379" cy="432"/>
                <a:chOff x="2925" y="2750"/>
                <a:chExt cx="379" cy="432"/>
              </a:xfrm>
            </p:grpSpPr>
            <p:sp>
              <p:nvSpPr>
                <p:cNvPr id="50231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50232" name="Oval 29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50197" name="Line 76"/>
              <p:cNvSpPr>
                <a:spLocks noChangeShapeType="1"/>
              </p:cNvSpPr>
              <p:nvPr/>
            </p:nvSpPr>
            <p:spPr bwMode="auto">
              <a:xfrm>
                <a:off x="2472" y="2344"/>
                <a:ext cx="2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8" name="Line 77"/>
              <p:cNvSpPr>
                <a:spLocks noChangeShapeType="1"/>
              </p:cNvSpPr>
              <p:nvPr/>
            </p:nvSpPr>
            <p:spPr bwMode="auto">
              <a:xfrm>
                <a:off x="2304" y="2584"/>
                <a:ext cx="1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9" name="Line 47"/>
              <p:cNvSpPr>
                <a:spLocks noChangeShapeType="1"/>
              </p:cNvSpPr>
              <p:nvPr/>
            </p:nvSpPr>
            <p:spPr bwMode="auto">
              <a:xfrm>
                <a:off x="2464" y="2341"/>
                <a:ext cx="0" cy="2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0" name="Line 76"/>
              <p:cNvSpPr>
                <a:spLocks noChangeShapeType="1"/>
              </p:cNvSpPr>
              <p:nvPr/>
            </p:nvSpPr>
            <p:spPr bwMode="auto">
              <a:xfrm>
                <a:off x="1549" y="3742"/>
                <a:ext cx="11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0201" name="Group 17"/>
              <p:cNvGrpSpPr>
                <a:grpSpLocks/>
              </p:cNvGrpSpPr>
              <p:nvPr/>
            </p:nvGrpSpPr>
            <p:grpSpPr bwMode="auto">
              <a:xfrm>
                <a:off x="2699" y="3406"/>
                <a:ext cx="379" cy="432"/>
                <a:chOff x="2925" y="2750"/>
                <a:chExt cx="379" cy="432"/>
              </a:xfrm>
            </p:grpSpPr>
            <p:sp>
              <p:nvSpPr>
                <p:cNvPr id="50229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50230" name="Oval 16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50202" name="Group 27"/>
              <p:cNvGrpSpPr>
                <a:grpSpLocks/>
              </p:cNvGrpSpPr>
              <p:nvPr/>
            </p:nvGrpSpPr>
            <p:grpSpPr bwMode="auto">
              <a:xfrm>
                <a:off x="3470" y="2659"/>
                <a:ext cx="379" cy="432"/>
                <a:chOff x="2925" y="2750"/>
                <a:chExt cx="379" cy="432"/>
              </a:xfrm>
            </p:grpSpPr>
            <p:sp>
              <p:nvSpPr>
                <p:cNvPr id="50227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50228" name="Oval 29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50203" name="Line 76"/>
              <p:cNvSpPr>
                <a:spLocks noChangeShapeType="1"/>
              </p:cNvSpPr>
              <p:nvPr/>
            </p:nvSpPr>
            <p:spPr bwMode="auto">
              <a:xfrm>
                <a:off x="3243" y="2750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4" name="Line 77"/>
              <p:cNvSpPr>
                <a:spLocks noChangeShapeType="1"/>
              </p:cNvSpPr>
              <p:nvPr/>
            </p:nvSpPr>
            <p:spPr bwMode="auto">
              <a:xfrm>
                <a:off x="3078" y="2248"/>
                <a:ext cx="1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5" name="Line 47"/>
              <p:cNvSpPr>
                <a:spLocks noChangeShapeType="1"/>
              </p:cNvSpPr>
              <p:nvPr/>
            </p:nvSpPr>
            <p:spPr bwMode="auto">
              <a:xfrm>
                <a:off x="3243" y="2240"/>
                <a:ext cx="0" cy="5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6" name="Line 76"/>
              <p:cNvSpPr>
                <a:spLocks noChangeShapeType="1"/>
              </p:cNvSpPr>
              <p:nvPr/>
            </p:nvSpPr>
            <p:spPr bwMode="auto">
              <a:xfrm>
                <a:off x="1565" y="2120"/>
                <a:ext cx="11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7" name="Line 76"/>
              <p:cNvSpPr>
                <a:spLocks noChangeShapeType="1"/>
              </p:cNvSpPr>
              <p:nvPr/>
            </p:nvSpPr>
            <p:spPr bwMode="auto">
              <a:xfrm>
                <a:off x="1565" y="3582"/>
                <a:ext cx="11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8" name="Line 76"/>
              <p:cNvSpPr>
                <a:spLocks noChangeShapeType="1"/>
              </p:cNvSpPr>
              <p:nvPr/>
            </p:nvSpPr>
            <p:spPr bwMode="auto">
              <a:xfrm>
                <a:off x="3848" y="2886"/>
                <a:ext cx="6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0209" name="Group 91"/>
              <p:cNvGrpSpPr>
                <a:grpSpLocks/>
              </p:cNvGrpSpPr>
              <p:nvPr/>
            </p:nvGrpSpPr>
            <p:grpSpPr bwMode="auto">
              <a:xfrm>
                <a:off x="1565" y="2363"/>
                <a:ext cx="734" cy="432"/>
                <a:chOff x="1663" y="2659"/>
                <a:chExt cx="734" cy="432"/>
              </a:xfrm>
            </p:grpSpPr>
            <p:sp>
              <p:nvSpPr>
                <p:cNvPr id="50222" name="Line 76"/>
                <p:cNvSpPr>
                  <a:spLocks noChangeShapeType="1"/>
                </p:cNvSpPr>
                <p:nvPr/>
              </p:nvSpPr>
              <p:spPr bwMode="auto">
                <a:xfrm>
                  <a:off x="1663" y="2750"/>
                  <a:ext cx="3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223" name="Group 17"/>
                <p:cNvGrpSpPr>
                  <a:grpSpLocks/>
                </p:cNvGrpSpPr>
                <p:nvPr/>
              </p:nvGrpSpPr>
              <p:grpSpPr bwMode="auto">
                <a:xfrm>
                  <a:off x="2018" y="2659"/>
                  <a:ext cx="379" cy="432"/>
                  <a:chOff x="2925" y="2750"/>
                  <a:chExt cx="379" cy="432"/>
                </a:xfrm>
              </p:grpSpPr>
              <p:sp>
                <p:nvSpPr>
                  <p:cNvPr id="50225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925" y="2750"/>
                    <a:ext cx="288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en-US" altLang="zh-CN" b="1">
                        <a:latin typeface="Times New Roman" pitchFamily="18" charset="0"/>
                        <a:ea typeface="ˎ̥"/>
                        <a:cs typeface="ˎ̥"/>
                      </a:rPr>
                      <a:t>&amp;</a:t>
                    </a:r>
                    <a:endParaRPr lang="en-US" altLang="zh-CN" sz="1800">
                      <a:latin typeface="Arial" charset="0"/>
                    </a:endParaRPr>
                  </a:p>
                </p:txBody>
              </p:sp>
              <p:sp>
                <p:nvSpPr>
                  <p:cNvPr id="5022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213" y="2931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50224" name="Line 76"/>
                <p:cNvSpPr>
                  <a:spLocks noChangeShapeType="1"/>
                </p:cNvSpPr>
                <p:nvPr/>
              </p:nvSpPr>
              <p:spPr bwMode="auto">
                <a:xfrm>
                  <a:off x="1663" y="2990"/>
                  <a:ext cx="3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210" name="Group 92"/>
              <p:cNvGrpSpPr>
                <a:grpSpLocks/>
              </p:cNvGrpSpPr>
              <p:nvPr/>
            </p:nvGrpSpPr>
            <p:grpSpPr bwMode="auto">
              <a:xfrm>
                <a:off x="1565" y="2940"/>
                <a:ext cx="734" cy="432"/>
                <a:chOff x="1663" y="2659"/>
                <a:chExt cx="734" cy="432"/>
              </a:xfrm>
            </p:grpSpPr>
            <p:sp>
              <p:nvSpPr>
                <p:cNvPr id="50217" name="Line 76"/>
                <p:cNvSpPr>
                  <a:spLocks noChangeShapeType="1"/>
                </p:cNvSpPr>
                <p:nvPr/>
              </p:nvSpPr>
              <p:spPr bwMode="auto">
                <a:xfrm>
                  <a:off x="1663" y="2750"/>
                  <a:ext cx="3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218" name="Group 17"/>
                <p:cNvGrpSpPr>
                  <a:grpSpLocks/>
                </p:cNvGrpSpPr>
                <p:nvPr/>
              </p:nvGrpSpPr>
              <p:grpSpPr bwMode="auto">
                <a:xfrm>
                  <a:off x="2018" y="2659"/>
                  <a:ext cx="379" cy="432"/>
                  <a:chOff x="2925" y="2750"/>
                  <a:chExt cx="379" cy="432"/>
                </a:xfrm>
              </p:grpSpPr>
              <p:sp>
                <p:nvSpPr>
                  <p:cNvPr id="50220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925" y="2750"/>
                    <a:ext cx="288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en-US" altLang="zh-CN" b="1">
                        <a:latin typeface="Times New Roman" pitchFamily="18" charset="0"/>
                        <a:ea typeface="ˎ̥"/>
                        <a:cs typeface="ˎ̥"/>
                      </a:rPr>
                      <a:t>&amp;</a:t>
                    </a:r>
                    <a:endParaRPr lang="en-US" altLang="zh-CN" sz="1800">
                      <a:latin typeface="Arial" charset="0"/>
                    </a:endParaRPr>
                  </a:p>
                </p:txBody>
              </p:sp>
              <p:sp>
                <p:nvSpPr>
                  <p:cNvPr id="50221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213" y="2931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50219" name="Line 76"/>
                <p:cNvSpPr>
                  <a:spLocks noChangeShapeType="1"/>
                </p:cNvSpPr>
                <p:nvPr/>
              </p:nvSpPr>
              <p:spPr bwMode="auto">
                <a:xfrm>
                  <a:off x="1663" y="2990"/>
                  <a:ext cx="3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211" name="Line 76"/>
              <p:cNvSpPr>
                <a:spLocks noChangeShapeType="1"/>
              </p:cNvSpPr>
              <p:nvPr/>
            </p:nvSpPr>
            <p:spPr bwMode="auto">
              <a:xfrm>
                <a:off x="2474" y="3470"/>
                <a:ext cx="2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2" name="Line 77"/>
              <p:cNvSpPr>
                <a:spLocks noChangeShapeType="1"/>
              </p:cNvSpPr>
              <p:nvPr/>
            </p:nvSpPr>
            <p:spPr bwMode="auto">
              <a:xfrm>
                <a:off x="2306" y="3166"/>
                <a:ext cx="1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3" name="Line 47"/>
              <p:cNvSpPr>
                <a:spLocks noChangeShapeType="1"/>
              </p:cNvSpPr>
              <p:nvPr/>
            </p:nvSpPr>
            <p:spPr bwMode="auto">
              <a:xfrm>
                <a:off x="2466" y="3163"/>
                <a:ext cx="0" cy="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4" name="Line 76"/>
              <p:cNvSpPr>
                <a:spLocks noChangeShapeType="1"/>
              </p:cNvSpPr>
              <p:nvPr/>
            </p:nvSpPr>
            <p:spPr bwMode="auto">
              <a:xfrm>
                <a:off x="3227" y="2976"/>
                <a:ext cx="2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5" name="Line 77"/>
              <p:cNvSpPr>
                <a:spLocks noChangeShapeType="1"/>
              </p:cNvSpPr>
              <p:nvPr/>
            </p:nvSpPr>
            <p:spPr bwMode="auto">
              <a:xfrm>
                <a:off x="3077" y="3633"/>
                <a:ext cx="1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6" name="Line 47"/>
              <p:cNvSpPr>
                <a:spLocks noChangeShapeType="1"/>
              </p:cNvSpPr>
              <p:nvPr/>
            </p:nvSpPr>
            <p:spPr bwMode="auto">
              <a:xfrm>
                <a:off x="3234" y="2984"/>
                <a:ext cx="0" cy="6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194" name="Text Box 78"/>
            <p:cNvSpPr txBox="1">
              <a:spLocks noChangeArrowheads="1"/>
            </p:cNvSpPr>
            <p:nvPr/>
          </p:nvSpPr>
          <p:spPr bwMode="auto">
            <a:xfrm>
              <a:off x="1186" y="364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C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50195" name="Text Box 78"/>
            <p:cNvSpPr txBox="1">
              <a:spLocks noChangeArrowheads="1"/>
            </p:cNvSpPr>
            <p:nvPr/>
          </p:nvSpPr>
          <p:spPr bwMode="auto">
            <a:xfrm>
              <a:off x="1202" y="338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A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</p:grpSp>
      <p:sp>
        <p:nvSpPr>
          <p:cNvPr id="50186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50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四、组合逻辑电路的险象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52413" y="1238250"/>
            <a:ext cx="8543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  竞争</a:t>
            </a:r>
            <a:r>
              <a:rPr kumimoji="1" lang="en-US" altLang="zh-CN" b="1"/>
              <a:t>( 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Race</a:t>
            </a:r>
            <a:r>
              <a:rPr kumimoji="1" lang="en-US" altLang="zh-CN" b="1"/>
              <a:t> )</a:t>
            </a:r>
            <a:r>
              <a:rPr kumimoji="1" lang="zh-CN" altLang="en-US" b="1"/>
              <a:t>：</a:t>
            </a:r>
            <a:r>
              <a:rPr kumimoji="1" lang="zh-CN" altLang="en-US"/>
              <a:t>由于延迟时间的影响，使得输入信号经过不同路径到达输出端的时间有先有后，这一现象称为竞争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52413" y="2205038"/>
            <a:ext cx="8891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="1"/>
              <a:t>非临界竞争</a:t>
            </a:r>
            <a:r>
              <a:rPr lang="en-US" altLang="zh-CN" b="1"/>
              <a:t>(</a:t>
            </a:r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Noncritical Race</a:t>
            </a:r>
            <a:r>
              <a:rPr lang="en-US" altLang="zh-CN" b="1"/>
              <a:t>)</a:t>
            </a:r>
            <a:r>
              <a:rPr lang="zh-CN" altLang="en-US" b="1"/>
              <a:t>：竞争结果</a:t>
            </a:r>
            <a:r>
              <a:rPr lang="zh-CN" altLang="en-US" b="1">
                <a:solidFill>
                  <a:srgbClr val="FF0000"/>
                </a:solidFill>
              </a:rPr>
              <a:t>不会</a:t>
            </a:r>
            <a:r>
              <a:rPr lang="zh-CN" altLang="en-US" b="1"/>
              <a:t>产生错误的信号 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52413" y="2708275"/>
            <a:ext cx="820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="1">
                <a:latin typeface="Times New Roman" pitchFamily="18" charset="0"/>
              </a:rPr>
              <a:t>临界竞争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Critical  Race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zh-CN" altLang="en-US" b="1">
                <a:latin typeface="Times New Roman" pitchFamily="18" charset="0"/>
              </a:rPr>
              <a:t>：竞争结果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可能</a:t>
            </a:r>
            <a:r>
              <a:rPr lang="zh-CN" altLang="en-US" b="1">
                <a:latin typeface="Times New Roman" pitchFamily="18" charset="0"/>
              </a:rPr>
              <a:t>产生错误的信号 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571500" y="3619500"/>
            <a:ext cx="824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="1"/>
              <a:t>险象</a:t>
            </a:r>
            <a:r>
              <a:rPr lang="en-US" altLang="zh-CN" b="1"/>
              <a:t>( </a:t>
            </a:r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Hazerd</a:t>
            </a:r>
            <a:r>
              <a:rPr lang="en-US" altLang="zh-CN" b="1"/>
              <a:t> )</a:t>
            </a:r>
            <a:r>
              <a:rPr lang="zh-CN" altLang="en-US" b="1"/>
              <a:t>：</a:t>
            </a:r>
            <a:r>
              <a:rPr lang="zh-CN" altLang="en-US"/>
              <a:t>由竞争所产生的</a:t>
            </a:r>
            <a:r>
              <a:rPr lang="zh-CN" altLang="en-US" b="1">
                <a:solidFill>
                  <a:schemeClr val="folHlink"/>
                </a:solidFill>
              </a:rPr>
              <a:t>错误输出信号</a:t>
            </a:r>
            <a:r>
              <a:rPr lang="zh-CN" altLang="en-US"/>
              <a:t>称为险象</a:t>
            </a:r>
            <a:r>
              <a:rPr lang="zh-CN" altLang="en-US" b="1"/>
              <a:t> 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323850" y="4581525"/>
            <a:ext cx="8496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>
                <a:solidFill>
                  <a:srgbClr val="FF0000"/>
                </a:solidFill>
                <a:latin typeface="宋体" charset="-122"/>
              </a:rPr>
              <a:t>  注意</a:t>
            </a:r>
            <a:r>
              <a:rPr kumimoji="1" lang="en-US" altLang="zh-CN" b="1">
                <a:solidFill>
                  <a:srgbClr val="FF0000"/>
                </a:solidFill>
                <a:latin typeface="宋体" charset="-122"/>
              </a:rPr>
              <a:t>:</a:t>
            </a:r>
            <a:r>
              <a:rPr kumimoji="1" lang="zh-CN" altLang="en-US" b="1">
                <a:latin typeface="宋体" charset="-122"/>
              </a:rPr>
              <a:t>组合电路中的险象是一种</a:t>
            </a:r>
            <a:r>
              <a:rPr kumimoji="1" lang="zh-CN" altLang="en-US" b="1">
                <a:solidFill>
                  <a:schemeClr val="folHlink"/>
                </a:solidFill>
                <a:latin typeface="宋体" charset="-122"/>
              </a:rPr>
              <a:t>瞬态现象</a:t>
            </a:r>
            <a:r>
              <a:rPr kumimoji="1" lang="zh-CN" altLang="en-US" b="1">
                <a:latin typeface="宋体" charset="-122"/>
              </a:rPr>
              <a:t>，它表现为在输出端产生不应有的尖脉冲，暂时地破坏正常逻辑关系。一旦瞬态过程结束，即可恢复正常逻辑关系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6" grpId="0"/>
      <p:bldP spid="51207" grpId="0"/>
      <p:bldP spid="51208" grpId="0"/>
      <p:bldP spid="512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6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50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四、组合逻辑电路的险象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68313" y="1052513"/>
            <a:ext cx="8208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>
                <a:latin typeface="Times New Roman" pitchFamily="18" charset="0"/>
              </a:rPr>
              <a:t>例</a:t>
            </a:r>
            <a:r>
              <a:rPr kumimoji="1" lang="en-US" altLang="zh-CN" b="1">
                <a:latin typeface="Times New Roman" pitchFamily="18" charset="0"/>
              </a:rPr>
              <a:t>:</a:t>
            </a:r>
            <a:r>
              <a:rPr kumimoji="1" lang="zh-CN" altLang="en-US" b="1">
                <a:latin typeface="Times New Roman" pitchFamily="18" charset="0"/>
              </a:rPr>
              <a:t>如下图所示是由与非门构成的组合电路，该电路有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个</a:t>
            </a:r>
            <a:r>
              <a:rPr kumimoji="1" lang="zh-CN" altLang="en-US" b="1">
                <a:latin typeface="Times New Roman" pitchFamily="18" charset="0"/>
              </a:rPr>
              <a:t>输入变量，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个</a:t>
            </a:r>
            <a:r>
              <a:rPr kumimoji="1" lang="zh-CN" altLang="en-US" b="1">
                <a:latin typeface="Times New Roman" pitchFamily="18" charset="0"/>
              </a:rPr>
              <a:t>输出函数</a:t>
            </a:r>
          </a:p>
        </p:txBody>
      </p:sp>
      <p:grpSp>
        <p:nvGrpSpPr>
          <p:cNvPr id="52294" name="Group 70"/>
          <p:cNvGrpSpPr>
            <a:grpSpLocks/>
          </p:cNvGrpSpPr>
          <p:nvPr/>
        </p:nvGrpSpPr>
        <p:grpSpPr bwMode="auto">
          <a:xfrm>
            <a:off x="684213" y="2205038"/>
            <a:ext cx="4581525" cy="2305050"/>
            <a:chOff x="340" y="1570"/>
            <a:chExt cx="2886" cy="1452"/>
          </a:xfrm>
        </p:grpSpPr>
        <p:sp>
          <p:nvSpPr>
            <p:cNvPr id="52245" name="Text Box 78"/>
            <p:cNvSpPr txBox="1">
              <a:spLocks noChangeArrowheads="1"/>
            </p:cNvSpPr>
            <p:nvPr/>
          </p:nvSpPr>
          <p:spPr bwMode="auto">
            <a:xfrm>
              <a:off x="340" y="179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A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52246" name="Text Box 79"/>
            <p:cNvSpPr txBox="1">
              <a:spLocks noChangeArrowheads="1"/>
            </p:cNvSpPr>
            <p:nvPr/>
          </p:nvSpPr>
          <p:spPr bwMode="auto">
            <a:xfrm>
              <a:off x="2789" y="2152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F</a:t>
              </a:r>
              <a:endParaRPr lang="en-US" altLang="zh-CN" b="1" baseline="-2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2247" name="Line 76"/>
            <p:cNvSpPr>
              <a:spLocks noChangeShapeType="1"/>
            </p:cNvSpPr>
            <p:nvPr/>
          </p:nvSpPr>
          <p:spPr bwMode="auto">
            <a:xfrm>
              <a:off x="679" y="1719"/>
              <a:ext cx="6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2248" name="Group 17"/>
            <p:cNvGrpSpPr>
              <a:grpSpLocks/>
            </p:cNvGrpSpPr>
            <p:nvPr/>
          </p:nvGrpSpPr>
          <p:grpSpPr bwMode="auto">
            <a:xfrm>
              <a:off x="1335" y="1616"/>
              <a:ext cx="379" cy="432"/>
              <a:chOff x="2925" y="2750"/>
              <a:chExt cx="379" cy="432"/>
            </a:xfrm>
          </p:grpSpPr>
          <p:sp>
            <p:nvSpPr>
              <p:cNvPr id="52273" name="Rectangle 73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&amp;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52274" name="Oval 16"/>
              <p:cNvSpPr>
                <a:spLocks noChangeArrowheads="1"/>
              </p:cNvSpPr>
              <p:nvPr/>
            </p:nvSpPr>
            <p:spPr bwMode="auto">
              <a:xfrm>
                <a:off x="3213" y="29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52249" name="Group 21"/>
            <p:cNvGrpSpPr>
              <a:grpSpLocks/>
            </p:cNvGrpSpPr>
            <p:nvPr/>
          </p:nvGrpSpPr>
          <p:grpSpPr bwMode="auto">
            <a:xfrm>
              <a:off x="1351" y="2544"/>
              <a:ext cx="379" cy="432"/>
              <a:chOff x="2925" y="2750"/>
              <a:chExt cx="379" cy="432"/>
            </a:xfrm>
          </p:grpSpPr>
          <p:sp>
            <p:nvSpPr>
              <p:cNvPr id="52271" name="Rectangle 73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&amp;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52272" name="Oval 23"/>
              <p:cNvSpPr>
                <a:spLocks noChangeArrowheads="1"/>
              </p:cNvSpPr>
              <p:nvPr/>
            </p:nvSpPr>
            <p:spPr bwMode="auto">
              <a:xfrm>
                <a:off x="3213" y="29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52250" name="Group 27"/>
            <p:cNvGrpSpPr>
              <a:grpSpLocks/>
            </p:cNvGrpSpPr>
            <p:nvPr/>
          </p:nvGrpSpPr>
          <p:grpSpPr bwMode="auto">
            <a:xfrm>
              <a:off x="2115" y="2067"/>
              <a:ext cx="379" cy="432"/>
              <a:chOff x="2925" y="2750"/>
              <a:chExt cx="379" cy="432"/>
            </a:xfrm>
          </p:grpSpPr>
          <p:sp>
            <p:nvSpPr>
              <p:cNvPr id="52269" name="Rectangle 73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&amp;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52270" name="Oval 29"/>
              <p:cNvSpPr>
                <a:spLocks noChangeArrowheads="1"/>
              </p:cNvSpPr>
              <p:nvPr/>
            </p:nvSpPr>
            <p:spPr bwMode="auto">
              <a:xfrm>
                <a:off x="3213" y="29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52251" name="Line 76"/>
            <p:cNvSpPr>
              <a:spLocks noChangeShapeType="1"/>
            </p:cNvSpPr>
            <p:nvPr/>
          </p:nvSpPr>
          <p:spPr bwMode="auto">
            <a:xfrm>
              <a:off x="1877" y="2158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Line 77"/>
            <p:cNvSpPr>
              <a:spLocks noChangeShapeType="1"/>
            </p:cNvSpPr>
            <p:nvPr/>
          </p:nvSpPr>
          <p:spPr bwMode="auto">
            <a:xfrm>
              <a:off x="1712" y="1839"/>
              <a:ext cx="1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3" name="Line 47"/>
            <p:cNvSpPr>
              <a:spLocks noChangeShapeType="1"/>
            </p:cNvSpPr>
            <p:nvPr/>
          </p:nvSpPr>
          <p:spPr bwMode="auto">
            <a:xfrm>
              <a:off x="1877" y="1831"/>
              <a:ext cx="0" cy="3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4" name="Line 77"/>
            <p:cNvSpPr>
              <a:spLocks noChangeShapeType="1"/>
            </p:cNvSpPr>
            <p:nvPr/>
          </p:nvSpPr>
          <p:spPr bwMode="auto">
            <a:xfrm>
              <a:off x="2490" y="2294"/>
              <a:ext cx="3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5" name="Line 76"/>
            <p:cNvSpPr>
              <a:spLocks noChangeShapeType="1"/>
            </p:cNvSpPr>
            <p:nvPr/>
          </p:nvSpPr>
          <p:spPr bwMode="auto">
            <a:xfrm>
              <a:off x="679" y="2883"/>
              <a:ext cx="6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6" name="Line 76"/>
            <p:cNvSpPr>
              <a:spLocks noChangeShapeType="1"/>
            </p:cNvSpPr>
            <p:nvPr/>
          </p:nvSpPr>
          <p:spPr bwMode="auto">
            <a:xfrm>
              <a:off x="1247" y="2659"/>
              <a:ext cx="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7" name="Line 76"/>
            <p:cNvSpPr>
              <a:spLocks noChangeShapeType="1"/>
            </p:cNvSpPr>
            <p:nvPr/>
          </p:nvSpPr>
          <p:spPr bwMode="auto">
            <a:xfrm>
              <a:off x="1879" y="2385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Line 77"/>
            <p:cNvSpPr>
              <a:spLocks noChangeShapeType="1"/>
            </p:cNvSpPr>
            <p:nvPr/>
          </p:nvSpPr>
          <p:spPr bwMode="auto">
            <a:xfrm>
              <a:off x="1722" y="2765"/>
              <a:ext cx="1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9" name="Line 47"/>
            <p:cNvSpPr>
              <a:spLocks noChangeShapeType="1"/>
            </p:cNvSpPr>
            <p:nvPr/>
          </p:nvSpPr>
          <p:spPr bwMode="auto">
            <a:xfrm>
              <a:off x="1879" y="2387"/>
              <a:ext cx="0" cy="3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Text Box 78"/>
            <p:cNvSpPr txBox="1">
              <a:spLocks noChangeArrowheads="1"/>
            </p:cNvSpPr>
            <p:nvPr/>
          </p:nvSpPr>
          <p:spPr bwMode="auto">
            <a:xfrm>
              <a:off x="340" y="2734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C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52261" name="Text Box 78"/>
            <p:cNvSpPr txBox="1">
              <a:spLocks noChangeArrowheads="1"/>
            </p:cNvSpPr>
            <p:nvPr/>
          </p:nvSpPr>
          <p:spPr bwMode="auto">
            <a:xfrm>
              <a:off x="340" y="1570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B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52262" name="Line 76"/>
            <p:cNvSpPr>
              <a:spLocks noChangeShapeType="1"/>
            </p:cNvSpPr>
            <p:nvPr/>
          </p:nvSpPr>
          <p:spPr bwMode="auto">
            <a:xfrm>
              <a:off x="839" y="2659"/>
              <a:ext cx="1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Oval 55"/>
            <p:cNvSpPr>
              <a:spLocks noChangeArrowheads="1"/>
            </p:cNvSpPr>
            <p:nvPr/>
          </p:nvSpPr>
          <p:spPr bwMode="auto">
            <a:xfrm>
              <a:off x="820" y="1909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264" name="Line 38"/>
            <p:cNvSpPr>
              <a:spLocks noChangeShapeType="1"/>
            </p:cNvSpPr>
            <p:nvPr/>
          </p:nvSpPr>
          <p:spPr bwMode="auto">
            <a:xfrm>
              <a:off x="839" y="1933"/>
              <a:ext cx="0" cy="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65" name="Group 69"/>
            <p:cNvGrpSpPr>
              <a:grpSpLocks/>
            </p:cNvGrpSpPr>
            <p:nvPr/>
          </p:nvGrpSpPr>
          <p:grpSpPr bwMode="auto">
            <a:xfrm>
              <a:off x="970" y="2501"/>
              <a:ext cx="272" cy="317"/>
              <a:chOff x="1338" y="3521"/>
              <a:chExt cx="272" cy="317"/>
            </a:xfrm>
          </p:grpSpPr>
          <p:sp>
            <p:nvSpPr>
              <p:cNvPr id="52267" name="Rectangle 73"/>
              <p:cNvSpPr>
                <a:spLocks noChangeArrowheads="1"/>
              </p:cNvSpPr>
              <p:nvPr/>
            </p:nvSpPr>
            <p:spPr bwMode="auto">
              <a:xfrm>
                <a:off x="1338" y="3521"/>
                <a:ext cx="181" cy="31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1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52268" name="Oval 16"/>
              <p:cNvSpPr>
                <a:spLocks noChangeArrowheads="1"/>
              </p:cNvSpPr>
              <p:nvPr/>
            </p:nvSpPr>
            <p:spPr bwMode="auto">
              <a:xfrm>
                <a:off x="1519" y="3635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52266" name="Line 76"/>
            <p:cNvSpPr>
              <a:spLocks noChangeShapeType="1"/>
            </p:cNvSpPr>
            <p:nvPr/>
          </p:nvSpPr>
          <p:spPr bwMode="auto">
            <a:xfrm>
              <a:off x="676" y="1937"/>
              <a:ext cx="6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303" name="Group 79"/>
          <p:cNvGrpSpPr>
            <a:grpSpLocks/>
          </p:cNvGrpSpPr>
          <p:nvPr/>
        </p:nvGrpSpPr>
        <p:grpSpPr bwMode="auto">
          <a:xfrm>
            <a:off x="5651500" y="2276475"/>
            <a:ext cx="2663825" cy="561975"/>
            <a:chOff x="2880" y="3046"/>
            <a:chExt cx="1678" cy="354"/>
          </a:xfrm>
        </p:grpSpPr>
        <p:sp>
          <p:nvSpPr>
            <p:cNvPr id="52240" name="Rectangle 119"/>
            <p:cNvSpPr>
              <a:spLocks noChangeArrowheads="1"/>
            </p:cNvSpPr>
            <p:nvPr/>
          </p:nvSpPr>
          <p:spPr bwMode="auto">
            <a:xfrm>
              <a:off x="2880" y="3112"/>
              <a:ext cx="16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latin typeface="Times New Roman" pitchFamily="18" charset="0"/>
                </a:rPr>
                <a:t>F = AB  AC </a:t>
              </a:r>
              <a:endParaRPr kumimoji="1" lang="zh-CN" altLang="en-US" b="1">
                <a:latin typeface="Times New Roman" pitchFamily="18" charset="0"/>
              </a:endParaRPr>
            </a:p>
          </p:txBody>
        </p:sp>
        <p:sp>
          <p:nvSpPr>
            <p:cNvPr id="52241" name="Line 120"/>
            <p:cNvSpPr>
              <a:spLocks noChangeShapeType="1"/>
            </p:cNvSpPr>
            <p:nvPr/>
          </p:nvSpPr>
          <p:spPr bwMode="auto">
            <a:xfrm>
              <a:off x="3622" y="3158"/>
              <a:ext cx="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Line 120"/>
            <p:cNvSpPr>
              <a:spLocks noChangeShapeType="1"/>
            </p:cNvSpPr>
            <p:nvPr/>
          </p:nvSpPr>
          <p:spPr bwMode="auto">
            <a:xfrm>
              <a:off x="3259" y="3110"/>
              <a:ext cx="27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Line 120"/>
            <p:cNvSpPr>
              <a:spLocks noChangeShapeType="1"/>
            </p:cNvSpPr>
            <p:nvPr/>
          </p:nvSpPr>
          <p:spPr bwMode="auto">
            <a:xfrm>
              <a:off x="3227" y="3046"/>
              <a:ext cx="7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Line 120"/>
            <p:cNvSpPr>
              <a:spLocks noChangeShapeType="1"/>
            </p:cNvSpPr>
            <p:nvPr/>
          </p:nvSpPr>
          <p:spPr bwMode="auto">
            <a:xfrm>
              <a:off x="3606" y="3112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311" name="Group 87"/>
          <p:cNvGrpSpPr>
            <a:grpSpLocks/>
          </p:cNvGrpSpPr>
          <p:nvPr/>
        </p:nvGrpSpPr>
        <p:grpSpPr bwMode="auto">
          <a:xfrm>
            <a:off x="5651500" y="2971800"/>
            <a:ext cx="2663825" cy="457200"/>
            <a:chOff x="3552" y="2056"/>
            <a:chExt cx="1678" cy="288"/>
          </a:xfrm>
        </p:grpSpPr>
        <p:sp>
          <p:nvSpPr>
            <p:cNvPr id="52238" name="Rectangle 119"/>
            <p:cNvSpPr>
              <a:spLocks noChangeArrowheads="1"/>
            </p:cNvSpPr>
            <p:nvPr/>
          </p:nvSpPr>
          <p:spPr bwMode="auto">
            <a:xfrm>
              <a:off x="3552" y="2056"/>
              <a:ext cx="16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latin typeface="Times New Roman" pitchFamily="18" charset="0"/>
                </a:rPr>
                <a:t>F = AB + AC </a:t>
              </a:r>
              <a:endParaRPr kumimoji="1" lang="zh-CN" altLang="en-US" b="1">
                <a:latin typeface="Times New Roman" pitchFamily="18" charset="0"/>
              </a:endParaRPr>
            </a:p>
          </p:txBody>
        </p:sp>
        <p:sp>
          <p:nvSpPr>
            <p:cNvPr id="52239" name="Line 120"/>
            <p:cNvSpPr>
              <a:spLocks noChangeShapeType="1"/>
            </p:cNvSpPr>
            <p:nvPr/>
          </p:nvSpPr>
          <p:spPr bwMode="auto">
            <a:xfrm>
              <a:off x="4406" y="2091"/>
              <a:ext cx="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59" name="AutoShape 31"/>
          <p:cNvSpPr>
            <a:spLocks noChangeArrowheads="1"/>
          </p:cNvSpPr>
          <p:nvPr/>
        </p:nvSpPr>
        <p:spPr bwMode="auto">
          <a:xfrm>
            <a:off x="1547813" y="5157788"/>
            <a:ext cx="2879725" cy="501650"/>
          </a:xfrm>
          <a:prstGeom prst="wedgeRoundRectCallout">
            <a:avLst>
              <a:gd name="adj1" fmla="val -42722"/>
              <a:gd name="adj2" fmla="val -23132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非门</a:t>
            </a:r>
            <a:r>
              <a:rPr lang="zh-CN" altLang="en-US" sz="2000" b="1">
                <a:latin typeface="Times New Roman" pitchFamily="18" charset="0"/>
              </a:rPr>
              <a:t>造成路径不同</a:t>
            </a:r>
            <a:endParaRPr lang="en-US" altLang="zh-CN" sz="2000" b="1"/>
          </a:p>
        </p:txBody>
      </p:sp>
      <p:sp>
        <p:nvSpPr>
          <p:cNvPr id="52313" name="Rectangle 89"/>
          <p:cNvSpPr>
            <a:spLocks noChangeArrowheads="1"/>
          </p:cNvSpPr>
          <p:nvPr/>
        </p:nvSpPr>
        <p:spPr bwMode="auto">
          <a:xfrm>
            <a:off x="5221288" y="3789363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假设输入变量 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B = C = 1</a:t>
            </a:r>
            <a:endParaRPr kumimoji="1" lang="zh-CN" altLang="en-US" b="1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52317" name="Group 93"/>
          <p:cNvGrpSpPr>
            <a:grpSpLocks/>
          </p:cNvGrpSpPr>
          <p:nvPr/>
        </p:nvGrpSpPr>
        <p:grpSpPr bwMode="auto">
          <a:xfrm>
            <a:off x="5651500" y="4581525"/>
            <a:ext cx="2305050" cy="457200"/>
            <a:chOff x="3560" y="2886"/>
            <a:chExt cx="1452" cy="288"/>
          </a:xfrm>
        </p:grpSpPr>
        <p:sp>
          <p:nvSpPr>
            <p:cNvPr id="52236" name="Rectangle 119"/>
            <p:cNvSpPr>
              <a:spLocks noChangeArrowheads="1"/>
            </p:cNvSpPr>
            <p:nvPr/>
          </p:nvSpPr>
          <p:spPr bwMode="auto">
            <a:xfrm>
              <a:off x="3560" y="2886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latin typeface="Times New Roman" pitchFamily="18" charset="0"/>
                </a:rPr>
                <a:t>F = A+A = </a:t>
              </a:r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endParaRPr kumimoji="1" lang="zh-CN" altLang="en-US" b="1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52237" name="Line 120"/>
            <p:cNvSpPr>
              <a:spLocks noChangeShapeType="1"/>
            </p:cNvSpPr>
            <p:nvPr/>
          </p:nvSpPr>
          <p:spPr bwMode="auto">
            <a:xfrm>
              <a:off x="4195" y="2921"/>
              <a:ext cx="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AutoShape 31"/>
          <p:cNvSpPr>
            <a:spLocks noChangeArrowheads="1"/>
          </p:cNvSpPr>
          <p:nvPr/>
        </p:nvSpPr>
        <p:spPr bwMode="auto">
          <a:xfrm>
            <a:off x="6011863" y="5519738"/>
            <a:ext cx="2089150" cy="501650"/>
          </a:xfrm>
          <a:prstGeom prst="wedgeRoundRectCallout">
            <a:avLst>
              <a:gd name="adj1" fmla="val -55926"/>
              <a:gd name="adj2" fmla="val -155380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 b="1">
                <a:latin typeface="Times New Roman" pitchFamily="18" charset="0"/>
              </a:rPr>
              <a:t>输出恒为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1”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22559" grpId="0" animBg="1"/>
      <p:bldP spid="52313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6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50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四、组合逻辑电路的险象</a:t>
            </a:r>
          </a:p>
        </p:txBody>
      </p:sp>
      <p:grpSp>
        <p:nvGrpSpPr>
          <p:cNvPr id="53252" name="Group 7"/>
          <p:cNvGrpSpPr>
            <a:grpSpLocks/>
          </p:cNvGrpSpPr>
          <p:nvPr/>
        </p:nvGrpSpPr>
        <p:grpSpPr bwMode="auto">
          <a:xfrm>
            <a:off x="206375" y="1965325"/>
            <a:ext cx="4581525" cy="2305050"/>
            <a:chOff x="340" y="1570"/>
            <a:chExt cx="2886" cy="1452"/>
          </a:xfrm>
        </p:grpSpPr>
        <p:sp>
          <p:nvSpPr>
            <p:cNvPr id="53287" name="Text Box 78"/>
            <p:cNvSpPr txBox="1">
              <a:spLocks noChangeArrowheads="1"/>
            </p:cNvSpPr>
            <p:nvPr/>
          </p:nvSpPr>
          <p:spPr bwMode="auto">
            <a:xfrm>
              <a:off x="340" y="179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A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53288" name="Text Box 79"/>
            <p:cNvSpPr txBox="1">
              <a:spLocks noChangeArrowheads="1"/>
            </p:cNvSpPr>
            <p:nvPr/>
          </p:nvSpPr>
          <p:spPr bwMode="auto">
            <a:xfrm>
              <a:off x="2789" y="2152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F</a:t>
              </a:r>
              <a:endParaRPr lang="en-US" altLang="zh-CN" b="1" baseline="-2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289" name="Line 76"/>
            <p:cNvSpPr>
              <a:spLocks noChangeShapeType="1"/>
            </p:cNvSpPr>
            <p:nvPr/>
          </p:nvSpPr>
          <p:spPr bwMode="auto">
            <a:xfrm>
              <a:off x="679" y="1719"/>
              <a:ext cx="6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290" name="Group 17"/>
            <p:cNvGrpSpPr>
              <a:grpSpLocks/>
            </p:cNvGrpSpPr>
            <p:nvPr/>
          </p:nvGrpSpPr>
          <p:grpSpPr bwMode="auto">
            <a:xfrm>
              <a:off x="1335" y="1616"/>
              <a:ext cx="379" cy="432"/>
              <a:chOff x="2925" y="2750"/>
              <a:chExt cx="379" cy="432"/>
            </a:xfrm>
          </p:grpSpPr>
          <p:sp>
            <p:nvSpPr>
              <p:cNvPr id="53315" name="Rectangle 73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&amp;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53316" name="Oval 16"/>
              <p:cNvSpPr>
                <a:spLocks noChangeArrowheads="1"/>
              </p:cNvSpPr>
              <p:nvPr/>
            </p:nvSpPr>
            <p:spPr bwMode="auto">
              <a:xfrm>
                <a:off x="3213" y="29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53291" name="Group 21"/>
            <p:cNvGrpSpPr>
              <a:grpSpLocks/>
            </p:cNvGrpSpPr>
            <p:nvPr/>
          </p:nvGrpSpPr>
          <p:grpSpPr bwMode="auto">
            <a:xfrm>
              <a:off x="1351" y="2544"/>
              <a:ext cx="379" cy="432"/>
              <a:chOff x="2925" y="2750"/>
              <a:chExt cx="379" cy="432"/>
            </a:xfrm>
          </p:grpSpPr>
          <p:sp>
            <p:nvSpPr>
              <p:cNvPr id="53313" name="Rectangle 73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&amp;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53314" name="Oval 23"/>
              <p:cNvSpPr>
                <a:spLocks noChangeArrowheads="1"/>
              </p:cNvSpPr>
              <p:nvPr/>
            </p:nvSpPr>
            <p:spPr bwMode="auto">
              <a:xfrm>
                <a:off x="3213" y="29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53292" name="Group 27"/>
            <p:cNvGrpSpPr>
              <a:grpSpLocks/>
            </p:cNvGrpSpPr>
            <p:nvPr/>
          </p:nvGrpSpPr>
          <p:grpSpPr bwMode="auto">
            <a:xfrm>
              <a:off x="2115" y="2067"/>
              <a:ext cx="379" cy="432"/>
              <a:chOff x="2925" y="2750"/>
              <a:chExt cx="379" cy="432"/>
            </a:xfrm>
          </p:grpSpPr>
          <p:sp>
            <p:nvSpPr>
              <p:cNvPr id="53311" name="Rectangle 73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&amp;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53312" name="Oval 29"/>
              <p:cNvSpPr>
                <a:spLocks noChangeArrowheads="1"/>
              </p:cNvSpPr>
              <p:nvPr/>
            </p:nvSpPr>
            <p:spPr bwMode="auto">
              <a:xfrm>
                <a:off x="3213" y="29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53293" name="Line 76"/>
            <p:cNvSpPr>
              <a:spLocks noChangeShapeType="1"/>
            </p:cNvSpPr>
            <p:nvPr/>
          </p:nvSpPr>
          <p:spPr bwMode="auto">
            <a:xfrm>
              <a:off x="1877" y="2158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4" name="Line 77"/>
            <p:cNvSpPr>
              <a:spLocks noChangeShapeType="1"/>
            </p:cNvSpPr>
            <p:nvPr/>
          </p:nvSpPr>
          <p:spPr bwMode="auto">
            <a:xfrm>
              <a:off x="1712" y="1839"/>
              <a:ext cx="1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5" name="Line 47"/>
            <p:cNvSpPr>
              <a:spLocks noChangeShapeType="1"/>
            </p:cNvSpPr>
            <p:nvPr/>
          </p:nvSpPr>
          <p:spPr bwMode="auto">
            <a:xfrm>
              <a:off x="1877" y="1831"/>
              <a:ext cx="0" cy="3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6" name="Line 77"/>
            <p:cNvSpPr>
              <a:spLocks noChangeShapeType="1"/>
            </p:cNvSpPr>
            <p:nvPr/>
          </p:nvSpPr>
          <p:spPr bwMode="auto">
            <a:xfrm>
              <a:off x="2490" y="2294"/>
              <a:ext cx="3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7" name="Line 76"/>
            <p:cNvSpPr>
              <a:spLocks noChangeShapeType="1"/>
            </p:cNvSpPr>
            <p:nvPr/>
          </p:nvSpPr>
          <p:spPr bwMode="auto">
            <a:xfrm>
              <a:off x="679" y="2883"/>
              <a:ext cx="6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8" name="Line 76"/>
            <p:cNvSpPr>
              <a:spLocks noChangeShapeType="1"/>
            </p:cNvSpPr>
            <p:nvPr/>
          </p:nvSpPr>
          <p:spPr bwMode="auto">
            <a:xfrm>
              <a:off x="1247" y="2659"/>
              <a:ext cx="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9" name="Line 76"/>
            <p:cNvSpPr>
              <a:spLocks noChangeShapeType="1"/>
            </p:cNvSpPr>
            <p:nvPr/>
          </p:nvSpPr>
          <p:spPr bwMode="auto">
            <a:xfrm>
              <a:off x="1879" y="2385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0" name="Line 77"/>
            <p:cNvSpPr>
              <a:spLocks noChangeShapeType="1"/>
            </p:cNvSpPr>
            <p:nvPr/>
          </p:nvSpPr>
          <p:spPr bwMode="auto">
            <a:xfrm>
              <a:off x="1722" y="2765"/>
              <a:ext cx="1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1" name="Line 47"/>
            <p:cNvSpPr>
              <a:spLocks noChangeShapeType="1"/>
            </p:cNvSpPr>
            <p:nvPr/>
          </p:nvSpPr>
          <p:spPr bwMode="auto">
            <a:xfrm>
              <a:off x="1879" y="2387"/>
              <a:ext cx="0" cy="3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2" name="Text Box 78"/>
            <p:cNvSpPr txBox="1">
              <a:spLocks noChangeArrowheads="1"/>
            </p:cNvSpPr>
            <p:nvPr/>
          </p:nvSpPr>
          <p:spPr bwMode="auto">
            <a:xfrm>
              <a:off x="340" y="2734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C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53303" name="Text Box 78"/>
            <p:cNvSpPr txBox="1">
              <a:spLocks noChangeArrowheads="1"/>
            </p:cNvSpPr>
            <p:nvPr/>
          </p:nvSpPr>
          <p:spPr bwMode="auto">
            <a:xfrm>
              <a:off x="340" y="1570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B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53304" name="Line 76"/>
            <p:cNvSpPr>
              <a:spLocks noChangeShapeType="1"/>
            </p:cNvSpPr>
            <p:nvPr/>
          </p:nvSpPr>
          <p:spPr bwMode="auto">
            <a:xfrm>
              <a:off x="839" y="2659"/>
              <a:ext cx="1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5" name="Oval 55"/>
            <p:cNvSpPr>
              <a:spLocks noChangeArrowheads="1"/>
            </p:cNvSpPr>
            <p:nvPr/>
          </p:nvSpPr>
          <p:spPr bwMode="auto">
            <a:xfrm>
              <a:off x="820" y="1909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3306" name="Line 38"/>
            <p:cNvSpPr>
              <a:spLocks noChangeShapeType="1"/>
            </p:cNvSpPr>
            <p:nvPr/>
          </p:nvSpPr>
          <p:spPr bwMode="auto">
            <a:xfrm>
              <a:off x="839" y="1933"/>
              <a:ext cx="0" cy="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307" name="Group 34"/>
            <p:cNvGrpSpPr>
              <a:grpSpLocks/>
            </p:cNvGrpSpPr>
            <p:nvPr/>
          </p:nvGrpSpPr>
          <p:grpSpPr bwMode="auto">
            <a:xfrm>
              <a:off x="970" y="2501"/>
              <a:ext cx="272" cy="317"/>
              <a:chOff x="1338" y="3521"/>
              <a:chExt cx="272" cy="317"/>
            </a:xfrm>
          </p:grpSpPr>
          <p:sp>
            <p:nvSpPr>
              <p:cNvPr id="53309" name="Rectangle 73"/>
              <p:cNvSpPr>
                <a:spLocks noChangeArrowheads="1"/>
              </p:cNvSpPr>
              <p:nvPr/>
            </p:nvSpPr>
            <p:spPr bwMode="auto">
              <a:xfrm>
                <a:off x="1338" y="3521"/>
                <a:ext cx="181" cy="31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1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53310" name="Oval 16"/>
              <p:cNvSpPr>
                <a:spLocks noChangeArrowheads="1"/>
              </p:cNvSpPr>
              <p:nvPr/>
            </p:nvSpPr>
            <p:spPr bwMode="auto">
              <a:xfrm>
                <a:off x="1519" y="3635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53308" name="Line 76"/>
            <p:cNvSpPr>
              <a:spLocks noChangeShapeType="1"/>
            </p:cNvSpPr>
            <p:nvPr/>
          </p:nvSpPr>
          <p:spPr bwMode="auto">
            <a:xfrm>
              <a:off x="676" y="1937"/>
              <a:ext cx="6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53" name="Rectangle 38"/>
          <p:cNvSpPr>
            <a:spLocks noChangeArrowheads="1"/>
          </p:cNvSpPr>
          <p:nvPr/>
        </p:nvSpPr>
        <p:spPr bwMode="auto">
          <a:xfrm>
            <a:off x="612775" y="1125538"/>
            <a:ext cx="5183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* 假定每个门的延迟时间为 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kumimoji="1" lang="en-US" altLang="zh-CN" b="1" baseline="-25000">
                <a:solidFill>
                  <a:schemeClr val="folHlink"/>
                </a:solidFill>
                <a:latin typeface="Times New Roman" pitchFamily="18" charset="0"/>
              </a:rPr>
              <a:t>d</a:t>
            </a:r>
            <a:endParaRPr kumimoji="1" lang="zh-CN" altLang="en-US" b="1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67623" name="Text Box 39"/>
          <p:cNvSpPr txBox="1">
            <a:spLocks noChangeArrowheads="1"/>
          </p:cNvSpPr>
          <p:nvPr/>
        </p:nvSpPr>
        <p:spPr bwMode="auto">
          <a:xfrm>
            <a:off x="1384300" y="3090863"/>
            <a:ext cx="668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2247900" y="1965325"/>
            <a:ext cx="668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2247900" y="3836988"/>
            <a:ext cx="668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422275" y="1747838"/>
            <a:ext cx="110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b="1"/>
              <a:t>“</a:t>
            </a:r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b="1"/>
              <a:t>”</a:t>
            </a:r>
          </a:p>
        </p:txBody>
      </p:sp>
      <p:sp>
        <p:nvSpPr>
          <p:cNvPr id="67633" name="Text Box 49"/>
          <p:cNvSpPr txBox="1">
            <a:spLocks noChangeArrowheads="1"/>
          </p:cNvSpPr>
          <p:nvPr/>
        </p:nvSpPr>
        <p:spPr bwMode="auto">
          <a:xfrm>
            <a:off x="422275" y="4124325"/>
            <a:ext cx="110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b="1"/>
              <a:t>“</a:t>
            </a:r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b="1"/>
              <a:t>”</a:t>
            </a:r>
          </a:p>
        </p:txBody>
      </p:sp>
      <p:grpSp>
        <p:nvGrpSpPr>
          <p:cNvPr id="67635" name="Group 51"/>
          <p:cNvGrpSpPr>
            <a:grpSpLocks/>
          </p:cNvGrpSpPr>
          <p:nvPr/>
        </p:nvGrpSpPr>
        <p:grpSpPr bwMode="auto">
          <a:xfrm>
            <a:off x="4572000" y="1917700"/>
            <a:ext cx="4103688" cy="574675"/>
            <a:chOff x="2880" y="1208"/>
            <a:chExt cx="2585" cy="362"/>
          </a:xfrm>
        </p:grpSpPr>
        <p:grpSp>
          <p:nvGrpSpPr>
            <p:cNvPr id="53280" name="Group 47"/>
            <p:cNvGrpSpPr>
              <a:grpSpLocks/>
            </p:cNvGrpSpPr>
            <p:nvPr/>
          </p:nvGrpSpPr>
          <p:grpSpPr bwMode="auto">
            <a:xfrm>
              <a:off x="3287" y="1208"/>
              <a:ext cx="2178" cy="272"/>
              <a:chOff x="3287" y="1208"/>
              <a:chExt cx="2178" cy="272"/>
            </a:xfrm>
          </p:grpSpPr>
          <p:sp>
            <p:nvSpPr>
              <p:cNvPr id="53282" name="Line 42"/>
              <p:cNvSpPr>
                <a:spLocks noChangeShapeType="1"/>
              </p:cNvSpPr>
              <p:nvPr/>
            </p:nvSpPr>
            <p:spPr bwMode="auto">
              <a:xfrm>
                <a:off x="3287" y="1480"/>
                <a:ext cx="4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Line 43"/>
              <p:cNvSpPr>
                <a:spLocks noChangeShapeType="1"/>
              </p:cNvSpPr>
              <p:nvPr/>
            </p:nvSpPr>
            <p:spPr bwMode="auto">
              <a:xfrm>
                <a:off x="4513" y="1480"/>
                <a:ext cx="9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Line 44"/>
              <p:cNvSpPr>
                <a:spLocks noChangeShapeType="1"/>
              </p:cNvSpPr>
              <p:nvPr/>
            </p:nvSpPr>
            <p:spPr bwMode="auto">
              <a:xfrm>
                <a:off x="3696" y="1208"/>
                <a:ext cx="8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5" name="Line 45"/>
              <p:cNvSpPr>
                <a:spLocks noChangeShapeType="1"/>
              </p:cNvSpPr>
              <p:nvPr/>
            </p:nvSpPr>
            <p:spPr bwMode="auto">
              <a:xfrm flipV="1">
                <a:off x="3696" y="1208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6" name="Line 46"/>
              <p:cNvSpPr>
                <a:spLocks noChangeShapeType="1"/>
              </p:cNvSpPr>
              <p:nvPr/>
            </p:nvSpPr>
            <p:spPr bwMode="auto">
              <a:xfrm flipV="1">
                <a:off x="4513" y="1208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1" name="Text Box 50"/>
            <p:cNvSpPr txBox="1">
              <a:spLocks noChangeArrowheads="1"/>
            </p:cNvSpPr>
            <p:nvPr/>
          </p:nvSpPr>
          <p:spPr bwMode="auto">
            <a:xfrm>
              <a:off x="2880" y="1282"/>
              <a:ext cx="3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67644" name="Group 60"/>
          <p:cNvGrpSpPr>
            <a:grpSpLocks/>
          </p:cNvGrpSpPr>
          <p:nvPr/>
        </p:nvGrpSpPr>
        <p:grpSpPr bwMode="auto">
          <a:xfrm>
            <a:off x="4543425" y="2492375"/>
            <a:ext cx="4132263" cy="576263"/>
            <a:chOff x="2862" y="1570"/>
            <a:chExt cx="2603" cy="363"/>
          </a:xfrm>
        </p:grpSpPr>
        <p:sp>
          <p:nvSpPr>
            <p:cNvPr id="53274" name="Line 54"/>
            <p:cNvSpPr>
              <a:spLocks noChangeShapeType="1"/>
            </p:cNvSpPr>
            <p:nvPr/>
          </p:nvSpPr>
          <p:spPr bwMode="auto">
            <a:xfrm>
              <a:off x="3287" y="1661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55"/>
            <p:cNvSpPr>
              <a:spLocks noChangeShapeType="1"/>
            </p:cNvSpPr>
            <p:nvPr/>
          </p:nvSpPr>
          <p:spPr bwMode="auto">
            <a:xfrm>
              <a:off x="4649" y="1661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56"/>
            <p:cNvSpPr>
              <a:spLocks noChangeShapeType="1"/>
            </p:cNvSpPr>
            <p:nvPr/>
          </p:nvSpPr>
          <p:spPr bwMode="auto">
            <a:xfrm>
              <a:off x="3832" y="1933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57"/>
            <p:cNvSpPr>
              <a:spLocks noChangeShapeType="1"/>
            </p:cNvSpPr>
            <p:nvPr/>
          </p:nvSpPr>
          <p:spPr bwMode="auto">
            <a:xfrm flipV="1">
              <a:off x="3832" y="1661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Line 58"/>
            <p:cNvSpPr>
              <a:spLocks noChangeShapeType="1"/>
            </p:cNvSpPr>
            <p:nvPr/>
          </p:nvSpPr>
          <p:spPr bwMode="auto">
            <a:xfrm flipV="1">
              <a:off x="4649" y="1661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Text Box 59"/>
            <p:cNvSpPr txBox="1">
              <a:spLocks noChangeArrowheads="1"/>
            </p:cNvSpPr>
            <p:nvPr/>
          </p:nvSpPr>
          <p:spPr bwMode="auto">
            <a:xfrm>
              <a:off x="2862" y="1570"/>
              <a:ext cx="3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67649" name="Group 65"/>
          <p:cNvGrpSpPr>
            <a:grpSpLocks/>
          </p:cNvGrpSpPr>
          <p:nvPr/>
        </p:nvGrpSpPr>
        <p:grpSpPr bwMode="auto">
          <a:xfrm>
            <a:off x="5867400" y="2205038"/>
            <a:ext cx="1512888" cy="1800225"/>
            <a:chOff x="3696" y="1389"/>
            <a:chExt cx="953" cy="1134"/>
          </a:xfrm>
        </p:grpSpPr>
        <p:sp>
          <p:nvSpPr>
            <p:cNvPr id="53270" name="Line 61"/>
            <p:cNvSpPr>
              <a:spLocks noChangeShapeType="1"/>
            </p:cNvSpPr>
            <p:nvPr/>
          </p:nvSpPr>
          <p:spPr bwMode="auto">
            <a:xfrm>
              <a:off x="3696" y="1389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Line 62"/>
            <p:cNvSpPr>
              <a:spLocks noChangeShapeType="1"/>
            </p:cNvSpPr>
            <p:nvPr/>
          </p:nvSpPr>
          <p:spPr bwMode="auto">
            <a:xfrm>
              <a:off x="4513" y="1389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Line 63"/>
            <p:cNvSpPr>
              <a:spLocks noChangeShapeType="1"/>
            </p:cNvSpPr>
            <p:nvPr/>
          </p:nvSpPr>
          <p:spPr bwMode="auto">
            <a:xfrm>
              <a:off x="3832" y="175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Line 64"/>
            <p:cNvSpPr>
              <a:spLocks noChangeShapeType="1"/>
            </p:cNvSpPr>
            <p:nvPr/>
          </p:nvSpPr>
          <p:spPr bwMode="auto">
            <a:xfrm>
              <a:off x="4649" y="175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59" name="AutoShape 31"/>
          <p:cNvSpPr>
            <a:spLocks noChangeArrowheads="1"/>
          </p:cNvSpPr>
          <p:nvPr/>
        </p:nvSpPr>
        <p:spPr bwMode="auto">
          <a:xfrm>
            <a:off x="7451725" y="1558925"/>
            <a:ext cx="1296988" cy="501650"/>
          </a:xfrm>
          <a:prstGeom prst="wedgeRoundRectCallout">
            <a:avLst>
              <a:gd name="adj1" fmla="val -60528"/>
              <a:gd name="adj2" fmla="val 148417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 b="1">
                <a:latin typeface="Times New Roman" pitchFamily="18" charset="0"/>
              </a:rPr>
              <a:t>延迟</a:t>
            </a:r>
            <a:r>
              <a:rPr lang="en-US" altLang="zh-CN" sz="2000" b="1">
                <a:latin typeface="Times New Roman" pitchFamily="18" charset="0"/>
              </a:rPr>
              <a:t>t</a:t>
            </a:r>
            <a:r>
              <a:rPr lang="en-US" altLang="zh-CN" sz="2000" b="1" baseline="-25000">
                <a:latin typeface="Times New Roman" pitchFamily="18" charset="0"/>
              </a:rPr>
              <a:t>d</a:t>
            </a:r>
          </a:p>
        </p:txBody>
      </p:sp>
      <p:grpSp>
        <p:nvGrpSpPr>
          <p:cNvPr id="67651" name="Group 67"/>
          <p:cNvGrpSpPr>
            <a:grpSpLocks/>
          </p:cNvGrpSpPr>
          <p:nvPr/>
        </p:nvGrpSpPr>
        <p:grpSpPr bwMode="auto">
          <a:xfrm>
            <a:off x="4546600" y="3140075"/>
            <a:ext cx="4132263" cy="576263"/>
            <a:chOff x="2862" y="1570"/>
            <a:chExt cx="2603" cy="363"/>
          </a:xfrm>
        </p:grpSpPr>
        <p:sp>
          <p:nvSpPr>
            <p:cNvPr id="53264" name="Line 68"/>
            <p:cNvSpPr>
              <a:spLocks noChangeShapeType="1"/>
            </p:cNvSpPr>
            <p:nvPr/>
          </p:nvSpPr>
          <p:spPr bwMode="auto">
            <a:xfrm>
              <a:off x="3287" y="1661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Line 69"/>
            <p:cNvSpPr>
              <a:spLocks noChangeShapeType="1"/>
            </p:cNvSpPr>
            <p:nvPr/>
          </p:nvSpPr>
          <p:spPr bwMode="auto">
            <a:xfrm>
              <a:off x="4649" y="1661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Line 70"/>
            <p:cNvSpPr>
              <a:spLocks noChangeShapeType="1"/>
            </p:cNvSpPr>
            <p:nvPr/>
          </p:nvSpPr>
          <p:spPr bwMode="auto">
            <a:xfrm>
              <a:off x="3832" y="1933"/>
              <a:ext cx="8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7" name="Line 71"/>
            <p:cNvSpPr>
              <a:spLocks noChangeShapeType="1"/>
            </p:cNvSpPr>
            <p:nvPr/>
          </p:nvSpPr>
          <p:spPr bwMode="auto">
            <a:xfrm flipV="1">
              <a:off x="3832" y="1661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72"/>
            <p:cNvSpPr>
              <a:spLocks noChangeShapeType="1"/>
            </p:cNvSpPr>
            <p:nvPr/>
          </p:nvSpPr>
          <p:spPr bwMode="auto">
            <a:xfrm flipV="1">
              <a:off x="4649" y="1661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Text Box 73"/>
            <p:cNvSpPr txBox="1">
              <a:spLocks noChangeArrowheads="1"/>
            </p:cNvSpPr>
            <p:nvPr/>
          </p:nvSpPr>
          <p:spPr bwMode="auto">
            <a:xfrm>
              <a:off x="2862" y="1570"/>
              <a:ext cx="3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e</a:t>
              </a:r>
            </a:p>
          </p:txBody>
        </p:sp>
      </p:grpSp>
      <p:sp>
        <p:nvSpPr>
          <p:cNvPr id="53320" name="Line 69"/>
          <p:cNvSpPr>
            <a:spLocks noChangeShapeType="1"/>
          </p:cNvSpPr>
          <p:nvPr/>
        </p:nvSpPr>
        <p:spPr bwMode="auto">
          <a:xfrm>
            <a:off x="7596188" y="465296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3338" name="Group 90"/>
          <p:cNvGrpSpPr>
            <a:grpSpLocks/>
          </p:cNvGrpSpPr>
          <p:nvPr/>
        </p:nvGrpSpPr>
        <p:grpSpPr bwMode="auto">
          <a:xfrm>
            <a:off x="7378700" y="4652963"/>
            <a:ext cx="217488" cy="431800"/>
            <a:chOff x="4648" y="3067"/>
            <a:chExt cx="137" cy="272"/>
          </a:xfrm>
        </p:grpSpPr>
        <p:sp>
          <p:nvSpPr>
            <p:cNvPr id="53321" name="Line 70"/>
            <p:cNvSpPr>
              <a:spLocks noChangeShapeType="1"/>
            </p:cNvSpPr>
            <p:nvPr/>
          </p:nvSpPr>
          <p:spPr bwMode="auto">
            <a:xfrm>
              <a:off x="4648" y="3339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2" name="Line 71"/>
            <p:cNvSpPr>
              <a:spLocks noChangeShapeType="1"/>
            </p:cNvSpPr>
            <p:nvPr/>
          </p:nvSpPr>
          <p:spPr bwMode="auto">
            <a:xfrm flipV="1">
              <a:off x="4648" y="3067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3" name="Line 72"/>
            <p:cNvSpPr>
              <a:spLocks noChangeShapeType="1"/>
            </p:cNvSpPr>
            <p:nvPr/>
          </p:nvSpPr>
          <p:spPr bwMode="auto">
            <a:xfrm flipV="1">
              <a:off x="4785" y="3067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334" name="Group 86"/>
          <p:cNvGrpSpPr>
            <a:grpSpLocks/>
          </p:cNvGrpSpPr>
          <p:nvPr/>
        </p:nvGrpSpPr>
        <p:grpSpPr bwMode="auto">
          <a:xfrm>
            <a:off x="4546600" y="3933825"/>
            <a:ext cx="4344988" cy="528638"/>
            <a:chOff x="2864" y="2478"/>
            <a:chExt cx="2737" cy="333"/>
          </a:xfrm>
        </p:grpSpPr>
        <p:sp>
          <p:nvSpPr>
            <p:cNvPr id="53324" name="Text Box 73"/>
            <p:cNvSpPr txBox="1">
              <a:spLocks noChangeArrowheads="1"/>
            </p:cNvSpPr>
            <p:nvPr/>
          </p:nvSpPr>
          <p:spPr bwMode="auto">
            <a:xfrm>
              <a:off x="2864" y="2523"/>
              <a:ext cx="3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g</a:t>
              </a:r>
            </a:p>
          </p:txBody>
        </p:sp>
        <p:grpSp>
          <p:nvGrpSpPr>
            <p:cNvPr id="53333" name="Group 85"/>
            <p:cNvGrpSpPr>
              <a:grpSpLocks/>
            </p:cNvGrpSpPr>
            <p:nvPr/>
          </p:nvGrpSpPr>
          <p:grpSpPr bwMode="auto">
            <a:xfrm>
              <a:off x="3288" y="2478"/>
              <a:ext cx="2313" cy="272"/>
              <a:chOff x="3288" y="2477"/>
              <a:chExt cx="2313" cy="272"/>
            </a:xfrm>
          </p:grpSpPr>
          <p:sp>
            <p:nvSpPr>
              <p:cNvPr id="53327" name="Line 42"/>
              <p:cNvSpPr>
                <a:spLocks noChangeShapeType="1"/>
              </p:cNvSpPr>
              <p:nvPr/>
            </p:nvSpPr>
            <p:spPr bwMode="auto">
              <a:xfrm>
                <a:off x="3288" y="2749"/>
                <a:ext cx="6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8" name="Line 43"/>
              <p:cNvSpPr>
                <a:spLocks noChangeShapeType="1"/>
              </p:cNvSpPr>
              <p:nvPr/>
            </p:nvSpPr>
            <p:spPr bwMode="auto">
              <a:xfrm>
                <a:off x="4785" y="2749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9" name="Line 44"/>
              <p:cNvSpPr>
                <a:spLocks noChangeShapeType="1"/>
              </p:cNvSpPr>
              <p:nvPr/>
            </p:nvSpPr>
            <p:spPr bwMode="auto">
              <a:xfrm>
                <a:off x="3968" y="2477"/>
                <a:ext cx="8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0" name="Line 45"/>
              <p:cNvSpPr>
                <a:spLocks noChangeShapeType="1"/>
              </p:cNvSpPr>
              <p:nvPr/>
            </p:nvSpPr>
            <p:spPr bwMode="auto">
              <a:xfrm flipV="1">
                <a:off x="3969" y="2477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1" name="Line 46"/>
              <p:cNvSpPr>
                <a:spLocks noChangeShapeType="1"/>
              </p:cNvSpPr>
              <p:nvPr/>
            </p:nvSpPr>
            <p:spPr bwMode="auto">
              <a:xfrm flipV="1">
                <a:off x="4785" y="2477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3339" name="Group 91"/>
          <p:cNvGrpSpPr>
            <a:grpSpLocks/>
          </p:cNvGrpSpPr>
          <p:nvPr/>
        </p:nvGrpSpPr>
        <p:grpSpPr bwMode="auto">
          <a:xfrm>
            <a:off x="4543425" y="4437063"/>
            <a:ext cx="2836863" cy="457200"/>
            <a:chOff x="2862" y="2931"/>
            <a:chExt cx="1787" cy="288"/>
          </a:xfrm>
        </p:grpSpPr>
        <p:sp>
          <p:nvSpPr>
            <p:cNvPr id="53319" name="Line 68"/>
            <p:cNvSpPr>
              <a:spLocks noChangeShapeType="1"/>
            </p:cNvSpPr>
            <p:nvPr/>
          </p:nvSpPr>
          <p:spPr bwMode="auto">
            <a:xfrm>
              <a:off x="3287" y="3067"/>
              <a:ext cx="1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2" name="Text Box 50"/>
            <p:cNvSpPr txBox="1">
              <a:spLocks noChangeArrowheads="1"/>
            </p:cNvSpPr>
            <p:nvPr/>
          </p:nvSpPr>
          <p:spPr bwMode="auto">
            <a:xfrm>
              <a:off x="2862" y="2931"/>
              <a:ext cx="3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53337" name="Group 89"/>
          <p:cNvGrpSpPr>
            <a:grpSpLocks/>
          </p:cNvGrpSpPr>
          <p:nvPr/>
        </p:nvGrpSpPr>
        <p:grpSpPr bwMode="auto">
          <a:xfrm>
            <a:off x="7380288" y="4005263"/>
            <a:ext cx="215900" cy="936625"/>
            <a:chOff x="4649" y="2523"/>
            <a:chExt cx="136" cy="590"/>
          </a:xfrm>
        </p:grpSpPr>
        <p:sp>
          <p:nvSpPr>
            <p:cNvPr id="53335" name="Line 87"/>
            <p:cNvSpPr>
              <a:spLocks noChangeShapeType="1"/>
            </p:cNvSpPr>
            <p:nvPr/>
          </p:nvSpPr>
          <p:spPr bwMode="auto">
            <a:xfrm>
              <a:off x="4649" y="2523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6" name="Line 88"/>
            <p:cNvSpPr>
              <a:spLocks noChangeShapeType="1"/>
            </p:cNvSpPr>
            <p:nvPr/>
          </p:nvSpPr>
          <p:spPr bwMode="auto">
            <a:xfrm>
              <a:off x="4785" y="2523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AutoShape 31"/>
          <p:cNvSpPr>
            <a:spLocks noChangeArrowheads="1"/>
          </p:cNvSpPr>
          <p:nvPr/>
        </p:nvSpPr>
        <p:spPr bwMode="auto">
          <a:xfrm>
            <a:off x="6732588" y="5661025"/>
            <a:ext cx="1800225" cy="501650"/>
          </a:xfrm>
          <a:prstGeom prst="wedgeRoundRectCallout">
            <a:avLst>
              <a:gd name="adj1" fmla="val -8644"/>
              <a:gd name="adj2" fmla="val -15854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 b="1">
                <a:latin typeface="Times New Roman" pitchFamily="18" charset="0"/>
              </a:rPr>
              <a:t>意外的脉冲</a:t>
            </a:r>
            <a:endParaRPr lang="en-US" altLang="zh-CN" sz="2000" b="1" baseline="-25000">
              <a:latin typeface="Times New Roman" pitchFamily="18" charset="0"/>
            </a:endParaRPr>
          </a:p>
        </p:txBody>
      </p:sp>
      <p:sp>
        <p:nvSpPr>
          <p:cNvPr id="53341" name="Rectangle 93"/>
          <p:cNvSpPr>
            <a:spLocks noChangeArrowheads="1"/>
          </p:cNvSpPr>
          <p:nvPr/>
        </p:nvSpPr>
        <p:spPr bwMode="auto">
          <a:xfrm>
            <a:off x="252413" y="5084763"/>
            <a:ext cx="5830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en-US" altLang="zh-CN" b="1">
                <a:solidFill>
                  <a:schemeClr val="folHlink"/>
                </a:solidFill>
              </a:rPr>
              <a:t>“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kumimoji="1" lang="en-US" altLang="zh-CN" b="1">
                <a:solidFill>
                  <a:schemeClr val="folHlink"/>
                </a:solidFill>
              </a:rPr>
              <a:t>”</a:t>
            </a:r>
            <a:r>
              <a:rPr kumimoji="1" lang="zh-CN" altLang="en-US" b="1">
                <a:solidFill>
                  <a:schemeClr val="folHlink"/>
                </a:solidFill>
              </a:rPr>
              <a:t>型险象：</a:t>
            </a:r>
            <a:r>
              <a:rPr kumimoji="1" lang="zh-CN" altLang="en-US"/>
              <a:t>错误输出信号为</a:t>
            </a:r>
            <a:r>
              <a:rPr kumimoji="1" lang="zh-CN" altLang="en-US" b="1"/>
              <a:t>负脉冲</a:t>
            </a:r>
          </a:p>
        </p:txBody>
      </p:sp>
      <p:sp>
        <p:nvSpPr>
          <p:cNvPr id="53342" name="Rectangle 94"/>
          <p:cNvSpPr>
            <a:spLocks noChangeArrowheads="1"/>
          </p:cNvSpPr>
          <p:nvPr/>
        </p:nvSpPr>
        <p:spPr bwMode="auto">
          <a:xfrm>
            <a:off x="252413" y="5564188"/>
            <a:ext cx="5830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en-US" altLang="zh-CN" b="1">
                <a:solidFill>
                  <a:schemeClr val="folHlink"/>
                </a:solidFill>
              </a:rPr>
              <a:t>“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en-US" altLang="zh-CN" b="1">
                <a:solidFill>
                  <a:schemeClr val="folHlink"/>
                </a:solidFill>
              </a:rPr>
              <a:t>”</a:t>
            </a:r>
            <a:r>
              <a:rPr kumimoji="1" lang="zh-CN" altLang="en-US" b="1">
                <a:solidFill>
                  <a:schemeClr val="folHlink"/>
                </a:solidFill>
              </a:rPr>
              <a:t>型险象：</a:t>
            </a:r>
            <a:r>
              <a:rPr kumimoji="1" lang="zh-CN" altLang="en-US"/>
              <a:t>错误输出信号为</a:t>
            </a:r>
            <a:r>
              <a:rPr kumimoji="1" lang="zh-CN" altLang="en-US" b="1"/>
              <a:t>正脉冲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6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3" grpId="0"/>
      <p:bldP spid="67624" grpId="0"/>
      <p:bldP spid="67625" grpId="0"/>
      <p:bldP spid="67632" grpId="0"/>
      <p:bldP spid="67633" grpId="0"/>
      <p:bldP spid="22559" grpId="0" animBg="1"/>
      <p:bldP spid="53320" grpId="0" animBg="1"/>
      <p:bldP spid="2" grpId="0" animBg="1"/>
      <p:bldP spid="53341" grpId="0"/>
      <p:bldP spid="533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6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50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四、组合逻辑电路的险象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755650" y="1038225"/>
            <a:ext cx="324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latin typeface="Times New Roman" pitchFamily="18" charset="0"/>
              </a:rPr>
              <a:t>1</a:t>
            </a:r>
            <a:r>
              <a:rPr kumimoji="1" lang="zh-CN" altLang="en-US" sz="2800" b="1"/>
              <a:t>、险象的</a:t>
            </a:r>
            <a:r>
              <a:rPr kumimoji="1" lang="zh-CN" altLang="en-US" sz="2800" b="1">
                <a:solidFill>
                  <a:schemeClr val="hlink"/>
                </a:solidFill>
              </a:rPr>
              <a:t>判断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828675" y="1628775"/>
            <a:ext cx="251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altLang="zh-CN" b="1"/>
              <a:t>(</a:t>
            </a:r>
            <a:r>
              <a:rPr lang="en-US" altLang="zh-CN" b="1">
                <a:latin typeface="Times New Roman" pitchFamily="18" charset="0"/>
              </a:rPr>
              <a:t>1</a:t>
            </a:r>
            <a:r>
              <a:rPr lang="en-US" altLang="zh-CN" b="1"/>
              <a:t>) </a:t>
            </a:r>
            <a:r>
              <a:rPr lang="zh-CN" altLang="en-US" b="1"/>
              <a:t>代数法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68313" y="2312988"/>
            <a:ext cx="8207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  检查函数表达式中是否存在具备竞争条件的变量，即是否有某个</a:t>
            </a:r>
            <a:r>
              <a:rPr kumimoji="1" lang="zh-CN" altLang="en-US" b="1">
                <a:solidFill>
                  <a:schemeClr val="folHlink"/>
                </a:solidFill>
              </a:rPr>
              <a:t>变量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kumimoji="1" lang="zh-CN" altLang="en-US" b="1"/>
              <a:t>同时以</a:t>
            </a:r>
            <a:r>
              <a:rPr kumimoji="1" lang="zh-CN" altLang="en-US" b="1">
                <a:solidFill>
                  <a:schemeClr val="hlink"/>
                </a:solidFill>
              </a:rPr>
              <a:t>原变量</a:t>
            </a:r>
            <a:r>
              <a:rPr kumimoji="1" lang="zh-CN" altLang="en-US" b="1"/>
              <a:t>和</a:t>
            </a:r>
            <a:r>
              <a:rPr kumimoji="1" lang="zh-CN" altLang="en-US" b="1">
                <a:solidFill>
                  <a:schemeClr val="hlink"/>
                </a:solidFill>
              </a:rPr>
              <a:t>反变量</a:t>
            </a:r>
            <a:r>
              <a:rPr kumimoji="1" lang="zh-CN" altLang="en-US" b="1"/>
              <a:t>的形式出现在函数表达式中</a:t>
            </a:r>
          </a:p>
        </p:txBody>
      </p:sp>
      <p:grpSp>
        <p:nvGrpSpPr>
          <p:cNvPr id="54283" name="Group 11"/>
          <p:cNvGrpSpPr>
            <a:grpSpLocks/>
          </p:cNvGrpSpPr>
          <p:nvPr/>
        </p:nvGrpSpPr>
        <p:grpSpPr bwMode="auto">
          <a:xfrm>
            <a:off x="468313" y="3644900"/>
            <a:ext cx="8208962" cy="1187450"/>
            <a:chOff x="340" y="2296"/>
            <a:chExt cx="5171" cy="748"/>
          </a:xfrm>
        </p:grpSpPr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340" y="2296"/>
              <a:ext cx="5171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kumimoji="1" lang="zh-CN" altLang="en-US" b="1"/>
                <a:t>  若存在具备竞争条件的</a:t>
              </a:r>
              <a:r>
                <a:rPr kumimoji="1" lang="zh-CN" altLang="en-US" b="1">
                  <a:solidFill>
                    <a:schemeClr val="folHlink"/>
                  </a:solidFill>
                </a:rPr>
                <a:t>变量</a:t>
              </a:r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kumimoji="1" lang="zh-CN" altLang="en-US" b="1"/>
                <a:t>，则消去函数式中的其它变量</a:t>
              </a:r>
              <a:r>
                <a:rPr kumimoji="1" lang="en-US" altLang="zh-CN" b="1"/>
                <a:t>,</a:t>
              </a:r>
              <a:r>
                <a:rPr kumimoji="1" lang="zh-CN" altLang="en-US" b="1"/>
                <a:t>看函数表达式是否会变为 </a:t>
              </a:r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X+X </a:t>
              </a:r>
              <a:r>
                <a:rPr kumimoji="1" lang="zh-CN" altLang="en-US" b="1"/>
                <a:t>或者 </a:t>
              </a:r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X X </a:t>
              </a:r>
              <a:r>
                <a:rPr kumimoji="1" lang="zh-CN" altLang="en-US" b="1"/>
                <a:t>的形式。若会，则说明对应的逻辑电路可能产生险象</a:t>
              </a:r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3137" y="2568"/>
              <a:ext cx="181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3985" y="2568"/>
              <a:ext cx="181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84" name="Rectangle 89"/>
          <p:cNvSpPr>
            <a:spLocks noChangeArrowheads="1"/>
          </p:cNvSpPr>
          <p:nvPr/>
        </p:nvSpPr>
        <p:spPr bwMode="auto">
          <a:xfrm>
            <a:off x="539750" y="5286375"/>
            <a:ext cx="7775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="1"/>
              <a:t>  </a:t>
            </a:r>
            <a:r>
              <a:rPr kumimoji="1" lang="zh-CN" altLang="en-US" sz="2800" b="1">
                <a:solidFill>
                  <a:srgbClr val="FF0000"/>
                </a:solidFill>
              </a:rPr>
              <a:t>注意：</a:t>
            </a:r>
            <a:r>
              <a:rPr kumimoji="1" lang="zh-CN" altLang="en-US" sz="2800" b="1"/>
              <a:t>代数法</a:t>
            </a:r>
            <a:r>
              <a:rPr kumimoji="1" lang="zh-CN" altLang="en-US" sz="2800" b="1">
                <a:solidFill>
                  <a:schemeClr val="folHlink"/>
                </a:solidFill>
              </a:rPr>
              <a:t>逐一考察</a:t>
            </a:r>
            <a:r>
              <a:rPr kumimoji="1" lang="zh-CN" altLang="en-US" sz="2800" b="1"/>
              <a:t>变量，繁琐、麻烦</a:t>
            </a:r>
            <a:endParaRPr kumimoji="1" lang="zh-CN" altLang="en-US" sz="2800" b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78" grpId="0"/>
      <p:bldP spid="54279" grpId="0"/>
      <p:bldP spid="5428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6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50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四、组合逻辑电路的险象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468313" y="1125538"/>
            <a:ext cx="702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例：已知描述某组合电路的逻辑函数表达式为</a:t>
            </a:r>
          </a:p>
        </p:txBody>
      </p:sp>
      <p:grpSp>
        <p:nvGrpSpPr>
          <p:cNvPr id="68621" name="Group 13"/>
          <p:cNvGrpSpPr>
            <a:grpSpLocks/>
          </p:cNvGrpSpPr>
          <p:nvPr/>
        </p:nvGrpSpPr>
        <p:grpSpPr bwMode="auto">
          <a:xfrm>
            <a:off x="1116013" y="1700213"/>
            <a:ext cx="3168650" cy="457200"/>
            <a:chOff x="703" y="1071"/>
            <a:chExt cx="1996" cy="288"/>
          </a:xfrm>
        </p:grpSpPr>
        <p:sp>
          <p:nvSpPr>
            <p:cNvPr id="68617" name="Rectangle 119"/>
            <p:cNvSpPr>
              <a:spLocks noChangeArrowheads="1"/>
            </p:cNvSpPr>
            <p:nvPr/>
          </p:nvSpPr>
          <p:spPr bwMode="auto">
            <a:xfrm>
              <a:off x="703" y="1071"/>
              <a:ext cx="19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F = AC + AB + AC </a:t>
              </a:r>
              <a:endParaRPr kumimoji="1" lang="zh-CN" altLang="en-US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68618" name="Line 120"/>
            <p:cNvSpPr>
              <a:spLocks noChangeShapeType="1"/>
            </p:cNvSpPr>
            <p:nvPr/>
          </p:nvSpPr>
          <p:spPr bwMode="auto">
            <a:xfrm>
              <a:off x="1557" y="1106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9" name="Line 120"/>
            <p:cNvSpPr>
              <a:spLocks noChangeShapeType="1"/>
            </p:cNvSpPr>
            <p:nvPr/>
          </p:nvSpPr>
          <p:spPr bwMode="auto">
            <a:xfrm>
              <a:off x="1082" y="1103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0" name="Line 120"/>
            <p:cNvSpPr>
              <a:spLocks noChangeShapeType="1"/>
            </p:cNvSpPr>
            <p:nvPr/>
          </p:nvSpPr>
          <p:spPr bwMode="auto">
            <a:xfrm>
              <a:off x="1247" y="1101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552450" y="2276475"/>
            <a:ext cx="5099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*</a:t>
            </a:r>
            <a:r>
              <a:rPr kumimoji="1" lang="zh-CN" altLang="en-US" b="1">
                <a:solidFill>
                  <a:schemeClr val="hlink"/>
                </a:solidFill>
              </a:rPr>
              <a:t> 原变量</a:t>
            </a:r>
            <a:r>
              <a:rPr kumimoji="1" lang="zh-CN" altLang="en-US" b="1"/>
              <a:t>和</a:t>
            </a:r>
            <a:r>
              <a:rPr kumimoji="1" lang="zh-CN" altLang="en-US" b="1">
                <a:solidFill>
                  <a:schemeClr val="hlink"/>
                </a:solidFill>
              </a:rPr>
              <a:t>反变量</a:t>
            </a:r>
            <a:r>
              <a:rPr kumimoji="1" lang="zh-CN" altLang="en-US" b="1"/>
              <a:t>的形式同时出现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5991225" y="2324100"/>
            <a:ext cx="2828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zh-CN" altLang="en-US" b="1">
                <a:latin typeface="Times New Roman" pitchFamily="18" charset="0"/>
              </a:rPr>
              <a:t>变量</a:t>
            </a:r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</a:rPr>
              <a:t>和</a:t>
            </a:r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zh-CN" altLang="en-US" b="1">
                <a:latin typeface="Times New Roman" pitchFamily="18" charset="0"/>
              </a:rPr>
              <a:t>满足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828675" y="2925763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 b="1">
                <a:latin typeface="Times New Roman" pitchFamily="18" charset="0"/>
              </a:rPr>
              <a:t>考察变量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A</a:t>
            </a:r>
            <a:endParaRPr kumimoji="1" lang="zh-CN" altLang="en-US" b="1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971550" y="3644900"/>
            <a:ext cx="1555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BC=00</a:t>
            </a:r>
          </a:p>
        </p:txBody>
      </p:sp>
      <p:grpSp>
        <p:nvGrpSpPr>
          <p:cNvPr id="68629" name="Group 21"/>
          <p:cNvGrpSpPr>
            <a:grpSpLocks/>
          </p:cNvGrpSpPr>
          <p:nvPr/>
        </p:nvGrpSpPr>
        <p:grpSpPr bwMode="auto">
          <a:xfrm>
            <a:off x="2916238" y="3644900"/>
            <a:ext cx="1368425" cy="457200"/>
            <a:chOff x="1973" y="3203"/>
            <a:chExt cx="862" cy="288"/>
          </a:xfrm>
        </p:grpSpPr>
        <p:sp>
          <p:nvSpPr>
            <p:cNvPr id="68627" name="Rectangle 119"/>
            <p:cNvSpPr>
              <a:spLocks noChangeArrowheads="1"/>
            </p:cNvSpPr>
            <p:nvPr/>
          </p:nvSpPr>
          <p:spPr bwMode="auto">
            <a:xfrm>
              <a:off x="1973" y="3203"/>
              <a:ext cx="8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F = A </a:t>
              </a:r>
              <a:endParaRPr kumimoji="1" lang="zh-CN" altLang="en-US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68628" name="Line 120"/>
            <p:cNvSpPr>
              <a:spLocks noChangeShapeType="1"/>
            </p:cNvSpPr>
            <p:nvPr/>
          </p:nvSpPr>
          <p:spPr bwMode="auto">
            <a:xfrm>
              <a:off x="2352" y="3249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30" name="Rectangle 22"/>
          <p:cNvSpPr>
            <a:spLocks noChangeArrowheads="1"/>
          </p:cNvSpPr>
          <p:nvPr/>
        </p:nvSpPr>
        <p:spPr bwMode="auto">
          <a:xfrm>
            <a:off x="971550" y="4176713"/>
            <a:ext cx="1555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BC=01</a:t>
            </a:r>
          </a:p>
        </p:txBody>
      </p:sp>
      <p:sp>
        <p:nvSpPr>
          <p:cNvPr id="68632" name="Rectangle 119"/>
          <p:cNvSpPr>
            <a:spLocks noChangeArrowheads="1"/>
          </p:cNvSpPr>
          <p:nvPr/>
        </p:nvSpPr>
        <p:spPr bwMode="auto">
          <a:xfrm>
            <a:off x="2916238" y="4176713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F = A </a:t>
            </a:r>
            <a:endParaRPr kumimoji="1" lang="zh-CN" altLang="en-US" b="1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68634" name="Rectangle 26"/>
          <p:cNvSpPr>
            <a:spLocks noChangeArrowheads="1"/>
          </p:cNvSpPr>
          <p:nvPr/>
        </p:nvSpPr>
        <p:spPr bwMode="auto">
          <a:xfrm>
            <a:off x="971550" y="4724400"/>
            <a:ext cx="1555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BC=10</a:t>
            </a:r>
          </a:p>
        </p:txBody>
      </p:sp>
      <p:grpSp>
        <p:nvGrpSpPr>
          <p:cNvPr id="68635" name="Group 27"/>
          <p:cNvGrpSpPr>
            <a:grpSpLocks/>
          </p:cNvGrpSpPr>
          <p:nvPr/>
        </p:nvGrpSpPr>
        <p:grpSpPr bwMode="auto">
          <a:xfrm>
            <a:off x="2916238" y="4724400"/>
            <a:ext cx="1368425" cy="457200"/>
            <a:chOff x="1973" y="3203"/>
            <a:chExt cx="862" cy="288"/>
          </a:xfrm>
        </p:grpSpPr>
        <p:sp>
          <p:nvSpPr>
            <p:cNvPr id="68636" name="Rectangle 119"/>
            <p:cNvSpPr>
              <a:spLocks noChangeArrowheads="1"/>
            </p:cNvSpPr>
            <p:nvPr/>
          </p:nvSpPr>
          <p:spPr bwMode="auto">
            <a:xfrm>
              <a:off x="1973" y="3203"/>
              <a:ext cx="8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F = A </a:t>
              </a:r>
              <a:endParaRPr kumimoji="1" lang="zh-CN" altLang="en-US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68637" name="Line 120"/>
            <p:cNvSpPr>
              <a:spLocks noChangeShapeType="1"/>
            </p:cNvSpPr>
            <p:nvPr/>
          </p:nvSpPr>
          <p:spPr bwMode="auto">
            <a:xfrm>
              <a:off x="2352" y="3249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38" name="Rectangle 30"/>
          <p:cNvSpPr>
            <a:spLocks noChangeArrowheads="1"/>
          </p:cNvSpPr>
          <p:nvPr/>
        </p:nvSpPr>
        <p:spPr bwMode="auto">
          <a:xfrm>
            <a:off x="971550" y="5329238"/>
            <a:ext cx="1555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BC=11</a:t>
            </a:r>
          </a:p>
        </p:txBody>
      </p:sp>
      <p:grpSp>
        <p:nvGrpSpPr>
          <p:cNvPr id="68642" name="Group 34"/>
          <p:cNvGrpSpPr>
            <a:grpSpLocks/>
          </p:cNvGrpSpPr>
          <p:nvPr/>
        </p:nvGrpSpPr>
        <p:grpSpPr bwMode="auto">
          <a:xfrm>
            <a:off x="2916238" y="5329238"/>
            <a:ext cx="1727200" cy="457200"/>
            <a:chOff x="1837" y="3357"/>
            <a:chExt cx="1088" cy="288"/>
          </a:xfrm>
        </p:grpSpPr>
        <p:sp>
          <p:nvSpPr>
            <p:cNvPr id="68640" name="Rectangle 119"/>
            <p:cNvSpPr>
              <a:spLocks noChangeArrowheads="1"/>
            </p:cNvSpPr>
            <p:nvPr/>
          </p:nvSpPr>
          <p:spPr bwMode="auto">
            <a:xfrm>
              <a:off x="1837" y="3357"/>
              <a:ext cx="10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F = A+A </a:t>
              </a:r>
              <a:endParaRPr kumimoji="1" lang="zh-CN" altLang="en-US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68641" name="Line 120"/>
            <p:cNvSpPr>
              <a:spLocks noChangeShapeType="1"/>
            </p:cNvSpPr>
            <p:nvPr/>
          </p:nvSpPr>
          <p:spPr bwMode="auto">
            <a:xfrm>
              <a:off x="2216" y="3403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43" name="Rectangle 35"/>
          <p:cNvSpPr>
            <a:spLocks noChangeArrowheads="1"/>
          </p:cNvSpPr>
          <p:nvPr/>
        </p:nvSpPr>
        <p:spPr bwMode="auto">
          <a:xfrm>
            <a:off x="5362575" y="2925763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 b="1">
                <a:latin typeface="Times New Roman" pitchFamily="18" charset="0"/>
              </a:rPr>
              <a:t>考察变量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C</a:t>
            </a:r>
            <a:endParaRPr kumimoji="1" lang="zh-CN" altLang="en-US" b="1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68644" name="Rectangle 36"/>
          <p:cNvSpPr>
            <a:spLocks noChangeArrowheads="1"/>
          </p:cNvSpPr>
          <p:nvPr/>
        </p:nvSpPr>
        <p:spPr bwMode="auto">
          <a:xfrm>
            <a:off x="5075238" y="3644900"/>
            <a:ext cx="1555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AB=00</a:t>
            </a:r>
          </a:p>
        </p:txBody>
      </p:sp>
      <p:grpSp>
        <p:nvGrpSpPr>
          <p:cNvPr id="68645" name="Group 37"/>
          <p:cNvGrpSpPr>
            <a:grpSpLocks/>
          </p:cNvGrpSpPr>
          <p:nvPr/>
        </p:nvGrpSpPr>
        <p:grpSpPr bwMode="auto">
          <a:xfrm>
            <a:off x="7019925" y="3644900"/>
            <a:ext cx="1368425" cy="457200"/>
            <a:chOff x="1973" y="3203"/>
            <a:chExt cx="862" cy="288"/>
          </a:xfrm>
        </p:grpSpPr>
        <p:sp>
          <p:nvSpPr>
            <p:cNvPr id="68646" name="Rectangle 119"/>
            <p:cNvSpPr>
              <a:spLocks noChangeArrowheads="1"/>
            </p:cNvSpPr>
            <p:nvPr/>
          </p:nvSpPr>
          <p:spPr bwMode="auto">
            <a:xfrm>
              <a:off x="1973" y="3203"/>
              <a:ext cx="8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F = C </a:t>
              </a:r>
              <a:endParaRPr kumimoji="1" lang="zh-CN" altLang="en-US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68647" name="Line 120"/>
            <p:cNvSpPr>
              <a:spLocks noChangeShapeType="1"/>
            </p:cNvSpPr>
            <p:nvPr/>
          </p:nvSpPr>
          <p:spPr bwMode="auto">
            <a:xfrm>
              <a:off x="2352" y="3249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5075238" y="4176713"/>
            <a:ext cx="1555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AB=01</a:t>
            </a:r>
          </a:p>
        </p:txBody>
      </p:sp>
      <p:sp>
        <p:nvSpPr>
          <p:cNvPr id="68650" name="Rectangle 119"/>
          <p:cNvSpPr>
            <a:spLocks noChangeArrowheads="1"/>
          </p:cNvSpPr>
          <p:nvPr/>
        </p:nvSpPr>
        <p:spPr bwMode="auto">
          <a:xfrm>
            <a:off x="7019925" y="4176713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F = 1 </a:t>
            </a:r>
            <a:endParaRPr kumimoji="1" lang="zh-CN" altLang="en-US" b="1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68652" name="Rectangle 44"/>
          <p:cNvSpPr>
            <a:spLocks noChangeArrowheads="1"/>
          </p:cNvSpPr>
          <p:nvPr/>
        </p:nvSpPr>
        <p:spPr bwMode="auto">
          <a:xfrm>
            <a:off x="5075238" y="4724400"/>
            <a:ext cx="1555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AB=10</a:t>
            </a:r>
          </a:p>
        </p:txBody>
      </p:sp>
      <p:sp>
        <p:nvSpPr>
          <p:cNvPr id="68653" name="Rectangle 119"/>
          <p:cNvSpPr>
            <a:spLocks noChangeArrowheads="1"/>
          </p:cNvSpPr>
          <p:nvPr/>
        </p:nvSpPr>
        <p:spPr bwMode="auto">
          <a:xfrm>
            <a:off x="7019925" y="4724400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F = C </a:t>
            </a:r>
            <a:endParaRPr kumimoji="1" lang="zh-CN" altLang="en-US" b="1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68654" name="Rectangle 46"/>
          <p:cNvSpPr>
            <a:spLocks noChangeArrowheads="1"/>
          </p:cNvSpPr>
          <p:nvPr/>
        </p:nvSpPr>
        <p:spPr bwMode="auto">
          <a:xfrm>
            <a:off x="5075238" y="5329238"/>
            <a:ext cx="1555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>
              <a:lnSpc>
                <a:spcPct val="105000"/>
              </a:lnSpc>
            </a:pPr>
            <a:r>
              <a:rPr kumimoji="1" lang="en-US" altLang="zh-CN" b="1">
                <a:latin typeface="Times New Roman" pitchFamily="18" charset="0"/>
              </a:rPr>
              <a:t>AB=11</a:t>
            </a:r>
          </a:p>
        </p:txBody>
      </p:sp>
      <p:sp>
        <p:nvSpPr>
          <p:cNvPr id="68655" name="Rectangle 119"/>
          <p:cNvSpPr>
            <a:spLocks noChangeArrowheads="1"/>
          </p:cNvSpPr>
          <p:nvPr/>
        </p:nvSpPr>
        <p:spPr bwMode="auto">
          <a:xfrm>
            <a:off x="7019925" y="532923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F = C </a:t>
            </a:r>
            <a:endParaRPr kumimoji="1" lang="zh-CN" altLang="en-US" b="1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68656" name="Rectangle 48"/>
          <p:cNvSpPr>
            <a:spLocks noChangeArrowheads="1"/>
          </p:cNvSpPr>
          <p:nvPr/>
        </p:nvSpPr>
        <p:spPr bwMode="auto">
          <a:xfrm>
            <a:off x="917575" y="5897563"/>
            <a:ext cx="653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 b="1">
                <a:latin typeface="Times New Roman" pitchFamily="18" charset="0"/>
              </a:rPr>
              <a:t>当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B=C=1</a:t>
            </a:r>
            <a:r>
              <a:rPr kumimoji="1" lang="zh-CN" altLang="en-US" b="1">
                <a:latin typeface="Times New Roman" pitchFamily="18" charset="0"/>
              </a:rPr>
              <a:t>时，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kumimoji="1" lang="zh-CN" altLang="en-US" b="1">
                <a:latin typeface="Times New Roman" pitchFamily="18" charset="0"/>
              </a:rPr>
              <a:t>的变化可能使电路产生险象</a:t>
            </a:r>
          </a:p>
        </p:txBody>
      </p:sp>
      <p:sp>
        <p:nvSpPr>
          <p:cNvPr id="68657" name="Rectangle 49"/>
          <p:cNvSpPr>
            <a:spLocks noChangeArrowheads="1"/>
          </p:cNvSpPr>
          <p:nvPr/>
        </p:nvSpPr>
        <p:spPr bwMode="auto">
          <a:xfrm>
            <a:off x="2700338" y="5314950"/>
            <a:ext cx="1800225" cy="503238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8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8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8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8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8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22" grpId="0"/>
      <p:bldP spid="68623" grpId="0"/>
      <p:bldP spid="68624" grpId="0"/>
      <p:bldP spid="68625" grpId="0"/>
      <p:bldP spid="68630" grpId="0"/>
      <p:bldP spid="68632" grpId="0"/>
      <p:bldP spid="68634" grpId="0"/>
      <p:bldP spid="68638" grpId="0"/>
      <p:bldP spid="68643" grpId="0"/>
      <p:bldP spid="68644" grpId="0"/>
      <p:bldP spid="68648" grpId="0"/>
      <p:bldP spid="68650" grpId="0"/>
      <p:bldP spid="68652" grpId="0"/>
      <p:bldP spid="68653" grpId="0"/>
      <p:bldP spid="68654" grpId="0"/>
      <p:bldP spid="68655" grpId="0"/>
      <p:bldP spid="68656" grpId="0"/>
      <p:bldP spid="686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6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50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四、组合逻辑电路的险象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612775" y="981075"/>
            <a:ext cx="251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altLang="zh-CN" b="1"/>
              <a:t>(</a:t>
            </a:r>
            <a:r>
              <a:rPr lang="en-US" altLang="zh-CN" b="1">
                <a:latin typeface="Times New Roman" pitchFamily="18" charset="0"/>
              </a:rPr>
              <a:t>2</a:t>
            </a:r>
            <a:r>
              <a:rPr lang="en-US" altLang="zh-CN" b="1"/>
              <a:t>) </a:t>
            </a:r>
            <a:r>
              <a:rPr lang="zh-CN" altLang="en-US" b="1"/>
              <a:t>卡诺图法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323850" y="1412875"/>
            <a:ext cx="84724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  若卡诺圈之间存在</a:t>
            </a:r>
            <a:r>
              <a:rPr kumimoji="1" lang="zh-CN" altLang="en-US" b="1">
                <a:solidFill>
                  <a:schemeClr val="folHlink"/>
                </a:solidFill>
              </a:rPr>
              <a:t>“相切”</a:t>
            </a:r>
            <a:r>
              <a:rPr kumimoji="1" lang="zh-CN" altLang="en-US" b="1"/>
              <a:t>关系，即两卡诺圈之间存在不被同一卡诺圈包含的相邻最小项，则该电路可能产生险象</a:t>
            </a:r>
          </a:p>
        </p:txBody>
      </p:sp>
      <p:grpSp>
        <p:nvGrpSpPr>
          <p:cNvPr id="69641" name="Group 9"/>
          <p:cNvGrpSpPr>
            <a:grpSpLocks/>
          </p:cNvGrpSpPr>
          <p:nvPr/>
        </p:nvGrpSpPr>
        <p:grpSpPr bwMode="auto">
          <a:xfrm>
            <a:off x="1331913" y="2324100"/>
            <a:ext cx="3168650" cy="457200"/>
            <a:chOff x="703" y="1071"/>
            <a:chExt cx="1996" cy="288"/>
          </a:xfrm>
        </p:grpSpPr>
        <p:sp>
          <p:nvSpPr>
            <p:cNvPr id="69642" name="Rectangle 119"/>
            <p:cNvSpPr>
              <a:spLocks noChangeArrowheads="1"/>
            </p:cNvSpPr>
            <p:nvPr/>
          </p:nvSpPr>
          <p:spPr bwMode="auto">
            <a:xfrm>
              <a:off x="703" y="1071"/>
              <a:ext cx="19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F = AC + AB + AC </a:t>
              </a:r>
              <a:endParaRPr kumimoji="1" lang="zh-CN" altLang="en-US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69643" name="Line 120"/>
            <p:cNvSpPr>
              <a:spLocks noChangeShapeType="1"/>
            </p:cNvSpPr>
            <p:nvPr/>
          </p:nvSpPr>
          <p:spPr bwMode="auto">
            <a:xfrm>
              <a:off x="1557" y="1106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4" name="Line 120"/>
            <p:cNvSpPr>
              <a:spLocks noChangeShapeType="1"/>
            </p:cNvSpPr>
            <p:nvPr/>
          </p:nvSpPr>
          <p:spPr bwMode="auto">
            <a:xfrm>
              <a:off x="1082" y="1103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5" name="Line 120"/>
            <p:cNvSpPr>
              <a:spLocks noChangeShapeType="1"/>
            </p:cNvSpPr>
            <p:nvPr/>
          </p:nvSpPr>
          <p:spPr bwMode="auto">
            <a:xfrm>
              <a:off x="1247" y="1101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15" name="AutoShape 83"/>
          <p:cNvSpPr>
            <a:spLocks noChangeArrowheads="1"/>
          </p:cNvSpPr>
          <p:nvPr/>
        </p:nvSpPr>
        <p:spPr bwMode="auto">
          <a:xfrm>
            <a:off x="1606550" y="3933825"/>
            <a:ext cx="1008063" cy="4318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7" name="AutoShape 85"/>
          <p:cNvSpPr>
            <a:spLocks noChangeArrowheads="1"/>
          </p:cNvSpPr>
          <p:nvPr/>
        </p:nvSpPr>
        <p:spPr bwMode="auto">
          <a:xfrm>
            <a:off x="2182813" y="3852863"/>
            <a:ext cx="503237" cy="1160462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2843213" y="4292600"/>
            <a:ext cx="0" cy="108108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3337" name="Group 89"/>
          <p:cNvGrpSpPr>
            <a:grpSpLocks/>
          </p:cNvGrpSpPr>
          <p:nvPr/>
        </p:nvGrpSpPr>
        <p:grpSpPr bwMode="auto">
          <a:xfrm>
            <a:off x="468313" y="3068638"/>
            <a:ext cx="3659187" cy="2027237"/>
            <a:chOff x="2480" y="1744"/>
            <a:chExt cx="2305" cy="1277"/>
          </a:xfrm>
        </p:grpSpPr>
        <p:grpSp>
          <p:nvGrpSpPr>
            <p:cNvPr id="69720" name="Group 80"/>
            <p:cNvGrpSpPr>
              <a:grpSpLocks/>
            </p:cNvGrpSpPr>
            <p:nvPr/>
          </p:nvGrpSpPr>
          <p:grpSpPr bwMode="auto">
            <a:xfrm>
              <a:off x="2480" y="1744"/>
              <a:ext cx="815" cy="469"/>
              <a:chOff x="658" y="1555"/>
              <a:chExt cx="815" cy="469"/>
            </a:xfrm>
          </p:grpSpPr>
          <p:sp>
            <p:nvSpPr>
              <p:cNvPr id="69721" name="Line 75"/>
              <p:cNvSpPr>
                <a:spLocks noChangeShapeType="1"/>
              </p:cNvSpPr>
              <p:nvPr/>
            </p:nvSpPr>
            <p:spPr bwMode="auto">
              <a:xfrm flipH="1" flipV="1">
                <a:off x="930" y="1662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22" name="Text Box 76"/>
              <p:cNvSpPr txBox="1">
                <a:spLocks noChangeArrowheads="1"/>
              </p:cNvSpPr>
              <p:nvPr/>
            </p:nvSpPr>
            <p:spPr bwMode="auto">
              <a:xfrm>
                <a:off x="884" y="1555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69723" name="Text Box 77"/>
              <p:cNvSpPr txBox="1">
                <a:spLocks noChangeArrowheads="1"/>
              </p:cNvSpPr>
              <p:nvPr/>
            </p:nvSpPr>
            <p:spPr bwMode="auto">
              <a:xfrm>
                <a:off x="658" y="1736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69724" name="Group 88"/>
            <p:cNvGrpSpPr>
              <a:grpSpLocks/>
            </p:cNvGrpSpPr>
            <p:nvPr/>
          </p:nvGrpSpPr>
          <p:grpSpPr bwMode="auto">
            <a:xfrm>
              <a:off x="2698" y="1931"/>
              <a:ext cx="2087" cy="1090"/>
              <a:chOff x="2698" y="1931"/>
              <a:chExt cx="2087" cy="1090"/>
            </a:xfrm>
          </p:grpSpPr>
          <p:grpSp>
            <p:nvGrpSpPr>
              <p:cNvPr id="69725" name="Group 70"/>
              <p:cNvGrpSpPr>
                <a:grpSpLocks/>
              </p:cNvGrpSpPr>
              <p:nvPr/>
            </p:nvGrpSpPr>
            <p:grpSpPr bwMode="auto">
              <a:xfrm>
                <a:off x="3107" y="2205"/>
                <a:ext cx="816" cy="816"/>
                <a:chOff x="1293" y="2024"/>
                <a:chExt cx="816" cy="816"/>
              </a:xfrm>
            </p:grpSpPr>
            <p:grpSp>
              <p:nvGrpSpPr>
                <p:cNvPr id="69726" name="Group 60"/>
                <p:cNvGrpSpPr>
                  <a:grpSpLocks/>
                </p:cNvGrpSpPr>
                <p:nvPr/>
              </p:nvGrpSpPr>
              <p:grpSpPr bwMode="auto">
                <a:xfrm>
                  <a:off x="1293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69727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69728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69729" name="Group 61"/>
                <p:cNvGrpSpPr>
                  <a:grpSpLocks/>
                </p:cNvGrpSpPr>
                <p:nvPr/>
              </p:nvGrpSpPr>
              <p:grpSpPr bwMode="auto">
                <a:xfrm>
                  <a:off x="1701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6973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69731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69732" name="Group 64"/>
                <p:cNvGrpSpPr>
                  <a:grpSpLocks/>
                </p:cNvGrpSpPr>
                <p:nvPr/>
              </p:nvGrpSpPr>
              <p:grpSpPr bwMode="auto">
                <a:xfrm>
                  <a:off x="1293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6973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69734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69735" name="Group 67"/>
                <p:cNvGrpSpPr>
                  <a:grpSpLocks/>
                </p:cNvGrpSpPr>
                <p:nvPr/>
              </p:nvGrpSpPr>
              <p:grpSpPr bwMode="auto">
                <a:xfrm>
                  <a:off x="1701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6973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69737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69738" name="Group 78"/>
              <p:cNvGrpSpPr>
                <a:grpSpLocks/>
              </p:cNvGrpSpPr>
              <p:nvPr/>
            </p:nvGrpSpPr>
            <p:grpSpPr bwMode="auto">
              <a:xfrm>
                <a:off x="3107" y="1934"/>
                <a:ext cx="829" cy="250"/>
                <a:chOff x="1293" y="1752"/>
                <a:chExt cx="829" cy="250"/>
              </a:xfrm>
            </p:grpSpPr>
            <p:sp>
              <p:nvSpPr>
                <p:cNvPr id="6973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293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00</a:t>
                  </a:r>
                </a:p>
              </p:txBody>
            </p:sp>
            <p:sp>
              <p:nvSpPr>
                <p:cNvPr id="6974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01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69741" name="Group 79"/>
              <p:cNvGrpSpPr>
                <a:grpSpLocks/>
              </p:cNvGrpSpPr>
              <p:nvPr/>
            </p:nvGrpSpPr>
            <p:grpSpPr bwMode="auto">
              <a:xfrm>
                <a:off x="2698" y="2273"/>
                <a:ext cx="421" cy="659"/>
                <a:chOff x="884" y="2091"/>
                <a:chExt cx="421" cy="659"/>
              </a:xfrm>
            </p:grpSpPr>
            <p:sp>
              <p:nvSpPr>
                <p:cNvPr id="6974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884" y="2091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</a:t>
                  </a:r>
                </a:p>
              </p:txBody>
            </p:sp>
            <p:sp>
              <p:nvSpPr>
                <p:cNvPr id="6974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884" y="2500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69744" name="Group 70"/>
              <p:cNvGrpSpPr>
                <a:grpSpLocks/>
              </p:cNvGrpSpPr>
              <p:nvPr/>
            </p:nvGrpSpPr>
            <p:grpSpPr bwMode="auto">
              <a:xfrm>
                <a:off x="3923" y="2205"/>
                <a:ext cx="816" cy="816"/>
                <a:chOff x="1293" y="2024"/>
                <a:chExt cx="816" cy="816"/>
              </a:xfrm>
            </p:grpSpPr>
            <p:grpSp>
              <p:nvGrpSpPr>
                <p:cNvPr id="69745" name="Group 60"/>
                <p:cNvGrpSpPr>
                  <a:grpSpLocks/>
                </p:cNvGrpSpPr>
                <p:nvPr/>
              </p:nvGrpSpPr>
              <p:grpSpPr bwMode="auto">
                <a:xfrm>
                  <a:off x="1293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6974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6974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sz="2800" b="1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69748" name="Group 61"/>
                <p:cNvGrpSpPr>
                  <a:grpSpLocks/>
                </p:cNvGrpSpPr>
                <p:nvPr/>
              </p:nvGrpSpPr>
              <p:grpSpPr bwMode="auto">
                <a:xfrm>
                  <a:off x="1701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69749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69750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69751" name="Group 64"/>
                <p:cNvGrpSpPr>
                  <a:grpSpLocks/>
                </p:cNvGrpSpPr>
                <p:nvPr/>
              </p:nvGrpSpPr>
              <p:grpSpPr bwMode="auto">
                <a:xfrm>
                  <a:off x="1293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69752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69753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69754" name="Group 67"/>
                <p:cNvGrpSpPr>
                  <a:grpSpLocks/>
                </p:cNvGrpSpPr>
                <p:nvPr/>
              </p:nvGrpSpPr>
              <p:grpSpPr bwMode="auto">
                <a:xfrm>
                  <a:off x="1701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69755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69756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69757" name="Group 78"/>
              <p:cNvGrpSpPr>
                <a:grpSpLocks/>
              </p:cNvGrpSpPr>
              <p:nvPr/>
            </p:nvGrpSpPr>
            <p:grpSpPr bwMode="auto">
              <a:xfrm>
                <a:off x="3956" y="1931"/>
                <a:ext cx="829" cy="250"/>
                <a:chOff x="1293" y="1752"/>
                <a:chExt cx="829" cy="250"/>
              </a:xfrm>
            </p:grpSpPr>
            <p:sp>
              <p:nvSpPr>
                <p:cNvPr id="6975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293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11</a:t>
                  </a:r>
                </a:p>
              </p:txBody>
            </p:sp>
            <p:sp>
              <p:nvSpPr>
                <p:cNvPr id="6975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01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10</a:t>
                  </a:r>
                </a:p>
              </p:txBody>
            </p:sp>
          </p:grpSp>
        </p:grpSp>
      </p:grpSp>
      <p:sp>
        <p:nvSpPr>
          <p:cNvPr id="69760" name="AutoShape 128"/>
          <p:cNvSpPr>
            <a:spLocks noChangeArrowheads="1"/>
          </p:cNvSpPr>
          <p:nvPr/>
        </p:nvSpPr>
        <p:spPr bwMode="auto">
          <a:xfrm>
            <a:off x="2903538" y="4573588"/>
            <a:ext cx="1008062" cy="4318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66" name="Group 134"/>
          <p:cNvGrpSpPr>
            <a:grpSpLocks/>
          </p:cNvGrpSpPr>
          <p:nvPr/>
        </p:nvGrpSpPr>
        <p:grpSpPr bwMode="auto">
          <a:xfrm>
            <a:off x="5003800" y="2324100"/>
            <a:ext cx="3311525" cy="457200"/>
            <a:chOff x="3152" y="1464"/>
            <a:chExt cx="2086" cy="288"/>
          </a:xfrm>
        </p:grpSpPr>
        <p:sp>
          <p:nvSpPr>
            <p:cNvPr id="69762" name="Rectangle 119"/>
            <p:cNvSpPr>
              <a:spLocks noChangeArrowheads="1"/>
            </p:cNvSpPr>
            <p:nvPr/>
          </p:nvSpPr>
          <p:spPr bwMode="auto">
            <a:xfrm>
              <a:off x="3152" y="1464"/>
              <a:ext cx="2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F = AD + AC + ABC </a:t>
              </a:r>
              <a:endParaRPr kumimoji="1" lang="zh-CN" altLang="en-US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69763" name="Line 120"/>
            <p:cNvSpPr>
              <a:spLocks noChangeShapeType="1"/>
            </p:cNvSpPr>
            <p:nvPr/>
          </p:nvSpPr>
          <p:spPr bwMode="auto">
            <a:xfrm>
              <a:off x="4006" y="1499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64" name="Line 120"/>
            <p:cNvSpPr>
              <a:spLocks noChangeShapeType="1"/>
            </p:cNvSpPr>
            <p:nvPr/>
          </p:nvSpPr>
          <p:spPr bwMode="auto">
            <a:xfrm>
              <a:off x="3531" y="1496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65" name="Line 120"/>
            <p:cNvSpPr>
              <a:spLocks noChangeShapeType="1"/>
            </p:cNvSpPr>
            <p:nvPr/>
          </p:nvSpPr>
          <p:spPr bwMode="auto">
            <a:xfrm>
              <a:off x="4769" y="1493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664" name="Group 80"/>
          <p:cNvGrpSpPr>
            <a:grpSpLocks/>
          </p:cNvGrpSpPr>
          <p:nvPr/>
        </p:nvGrpSpPr>
        <p:grpSpPr bwMode="auto">
          <a:xfrm>
            <a:off x="4572000" y="2755900"/>
            <a:ext cx="3613150" cy="3336925"/>
            <a:chOff x="295" y="1525"/>
            <a:chExt cx="2276" cy="2102"/>
          </a:xfrm>
        </p:grpSpPr>
        <p:grpSp>
          <p:nvGrpSpPr>
            <p:cNvPr id="69768" name="Group 70"/>
            <p:cNvGrpSpPr>
              <a:grpSpLocks/>
            </p:cNvGrpSpPr>
            <p:nvPr/>
          </p:nvGrpSpPr>
          <p:grpSpPr bwMode="auto">
            <a:xfrm>
              <a:off x="930" y="1994"/>
              <a:ext cx="816" cy="816"/>
              <a:chOff x="1293" y="2024"/>
              <a:chExt cx="816" cy="816"/>
            </a:xfrm>
          </p:grpSpPr>
          <p:grpSp>
            <p:nvGrpSpPr>
              <p:cNvPr id="69769" name="Group 60"/>
              <p:cNvGrpSpPr>
                <a:grpSpLocks/>
              </p:cNvGrpSpPr>
              <p:nvPr/>
            </p:nvGrpSpPr>
            <p:grpSpPr bwMode="auto">
              <a:xfrm>
                <a:off x="1293" y="2024"/>
                <a:ext cx="408" cy="408"/>
                <a:chOff x="1293" y="2024"/>
                <a:chExt cx="408" cy="408"/>
              </a:xfrm>
            </p:grpSpPr>
            <p:sp>
              <p:nvSpPr>
                <p:cNvPr id="69770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77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9772" name="Group 61"/>
              <p:cNvGrpSpPr>
                <a:grpSpLocks/>
              </p:cNvGrpSpPr>
              <p:nvPr/>
            </p:nvGrpSpPr>
            <p:grpSpPr bwMode="auto">
              <a:xfrm>
                <a:off x="1701" y="2024"/>
                <a:ext cx="408" cy="408"/>
                <a:chOff x="1293" y="2024"/>
                <a:chExt cx="408" cy="408"/>
              </a:xfrm>
            </p:grpSpPr>
            <p:sp>
              <p:nvSpPr>
                <p:cNvPr id="69773" name="Rectangle 62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774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9775" name="Group 64"/>
              <p:cNvGrpSpPr>
                <a:grpSpLocks/>
              </p:cNvGrpSpPr>
              <p:nvPr/>
            </p:nvGrpSpPr>
            <p:grpSpPr bwMode="auto">
              <a:xfrm>
                <a:off x="1293" y="2432"/>
                <a:ext cx="408" cy="408"/>
                <a:chOff x="1293" y="2024"/>
                <a:chExt cx="408" cy="408"/>
              </a:xfrm>
            </p:grpSpPr>
            <p:sp>
              <p:nvSpPr>
                <p:cNvPr id="69776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777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69778" name="Group 67"/>
              <p:cNvGrpSpPr>
                <a:grpSpLocks/>
              </p:cNvGrpSpPr>
              <p:nvPr/>
            </p:nvGrpSpPr>
            <p:grpSpPr bwMode="auto">
              <a:xfrm>
                <a:off x="1701" y="2432"/>
                <a:ext cx="408" cy="408"/>
                <a:chOff x="1293" y="2024"/>
                <a:chExt cx="408" cy="408"/>
              </a:xfrm>
            </p:grpSpPr>
            <p:sp>
              <p:nvSpPr>
                <p:cNvPr id="69779" name="Rectangle 6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78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</p:grpSp>
        <p:grpSp>
          <p:nvGrpSpPr>
            <p:cNvPr id="69781" name="Group 78"/>
            <p:cNvGrpSpPr>
              <a:grpSpLocks/>
            </p:cNvGrpSpPr>
            <p:nvPr/>
          </p:nvGrpSpPr>
          <p:grpSpPr bwMode="auto">
            <a:xfrm>
              <a:off x="930" y="1714"/>
              <a:ext cx="829" cy="250"/>
              <a:chOff x="1293" y="1752"/>
              <a:chExt cx="829" cy="250"/>
            </a:xfrm>
          </p:grpSpPr>
          <p:sp>
            <p:nvSpPr>
              <p:cNvPr id="69782" name="Text Box 71"/>
              <p:cNvSpPr txBox="1">
                <a:spLocks noChangeArrowheads="1"/>
              </p:cNvSpPr>
              <p:nvPr/>
            </p:nvSpPr>
            <p:spPr bwMode="auto">
              <a:xfrm>
                <a:off x="1293" y="1752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00</a:t>
                </a:r>
              </a:p>
            </p:txBody>
          </p:sp>
          <p:sp>
            <p:nvSpPr>
              <p:cNvPr id="69783" name="Text Box 72"/>
              <p:cNvSpPr txBox="1">
                <a:spLocks noChangeArrowheads="1"/>
              </p:cNvSpPr>
              <p:nvPr/>
            </p:nvSpPr>
            <p:spPr bwMode="auto">
              <a:xfrm>
                <a:off x="1701" y="1752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01</a:t>
                </a:r>
              </a:p>
            </p:txBody>
          </p:sp>
        </p:grpSp>
        <p:grpSp>
          <p:nvGrpSpPr>
            <p:cNvPr id="69784" name="Group 79"/>
            <p:cNvGrpSpPr>
              <a:grpSpLocks/>
            </p:cNvGrpSpPr>
            <p:nvPr/>
          </p:nvGrpSpPr>
          <p:grpSpPr bwMode="auto">
            <a:xfrm>
              <a:off x="521" y="2061"/>
              <a:ext cx="421" cy="659"/>
              <a:chOff x="884" y="2091"/>
              <a:chExt cx="421" cy="659"/>
            </a:xfrm>
          </p:grpSpPr>
          <p:sp>
            <p:nvSpPr>
              <p:cNvPr id="69785" name="Text Box 73"/>
              <p:cNvSpPr txBox="1">
                <a:spLocks noChangeArrowheads="1"/>
              </p:cNvSpPr>
              <p:nvPr/>
            </p:nvSpPr>
            <p:spPr bwMode="auto">
              <a:xfrm>
                <a:off x="884" y="2091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00</a:t>
                </a:r>
              </a:p>
            </p:txBody>
          </p:sp>
          <p:sp>
            <p:nvSpPr>
              <p:cNvPr id="69786" name="Text Box 74"/>
              <p:cNvSpPr txBox="1">
                <a:spLocks noChangeArrowheads="1"/>
              </p:cNvSpPr>
              <p:nvPr/>
            </p:nvSpPr>
            <p:spPr bwMode="auto">
              <a:xfrm>
                <a:off x="884" y="2500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01</a:t>
                </a:r>
              </a:p>
            </p:txBody>
          </p:sp>
        </p:grpSp>
        <p:grpSp>
          <p:nvGrpSpPr>
            <p:cNvPr id="69787" name="Group 80"/>
            <p:cNvGrpSpPr>
              <a:grpSpLocks/>
            </p:cNvGrpSpPr>
            <p:nvPr/>
          </p:nvGrpSpPr>
          <p:grpSpPr bwMode="auto">
            <a:xfrm>
              <a:off x="295" y="1525"/>
              <a:ext cx="815" cy="469"/>
              <a:chOff x="658" y="1555"/>
              <a:chExt cx="815" cy="469"/>
            </a:xfrm>
          </p:grpSpPr>
          <p:sp>
            <p:nvSpPr>
              <p:cNvPr id="69788" name="Line 75"/>
              <p:cNvSpPr>
                <a:spLocks noChangeShapeType="1"/>
              </p:cNvSpPr>
              <p:nvPr/>
            </p:nvSpPr>
            <p:spPr bwMode="auto">
              <a:xfrm flipH="1" flipV="1">
                <a:off x="930" y="1662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89" name="Text Box 76"/>
              <p:cNvSpPr txBox="1">
                <a:spLocks noChangeArrowheads="1"/>
              </p:cNvSpPr>
              <p:nvPr/>
            </p:nvSpPr>
            <p:spPr bwMode="auto">
              <a:xfrm>
                <a:off x="884" y="1555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69790" name="Text Box 77"/>
              <p:cNvSpPr txBox="1">
                <a:spLocks noChangeArrowheads="1"/>
              </p:cNvSpPr>
              <p:nvPr/>
            </p:nvSpPr>
            <p:spPr bwMode="auto">
              <a:xfrm>
                <a:off x="658" y="1736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CD</a:t>
                </a:r>
              </a:p>
            </p:txBody>
          </p:sp>
        </p:grpSp>
        <p:grpSp>
          <p:nvGrpSpPr>
            <p:cNvPr id="69791" name="Group 70"/>
            <p:cNvGrpSpPr>
              <a:grpSpLocks/>
            </p:cNvGrpSpPr>
            <p:nvPr/>
          </p:nvGrpSpPr>
          <p:grpSpPr bwMode="auto">
            <a:xfrm>
              <a:off x="930" y="2808"/>
              <a:ext cx="816" cy="816"/>
              <a:chOff x="1293" y="2024"/>
              <a:chExt cx="816" cy="816"/>
            </a:xfrm>
          </p:grpSpPr>
          <p:grpSp>
            <p:nvGrpSpPr>
              <p:cNvPr id="69792" name="Group 60"/>
              <p:cNvGrpSpPr>
                <a:grpSpLocks/>
              </p:cNvGrpSpPr>
              <p:nvPr/>
            </p:nvGrpSpPr>
            <p:grpSpPr bwMode="auto">
              <a:xfrm>
                <a:off x="1293" y="2024"/>
                <a:ext cx="408" cy="408"/>
                <a:chOff x="1293" y="2024"/>
                <a:chExt cx="408" cy="408"/>
              </a:xfrm>
            </p:grpSpPr>
            <p:sp>
              <p:nvSpPr>
                <p:cNvPr id="69793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79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69795" name="Group 61"/>
              <p:cNvGrpSpPr>
                <a:grpSpLocks/>
              </p:cNvGrpSpPr>
              <p:nvPr/>
            </p:nvGrpSpPr>
            <p:grpSpPr bwMode="auto">
              <a:xfrm>
                <a:off x="1701" y="2024"/>
                <a:ext cx="408" cy="408"/>
                <a:chOff x="1293" y="2024"/>
                <a:chExt cx="408" cy="408"/>
              </a:xfrm>
            </p:grpSpPr>
            <p:sp>
              <p:nvSpPr>
                <p:cNvPr id="69796" name="Rectangle 62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79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  <a:endParaRPr lang="en-US" altLang="zh-CN" b="1" baseline="-2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9798" name="Group 64"/>
              <p:cNvGrpSpPr>
                <a:grpSpLocks/>
              </p:cNvGrpSpPr>
              <p:nvPr/>
            </p:nvGrpSpPr>
            <p:grpSpPr bwMode="auto">
              <a:xfrm>
                <a:off x="1293" y="2432"/>
                <a:ext cx="408" cy="408"/>
                <a:chOff x="1293" y="2024"/>
                <a:chExt cx="408" cy="408"/>
              </a:xfrm>
            </p:grpSpPr>
            <p:sp>
              <p:nvSpPr>
                <p:cNvPr id="69799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80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69801" name="Group 67"/>
              <p:cNvGrpSpPr>
                <a:grpSpLocks/>
              </p:cNvGrpSpPr>
              <p:nvPr/>
            </p:nvGrpSpPr>
            <p:grpSpPr bwMode="auto">
              <a:xfrm>
                <a:off x="1701" y="2432"/>
                <a:ext cx="408" cy="408"/>
                <a:chOff x="1293" y="2024"/>
                <a:chExt cx="408" cy="408"/>
              </a:xfrm>
            </p:grpSpPr>
            <p:sp>
              <p:nvSpPr>
                <p:cNvPr id="69802" name="Rectangle 6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80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</p:grpSp>
        <p:grpSp>
          <p:nvGrpSpPr>
            <p:cNvPr id="69804" name="Group 79"/>
            <p:cNvGrpSpPr>
              <a:grpSpLocks/>
            </p:cNvGrpSpPr>
            <p:nvPr/>
          </p:nvGrpSpPr>
          <p:grpSpPr bwMode="auto">
            <a:xfrm>
              <a:off x="521" y="2907"/>
              <a:ext cx="421" cy="659"/>
              <a:chOff x="884" y="2091"/>
              <a:chExt cx="421" cy="659"/>
            </a:xfrm>
          </p:grpSpPr>
          <p:sp>
            <p:nvSpPr>
              <p:cNvPr id="69805" name="Text Box 73"/>
              <p:cNvSpPr txBox="1">
                <a:spLocks noChangeArrowheads="1"/>
              </p:cNvSpPr>
              <p:nvPr/>
            </p:nvSpPr>
            <p:spPr bwMode="auto">
              <a:xfrm>
                <a:off x="884" y="2091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11</a:t>
                </a:r>
              </a:p>
            </p:txBody>
          </p:sp>
          <p:sp>
            <p:nvSpPr>
              <p:cNvPr id="69806" name="Text Box 74"/>
              <p:cNvSpPr txBox="1">
                <a:spLocks noChangeArrowheads="1"/>
              </p:cNvSpPr>
              <p:nvPr/>
            </p:nvSpPr>
            <p:spPr bwMode="auto">
              <a:xfrm>
                <a:off x="884" y="2500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10</a:t>
                </a:r>
              </a:p>
            </p:txBody>
          </p:sp>
        </p:grpSp>
        <p:grpSp>
          <p:nvGrpSpPr>
            <p:cNvPr id="69807" name="Group 70"/>
            <p:cNvGrpSpPr>
              <a:grpSpLocks/>
            </p:cNvGrpSpPr>
            <p:nvPr/>
          </p:nvGrpSpPr>
          <p:grpSpPr bwMode="auto">
            <a:xfrm>
              <a:off x="1747" y="1994"/>
              <a:ext cx="816" cy="816"/>
              <a:chOff x="1293" y="2024"/>
              <a:chExt cx="816" cy="816"/>
            </a:xfrm>
          </p:grpSpPr>
          <p:grpSp>
            <p:nvGrpSpPr>
              <p:cNvPr id="69808" name="Group 60"/>
              <p:cNvGrpSpPr>
                <a:grpSpLocks/>
              </p:cNvGrpSpPr>
              <p:nvPr/>
            </p:nvGrpSpPr>
            <p:grpSpPr bwMode="auto">
              <a:xfrm>
                <a:off x="1293" y="2024"/>
                <a:ext cx="408" cy="408"/>
                <a:chOff x="1293" y="2024"/>
                <a:chExt cx="408" cy="408"/>
              </a:xfrm>
            </p:grpSpPr>
            <p:sp>
              <p:nvSpPr>
                <p:cNvPr id="69809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810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  <a:endParaRPr lang="en-US" altLang="zh-CN" b="1" baseline="-2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9811" name="Group 61"/>
              <p:cNvGrpSpPr>
                <a:grpSpLocks/>
              </p:cNvGrpSpPr>
              <p:nvPr/>
            </p:nvGrpSpPr>
            <p:grpSpPr bwMode="auto">
              <a:xfrm>
                <a:off x="1701" y="2024"/>
                <a:ext cx="408" cy="408"/>
                <a:chOff x="1293" y="2024"/>
                <a:chExt cx="408" cy="408"/>
              </a:xfrm>
            </p:grpSpPr>
            <p:sp>
              <p:nvSpPr>
                <p:cNvPr id="69812" name="Rectangle 62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81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9814" name="Group 64"/>
              <p:cNvGrpSpPr>
                <a:grpSpLocks/>
              </p:cNvGrpSpPr>
              <p:nvPr/>
            </p:nvGrpSpPr>
            <p:grpSpPr bwMode="auto">
              <a:xfrm>
                <a:off x="1293" y="2432"/>
                <a:ext cx="408" cy="408"/>
                <a:chOff x="1293" y="2024"/>
                <a:chExt cx="408" cy="408"/>
              </a:xfrm>
            </p:grpSpPr>
            <p:sp>
              <p:nvSpPr>
                <p:cNvPr id="69815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81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69817" name="Group 67"/>
              <p:cNvGrpSpPr>
                <a:grpSpLocks/>
              </p:cNvGrpSpPr>
              <p:nvPr/>
            </p:nvGrpSpPr>
            <p:grpSpPr bwMode="auto">
              <a:xfrm>
                <a:off x="1701" y="2432"/>
                <a:ext cx="408" cy="408"/>
                <a:chOff x="1293" y="2024"/>
                <a:chExt cx="408" cy="408"/>
              </a:xfrm>
            </p:grpSpPr>
            <p:sp>
              <p:nvSpPr>
                <p:cNvPr id="69818" name="Rectangle 6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81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b="1" baseline="-2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69820" name="Group 70"/>
            <p:cNvGrpSpPr>
              <a:grpSpLocks/>
            </p:cNvGrpSpPr>
            <p:nvPr/>
          </p:nvGrpSpPr>
          <p:grpSpPr bwMode="auto">
            <a:xfrm>
              <a:off x="1746" y="2811"/>
              <a:ext cx="816" cy="816"/>
              <a:chOff x="1293" y="2024"/>
              <a:chExt cx="816" cy="816"/>
            </a:xfrm>
          </p:grpSpPr>
          <p:grpSp>
            <p:nvGrpSpPr>
              <p:cNvPr id="69821" name="Group 60"/>
              <p:cNvGrpSpPr>
                <a:grpSpLocks/>
              </p:cNvGrpSpPr>
              <p:nvPr/>
            </p:nvGrpSpPr>
            <p:grpSpPr bwMode="auto">
              <a:xfrm>
                <a:off x="1293" y="2024"/>
                <a:ext cx="408" cy="408"/>
                <a:chOff x="1293" y="2024"/>
                <a:chExt cx="408" cy="408"/>
              </a:xfrm>
            </p:grpSpPr>
            <p:sp>
              <p:nvSpPr>
                <p:cNvPr id="69822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82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9824" name="Group 61"/>
              <p:cNvGrpSpPr>
                <a:grpSpLocks/>
              </p:cNvGrpSpPr>
              <p:nvPr/>
            </p:nvGrpSpPr>
            <p:grpSpPr bwMode="auto">
              <a:xfrm>
                <a:off x="1701" y="2024"/>
                <a:ext cx="408" cy="408"/>
                <a:chOff x="1293" y="2024"/>
                <a:chExt cx="408" cy="408"/>
              </a:xfrm>
            </p:grpSpPr>
            <p:sp>
              <p:nvSpPr>
                <p:cNvPr id="69825" name="Rectangle 62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826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b="1" baseline="-2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9827" name="Group 64"/>
              <p:cNvGrpSpPr>
                <a:grpSpLocks/>
              </p:cNvGrpSpPr>
              <p:nvPr/>
            </p:nvGrpSpPr>
            <p:grpSpPr bwMode="auto">
              <a:xfrm>
                <a:off x="1293" y="2432"/>
                <a:ext cx="408" cy="408"/>
                <a:chOff x="1293" y="2024"/>
                <a:chExt cx="408" cy="408"/>
              </a:xfrm>
            </p:grpSpPr>
            <p:sp>
              <p:nvSpPr>
                <p:cNvPr id="69828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829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9830" name="Group 67"/>
              <p:cNvGrpSpPr>
                <a:grpSpLocks/>
              </p:cNvGrpSpPr>
              <p:nvPr/>
            </p:nvGrpSpPr>
            <p:grpSpPr bwMode="auto">
              <a:xfrm>
                <a:off x="1701" y="2432"/>
                <a:ext cx="408" cy="408"/>
                <a:chOff x="1293" y="2024"/>
                <a:chExt cx="408" cy="408"/>
              </a:xfrm>
            </p:grpSpPr>
            <p:sp>
              <p:nvSpPr>
                <p:cNvPr id="69831" name="Rectangle 6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6983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endParaRPr lang="en-US" altLang="zh-CN" sz="2000" b="1" baseline="-250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69833" name="Group 78"/>
            <p:cNvGrpSpPr>
              <a:grpSpLocks/>
            </p:cNvGrpSpPr>
            <p:nvPr/>
          </p:nvGrpSpPr>
          <p:grpSpPr bwMode="auto">
            <a:xfrm>
              <a:off x="1742" y="1714"/>
              <a:ext cx="829" cy="250"/>
              <a:chOff x="1293" y="1752"/>
              <a:chExt cx="829" cy="250"/>
            </a:xfrm>
          </p:grpSpPr>
          <p:sp>
            <p:nvSpPr>
              <p:cNvPr id="69834" name="Text Box 71"/>
              <p:cNvSpPr txBox="1">
                <a:spLocks noChangeArrowheads="1"/>
              </p:cNvSpPr>
              <p:nvPr/>
            </p:nvSpPr>
            <p:spPr bwMode="auto">
              <a:xfrm>
                <a:off x="1293" y="1752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11</a:t>
                </a:r>
              </a:p>
            </p:txBody>
          </p:sp>
          <p:sp>
            <p:nvSpPr>
              <p:cNvPr id="69835" name="Text Box 72"/>
              <p:cNvSpPr txBox="1">
                <a:spLocks noChangeArrowheads="1"/>
              </p:cNvSpPr>
              <p:nvPr/>
            </p:nvSpPr>
            <p:spPr bwMode="auto">
              <a:xfrm>
                <a:off x="1701" y="1752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 b="1">
                    <a:solidFill>
                      <a:schemeClr val="hlink"/>
                    </a:solidFill>
                  </a:rPr>
                  <a:t>10</a:t>
                </a:r>
              </a:p>
            </p:txBody>
          </p:sp>
        </p:grpSp>
      </p:grpSp>
      <p:sp>
        <p:nvSpPr>
          <p:cNvPr id="69836" name="AutoShape 204"/>
          <p:cNvSpPr>
            <a:spLocks noChangeArrowheads="1"/>
          </p:cNvSpPr>
          <p:nvPr/>
        </p:nvSpPr>
        <p:spPr bwMode="auto">
          <a:xfrm>
            <a:off x="5699125" y="4279900"/>
            <a:ext cx="1008063" cy="1020763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" name="AutoShape 205"/>
          <p:cNvSpPr>
            <a:spLocks noChangeArrowheads="1"/>
          </p:cNvSpPr>
          <p:nvPr/>
        </p:nvSpPr>
        <p:spPr bwMode="auto">
          <a:xfrm>
            <a:off x="5699125" y="4927600"/>
            <a:ext cx="1008063" cy="1020763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8" name="AutoShape 206"/>
          <p:cNvSpPr>
            <a:spLocks noChangeArrowheads="1"/>
          </p:cNvSpPr>
          <p:nvPr/>
        </p:nvSpPr>
        <p:spPr bwMode="auto">
          <a:xfrm>
            <a:off x="6948488" y="3573463"/>
            <a:ext cx="503237" cy="1160462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9" name="Line 207"/>
          <p:cNvSpPr>
            <a:spLocks noChangeShapeType="1"/>
          </p:cNvSpPr>
          <p:nvPr/>
        </p:nvSpPr>
        <p:spPr bwMode="auto">
          <a:xfrm>
            <a:off x="6804025" y="4005263"/>
            <a:ext cx="0" cy="1081087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59" name="AutoShape 31"/>
          <p:cNvSpPr>
            <a:spLocks noChangeArrowheads="1"/>
          </p:cNvSpPr>
          <p:nvPr/>
        </p:nvSpPr>
        <p:spPr bwMode="auto">
          <a:xfrm>
            <a:off x="828675" y="5373688"/>
            <a:ext cx="1366838" cy="501650"/>
          </a:xfrm>
          <a:prstGeom prst="wedgeRoundRectCallout">
            <a:avLst>
              <a:gd name="adj1" fmla="val 87977"/>
              <a:gd name="adj2" fmla="val -108861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sz="2000" b="1">
                <a:latin typeface="Times New Roman" pitchFamily="18" charset="0"/>
              </a:rPr>
              <a:t>B=C=1</a:t>
            </a:r>
            <a:endParaRPr lang="en-US" altLang="zh-CN" sz="2000" b="1" baseline="-25000">
              <a:latin typeface="Times New Roman" pitchFamily="18" charset="0"/>
            </a:endParaRPr>
          </a:p>
        </p:txBody>
      </p:sp>
      <p:sp>
        <p:nvSpPr>
          <p:cNvPr id="2" name="AutoShape 31"/>
          <p:cNvSpPr>
            <a:spLocks noChangeArrowheads="1"/>
          </p:cNvSpPr>
          <p:nvPr/>
        </p:nvSpPr>
        <p:spPr bwMode="auto">
          <a:xfrm>
            <a:off x="3492500" y="5445125"/>
            <a:ext cx="1150938" cy="1008063"/>
          </a:xfrm>
          <a:prstGeom prst="wedgeRoundRectCallout">
            <a:avLst>
              <a:gd name="adj1" fmla="val 228620"/>
              <a:gd name="adj2" fmla="val -126694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defTabSz="914400"/>
            <a:r>
              <a:rPr lang="en-US" altLang="zh-CN" sz="2000" b="1">
                <a:latin typeface="Times New Roman" pitchFamily="18" charset="0"/>
              </a:rPr>
              <a:t>B=1</a:t>
            </a:r>
            <a:r>
              <a:rPr lang="zh-CN" altLang="en-US" sz="2000" b="1">
                <a:latin typeface="Times New Roman" pitchFamily="18" charset="0"/>
              </a:rPr>
              <a:t>，</a:t>
            </a:r>
            <a:r>
              <a:rPr lang="en-US" altLang="zh-CN" sz="2000" b="1">
                <a:latin typeface="Times New Roman" pitchFamily="18" charset="0"/>
              </a:rPr>
              <a:t>C=0</a:t>
            </a:r>
            <a:r>
              <a:rPr lang="zh-CN" altLang="en-US" sz="2000" b="1">
                <a:latin typeface="Times New Roman" pitchFamily="18" charset="0"/>
              </a:rPr>
              <a:t>，</a:t>
            </a:r>
            <a:r>
              <a:rPr lang="en-US" altLang="zh-CN" sz="2000" b="1">
                <a:latin typeface="Times New Roman" pitchFamily="18" charset="0"/>
              </a:rPr>
              <a:t>D=1 </a:t>
            </a:r>
            <a:endParaRPr lang="en-US" altLang="zh-CN" sz="2000" b="1" baseline="-25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/>
      <p:bldP spid="69640" grpId="0"/>
      <p:bldP spid="69715" grpId="0" animBg="1"/>
      <p:bldP spid="69717" grpId="0" animBg="1"/>
      <p:bldP spid="69718" grpId="0" animBg="1"/>
      <p:bldP spid="69760" grpId="0" animBg="1"/>
      <p:bldP spid="69836" grpId="0" animBg="1"/>
      <p:bldP spid="69837" grpId="0" animBg="1"/>
      <p:bldP spid="69838" grpId="0" animBg="1"/>
      <p:bldP spid="69839" grpId="0" animBg="1"/>
      <p:bldP spid="22559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54721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组合逻辑电路的分析</a:t>
            </a: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682625" y="1052513"/>
            <a:ext cx="4752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1</a:t>
            </a:r>
            <a:r>
              <a:rPr kumimoji="1" lang="zh-CN" altLang="en-US" sz="2800" b="1">
                <a:latin typeface="宋体" charset="-122"/>
              </a:rPr>
              <a:t>、组合逻辑电路的定义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395288" y="1700213"/>
            <a:ext cx="8280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  若逻辑电路在任何时刻产生的稳定输出值</a:t>
            </a:r>
            <a:r>
              <a:rPr kumimoji="1" lang="zh-CN" altLang="en-US" b="1">
                <a:solidFill>
                  <a:schemeClr val="folHlink"/>
                </a:solidFill>
              </a:rPr>
              <a:t>仅仅取决</a:t>
            </a:r>
            <a:r>
              <a:rPr kumimoji="1" lang="zh-CN" altLang="en-US" b="1"/>
              <a:t>于该时刻各</a:t>
            </a:r>
            <a:r>
              <a:rPr kumimoji="1" lang="zh-CN" altLang="en-US" b="1">
                <a:solidFill>
                  <a:schemeClr val="hlink"/>
                </a:solidFill>
              </a:rPr>
              <a:t>输入值</a:t>
            </a:r>
            <a:r>
              <a:rPr kumimoji="1" lang="zh-CN" altLang="en-US" b="1"/>
              <a:t>的组合，而与</a:t>
            </a:r>
            <a:r>
              <a:rPr kumimoji="1" lang="zh-CN" altLang="en-US" b="1">
                <a:solidFill>
                  <a:schemeClr val="hlink"/>
                </a:solidFill>
              </a:rPr>
              <a:t>过去</a:t>
            </a:r>
            <a:r>
              <a:rPr kumimoji="1" lang="zh-CN" altLang="en-US" b="1"/>
              <a:t>的输入值</a:t>
            </a:r>
            <a:r>
              <a:rPr kumimoji="1" lang="zh-CN" altLang="en-US" b="1">
                <a:solidFill>
                  <a:schemeClr val="hlink"/>
                </a:solidFill>
              </a:rPr>
              <a:t>无关</a:t>
            </a:r>
            <a:r>
              <a:rPr kumimoji="1" lang="zh-CN" altLang="en-US" b="1"/>
              <a:t>，则称为组合逻辑电路</a:t>
            </a:r>
          </a:p>
        </p:txBody>
      </p:sp>
      <p:grpSp>
        <p:nvGrpSpPr>
          <p:cNvPr id="20516" name="Group 36"/>
          <p:cNvGrpSpPr>
            <a:grpSpLocks/>
          </p:cNvGrpSpPr>
          <p:nvPr/>
        </p:nvGrpSpPr>
        <p:grpSpPr bwMode="auto">
          <a:xfrm>
            <a:off x="684213" y="2925763"/>
            <a:ext cx="2351087" cy="2127250"/>
            <a:chOff x="1354" y="2045"/>
            <a:chExt cx="1481" cy="1340"/>
          </a:xfrm>
        </p:grpSpPr>
        <p:grpSp>
          <p:nvGrpSpPr>
            <p:cNvPr id="20503" name="Group 24"/>
            <p:cNvGrpSpPr>
              <a:grpSpLocks/>
            </p:cNvGrpSpPr>
            <p:nvPr/>
          </p:nvGrpSpPr>
          <p:grpSpPr bwMode="auto">
            <a:xfrm>
              <a:off x="2154" y="2067"/>
              <a:ext cx="681" cy="1318"/>
              <a:chOff x="2154" y="2067"/>
              <a:chExt cx="681" cy="1318"/>
            </a:xfrm>
          </p:grpSpPr>
          <p:sp>
            <p:nvSpPr>
              <p:cNvPr id="20515" name="Rectangle 22"/>
              <p:cNvSpPr>
                <a:spLocks noChangeArrowheads="1"/>
              </p:cNvSpPr>
              <p:nvPr/>
            </p:nvSpPr>
            <p:spPr bwMode="auto">
              <a:xfrm>
                <a:off x="2154" y="2069"/>
                <a:ext cx="681" cy="1316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" name="Text Box 23"/>
              <p:cNvSpPr txBox="1">
                <a:spLocks noChangeArrowheads="1"/>
              </p:cNvSpPr>
              <p:nvPr/>
            </p:nvSpPr>
            <p:spPr bwMode="auto">
              <a:xfrm>
                <a:off x="2349" y="2067"/>
                <a:ext cx="308" cy="1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 algn="ctr" defTabSz="914400"/>
                <a:r>
                  <a:rPr lang="zh-CN" altLang="en-US" sz="2000" b="1"/>
                  <a:t>组合逻辑电路</a:t>
                </a:r>
              </a:p>
            </p:txBody>
          </p:sp>
        </p:grpSp>
        <p:grpSp>
          <p:nvGrpSpPr>
            <p:cNvPr id="20504" name="Group 35"/>
            <p:cNvGrpSpPr>
              <a:grpSpLocks/>
            </p:cNvGrpSpPr>
            <p:nvPr/>
          </p:nvGrpSpPr>
          <p:grpSpPr bwMode="auto">
            <a:xfrm>
              <a:off x="1354" y="2045"/>
              <a:ext cx="800" cy="1294"/>
              <a:chOff x="1354" y="2045"/>
              <a:chExt cx="800" cy="1294"/>
            </a:xfrm>
          </p:grpSpPr>
          <p:grpSp>
            <p:nvGrpSpPr>
              <p:cNvPr id="20505" name="Group 27"/>
              <p:cNvGrpSpPr>
                <a:grpSpLocks/>
              </p:cNvGrpSpPr>
              <p:nvPr/>
            </p:nvGrpSpPr>
            <p:grpSpPr bwMode="auto">
              <a:xfrm>
                <a:off x="1357" y="2045"/>
                <a:ext cx="797" cy="288"/>
                <a:chOff x="1357" y="2045"/>
                <a:chExt cx="797" cy="288"/>
              </a:xfrm>
            </p:grpSpPr>
            <p:sp>
              <p:nvSpPr>
                <p:cNvPr id="20513" name="Line 25"/>
                <p:cNvSpPr>
                  <a:spLocks noChangeShapeType="1"/>
                </p:cNvSpPr>
                <p:nvPr/>
              </p:nvSpPr>
              <p:spPr bwMode="auto">
                <a:xfrm>
                  <a:off x="1791" y="220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357" y="2045"/>
                  <a:ext cx="46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latin typeface="Times New Roman" pitchFamily="18" charset="0"/>
                    </a:rPr>
                    <a:t>X</a:t>
                  </a:r>
                  <a:r>
                    <a:rPr lang="en-US" altLang="zh-CN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20506" name="Group 28"/>
              <p:cNvGrpSpPr>
                <a:grpSpLocks/>
              </p:cNvGrpSpPr>
              <p:nvPr/>
            </p:nvGrpSpPr>
            <p:grpSpPr bwMode="auto">
              <a:xfrm>
                <a:off x="1354" y="2371"/>
                <a:ext cx="797" cy="288"/>
                <a:chOff x="1357" y="2045"/>
                <a:chExt cx="797" cy="288"/>
              </a:xfrm>
            </p:grpSpPr>
            <p:sp>
              <p:nvSpPr>
                <p:cNvPr id="20511" name="Line 29"/>
                <p:cNvSpPr>
                  <a:spLocks noChangeShapeType="1"/>
                </p:cNvSpPr>
                <p:nvPr/>
              </p:nvSpPr>
              <p:spPr bwMode="auto">
                <a:xfrm>
                  <a:off x="1791" y="220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357" y="2045"/>
                  <a:ext cx="46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latin typeface="Times New Roman" pitchFamily="18" charset="0"/>
                    </a:rPr>
                    <a:t>X</a:t>
                  </a:r>
                  <a:r>
                    <a:rPr lang="en-US" altLang="zh-CN" b="1" baseline="-25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20507" name="Group 31"/>
              <p:cNvGrpSpPr>
                <a:grpSpLocks/>
              </p:cNvGrpSpPr>
              <p:nvPr/>
            </p:nvGrpSpPr>
            <p:grpSpPr bwMode="auto">
              <a:xfrm>
                <a:off x="1354" y="3051"/>
                <a:ext cx="797" cy="288"/>
                <a:chOff x="1357" y="2045"/>
                <a:chExt cx="797" cy="288"/>
              </a:xfrm>
            </p:grpSpPr>
            <p:sp>
              <p:nvSpPr>
                <p:cNvPr id="20509" name="Line 32"/>
                <p:cNvSpPr>
                  <a:spLocks noChangeShapeType="1"/>
                </p:cNvSpPr>
                <p:nvPr/>
              </p:nvSpPr>
              <p:spPr bwMode="auto">
                <a:xfrm>
                  <a:off x="1791" y="220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57" y="2045"/>
                  <a:ext cx="46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latin typeface="Times New Roman" pitchFamily="18" charset="0"/>
                    </a:rPr>
                    <a:t>X</a:t>
                  </a:r>
                  <a:r>
                    <a:rPr lang="en-US" altLang="zh-CN" b="1" baseline="-25000">
                      <a:latin typeface="Times New Roman" pitchFamily="18" charset="0"/>
                    </a:rPr>
                    <a:t>n</a:t>
                  </a:r>
                </a:p>
              </p:txBody>
            </p:sp>
          </p:grpSp>
          <p:sp>
            <p:nvSpPr>
              <p:cNvPr id="20508" name="Text Box 34"/>
              <p:cNvSpPr txBox="1">
                <a:spLocks noChangeArrowheads="1"/>
              </p:cNvSpPr>
              <p:nvPr/>
            </p:nvSpPr>
            <p:spPr bwMode="auto">
              <a:xfrm>
                <a:off x="1632" y="2718"/>
                <a:ext cx="43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b="1">
                    <a:latin typeface="宋体" charset="-122"/>
                  </a:rPr>
                  <a:t>┆</a:t>
                </a:r>
              </a:p>
            </p:txBody>
          </p:sp>
        </p:grpSp>
      </p:grpSp>
      <p:grpSp>
        <p:nvGrpSpPr>
          <p:cNvPr id="20519" name="Group 39"/>
          <p:cNvGrpSpPr>
            <a:grpSpLocks/>
          </p:cNvGrpSpPr>
          <p:nvPr/>
        </p:nvGrpSpPr>
        <p:grpSpPr bwMode="auto">
          <a:xfrm>
            <a:off x="3035300" y="2925763"/>
            <a:ext cx="1185863" cy="457200"/>
            <a:chOff x="2501" y="2053"/>
            <a:chExt cx="747" cy="288"/>
          </a:xfrm>
        </p:grpSpPr>
        <p:sp>
          <p:nvSpPr>
            <p:cNvPr id="3" name="Line 37"/>
            <p:cNvSpPr>
              <a:spLocks noChangeShapeType="1"/>
            </p:cNvSpPr>
            <p:nvPr/>
          </p:nvSpPr>
          <p:spPr bwMode="auto">
            <a:xfrm>
              <a:off x="2501" y="2205"/>
              <a:ext cx="36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Text Box 38"/>
            <p:cNvSpPr txBox="1">
              <a:spLocks noChangeArrowheads="1"/>
            </p:cNvSpPr>
            <p:nvPr/>
          </p:nvSpPr>
          <p:spPr bwMode="auto">
            <a:xfrm>
              <a:off x="2827" y="2053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="1">
                  <a:latin typeface="Times New Roman" pitchFamily="18" charset="0"/>
                </a:rPr>
                <a:t>F</a:t>
              </a:r>
              <a:r>
                <a:rPr lang="en-US" altLang="zh-CN" b="1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0527" name="Group 47"/>
          <p:cNvGrpSpPr>
            <a:grpSpLocks/>
          </p:cNvGrpSpPr>
          <p:nvPr/>
        </p:nvGrpSpPr>
        <p:grpSpPr bwMode="auto">
          <a:xfrm>
            <a:off x="3048000" y="3382963"/>
            <a:ext cx="1198563" cy="1558925"/>
            <a:chOff x="2509" y="2267"/>
            <a:chExt cx="755" cy="982"/>
          </a:xfrm>
        </p:grpSpPr>
        <p:grpSp>
          <p:nvGrpSpPr>
            <p:cNvPr id="20494" name="Group 40"/>
            <p:cNvGrpSpPr>
              <a:grpSpLocks/>
            </p:cNvGrpSpPr>
            <p:nvPr/>
          </p:nvGrpSpPr>
          <p:grpSpPr bwMode="auto">
            <a:xfrm>
              <a:off x="2509" y="2267"/>
              <a:ext cx="747" cy="288"/>
              <a:chOff x="2501" y="2053"/>
              <a:chExt cx="747" cy="288"/>
            </a:xfrm>
          </p:grpSpPr>
          <p:sp>
            <p:nvSpPr>
              <p:cNvPr id="20499" name="Line 41"/>
              <p:cNvSpPr>
                <a:spLocks noChangeShapeType="1"/>
              </p:cNvSpPr>
              <p:nvPr/>
            </p:nvSpPr>
            <p:spPr bwMode="auto">
              <a:xfrm>
                <a:off x="2501" y="2205"/>
                <a:ext cx="36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Text Box 42"/>
              <p:cNvSpPr txBox="1">
                <a:spLocks noChangeArrowheads="1"/>
              </p:cNvSpPr>
              <p:nvPr/>
            </p:nvSpPr>
            <p:spPr bwMode="auto">
              <a:xfrm>
                <a:off x="2827" y="2053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latin typeface="Times New Roman" pitchFamily="18" charset="0"/>
                  </a:rPr>
                  <a:t>F</a:t>
                </a:r>
                <a:r>
                  <a:rPr lang="en-US" altLang="zh-CN" b="1" baseline="-25000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20495" name="Group 43"/>
            <p:cNvGrpSpPr>
              <a:grpSpLocks/>
            </p:cNvGrpSpPr>
            <p:nvPr/>
          </p:nvGrpSpPr>
          <p:grpSpPr bwMode="auto">
            <a:xfrm>
              <a:off x="2517" y="2961"/>
              <a:ext cx="747" cy="288"/>
              <a:chOff x="2501" y="2053"/>
              <a:chExt cx="747" cy="288"/>
            </a:xfrm>
          </p:grpSpPr>
          <p:sp>
            <p:nvSpPr>
              <p:cNvPr id="20497" name="Line 44"/>
              <p:cNvSpPr>
                <a:spLocks noChangeShapeType="1"/>
              </p:cNvSpPr>
              <p:nvPr/>
            </p:nvSpPr>
            <p:spPr bwMode="auto">
              <a:xfrm>
                <a:off x="2501" y="2205"/>
                <a:ext cx="36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Text Box 45"/>
              <p:cNvSpPr txBox="1">
                <a:spLocks noChangeArrowheads="1"/>
              </p:cNvSpPr>
              <p:nvPr/>
            </p:nvSpPr>
            <p:spPr bwMode="auto">
              <a:xfrm>
                <a:off x="2827" y="2053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latin typeface="Times New Roman" pitchFamily="18" charset="0"/>
                  </a:rPr>
                  <a:t>F</a:t>
                </a:r>
                <a:r>
                  <a:rPr lang="en-US" altLang="zh-CN" b="1" baseline="-25000">
                    <a:latin typeface="Times New Roman" pitchFamily="18" charset="0"/>
                  </a:rPr>
                  <a:t>m</a:t>
                </a:r>
              </a:p>
            </p:txBody>
          </p:sp>
        </p:grpSp>
        <p:sp>
          <p:nvSpPr>
            <p:cNvPr id="20496" name="Text Box 46"/>
            <p:cNvSpPr txBox="1">
              <a:spLocks noChangeArrowheads="1"/>
            </p:cNvSpPr>
            <p:nvPr/>
          </p:nvSpPr>
          <p:spPr bwMode="auto">
            <a:xfrm>
              <a:off x="2555" y="2622"/>
              <a:ext cx="4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b="1">
                  <a:latin typeface="宋体" charset="-122"/>
                </a:rPr>
                <a:t>┆</a:t>
              </a:r>
            </a:p>
          </p:txBody>
        </p:sp>
      </p:grpSp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4645025" y="3141663"/>
            <a:ext cx="395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b="1">
                <a:latin typeface="Times New Roman" pitchFamily="18" charset="0"/>
              </a:rPr>
              <a:t>F</a:t>
            </a:r>
            <a:r>
              <a:rPr lang="en-US" altLang="zh-CN" b="1" i="1" baseline="-25000">
                <a:latin typeface="Times New Roman" pitchFamily="18" charset="0"/>
              </a:rPr>
              <a:t>i</a:t>
            </a:r>
            <a:r>
              <a:rPr lang="zh-CN" altLang="en-US" b="1">
                <a:latin typeface="Times New Roman" pitchFamily="18" charset="0"/>
              </a:rPr>
              <a:t>＝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f</a:t>
            </a:r>
            <a:r>
              <a:rPr lang="zh-CN" altLang="en-US" b="1">
                <a:latin typeface="Times New Roman" pitchFamily="18" charset="0"/>
              </a:rPr>
              <a:t>（</a:t>
            </a:r>
            <a:r>
              <a:rPr lang="en-US" altLang="zh-CN" b="1">
                <a:latin typeface="Times New Roman" pitchFamily="18" charset="0"/>
              </a:rPr>
              <a:t>X</a:t>
            </a:r>
            <a:r>
              <a:rPr lang="en-US" altLang="zh-CN" b="1" baseline="-25000">
                <a:latin typeface="Times New Roman" pitchFamily="18" charset="0"/>
              </a:rPr>
              <a:t>1</a:t>
            </a:r>
            <a:r>
              <a:rPr lang="zh-CN" altLang="en-US" b="1">
                <a:latin typeface="Times New Roman" pitchFamily="18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X</a:t>
            </a:r>
            <a:r>
              <a:rPr lang="en-US" altLang="zh-CN" b="1" baseline="-25000">
                <a:latin typeface="Times New Roman" pitchFamily="18" charset="0"/>
              </a:rPr>
              <a:t>2</a:t>
            </a:r>
            <a:r>
              <a:rPr lang="zh-CN" altLang="en-US" b="1">
                <a:latin typeface="Times New Roman" pitchFamily="18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… X</a:t>
            </a:r>
            <a:r>
              <a:rPr lang="en-US" altLang="zh-CN" b="1" baseline="-25000">
                <a:latin typeface="Times New Roman" pitchFamily="18" charset="0"/>
              </a:rPr>
              <a:t>n</a:t>
            </a:r>
            <a:r>
              <a:rPr lang="zh-CN" altLang="en-US" b="1">
                <a:latin typeface="Times New Roman" pitchFamily="18" charset="0"/>
              </a:rPr>
              <a:t>） 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4572000" y="3932238"/>
            <a:ext cx="3816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b="1"/>
              <a:t>每一个输出就是一个最多关联</a:t>
            </a:r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zh-CN" altLang="en-US" b="1">
                <a:solidFill>
                  <a:schemeClr val="folHlink"/>
                </a:solidFill>
              </a:rPr>
              <a:t>个</a:t>
            </a:r>
            <a:r>
              <a:rPr lang="zh-CN" altLang="en-US" b="1"/>
              <a:t>输入的函数</a:t>
            </a:r>
          </a:p>
        </p:txBody>
      </p:sp>
      <p:sp>
        <p:nvSpPr>
          <p:cNvPr id="20530" name="Rectangle 50"/>
          <p:cNvSpPr>
            <a:spLocks noChangeArrowheads="1"/>
          </p:cNvSpPr>
          <p:nvPr/>
        </p:nvSpPr>
        <p:spPr bwMode="auto">
          <a:xfrm>
            <a:off x="539750" y="5300663"/>
            <a:ext cx="2014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>
                <a:solidFill>
                  <a:srgbClr val="FF0000"/>
                </a:solidFill>
              </a:rPr>
              <a:t>两个特点：</a:t>
            </a:r>
          </a:p>
        </p:txBody>
      </p:sp>
      <p:sp>
        <p:nvSpPr>
          <p:cNvPr id="20531" name="Rectangle 51"/>
          <p:cNvSpPr>
            <a:spLocks noChangeArrowheads="1"/>
          </p:cNvSpPr>
          <p:nvPr/>
        </p:nvSpPr>
        <p:spPr bwMode="auto">
          <a:xfrm>
            <a:off x="2052638" y="5346700"/>
            <a:ext cx="648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b="1">
                <a:solidFill>
                  <a:schemeClr val="hlink"/>
                </a:solidFill>
              </a:rPr>
              <a:t>(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kumimoji="1" lang="en-US" altLang="zh-CN" b="1">
                <a:solidFill>
                  <a:schemeClr val="hlink"/>
                </a:solidFill>
              </a:rPr>
              <a:t>)</a:t>
            </a:r>
            <a:r>
              <a:rPr kumimoji="1" lang="zh-CN" altLang="en-US" b="1">
                <a:solidFill>
                  <a:schemeClr val="hlink"/>
                </a:solidFill>
              </a:rPr>
              <a:t>由逻辑门电路组成，不包含任何记忆元件</a:t>
            </a:r>
          </a:p>
        </p:txBody>
      </p:sp>
      <p:sp>
        <p:nvSpPr>
          <p:cNvPr id="20532" name="Rectangle 52"/>
          <p:cNvSpPr>
            <a:spLocks noChangeArrowheads="1"/>
          </p:cNvSpPr>
          <p:nvPr/>
        </p:nvSpPr>
        <p:spPr bwMode="auto">
          <a:xfrm>
            <a:off x="2052638" y="5851525"/>
            <a:ext cx="6046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b="1">
                <a:solidFill>
                  <a:schemeClr val="hlink"/>
                </a:solidFill>
              </a:rPr>
              <a:t>(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kumimoji="1" lang="en-US" altLang="zh-CN" b="1">
                <a:solidFill>
                  <a:schemeClr val="hlink"/>
                </a:solidFill>
              </a:rPr>
              <a:t>)</a:t>
            </a:r>
            <a:r>
              <a:rPr kumimoji="1" lang="zh-CN" altLang="en-US" b="1">
                <a:solidFill>
                  <a:schemeClr val="hlink"/>
                </a:solidFill>
              </a:rPr>
              <a:t>信号是单向传输的，不存在反馈回路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501" grpId="0"/>
      <p:bldP spid="20528" grpId="0"/>
      <p:bldP spid="20529" grpId="0"/>
      <p:bldP spid="20530" grpId="0"/>
      <p:bldP spid="20531" grpId="0"/>
      <p:bldP spid="205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6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50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四、组合逻辑电路的险象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755650" y="1038225"/>
            <a:ext cx="324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latin typeface="Times New Roman" pitchFamily="18" charset="0"/>
              </a:rPr>
              <a:t>2</a:t>
            </a:r>
            <a:r>
              <a:rPr kumimoji="1" lang="zh-CN" altLang="en-US" sz="2800" b="1"/>
              <a:t>、险象的</a:t>
            </a:r>
            <a:r>
              <a:rPr kumimoji="1" lang="zh-CN" altLang="en-US" sz="2800" b="1">
                <a:solidFill>
                  <a:schemeClr val="hlink"/>
                </a:solidFill>
              </a:rPr>
              <a:t>消除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828675" y="1628775"/>
            <a:ext cx="338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altLang="zh-CN" b="1"/>
              <a:t>(</a:t>
            </a:r>
            <a:r>
              <a:rPr lang="en-US" altLang="zh-CN" b="1">
                <a:latin typeface="Times New Roman" pitchFamily="18" charset="0"/>
              </a:rPr>
              <a:t>1</a:t>
            </a:r>
            <a:r>
              <a:rPr lang="en-US" altLang="zh-CN" b="1"/>
              <a:t>) </a:t>
            </a:r>
            <a:r>
              <a:rPr lang="zh-CN" altLang="en-US" b="1"/>
              <a:t>增加冗余项</a:t>
            </a:r>
          </a:p>
        </p:txBody>
      </p:sp>
      <p:sp>
        <p:nvSpPr>
          <p:cNvPr id="70665" name="Rectangle 5"/>
          <p:cNvSpPr>
            <a:spLocks noChangeArrowheads="1"/>
          </p:cNvSpPr>
          <p:nvPr/>
        </p:nvSpPr>
        <p:spPr bwMode="auto">
          <a:xfrm>
            <a:off x="4283075" y="1628775"/>
            <a:ext cx="424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1">
                <a:latin typeface="Times New Roman" pitchFamily="18" charset="0"/>
              </a:rPr>
              <a:t>例</a:t>
            </a:r>
            <a:r>
              <a:rPr kumimoji="1" lang="en-US" altLang="zh-CN" b="1">
                <a:latin typeface="Times New Roman" pitchFamily="18" charset="0"/>
              </a:rPr>
              <a:t>:</a:t>
            </a:r>
            <a:r>
              <a:rPr kumimoji="1" lang="zh-CN" altLang="en-US" b="1">
                <a:latin typeface="Times New Roman" pitchFamily="18" charset="0"/>
              </a:rPr>
              <a:t>如下图所示（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前面示例</a:t>
            </a:r>
            <a:r>
              <a:rPr kumimoji="1" lang="zh-CN" altLang="en-US" b="1">
                <a:latin typeface="Times New Roman" pitchFamily="18" charset="0"/>
              </a:rPr>
              <a:t>）</a:t>
            </a:r>
          </a:p>
        </p:txBody>
      </p:sp>
      <p:grpSp>
        <p:nvGrpSpPr>
          <p:cNvPr id="52311" name="Group 87"/>
          <p:cNvGrpSpPr>
            <a:grpSpLocks/>
          </p:cNvGrpSpPr>
          <p:nvPr/>
        </p:nvGrpSpPr>
        <p:grpSpPr bwMode="auto">
          <a:xfrm>
            <a:off x="5580063" y="2324100"/>
            <a:ext cx="2663825" cy="457200"/>
            <a:chOff x="3552" y="2056"/>
            <a:chExt cx="1678" cy="288"/>
          </a:xfrm>
        </p:grpSpPr>
        <p:sp>
          <p:nvSpPr>
            <p:cNvPr id="70667" name="Rectangle 119"/>
            <p:cNvSpPr>
              <a:spLocks noChangeArrowheads="1"/>
            </p:cNvSpPr>
            <p:nvPr/>
          </p:nvSpPr>
          <p:spPr bwMode="auto">
            <a:xfrm>
              <a:off x="3552" y="2056"/>
              <a:ext cx="16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latin typeface="Times New Roman" pitchFamily="18" charset="0"/>
                </a:rPr>
                <a:t>F = AB + AC </a:t>
              </a:r>
              <a:endParaRPr kumimoji="1" lang="zh-CN" altLang="en-US" b="1">
                <a:latin typeface="Times New Roman" pitchFamily="18" charset="0"/>
              </a:endParaRPr>
            </a:p>
          </p:txBody>
        </p:sp>
        <p:sp>
          <p:nvSpPr>
            <p:cNvPr id="70668" name="Line 120"/>
            <p:cNvSpPr>
              <a:spLocks noChangeShapeType="1"/>
            </p:cNvSpPr>
            <p:nvPr/>
          </p:nvSpPr>
          <p:spPr bwMode="auto">
            <a:xfrm>
              <a:off x="4406" y="2091"/>
              <a:ext cx="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94" name="Group 70"/>
          <p:cNvGrpSpPr>
            <a:grpSpLocks/>
          </p:cNvGrpSpPr>
          <p:nvPr/>
        </p:nvGrpSpPr>
        <p:grpSpPr bwMode="auto">
          <a:xfrm>
            <a:off x="539750" y="2276475"/>
            <a:ext cx="4581525" cy="2305050"/>
            <a:chOff x="340" y="1570"/>
            <a:chExt cx="2886" cy="1452"/>
          </a:xfrm>
        </p:grpSpPr>
        <p:sp>
          <p:nvSpPr>
            <p:cNvPr id="70670" name="Text Box 78"/>
            <p:cNvSpPr txBox="1">
              <a:spLocks noChangeArrowheads="1"/>
            </p:cNvSpPr>
            <p:nvPr/>
          </p:nvSpPr>
          <p:spPr bwMode="auto">
            <a:xfrm>
              <a:off x="340" y="179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A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70671" name="Text Box 79"/>
            <p:cNvSpPr txBox="1">
              <a:spLocks noChangeArrowheads="1"/>
            </p:cNvSpPr>
            <p:nvPr/>
          </p:nvSpPr>
          <p:spPr bwMode="auto">
            <a:xfrm>
              <a:off x="2789" y="2152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F</a:t>
              </a:r>
              <a:endParaRPr lang="en-US" altLang="zh-CN" b="1" baseline="-2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70672" name="Line 76"/>
            <p:cNvSpPr>
              <a:spLocks noChangeShapeType="1"/>
            </p:cNvSpPr>
            <p:nvPr/>
          </p:nvSpPr>
          <p:spPr bwMode="auto">
            <a:xfrm>
              <a:off x="679" y="1719"/>
              <a:ext cx="6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0673" name="Group 17"/>
            <p:cNvGrpSpPr>
              <a:grpSpLocks/>
            </p:cNvGrpSpPr>
            <p:nvPr/>
          </p:nvGrpSpPr>
          <p:grpSpPr bwMode="auto">
            <a:xfrm>
              <a:off x="1335" y="1616"/>
              <a:ext cx="379" cy="432"/>
              <a:chOff x="2925" y="2750"/>
              <a:chExt cx="379" cy="432"/>
            </a:xfrm>
          </p:grpSpPr>
          <p:sp>
            <p:nvSpPr>
              <p:cNvPr id="70674" name="Rectangle 73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&amp;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70675" name="Oval 16"/>
              <p:cNvSpPr>
                <a:spLocks noChangeArrowheads="1"/>
              </p:cNvSpPr>
              <p:nvPr/>
            </p:nvSpPr>
            <p:spPr bwMode="auto">
              <a:xfrm>
                <a:off x="3213" y="29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0676" name="Group 21"/>
            <p:cNvGrpSpPr>
              <a:grpSpLocks/>
            </p:cNvGrpSpPr>
            <p:nvPr/>
          </p:nvGrpSpPr>
          <p:grpSpPr bwMode="auto">
            <a:xfrm>
              <a:off x="1351" y="2544"/>
              <a:ext cx="379" cy="432"/>
              <a:chOff x="2925" y="2750"/>
              <a:chExt cx="379" cy="432"/>
            </a:xfrm>
          </p:grpSpPr>
          <p:sp>
            <p:nvSpPr>
              <p:cNvPr id="70677" name="Rectangle 73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&amp;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70678" name="Oval 23"/>
              <p:cNvSpPr>
                <a:spLocks noChangeArrowheads="1"/>
              </p:cNvSpPr>
              <p:nvPr/>
            </p:nvSpPr>
            <p:spPr bwMode="auto">
              <a:xfrm>
                <a:off x="3213" y="29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0679" name="Group 27"/>
            <p:cNvGrpSpPr>
              <a:grpSpLocks/>
            </p:cNvGrpSpPr>
            <p:nvPr/>
          </p:nvGrpSpPr>
          <p:grpSpPr bwMode="auto">
            <a:xfrm>
              <a:off x="2115" y="2067"/>
              <a:ext cx="379" cy="432"/>
              <a:chOff x="2925" y="2750"/>
              <a:chExt cx="379" cy="432"/>
            </a:xfrm>
          </p:grpSpPr>
          <p:sp>
            <p:nvSpPr>
              <p:cNvPr id="70680" name="Rectangle 73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&amp;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70681" name="Oval 29"/>
              <p:cNvSpPr>
                <a:spLocks noChangeArrowheads="1"/>
              </p:cNvSpPr>
              <p:nvPr/>
            </p:nvSpPr>
            <p:spPr bwMode="auto">
              <a:xfrm>
                <a:off x="3213" y="29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70682" name="Line 76"/>
            <p:cNvSpPr>
              <a:spLocks noChangeShapeType="1"/>
            </p:cNvSpPr>
            <p:nvPr/>
          </p:nvSpPr>
          <p:spPr bwMode="auto">
            <a:xfrm>
              <a:off x="1877" y="2158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3" name="Line 77"/>
            <p:cNvSpPr>
              <a:spLocks noChangeShapeType="1"/>
            </p:cNvSpPr>
            <p:nvPr/>
          </p:nvSpPr>
          <p:spPr bwMode="auto">
            <a:xfrm>
              <a:off x="1712" y="1839"/>
              <a:ext cx="1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47"/>
            <p:cNvSpPr>
              <a:spLocks noChangeShapeType="1"/>
            </p:cNvSpPr>
            <p:nvPr/>
          </p:nvSpPr>
          <p:spPr bwMode="auto">
            <a:xfrm>
              <a:off x="1877" y="1831"/>
              <a:ext cx="0" cy="3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Line 77"/>
            <p:cNvSpPr>
              <a:spLocks noChangeShapeType="1"/>
            </p:cNvSpPr>
            <p:nvPr/>
          </p:nvSpPr>
          <p:spPr bwMode="auto">
            <a:xfrm>
              <a:off x="2490" y="2294"/>
              <a:ext cx="3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6" name="Line 76"/>
            <p:cNvSpPr>
              <a:spLocks noChangeShapeType="1"/>
            </p:cNvSpPr>
            <p:nvPr/>
          </p:nvSpPr>
          <p:spPr bwMode="auto">
            <a:xfrm>
              <a:off x="679" y="2883"/>
              <a:ext cx="6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7" name="Line 76"/>
            <p:cNvSpPr>
              <a:spLocks noChangeShapeType="1"/>
            </p:cNvSpPr>
            <p:nvPr/>
          </p:nvSpPr>
          <p:spPr bwMode="auto">
            <a:xfrm>
              <a:off x="1247" y="2659"/>
              <a:ext cx="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8" name="Line 76"/>
            <p:cNvSpPr>
              <a:spLocks noChangeShapeType="1"/>
            </p:cNvSpPr>
            <p:nvPr/>
          </p:nvSpPr>
          <p:spPr bwMode="auto">
            <a:xfrm>
              <a:off x="1879" y="2385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9" name="Line 77"/>
            <p:cNvSpPr>
              <a:spLocks noChangeShapeType="1"/>
            </p:cNvSpPr>
            <p:nvPr/>
          </p:nvSpPr>
          <p:spPr bwMode="auto">
            <a:xfrm>
              <a:off x="1722" y="2765"/>
              <a:ext cx="1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0" name="Line 47"/>
            <p:cNvSpPr>
              <a:spLocks noChangeShapeType="1"/>
            </p:cNvSpPr>
            <p:nvPr/>
          </p:nvSpPr>
          <p:spPr bwMode="auto">
            <a:xfrm>
              <a:off x="1879" y="2387"/>
              <a:ext cx="0" cy="3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1" name="Text Box 78"/>
            <p:cNvSpPr txBox="1">
              <a:spLocks noChangeArrowheads="1"/>
            </p:cNvSpPr>
            <p:nvPr/>
          </p:nvSpPr>
          <p:spPr bwMode="auto">
            <a:xfrm>
              <a:off x="340" y="2734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C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70692" name="Text Box 78"/>
            <p:cNvSpPr txBox="1">
              <a:spLocks noChangeArrowheads="1"/>
            </p:cNvSpPr>
            <p:nvPr/>
          </p:nvSpPr>
          <p:spPr bwMode="auto">
            <a:xfrm>
              <a:off x="340" y="1570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B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70693" name="Line 76"/>
            <p:cNvSpPr>
              <a:spLocks noChangeShapeType="1"/>
            </p:cNvSpPr>
            <p:nvPr/>
          </p:nvSpPr>
          <p:spPr bwMode="auto">
            <a:xfrm>
              <a:off x="839" y="2659"/>
              <a:ext cx="1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4" name="Oval 55"/>
            <p:cNvSpPr>
              <a:spLocks noChangeArrowheads="1"/>
            </p:cNvSpPr>
            <p:nvPr/>
          </p:nvSpPr>
          <p:spPr bwMode="auto">
            <a:xfrm>
              <a:off x="820" y="1909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0695" name="Line 38"/>
            <p:cNvSpPr>
              <a:spLocks noChangeShapeType="1"/>
            </p:cNvSpPr>
            <p:nvPr/>
          </p:nvSpPr>
          <p:spPr bwMode="auto">
            <a:xfrm>
              <a:off x="839" y="1933"/>
              <a:ext cx="0" cy="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696" name="Group 69"/>
            <p:cNvGrpSpPr>
              <a:grpSpLocks/>
            </p:cNvGrpSpPr>
            <p:nvPr/>
          </p:nvGrpSpPr>
          <p:grpSpPr bwMode="auto">
            <a:xfrm>
              <a:off x="970" y="2501"/>
              <a:ext cx="272" cy="317"/>
              <a:chOff x="1338" y="3521"/>
              <a:chExt cx="272" cy="317"/>
            </a:xfrm>
          </p:grpSpPr>
          <p:sp>
            <p:nvSpPr>
              <p:cNvPr id="70697" name="Rectangle 73"/>
              <p:cNvSpPr>
                <a:spLocks noChangeArrowheads="1"/>
              </p:cNvSpPr>
              <p:nvPr/>
            </p:nvSpPr>
            <p:spPr bwMode="auto">
              <a:xfrm>
                <a:off x="1338" y="3521"/>
                <a:ext cx="181" cy="31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1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70698" name="Oval 16"/>
              <p:cNvSpPr>
                <a:spLocks noChangeArrowheads="1"/>
              </p:cNvSpPr>
              <p:nvPr/>
            </p:nvSpPr>
            <p:spPr bwMode="auto">
              <a:xfrm>
                <a:off x="1519" y="3635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70699" name="Line 76"/>
            <p:cNvSpPr>
              <a:spLocks noChangeShapeType="1"/>
            </p:cNvSpPr>
            <p:nvPr/>
          </p:nvSpPr>
          <p:spPr bwMode="auto">
            <a:xfrm>
              <a:off x="676" y="1937"/>
              <a:ext cx="6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700" name="Rectangle 44"/>
          <p:cNvSpPr>
            <a:spLocks noChangeArrowheads="1"/>
          </p:cNvSpPr>
          <p:nvPr/>
        </p:nvSpPr>
        <p:spPr bwMode="auto">
          <a:xfrm>
            <a:off x="5508625" y="3970338"/>
            <a:ext cx="33115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 b="1">
                <a:latin typeface="Times New Roman" pitchFamily="18" charset="0"/>
              </a:rPr>
              <a:t>该电路当 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B=C=1 </a:t>
            </a:r>
            <a:r>
              <a:rPr kumimoji="1" lang="zh-CN" altLang="en-US" b="1">
                <a:latin typeface="Times New Roman" pitchFamily="18" charset="0"/>
              </a:rPr>
              <a:t>时，</a:t>
            </a:r>
            <a:r>
              <a:rPr kumimoji="1" lang="en-US" altLang="zh-CN" b="1">
                <a:latin typeface="Times New Roman" pitchFamily="18" charset="0"/>
              </a:rPr>
              <a:t>A</a:t>
            </a:r>
            <a:r>
              <a:rPr kumimoji="1" lang="zh-CN" altLang="en-US" b="1">
                <a:latin typeface="Times New Roman" pitchFamily="18" charset="0"/>
              </a:rPr>
              <a:t>的变化可能使输出产生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“</a:t>
            </a:r>
            <a:r>
              <a:rPr kumimoji="1" lang="en-US" altLang="zh-CN" b="1">
                <a:solidFill>
                  <a:schemeClr val="hlink"/>
                </a:solidFill>
                <a:latin typeface="Times New Roman" pitchFamily="18" charset="0"/>
              </a:rPr>
              <a:t>0”</a:t>
            </a:r>
            <a:r>
              <a:rPr kumimoji="1" lang="zh-CN" altLang="en-US" b="1">
                <a:solidFill>
                  <a:schemeClr val="hlink"/>
                </a:solidFill>
                <a:latin typeface="Times New Roman" pitchFamily="18" charset="0"/>
              </a:rPr>
              <a:t>型</a:t>
            </a:r>
            <a:r>
              <a:rPr kumimoji="1" lang="zh-CN" altLang="en-US" b="1">
                <a:latin typeface="Times New Roman" pitchFamily="18" charset="0"/>
              </a:rPr>
              <a:t>险象</a:t>
            </a: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7451725" y="2324100"/>
            <a:ext cx="117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+BC</a:t>
            </a:r>
          </a:p>
        </p:txBody>
      </p:sp>
      <p:sp>
        <p:nvSpPr>
          <p:cNvPr id="22559" name="AutoShape 31"/>
          <p:cNvSpPr>
            <a:spLocks noChangeArrowheads="1"/>
          </p:cNvSpPr>
          <p:nvPr/>
        </p:nvSpPr>
        <p:spPr bwMode="auto">
          <a:xfrm>
            <a:off x="7235825" y="3213100"/>
            <a:ext cx="1366838" cy="501650"/>
          </a:xfrm>
          <a:prstGeom prst="wedgeRoundRectCallout">
            <a:avLst>
              <a:gd name="adj1" fmla="val -34204"/>
              <a:gd name="adj2" fmla="val -13132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 b="1">
                <a:latin typeface="Times New Roman" pitchFamily="18" charset="0"/>
              </a:rPr>
              <a:t>包含律</a:t>
            </a:r>
            <a:endParaRPr lang="zh-CN" altLang="en-US" sz="2000" b="1" baseline="-25000">
              <a:latin typeface="Times New Roman" pitchFamily="18" charset="0"/>
            </a:endParaRPr>
          </a:p>
        </p:txBody>
      </p:sp>
      <p:grpSp>
        <p:nvGrpSpPr>
          <p:cNvPr id="70714" name="Group 58"/>
          <p:cNvGrpSpPr>
            <a:grpSpLocks/>
          </p:cNvGrpSpPr>
          <p:nvPr/>
        </p:nvGrpSpPr>
        <p:grpSpPr bwMode="auto">
          <a:xfrm>
            <a:off x="539750" y="3703638"/>
            <a:ext cx="2808288" cy="1982787"/>
            <a:chOff x="340" y="2333"/>
            <a:chExt cx="1769" cy="1249"/>
          </a:xfrm>
        </p:grpSpPr>
        <p:grpSp>
          <p:nvGrpSpPr>
            <p:cNvPr id="70711" name="Group 55"/>
            <p:cNvGrpSpPr>
              <a:grpSpLocks/>
            </p:cNvGrpSpPr>
            <p:nvPr/>
          </p:nvGrpSpPr>
          <p:grpSpPr bwMode="auto">
            <a:xfrm>
              <a:off x="698" y="2333"/>
              <a:ext cx="1411" cy="1211"/>
              <a:chOff x="698" y="2333"/>
              <a:chExt cx="1411" cy="1211"/>
            </a:xfrm>
          </p:grpSpPr>
          <p:grpSp>
            <p:nvGrpSpPr>
              <p:cNvPr id="70703" name="Group 21"/>
              <p:cNvGrpSpPr>
                <a:grpSpLocks/>
              </p:cNvGrpSpPr>
              <p:nvPr/>
            </p:nvGrpSpPr>
            <p:grpSpPr bwMode="auto">
              <a:xfrm>
                <a:off x="1370" y="3112"/>
                <a:ext cx="379" cy="432"/>
                <a:chOff x="2925" y="2750"/>
                <a:chExt cx="379" cy="432"/>
              </a:xfrm>
            </p:grpSpPr>
            <p:sp>
              <p:nvSpPr>
                <p:cNvPr id="70704" name="Rectangle 73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b="1">
                      <a:latin typeface="Times New Roman" pitchFamily="18" charset="0"/>
                      <a:ea typeface="ˎ̥"/>
                      <a:cs typeface="ˎ̥"/>
                    </a:rPr>
                    <a:t>&amp;</a:t>
                  </a:r>
                  <a:endParaRPr lang="en-US" altLang="zh-CN" sz="1800">
                    <a:latin typeface="Arial" charset="0"/>
                  </a:endParaRPr>
                </a:p>
              </p:txBody>
            </p:sp>
            <p:sp>
              <p:nvSpPr>
                <p:cNvPr id="70705" name="Oval 23"/>
                <p:cNvSpPr>
                  <a:spLocks noChangeArrowheads="1"/>
                </p:cNvSpPr>
                <p:nvPr/>
              </p:nvSpPr>
              <p:spPr bwMode="auto">
                <a:xfrm>
                  <a:off x="3213" y="293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70706" name="Line 76"/>
              <p:cNvSpPr>
                <a:spLocks noChangeShapeType="1"/>
              </p:cNvSpPr>
              <p:nvPr/>
            </p:nvSpPr>
            <p:spPr bwMode="auto">
              <a:xfrm>
                <a:off x="698" y="3451"/>
                <a:ext cx="6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7" name="Line 76"/>
              <p:cNvSpPr>
                <a:spLocks noChangeShapeType="1"/>
              </p:cNvSpPr>
              <p:nvPr/>
            </p:nvSpPr>
            <p:spPr bwMode="auto">
              <a:xfrm>
                <a:off x="698" y="3227"/>
                <a:ext cx="6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8" name="Line 76"/>
              <p:cNvSpPr>
                <a:spLocks noChangeShapeType="1"/>
              </p:cNvSpPr>
              <p:nvPr/>
            </p:nvSpPr>
            <p:spPr bwMode="auto">
              <a:xfrm>
                <a:off x="2007" y="2333"/>
                <a:ext cx="1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09" name="Line 77"/>
              <p:cNvSpPr>
                <a:spLocks noChangeShapeType="1"/>
              </p:cNvSpPr>
              <p:nvPr/>
            </p:nvSpPr>
            <p:spPr bwMode="auto">
              <a:xfrm>
                <a:off x="1749" y="3341"/>
                <a:ext cx="2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10" name="Line 47"/>
              <p:cNvSpPr>
                <a:spLocks noChangeShapeType="1"/>
              </p:cNvSpPr>
              <p:nvPr/>
            </p:nvSpPr>
            <p:spPr bwMode="auto">
              <a:xfrm>
                <a:off x="2018" y="2341"/>
                <a:ext cx="0" cy="9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0712" name="Text Box 78"/>
            <p:cNvSpPr txBox="1">
              <a:spLocks noChangeArrowheads="1"/>
            </p:cNvSpPr>
            <p:nvPr/>
          </p:nvSpPr>
          <p:spPr bwMode="auto">
            <a:xfrm>
              <a:off x="340" y="307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B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70713" name="Text Box 78"/>
            <p:cNvSpPr txBox="1">
              <a:spLocks noChangeArrowheads="1"/>
            </p:cNvSpPr>
            <p:nvPr/>
          </p:nvSpPr>
          <p:spPr bwMode="auto">
            <a:xfrm>
              <a:off x="340" y="3294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C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/>
      <p:bldP spid="70664" grpId="0"/>
      <p:bldP spid="70665" grpId="0"/>
      <p:bldP spid="70700" grpId="0"/>
      <p:bldP spid="70701" grpId="0"/>
      <p:bldP spid="225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4643438" y="1747838"/>
            <a:ext cx="3311525" cy="457200"/>
            <a:chOff x="3152" y="1464"/>
            <a:chExt cx="2086" cy="288"/>
          </a:xfrm>
        </p:grpSpPr>
        <p:sp>
          <p:nvSpPr>
            <p:cNvPr id="72709" name="Rectangle 119"/>
            <p:cNvSpPr>
              <a:spLocks noChangeArrowheads="1"/>
            </p:cNvSpPr>
            <p:nvPr/>
          </p:nvSpPr>
          <p:spPr bwMode="auto">
            <a:xfrm>
              <a:off x="3152" y="1464"/>
              <a:ext cx="2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F = AD + AC + ABC </a:t>
              </a:r>
              <a:endParaRPr kumimoji="1" lang="zh-CN" altLang="en-US" b="1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72710" name="Line 120"/>
            <p:cNvSpPr>
              <a:spLocks noChangeShapeType="1"/>
            </p:cNvSpPr>
            <p:nvPr/>
          </p:nvSpPr>
          <p:spPr bwMode="auto">
            <a:xfrm>
              <a:off x="4006" y="1499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1" name="Line 120"/>
            <p:cNvSpPr>
              <a:spLocks noChangeShapeType="1"/>
            </p:cNvSpPr>
            <p:nvPr/>
          </p:nvSpPr>
          <p:spPr bwMode="auto">
            <a:xfrm>
              <a:off x="3531" y="1496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2" name="Line 120"/>
            <p:cNvSpPr>
              <a:spLocks noChangeShapeType="1"/>
            </p:cNvSpPr>
            <p:nvPr/>
          </p:nvSpPr>
          <p:spPr bwMode="auto">
            <a:xfrm>
              <a:off x="4769" y="1493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839" name="Group 135"/>
          <p:cNvGrpSpPr>
            <a:grpSpLocks/>
          </p:cNvGrpSpPr>
          <p:nvPr/>
        </p:nvGrpSpPr>
        <p:grpSpPr bwMode="auto">
          <a:xfrm>
            <a:off x="4643438" y="2349500"/>
            <a:ext cx="3613150" cy="3336925"/>
            <a:chOff x="3016" y="1872"/>
            <a:chExt cx="2276" cy="2102"/>
          </a:xfrm>
        </p:grpSpPr>
        <p:grpSp>
          <p:nvGrpSpPr>
            <p:cNvPr id="67664" name="Group 80"/>
            <p:cNvGrpSpPr>
              <a:grpSpLocks/>
            </p:cNvGrpSpPr>
            <p:nvPr/>
          </p:nvGrpSpPr>
          <p:grpSpPr bwMode="auto">
            <a:xfrm>
              <a:off x="3016" y="1872"/>
              <a:ext cx="2276" cy="2102"/>
              <a:chOff x="295" y="1525"/>
              <a:chExt cx="2276" cy="2102"/>
            </a:xfrm>
          </p:grpSpPr>
          <p:grpSp>
            <p:nvGrpSpPr>
              <p:cNvPr id="72714" name="Group 70"/>
              <p:cNvGrpSpPr>
                <a:grpSpLocks/>
              </p:cNvGrpSpPr>
              <p:nvPr/>
            </p:nvGrpSpPr>
            <p:grpSpPr bwMode="auto">
              <a:xfrm>
                <a:off x="930" y="1994"/>
                <a:ext cx="816" cy="816"/>
                <a:chOff x="1293" y="2024"/>
                <a:chExt cx="816" cy="816"/>
              </a:xfrm>
            </p:grpSpPr>
            <p:grpSp>
              <p:nvGrpSpPr>
                <p:cNvPr id="72715" name="Group 60"/>
                <p:cNvGrpSpPr>
                  <a:grpSpLocks/>
                </p:cNvGrpSpPr>
                <p:nvPr/>
              </p:nvGrpSpPr>
              <p:grpSpPr bwMode="auto">
                <a:xfrm>
                  <a:off x="1293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7271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71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1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sz="2000" b="1" baseline="-250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72718" name="Group 61"/>
                <p:cNvGrpSpPr>
                  <a:grpSpLocks/>
                </p:cNvGrpSpPr>
                <p:nvPr/>
              </p:nvGrpSpPr>
              <p:grpSpPr bwMode="auto">
                <a:xfrm>
                  <a:off x="1701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72719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720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1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sz="2000" b="1" baseline="-250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72721" name="Group 64"/>
                <p:cNvGrpSpPr>
                  <a:grpSpLocks/>
                </p:cNvGrpSpPr>
                <p:nvPr/>
              </p:nvGrpSpPr>
              <p:grpSpPr bwMode="auto">
                <a:xfrm>
                  <a:off x="1293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72722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723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72724" name="Group 67"/>
                <p:cNvGrpSpPr>
                  <a:grpSpLocks/>
                </p:cNvGrpSpPr>
                <p:nvPr/>
              </p:nvGrpSpPr>
              <p:grpSpPr bwMode="auto">
                <a:xfrm>
                  <a:off x="1701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72725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726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72727" name="Group 78"/>
              <p:cNvGrpSpPr>
                <a:grpSpLocks/>
              </p:cNvGrpSpPr>
              <p:nvPr/>
            </p:nvGrpSpPr>
            <p:grpSpPr bwMode="auto">
              <a:xfrm>
                <a:off x="930" y="1714"/>
                <a:ext cx="829" cy="250"/>
                <a:chOff x="1293" y="1752"/>
                <a:chExt cx="829" cy="250"/>
              </a:xfrm>
            </p:grpSpPr>
            <p:sp>
              <p:nvSpPr>
                <p:cNvPr id="7272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293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00</a:t>
                  </a:r>
                </a:p>
              </p:txBody>
            </p:sp>
            <p:sp>
              <p:nvSpPr>
                <p:cNvPr id="7272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01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72730" name="Group 79"/>
              <p:cNvGrpSpPr>
                <a:grpSpLocks/>
              </p:cNvGrpSpPr>
              <p:nvPr/>
            </p:nvGrpSpPr>
            <p:grpSpPr bwMode="auto">
              <a:xfrm>
                <a:off x="521" y="2061"/>
                <a:ext cx="421" cy="659"/>
                <a:chOff x="884" y="2091"/>
                <a:chExt cx="421" cy="659"/>
              </a:xfrm>
            </p:grpSpPr>
            <p:sp>
              <p:nvSpPr>
                <p:cNvPr id="7273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884" y="2091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00</a:t>
                  </a:r>
                </a:p>
              </p:txBody>
            </p:sp>
            <p:sp>
              <p:nvSpPr>
                <p:cNvPr id="7273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884" y="2500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72733" name="Group 80"/>
              <p:cNvGrpSpPr>
                <a:grpSpLocks/>
              </p:cNvGrpSpPr>
              <p:nvPr/>
            </p:nvGrpSpPr>
            <p:grpSpPr bwMode="auto">
              <a:xfrm>
                <a:off x="295" y="1525"/>
                <a:ext cx="815" cy="469"/>
                <a:chOff x="658" y="1555"/>
                <a:chExt cx="815" cy="469"/>
              </a:xfrm>
            </p:grpSpPr>
            <p:sp>
              <p:nvSpPr>
                <p:cNvPr id="72734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930" y="1662"/>
                  <a:ext cx="362" cy="36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3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884" y="1555"/>
                  <a:ext cx="5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hlink"/>
                      </a:solidFill>
                      <a:latin typeface="Times New Roman" pitchFamily="18" charset="0"/>
                    </a:rPr>
                    <a:t>AB</a:t>
                  </a:r>
                </a:p>
              </p:txBody>
            </p:sp>
            <p:sp>
              <p:nvSpPr>
                <p:cNvPr id="7273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658" y="1736"/>
                  <a:ext cx="5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solidFill>
                        <a:schemeClr val="hlink"/>
                      </a:solidFill>
                      <a:latin typeface="Times New Roman" pitchFamily="18" charset="0"/>
                    </a:rPr>
                    <a:t>CD</a:t>
                  </a:r>
                </a:p>
              </p:txBody>
            </p:sp>
          </p:grpSp>
          <p:grpSp>
            <p:nvGrpSpPr>
              <p:cNvPr id="72737" name="Group 70"/>
              <p:cNvGrpSpPr>
                <a:grpSpLocks/>
              </p:cNvGrpSpPr>
              <p:nvPr/>
            </p:nvGrpSpPr>
            <p:grpSpPr bwMode="auto">
              <a:xfrm>
                <a:off x="930" y="2808"/>
                <a:ext cx="816" cy="816"/>
                <a:chOff x="1293" y="2024"/>
                <a:chExt cx="816" cy="816"/>
              </a:xfrm>
            </p:grpSpPr>
            <p:grpSp>
              <p:nvGrpSpPr>
                <p:cNvPr id="72738" name="Group 60"/>
                <p:cNvGrpSpPr>
                  <a:grpSpLocks/>
                </p:cNvGrpSpPr>
                <p:nvPr/>
              </p:nvGrpSpPr>
              <p:grpSpPr bwMode="auto">
                <a:xfrm>
                  <a:off x="1293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7273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740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72741" name="Group 61"/>
                <p:cNvGrpSpPr>
                  <a:grpSpLocks/>
                </p:cNvGrpSpPr>
                <p:nvPr/>
              </p:nvGrpSpPr>
              <p:grpSpPr bwMode="auto">
                <a:xfrm>
                  <a:off x="1701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72742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743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72744" name="Group 64"/>
                <p:cNvGrpSpPr>
                  <a:grpSpLocks/>
                </p:cNvGrpSpPr>
                <p:nvPr/>
              </p:nvGrpSpPr>
              <p:grpSpPr bwMode="auto">
                <a:xfrm>
                  <a:off x="1293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7274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746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72747" name="Group 67"/>
                <p:cNvGrpSpPr>
                  <a:grpSpLocks/>
                </p:cNvGrpSpPr>
                <p:nvPr/>
              </p:nvGrpSpPr>
              <p:grpSpPr bwMode="auto">
                <a:xfrm>
                  <a:off x="1701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72748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749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72750" name="Group 79"/>
              <p:cNvGrpSpPr>
                <a:grpSpLocks/>
              </p:cNvGrpSpPr>
              <p:nvPr/>
            </p:nvGrpSpPr>
            <p:grpSpPr bwMode="auto">
              <a:xfrm>
                <a:off x="521" y="2907"/>
                <a:ext cx="421" cy="659"/>
                <a:chOff x="884" y="2091"/>
                <a:chExt cx="421" cy="659"/>
              </a:xfrm>
            </p:grpSpPr>
            <p:sp>
              <p:nvSpPr>
                <p:cNvPr id="7275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884" y="2091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11</a:t>
                  </a:r>
                </a:p>
              </p:txBody>
            </p:sp>
            <p:sp>
              <p:nvSpPr>
                <p:cNvPr id="7275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884" y="2500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72753" name="Group 70"/>
              <p:cNvGrpSpPr>
                <a:grpSpLocks/>
              </p:cNvGrpSpPr>
              <p:nvPr/>
            </p:nvGrpSpPr>
            <p:grpSpPr bwMode="auto">
              <a:xfrm>
                <a:off x="1747" y="1994"/>
                <a:ext cx="816" cy="816"/>
                <a:chOff x="1293" y="2024"/>
                <a:chExt cx="816" cy="816"/>
              </a:xfrm>
            </p:grpSpPr>
            <p:grpSp>
              <p:nvGrpSpPr>
                <p:cNvPr id="72754" name="Group 60"/>
                <p:cNvGrpSpPr>
                  <a:grpSpLocks/>
                </p:cNvGrpSpPr>
                <p:nvPr/>
              </p:nvGrpSpPr>
              <p:grpSpPr bwMode="auto">
                <a:xfrm>
                  <a:off x="1293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72755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756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72757" name="Group 61"/>
                <p:cNvGrpSpPr>
                  <a:grpSpLocks/>
                </p:cNvGrpSpPr>
                <p:nvPr/>
              </p:nvGrpSpPr>
              <p:grpSpPr bwMode="auto">
                <a:xfrm>
                  <a:off x="1701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7275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759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1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sz="2000" b="1" baseline="-250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72760" name="Group 64"/>
                <p:cNvGrpSpPr>
                  <a:grpSpLocks/>
                </p:cNvGrpSpPr>
                <p:nvPr/>
              </p:nvGrpSpPr>
              <p:grpSpPr bwMode="auto">
                <a:xfrm>
                  <a:off x="1293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72761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762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72763" name="Group 67"/>
                <p:cNvGrpSpPr>
                  <a:grpSpLocks/>
                </p:cNvGrpSpPr>
                <p:nvPr/>
              </p:nvGrpSpPr>
              <p:grpSpPr bwMode="auto">
                <a:xfrm>
                  <a:off x="1701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72764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765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72766" name="Group 70"/>
              <p:cNvGrpSpPr>
                <a:grpSpLocks/>
              </p:cNvGrpSpPr>
              <p:nvPr/>
            </p:nvGrpSpPr>
            <p:grpSpPr bwMode="auto">
              <a:xfrm>
                <a:off x="1746" y="2811"/>
                <a:ext cx="816" cy="816"/>
                <a:chOff x="1293" y="2024"/>
                <a:chExt cx="816" cy="816"/>
              </a:xfrm>
            </p:grpSpPr>
            <p:grpSp>
              <p:nvGrpSpPr>
                <p:cNvPr id="72767" name="Group 60"/>
                <p:cNvGrpSpPr>
                  <a:grpSpLocks/>
                </p:cNvGrpSpPr>
                <p:nvPr/>
              </p:nvGrpSpPr>
              <p:grpSpPr bwMode="auto">
                <a:xfrm>
                  <a:off x="1293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72768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769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1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sz="2000" b="1" baseline="-250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72770" name="Group 61"/>
                <p:cNvGrpSpPr>
                  <a:grpSpLocks/>
                </p:cNvGrpSpPr>
                <p:nvPr/>
              </p:nvGrpSpPr>
              <p:grpSpPr bwMode="auto">
                <a:xfrm>
                  <a:off x="1701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72771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772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72773" name="Group 64"/>
                <p:cNvGrpSpPr>
                  <a:grpSpLocks/>
                </p:cNvGrpSpPr>
                <p:nvPr/>
              </p:nvGrpSpPr>
              <p:grpSpPr bwMode="auto">
                <a:xfrm>
                  <a:off x="1293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72774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775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1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sz="2000" b="1" baseline="-2500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72776" name="Group 67"/>
                <p:cNvGrpSpPr>
                  <a:grpSpLocks/>
                </p:cNvGrpSpPr>
                <p:nvPr/>
              </p:nvGrpSpPr>
              <p:grpSpPr bwMode="auto">
                <a:xfrm>
                  <a:off x="1701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72777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778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1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sz="2000" b="1" baseline="-25000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72779" name="Group 78"/>
              <p:cNvGrpSpPr>
                <a:grpSpLocks/>
              </p:cNvGrpSpPr>
              <p:nvPr/>
            </p:nvGrpSpPr>
            <p:grpSpPr bwMode="auto">
              <a:xfrm>
                <a:off x="1742" y="1714"/>
                <a:ext cx="829" cy="250"/>
                <a:chOff x="1293" y="1752"/>
                <a:chExt cx="829" cy="250"/>
              </a:xfrm>
            </p:grpSpPr>
            <p:sp>
              <p:nvSpPr>
                <p:cNvPr id="7278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293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11</a:t>
                  </a:r>
                </a:p>
              </p:txBody>
            </p:sp>
            <p:sp>
              <p:nvSpPr>
                <p:cNvPr id="7278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01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10</a:t>
                  </a:r>
                </a:p>
              </p:txBody>
            </p:sp>
          </p:grpSp>
        </p:grpSp>
        <p:sp>
          <p:nvSpPr>
            <p:cNvPr id="72782" name="AutoShape 78"/>
            <p:cNvSpPr>
              <a:spLocks noChangeArrowheads="1"/>
            </p:cNvSpPr>
            <p:nvPr/>
          </p:nvSpPr>
          <p:spPr bwMode="auto">
            <a:xfrm>
              <a:off x="3726" y="2832"/>
              <a:ext cx="635" cy="643"/>
            </a:xfrm>
            <a:prstGeom prst="roundRect">
              <a:avLst>
                <a:gd name="adj" fmla="val 16667"/>
              </a:avLst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83" name="AutoShape 79"/>
            <p:cNvSpPr>
              <a:spLocks noChangeArrowheads="1"/>
            </p:cNvSpPr>
            <p:nvPr/>
          </p:nvSpPr>
          <p:spPr bwMode="auto">
            <a:xfrm>
              <a:off x="3726" y="3240"/>
              <a:ext cx="635" cy="643"/>
            </a:xfrm>
            <a:prstGeom prst="roundRect">
              <a:avLst>
                <a:gd name="adj" fmla="val 16667"/>
              </a:avLst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84" name="AutoShape 80"/>
            <p:cNvSpPr>
              <a:spLocks noChangeArrowheads="1"/>
            </p:cNvSpPr>
            <p:nvPr/>
          </p:nvSpPr>
          <p:spPr bwMode="auto">
            <a:xfrm>
              <a:off x="4513" y="2387"/>
              <a:ext cx="317" cy="731"/>
            </a:xfrm>
            <a:prstGeom prst="roundRect">
              <a:avLst>
                <a:gd name="adj" fmla="val 16667"/>
              </a:avLst>
            </a:prstGeom>
            <a:noFill/>
            <a:ln w="222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72786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6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50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四、组合逻辑电路的险象</a:t>
            </a:r>
          </a:p>
        </p:txBody>
      </p:sp>
      <p:grpSp>
        <p:nvGrpSpPr>
          <p:cNvPr id="52311" name="Group 87"/>
          <p:cNvGrpSpPr>
            <a:grpSpLocks/>
          </p:cNvGrpSpPr>
          <p:nvPr/>
        </p:nvGrpSpPr>
        <p:grpSpPr bwMode="auto">
          <a:xfrm>
            <a:off x="1044575" y="1747838"/>
            <a:ext cx="2663825" cy="457200"/>
            <a:chOff x="3552" y="2056"/>
            <a:chExt cx="1678" cy="288"/>
          </a:xfrm>
        </p:grpSpPr>
        <p:sp>
          <p:nvSpPr>
            <p:cNvPr id="72790" name="Rectangle 119"/>
            <p:cNvSpPr>
              <a:spLocks noChangeArrowheads="1"/>
            </p:cNvSpPr>
            <p:nvPr/>
          </p:nvSpPr>
          <p:spPr bwMode="auto">
            <a:xfrm>
              <a:off x="3552" y="2056"/>
              <a:ext cx="16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b="1">
                  <a:latin typeface="Times New Roman" pitchFamily="18" charset="0"/>
                </a:rPr>
                <a:t>F = AB + AC </a:t>
              </a:r>
              <a:endParaRPr kumimoji="1" lang="zh-CN" altLang="en-US" b="1">
                <a:latin typeface="Times New Roman" pitchFamily="18" charset="0"/>
              </a:endParaRPr>
            </a:p>
          </p:txBody>
        </p:sp>
        <p:sp>
          <p:nvSpPr>
            <p:cNvPr id="72791" name="Line 120"/>
            <p:cNvSpPr>
              <a:spLocks noChangeShapeType="1"/>
            </p:cNvSpPr>
            <p:nvPr/>
          </p:nvSpPr>
          <p:spPr bwMode="auto">
            <a:xfrm>
              <a:off x="4406" y="2091"/>
              <a:ext cx="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792" name="Text Box 88"/>
          <p:cNvSpPr txBox="1">
            <a:spLocks noChangeArrowheads="1"/>
          </p:cNvSpPr>
          <p:nvPr/>
        </p:nvSpPr>
        <p:spPr bwMode="auto">
          <a:xfrm>
            <a:off x="2987675" y="1747838"/>
            <a:ext cx="117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+BC</a:t>
            </a:r>
          </a:p>
        </p:txBody>
      </p:sp>
      <p:sp>
        <p:nvSpPr>
          <p:cNvPr id="72793" name="Text Box 89"/>
          <p:cNvSpPr txBox="1">
            <a:spLocks noChangeArrowheads="1"/>
          </p:cNvSpPr>
          <p:nvPr/>
        </p:nvSpPr>
        <p:spPr bwMode="auto">
          <a:xfrm>
            <a:off x="684213" y="981075"/>
            <a:ext cx="4967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altLang="zh-CN" sz="2800" b="1"/>
              <a:t>* </a:t>
            </a:r>
            <a:r>
              <a:rPr lang="zh-CN" altLang="en-US" sz="2800" b="1"/>
              <a:t>卡诺图示意增加冗余项</a:t>
            </a:r>
          </a:p>
        </p:txBody>
      </p:sp>
      <p:grpSp>
        <p:nvGrpSpPr>
          <p:cNvPr id="53337" name="Group 89"/>
          <p:cNvGrpSpPr>
            <a:grpSpLocks/>
          </p:cNvGrpSpPr>
          <p:nvPr/>
        </p:nvGrpSpPr>
        <p:grpSpPr bwMode="auto">
          <a:xfrm>
            <a:off x="323850" y="2420938"/>
            <a:ext cx="3659188" cy="2027237"/>
            <a:chOff x="2480" y="1744"/>
            <a:chExt cx="2305" cy="1277"/>
          </a:xfrm>
        </p:grpSpPr>
        <p:grpSp>
          <p:nvGrpSpPr>
            <p:cNvPr id="72795" name="Group 80"/>
            <p:cNvGrpSpPr>
              <a:grpSpLocks/>
            </p:cNvGrpSpPr>
            <p:nvPr/>
          </p:nvGrpSpPr>
          <p:grpSpPr bwMode="auto">
            <a:xfrm>
              <a:off x="2480" y="1744"/>
              <a:ext cx="815" cy="469"/>
              <a:chOff x="658" y="1555"/>
              <a:chExt cx="815" cy="469"/>
            </a:xfrm>
          </p:grpSpPr>
          <p:sp>
            <p:nvSpPr>
              <p:cNvPr id="72796" name="Line 75"/>
              <p:cNvSpPr>
                <a:spLocks noChangeShapeType="1"/>
              </p:cNvSpPr>
              <p:nvPr/>
            </p:nvSpPr>
            <p:spPr bwMode="auto">
              <a:xfrm flipH="1" flipV="1">
                <a:off x="930" y="1662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97" name="Text Box 76"/>
              <p:cNvSpPr txBox="1">
                <a:spLocks noChangeArrowheads="1"/>
              </p:cNvSpPr>
              <p:nvPr/>
            </p:nvSpPr>
            <p:spPr bwMode="auto">
              <a:xfrm>
                <a:off x="884" y="1555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AB</a:t>
                </a:r>
              </a:p>
            </p:txBody>
          </p:sp>
          <p:sp>
            <p:nvSpPr>
              <p:cNvPr id="72798" name="Text Box 77"/>
              <p:cNvSpPr txBox="1">
                <a:spLocks noChangeArrowheads="1"/>
              </p:cNvSpPr>
              <p:nvPr/>
            </p:nvSpPr>
            <p:spPr bwMode="auto">
              <a:xfrm>
                <a:off x="658" y="1736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72799" name="Group 88"/>
            <p:cNvGrpSpPr>
              <a:grpSpLocks/>
            </p:cNvGrpSpPr>
            <p:nvPr/>
          </p:nvGrpSpPr>
          <p:grpSpPr bwMode="auto">
            <a:xfrm>
              <a:off x="2698" y="1931"/>
              <a:ext cx="2087" cy="1090"/>
              <a:chOff x="2698" y="1931"/>
              <a:chExt cx="2087" cy="1090"/>
            </a:xfrm>
          </p:grpSpPr>
          <p:grpSp>
            <p:nvGrpSpPr>
              <p:cNvPr id="72800" name="Group 70"/>
              <p:cNvGrpSpPr>
                <a:grpSpLocks/>
              </p:cNvGrpSpPr>
              <p:nvPr/>
            </p:nvGrpSpPr>
            <p:grpSpPr bwMode="auto">
              <a:xfrm>
                <a:off x="3107" y="2205"/>
                <a:ext cx="816" cy="816"/>
                <a:chOff x="1293" y="2024"/>
                <a:chExt cx="816" cy="816"/>
              </a:xfrm>
            </p:grpSpPr>
            <p:grpSp>
              <p:nvGrpSpPr>
                <p:cNvPr id="72801" name="Group 60"/>
                <p:cNvGrpSpPr>
                  <a:grpSpLocks/>
                </p:cNvGrpSpPr>
                <p:nvPr/>
              </p:nvGrpSpPr>
              <p:grpSpPr bwMode="auto">
                <a:xfrm>
                  <a:off x="1293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72802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803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sz="2800" b="1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72804" name="Group 61"/>
                <p:cNvGrpSpPr>
                  <a:grpSpLocks/>
                </p:cNvGrpSpPr>
                <p:nvPr/>
              </p:nvGrpSpPr>
              <p:grpSpPr bwMode="auto">
                <a:xfrm>
                  <a:off x="1701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72805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806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sz="2800" b="1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72807" name="Group 64"/>
                <p:cNvGrpSpPr>
                  <a:grpSpLocks/>
                </p:cNvGrpSpPr>
                <p:nvPr/>
              </p:nvGrpSpPr>
              <p:grpSpPr bwMode="auto">
                <a:xfrm>
                  <a:off x="1293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72808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809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72810" name="Group 67"/>
                <p:cNvGrpSpPr>
                  <a:grpSpLocks/>
                </p:cNvGrpSpPr>
                <p:nvPr/>
              </p:nvGrpSpPr>
              <p:grpSpPr bwMode="auto">
                <a:xfrm>
                  <a:off x="1701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72811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812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72813" name="Group 78"/>
              <p:cNvGrpSpPr>
                <a:grpSpLocks/>
              </p:cNvGrpSpPr>
              <p:nvPr/>
            </p:nvGrpSpPr>
            <p:grpSpPr bwMode="auto">
              <a:xfrm>
                <a:off x="3107" y="1934"/>
                <a:ext cx="829" cy="250"/>
                <a:chOff x="1293" y="1752"/>
                <a:chExt cx="829" cy="250"/>
              </a:xfrm>
            </p:grpSpPr>
            <p:sp>
              <p:nvSpPr>
                <p:cNvPr id="72814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293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00</a:t>
                  </a:r>
                </a:p>
              </p:txBody>
            </p:sp>
            <p:sp>
              <p:nvSpPr>
                <p:cNvPr id="72815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01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72816" name="Group 79"/>
              <p:cNvGrpSpPr>
                <a:grpSpLocks/>
              </p:cNvGrpSpPr>
              <p:nvPr/>
            </p:nvGrpSpPr>
            <p:grpSpPr bwMode="auto">
              <a:xfrm>
                <a:off x="2698" y="2273"/>
                <a:ext cx="421" cy="659"/>
                <a:chOff x="884" y="2091"/>
                <a:chExt cx="421" cy="659"/>
              </a:xfrm>
            </p:grpSpPr>
            <p:sp>
              <p:nvSpPr>
                <p:cNvPr id="7281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884" y="2091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0</a:t>
                  </a:r>
                </a:p>
              </p:txBody>
            </p:sp>
            <p:sp>
              <p:nvSpPr>
                <p:cNvPr id="7281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884" y="2500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2819" name="Group 70"/>
              <p:cNvGrpSpPr>
                <a:grpSpLocks/>
              </p:cNvGrpSpPr>
              <p:nvPr/>
            </p:nvGrpSpPr>
            <p:grpSpPr bwMode="auto">
              <a:xfrm>
                <a:off x="3923" y="2205"/>
                <a:ext cx="816" cy="816"/>
                <a:chOff x="1293" y="2024"/>
                <a:chExt cx="816" cy="816"/>
              </a:xfrm>
            </p:grpSpPr>
            <p:grpSp>
              <p:nvGrpSpPr>
                <p:cNvPr id="72820" name="Group 60"/>
                <p:cNvGrpSpPr>
                  <a:grpSpLocks/>
                </p:cNvGrpSpPr>
                <p:nvPr/>
              </p:nvGrpSpPr>
              <p:grpSpPr bwMode="auto">
                <a:xfrm>
                  <a:off x="1293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7282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822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72823" name="Group 61"/>
                <p:cNvGrpSpPr>
                  <a:grpSpLocks/>
                </p:cNvGrpSpPr>
                <p:nvPr/>
              </p:nvGrpSpPr>
              <p:grpSpPr bwMode="auto">
                <a:xfrm>
                  <a:off x="1701" y="2024"/>
                  <a:ext cx="408" cy="408"/>
                  <a:chOff x="1293" y="2024"/>
                  <a:chExt cx="408" cy="408"/>
                </a:xfrm>
              </p:grpSpPr>
              <p:sp>
                <p:nvSpPr>
                  <p:cNvPr id="72824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825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72826" name="Group 64"/>
                <p:cNvGrpSpPr>
                  <a:grpSpLocks/>
                </p:cNvGrpSpPr>
                <p:nvPr/>
              </p:nvGrpSpPr>
              <p:grpSpPr bwMode="auto">
                <a:xfrm>
                  <a:off x="1293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72827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828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800" b="1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72829" name="Group 67"/>
                <p:cNvGrpSpPr>
                  <a:grpSpLocks/>
                </p:cNvGrpSpPr>
                <p:nvPr/>
              </p:nvGrpSpPr>
              <p:grpSpPr bwMode="auto">
                <a:xfrm>
                  <a:off x="1701" y="2432"/>
                  <a:ext cx="408" cy="408"/>
                  <a:chOff x="1293" y="2024"/>
                  <a:chExt cx="408" cy="408"/>
                </a:xfrm>
              </p:grpSpPr>
              <p:sp>
                <p:nvSpPr>
                  <p:cNvPr id="72830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293" y="2024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72831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7" y="2085"/>
                    <a:ext cx="378" cy="24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endParaRPr lang="en-US" altLang="zh-CN" sz="2800" b="1" baseline="-25000">
                      <a:solidFill>
                        <a:schemeClr val="folHlink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72832" name="Group 78"/>
              <p:cNvGrpSpPr>
                <a:grpSpLocks/>
              </p:cNvGrpSpPr>
              <p:nvPr/>
            </p:nvGrpSpPr>
            <p:grpSpPr bwMode="auto">
              <a:xfrm>
                <a:off x="3956" y="1931"/>
                <a:ext cx="829" cy="250"/>
                <a:chOff x="1293" y="1752"/>
                <a:chExt cx="829" cy="250"/>
              </a:xfrm>
            </p:grpSpPr>
            <p:sp>
              <p:nvSpPr>
                <p:cNvPr id="7283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293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11</a:t>
                  </a:r>
                </a:p>
              </p:txBody>
            </p:sp>
            <p:sp>
              <p:nvSpPr>
                <p:cNvPr id="7283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01" y="1752"/>
                  <a:ext cx="42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000" b="1">
                      <a:solidFill>
                        <a:schemeClr val="hlink"/>
                      </a:solidFill>
                    </a:rPr>
                    <a:t>10</a:t>
                  </a:r>
                </a:p>
              </p:txBody>
            </p:sp>
          </p:grpSp>
        </p:grpSp>
      </p:grpSp>
      <p:sp>
        <p:nvSpPr>
          <p:cNvPr id="72835" name="AutoShape 131"/>
          <p:cNvSpPr>
            <a:spLocks noChangeArrowheads="1"/>
          </p:cNvSpPr>
          <p:nvPr/>
        </p:nvSpPr>
        <p:spPr bwMode="auto">
          <a:xfrm>
            <a:off x="1428750" y="3919538"/>
            <a:ext cx="1008063" cy="4318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36" name="AutoShape 132"/>
          <p:cNvSpPr>
            <a:spLocks noChangeArrowheads="1"/>
          </p:cNvSpPr>
          <p:nvPr/>
        </p:nvSpPr>
        <p:spPr bwMode="auto">
          <a:xfrm>
            <a:off x="2687638" y="3200400"/>
            <a:ext cx="503237" cy="1160463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37" name="AutoShape 133"/>
          <p:cNvSpPr>
            <a:spLocks noChangeArrowheads="1"/>
          </p:cNvSpPr>
          <p:nvPr/>
        </p:nvSpPr>
        <p:spPr bwMode="auto">
          <a:xfrm>
            <a:off x="2111375" y="3894138"/>
            <a:ext cx="1008063" cy="504825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38" name="AutoShape 134"/>
          <p:cNvSpPr>
            <a:spLocks noChangeArrowheads="1"/>
          </p:cNvSpPr>
          <p:nvPr/>
        </p:nvSpPr>
        <p:spPr bwMode="auto">
          <a:xfrm>
            <a:off x="6383338" y="3822700"/>
            <a:ext cx="1079500" cy="431800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842" name="Group 138"/>
          <p:cNvGrpSpPr>
            <a:grpSpLocks/>
          </p:cNvGrpSpPr>
          <p:nvPr/>
        </p:nvGrpSpPr>
        <p:grpSpPr bwMode="auto">
          <a:xfrm>
            <a:off x="7450138" y="1747838"/>
            <a:ext cx="1439862" cy="457200"/>
            <a:chOff x="1429" y="3702"/>
            <a:chExt cx="907" cy="288"/>
          </a:xfrm>
        </p:grpSpPr>
        <p:sp>
          <p:nvSpPr>
            <p:cNvPr id="72840" name="Text Box 136"/>
            <p:cNvSpPr txBox="1">
              <a:spLocks noChangeArrowheads="1"/>
            </p:cNvSpPr>
            <p:nvPr/>
          </p:nvSpPr>
          <p:spPr bwMode="auto">
            <a:xfrm>
              <a:off x="1429" y="3702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 b="1">
                  <a:solidFill>
                    <a:schemeClr val="hlink"/>
                  </a:solidFill>
                  <a:latin typeface="Times New Roman" pitchFamily="18" charset="0"/>
                </a:rPr>
                <a:t>+BCD</a:t>
              </a:r>
            </a:p>
          </p:txBody>
        </p:sp>
        <p:sp>
          <p:nvSpPr>
            <p:cNvPr id="72841" name="Line 137"/>
            <p:cNvSpPr>
              <a:spLocks noChangeShapeType="1"/>
            </p:cNvSpPr>
            <p:nvPr/>
          </p:nvSpPr>
          <p:spPr bwMode="auto">
            <a:xfrm>
              <a:off x="1730" y="3726"/>
              <a:ext cx="16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843" name="Rectangle 139"/>
          <p:cNvSpPr>
            <a:spLocks noChangeArrowheads="1"/>
          </p:cNvSpPr>
          <p:nvPr/>
        </p:nvSpPr>
        <p:spPr bwMode="auto">
          <a:xfrm>
            <a:off x="612775" y="5275263"/>
            <a:ext cx="4103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 b="1">
                <a:latin typeface="宋体" charset="-122"/>
              </a:rPr>
              <a:t>*</a:t>
            </a:r>
            <a:r>
              <a:rPr kumimoji="1" lang="zh-CN" altLang="en-US" b="1">
                <a:latin typeface="Times New Roman" pitchFamily="18" charset="0"/>
              </a:rPr>
              <a:t> 相切的卡诺圈就是冗余项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92" grpId="0"/>
      <p:bldP spid="72793" grpId="0"/>
      <p:bldP spid="72835" grpId="0" animBg="1"/>
      <p:bldP spid="72836" grpId="0" animBg="1"/>
      <p:bldP spid="72837" grpId="0" animBg="1"/>
      <p:bldP spid="72838" grpId="0" animBg="1"/>
      <p:bldP spid="728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828675" y="909638"/>
            <a:ext cx="4175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altLang="zh-CN" sz="2800" b="1"/>
              <a:t>(</a:t>
            </a:r>
            <a:r>
              <a:rPr lang="en-US" altLang="zh-CN" sz="2800" b="1">
                <a:latin typeface="Times New Roman" pitchFamily="18" charset="0"/>
              </a:rPr>
              <a:t>2</a:t>
            </a:r>
            <a:r>
              <a:rPr lang="en-US" altLang="zh-CN" sz="2800" b="1"/>
              <a:t>) </a:t>
            </a:r>
            <a:r>
              <a:rPr lang="zh-CN" altLang="en-US" sz="2800" b="1"/>
              <a:t>增加惯性延时环节</a:t>
            </a:r>
          </a:p>
        </p:txBody>
      </p:sp>
      <p:pic>
        <p:nvPicPr>
          <p:cNvPr id="7373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6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50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四、组合逻辑电路的险象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900113" y="1484313"/>
            <a:ext cx="539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* </a:t>
            </a:r>
            <a:r>
              <a:rPr kumimoji="1" lang="zh-CN" altLang="en-US" b="1">
                <a:latin typeface="Times New Roman" pitchFamily="18" charset="0"/>
              </a:rPr>
              <a:t>通常采用</a:t>
            </a:r>
            <a:r>
              <a:rPr kumimoji="1" lang="en-US" altLang="zh-CN" b="1">
                <a:solidFill>
                  <a:schemeClr val="folHlink"/>
                </a:solidFill>
                <a:latin typeface="Times New Roman" pitchFamily="18" charset="0"/>
              </a:rPr>
              <a:t>RC</a:t>
            </a:r>
            <a:r>
              <a:rPr kumimoji="1" lang="zh-CN" altLang="en-US" b="1">
                <a:solidFill>
                  <a:schemeClr val="folHlink"/>
                </a:solidFill>
                <a:latin typeface="Times New Roman" pitchFamily="18" charset="0"/>
              </a:rPr>
              <a:t>电路</a:t>
            </a:r>
            <a:r>
              <a:rPr kumimoji="1" lang="zh-CN" altLang="en-US" b="1">
                <a:latin typeface="Times New Roman" pitchFamily="18" charset="0"/>
              </a:rPr>
              <a:t>作惯性延时环节</a:t>
            </a:r>
          </a:p>
        </p:txBody>
      </p:sp>
      <p:grpSp>
        <p:nvGrpSpPr>
          <p:cNvPr id="73765" name="Group 37"/>
          <p:cNvGrpSpPr>
            <a:grpSpLocks/>
          </p:cNvGrpSpPr>
          <p:nvPr/>
        </p:nvGrpSpPr>
        <p:grpSpPr bwMode="auto">
          <a:xfrm>
            <a:off x="323850" y="2309813"/>
            <a:ext cx="3260725" cy="2127250"/>
            <a:chOff x="1111" y="1434"/>
            <a:chExt cx="2054" cy="1340"/>
          </a:xfrm>
        </p:grpSpPr>
        <p:grpSp>
          <p:nvGrpSpPr>
            <p:cNvPr id="73738" name="Group 36"/>
            <p:cNvGrpSpPr>
              <a:grpSpLocks/>
            </p:cNvGrpSpPr>
            <p:nvPr/>
          </p:nvGrpSpPr>
          <p:grpSpPr bwMode="auto">
            <a:xfrm>
              <a:off x="1111" y="1434"/>
              <a:ext cx="1481" cy="1340"/>
              <a:chOff x="1354" y="2045"/>
              <a:chExt cx="1481" cy="1340"/>
            </a:xfrm>
          </p:grpSpPr>
          <p:grpSp>
            <p:nvGrpSpPr>
              <p:cNvPr id="73739" name="Group 24"/>
              <p:cNvGrpSpPr>
                <a:grpSpLocks/>
              </p:cNvGrpSpPr>
              <p:nvPr/>
            </p:nvGrpSpPr>
            <p:grpSpPr bwMode="auto">
              <a:xfrm>
                <a:off x="2154" y="2067"/>
                <a:ext cx="681" cy="1318"/>
                <a:chOff x="2154" y="2067"/>
                <a:chExt cx="681" cy="1318"/>
              </a:xfrm>
            </p:grpSpPr>
            <p:sp>
              <p:nvSpPr>
                <p:cNvPr id="73740" name="Rectangle 22"/>
                <p:cNvSpPr>
                  <a:spLocks noChangeArrowheads="1"/>
                </p:cNvSpPr>
                <p:nvPr/>
              </p:nvSpPr>
              <p:spPr bwMode="auto">
                <a:xfrm>
                  <a:off x="2154" y="2069"/>
                  <a:ext cx="681" cy="1316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374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49" y="2067"/>
                  <a:ext cx="308" cy="12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>
                  <a:spAutoFit/>
                </a:bodyPr>
                <a:lstStyle/>
                <a:p>
                  <a:pPr algn="ctr" defTabSz="914400"/>
                  <a:r>
                    <a:rPr lang="zh-CN" altLang="en-US" sz="2000" b="1"/>
                    <a:t>组合逻辑电路</a:t>
                  </a:r>
                </a:p>
              </p:txBody>
            </p:sp>
          </p:grpSp>
          <p:grpSp>
            <p:nvGrpSpPr>
              <p:cNvPr id="73742" name="Group 35"/>
              <p:cNvGrpSpPr>
                <a:grpSpLocks/>
              </p:cNvGrpSpPr>
              <p:nvPr/>
            </p:nvGrpSpPr>
            <p:grpSpPr bwMode="auto">
              <a:xfrm>
                <a:off x="1354" y="2045"/>
                <a:ext cx="800" cy="1294"/>
                <a:chOff x="1354" y="2045"/>
                <a:chExt cx="800" cy="1294"/>
              </a:xfrm>
            </p:grpSpPr>
            <p:grpSp>
              <p:nvGrpSpPr>
                <p:cNvPr id="73743" name="Group 27"/>
                <p:cNvGrpSpPr>
                  <a:grpSpLocks/>
                </p:cNvGrpSpPr>
                <p:nvPr/>
              </p:nvGrpSpPr>
              <p:grpSpPr bwMode="auto">
                <a:xfrm>
                  <a:off x="1357" y="2045"/>
                  <a:ext cx="797" cy="288"/>
                  <a:chOff x="1357" y="2045"/>
                  <a:chExt cx="797" cy="288"/>
                </a:xfrm>
              </p:grpSpPr>
              <p:sp>
                <p:nvSpPr>
                  <p:cNvPr id="73744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205"/>
                    <a:ext cx="36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45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7" y="2045"/>
                    <a:ext cx="46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latin typeface="Times New Roman" pitchFamily="18" charset="0"/>
                      </a:rPr>
                      <a:t>X</a:t>
                    </a:r>
                    <a:r>
                      <a:rPr lang="en-US" altLang="zh-CN" b="1" baseline="-25000"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73746" name="Group 28"/>
                <p:cNvGrpSpPr>
                  <a:grpSpLocks/>
                </p:cNvGrpSpPr>
                <p:nvPr/>
              </p:nvGrpSpPr>
              <p:grpSpPr bwMode="auto">
                <a:xfrm>
                  <a:off x="1354" y="2371"/>
                  <a:ext cx="797" cy="288"/>
                  <a:chOff x="1357" y="2045"/>
                  <a:chExt cx="797" cy="288"/>
                </a:xfrm>
              </p:grpSpPr>
              <p:sp>
                <p:nvSpPr>
                  <p:cNvPr id="7374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205"/>
                    <a:ext cx="36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4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7" y="2045"/>
                    <a:ext cx="46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latin typeface="Times New Roman" pitchFamily="18" charset="0"/>
                      </a:rPr>
                      <a:t>X</a:t>
                    </a:r>
                    <a:r>
                      <a:rPr lang="en-US" altLang="zh-CN" b="1" baseline="-25000">
                        <a:latin typeface="Times New Roman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73749" name="Group 31"/>
                <p:cNvGrpSpPr>
                  <a:grpSpLocks/>
                </p:cNvGrpSpPr>
                <p:nvPr/>
              </p:nvGrpSpPr>
              <p:grpSpPr bwMode="auto">
                <a:xfrm>
                  <a:off x="1354" y="3051"/>
                  <a:ext cx="797" cy="288"/>
                  <a:chOff x="1357" y="2045"/>
                  <a:chExt cx="797" cy="288"/>
                </a:xfrm>
              </p:grpSpPr>
              <p:sp>
                <p:nvSpPr>
                  <p:cNvPr id="73750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205"/>
                    <a:ext cx="36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751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7" y="2045"/>
                    <a:ext cx="46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latin typeface="Times New Roman" pitchFamily="18" charset="0"/>
                      </a:rPr>
                      <a:t>X</a:t>
                    </a:r>
                    <a:r>
                      <a:rPr lang="en-US" altLang="zh-CN" b="1" baseline="-25000">
                        <a:latin typeface="Times New Roman" pitchFamily="18" charset="0"/>
                      </a:rPr>
                      <a:t>n</a:t>
                    </a:r>
                  </a:p>
                </p:txBody>
              </p:sp>
            </p:grpSp>
            <p:sp>
              <p:nvSpPr>
                <p:cNvPr id="7375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632" y="2718"/>
                  <a:ext cx="43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zh-CN" altLang="en-US" b="1">
                      <a:latin typeface="宋体" charset="-122"/>
                    </a:rPr>
                    <a:t>┆</a:t>
                  </a:r>
                </a:p>
              </p:txBody>
            </p:sp>
          </p:grpSp>
        </p:grpSp>
        <p:sp>
          <p:nvSpPr>
            <p:cNvPr id="73755" name="Text Box 38"/>
            <p:cNvSpPr txBox="1">
              <a:spLocks noChangeArrowheads="1"/>
            </p:cNvSpPr>
            <p:nvPr/>
          </p:nvSpPr>
          <p:spPr bwMode="auto">
            <a:xfrm>
              <a:off x="2744" y="1752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="1">
                  <a:latin typeface="Times New Roman" pitchFamily="18" charset="0"/>
                </a:rPr>
                <a:t>F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73764" name="Line 36"/>
            <p:cNvSpPr>
              <a:spLocks noChangeShapeType="1"/>
            </p:cNvSpPr>
            <p:nvPr/>
          </p:nvSpPr>
          <p:spPr bwMode="auto">
            <a:xfrm>
              <a:off x="2592" y="2115"/>
              <a:ext cx="31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775" name="Group 47"/>
          <p:cNvGrpSpPr>
            <a:grpSpLocks/>
          </p:cNvGrpSpPr>
          <p:nvPr/>
        </p:nvGrpSpPr>
        <p:grpSpPr bwMode="auto">
          <a:xfrm>
            <a:off x="3162300" y="3317875"/>
            <a:ext cx="1841500" cy="1081088"/>
            <a:chOff x="2536" y="2069"/>
            <a:chExt cx="1160" cy="681"/>
          </a:xfrm>
        </p:grpSpPr>
        <p:grpSp>
          <p:nvGrpSpPr>
            <p:cNvPr id="73772" name="Group 44"/>
            <p:cNvGrpSpPr>
              <a:grpSpLocks/>
            </p:cNvGrpSpPr>
            <p:nvPr/>
          </p:nvGrpSpPr>
          <p:grpSpPr bwMode="auto">
            <a:xfrm>
              <a:off x="2547" y="2069"/>
              <a:ext cx="1149" cy="681"/>
              <a:chOff x="2547" y="2069"/>
              <a:chExt cx="1149" cy="681"/>
            </a:xfrm>
          </p:grpSpPr>
          <p:sp>
            <p:nvSpPr>
              <p:cNvPr id="73754" name="Line 37"/>
              <p:cNvSpPr>
                <a:spLocks noChangeShapeType="1"/>
              </p:cNvSpPr>
              <p:nvPr/>
            </p:nvSpPr>
            <p:spPr bwMode="auto">
              <a:xfrm>
                <a:off x="2909" y="2115"/>
                <a:ext cx="787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6" name="Rectangle 38"/>
              <p:cNvSpPr>
                <a:spLocks noChangeArrowheads="1"/>
              </p:cNvSpPr>
              <p:nvPr/>
            </p:nvSpPr>
            <p:spPr bwMode="auto">
              <a:xfrm>
                <a:off x="2547" y="2069"/>
                <a:ext cx="362" cy="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67" name="Line 39"/>
              <p:cNvSpPr>
                <a:spLocks noChangeShapeType="1"/>
              </p:cNvSpPr>
              <p:nvPr/>
            </p:nvSpPr>
            <p:spPr bwMode="auto">
              <a:xfrm>
                <a:off x="3016" y="2387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8" name="Line 40"/>
              <p:cNvSpPr>
                <a:spLocks noChangeShapeType="1"/>
              </p:cNvSpPr>
              <p:nvPr/>
            </p:nvSpPr>
            <p:spPr bwMode="auto">
              <a:xfrm>
                <a:off x="3016" y="2478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69" name="Line 41"/>
              <p:cNvSpPr>
                <a:spLocks noChangeShapeType="1"/>
              </p:cNvSpPr>
              <p:nvPr/>
            </p:nvSpPr>
            <p:spPr bwMode="auto">
              <a:xfrm flipV="1">
                <a:off x="3131" y="2115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0" name="Line 42"/>
              <p:cNvSpPr>
                <a:spLocks noChangeShapeType="1"/>
              </p:cNvSpPr>
              <p:nvPr/>
            </p:nvSpPr>
            <p:spPr bwMode="auto">
              <a:xfrm flipV="1">
                <a:off x="3131" y="247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771" name="Line 43"/>
              <p:cNvSpPr>
                <a:spLocks noChangeShapeType="1"/>
              </p:cNvSpPr>
              <p:nvPr/>
            </p:nvSpPr>
            <p:spPr bwMode="auto">
              <a:xfrm>
                <a:off x="3061" y="2750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773" name="Text Box 45"/>
            <p:cNvSpPr txBox="1">
              <a:spLocks noChangeArrowheads="1"/>
            </p:cNvSpPr>
            <p:nvPr/>
          </p:nvSpPr>
          <p:spPr bwMode="auto">
            <a:xfrm>
              <a:off x="2536" y="2138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73774" name="Text Box 46"/>
            <p:cNvSpPr txBox="1">
              <a:spLocks noChangeArrowheads="1"/>
            </p:cNvSpPr>
            <p:nvPr/>
          </p:nvSpPr>
          <p:spPr bwMode="auto">
            <a:xfrm>
              <a:off x="3217" y="2282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="1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73776" name="Rectangle 48"/>
          <p:cNvSpPr>
            <a:spLocks noChangeArrowheads="1"/>
          </p:cNvSpPr>
          <p:nvPr/>
        </p:nvSpPr>
        <p:spPr bwMode="auto">
          <a:xfrm>
            <a:off x="395288" y="4940300"/>
            <a:ext cx="8424862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en-US" altLang="zh-CN" b="1">
                <a:latin typeface="Times New Roman" pitchFamily="18" charset="0"/>
              </a:rPr>
              <a:t>    RC</a:t>
            </a:r>
            <a:r>
              <a:rPr kumimoji="1" lang="zh-CN" altLang="en-US" b="1">
                <a:latin typeface="Times New Roman" pitchFamily="18" charset="0"/>
              </a:rPr>
              <a:t>电路实际上是一个</a:t>
            </a:r>
            <a:r>
              <a:rPr kumimoji="1" lang="zh-CN" altLang="en-US" b="1">
                <a:solidFill>
                  <a:schemeClr val="folHlink"/>
                </a:solidFill>
                <a:latin typeface="Times New Roman" pitchFamily="18" charset="0"/>
              </a:rPr>
              <a:t>低通滤波器</a:t>
            </a:r>
            <a:r>
              <a:rPr kumimoji="1" lang="zh-CN" altLang="en-US" b="1">
                <a:latin typeface="Times New Roman" pitchFamily="18" charset="0"/>
              </a:rPr>
              <a:t>。由于竞争引起的险象都是一些频率很高的尖脉冲信号，因此，险象在通过</a:t>
            </a:r>
            <a:r>
              <a:rPr kumimoji="1" lang="en-US" altLang="zh-CN" b="1">
                <a:latin typeface="Times New Roman" pitchFamily="18" charset="0"/>
              </a:rPr>
              <a:t>RC</a:t>
            </a:r>
            <a:r>
              <a:rPr kumimoji="1" lang="zh-CN" altLang="en-US" b="1">
                <a:latin typeface="Times New Roman" pitchFamily="18" charset="0"/>
              </a:rPr>
              <a:t>电路后能基本被滤掉，保留下来的仅仅是一些幅度极小的毛刺，它们不再对电路的可靠性产生影响</a:t>
            </a:r>
          </a:p>
        </p:txBody>
      </p:sp>
      <p:pic>
        <p:nvPicPr>
          <p:cNvPr id="73777" name="Picture 49" descr="TU4-19b"/>
          <p:cNvPicPr>
            <a:picLocks noChangeAspect="1" noChangeArrowheads="1"/>
          </p:cNvPicPr>
          <p:nvPr/>
        </p:nvPicPr>
        <p:blipFill>
          <a:blip r:embed="rId4">
            <a:lum bright="-100000"/>
          </a:blip>
          <a:srcRect/>
          <a:stretch>
            <a:fillRect/>
          </a:stretch>
        </p:blipFill>
        <p:spPr bwMode="auto">
          <a:xfrm>
            <a:off x="5233988" y="2009775"/>
            <a:ext cx="3657600" cy="293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737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737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737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  <p:bldP spid="73736" grpId="0"/>
      <p:bldP spid="7377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6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6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50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四、组合逻辑电路的险象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828675" y="909638"/>
            <a:ext cx="287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altLang="zh-CN" sz="2800" b="1"/>
              <a:t>(</a:t>
            </a: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en-US" altLang="zh-CN" sz="2800" b="1"/>
              <a:t>) </a:t>
            </a:r>
            <a:r>
              <a:rPr lang="zh-CN" altLang="en-US" sz="2800" b="1"/>
              <a:t>选通法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52413" y="1557338"/>
            <a:ext cx="8891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 b="1"/>
              <a:t>利用选通脉冲的作用，时间上加以控制，使输出避开险象脉冲</a:t>
            </a:r>
          </a:p>
        </p:txBody>
      </p:sp>
      <p:grpSp>
        <p:nvGrpSpPr>
          <p:cNvPr id="52294" name="Group 70"/>
          <p:cNvGrpSpPr>
            <a:grpSpLocks/>
          </p:cNvGrpSpPr>
          <p:nvPr/>
        </p:nvGrpSpPr>
        <p:grpSpPr bwMode="auto">
          <a:xfrm>
            <a:off x="539750" y="2276475"/>
            <a:ext cx="4581525" cy="2305050"/>
            <a:chOff x="340" y="1570"/>
            <a:chExt cx="2886" cy="1452"/>
          </a:xfrm>
        </p:grpSpPr>
        <p:sp>
          <p:nvSpPr>
            <p:cNvPr id="74762" name="Text Box 78"/>
            <p:cNvSpPr txBox="1">
              <a:spLocks noChangeArrowheads="1"/>
            </p:cNvSpPr>
            <p:nvPr/>
          </p:nvSpPr>
          <p:spPr bwMode="auto">
            <a:xfrm>
              <a:off x="340" y="179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A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74763" name="Text Box 79"/>
            <p:cNvSpPr txBox="1">
              <a:spLocks noChangeArrowheads="1"/>
            </p:cNvSpPr>
            <p:nvPr/>
          </p:nvSpPr>
          <p:spPr bwMode="auto">
            <a:xfrm>
              <a:off x="2789" y="2152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F</a:t>
              </a:r>
              <a:endParaRPr lang="en-US" altLang="zh-CN" b="1" baseline="-2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74764" name="Line 76"/>
            <p:cNvSpPr>
              <a:spLocks noChangeShapeType="1"/>
            </p:cNvSpPr>
            <p:nvPr/>
          </p:nvSpPr>
          <p:spPr bwMode="auto">
            <a:xfrm>
              <a:off x="679" y="1719"/>
              <a:ext cx="6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4765" name="Group 17"/>
            <p:cNvGrpSpPr>
              <a:grpSpLocks/>
            </p:cNvGrpSpPr>
            <p:nvPr/>
          </p:nvGrpSpPr>
          <p:grpSpPr bwMode="auto">
            <a:xfrm>
              <a:off x="1335" y="1616"/>
              <a:ext cx="379" cy="432"/>
              <a:chOff x="2925" y="2750"/>
              <a:chExt cx="379" cy="432"/>
            </a:xfrm>
          </p:grpSpPr>
          <p:sp>
            <p:nvSpPr>
              <p:cNvPr id="74766" name="Rectangle 73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&amp;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74767" name="Oval 16"/>
              <p:cNvSpPr>
                <a:spLocks noChangeArrowheads="1"/>
              </p:cNvSpPr>
              <p:nvPr/>
            </p:nvSpPr>
            <p:spPr bwMode="auto">
              <a:xfrm>
                <a:off x="3213" y="29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4768" name="Group 21"/>
            <p:cNvGrpSpPr>
              <a:grpSpLocks/>
            </p:cNvGrpSpPr>
            <p:nvPr/>
          </p:nvGrpSpPr>
          <p:grpSpPr bwMode="auto">
            <a:xfrm>
              <a:off x="1351" y="2544"/>
              <a:ext cx="379" cy="432"/>
              <a:chOff x="2925" y="2750"/>
              <a:chExt cx="379" cy="432"/>
            </a:xfrm>
          </p:grpSpPr>
          <p:sp>
            <p:nvSpPr>
              <p:cNvPr id="74769" name="Rectangle 73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&amp;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74770" name="Oval 23"/>
              <p:cNvSpPr>
                <a:spLocks noChangeArrowheads="1"/>
              </p:cNvSpPr>
              <p:nvPr/>
            </p:nvSpPr>
            <p:spPr bwMode="auto">
              <a:xfrm>
                <a:off x="3213" y="29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74771" name="Group 27"/>
            <p:cNvGrpSpPr>
              <a:grpSpLocks/>
            </p:cNvGrpSpPr>
            <p:nvPr/>
          </p:nvGrpSpPr>
          <p:grpSpPr bwMode="auto">
            <a:xfrm>
              <a:off x="2115" y="2067"/>
              <a:ext cx="379" cy="432"/>
              <a:chOff x="2925" y="2750"/>
              <a:chExt cx="379" cy="432"/>
            </a:xfrm>
          </p:grpSpPr>
          <p:sp>
            <p:nvSpPr>
              <p:cNvPr id="74772" name="Rectangle 73"/>
              <p:cNvSpPr>
                <a:spLocks noChangeArrowheads="1"/>
              </p:cNvSpPr>
              <p:nvPr/>
            </p:nvSpPr>
            <p:spPr bwMode="auto">
              <a:xfrm>
                <a:off x="2925" y="27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&amp;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74773" name="Oval 29"/>
              <p:cNvSpPr>
                <a:spLocks noChangeArrowheads="1"/>
              </p:cNvSpPr>
              <p:nvPr/>
            </p:nvSpPr>
            <p:spPr bwMode="auto">
              <a:xfrm>
                <a:off x="3213" y="29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74774" name="Line 76"/>
            <p:cNvSpPr>
              <a:spLocks noChangeShapeType="1"/>
            </p:cNvSpPr>
            <p:nvPr/>
          </p:nvSpPr>
          <p:spPr bwMode="auto">
            <a:xfrm>
              <a:off x="1877" y="2158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5" name="Line 77"/>
            <p:cNvSpPr>
              <a:spLocks noChangeShapeType="1"/>
            </p:cNvSpPr>
            <p:nvPr/>
          </p:nvSpPr>
          <p:spPr bwMode="auto">
            <a:xfrm>
              <a:off x="1712" y="1839"/>
              <a:ext cx="1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6" name="Line 47"/>
            <p:cNvSpPr>
              <a:spLocks noChangeShapeType="1"/>
            </p:cNvSpPr>
            <p:nvPr/>
          </p:nvSpPr>
          <p:spPr bwMode="auto">
            <a:xfrm>
              <a:off x="1877" y="1831"/>
              <a:ext cx="0" cy="3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7" name="Line 77"/>
            <p:cNvSpPr>
              <a:spLocks noChangeShapeType="1"/>
            </p:cNvSpPr>
            <p:nvPr/>
          </p:nvSpPr>
          <p:spPr bwMode="auto">
            <a:xfrm>
              <a:off x="2490" y="2294"/>
              <a:ext cx="3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8" name="Line 76"/>
            <p:cNvSpPr>
              <a:spLocks noChangeShapeType="1"/>
            </p:cNvSpPr>
            <p:nvPr/>
          </p:nvSpPr>
          <p:spPr bwMode="auto">
            <a:xfrm>
              <a:off x="679" y="2883"/>
              <a:ext cx="6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9" name="Line 76"/>
            <p:cNvSpPr>
              <a:spLocks noChangeShapeType="1"/>
            </p:cNvSpPr>
            <p:nvPr/>
          </p:nvSpPr>
          <p:spPr bwMode="auto">
            <a:xfrm>
              <a:off x="1247" y="2659"/>
              <a:ext cx="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0" name="Line 76"/>
            <p:cNvSpPr>
              <a:spLocks noChangeShapeType="1"/>
            </p:cNvSpPr>
            <p:nvPr/>
          </p:nvSpPr>
          <p:spPr bwMode="auto">
            <a:xfrm>
              <a:off x="1879" y="2385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1" name="Line 77"/>
            <p:cNvSpPr>
              <a:spLocks noChangeShapeType="1"/>
            </p:cNvSpPr>
            <p:nvPr/>
          </p:nvSpPr>
          <p:spPr bwMode="auto">
            <a:xfrm>
              <a:off x="1722" y="2765"/>
              <a:ext cx="1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2" name="Line 47"/>
            <p:cNvSpPr>
              <a:spLocks noChangeShapeType="1"/>
            </p:cNvSpPr>
            <p:nvPr/>
          </p:nvSpPr>
          <p:spPr bwMode="auto">
            <a:xfrm>
              <a:off x="1879" y="2387"/>
              <a:ext cx="0" cy="3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3" name="Text Box 78"/>
            <p:cNvSpPr txBox="1">
              <a:spLocks noChangeArrowheads="1"/>
            </p:cNvSpPr>
            <p:nvPr/>
          </p:nvSpPr>
          <p:spPr bwMode="auto">
            <a:xfrm>
              <a:off x="340" y="2734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C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74784" name="Text Box 78"/>
            <p:cNvSpPr txBox="1">
              <a:spLocks noChangeArrowheads="1"/>
            </p:cNvSpPr>
            <p:nvPr/>
          </p:nvSpPr>
          <p:spPr bwMode="auto">
            <a:xfrm>
              <a:off x="340" y="1570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B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74785" name="Line 76"/>
            <p:cNvSpPr>
              <a:spLocks noChangeShapeType="1"/>
            </p:cNvSpPr>
            <p:nvPr/>
          </p:nvSpPr>
          <p:spPr bwMode="auto">
            <a:xfrm>
              <a:off x="839" y="2659"/>
              <a:ext cx="1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6" name="Oval 55"/>
            <p:cNvSpPr>
              <a:spLocks noChangeArrowheads="1"/>
            </p:cNvSpPr>
            <p:nvPr/>
          </p:nvSpPr>
          <p:spPr bwMode="auto">
            <a:xfrm>
              <a:off x="820" y="1909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787" name="Line 38"/>
            <p:cNvSpPr>
              <a:spLocks noChangeShapeType="1"/>
            </p:cNvSpPr>
            <p:nvPr/>
          </p:nvSpPr>
          <p:spPr bwMode="auto">
            <a:xfrm>
              <a:off x="839" y="1933"/>
              <a:ext cx="0" cy="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4788" name="Group 69"/>
            <p:cNvGrpSpPr>
              <a:grpSpLocks/>
            </p:cNvGrpSpPr>
            <p:nvPr/>
          </p:nvGrpSpPr>
          <p:grpSpPr bwMode="auto">
            <a:xfrm>
              <a:off x="970" y="2501"/>
              <a:ext cx="272" cy="317"/>
              <a:chOff x="1338" y="3521"/>
              <a:chExt cx="272" cy="317"/>
            </a:xfrm>
          </p:grpSpPr>
          <p:sp>
            <p:nvSpPr>
              <p:cNvPr id="74789" name="Rectangle 73"/>
              <p:cNvSpPr>
                <a:spLocks noChangeArrowheads="1"/>
              </p:cNvSpPr>
              <p:nvPr/>
            </p:nvSpPr>
            <p:spPr bwMode="auto">
              <a:xfrm>
                <a:off x="1338" y="3521"/>
                <a:ext cx="181" cy="31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="1">
                    <a:latin typeface="Times New Roman" pitchFamily="18" charset="0"/>
                    <a:ea typeface="ˎ̥"/>
                    <a:cs typeface="ˎ̥"/>
                  </a:rPr>
                  <a:t>1</a:t>
                </a:r>
                <a:endParaRPr lang="en-US" altLang="zh-CN" sz="1800">
                  <a:latin typeface="Arial" charset="0"/>
                </a:endParaRPr>
              </a:p>
            </p:txBody>
          </p:sp>
          <p:sp>
            <p:nvSpPr>
              <p:cNvPr id="74790" name="Oval 16"/>
              <p:cNvSpPr>
                <a:spLocks noChangeArrowheads="1"/>
              </p:cNvSpPr>
              <p:nvPr/>
            </p:nvSpPr>
            <p:spPr bwMode="auto">
              <a:xfrm>
                <a:off x="1519" y="3635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74791" name="Line 76"/>
            <p:cNvSpPr>
              <a:spLocks noChangeShapeType="1"/>
            </p:cNvSpPr>
            <p:nvPr/>
          </p:nvSpPr>
          <p:spPr bwMode="auto">
            <a:xfrm>
              <a:off x="676" y="1937"/>
              <a:ext cx="6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33" name="Text Box 49"/>
          <p:cNvSpPr txBox="1">
            <a:spLocks noChangeArrowheads="1"/>
          </p:cNvSpPr>
          <p:nvPr/>
        </p:nvSpPr>
        <p:spPr bwMode="auto">
          <a:xfrm>
            <a:off x="879475" y="4365625"/>
            <a:ext cx="110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b="1"/>
              <a:t>“</a:t>
            </a:r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b="1"/>
              <a:t>”</a:t>
            </a:r>
          </a:p>
        </p:txBody>
      </p:sp>
      <p:sp>
        <p:nvSpPr>
          <p:cNvPr id="2" name="Text Box 49"/>
          <p:cNvSpPr txBox="1">
            <a:spLocks noChangeArrowheads="1"/>
          </p:cNvSpPr>
          <p:nvPr/>
        </p:nvSpPr>
        <p:spPr bwMode="auto">
          <a:xfrm>
            <a:off x="900113" y="2060575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b="1"/>
              <a:t>“</a:t>
            </a:r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b="1"/>
              <a:t>”</a:t>
            </a:r>
          </a:p>
        </p:txBody>
      </p:sp>
      <p:grpSp>
        <p:nvGrpSpPr>
          <p:cNvPr id="74798" name="Group 46"/>
          <p:cNvGrpSpPr>
            <a:grpSpLocks/>
          </p:cNvGrpSpPr>
          <p:nvPr/>
        </p:nvGrpSpPr>
        <p:grpSpPr bwMode="auto">
          <a:xfrm>
            <a:off x="2627313" y="3667125"/>
            <a:ext cx="1027112" cy="1704975"/>
            <a:chOff x="1655" y="2310"/>
            <a:chExt cx="647" cy="1074"/>
          </a:xfrm>
        </p:grpSpPr>
        <p:grpSp>
          <p:nvGrpSpPr>
            <p:cNvPr id="74796" name="Group 44"/>
            <p:cNvGrpSpPr>
              <a:grpSpLocks/>
            </p:cNvGrpSpPr>
            <p:nvPr/>
          </p:nvGrpSpPr>
          <p:grpSpPr bwMode="auto">
            <a:xfrm>
              <a:off x="1976" y="2310"/>
              <a:ext cx="136" cy="774"/>
              <a:chOff x="1928" y="2928"/>
              <a:chExt cx="136" cy="774"/>
            </a:xfrm>
          </p:grpSpPr>
          <p:sp>
            <p:nvSpPr>
              <p:cNvPr id="74794" name="Line 76"/>
              <p:cNvSpPr>
                <a:spLocks noChangeShapeType="1"/>
              </p:cNvSpPr>
              <p:nvPr/>
            </p:nvSpPr>
            <p:spPr bwMode="auto">
              <a:xfrm>
                <a:off x="1928" y="2928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5" name="Line 47"/>
              <p:cNvSpPr>
                <a:spLocks noChangeShapeType="1"/>
              </p:cNvSpPr>
              <p:nvPr/>
            </p:nvSpPr>
            <p:spPr bwMode="auto">
              <a:xfrm>
                <a:off x="1928" y="2931"/>
                <a:ext cx="0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4797" name="Text Box 45"/>
            <p:cNvSpPr txBox="1">
              <a:spLocks noChangeArrowheads="1"/>
            </p:cNvSpPr>
            <p:nvPr/>
          </p:nvSpPr>
          <p:spPr bwMode="auto">
            <a:xfrm>
              <a:off x="1655" y="3096"/>
              <a:ext cx="6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b="1"/>
                <a:t>选通</a:t>
              </a:r>
            </a:p>
          </p:txBody>
        </p:sp>
      </p:grpSp>
      <p:sp>
        <p:nvSpPr>
          <p:cNvPr id="22559" name="AutoShape 31"/>
          <p:cNvSpPr>
            <a:spLocks noChangeArrowheads="1"/>
          </p:cNvSpPr>
          <p:nvPr/>
        </p:nvSpPr>
        <p:spPr bwMode="auto">
          <a:xfrm>
            <a:off x="828675" y="5876925"/>
            <a:ext cx="2159000" cy="501650"/>
          </a:xfrm>
          <a:prstGeom prst="wedgeRoundRectCallout">
            <a:avLst>
              <a:gd name="adj1" fmla="val 42940"/>
              <a:gd name="adj2" fmla="val -14651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 b="1">
                <a:solidFill>
                  <a:schemeClr val="folHlink"/>
                </a:solidFill>
                <a:latin typeface="Times New Roman" pitchFamily="18" charset="0"/>
              </a:rPr>
              <a:t>与</a:t>
            </a:r>
            <a:r>
              <a:rPr lang="zh-CN" altLang="en-US" sz="2000" b="1">
                <a:latin typeface="Times New Roman" pitchFamily="18" charset="0"/>
              </a:rPr>
              <a:t>逻辑，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000" b="1">
                <a:latin typeface="Times New Roman" pitchFamily="18" charset="0"/>
              </a:rPr>
              <a:t>有效</a:t>
            </a:r>
            <a:endParaRPr lang="zh-CN" altLang="en-US" sz="2000" b="1" baseline="-25000">
              <a:latin typeface="Times New Roman" pitchFamily="18" charset="0"/>
            </a:endParaRPr>
          </a:p>
        </p:txBody>
      </p:sp>
      <p:grpSp>
        <p:nvGrpSpPr>
          <p:cNvPr id="74806" name="Group 54"/>
          <p:cNvGrpSpPr>
            <a:grpSpLocks/>
          </p:cNvGrpSpPr>
          <p:nvPr/>
        </p:nvGrpSpPr>
        <p:grpSpPr bwMode="auto">
          <a:xfrm>
            <a:off x="5075238" y="2781300"/>
            <a:ext cx="2806700" cy="431800"/>
            <a:chOff x="3833" y="2931"/>
            <a:chExt cx="1768" cy="272"/>
          </a:xfrm>
        </p:grpSpPr>
        <p:sp>
          <p:nvSpPr>
            <p:cNvPr id="74800" name="Line 69"/>
            <p:cNvSpPr>
              <a:spLocks noChangeShapeType="1"/>
            </p:cNvSpPr>
            <p:nvPr/>
          </p:nvSpPr>
          <p:spPr bwMode="auto">
            <a:xfrm>
              <a:off x="4785" y="2931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4801" name="Group 49"/>
            <p:cNvGrpSpPr>
              <a:grpSpLocks/>
            </p:cNvGrpSpPr>
            <p:nvPr/>
          </p:nvGrpSpPr>
          <p:grpSpPr bwMode="auto">
            <a:xfrm>
              <a:off x="4648" y="2931"/>
              <a:ext cx="137" cy="272"/>
              <a:chOff x="4648" y="3067"/>
              <a:chExt cx="137" cy="272"/>
            </a:xfrm>
          </p:grpSpPr>
          <p:sp>
            <p:nvSpPr>
              <p:cNvPr id="74802" name="Line 70"/>
              <p:cNvSpPr>
                <a:spLocks noChangeShapeType="1"/>
              </p:cNvSpPr>
              <p:nvPr/>
            </p:nvSpPr>
            <p:spPr bwMode="auto">
              <a:xfrm>
                <a:off x="4648" y="3339"/>
                <a:ext cx="1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03" name="Line 71"/>
              <p:cNvSpPr>
                <a:spLocks noChangeShapeType="1"/>
              </p:cNvSpPr>
              <p:nvPr/>
            </p:nvSpPr>
            <p:spPr bwMode="auto">
              <a:xfrm flipV="1">
                <a:off x="4648" y="3067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04" name="Line 72"/>
              <p:cNvSpPr>
                <a:spLocks noChangeShapeType="1"/>
              </p:cNvSpPr>
              <p:nvPr/>
            </p:nvSpPr>
            <p:spPr bwMode="auto">
              <a:xfrm flipV="1">
                <a:off x="4785" y="3067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4805" name="Line 69"/>
            <p:cNvSpPr>
              <a:spLocks noChangeShapeType="1"/>
            </p:cNvSpPr>
            <p:nvPr/>
          </p:nvSpPr>
          <p:spPr bwMode="auto">
            <a:xfrm>
              <a:off x="3833" y="2931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814" name="Group 62"/>
          <p:cNvGrpSpPr>
            <a:grpSpLocks/>
          </p:cNvGrpSpPr>
          <p:nvPr/>
        </p:nvGrpSpPr>
        <p:grpSpPr bwMode="auto">
          <a:xfrm>
            <a:off x="5148263" y="3932238"/>
            <a:ext cx="2808287" cy="433387"/>
            <a:chOff x="3243" y="2477"/>
            <a:chExt cx="1769" cy="273"/>
          </a:xfrm>
        </p:grpSpPr>
        <p:sp>
          <p:nvSpPr>
            <p:cNvPr id="74808" name="Line 69"/>
            <p:cNvSpPr>
              <a:spLocks noChangeShapeType="1"/>
            </p:cNvSpPr>
            <p:nvPr/>
          </p:nvSpPr>
          <p:spPr bwMode="auto">
            <a:xfrm>
              <a:off x="4377" y="2477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10" name="Line 70"/>
            <p:cNvSpPr>
              <a:spLocks noChangeShapeType="1"/>
            </p:cNvSpPr>
            <p:nvPr/>
          </p:nvSpPr>
          <p:spPr bwMode="auto">
            <a:xfrm>
              <a:off x="4697" y="2749"/>
              <a:ext cx="3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11" name="Line 71"/>
            <p:cNvSpPr>
              <a:spLocks noChangeShapeType="1"/>
            </p:cNvSpPr>
            <p:nvPr/>
          </p:nvSpPr>
          <p:spPr bwMode="auto">
            <a:xfrm flipV="1">
              <a:off x="4376" y="2477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12" name="Line 72"/>
            <p:cNvSpPr>
              <a:spLocks noChangeShapeType="1"/>
            </p:cNvSpPr>
            <p:nvPr/>
          </p:nvSpPr>
          <p:spPr bwMode="auto">
            <a:xfrm flipV="1">
              <a:off x="4694" y="2477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13" name="Line 69"/>
            <p:cNvSpPr>
              <a:spLocks noChangeShapeType="1"/>
            </p:cNvSpPr>
            <p:nvPr/>
          </p:nvSpPr>
          <p:spPr bwMode="auto">
            <a:xfrm>
              <a:off x="3243" y="2750"/>
              <a:ext cx="1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817" name="Group 65"/>
          <p:cNvGrpSpPr>
            <a:grpSpLocks/>
          </p:cNvGrpSpPr>
          <p:nvPr/>
        </p:nvGrpSpPr>
        <p:grpSpPr bwMode="auto">
          <a:xfrm>
            <a:off x="6948488" y="2636838"/>
            <a:ext cx="503237" cy="1296987"/>
            <a:chOff x="4377" y="1661"/>
            <a:chExt cx="317" cy="817"/>
          </a:xfrm>
        </p:grpSpPr>
        <p:sp>
          <p:nvSpPr>
            <p:cNvPr id="74815" name="Line 63"/>
            <p:cNvSpPr>
              <a:spLocks noChangeShapeType="1"/>
            </p:cNvSpPr>
            <p:nvPr/>
          </p:nvSpPr>
          <p:spPr bwMode="auto">
            <a:xfrm flipV="1">
              <a:off x="4377" y="1661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16" name="Line 64"/>
            <p:cNvSpPr>
              <a:spLocks noChangeShapeType="1"/>
            </p:cNvSpPr>
            <p:nvPr/>
          </p:nvSpPr>
          <p:spPr bwMode="auto">
            <a:xfrm flipV="1">
              <a:off x="4694" y="1661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AutoShape 31"/>
          <p:cNvSpPr>
            <a:spLocks noChangeArrowheads="1"/>
          </p:cNvSpPr>
          <p:nvPr/>
        </p:nvSpPr>
        <p:spPr bwMode="auto">
          <a:xfrm>
            <a:off x="5724525" y="4940300"/>
            <a:ext cx="1727200" cy="501650"/>
          </a:xfrm>
          <a:prstGeom prst="wedgeRoundRectCallout">
            <a:avLst>
              <a:gd name="adj1" fmla="val 38972"/>
              <a:gd name="adj2" fmla="val -219935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 b="1">
                <a:solidFill>
                  <a:schemeClr val="folHlink"/>
                </a:solidFill>
                <a:latin typeface="Times New Roman" pitchFamily="18" charset="0"/>
              </a:rPr>
              <a:t>延时</a:t>
            </a:r>
            <a:r>
              <a:rPr lang="zh-CN" altLang="en-US" sz="2000" b="1">
                <a:latin typeface="Times New Roman" pitchFamily="18" charset="0"/>
              </a:rPr>
              <a:t>选通</a:t>
            </a:r>
            <a:endParaRPr lang="zh-CN" altLang="en-US" sz="2000" b="1" baseline="-25000">
              <a:latin typeface="Times New Roman" pitchFamily="18" charset="0"/>
            </a:endParaRPr>
          </a:p>
        </p:txBody>
      </p:sp>
      <p:sp>
        <p:nvSpPr>
          <p:cNvPr id="74819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/>
      <p:bldP spid="74760" grpId="0"/>
      <p:bldP spid="67633" grpId="0"/>
      <p:bldP spid="2" grpId="0"/>
      <p:bldP spid="22559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/>
          <p:cNvSpPr/>
          <p:nvPr/>
        </p:nvSpPr>
        <p:spPr bwMode="auto">
          <a:xfrm>
            <a:off x="2387600" y="2441575"/>
            <a:ext cx="70326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403600" y="1273175"/>
            <a:ext cx="452438" cy="2308225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835400" y="265113"/>
            <a:ext cx="385763" cy="3316287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381375" y="3581400"/>
            <a:ext cx="47307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381375" y="3913188"/>
            <a:ext cx="671513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1873250" y="2563813"/>
            <a:ext cx="434975" cy="3444875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28" name="Freeform 21"/>
          <p:cNvSpPr/>
          <p:nvPr/>
        </p:nvSpPr>
        <p:spPr bwMode="auto">
          <a:xfrm>
            <a:off x="530225" y="2563813"/>
            <a:ext cx="1778000" cy="3470275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530225" y="1749425"/>
            <a:ext cx="2751138" cy="4284663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0" name="Freeform 25"/>
          <p:cNvSpPr/>
          <p:nvPr/>
        </p:nvSpPr>
        <p:spPr bwMode="auto">
          <a:xfrm>
            <a:off x="-855663" y="4979988"/>
            <a:ext cx="4237038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-855663" y="3913188"/>
            <a:ext cx="4908551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2" name="Freeform 27"/>
          <p:cNvSpPr/>
          <p:nvPr/>
        </p:nvSpPr>
        <p:spPr bwMode="auto">
          <a:xfrm>
            <a:off x="-855663" y="2563813"/>
            <a:ext cx="3163888" cy="2871787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3763963" y="-88900"/>
            <a:ext cx="595312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3633788" y="-117475"/>
            <a:ext cx="725487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5" name="Freeform 35"/>
          <p:cNvSpPr/>
          <p:nvPr/>
        </p:nvSpPr>
        <p:spPr bwMode="auto">
          <a:xfrm>
            <a:off x="3370263" y="-73025"/>
            <a:ext cx="989012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6" name="Freeform 37"/>
          <p:cNvSpPr/>
          <p:nvPr/>
        </p:nvSpPr>
        <p:spPr bwMode="auto">
          <a:xfrm>
            <a:off x="2308225" y="-31750"/>
            <a:ext cx="2051050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7" name="Freeform 38"/>
          <p:cNvSpPr/>
          <p:nvPr/>
        </p:nvSpPr>
        <p:spPr bwMode="auto">
          <a:xfrm>
            <a:off x="3281363" y="-31750"/>
            <a:ext cx="1077912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3922713" y="-31750"/>
            <a:ext cx="436562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4359275" y="-31750"/>
            <a:ext cx="428625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0" name="Freeform 45"/>
          <p:cNvSpPr/>
          <p:nvPr/>
        </p:nvSpPr>
        <p:spPr bwMode="auto">
          <a:xfrm>
            <a:off x="3763963" y="-122238"/>
            <a:ext cx="1023937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1" name="Freeform 46"/>
          <p:cNvSpPr/>
          <p:nvPr/>
        </p:nvSpPr>
        <p:spPr bwMode="auto">
          <a:xfrm>
            <a:off x="3633788" y="-138113"/>
            <a:ext cx="1154112" cy="530226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2" name="Freeform 47"/>
          <p:cNvSpPr/>
          <p:nvPr/>
        </p:nvSpPr>
        <p:spPr bwMode="auto">
          <a:xfrm>
            <a:off x="1873250" y="314325"/>
            <a:ext cx="2998788" cy="5695950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3" name="Freeform 48"/>
          <p:cNvSpPr/>
          <p:nvPr/>
        </p:nvSpPr>
        <p:spPr bwMode="auto">
          <a:xfrm>
            <a:off x="3381375" y="314325"/>
            <a:ext cx="1565275" cy="4665663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4" name="Freeform 49"/>
          <p:cNvSpPr/>
          <p:nvPr/>
        </p:nvSpPr>
        <p:spPr bwMode="auto">
          <a:xfrm>
            <a:off x="3854450" y="314325"/>
            <a:ext cx="1114425" cy="3270250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5" name="Freeform 52"/>
          <p:cNvSpPr/>
          <p:nvPr/>
        </p:nvSpPr>
        <p:spPr bwMode="auto">
          <a:xfrm>
            <a:off x="3370263" y="-134938"/>
            <a:ext cx="1417637" cy="1108076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6" name="Freeform 53"/>
          <p:cNvSpPr/>
          <p:nvPr/>
        </p:nvSpPr>
        <p:spPr bwMode="auto">
          <a:xfrm>
            <a:off x="4051300" y="314325"/>
            <a:ext cx="898525" cy="3602038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7" name="Freeform 54"/>
          <p:cNvSpPr/>
          <p:nvPr/>
        </p:nvSpPr>
        <p:spPr bwMode="auto">
          <a:xfrm>
            <a:off x="3835400" y="85725"/>
            <a:ext cx="984250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8" name="Freeform 55"/>
          <p:cNvSpPr/>
          <p:nvPr/>
        </p:nvSpPr>
        <p:spPr bwMode="auto">
          <a:xfrm>
            <a:off x="2308225" y="314325"/>
            <a:ext cx="2479675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49" name="Freeform 56"/>
          <p:cNvSpPr/>
          <p:nvPr/>
        </p:nvSpPr>
        <p:spPr bwMode="auto">
          <a:xfrm>
            <a:off x="3281363" y="314325"/>
            <a:ext cx="1506537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0" name="Freeform 57"/>
          <p:cNvSpPr/>
          <p:nvPr/>
        </p:nvSpPr>
        <p:spPr bwMode="auto">
          <a:xfrm>
            <a:off x="3922713" y="101600"/>
            <a:ext cx="865187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1" name="Freeform 61"/>
          <p:cNvSpPr/>
          <p:nvPr/>
        </p:nvSpPr>
        <p:spPr bwMode="auto">
          <a:xfrm>
            <a:off x="4787900" y="314325"/>
            <a:ext cx="171450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2" name="Freeform 62"/>
          <p:cNvSpPr/>
          <p:nvPr/>
        </p:nvSpPr>
        <p:spPr bwMode="auto">
          <a:xfrm>
            <a:off x="4359275" y="-52388"/>
            <a:ext cx="600075" cy="1292226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3" name="Freeform 63"/>
          <p:cNvSpPr/>
          <p:nvPr/>
        </p:nvSpPr>
        <p:spPr bwMode="auto">
          <a:xfrm>
            <a:off x="3763963" y="-230188"/>
            <a:ext cx="1195387" cy="1470026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4" name="Freeform 64"/>
          <p:cNvSpPr/>
          <p:nvPr/>
        </p:nvSpPr>
        <p:spPr bwMode="auto">
          <a:xfrm>
            <a:off x="3633788" y="-268288"/>
            <a:ext cx="1325562" cy="1508126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5" name="Freeform 65"/>
          <p:cNvSpPr/>
          <p:nvPr/>
        </p:nvSpPr>
        <p:spPr bwMode="auto">
          <a:xfrm>
            <a:off x="530225" y="1239838"/>
            <a:ext cx="4419600" cy="4814887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6" name="Freeform 66"/>
          <p:cNvSpPr/>
          <p:nvPr/>
        </p:nvSpPr>
        <p:spPr bwMode="auto">
          <a:xfrm>
            <a:off x="1873250" y="1239838"/>
            <a:ext cx="3076575" cy="4768850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3381375" y="1239838"/>
            <a:ext cx="1568450" cy="374015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3854450" y="1239838"/>
            <a:ext cx="1095375" cy="2344737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4051300" y="1239838"/>
            <a:ext cx="898525" cy="2673350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60" name="Freeform 70"/>
          <p:cNvSpPr/>
          <p:nvPr/>
        </p:nvSpPr>
        <p:spPr bwMode="auto">
          <a:xfrm>
            <a:off x="3835400" y="265113"/>
            <a:ext cx="1114425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61" name="Freeform 71"/>
          <p:cNvSpPr/>
          <p:nvPr/>
        </p:nvSpPr>
        <p:spPr bwMode="auto">
          <a:xfrm>
            <a:off x="2308225" y="1239838"/>
            <a:ext cx="2641600" cy="1325562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62" name="Freeform 72"/>
          <p:cNvSpPr/>
          <p:nvPr/>
        </p:nvSpPr>
        <p:spPr bwMode="auto">
          <a:xfrm>
            <a:off x="2641600" y="2030413"/>
            <a:ext cx="1673225" cy="735012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sp>
        <p:nvSpPr>
          <p:cNvPr id="63" name="Freeform 73"/>
          <p:cNvSpPr/>
          <p:nvPr/>
        </p:nvSpPr>
        <p:spPr bwMode="auto">
          <a:xfrm>
            <a:off x="3922713" y="147638"/>
            <a:ext cx="1033462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+mn-lt"/>
              <a:ea typeface="+mn-ea"/>
            </a:endParaRPr>
          </a:p>
        </p:txBody>
      </p:sp>
      <p:grpSp>
        <p:nvGrpSpPr>
          <p:cNvPr id="56363" name="组合 63"/>
          <p:cNvGrpSpPr>
            <a:grpSpLocks/>
          </p:cNvGrpSpPr>
          <p:nvPr/>
        </p:nvGrpSpPr>
        <p:grpSpPr bwMode="auto">
          <a:xfrm>
            <a:off x="1370013" y="1885950"/>
            <a:ext cx="1727200" cy="1760538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56868" y="3307804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465513" y="1885950"/>
            <a:ext cx="133350" cy="179388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124325" y="1581150"/>
            <a:ext cx="134938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3789363" y="20002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475163" y="48577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000500" y="3821113"/>
            <a:ext cx="134938" cy="1778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839913" y="5886450"/>
            <a:ext cx="133350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473075" y="5942013"/>
            <a:ext cx="134938" cy="179387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757930" y="934797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grpSp>
        <p:nvGrpSpPr>
          <p:cNvPr id="56373" name="组合 80"/>
          <p:cNvGrpSpPr>
            <a:grpSpLocks/>
          </p:cNvGrpSpPr>
          <p:nvPr/>
        </p:nvGrpSpPr>
        <p:grpSpPr bwMode="auto">
          <a:xfrm>
            <a:off x="4286250" y="2659063"/>
            <a:ext cx="377825" cy="503237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grpSp>
        <p:nvGrpSpPr>
          <p:cNvPr id="56374" name="组合 83"/>
          <p:cNvGrpSpPr>
            <a:grpSpLocks/>
          </p:cNvGrpSpPr>
          <p:nvPr/>
        </p:nvGrpSpPr>
        <p:grpSpPr bwMode="auto">
          <a:xfrm>
            <a:off x="3522663" y="4286250"/>
            <a:ext cx="377825" cy="503238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grpSp>
        <p:nvGrpSpPr>
          <p:cNvPr id="56375" name="组合 86"/>
          <p:cNvGrpSpPr>
            <a:grpSpLocks/>
          </p:cNvGrpSpPr>
          <p:nvPr/>
        </p:nvGrpSpPr>
        <p:grpSpPr bwMode="auto">
          <a:xfrm>
            <a:off x="3040063" y="738188"/>
            <a:ext cx="558800" cy="746125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/>
            </a:p>
          </p:txBody>
        </p:sp>
      </p:grpSp>
      <p:pic>
        <p:nvPicPr>
          <p:cNvPr id="90" name="图片 89" descr="东北林业大学图标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96" y="1941368"/>
            <a:ext cx="1652618" cy="1647614"/>
          </a:xfrm>
          <a:prstGeom prst="ellipse">
            <a:avLst/>
          </a:prstGeom>
        </p:spPr>
      </p:pic>
      <p:pic>
        <p:nvPicPr>
          <p:cNvPr id="56377" name="图片 90" descr="T:\我的答辩PPT\东北林业大学.jpg东北林业大学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7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12"/>
          <p:cNvSpPr txBox="1"/>
          <p:nvPr/>
        </p:nvSpPr>
        <p:spPr>
          <a:xfrm>
            <a:off x="4797425" y="3175000"/>
            <a:ext cx="4038600" cy="998538"/>
          </a:xfrm>
          <a:prstGeom prst="rect">
            <a:avLst/>
          </a:prstGeom>
          <a:noFill/>
        </p:spPr>
        <p:txBody>
          <a:bodyPr lIns="76800" tIns="38400" rIns="76800" bIns="3840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spc="504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谢谢聆听！</a:t>
            </a:r>
          </a:p>
        </p:txBody>
      </p:sp>
      <p:sp>
        <p:nvSpPr>
          <p:cNvPr id="56380" name="矩形 3"/>
          <p:cNvSpPr>
            <a:spLocks noChangeArrowheads="1"/>
          </p:cNvSpPr>
          <p:nvPr/>
        </p:nvSpPr>
        <p:spPr bwMode="auto">
          <a:xfrm>
            <a:off x="4359275" y="4595813"/>
            <a:ext cx="46307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73" tIns="38387" rIns="76773" bIns="38387">
            <a:spAutoFit/>
          </a:bodyPr>
          <a:lstStyle/>
          <a:p>
            <a:pPr algn="ctr"/>
            <a:r>
              <a:rPr lang="zh-CN" altLang="en-US" sz="2000" b="1">
                <a:latin typeface="Calibri" pitchFamily="34" charset="0"/>
              </a:rPr>
              <a:t>教师：赵更寅      信息与计算机工程学院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2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54721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组合逻辑电路的分析</a:t>
            </a:r>
          </a:p>
        </p:txBody>
      </p:sp>
      <p:sp>
        <p:nvSpPr>
          <p:cNvPr id="22553" name="Text Box 8"/>
          <p:cNvSpPr txBox="1">
            <a:spLocks noChangeArrowheads="1"/>
          </p:cNvSpPr>
          <p:nvPr/>
        </p:nvSpPr>
        <p:spPr bwMode="auto">
          <a:xfrm>
            <a:off x="682625" y="1052513"/>
            <a:ext cx="4752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2</a:t>
            </a:r>
            <a:r>
              <a:rPr kumimoji="1" lang="zh-CN" altLang="en-US" sz="2800" b="1">
                <a:latin typeface="宋体" charset="-122"/>
              </a:rPr>
              <a:t>、组合逻辑电路的</a:t>
            </a:r>
            <a:r>
              <a:rPr kumimoji="1" lang="zh-CN" altLang="en-US" sz="2800" b="1">
                <a:solidFill>
                  <a:schemeClr val="hlink"/>
                </a:solidFill>
                <a:latin typeface="宋体" charset="-122"/>
              </a:rPr>
              <a:t>分析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815975" y="1700213"/>
            <a:ext cx="3827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="1"/>
              <a:t>* 分析的</a:t>
            </a:r>
            <a:r>
              <a:rPr kumimoji="1" lang="zh-CN" altLang="en-US" sz="2800" b="1">
                <a:solidFill>
                  <a:srgbClr val="FF0000"/>
                </a:solidFill>
              </a:rPr>
              <a:t>一般步骤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755650" y="2478088"/>
            <a:ext cx="741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solidFill>
                  <a:schemeClr val="hlink"/>
                </a:solidFill>
              </a:rPr>
              <a:t>(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>
                <a:solidFill>
                  <a:schemeClr val="hlink"/>
                </a:solidFill>
              </a:rPr>
              <a:t>) </a:t>
            </a:r>
            <a:r>
              <a:rPr kumimoji="1" lang="zh-CN" altLang="en-US" sz="2800" b="1">
                <a:solidFill>
                  <a:schemeClr val="hlink"/>
                </a:solidFill>
              </a:rPr>
              <a:t>根据逻辑电路图写出输出函数表达式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755650" y="3197225"/>
            <a:ext cx="5400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solidFill>
                  <a:schemeClr val="hlink"/>
                </a:solidFill>
              </a:rPr>
              <a:t>(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chemeClr val="hlink"/>
                </a:solidFill>
              </a:rPr>
              <a:t>) </a:t>
            </a:r>
            <a:r>
              <a:rPr kumimoji="1" lang="zh-CN" altLang="en-US" sz="2800" b="1">
                <a:solidFill>
                  <a:schemeClr val="hlink"/>
                </a:solidFill>
              </a:rPr>
              <a:t>化简输出函数表达式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755650" y="3917950"/>
            <a:ext cx="4824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solidFill>
                  <a:schemeClr val="hlink"/>
                </a:solidFill>
              </a:rPr>
              <a:t>(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>
                <a:solidFill>
                  <a:schemeClr val="hlink"/>
                </a:solidFill>
              </a:rPr>
              <a:t>) </a:t>
            </a:r>
            <a:r>
              <a:rPr kumimoji="1" lang="zh-CN" altLang="en-US" sz="2800" b="1">
                <a:solidFill>
                  <a:schemeClr val="hlink"/>
                </a:solidFill>
              </a:rPr>
              <a:t>列出输出函数真值表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755650" y="4652963"/>
            <a:ext cx="4175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solidFill>
                  <a:schemeClr val="hlink"/>
                </a:solidFill>
              </a:rPr>
              <a:t>(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</a:rPr>
              <a:t>4</a:t>
            </a:r>
            <a:r>
              <a:rPr kumimoji="1" lang="en-US" altLang="zh-CN" sz="2800" b="1">
                <a:solidFill>
                  <a:schemeClr val="hlink"/>
                </a:solidFill>
              </a:rPr>
              <a:t>) </a:t>
            </a:r>
            <a:r>
              <a:rPr kumimoji="1" lang="zh-CN" altLang="en-US" sz="2800" b="1">
                <a:solidFill>
                  <a:schemeClr val="hlink"/>
                </a:solidFill>
              </a:rPr>
              <a:t>功能评述与评价</a:t>
            </a:r>
          </a:p>
        </p:txBody>
      </p:sp>
      <p:sp>
        <p:nvSpPr>
          <p:cNvPr id="22559" name="AutoShape 31"/>
          <p:cNvSpPr>
            <a:spLocks noChangeArrowheads="1"/>
          </p:cNvSpPr>
          <p:nvPr/>
        </p:nvSpPr>
        <p:spPr bwMode="auto">
          <a:xfrm>
            <a:off x="5003800" y="4940300"/>
            <a:ext cx="2736850" cy="936625"/>
          </a:xfrm>
          <a:prstGeom prst="wedgeRoundRectCallout">
            <a:avLst>
              <a:gd name="adj1" fmla="val -80106"/>
              <a:gd name="adj2" fmla="val -49829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="1"/>
              <a:t>需要一定的逻辑</a:t>
            </a:r>
            <a:r>
              <a:rPr lang="zh-CN" altLang="en-US" b="1">
                <a:solidFill>
                  <a:schemeClr val="folHlink"/>
                </a:solidFill>
              </a:rPr>
              <a:t>分析能力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3" grpId="0" autoUpdateAnimBg="0"/>
      <p:bldP spid="22554" grpId="0"/>
      <p:bldP spid="22555" grpId="0"/>
      <p:bldP spid="22556" grpId="0"/>
      <p:bldP spid="22557" grpId="0"/>
      <p:bldP spid="22558" grpId="0"/>
      <p:bldP spid="225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54721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组合逻辑电路的分析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9750" y="1052513"/>
            <a:ext cx="575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="1"/>
              <a:t>例：分析下图所示组合逻辑电路</a:t>
            </a:r>
          </a:p>
        </p:txBody>
      </p:sp>
      <p:grpSp>
        <p:nvGrpSpPr>
          <p:cNvPr id="24636" name="Group 60"/>
          <p:cNvGrpSpPr>
            <a:grpSpLocks/>
          </p:cNvGrpSpPr>
          <p:nvPr/>
        </p:nvGrpSpPr>
        <p:grpSpPr bwMode="auto">
          <a:xfrm>
            <a:off x="468313" y="1700213"/>
            <a:ext cx="5780087" cy="3262312"/>
            <a:chOff x="810" y="1298"/>
            <a:chExt cx="3641" cy="2055"/>
          </a:xfrm>
        </p:grpSpPr>
        <p:sp>
          <p:nvSpPr>
            <p:cNvPr id="24620" name="Text Box 78"/>
            <p:cNvSpPr txBox="1">
              <a:spLocks noChangeArrowheads="1"/>
            </p:cNvSpPr>
            <p:nvPr/>
          </p:nvSpPr>
          <p:spPr bwMode="auto">
            <a:xfrm>
              <a:off x="810" y="137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A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24621" name="Text Box 79"/>
            <p:cNvSpPr txBox="1">
              <a:spLocks noChangeArrowheads="1"/>
            </p:cNvSpPr>
            <p:nvPr/>
          </p:nvSpPr>
          <p:spPr bwMode="auto">
            <a:xfrm>
              <a:off x="4014" y="2275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F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grpSp>
          <p:nvGrpSpPr>
            <p:cNvPr id="24622" name="Group 57"/>
            <p:cNvGrpSpPr>
              <a:grpSpLocks/>
            </p:cNvGrpSpPr>
            <p:nvPr/>
          </p:nvGrpSpPr>
          <p:grpSpPr bwMode="auto">
            <a:xfrm>
              <a:off x="1186" y="1298"/>
              <a:ext cx="2919" cy="2055"/>
              <a:chOff x="1186" y="1298"/>
              <a:chExt cx="2919" cy="2055"/>
            </a:xfrm>
          </p:grpSpPr>
          <p:grpSp>
            <p:nvGrpSpPr>
              <p:cNvPr id="24625" name="Group 53"/>
              <p:cNvGrpSpPr>
                <a:grpSpLocks/>
              </p:cNvGrpSpPr>
              <p:nvPr/>
            </p:nvGrpSpPr>
            <p:grpSpPr bwMode="auto">
              <a:xfrm>
                <a:off x="1186" y="1298"/>
                <a:ext cx="2919" cy="2055"/>
                <a:chOff x="1186" y="1298"/>
                <a:chExt cx="2919" cy="2055"/>
              </a:xfrm>
            </p:grpSpPr>
            <p:sp>
              <p:nvSpPr>
                <p:cNvPr id="24629" name="Rectangle 73"/>
                <p:cNvSpPr>
                  <a:spLocks noChangeArrowheads="1"/>
                </p:cNvSpPr>
                <p:nvPr/>
              </p:nvSpPr>
              <p:spPr bwMode="auto">
                <a:xfrm>
                  <a:off x="1882" y="1979"/>
                  <a:ext cx="288" cy="43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000" b="1">
                      <a:latin typeface="Times New Roman" pitchFamily="18" charset="0"/>
                      <a:ea typeface="ˎ̥"/>
                      <a:cs typeface="ˎ̥"/>
                    </a:rPr>
                    <a:t>≥1</a:t>
                  </a:r>
                  <a:endParaRPr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24630" name="Line 75"/>
                <p:cNvSpPr>
                  <a:spLocks noChangeShapeType="1"/>
                </p:cNvSpPr>
                <p:nvPr/>
              </p:nvSpPr>
              <p:spPr bwMode="auto">
                <a:xfrm>
                  <a:off x="1186" y="1525"/>
                  <a:ext cx="6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31" name="Line 76"/>
                <p:cNvSpPr>
                  <a:spLocks noChangeShapeType="1"/>
                </p:cNvSpPr>
                <p:nvPr/>
              </p:nvSpPr>
              <p:spPr bwMode="auto">
                <a:xfrm>
                  <a:off x="2426" y="1707"/>
                  <a:ext cx="28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32" name="Line 77"/>
                <p:cNvSpPr>
                  <a:spLocks noChangeShapeType="1"/>
                </p:cNvSpPr>
                <p:nvPr/>
              </p:nvSpPr>
              <p:spPr bwMode="auto">
                <a:xfrm>
                  <a:off x="2261" y="1525"/>
                  <a:ext cx="15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4633" name="Group 17"/>
                <p:cNvGrpSpPr>
                  <a:grpSpLocks/>
                </p:cNvGrpSpPr>
                <p:nvPr/>
              </p:nvGrpSpPr>
              <p:grpSpPr bwMode="auto">
                <a:xfrm>
                  <a:off x="2690" y="1563"/>
                  <a:ext cx="379" cy="432"/>
                  <a:chOff x="2925" y="2750"/>
                  <a:chExt cx="379" cy="432"/>
                </a:xfrm>
              </p:grpSpPr>
              <p:sp>
                <p:nvSpPr>
                  <p:cNvPr id="24668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925" y="2750"/>
                    <a:ext cx="288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en-US" altLang="zh-CN" b="1">
                        <a:latin typeface="Times New Roman" pitchFamily="18" charset="0"/>
                        <a:ea typeface="ˎ̥"/>
                        <a:cs typeface="ˎ̥"/>
                      </a:rPr>
                      <a:t>&amp;</a:t>
                    </a:r>
                    <a:endParaRPr lang="en-US" altLang="zh-CN" sz="1800">
                      <a:latin typeface="Arial" charset="0"/>
                    </a:endParaRPr>
                  </a:p>
                </p:txBody>
              </p:sp>
              <p:sp>
                <p:nvSpPr>
                  <p:cNvPr id="24669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213" y="2931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24634" name="Group 18"/>
                <p:cNvGrpSpPr>
                  <a:grpSpLocks/>
                </p:cNvGrpSpPr>
                <p:nvPr/>
              </p:nvGrpSpPr>
              <p:grpSpPr bwMode="auto">
                <a:xfrm>
                  <a:off x="1882" y="1298"/>
                  <a:ext cx="379" cy="432"/>
                  <a:chOff x="2925" y="2750"/>
                  <a:chExt cx="379" cy="432"/>
                </a:xfrm>
              </p:grpSpPr>
              <p:sp>
                <p:nvSpPr>
                  <p:cNvPr id="2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925" y="2750"/>
                    <a:ext cx="288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en-US" altLang="zh-CN" b="1">
                        <a:latin typeface="Times New Roman" pitchFamily="18" charset="0"/>
                        <a:ea typeface="ˎ̥"/>
                        <a:cs typeface="ˎ̥"/>
                      </a:rPr>
                      <a:t>1</a:t>
                    </a:r>
                    <a:endParaRPr lang="en-US" altLang="zh-CN" sz="1800">
                      <a:latin typeface="Arial" charset="0"/>
                    </a:endParaRPr>
                  </a:p>
                </p:txBody>
              </p:sp>
              <p:sp>
                <p:nvSpPr>
                  <p:cNvPr id="3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213" y="2931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24635" name="Group 21"/>
                <p:cNvGrpSpPr>
                  <a:grpSpLocks/>
                </p:cNvGrpSpPr>
                <p:nvPr/>
              </p:nvGrpSpPr>
              <p:grpSpPr bwMode="auto">
                <a:xfrm>
                  <a:off x="1882" y="2635"/>
                  <a:ext cx="379" cy="432"/>
                  <a:chOff x="2925" y="2750"/>
                  <a:chExt cx="379" cy="432"/>
                </a:xfrm>
              </p:grpSpPr>
              <p:sp>
                <p:nvSpPr>
                  <p:cNvPr id="24664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925" y="2750"/>
                    <a:ext cx="288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en-US" altLang="zh-CN" b="1">
                        <a:latin typeface="Times New Roman" pitchFamily="18" charset="0"/>
                        <a:ea typeface="ˎ̥"/>
                        <a:cs typeface="ˎ̥"/>
                      </a:rPr>
                      <a:t>&amp;</a:t>
                    </a:r>
                    <a:endParaRPr lang="en-US" altLang="zh-CN" sz="1800">
                      <a:latin typeface="Arial" charset="0"/>
                    </a:endParaRPr>
                  </a:p>
                </p:txBody>
              </p:sp>
              <p:sp>
                <p:nvSpPr>
                  <p:cNvPr id="2466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213" y="2931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4" name="Group 24"/>
                <p:cNvGrpSpPr>
                  <a:grpSpLocks/>
                </p:cNvGrpSpPr>
                <p:nvPr/>
              </p:nvGrpSpPr>
              <p:grpSpPr bwMode="auto">
                <a:xfrm>
                  <a:off x="2698" y="2921"/>
                  <a:ext cx="379" cy="432"/>
                  <a:chOff x="2925" y="2750"/>
                  <a:chExt cx="379" cy="432"/>
                </a:xfrm>
              </p:grpSpPr>
              <p:sp>
                <p:nvSpPr>
                  <p:cNvPr id="24662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925" y="2750"/>
                    <a:ext cx="288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en-US" altLang="zh-CN" b="1">
                        <a:latin typeface="Times New Roman" pitchFamily="18" charset="0"/>
                        <a:ea typeface="ˎ̥"/>
                        <a:cs typeface="ˎ̥"/>
                      </a:rPr>
                      <a:t>&amp;</a:t>
                    </a:r>
                    <a:endParaRPr lang="en-US" altLang="zh-CN" sz="1800">
                      <a:latin typeface="Arial" charset="0"/>
                    </a:endParaRPr>
                  </a:p>
                </p:txBody>
              </p:sp>
              <p:sp>
                <p:nvSpPr>
                  <p:cNvPr id="24663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3213" y="2931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grpSp>
              <p:nvGrpSpPr>
                <p:cNvPr id="24637" name="Group 27"/>
                <p:cNvGrpSpPr>
                  <a:grpSpLocks/>
                </p:cNvGrpSpPr>
                <p:nvPr/>
              </p:nvGrpSpPr>
              <p:grpSpPr bwMode="auto">
                <a:xfrm>
                  <a:off x="3470" y="2182"/>
                  <a:ext cx="379" cy="432"/>
                  <a:chOff x="2925" y="2750"/>
                  <a:chExt cx="379" cy="432"/>
                </a:xfrm>
              </p:grpSpPr>
              <p:sp>
                <p:nvSpPr>
                  <p:cNvPr id="24660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925" y="2750"/>
                    <a:ext cx="288" cy="432"/>
                  </a:xfrm>
                  <a:prstGeom prst="rect">
                    <a:avLst/>
                  </a:prstGeom>
                  <a:solidFill>
                    <a:schemeClr val="bg1"/>
                  </a:solidFill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kumimoji="1" lang="en-US" altLang="zh-CN" b="1">
                        <a:latin typeface="Times New Roman" pitchFamily="18" charset="0"/>
                        <a:ea typeface="ˎ̥"/>
                        <a:cs typeface="ˎ̥"/>
                      </a:rPr>
                      <a:t>&amp;</a:t>
                    </a:r>
                    <a:endParaRPr lang="en-US" altLang="zh-CN" sz="1800">
                      <a:latin typeface="Arial" charset="0"/>
                    </a:endParaRPr>
                  </a:p>
                </p:txBody>
              </p:sp>
              <p:sp>
                <p:nvSpPr>
                  <p:cNvPr id="2466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213" y="2931"/>
                    <a:ext cx="91" cy="91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24638" name="Line 75"/>
                <p:cNvSpPr>
                  <a:spLocks noChangeShapeType="1"/>
                </p:cNvSpPr>
                <p:nvPr/>
              </p:nvSpPr>
              <p:spPr bwMode="auto">
                <a:xfrm>
                  <a:off x="1186" y="2075"/>
                  <a:ext cx="6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39" name="Line 75"/>
                <p:cNvSpPr>
                  <a:spLocks noChangeShapeType="1"/>
                </p:cNvSpPr>
                <p:nvPr/>
              </p:nvSpPr>
              <p:spPr bwMode="auto">
                <a:xfrm>
                  <a:off x="1186" y="2296"/>
                  <a:ext cx="6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40" name="Line 32"/>
                <p:cNvSpPr>
                  <a:spLocks noChangeShapeType="1"/>
                </p:cNvSpPr>
                <p:nvPr/>
              </p:nvSpPr>
              <p:spPr bwMode="auto">
                <a:xfrm>
                  <a:off x="2426" y="1517"/>
                  <a:ext cx="0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" name="Line 76"/>
                <p:cNvSpPr>
                  <a:spLocks noChangeShapeType="1"/>
                </p:cNvSpPr>
                <p:nvPr/>
              </p:nvSpPr>
              <p:spPr bwMode="auto">
                <a:xfrm>
                  <a:off x="2402" y="1888"/>
                  <a:ext cx="28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42" name="Line 77"/>
                <p:cNvSpPr>
                  <a:spLocks noChangeShapeType="1"/>
                </p:cNvSpPr>
                <p:nvPr/>
              </p:nvSpPr>
              <p:spPr bwMode="auto">
                <a:xfrm>
                  <a:off x="2176" y="2205"/>
                  <a:ext cx="2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" name="Line 35"/>
                <p:cNvSpPr>
                  <a:spLocks noChangeShapeType="1"/>
                </p:cNvSpPr>
                <p:nvPr/>
              </p:nvSpPr>
              <p:spPr bwMode="auto">
                <a:xfrm>
                  <a:off x="2394" y="1887"/>
                  <a:ext cx="0" cy="3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4" name="Line 77"/>
                <p:cNvSpPr>
                  <a:spLocks noChangeShapeType="1"/>
                </p:cNvSpPr>
                <p:nvPr/>
              </p:nvSpPr>
              <p:spPr bwMode="auto">
                <a:xfrm>
                  <a:off x="1671" y="2750"/>
                  <a:ext cx="2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" name="Line 77"/>
                <p:cNvSpPr>
                  <a:spLocks noChangeShapeType="1"/>
                </p:cNvSpPr>
                <p:nvPr/>
              </p:nvSpPr>
              <p:spPr bwMode="auto">
                <a:xfrm>
                  <a:off x="1519" y="2971"/>
                  <a:ext cx="3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46" name="Line 38"/>
                <p:cNvSpPr>
                  <a:spLocks noChangeShapeType="1"/>
                </p:cNvSpPr>
                <p:nvPr/>
              </p:nvSpPr>
              <p:spPr bwMode="auto">
                <a:xfrm>
                  <a:off x="1677" y="2069"/>
                  <a:ext cx="0" cy="6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47" name="Line 39"/>
                <p:cNvSpPr>
                  <a:spLocks noChangeShapeType="1"/>
                </p:cNvSpPr>
                <p:nvPr/>
              </p:nvSpPr>
              <p:spPr bwMode="auto">
                <a:xfrm>
                  <a:off x="1519" y="2295"/>
                  <a:ext cx="0" cy="6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" name="Line 76"/>
                <p:cNvSpPr>
                  <a:spLocks noChangeShapeType="1"/>
                </p:cNvSpPr>
                <p:nvPr/>
              </p:nvSpPr>
              <p:spPr bwMode="auto">
                <a:xfrm>
                  <a:off x="2418" y="3038"/>
                  <a:ext cx="28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49" name="Line 77"/>
                <p:cNvSpPr>
                  <a:spLocks noChangeShapeType="1"/>
                </p:cNvSpPr>
                <p:nvPr/>
              </p:nvSpPr>
              <p:spPr bwMode="auto">
                <a:xfrm>
                  <a:off x="2253" y="2856"/>
                  <a:ext cx="15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50" name="Line 42"/>
                <p:cNvSpPr>
                  <a:spLocks noChangeShapeType="1"/>
                </p:cNvSpPr>
                <p:nvPr/>
              </p:nvSpPr>
              <p:spPr bwMode="auto">
                <a:xfrm>
                  <a:off x="2418" y="2848"/>
                  <a:ext cx="0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1" name="Line 43"/>
                <p:cNvSpPr>
                  <a:spLocks noChangeShapeType="1"/>
                </p:cNvSpPr>
                <p:nvPr/>
              </p:nvSpPr>
              <p:spPr bwMode="auto">
                <a:xfrm>
                  <a:off x="1338" y="1525"/>
                  <a:ext cx="0" cy="17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" name="Line 77"/>
                <p:cNvSpPr>
                  <a:spLocks noChangeShapeType="1"/>
                </p:cNvSpPr>
                <p:nvPr/>
              </p:nvSpPr>
              <p:spPr bwMode="auto">
                <a:xfrm>
                  <a:off x="1338" y="3249"/>
                  <a:ext cx="136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53" name="Line 76"/>
                <p:cNvSpPr>
                  <a:spLocks noChangeShapeType="1"/>
                </p:cNvSpPr>
                <p:nvPr/>
              </p:nvSpPr>
              <p:spPr bwMode="auto">
                <a:xfrm>
                  <a:off x="3232" y="2296"/>
                  <a:ext cx="23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54" name="Line 77"/>
                <p:cNvSpPr>
                  <a:spLocks noChangeShapeType="1"/>
                </p:cNvSpPr>
                <p:nvPr/>
              </p:nvSpPr>
              <p:spPr bwMode="auto">
                <a:xfrm>
                  <a:off x="3067" y="1786"/>
                  <a:ext cx="15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55" name="Line 47"/>
                <p:cNvSpPr>
                  <a:spLocks noChangeShapeType="1"/>
                </p:cNvSpPr>
                <p:nvPr/>
              </p:nvSpPr>
              <p:spPr bwMode="auto">
                <a:xfrm>
                  <a:off x="3232" y="1778"/>
                  <a:ext cx="0" cy="5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6" name="Line 76"/>
                <p:cNvSpPr>
                  <a:spLocks noChangeShapeType="1"/>
                </p:cNvSpPr>
                <p:nvPr/>
              </p:nvSpPr>
              <p:spPr bwMode="auto">
                <a:xfrm>
                  <a:off x="3226" y="2507"/>
                  <a:ext cx="23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" name="Line 77"/>
                <p:cNvSpPr>
                  <a:spLocks noChangeShapeType="1"/>
                </p:cNvSpPr>
                <p:nvPr/>
              </p:nvSpPr>
              <p:spPr bwMode="auto">
                <a:xfrm>
                  <a:off x="3069" y="3144"/>
                  <a:ext cx="15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" name="Line 50"/>
                <p:cNvSpPr>
                  <a:spLocks noChangeShapeType="1"/>
                </p:cNvSpPr>
                <p:nvPr/>
              </p:nvSpPr>
              <p:spPr bwMode="auto">
                <a:xfrm>
                  <a:off x="3226" y="2499"/>
                  <a:ext cx="0" cy="63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59" name="Line 77"/>
                <p:cNvSpPr>
                  <a:spLocks noChangeShapeType="1"/>
                </p:cNvSpPr>
                <p:nvPr/>
              </p:nvSpPr>
              <p:spPr bwMode="auto">
                <a:xfrm>
                  <a:off x="3845" y="2411"/>
                  <a:ext cx="26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4626" name="Oval 54"/>
              <p:cNvSpPr>
                <a:spLocks noChangeArrowheads="1"/>
              </p:cNvSpPr>
              <p:nvPr/>
            </p:nvSpPr>
            <p:spPr bwMode="auto">
              <a:xfrm>
                <a:off x="1658" y="2048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627" name="Oval 55"/>
              <p:cNvSpPr>
                <a:spLocks noChangeArrowheads="1"/>
              </p:cNvSpPr>
              <p:nvPr/>
            </p:nvSpPr>
            <p:spPr bwMode="auto">
              <a:xfrm>
                <a:off x="1498" y="2277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4628" name="Oval 56"/>
              <p:cNvSpPr>
                <a:spLocks noChangeArrowheads="1"/>
              </p:cNvSpPr>
              <p:nvPr/>
            </p:nvSpPr>
            <p:spPr bwMode="auto">
              <a:xfrm>
                <a:off x="1314" y="1501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4623" name="Text Box 78"/>
            <p:cNvSpPr txBox="1">
              <a:spLocks noChangeArrowheads="1"/>
            </p:cNvSpPr>
            <p:nvPr/>
          </p:nvSpPr>
          <p:spPr bwMode="auto">
            <a:xfrm>
              <a:off x="815" y="191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B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24624" name="Text Box 78"/>
            <p:cNvSpPr txBox="1">
              <a:spLocks noChangeArrowheads="1"/>
            </p:cNvSpPr>
            <p:nvPr/>
          </p:nvSpPr>
          <p:spPr bwMode="auto">
            <a:xfrm>
              <a:off x="815" y="2160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C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</p:grpSp>
      <p:grpSp>
        <p:nvGrpSpPr>
          <p:cNvPr id="24641" name="Group 65"/>
          <p:cNvGrpSpPr>
            <a:grpSpLocks/>
          </p:cNvGrpSpPr>
          <p:nvPr/>
        </p:nvGrpSpPr>
        <p:grpSpPr bwMode="auto">
          <a:xfrm>
            <a:off x="2649538" y="1649413"/>
            <a:ext cx="2039937" cy="3389312"/>
            <a:chOff x="1669" y="1039"/>
            <a:chExt cx="1285" cy="2135"/>
          </a:xfrm>
        </p:grpSpPr>
        <p:sp>
          <p:nvSpPr>
            <p:cNvPr id="24615" name="Text Box 79"/>
            <p:cNvSpPr txBox="1">
              <a:spLocks noChangeArrowheads="1"/>
            </p:cNvSpPr>
            <p:nvPr/>
          </p:nvSpPr>
          <p:spPr bwMode="auto">
            <a:xfrm>
              <a:off x="1669" y="1039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hlink"/>
                  </a:solidFill>
                  <a:latin typeface="Times New Roman" pitchFamily="18" charset="0"/>
                  <a:ea typeface="ˎ̥"/>
                  <a:cs typeface="ˎ̥"/>
                </a:rPr>
                <a:t>P</a:t>
              </a:r>
              <a:r>
                <a:rPr kumimoji="1" lang="en-US" altLang="zh-CN" b="1" baseline="-25000">
                  <a:solidFill>
                    <a:schemeClr val="hlink"/>
                  </a:solidFill>
                  <a:latin typeface="Times New Roman" pitchFamily="18" charset="0"/>
                  <a:ea typeface="ˎ̥"/>
                  <a:cs typeface="ˎ̥"/>
                </a:rPr>
                <a:t>1</a:t>
              </a:r>
              <a:endParaRPr lang="en-US" altLang="zh-CN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4616" name="Text Box 79"/>
            <p:cNvSpPr txBox="1">
              <a:spLocks noChangeArrowheads="1"/>
            </p:cNvSpPr>
            <p:nvPr/>
          </p:nvSpPr>
          <p:spPr bwMode="auto">
            <a:xfrm>
              <a:off x="1672" y="1963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hlink"/>
                  </a:solidFill>
                  <a:latin typeface="Times New Roman" pitchFamily="18" charset="0"/>
                  <a:ea typeface="ˎ̥"/>
                  <a:cs typeface="ˎ̥"/>
                </a:rPr>
                <a:t>P</a:t>
              </a:r>
              <a:r>
                <a:rPr kumimoji="1" lang="en-US" altLang="zh-CN" b="1" baseline="-25000">
                  <a:solidFill>
                    <a:schemeClr val="hlink"/>
                  </a:solidFill>
                  <a:latin typeface="Times New Roman" pitchFamily="18" charset="0"/>
                  <a:ea typeface="ˎ̥"/>
                  <a:cs typeface="ˎ̥"/>
                </a:rPr>
                <a:t>2</a:t>
              </a:r>
              <a:endParaRPr lang="en-US" altLang="zh-CN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4617" name="Text Box 79"/>
            <p:cNvSpPr txBox="1">
              <a:spLocks noChangeArrowheads="1"/>
            </p:cNvSpPr>
            <p:nvPr/>
          </p:nvSpPr>
          <p:spPr bwMode="auto">
            <a:xfrm>
              <a:off x="2517" y="2886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hlink"/>
                  </a:solidFill>
                  <a:latin typeface="Times New Roman" pitchFamily="18" charset="0"/>
                  <a:ea typeface="ˎ̥"/>
                  <a:cs typeface="ˎ̥"/>
                </a:rPr>
                <a:t>P</a:t>
              </a:r>
              <a:r>
                <a:rPr kumimoji="1" lang="en-US" altLang="zh-CN" b="1" baseline="-25000">
                  <a:solidFill>
                    <a:schemeClr val="hlink"/>
                  </a:solidFill>
                  <a:latin typeface="Times New Roman" pitchFamily="18" charset="0"/>
                  <a:ea typeface="ˎ̥"/>
                  <a:cs typeface="ˎ̥"/>
                </a:rPr>
                <a:t>5</a:t>
              </a:r>
              <a:endParaRPr lang="en-US" altLang="zh-CN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4618" name="Text Box 79"/>
            <p:cNvSpPr txBox="1">
              <a:spLocks noChangeArrowheads="1"/>
            </p:cNvSpPr>
            <p:nvPr/>
          </p:nvSpPr>
          <p:spPr bwMode="auto">
            <a:xfrm>
              <a:off x="1672" y="2371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hlink"/>
                  </a:solidFill>
                  <a:latin typeface="Times New Roman" pitchFamily="18" charset="0"/>
                  <a:ea typeface="ˎ̥"/>
                  <a:cs typeface="ˎ̥"/>
                </a:rPr>
                <a:t>P</a:t>
              </a:r>
              <a:r>
                <a:rPr kumimoji="1" lang="en-US" altLang="zh-CN" b="1" baseline="-25000">
                  <a:solidFill>
                    <a:schemeClr val="hlink"/>
                  </a:solidFill>
                  <a:latin typeface="Times New Roman" pitchFamily="18" charset="0"/>
                  <a:ea typeface="ˎ̥"/>
                  <a:cs typeface="ˎ̥"/>
                </a:rPr>
                <a:t>3</a:t>
              </a:r>
              <a:endParaRPr lang="en-US" altLang="zh-CN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4619" name="Text Box 79"/>
            <p:cNvSpPr txBox="1">
              <a:spLocks noChangeArrowheads="1"/>
            </p:cNvSpPr>
            <p:nvPr/>
          </p:nvSpPr>
          <p:spPr bwMode="auto">
            <a:xfrm>
              <a:off x="2517" y="1282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hlink"/>
                  </a:solidFill>
                  <a:latin typeface="Times New Roman" pitchFamily="18" charset="0"/>
                  <a:ea typeface="ˎ̥"/>
                  <a:cs typeface="ˎ̥"/>
                </a:rPr>
                <a:t>P</a:t>
              </a:r>
              <a:r>
                <a:rPr kumimoji="1" lang="en-US" altLang="zh-CN" b="1" baseline="-25000">
                  <a:solidFill>
                    <a:schemeClr val="hlink"/>
                  </a:solidFill>
                  <a:latin typeface="Times New Roman" pitchFamily="18" charset="0"/>
                  <a:ea typeface="ˎ̥"/>
                  <a:cs typeface="ˎ̥"/>
                </a:rPr>
                <a:t>4</a:t>
              </a:r>
              <a:endParaRPr lang="en-US" altLang="zh-CN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6567488" y="2395538"/>
            <a:ext cx="203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b="1">
                <a:latin typeface="Times New Roman" pitchFamily="18" charset="0"/>
              </a:rPr>
              <a:t>P</a:t>
            </a:r>
            <a:r>
              <a:rPr lang="en-US" altLang="zh-CN" b="1" baseline="-25000">
                <a:latin typeface="Times New Roman" pitchFamily="18" charset="0"/>
              </a:rPr>
              <a:t>2</a:t>
            </a:r>
            <a:r>
              <a:rPr lang="en-US" altLang="zh-CN" b="1">
                <a:latin typeface="Times New Roman" pitchFamily="18" charset="0"/>
              </a:rPr>
              <a:t> = B+C</a:t>
            </a:r>
          </a:p>
        </p:txBody>
      </p:sp>
      <p:grpSp>
        <p:nvGrpSpPr>
          <p:cNvPr id="24645" name="Group 69"/>
          <p:cNvGrpSpPr>
            <a:grpSpLocks/>
          </p:cNvGrpSpPr>
          <p:nvPr/>
        </p:nvGrpSpPr>
        <p:grpSpPr bwMode="auto">
          <a:xfrm>
            <a:off x="6567488" y="1844675"/>
            <a:ext cx="1389062" cy="457200"/>
            <a:chOff x="4137" y="1162"/>
            <a:chExt cx="875" cy="288"/>
          </a:xfrm>
        </p:grpSpPr>
        <p:sp>
          <p:nvSpPr>
            <p:cNvPr id="24613" name="Text Box 66"/>
            <p:cNvSpPr txBox="1">
              <a:spLocks noChangeArrowheads="1"/>
            </p:cNvSpPr>
            <p:nvPr/>
          </p:nvSpPr>
          <p:spPr bwMode="auto">
            <a:xfrm>
              <a:off x="4137" y="1162"/>
              <a:ext cx="8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="1">
                  <a:latin typeface="Times New Roman" pitchFamily="18" charset="0"/>
                </a:rPr>
                <a:t>P</a:t>
              </a:r>
              <a:r>
                <a:rPr lang="en-US" altLang="zh-CN" b="1" baseline="-25000">
                  <a:latin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</a:rPr>
                <a:t> = A</a:t>
              </a:r>
            </a:p>
          </p:txBody>
        </p:sp>
        <p:sp>
          <p:nvSpPr>
            <p:cNvPr id="24614" name="Line 68"/>
            <p:cNvSpPr>
              <a:spLocks noChangeShapeType="1"/>
            </p:cNvSpPr>
            <p:nvPr/>
          </p:nvSpPr>
          <p:spPr bwMode="auto">
            <a:xfrm>
              <a:off x="4579" y="1202"/>
              <a:ext cx="13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48" name="Group 72"/>
          <p:cNvGrpSpPr>
            <a:grpSpLocks/>
          </p:cNvGrpSpPr>
          <p:nvPr/>
        </p:nvGrpSpPr>
        <p:grpSpPr bwMode="auto">
          <a:xfrm>
            <a:off x="6567488" y="2971800"/>
            <a:ext cx="2036762" cy="457200"/>
            <a:chOff x="4137" y="1872"/>
            <a:chExt cx="1283" cy="288"/>
          </a:xfrm>
        </p:grpSpPr>
        <p:sp>
          <p:nvSpPr>
            <p:cNvPr id="24611" name="Text Box 70"/>
            <p:cNvSpPr txBox="1">
              <a:spLocks noChangeArrowheads="1"/>
            </p:cNvSpPr>
            <p:nvPr/>
          </p:nvSpPr>
          <p:spPr bwMode="auto">
            <a:xfrm>
              <a:off x="4137" y="1872"/>
              <a:ext cx="12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="1">
                  <a:latin typeface="Times New Roman" pitchFamily="18" charset="0"/>
                </a:rPr>
                <a:t>P</a:t>
              </a:r>
              <a:r>
                <a:rPr lang="en-US" altLang="zh-CN" b="1" baseline="-25000">
                  <a:latin typeface="Times New Roman" pitchFamily="18" charset="0"/>
                </a:rPr>
                <a:t>3</a:t>
              </a:r>
              <a:r>
                <a:rPr lang="en-US" altLang="zh-CN" b="1">
                  <a:latin typeface="Times New Roman" pitchFamily="18" charset="0"/>
                </a:rPr>
                <a:t> = B C</a:t>
              </a:r>
            </a:p>
          </p:txBody>
        </p:sp>
        <p:sp>
          <p:nvSpPr>
            <p:cNvPr id="24612" name="Line 71"/>
            <p:cNvSpPr>
              <a:spLocks noChangeShapeType="1"/>
            </p:cNvSpPr>
            <p:nvPr/>
          </p:nvSpPr>
          <p:spPr bwMode="auto">
            <a:xfrm>
              <a:off x="4574" y="1896"/>
              <a:ext cx="31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52" name="Group 76"/>
          <p:cNvGrpSpPr>
            <a:grpSpLocks/>
          </p:cNvGrpSpPr>
          <p:nvPr/>
        </p:nvGrpSpPr>
        <p:grpSpPr bwMode="auto">
          <a:xfrm>
            <a:off x="6567488" y="3619500"/>
            <a:ext cx="2036762" cy="457200"/>
            <a:chOff x="4137" y="2280"/>
            <a:chExt cx="1283" cy="288"/>
          </a:xfrm>
        </p:grpSpPr>
        <p:sp>
          <p:nvSpPr>
            <p:cNvPr id="24609" name="Text Box 74"/>
            <p:cNvSpPr txBox="1">
              <a:spLocks noChangeArrowheads="1"/>
            </p:cNvSpPr>
            <p:nvPr/>
          </p:nvSpPr>
          <p:spPr bwMode="auto">
            <a:xfrm>
              <a:off x="4137" y="2280"/>
              <a:ext cx="12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="1">
                  <a:latin typeface="Times New Roman" pitchFamily="18" charset="0"/>
                </a:rPr>
                <a:t>P</a:t>
              </a:r>
              <a:r>
                <a:rPr lang="en-US" altLang="zh-CN" b="1" baseline="-25000">
                  <a:latin typeface="Times New Roman" pitchFamily="18" charset="0"/>
                </a:rPr>
                <a:t>4</a:t>
              </a:r>
              <a:r>
                <a:rPr lang="en-US" altLang="zh-CN" b="1">
                  <a:latin typeface="Times New Roman" pitchFamily="18" charset="0"/>
                </a:rPr>
                <a:t> = P</a:t>
              </a:r>
              <a:r>
                <a:rPr lang="en-US" altLang="zh-CN" b="1" baseline="-25000">
                  <a:latin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</a:rPr>
                <a:t> P</a:t>
              </a:r>
              <a:r>
                <a:rPr lang="en-US" altLang="zh-CN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610" name="Line 75"/>
            <p:cNvSpPr>
              <a:spLocks noChangeShapeType="1"/>
            </p:cNvSpPr>
            <p:nvPr/>
          </p:nvSpPr>
          <p:spPr bwMode="auto">
            <a:xfrm>
              <a:off x="4574" y="2304"/>
              <a:ext cx="3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57" name="Group 81"/>
          <p:cNvGrpSpPr>
            <a:grpSpLocks/>
          </p:cNvGrpSpPr>
          <p:nvPr/>
        </p:nvGrpSpPr>
        <p:grpSpPr bwMode="auto">
          <a:xfrm>
            <a:off x="6588125" y="4149725"/>
            <a:ext cx="2087563" cy="490538"/>
            <a:chOff x="3878" y="3091"/>
            <a:chExt cx="1315" cy="309"/>
          </a:xfrm>
        </p:grpSpPr>
        <p:sp>
          <p:nvSpPr>
            <p:cNvPr id="24606" name="Text Box 78"/>
            <p:cNvSpPr txBox="1">
              <a:spLocks noChangeArrowheads="1"/>
            </p:cNvSpPr>
            <p:nvPr/>
          </p:nvSpPr>
          <p:spPr bwMode="auto">
            <a:xfrm>
              <a:off x="3878" y="3112"/>
              <a:ext cx="1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="1">
                  <a:latin typeface="Times New Roman" pitchFamily="18" charset="0"/>
                </a:rPr>
                <a:t>= A ( B+C )</a:t>
              </a:r>
            </a:p>
          </p:txBody>
        </p:sp>
        <p:sp>
          <p:nvSpPr>
            <p:cNvPr id="24607" name="Line 79"/>
            <p:cNvSpPr>
              <a:spLocks noChangeShapeType="1"/>
            </p:cNvSpPr>
            <p:nvPr/>
          </p:nvSpPr>
          <p:spPr bwMode="auto">
            <a:xfrm>
              <a:off x="4089" y="3152"/>
              <a:ext cx="13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Line 80"/>
            <p:cNvSpPr>
              <a:spLocks noChangeShapeType="1"/>
            </p:cNvSpPr>
            <p:nvPr/>
          </p:nvSpPr>
          <p:spPr bwMode="auto">
            <a:xfrm>
              <a:off x="4081" y="3091"/>
              <a:ext cx="7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58" name="Group 82"/>
          <p:cNvGrpSpPr>
            <a:grpSpLocks/>
          </p:cNvGrpSpPr>
          <p:nvPr/>
        </p:nvGrpSpPr>
        <p:grpSpPr bwMode="auto">
          <a:xfrm>
            <a:off x="6567488" y="4724400"/>
            <a:ext cx="2036762" cy="457200"/>
            <a:chOff x="4137" y="2280"/>
            <a:chExt cx="1283" cy="288"/>
          </a:xfrm>
        </p:grpSpPr>
        <p:sp>
          <p:nvSpPr>
            <p:cNvPr id="24604" name="Text Box 83"/>
            <p:cNvSpPr txBox="1">
              <a:spLocks noChangeArrowheads="1"/>
            </p:cNvSpPr>
            <p:nvPr/>
          </p:nvSpPr>
          <p:spPr bwMode="auto">
            <a:xfrm>
              <a:off x="4137" y="2280"/>
              <a:ext cx="12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="1">
                  <a:latin typeface="Times New Roman" pitchFamily="18" charset="0"/>
                </a:rPr>
                <a:t>P</a:t>
              </a:r>
              <a:r>
                <a:rPr lang="en-US" altLang="zh-CN" b="1" baseline="-25000">
                  <a:latin typeface="Times New Roman" pitchFamily="18" charset="0"/>
                </a:rPr>
                <a:t>5</a:t>
              </a:r>
              <a:r>
                <a:rPr lang="en-US" altLang="zh-CN" b="1">
                  <a:latin typeface="Times New Roman" pitchFamily="18" charset="0"/>
                </a:rPr>
                <a:t> = P</a:t>
              </a:r>
              <a:r>
                <a:rPr lang="en-US" altLang="zh-CN" b="1" baseline="-25000">
                  <a:latin typeface="Times New Roman" pitchFamily="18" charset="0"/>
                </a:rPr>
                <a:t>3</a:t>
              </a:r>
              <a:r>
                <a:rPr lang="en-US" altLang="zh-CN" b="1">
                  <a:latin typeface="Times New Roman" pitchFamily="18" charset="0"/>
                </a:rPr>
                <a:t> A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24605" name="Line 84"/>
            <p:cNvSpPr>
              <a:spLocks noChangeShapeType="1"/>
            </p:cNvSpPr>
            <p:nvPr/>
          </p:nvSpPr>
          <p:spPr bwMode="auto">
            <a:xfrm>
              <a:off x="4574" y="2304"/>
              <a:ext cx="3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66" name="Group 90"/>
          <p:cNvGrpSpPr>
            <a:grpSpLocks/>
          </p:cNvGrpSpPr>
          <p:nvPr/>
        </p:nvGrpSpPr>
        <p:grpSpPr bwMode="auto">
          <a:xfrm>
            <a:off x="6588125" y="5229225"/>
            <a:ext cx="2087563" cy="515938"/>
            <a:chOff x="4150" y="3574"/>
            <a:chExt cx="1315" cy="325"/>
          </a:xfrm>
        </p:grpSpPr>
        <p:sp>
          <p:nvSpPr>
            <p:cNvPr id="24601" name="Text Box 86"/>
            <p:cNvSpPr txBox="1">
              <a:spLocks noChangeArrowheads="1"/>
            </p:cNvSpPr>
            <p:nvPr/>
          </p:nvSpPr>
          <p:spPr bwMode="auto">
            <a:xfrm>
              <a:off x="4150" y="3611"/>
              <a:ext cx="1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="1">
                  <a:latin typeface="Times New Roman" pitchFamily="18" charset="0"/>
                </a:rPr>
                <a:t>= A B C </a:t>
              </a:r>
            </a:p>
          </p:txBody>
        </p:sp>
        <p:sp>
          <p:nvSpPr>
            <p:cNvPr id="24602" name="Line 88"/>
            <p:cNvSpPr>
              <a:spLocks noChangeShapeType="1"/>
            </p:cNvSpPr>
            <p:nvPr/>
          </p:nvSpPr>
          <p:spPr bwMode="auto">
            <a:xfrm>
              <a:off x="4353" y="3574"/>
              <a:ext cx="52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89"/>
            <p:cNvSpPr>
              <a:spLocks noChangeShapeType="1"/>
            </p:cNvSpPr>
            <p:nvPr/>
          </p:nvSpPr>
          <p:spPr bwMode="auto">
            <a:xfrm>
              <a:off x="4529" y="3635"/>
              <a:ext cx="34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67" name="Text Box 91"/>
          <p:cNvSpPr txBox="1">
            <a:spLocks noChangeArrowheads="1"/>
          </p:cNvSpPr>
          <p:nvPr/>
        </p:nvSpPr>
        <p:spPr bwMode="auto">
          <a:xfrm>
            <a:off x="6011863" y="1196975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b="1"/>
              <a:t>(</a:t>
            </a:r>
            <a:r>
              <a:rPr lang="en-US" altLang="zh-CN" b="1">
                <a:latin typeface="Times New Roman" pitchFamily="18" charset="0"/>
              </a:rPr>
              <a:t>1</a:t>
            </a:r>
            <a:r>
              <a:rPr lang="en-US" altLang="zh-CN" b="1"/>
              <a:t>)</a:t>
            </a:r>
            <a:r>
              <a:rPr lang="zh-CN" altLang="en-US" b="1"/>
              <a:t>写出表达式</a:t>
            </a:r>
          </a:p>
        </p:txBody>
      </p:sp>
      <p:grpSp>
        <p:nvGrpSpPr>
          <p:cNvPr id="24671" name="Group 95"/>
          <p:cNvGrpSpPr>
            <a:grpSpLocks/>
          </p:cNvGrpSpPr>
          <p:nvPr/>
        </p:nvGrpSpPr>
        <p:grpSpPr bwMode="auto">
          <a:xfrm>
            <a:off x="755650" y="5489575"/>
            <a:ext cx="2036763" cy="457200"/>
            <a:chOff x="476" y="3339"/>
            <a:chExt cx="1283" cy="288"/>
          </a:xfrm>
        </p:grpSpPr>
        <p:sp>
          <p:nvSpPr>
            <p:cNvPr id="24599" name="Text Box 93"/>
            <p:cNvSpPr txBox="1">
              <a:spLocks noChangeArrowheads="1"/>
            </p:cNvSpPr>
            <p:nvPr/>
          </p:nvSpPr>
          <p:spPr bwMode="auto">
            <a:xfrm>
              <a:off x="476" y="3339"/>
              <a:ext cx="12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="1">
                  <a:latin typeface="Times New Roman" pitchFamily="18" charset="0"/>
                </a:rPr>
                <a:t>F = P</a:t>
              </a:r>
              <a:r>
                <a:rPr lang="en-US" altLang="zh-CN" b="1" baseline="-25000">
                  <a:latin typeface="Times New Roman" pitchFamily="18" charset="0"/>
                </a:rPr>
                <a:t>4</a:t>
              </a:r>
              <a:r>
                <a:rPr lang="en-US" altLang="zh-CN" b="1">
                  <a:latin typeface="Times New Roman" pitchFamily="18" charset="0"/>
                </a:rPr>
                <a:t> P</a:t>
              </a:r>
              <a:r>
                <a:rPr lang="en-US" altLang="zh-CN" b="1" baseline="-25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4600" name="Line 94"/>
            <p:cNvSpPr>
              <a:spLocks noChangeShapeType="1"/>
            </p:cNvSpPr>
            <p:nvPr/>
          </p:nvSpPr>
          <p:spPr bwMode="auto">
            <a:xfrm>
              <a:off x="857" y="3363"/>
              <a:ext cx="3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79" name="Group 103"/>
          <p:cNvGrpSpPr>
            <a:grpSpLocks/>
          </p:cNvGrpSpPr>
          <p:nvPr/>
        </p:nvGrpSpPr>
        <p:grpSpPr bwMode="auto">
          <a:xfrm>
            <a:off x="2268538" y="5346700"/>
            <a:ext cx="3240087" cy="601663"/>
            <a:chOff x="1383" y="3777"/>
            <a:chExt cx="2041" cy="379"/>
          </a:xfrm>
        </p:grpSpPr>
        <p:sp>
          <p:nvSpPr>
            <p:cNvPr id="24593" name="Text Box 97"/>
            <p:cNvSpPr txBox="1">
              <a:spLocks noChangeArrowheads="1"/>
            </p:cNvSpPr>
            <p:nvPr/>
          </p:nvSpPr>
          <p:spPr bwMode="auto">
            <a:xfrm>
              <a:off x="1383" y="3868"/>
              <a:ext cx="2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="1">
                  <a:latin typeface="Times New Roman" pitchFamily="18" charset="0"/>
                </a:rPr>
                <a:t>= A ( B+C ) A B C</a:t>
              </a:r>
            </a:p>
          </p:txBody>
        </p:sp>
        <p:sp>
          <p:nvSpPr>
            <p:cNvPr id="24594" name="Line 98"/>
            <p:cNvSpPr>
              <a:spLocks noChangeShapeType="1"/>
            </p:cNvSpPr>
            <p:nvPr/>
          </p:nvSpPr>
          <p:spPr bwMode="auto">
            <a:xfrm>
              <a:off x="2448" y="3838"/>
              <a:ext cx="52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99"/>
            <p:cNvSpPr>
              <a:spLocks noChangeShapeType="1"/>
            </p:cNvSpPr>
            <p:nvPr/>
          </p:nvSpPr>
          <p:spPr bwMode="auto">
            <a:xfrm>
              <a:off x="2616" y="3907"/>
              <a:ext cx="34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100"/>
            <p:cNvSpPr>
              <a:spLocks noChangeShapeType="1"/>
            </p:cNvSpPr>
            <p:nvPr/>
          </p:nvSpPr>
          <p:spPr bwMode="auto">
            <a:xfrm>
              <a:off x="1581" y="3907"/>
              <a:ext cx="1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101"/>
            <p:cNvSpPr>
              <a:spLocks noChangeShapeType="1"/>
            </p:cNvSpPr>
            <p:nvPr/>
          </p:nvSpPr>
          <p:spPr bwMode="auto">
            <a:xfrm>
              <a:off x="1586" y="3838"/>
              <a:ext cx="79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102"/>
            <p:cNvSpPr>
              <a:spLocks noChangeShapeType="1"/>
            </p:cNvSpPr>
            <p:nvPr/>
          </p:nvSpPr>
          <p:spPr bwMode="auto">
            <a:xfrm>
              <a:off x="1565" y="3777"/>
              <a:ext cx="145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2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643" grpId="0"/>
      <p:bldP spid="246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54721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组合逻辑电路的分析</a:t>
            </a:r>
          </a:p>
        </p:txBody>
      </p:sp>
      <p:grpSp>
        <p:nvGrpSpPr>
          <p:cNvPr id="26661" name="Group 37"/>
          <p:cNvGrpSpPr>
            <a:grpSpLocks/>
          </p:cNvGrpSpPr>
          <p:nvPr/>
        </p:nvGrpSpPr>
        <p:grpSpPr bwMode="auto">
          <a:xfrm>
            <a:off x="828675" y="1989138"/>
            <a:ext cx="3240088" cy="601662"/>
            <a:chOff x="1429" y="1026"/>
            <a:chExt cx="2041" cy="379"/>
          </a:xfrm>
        </p:grpSpPr>
        <p:sp>
          <p:nvSpPr>
            <p:cNvPr id="26679" name="Text Box 31"/>
            <p:cNvSpPr txBox="1">
              <a:spLocks noChangeArrowheads="1"/>
            </p:cNvSpPr>
            <p:nvPr/>
          </p:nvSpPr>
          <p:spPr bwMode="auto">
            <a:xfrm>
              <a:off x="1429" y="1117"/>
              <a:ext cx="2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="1">
                  <a:latin typeface="Times New Roman" pitchFamily="18" charset="0"/>
                </a:rPr>
                <a:t>F = A ( B+C ) A B C</a:t>
              </a:r>
            </a:p>
          </p:txBody>
        </p:sp>
        <p:sp>
          <p:nvSpPr>
            <p:cNvPr id="26680" name="Line 32"/>
            <p:cNvSpPr>
              <a:spLocks noChangeShapeType="1"/>
            </p:cNvSpPr>
            <p:nvPr/>
          </p:nvSpPr>
          <p:spPr bwMode="auto">
            <a:xfrm>
              <a:off x="2651" y="1087"/>
              <a:ext cx="52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Line 33"/>
            <p:cNvSpPr>
              <a:spLocks noChangeShapeType="1"/>
            </p:cNvSpPr>
            <p:nvPr/>
          </p:nvSpPr>
          <p:spPr bwMode="auto">
            <a:xfrm>
              <a:off x="2819" y="1156"/>
              <a:ext cx="34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2" name="Line 34"/>
            <p:cNvSpPr>
              <a:spLocks noChangeShapeType="1"/>
            </p:cNvSpPr>
            <p:nvPr/>
          </p:nvSpPr>
          <p:spPr bwMode="auto">
            <a:xfrm>
              <a:off x="1784" y="1156"/>
              <a:ext cx="1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3" name="Line 35"/>
            <p:cNvSpPr>
              <a:spLocks noChangeShapeType="1"/>
            </p:cNvSpPr>
            <p:nvPr/>
          </p:nvSpPr>
          <p:spPr bwMode="auto">
            <a:xfrm>
              <a:off x="1789" y="1087"/>
              <a:ext cx="79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4" name="Line 36"/>
            <p:cNvSpPr>
              <a:spLocks noChangeShapeType="1"/>
            </p:cNvSpPr>
            <p:nvPr/>
          </p:nvSpPr>
          <p:spPr bwMode="auto">
            <a:xfrm>
              <a:off x="1768" y="1026"/>
              <a:ext cx="145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62" name="Text Box 38"/>
          <p:cNvSpPr txBox="1">
            <a:spLocks noChangeArrowheads="1"/>
          </p:cNvSpPr>
          <p:nvPr/>
        </p:nvSpPr>
        <p:spPr bwMode="auto">
          <a:xfrm>
            <a:off x="612775" y="1268413"/>
            <a:ext cx="2951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 b="1"/>
              <a:t>(</a:t>
            </a:r>
            <a:r>
              <a:rPr lang="en-US" altLang="zh-CN" sz="2800" b="1">
                <a:latin typeface="Times New Roman" pitchFamily="18" charset="0"/>
              </a:rPr>
              <a:t>2</a:t>
            </a:r>
            <a:r>
              <a:rPr lang="en-US" altLang="zh-CN" sz="2800" b="1"/>
              <a:t>)</a:t>
            </a:r>
            <a:r>
              <a:rPr lang="zh-CN" altLang="en-US" sz="2800" b="1"/>
              <a:t>化简表达式</a:t>
            </a:r>
          </a:p>
        </p:txBody>
      </p:sp>
      <p:grpSp>
        <p:nvGrpSpPr>
          <p:cNvPr id="26670" name="Group 46"/>
          <p:cNvGrpSpPr>
            <a:grpSpLocks/>
          </p:cNvGrpSpPr>
          <p:nvPr/>
        </p:nvGrpSpPr>
        <p:grpSpPr bwMode="auto">
          <a:xfrm>
            <a:off x="1116013" y="2636838"/>
            <a:ext cx="3240087" cy="457200"/>
            <a:chOff x="522" y="1917"/>
            <a:chExt cx="2041" cy="288"/>
          </a:xfrm>
        </p:grpSpPr>
        <p:sp>
          <p:nvSpPr>
            <p:cNvPr id="26676" name="Text Box 40"/>
            <p:cNvSpPr txBox="1">
              <a:spLocks noChangeArrowheads="1"/>
            </p:cNvSpPr>
            <p:nvPr/>
          </p:nvSpPr>
          <p:spPr bwMode="auto">
            <a:xfrm>
              <a:off x="522" y="1917"/>
              <a:ext cx="2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="1">
                  <a:latin typeface="Times New Roman" pitchFamily="18" charset="0"/>
                </a:rPr>
                <a:t>= A ( B+C ) + A B C</a:t>
              </a:r>
            </a:p>
          </p:txBody>
        </p:sp>
        <p:sp>
          <p:nvSpPr>
            <p:cNvPr id="26677" name="Line 42"/>
            <p:cNvSpPr>
              <a:spLocks noChangeShapeType="1"/>
            </p:cNvSpPr>
            <p:nvPr/>
          </p:nvSpPr>
          <p:spPr bwMode="auto">
            <a:xfrm>
              <a:off x="1912" y="1956"/>
              <a:ext cx="34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8" name="Line 43"/>
            <p:cNvSpPr>
              <a:spLocks noChangeShapeType="1"/>
            </p:cNvSpPr>
            <p:nvPr/>
          </p:nvSpPr>
          <p:spPr bwMode="auto">
            <a:xfrm>
              <a:off x="724" y="1956"/>
              <a:ext cx="1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81" name="Group 57"/>
          <p:cNvGrpSpPr>
            <a:grpSpLocks/>
          </p:cNvGrpSpPr>
          <p:nvPr/>
        </p:nvGrpSpPr>
        <p:grpSpPr bwMode="auto">
          <a:xfrm>
            <a:off x="1116013" y="3187700"/>
            <a:ext cx="3455987" cy="457200"/>
            <a:chOff x="703" y="2115"/>
            <a:chExt cx="2177" cy="288"/>
          </a:xfrm>
        </p:grpSpPr>
        <p:sp>
          <p:nvSpPr>
            <p:cNvPr id="26671" name="Text Box 48"/>
            <p:cNvSpPr txBox="1">
              <a:spLocks noChangeArrowheads="1"/>
            </p:cNvSpPr>
            <p:nvPr/>
          </p:nvSpPr>
          <p:spPr bwMode="auto">
            <a:xfrm>
              <a:off x="703" y="2115"/>
              <a:ext cx="21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="1">
                  <a:latin typeface="Times New Roman" pitchFamily="18" charset="0"/>
                </a:rPr>
                <a:t>= A B+A C + A B+A C</a:t>
              </a:r>
            </a:p>
          </p:txBody>
        </p:sp>
        <p:sp>
          <p:nvSpPr>
            <p:cNvPr id="26672" name="Line 49"/>
            <p:cNvSpPr>
              <a:spLocks noChangeShapeType="1"/>
            </p:cNvSpPr>
            <p:nvPr/>
          </p:nvSpPr>
          <p:spPr bwMode="auto">
            <a:xfrm>
              <a:off x="2018" y="2138"/>
              <a:ext cx="19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50"/>
            <p:cNvSpPr>
              <a:spLocks noChangeShapeType="1"/>
            </p:cNvSpPr>
            <p:nvPr/>
          </p:nvSpPr>
          <p:spPr bwMode="auto">
            <a:xfrm>
              <a:off x="905" y="2138"/>
              <a:ext cx="1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55"/>
            <p:cNvSpPr>
              <a:spLocks noChangeShapeType="1"/>
            </p:cNvSpPr>
            <p:nvPr/>
          </p:nvSpPr>
          <p:spPr bwMode="auto">
            <a:xfrm>
              <a:off x="1338" y="2136"/>
              <a:ext cx="1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Line 56"/>
            <p:cNvSpPr>
              <a:spLocks noChangeShapeType="1"/>
            </p:cNvSpPr>
            <p:nvPr/>
          </p:nvSpPr>
          <p:spPr bwMode="auto">
            <a:xfrm>
              <a:off x="2456" y="2136"/>
              <a:ext cx="19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88" name="Group 64"/>
          <p:cNvGrpSpPr>
            <a:grpSpLocks/>
          </p:cNvGrpSpPr>
          <p:nvPr/>
        </p:nvGrpSpPr>
        <p:grpSpPr bwMode="auto">
          <a:xfrm>
            <a:off x="1116013" y="3789363"/>
            <a:ext cx="3455987" cy="457200"/>
            <a:chOff x="703" y="2416"/>
            <a:chExt cx="2177" cy="288"/>
          </a:xfrm>
        </p:grpSpPr>
        <p:sp>
          <p:nvSpPr>
            <p:cNvPr id="26666" name="Text Box 59"/>
            <p:cNvSpPr txBox="1">
              <a:spLocks noChangeArrowheads="1"/>
            </p:cNvSpPr>
            <p:nvPr/>
          </p:nvSpPr>
          <p:spPr bwMode="auto">
            <a:xfrm>
              <a:off x="703" y="2416"/>
              <a:ext cx="21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="1">
                  <a:latin typeface="Times New Roman" pitchFamily="18" charset="0"/>
                </a:rPr>
                <a:t>= A B+A B + A C+A C</a:t>
              </a:r>
            </a:p>
          </p:txBody>
        </p:sp>
        <p:sp>
          <p:nvSpPr>
            <p:cNvPr id="26667" name="Line 60"/>
            <p:cNvSpPr>
              <a:spLocks noChangeShapeType="1"/>
            </p:cNvSpPr>
            <p:nvPr/>
          </p:nvSpPr>
          <p:spPr bwMode="auto">
            <a:xfrm>
              <a:off x="1866" y="2439"/>
              <a:ext cx="15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Line 61"/>
            <p:cNvSpPr>
              <a:spLocks noChangeShapeType="1"/>
            </p:cNvSpPr>
            <p:nvPr/>
          </p:nvSpPr>
          <p:spPr bwMode="auto">
            <a:xfrm>
              <a:off x="930" y="2439"/>
              <a:ext cx="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Line 62"/>
            <p:cNvSpPr>
              <a:spLocks noChangeShapeType="1"/>
            </p:cNvSpPr>
            <p:nvPr/>
          </p:nvSpPr>
          <p:spPr bwMode="auto">
            <a:xfrm>
              <a:off x="1506" y="2437"/>
              <a:ext cx="1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63"/>
            <p:cNvSpPr>
              <a:spLocks noChangeShapeType="1"/>
            </p:cNvSpPr>
            <p:nvPr/>
          </p:nvSpPr>
          <p:spPr bwMode="auto">
            <a:xfrm>
              <a:off x="2480" y="2437"/>
              <a:ext cx="15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90" name="Text Box 66"/>
          <p:cNvSpPr txBox="1">
            <a:spLocks noChangeArrowheads="1"/>
          </p:cNvSpPr>
          <p:nvPr/>
        </p:nvSpPr>
        <p:spPr bwMode="auto">
          <a:xfrm>
            <a:off x="1116013" y="4411663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b="1">
                <a:latin typeface="Times New Roman" pitchFamily="18" charset="0"/>
              </a:rPr>
              <a:t>= A</a:t>
            </a:r>
            <a:r>
              <a:rPr kumimoji="1" lang="en-US" altLang="zh-CN" b="1">
                <a:latin typeface="Times New Roman" pitchFamily="18" charset="0"/>
              </a:rPr>
              <a:t>⊕</a:t>
            </a:r>
            <a:r>
              <a:rPr lang="en-US" altLang="zh-CN" b="1">
                <a:latin typeface="Times New Roman" pitchFamily="18" charset="0"/>
              </a:rPr>
              <a:t>B + A</a:t>
            </a:r>
            <a:r>
              <a:rPr kumimoji="1" lang="en-US" altLang="zh-CN" b="1"/>
              <a:t>⊕</a:t>
            </a:r>
            <a:r>
              <a:rPr lang="en-US" altLang="zh-CN" b="1">
                <a:latin typeface="Times New Roman" pitchFamily="18" charset="0"/>
              </a:rPr>
              <a:t>C</a:t>
            </a:r>
          </a:p>
        </p:txBody>
      </p:sp>
      <p:sp>
        <p:nvSpPr>
          <p:cNvPr id="26695" name="Text Box 71"/>
          <p:cNvSpPr txBox="1">
            <a:spLocks noChangeArrowheads="1"/>
          </p:cNvSpPr>
          <p:nvPr/>
        </p:nvSpPr>
        <p:spPr bwMode="auto">
          <a:xfrm>
            <a:off x="5076825" y="1268413"/>
            <a:ext cx="2951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 b="1"/>
              <a:t>(</a:t>
            </a: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en-US" altLang="zh-CN" sz="2800" b="1"/>
              <a:t>)</a:t>
            </a:r>
            <a:r>
              <a:rPr lang="zh-CN" altLang="en-US" sz="2800" b="1"/>
              <a:t>形成真值表</a:t>
            </a:r>
          </a:p>
        </p:txBody>
      </p:sp>
      <p:sp>
        <p:nvSpPr>
          <p:cNvPr id="45130" name="Rectangle 74"/>
          <p:cNvSpPr>
            <a:spLocks noChangeArrowheads="1"/>
          </p:cNvSpPr>
          <p:nvPr/>
        </p:nvSpPr>
        <p:spPr bwMode="auto">
          <a:xfrm>
            <a:off x="5761038" y="2759075"/>
            <a:ext cx="288925" cy="10795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26725" name="Group 101"/>
          <p:cNvGrpSpPr>
            <a:grpSpLocks/>
          </p:cNvGrpSpPr>
          <p:nvPr/>
        </p:nvGrpSpPr>
        <p:grpSpPr bwMode="auto">
          <a:xfrm>
            <a:off x="5364163" y="1912938"/>
            <a:ext cx="2686050" cy="3532187"/>
            <a:chOff x="3456" y="1162"/>
            <a:chExt cx="1692" cy="2225"/>
          </a:xfrm>
        </p:grpSpPr>
        <p:grpSp>
          <p:nvGrpSpPr>
            <p:cNvPr id="26640" name="Group 70"/>
            <p:cNvGrpSpPr>
              <a:grpSpLocks/>
            </p:cNvGrpSpPr>
            <p:nvPr/>
          </p:nvGrpSpPr>
          <p:grpSpPr bwMode="auto">
            <a:xfrm>
              <a:off x="3456" y="1162"/>
              <a:ext cx="1692" cy="2225"/>
              <a:chOff x="612" y="1880"/>
              <a:chExt cx="1692" cy="2225"/>
            </a:xfrm>
          </p:grpSpPr>
          <p:sp>
            <p:nvSpPr>
              <p:cNvPr id="26650" name="Line 9"/>
              <p:cNvSpPr>
                <a:spLocks noChangeShapeType="1"/>
              </p:cNvSpPr>
              <p:nvPr/>
            </p:nvSpPr>
            <p:spPr bwMode="auto">
              <a:xfrm>
                <a:off x="612" y="1888"/>
                <a:ext cx="163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1" name="Line 10"/>
              <p:cNvSpPr>
                <a:spLocks noChangeShapeType="1"/>
              </p:cNvSpPr>
              <p:nvPr/>
            </p:nvSpPr>
            <p:spPr bwMode="auto">
              <a:xfrm>
                <a:off x="612" y="2160"/>
                <a:ext cx="163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2" name="Line 11"/>
              <p:cNvSpPr>
                <a:spLocks noChangeShapeType="1"/>
              </p:cNvSpPr>
              <p:nvPr/>
            </p:nvSpPr>
            <p:spPr bwMode="auto">
              <a:xfrm>
                <a:off x="612" y="4105"/>
                <a:ext cx="163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3" name="Text Box 12"/>
              <p:cNvSpPr txBox="1">
                <a:spLocks noChangeArrowheads="1"/>
              </p:cNvSpPr>
              <p:nvPr/>
            </p:nvSpPr>
            <p:spPr bwMode="auto">
              <a:xfrm>
                <a:off x="703" y="1880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latin typeface="Times New Roman" pitchFamily="18" charset="0"/>
                  </a:rPr>
                  <a:t>A B C</a:t>
                </a:r>
                <a:endParaRPr lang="en-US" altLang="zh-CN" b="1" i="1" baseline="30000">
                  <a:latin typeface="Times New Roman" pitchFamily="18" charset="0"/>
                </a:endParaRPr>
              </a:p>
            </p:txBody>
          </p:sp>
          <p:grpSp>
            <p:nvGrpSpPr>
              <p:cNvPr id="26654" name="Group 66"/>
              <p:cNvGrpSpPr>
                <a:grpSpLocks/>
              </p:cNvGrpSpPr>
              <p:nvPr/>
            </p:nvGrpSpPr>
            <p:grpSpPr bwMode="auto">
              <a:xfrm>
                <a:off x="839" y="2160"/>
                <a:ext cx="997" cy="997"/>
                <a:chOff x="794" y="1434"/>
                <a:chExt cx="997" cy="997"/>
              </a:xfrm>
            </p:grpSpPr>
            <p:sp>
              <p:nvSpPr>
                <p:cNvPr id="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434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0 0 0</a:t>
                  </a:r>
                </a:p>
              </p:txBody>
            </p:sp>
            <p:sp>
              <p:nvSpPr>
                <p:cNvPr id="2666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651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0 0 1</a:t>
                  </a:r>
                </a:p>
              </p:txBody>
            </p:sp>
            <p:sp>
              <p:nvSpPr>
                <p:cNvPr id="2666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887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0 1 0</a:t>
                  </a:r>
                </a:p>
              </p:txBody>
            </p:sp>
            <p:sp>
              <p:nvSpPr>
                <p:cNvPr id="2666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2104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0 1 1</a:t>
                  </a:r>
                </a:p>
              </p:txBody>
            </p:sp>
          </p:grpSp>
          <p:grpSp>
            <p:nvGrpSpPr>
              <p:cNvPr id="26655" name="Group 67"/>
              <p:cNvGrpSpPr>
                <a:grpSpLocks/>
              </p:cNvGrpSpPr>
              <p:nvPr/>
            </p:nvGrpSpPr>
            <p:grpSpPr bwMode="auto">
              <a:xfrm>
                <a:off x="839" y="3067"/>
                <a:ext cx="997" cy="997"/>
                <a:chOff x="794" y="1434"/>
                <a:chExt cx="997" cy="997"/>
              </a:xfrm>
            </p:grpSpPr>
            <p:sp>
              <p:nvSpPr>
                <p:cNvPr id="2665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434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1 0 0</a:t>
                  </a:r>
                </a:p>
              </p:txBody>
            </p:sp>
            <p:sp>
              <p:nvSpPr>
                <p:cNvPr id="2665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651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1 0 1</a:t>
                  </a:r>
                </a:p>
              </p:txBody>
            </p:sp>
            <p:sp>
              <p:nvSpPr>
                <p:cNvPr id="2666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1887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1 1 0</a:t>
                  </a:r>
                </a:p>
              </p:txBody>
            </p:sp>
            <p:sp>
              <p:nvSpPr>
                <p:cNvPr id="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94" y="2104"/>
                  <a:ext cx="99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800" b="1">
                      <a:latin typeface="Times New Roman" pitchFamily="18" charset="0"/>
                    </a:rPr>
                    <a:t>1 1 1</a:t>
                  </a:r>
                </a:p>
              </p:txBody>
            </p:sp>
          </p:grpSp>
          <p:sp>
            <p:nvSpPr>
              <p:cNvPr id="26656" name="Line 68"/>
              <p:cNvSpPr>
                <a:spLocks noChangeShapeType="1"/>
              </p:cNvSpPr>
              <p:nvPr/>
            </p:nvSpPr>
            <p:spPr bwMode="auto">
              <a:xfrm>
                <a:off x="1565" y="1883"/>
                <a:ext cx="0" cy="2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7" name="Text Box 12"/>
              <p:cNvSpPr txBox="1">
                <a:spLocks noChangeArrowheads="1"/>
              </p:cNvSpPr>
              <p:nvPr/>
            </p:nvSpPr>
            <p:spPr bwMode="auto">
              <a:xfrm>
                <a:off x="1533" y="1888"/>
                <a:ext cx="7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latin typeface="Times New Roman" pitchFamily="18" charset="0"/>
                  </a:rPr>
                  <a:t>F</a:t>
                </a:r>
                <a:endParaRPr lang="en-US" altLang="zh-CN" b="1" i="1" baseline="30000">
                  <a:latin typeface="Times New Roman" pitchFamily="18" charset="0"/>
                </a:endParaRPr>
              </a:p>
            </p:txBody>
          </p:sp>
        </p:grpSp>
        <p:grpSp>
          <p:nvGrpSpPr>
            <p:cNvPr id="26641" name="Group 56"/>
            <p:cNvGrpSpPr>
              <a:grpSpLocks/>
            </p:cNvGrpSpPr>
            <p:nvPr/>
          </p:nvGrpSpPr>
          <p:grpSpPr bwMode="auto">
            <a:xfrm>
              <a:off x="4500" y="1434"/>
              <a:ext cx="498" cy="1905"/>
              <a:chOff x="1928" y="1616"/>
              <a:chExt cx="498" cy="1905"/>
            </a:xfrm>
          </p:grpSpPr>
          <p:sp>
            <p:nvSpPr>
              <p:cNvPr id="26642" name="Text Box 57"/>
              <p:cNvSpPr txBox="1">
                <a:spLocks noChangeArrowheads="1"/>
              </p:cNvSpPr>
              <p:nvPr/>
            </p:nvSpPr>
            <p:spPr bwMode="auto">
              <a:xfrm>
                <a:off x="1928" y="1616"/>
                <a:ext cx="4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6643" name="Text Box 58"/>
              <p:cNvSpPr txBox="1">
                <a:spLocks noChangeArrowheads="1"/>
              </p:cNvSpPr>
              <p:nvPr/>
            </p:nvSpPr>
            <p:spPr bwMode="auto">
              <a:xfrm>
                <a:off x="1928" y="1833"/>
                <a:ext cx="4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644" name="Text Box 59"/>
              <p:cNvSpPr txBox="1">
                <a:spLocks noChangeArrowheads="1"/>
              </p:cNvSpPr>
              <p:nvPr/>
            </p:nvSpPr>
            <p:spPr bwMode="auto">
              <a:xfrm>
                <a:off x="1928" y="2069"/>
                <a:ext cx="4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645" name="Text Box 60"/>
              <p:cNvSpPr txBox="1">
                <a:spLocks noChangeArrowheads="1"/>
              </p:cNvSpPr>
              <p:nvPr/>
            </p:nvSpPr>
            <p:spPr bwMode="auto">
              <a:xfrm>
                <a:off x="1928" y="2287"/>
                <a:ext cx="4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646" name="Text Box 61"/>
              <p:cNvSpPr txBox="1">
                <a:spLocks noChangeArrowheads="1"/>
              </p:cNvSpPr>
              <p:nvPr/>
            </p:nvSpPr>
            <p:spPr bwMode="auto">
              <a:xfrm>
                <a:off x="1928" y="2523"/>
                <a:ext cx="4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647" name="Text Box 62"/>
              <p:cNvSpPr txBox="1">
                <a:spLocks noChangeArrowheads="1"/>
              </p:cNvSpPr>
              <p:nvPr/>
            </p:nvSpPr>
            <p:spPr bwMode="auto">
              <a:xfrm>
                <a:off x="1928" y="2740"/>
                <a:ext cx="4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648" name="Text Box 63"/>
              <p:cNvSpPr txBox="1">
                <a:spLocks noChangeArrowheads="1"/>
              </p:cNvSpPr>
              <p:nvPr/>
            </p:nvSpPr>
            <p:spPr bwMode="auto">
              <a:xfrm>
                <a:off x="1928" y="2976"/>
                <a:ext cx="4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649" name="Text Box 64"/>
              <p:cNvSpPr txBox="1">
                <a:spLocks noChangeArrowheads="1"/>
              </p:cNvSpPr>
              <p:nvPr/>
            </p:nvSpPr>
            <p:spPr bwMode="auto">
              <a:xfrm>
                <a:off x="1928" y="3194"/>
                <a:ext cx="4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="1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</p:grpSp>
      <p:sp>
        <p:nvSpPr>
          <p:cNvPr id="3" name="Rectangle 74"/>
          <p:cNvSpPr>
            <a:spLocks noChangeArrowheads="1"/>
          </p:cNvSpPr>
          <p:nvPr/>
        </p:nvSpPr>
        <p:spPr bwMode="auto">
          <a:xfrm>
            <a:off x="5765800" y="3898900"/>
            <a:ext cx="288925" cy="10795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6727" name="Rectangle 50"/>
          <p:cNvSpPr>
            <a:spLocks noChangeArrowheads="1"/>
          </p:cNvSpPr>
          <p:nvPr/>
        </p:nvSpPr>
        <p:spPr bwMode="auto">
          <a:xfrm>
            <a:off x="828675" y="5070475"/>
            <a:ext cx="3455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="1">
                <a:solidFill>
                  <a:srgbClr val="FF0000"/>
                </a:solidFill>
              </a:rPr>
              <a:t>注意：</a:t>
            </a:r>
            <a:r>
              <a:rPr kumimoji="1" lang="zh-CN" altLang="en-US" sz="2800" b="1"/>
              <a:t>异或的功能</a:t>
            </a:r>
            <a:endParaRPr kumimoji="1"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2559" name="AutoShape 31"/>
          <p:cNvSpPr>
            <a:spLocks noChangeArrowheads="1"/>
          </p:cNvSpPr>
          <p:nvPr/>
        </p:nvSpPr>
        <p:spPr bwMode="auto">
          <a:xfrm>
            <a:off x="2700338" y="5732463"/>
            <a:ext cx="2592387" cy="792162"/>
          </a:xfrm>
          <a:prstGeom prst="wedgeRoundRectCallout">
            <a:avLst>
              <a:gd name="adj1" fmla="val 59000"/>
              <a:gd name="adj2" fmla="val -124750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 b="1"/>
              <a:t>检测数据是否</a:t>
            </a:r>
            <a:r>
              <a:rPr lang="zh-CN" altLang="en-US" sz="2000" b="1">
                <a:solidFill>
                  <a:schemeClr val="folHlink"/>
                </a:solidFill>
              </a:rPr>
              <a:t>相同</a:t>
            </a:r>
            <a:r>
              <a:rPr lang="zh-CN" altLang="en-US" sz="2000" b="1"/>
              <a:t>（或</a:t>
            </a:r>
            <a:r>
              <a:rPr lang="zh-CN" altLang="en-US" sz="2000" b="1">
                <a:solidFill>
                  <a:schemeClr val="folHlink"/>
                </a:solidFill>
              </a:rPr>
              <a:t>互异</a:t>
            </a:r>
            <a:r>
              <a:rPr lang="zh-CN" altLang="en-US" sz="2000" b="1"/>
              <a:t>）</a:t>
            </a:r>
            <a:endParaRPr lang="zh-CN" altLang="en-US" sz="2000" b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2" grpId="0"/>
      <p:bldP spid="26690" grpId="0"/>
      <p:bldP spid="26695" grpId="0"/>
      <p:bldP spid="45130" grpId="0" animBg="1"/>
      <p:bldP spid="3" grpId="0" animBg="1"/>
      <p:bldP spid="26727" grpId="0"/>
      <p:bldP spid="225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54721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组合逻辑电路的分析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684213" y="1181100"/>
            <a:ext cx="2951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 b="1"/>
              <a:t>(</a:t>
            </a:r>
            <a:r>
              <a:rPr lang="en-US" altLang="zh-CN" sz="2800" b="1">
                <a:latin typeface="Times New Roman" pitchFamily="18" charset="0"/>
              </a:rPr>
              <a:t>4</a:t>
            </a:r>
            <a:r>
              <a:rPr lang="en-US" altLang="zh-CN" sz="2800" b="1"/>
              <a:t>)</a:t>
            </a:r>
            <a:r>
              <a:rPr lang="zh-CN" altLang="en-US" sz="2800" b="1"/>
              <a:t>功能评述</a:t>
            </a:r>
          </a:p>
        </p:txBody>
      </p:sp>
      <p:grpSp>
        <p:nvGrpSpPr>
          <p:cNvPr id="28767" name="Group 95"/>
          <p:cNvGrpSpPr>
            <a:grpSpLocks/>
          </p:cNvGrpSpPr>
          <p:nvPr/>
        </p:nvGrpSpPr>
        <p:grpSpPr bwMode="auto">
          <a:xfrm>
            <a:off x="869950" y="2979738"/>
            <a:ext cx="4997450" cy="1817687"/>
            <a:chOff x="305" y="1362"/>
            <a:chExt cx="3148" cy="1145"/>
          </a:xfrm>
        </p:grpSpPr>
        <p:sp>
          <p:nvSpPr>
            <p:cNvPr id="28682" name="Text Box 78"/>
            <p:cNvSpPr txBox="1">
              <a:spLocks noChangeArrowheads="1"/>
            </p:cNvSpPr>
            <p:nvPr/>
          </p:nvSpPr>
          <p:spPr bwMode="auto">
            <a:xfrm>
              <a:off x="305" y="1362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hlink"/>
                  </a:solidFill>
                  <a:latin typeface="Times New Roman" pitchFamily="18" charset="0"/>
                  <a:ea typeface="ˎ̥"/>
                  <a:cs typeface="ˎ̥"/>
                </a:rPr>
                <a:t>A</a:t>
              </a:r>
              <a:endParaRPr lang="en-US" altLang="zh-CN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8683" name="Text Box 79"/>
            <p:cNvSpPr txBox="1">
              <a:spLocks noChangeArrowheads="1"/>
            </p:cNvSpPr>
            <p:nvPr/>
          </p:nvSpPr>
          <p:spPr bwMode="auto">
            <a:xfrm>
              <a:off x="3016" y="1752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F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28684" name="Text Box 78"/>
            <p:cNvSpPr txBox="1">
              <a:spLocks noChangeArrowheads="1"/>
            </p:cNvSpPr>
            <p:nvPr/>
          </p:nvSpPr>
          <p:spPr bwMode="auto">
            <a:xfrm>
              <a:off x="583" y="1618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B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28685" name="Text Box 78"/>
            <p:cNvSpPr txBox="1">
              <a:spLocks noChangeArrowheads="1"/>
            </p:cNvSpPr>
            <p:nvPr/>
          </p:nvSpPr>
          <p:spPr bwMode="auto">
            <a:xfrm>
              <a:off x="567" y="2219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folHlink"/>
                  </a:solidFill>
                  <a:latin typeface="Times New Roman" pitchFamily="18" charset="0"/>
                  <a:ea typeface="ˎ̥"/>
                  <a:cs typeface="ˎ̥"/>
                </a:rPr>
                <a:t>C</a:t>
              </a:r>
              <a:endParaRPr lang="en-US" altLang="zh-CN" sz="1800">
                <a:solidFill>
                  <a:schemeClr val="folHlink"/>
                </a:solidFill>
                <a:latin typeface="Arial" charset="0"/>
              </a:endParaRPr>
            </a:p>
          </p:txBody>
        </p:sp>
        <p:grpSp>
          <p:nvGrpSpPr>
            <p:cNvPr id="28686" name="Group 93"/>
            <p:cNvGrpSpPr>
              <a:grpSpLocks/>
            </p:cNvGrpSpPr>
            <p:nvPr/>
          </p:nvGrpSpPr>
          <p:grpSpPr bwMode="auto">
            <a:xfrm>
              <a:off x="658" y="1389"/>
              <a:ext cx="2404" cy="1022"/>
              <a:chOff x="431" y="1162"/>
              <a:chExt cx="2404" cy="1022"/>
            </a:xfrm>
          </p:grpSpPr>
          <p:sp>
            <p:nvSpPr>
              <p:cNvPr id="28687" name="Rectangle 73"/>
              <p:cNvSpPr>
                <a:spLocks noChangeArrowheads="1"/>
              </p:cNvSpPr>
              <p:nvPr/>
            </p:nvSpPr>
            <p:spPr bwMode="auto">
              <a:xfrm>
                <a:off x="1367" y="1752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  <a:ea typeface="ˎ̥"/>
                    <a:cs typeface="ˎ̥"/>
                  </a:rPr>
                  <a:t>=1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28688" name="Line 75"/>
              <p:cNvSpPr>
                <a:spLocks noChangeShapeType="1"/>
              </p:cNvSpPr>
              <p:nvPr/>
            </p:nvSpPr>
            <p:spPr bwMode="auto">
              <a:xfrm>
                <a:off x="431" y="1290"/>
                <a:ext cx="9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89" name="Line 75"/>
              <p:cNvSpPr>
                <a:spLocks noChangeShapeType="1"/>
              </p:cNvSpPr>
              <p:nvPr/>
            </p:nvSpPr>
            <p:spPr bwMode="auto">
              <a:xfrm>
                <a:off x="1020" y="1848"/>
                <a:ext cx="3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0" name="Line 75"/>
              <p:cNvSpPr>
                <a:spLocks noChangeShapeType="1"/>
              </p:cNvSpPr>
              <p:nvPr/>
            </p:nvSpPr>
            <p:spPr bwMode="auto">
              <a:xfrm>
                <a:off x="671" y="2069"/>
                <a:ext cx="6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1" name="Line 76"/>
              <p:cNvSpPr>
                <a:spLocks noChangeShapeType="1"/>
              </p:cNvSpPr>
              <p:nvPr/>
            </p:nvSpPr>
            <p:spPr bwMode="auto">
              <a:xfrm>
                <a:off x="1866" y="1789"/>
                <a:ext cx="2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2" name="Line 77"/>
              <p:cNvSpPr>
                <a:spLocks noChangeShapeType="1"/>
              </p:cNvSpPr>
              <p:nvPr/>
            </p:nvSpPr>
            <p:spPr bwMode="auto">
              <a:xfrm>
                <a:off x="1661" y="1978"/>
                <a:ext cx="2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3" name="Line 65"/>
              <p:cNvSpPr>
                <a:spLocks noChangeShapeType="1"/>
              </p:cNvSpPr>
              <p:nvPr/>
            </p:nvSpPr>
            <p:spPr bwMode="auto">
              <a:xfrm>
                <a:off x="1866" y="1789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4" name="Line 68"/>
              <p:cNvSpPr>
                <a:spLocks noChangeShapeType="1"/>
              </p:cNvSpPr>
              <p:nvPr/>
            </p:nvSpPr>
            <p:spPr bwMode="auto">
              <a:xfrm>
                <a:off x="1020" y="1298"/>
                <a:ext cx="0" cy="5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5" name="Line 77"/>
              <p:cNvSpPr>
                <a:spLocks noChangeShapeType="1"/>
              </p:cNvSpPr>
              <p:nvPr/>
            </p:nvSpPr>
            <p:spPr bwMode="auto">
              <a:xfrm>
                <a:off x="2447" y="1661"/>
                <a:ext cx="3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6" name="Oval 82"/>
              <p:cNvSpPr>
                <a:spLocks noChangeArrowheads="1"/>
              </p:cNvSpPr>
              <p:nvPr/>
            </p:nvSpPr>
            <p:spPr bwMode="auto">
              <a:xfrm>
                <a:off x="999" y="1269"/>
                <a:ext cx="46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8697" name="Rectangle 73"/>
              <p:cNvSpPr>
                <a:spLocks noChangeArrowheads="1"/>
              </p:cNvSpPr>
              <p:nvPr/>
            </p:nvSpPr>
            <p:spPr bwMode="auto">
              <a:xfrm>
                <a:off x="2154" y="145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  <a:ea typeface="ˎ̥"/>
                    <a:cs typeface="ˎ̥"/>
                  </a:rPr>
                  <a:t>≥1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28698" name="Rectangle 73"/>
              <p:cNvSpPr>
                <a:spLocks noChangeArrowheads="1"/>
              </p:cNvSpPr>
              <p:nvPr/>
            </p:nvSpPr>
            <p:spPr bwMode="auto">
              <a:xfrm>
                <a:off x="1370" y="1162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latin typeface="Times New Roman" pitchFamily="18" charset="0"/>
                    <a:ea typeface="ˎ̥"/>
                    <a:cs typeface="ˎ̥"/>
                  </a:rPr>
                  <a:t>=1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28699" name="Line 76"/>
              <p:cNvSpPr>
                <a:spLocks noChangeShapeType="1"/>
              </p:cNvSpPr>
              <p:nvPr/>
            </p:nvSpPr>
            <p:spPr bwMode="auto">
              <a:xfrm>
                <a:off x="1866" y="1562"/>
                <a:ext cx="2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0" name="Line 77"/>
              <p:cNvSpPr>
                <a:spLocks noChangeShapeType="1"/>
              </p:cNvSpPr>
              <p:nvPr/>
            </p:nvSpPr>
            <p:spPr bwMode="auto">
              <a:xfrm>
                <a:off x="1655" y="1357"/>
                <a:ext cx="2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1" name="Line 91"/>
              <p:cNvSpPr>
                <a:spLocks noChangeShapeType="1"/>
              </p:cNvSpPr>
              <p:nvPr/>
            </p:nvSpPr>
            <p:spPr bwMode="auto">
              <a:xfrm>
                <a:off x="1866" y="1352"/>
                <a:ext cx="0" cy="2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Line 75"/>
              <p:cNvSpPr>
                <a:spLocks noChangeShapeType="1"/>
              </p:cNvSpPr>
              <p:nvPr/>
            </p:nvSpPr>
            <p:spPr bwMode="auto">
              <a:xfrm>
                <a:off x="674" y="1480"/>
                <a:ext cx="6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539750" y="1773238"/>
            <a:ext cx="7775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b="1">
                <a:latin typeface="Times New Roman" pitchFamily="18" charset="0"/>
              </a:rPr>
              <a:t>   用数值</a:t>
            </a:r>
            <a:r>
              <a:rPr lang="en-US" altLang="zh-CN" b="1">
                <a:latin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</a:rPr>
              <a:t>检测</a:t>
            </a: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数据的输入</a:t>
            </a:r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(</a:t>
            </a:r>
            <a:r>
              <a:rPr lang="zh-CN" altLang="en-US" b="1">
                <a:solidFill>
                  <a:schemeClr val="folHlink"/>
                </a:solidFill>
                <a:latin typeface="Times New Roman" pitchFamily="18" charset="0"/>
              </a:rPr>
              <a:t>即</a:t>
            </a:r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 b="1">
                <a:solidFill>
                  <a:schemeClr val="folHlink"/>
                </a:solidFill>
                <a:latin typeface="Times New Roman" pitchFamily="18" charset="0"/>
              </a:rPr>
              <a:t>或</a:t>
            </a:r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C)</a:t>
            </a:r>
            <a:r>
              <a:rPr lang="zh-CN" altLang="en-US" b="1">
                <a:latin typeface="Times New Roman" pitchFamily="18" charset="0"/>
              </a:rPr>
              <a:t>是否有</a:t>
            </a:r>
            <a:r>
              <a:rPr lang="zh-CN" altLang="en-US" b="1">
                <a:solidFill>
                  <a:schemeClr val="folHlink"/>
                </a:solidFill>
                <a:latin typeface="Times New Roman" pitchFamily="18" charset="0"/>
              </a:rPr>
              <a:t>不一致</a:t>
            </a:r>
            <a:r>
              <a:rPr lang="zh-CN" altLang="en-US" b="1">
                <a:latin typeface="Times New Roman" pitchFamily="18" charset="0"/>
              </a:rPr>
              <a:t>，如果有数据和数值</a:t>
            </a:r>
            <a:r>
              <a:rPr lang="en-US" altLang="zh-CN" b="1">
                <a:latin typeface="Times New Roman" pitchFamily="18" charset="0"/>
              </a:rPr>
              <a:t>A</a:t>
            </a:r>
            <a:r>
              <a:rPr lang="zh-CN" altLang="en-US" b="1">
                <a:latin typeface="Times New Roman" pitchFamily="18" charset="0"/>
              </a:rPr>
              <a:t>不一致，输出</a:t>
            </a:r>
            <a:r>
              <a:rPr lang="en-US" altLang="zh-CN" b="1">
                <a:latin typeface="Times New Roman" pitchFamily="18" charset="0"/>
              </a:rPr>
              <a:t>F</a:t>
            </a:r>
            <a:r>
              <a:rPr lang="zh-CN" altLang="en-US" b="1">
                <a:latin typeface="Times New Roman" pitchFamily="18" charset="0"/>
              </a:rPr>
              <a:t>为“</a:t>
            </a:r>
            <a:r>
              <a:rPr lang="en-US" altLang="zh-CN" b="1">
                <a:latin typeface="Times New Roman" pitchFamily="18" charset="0"/>
              </a:rPr>
              <a:t>1”</a:t>
            </a:r>
          </a:p>
        </p:txBody>
      </p:sp>
      <p:sp>
        <p:nvSpPr>
          <p:cNvPr id="45130" name="Rectangle 74"/>
          <p:cNvSpPr>
            <a:spLocks noChangeArrowheads="1"/>
          </p:cNvSpPr>
          <p:nvPr/>
        </p:nvSpPr>
        <p:spPr bwMode="auto">
          <a:xfrm>
            <a:off x="1403350" y="3429000"/>
            <a:ext cx="433388" cy="12954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8770" name="Rectangle 98"/>
          <p:cNvSpPr>
            <a:spLocks noChangeArrowheads="1"/>
          </p:cNvSpPr>
          <p:nvPr/>
        </p:nvSpPr>
        <p:spPr bwMode="auto">
          <a:xfrm>
            <a:off x="971550" y="5300663"/>
            <a:ext cx="6048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="1"/>
              <a:t>原电路的设计方案并不是</a:t>
            </a:r>
            <a:r>
              <a:rPr kumimoji="1" lang="zh-CN" altLang="en-US" sz="2800" b="1">
                <a:solidFill>
                  <a:schemeClr val="hlink"/>
                </a:solidFill>
              </a:rPr>
              <a:t>最简的</a:t>
            </a:r>
          </a:p>
        </p:txBody>
      </p:sp>
      <p:sp>
        <p:nvSpPr>
          <p:cNvPr id="28681" name="AutoShape 4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87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87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7" grpId="0"/>
      <p:bldP spid="28768" grpId="0"/>
      <p:bldP spid="45130" grpId="0" animBg="1"/>
      <p:bldP spid="287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8318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组合逻辑电路的设计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68313" y="1052513"/>
            <a:ext cx="7199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="1"/>
              <a:t>* 根据要求，实现给定功能的</a:t>
            </a:r>
            <a:r>
              <a:rPr kumimoji="1" lang="zh-CN" altLang="en-US" sz="2800" b="1">
                <a:solidFill>
                  <a:schemeClr val="folHlink"/>
                </a:solidFill>
              </a:rPr>
              <a:t>逻辑电路</a:t>
            </a:r>
          </a:p>
        </p:txBody>
      </p:sp>
      <p:grpSp>
        <p:nvGrpSpPr>
          <p:cNvPr id="30737" name="Group 17"/>
          <p:cNvGrpSpPr>
            <a:grpSpLocks/>
          </p:cNvGrpSpPr>
          <p:nvPr/>
        </p:nvGrpSpPr>
        <p:grpSpPr bwMode="auto">
          <a:xfrm>
            <a:off x="1836738" y="1628775"/>
            <a:ext cx="5010150" cy="1249363"/>
            <a:chOff x="1223" y="1237"/>
            <a:chExt cx="3156" cy="787"/>
          </a:xfrm>
        </p:grpSpPr>
        <p:grpSp>
          <p:nvGrpSpPr>
            <p:cNvPr id="30735" name="Group 8"/>
            <p:cNvGrpSpPr>
              <a:grpSpLocks/>
            </p:cNvGrpSpPr>
            <p:nvPr/>
          </p:nvGrpSpPr>
          <p:grpSpPr bwMode="auto">
            <a:xfrm>
              <a:off x="1223" y="1434"/>
              <a:ext cx="1158" cy="590"/>
              <a:chOff x="1178" y="1434"/>
              <a:chExt cx="1158" cy="590"/>
            </a:xfrm>
          </p:grpSpPr>
          <p:sp>
            <p:nvSpPr>
              <p:cNvPr id="2" name="Rectangle 6"/>
              <p:cNvSpPr>
                <a:spLocks noChangeArrowheads="1"/>
              </p:cNvSpPr>
              <p:nvPr/>
            </p:nvSpPr>
            <p:spPr bwMode="auto">
              <a:xfrm>
                <a:off x="1202" y="1434"/>
                <a:ext cx="1134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" name="Text Box 7"/>
              <p:cNvSpPr txBox="1">
                <a:spLocks noChangeArrowheads="1"/>
              </p:cNvSpPr>
              <p:nvPr/>
            </p:nvSpPr>
            <p:spPr bwMode="auto">
              <a:xfrm>
                <a:off x="1178" y="1565"/>
                <a:ext cx="11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b="1"/>
                  <a:t>逻辑电路</a:t>
                </a:r>
              </a:p>
            </p:txBody>
          </p:sp>
        </p:grpSp>
        <p:grpSp>
          <p:nvGrpSpPr>
            <p:cNvPr id="30736" name="Group 9"/>
            <p:cNvGrpSpPr>
              <a:grpSpLocks/>
            </p:cNvGrpSpPr>
            <p:nvPr/>
          </p:nvGrpSpPr>
          <p:grpSpPr bwMode="auto">
            <a:xfrm>
              <a:off x="3221" y="1434"/>
              <a:ext cx="1158" cy="590"/>
              <a:chOff x="1178" y="1434"/>
              <a:chExt cx="1158" cy="590"/>
            </a:xfrm>
          </p:grpSpPr>
          <p:sp>
            <p:nvSpPr>
              <p:cNvPr id="4" name="Rectangle 10"/>
              <p:cNvSpPr>
                <a:spLocks noChangeArrowheads="1"/>
              </p:cNvSpPr>
              <p:nvPr/>
            </p:nvSpPr>
            <p:spPr bwMode="auto">
              <a:xfrm>
                <a:off x="1202" y="1434"/>
                <a:ext cx="1134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0741" name="Text Box 11"/>
              <p:cNvSpPr txBox="1">
                <a:spLocks noChangeArrowheads="1"/>
              </p:cNvSpPr>
              <p:nvPr/>
            </p:nvSpPr>
            <p:spPr bwMode="auto">
              <a:xfrm>
                <a:off x="1178" y="1565"/>
                <a:ext cx="11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b="1"/>
                  <a:t>逻辑功能</a:t>
                </a: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2290" y="1237"/>
              <a:ext cx="1011" cy="333"/>
              <a:chOff x="2290" y="1237"/>
              <a:chExt cx="1011" cy="333"/>
            </a:xfrm>
          </p:grpSpPr>
          <p:sp>
            <p:nvSpPr>
              <p:cNvPr id="6" name="Line 12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86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9" name="Text Box 13"/>
              <p:cNvSpPr txBox="1">
                <a:spLocks noChangeArrowheads="1"/>
              </p:cNvSpPr>
              <p:nvPr/>
            </p:nvSpPr>
            <p:spPr bwMode="auto">
              <a:xfrm>
                <a:off x="2290" y="1237"/>
                <a:ext cx="10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b="1"/>
                  <a:t>分析</a:t>
                </a:r>
              </a:p>
            </p:txBody>
          </p:sp>
        </p:grpSp>
      </p:grpSp>
      <p:grpSp>
        <p:nvGrpSpPr>
          <p:cNvPr id="30738" name="Group 18"/>
          <p:cNvGrpSpPr>
            <a:grpSpLocks/>
          </p:cNvGrpSpPr>
          <p:nvPr/>
        </p:nvGrpSpPr>
        <p:grpSpPr bwMode="auto">
          <a:xfrm>
            <a:off x="3517900" y="2635250"/>
            <a:ext cx="1604963" cy="504825"/>
            <a:chOff x="2290" y="2477"/>
            <a:chExt cx="1011" cy="318"/>
          </a:xfrm>
        </p:grpSpPr>
        <p:sp>
          <p:nvSpPr>
            <p:cNvPr id="30733" name="Text Box 14"/>
            <p:cNvSpPr txBox="1">
              <a:spLocks noChangeArrowheads="1"/>
            </p:cNvSpPr>
            <p:nvPr/>
          </p:nvSpPr>
          <p:spPr bwMode="auto">
            <a:xfrm>
              <a:off x="2290" y="2507"/>
              <a:ext cx="10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b="1"/>
                <a:t>设计</a:t>
              </a:r>
            </a:p>
          </p:txBody>
        </p:sp>
        <p:sp>
          <p:nvSpPr>
            <p:cNvPr id="30734" name="Line 15"/>
            <p:cNvSpPr>
              <a:spLocks noChangeShapeType="1"/>
            </p:cNvSpPr>
            <p:nvPr/>
          </p:nvSpPr>
          <p:spPr bwMode="auto">
            <a:xfrm flipH="1">
              <a:off x="2381" y="2477"/>
              <a:ext cx="86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468313" y="3125788"/>
            <a:ext cx="38274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="1"/>
              <a:t>* 设计的</a:t>
            </a:r>
            <a:r>
              <a:rPr kumimoji="1" lang="zh-CN" altLang="en-US" sz="2800" b="1">
                <a:solidFill>
                  <a:srgbClr val="FF0000"/>
                </a:solidFill>
              </a:rPr>
              <a:t>一般步骤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612775" y="3716338"/>
            <a:ext cx="5399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solidFill>
                  <a:schemeClr val="hlink"/>
                </a:solidFill>
              </a:rPr>
              <a:t>(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>
                <a:solidFill>
                  <a:schemeClr val="hlink"/>
                </a:solidFill>
              </a:rPr>
              <a:t>) </a:t>
            </a:r>
            <a:r>
              <a:rPr kumimoji="1" lang="zh-CN" altLang="en-US" sz="2800" b="1">
                <a:solidFill>
                  <a:schemeClr val="hlink"/>
                </a:solidFill>
              </a:rPr>
              <a:t>给定问题进行</a:t>
            </a:r>
            <a:r>
              <a:rPr kumimoji="1" lang="zh-CN" altLang="en-US" sz="2800" b="1">
                <a:solidFill>
                  <a:srgbClr val="FF0000"/>
                </a:solidFill>
              </a:rPr>
              <a:t>逻辑描述</a:t>
            </a:r>
          </a:p>
        </p:txBody>
      </p:sp>
      <p:sp>
        <p:nvSpPr>
          <p:cNvPr id="22559" name="AutoShape 31"/>
          <p:cNvSpPr>
            <a:spLocks noChangeArrowheads="1"/>
          </p:cNvSpPr>
          <p:nvPr/>
        </p:nvSpPr>
        <p:spPr bwMode="auto">
          <a:xfrm>
            <a:off x="5724525" y="3357563"/>
            <a:ext cx="3024188" cy="503237"/>
          </a:xfrm>
          <a:prstGeom prst="wedgeRoundRectCallout">
            <a:avLst>
              <a:gd name="adj1" fmla="val -68162"/>
              <a:gd name="adj2" fmla="val 51894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 b="1"/>
              <a:t>最关键的一步</a:t>
            </a:r>
            <a:r>
              <a:rPr lang="en-US" altLang="zh-CN" sz="2000" b="1"/>
              <a:t>(</a:t>
            </a:r>
            <a:r>
              <a:rPr lang="zh-CN" altLang="en-US" sz="2000" b="1">
                <a:solidFill>
                  <a:srgbClr val="FF0000"/>
                </a:solidFill>
              </a:rPr>
              <a:t>真值表</a:t>
            </a:r>
            <a:r>
              <a:rPr lang="en-US" altLang="zh-CN" sz="2000" b="1"/>
              <a:t>)</a:t>
            </a:r>
            <a:endParaRPr lang="en-US" altLang="zh-CN" sz="2000" b="1">
              <a:solidFill>
                <a:schemeClr val="folHlink"/>
              </a:solidFill>
            </a:endParaRP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612775" y="4278313"/>
            <a:ext cx="5832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solidFill>
                  <a:schemeClr val="hlink"/>
                </a:solidFill>
              </a:rPr>
              <a:t>(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chemeClr val="hlink"/>
                </a:solidFill>
              </a:rPr>
              <a:t>) </a:t>
            </a:r>
            <a:r>
              <a:rPr kumimoji="1" lang="zh-CN" altLang="en-US" sz="2800" b="1">
                <a:solidFill>
                  <a:schemeClr val="hlink"/>
                </a:solidFill>
              </a:rPr>
              <a:t>求出逻辑函数表达式并化简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612775" y="4854575"/>
            <a:ext cx="7775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solidFill>
                  <a:schemeClr val="hlink"/>
                </a:solidFill>
              </a:rPr>
              <a:t>(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>
                <a:solidFill>
                  <a:schemeClr val="hlink"/>
                </a:solidFill>
              </a:rPr>
              <a:t>) </a:t>
            </a:r>
            <a:r>
              <a:rPr kumimoji="1" lang="zh-CN" altLang="en-US" sz="2800" b="1">
                <a:solidFill>
                  <a:schemeClr val="hlink"/>
                </a:solidFill>
              </a:rPr>
              <a:t>选择逻辑门类型并变换成相应形式</a:t>
            </a: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12775" y="5516563"/>
            <a:ext cx="403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="1">
                <a:solidFill>
                  <a:schemeClr val="hlink"/>
                </a:solidFill>
              </a:rPr>
              <a:t>(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itchFamily="18" charset="0"/>
              </a:rPr>
              <a:t>4</a:t>
            </a:r>
            <a:r>
              <a:rPr kumimoji="1" lang="en-US" altLang="zh-CN" sz="2800" b="1">
                <a:solidFill>
                  <a:schemeClr val="hlink"/>
                </a:solidFill>
              </a:rPr>
              <a:t>) </a:t>
            </a:r>
            <a:r>
              <a:rPr kumimoji="1" lang="zh-CN" altLang="en-US" sz="2800" b="1">
                <a:solidFill>
                  <a:schemeClr val="hlink"/>
                </a:solidFill>
              </a:rPr>
              <a:t>画出逻辑电路图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22554" grpId="0"/>
      <p:bldP spid="30740" grpId="0"/>
      <p:bldP spid="22559" grpId="0" animBg="1"/>
      <p:bldP spid="30742" grpId="0"/>
      <p:bldP spid="30743" grpId="0"/>
      <p:bldP spid="307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819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8318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="1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组合逻辑电路的设计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39750" y="1052513"/>
            <a:ext cx="6624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="1"/>
              <a:t>例：设计一个三人</a:t>
            </a:r>
            <a:r>
              <a:rPr kumimoji="1" lang="zh-CN" altLang="en-US" sz="2800" b="1">
                <a:solidFill>
                  <a:schemeClr val="hlink"/>
                </a:solidFill>
              </a:rPr>
              <a:t>表决器</a:t>
            </a:r>
            <a:r>
              <a:rPr kumimoji="1" lang="zh-CN" altLang="en-US" sz="2800" b="1"/>
              <a:t>逻辑电路</a:t>
            </a:r>
          </a:p>
        </p:txBody>
      </p:sp>
      <p:sp>
        <p:nvSpPr>
          <p:cNvPr id="32774" name="Text Box 91"/>
          <p:cNvSpPr txBox="1">
            <a:spLocks noChangeArrowheads="1"/>
          </p:cNvSpPr>
          <p:nvPr/>
        </p:nvSpPr>
        <p:spPr bwMode="auto">
          <a:xfrm>
            <a:off x="755650" y="1773238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b="1"/>
              <a:t>(</a:t>
            </a:r>
            <a:r>
              <a:rPr lang="en-US" altLang="zh-CN" b="1">
                <a:latin typeface="Times New Roman" pitchFamily="18" charset="0"/>
              </a:rPr>
              <a:t>1</a:t>
            </a:r>
            <a:r>
              <a:rPr lang="en-US" altLang="zh-CN" b="1"/>
              <a:t>)</a:t>
            </a:r>
            <a:r>
              <a:rPr lang="zh-CN" altLang="en-US" b="1"/>
              <a:t>逻辑描述</a:t>
            </a:r>
          </a:p>
        </p:txBody>
      </p:sp>
      <p:grpSp>
        <p:nvGrpSpPr>
          <p:cNvPr id="32801" name="Group 33"/>
          <p:cNvGrpSpPr>
            <a:grpSpLocks/>
          </p:cNvGrpSpPr>
          <p:nvPr/>
        </p:nvGrpSpPr>
        <p:grpSpPr bwMode="auto">
          <a:xfrm>
            <a:off x="5075238" y="1878013"/>
            <a:ext cx="3562350" cy="2127250"/>
            <a:chOff x="431" y="1843"/>
            <a:chExt cx="2244" cy="1340"/>
          </a:xfrm>
        </p:grpSpPr>
        <p:grpSp>
          <p:nvGrpSpPr>
            <p:cNvPr id="32804" name="Group 36"/>
            <p:cNvGrpSpPr>
              <a:grpSpLocks/>
            </p:cNvGrpSpPr>
            <p:nvPr/>
          </p:nvGrpSpPr>
          <p:grpSpPr bwMode="auto">
            <a:xfrm>
              <a:off x="431" y="1843"/>
              <a:ext cx="1481" cy="1340"/>
              <a:chOff x="1354" y="2045"/>
              <a:chExt cx="1481" cy="1340"/>
            </a:xfrm>
          </p:grpSpPr>
          <p:grpSp>
            <p:nvGrpSpPr>
              <p:cNvPr id="32816" name="Group 24"/>
              <p:cNvGrpSpPr>
                <a:grpSpLocks/>
              </p:cNvGrpSpPr>
              <p:nvPr/>
            </p:nvGrpSpPr>
            <p:grpSpPr bwMode="auto">
              <a:xfrm>
                <a:off x="2154" y="2067"/>
                <a:ext cx="681" cy="1318"/>
                <a:chOff x="2154" y="2067"/>
                <a:chExt cx="681" cy="1318"/>
              </a:xfrm>
            </p:grpSpPr>
            <p:sp>
              <p:nvSpPr>
                <p:cNvPr id="32828" name="Rectangle 22"/>
                <p:cNvSpPr>
                  <a:spLocks noChangeArrowheads="1"/>
                </p:cNvSpPr>
                <p:nvPr/>
              </p:nvSpPr>
              <p:spPr bwMode="auto">
                <a:xfrm>
                  <a:off x="2154" y="2069"/>
                  <a:ext cx="681" cy="1316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82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49" y="2067"/>
                  <a:ext cx="308" cy="12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>
                  <a:spAutoFit/>
                </a:bodyPr>
                <a:lstStyle/>
                <a:p>
                  <a:pPr algn="ctr" defTabSz="914400"/>
                  <a:r>
                    <a:rPr lang="zh-CN" altLang="en-US" sz="2000" b="1"/>
                    <a:t>组合逻辑电路</a:t>
                  </a:r>
                </a:p>
              </p:txBody>
            </p:sp>
          </p:grpSp>
          <p:grpSp>
            <p:nvGrpSpPr>
              <p:cNvPr id="32817" name="Group 35"/>
              <p:cNvGrpSpPr>
                <a:grpSpLocks/>
              </p:cNvGrpSpPr>
              <p:nvPr/>
            </p:nvGrpSpPr>
            <p:grpSpPr bwMode="auto">
              <a:xfrm>
                <a:off x="1354" y="2045"/>
                <a:ext cx="800" cy="1294"/>
                <a:chOff x="1354" y="2045"/>
                <a:chExt cx="800" cy="1294"/>
              </a:xfrm>
            </p:grpSpPr>
            <p:grpSp>
              <p:nvGrpSpPr>
                <p:cNvPr id="32818" name="Group 27"/>
                <p:cNvGrpSpPr>
                  <a:grpSpLocks/>
                </p:cNvGrpSpPr>
                <p:nvPr/>
              </p:nvGrpSpPr>
              <p:grpSpPr bwMode="auto">
                <a:xfrm>
                  <a:off x="1357" y="2045"/>
                  <a:ext cx="797" cy="288"/>
                  <a:chOff x="1357" y="2045"/>
                  <a:chExt cx="797" cy="288"/>
                </a:xfrm>
              </p:grpSpPr>
              <p:sp>
                <p:nvSpPr>
                  <p:cNvPr id="32826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205"/>
                    <a:ext cx="36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7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7" y="2045"/>
                    <a:ext cx="46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latin typeface="Times New Roman" pitchFamily="18" charset="0"/>
                      </a:rPr>
                      <a:t>X</a:t>
                    </a:r>
                    <a:r>
                      <a:rPr lang="en-US" altLang="zh-CN" b="1" baseline="-25000"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2" name="Group 28"/>
                <p:cNvGrpSpPr>
                  <a:grpSpLocks/>
                </p:cNvGrpSpPr>
                <p:nvPr/>
              </p:nvGrpSpPr>
              <p:grpSpPr bwMode="auto">
                <a:xfrm>
                  <a:off x="1354" y="2371"/>
                  <a:ext cx="797" cy="288"/>
                  <a:chOff x="1357" y="2045"/>
                  <a:chExt cx="797" cy="288"/>
                </a:xfrm>
              </p:grpSpPr>
              <p:sp>
                <p:nvSpPr>
                  <p:cNvPr id="32824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205"/>
                    <a:ext cx="36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5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7" y="2045"/>
                    <a:ext cx="46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latin typeface="Times New Roman" pitchFamily="18" charset="0"/>
                      </a:rPr>
                      <a:t>X</a:t>
                    </a:r>
                    <a:r>
                      <a:rPr lang="en-US" altLang="zh-CN" b="1" baseline="-25000">
                        <a:latin typeface="Times New Roman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32820" name="Group 31"/>
                <p:cNvGrpSpPr>
                  <a:grpSpLocks/>
                </p:cNvGrpSpPr>
                <p:nvPr/>
              </p:nvGrpSpPr>
              <p:grpSpPr bwMode="auto">
                <a:xfrm>
                  <a:off x="1354" y="3051"/>
                  <a:ext cx="797" cy="288"/>
                  <a:chOff x="1357" y="2045"/>
                  <a:chExt cx="797" cy="288"/>
                </a:xfrm>
              </p:grpSpPr>
              <p:sp>
                <p:nvSpPr>
                  <p:cNvPr id="3282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205"/>
                    <a:ext cx="363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23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57" y="2045"/>
                    <a:ext cx="46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b="1">
                        <a:latin typeface="Times New Roman" pitchFamily="18" charset="0"/>
                      </a:rPr>
                      <a:t>X</a:t>
                    </a:r>
                    <a:r>
                      <a:rPr lang="en-US" altLang="zh-CN" b="1" baseline="-25000">
                        <a:latin typeface="Times New Roman" pitchFamily="18" charset="0"/>
                      </a:rPr>
                      <a:t>n</a:t>
                    </a:r>
                  </a:p>
                </p:txBody>
              </p:sp>
            </p:grpSp>
            <p:sp>
              <p:nvSpPr>
                <p:cNvPr id="3282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632" y="2718"/>
                  <a:ext cx="43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zh-CN" altLang="en-US" b="1">
                      <a:latin typeface="宋体" charset="-122"/>
                    </a:rPr>
                    <a:t>┆</a:t>
                  </a:r>
                </a:p>
              </p:txBody>
            </p:sp>
          </p:grpSp>
        </p:grpSp>
        <p:grpSp>
          <p:nvGrpSpPr>
            <p:cNvPr id="32805" name="Group 39"/>
            <p:cNvGrpSpPr>
              <a:grpSpLocks/>
            </p:cNvGrpSpPr>
            <p:nvPr/>
          </p:nvGrpSpPr>
          <p:grpSpPr bwMode="auto">
            <a:xfrm>
              <a:off x="1912" y="1843"/>
              <a:ext cx="747" cy="288"/>
              <a:chOff x="2501" y="2053"/>
              <a:chExt cx="747" cy="288"/>
            </a:xfrm>
          </p:grpSpPr>
          <p:sp>
            <p:nvSpPr>
              <p:cNvPr id="3" name="Line 37"/>
              <p:cNvSpPr>
                <a:spLocks noChangeShapeType="1"/>
              </p:cNvSpPr>
              <p:nvPr/>
            </p:nvSpPr>
            <p:spPr bwMode="auto">
              <a:xfrm>
                <a:off x="2501" y="2205"/>
                <a:ext cx="36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5" name="Text Box 38"/>
              <p:cNvSpPr txBox="1">
                <a:spLocks noChangeArrowheads="1"/>
              </p:cNvSpPr>
              <p:nvPr/>
            </p:nvSpPr>
            <p:spPr bwMode="auto">
              <a:xfrm>
                <a:off x="2827" y="2053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latin typeface="Times New Roman" pitchFamily="18" charset="0"/>
                  </a:rPr>
                  <a:t>F</a:t>
                </a:r>
                <a:r>
                  <a:rPr lang="en-US" altLang="zh-CN" b="1" baseline="-250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" name="Group 47"/>
            <p:cNvGrpSpPr>
              <a:grpSpLocks/>
            </p:cNvGrpSpPr>
            <p:nvPr/>
          </p:nvGrpSpPr>
          <p:grpSpPr bwMode="auto">
            <a:xfrm>
              <a:off x="1920" y="2131"/>
              <a:ext cx="755" cy="982"/>
              <a:chOff x="2509" y="2267"/>
              <a:chExt cx="755" cy="982"/>
            </a:xfrm>
          </p:grpSpPr>
          <p:grpSp>
            <p:nvGrpSpPr>
              <p:cNvPr id="5" name="Group 40"/>
              <p:cNvGrpSpPr>
                <a:grpSpLocks/>
              </p:cNvGrpSpPr>
              <p:nvPr/>
            </p:nvGrpSpPr>
            <p:grpSpPr bwMode="auto">
              <a:xfrm>
                <a:off x="2509" y="2267"/>
                <a:ext cx="747" cy="288"/>
                <a:chOff x="2501" y="2053"/>
                <a:chExt cx="747" cy="288"/>
              </a:xfrm>
            </p:grpSpPr>
            <p:sp>
              <p:nvSpPr>
                <p:cNvPr id="32812" name="Line 41"/>
                <p:cNvSpPr>
                  <a:spLocks noChangeShapeType="1"/>
                </p:cNvSpPr>
                <p:nvPr/>
              </p:nvSpPr>
              <p:spPr bwMode="auto">
                <a:xfrm>
                  <a:off x="2501" y="2205"/>
                  <a:ext cx="36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827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latin typeface="Times New Roman" pitchFamily="18" charset="0"/>
                    </a:rPr>
                    <a:t>F</a:t>
                  </a:r>
                  <a:r>
                    <a:rPr lang="en-US" altLang="zh-CN" b="1" baseline="-25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7" name="Group 43"/>
              <p:cNvGrpSpPr>
                <a:grpSpLocks/>
              </p:cNvGrpSpPr>
              <p:nvPr/>
            </p:nvGrpSpPr>
            <p:grpSpPr bwMode="auto">
              <a:xfrm>
                <a:off x="2517" y="2961"/>
                <a:ext cx="747" cy="288"/>
                <a:chOff x="2501" y="2053"/>
                <a:chExt cx="747" cy="288"/>
              </a:xfrm>
            </p:grpSpPr>
            <p:sp>
              <p:nvSpPr>
                <p:cNvPr id="32810" name="Line 44"/>
                <p:cNvSpPr>
                  <a:spLocks noChangeShapeType="1"/>
                </p:cNvSpPr>
                <p:nvPr/>
              </p:nvSpPr>
              <p:spPr bwMode="auto">
                <a:xfrm>
                  <a:off x="2501" y="2205"/>
                  <a:ext cx="36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827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latin typeface="Times New Roman" pitchFamily="18" charset="0"/>
                    </a:rPr>
                    <a:t>F</a:t>
                  </a:r>
                  <a:r>
                    <a:rPr lang="en-US" altLang="zh-CN" b="1" baseline="-25000">
                      <a:latin typeface="Times New Roman" pitchFamily="18" charset="0"/>
                    </a:rPr>
                    <a:t>m</a:t>
                  </a:r>
                </a:p>
              </p:txBody>
            </p:sp>
          </p:grpSp>
          <p:sp>
            <p:nvSpPr>
              <p:cNvPr id="32809" name="Text Box 46"/>
              <p:cNvSpPr txBox="1">
                <a:spLocks noChangeArrowheads="1"/>
              </p:cNvSpPr>
              <p:nvPr/>
            </p:nvSpPr>
            <p:spPr bwMode="auto">
              <a:xfrm>
                <a:off x="2555" y="2622"/>
                <a:ext cx="4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b="1">
                    <a:latin typeface="宋体" charset="-122"/>
                  </a:rPr>
                  <a:t>┆</a:t>
                </a:r>
              </a:p>
            </p:txBody>
          </p:sp>
        </p:grpSp>
      </p:grpSp>
      <p:sp>
        <p:nvSpPr>
          <p:cNvPr id="32775" name="Text Box 34"/>
          <p:cNvSpPr txBox="1">
            <a:spLocks noChangeArrowheads="1"/>
          </p:cNvSpPr>
          <p:nvPr/>
        </p:nvSpPr>
        <p:spPr bwMode="auto">
          <a:xfrm>
            <a:off x="684213" y="2349500"/>
            <a:ext cx="259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b="1"/>
              <a:t>* </a:t>
            </a:r>
            <a:r>
              <a:rPr lang="zh-CN" altLang="en-US" b="1">
                <a:solidFill>
                  <a:schemeClr val="hlink"/>
                </a:solidFill>
              </a:rPr>
              <a:t>输入</a:t>
            </a:r>
            <a:r>
              <a:rPr lang="en-US" altLang="zh-CN" b="1"/>
              <a:t>(</a:t>
            </a:r>
            <a:r>
              <a:rPr lang="zh-CN" altLang="en-US" b="1"/>
              <a:t>表决</a:t>
            </a:r>
            <a:r>
              <a:rPr lang="en-US" altLang="zh-CN" b="1"/>
              <a:t>)</a:t>
            </a:r>
          </a:p>
        </p:txBody>
      </p:sp>
      <p:grpSp>
        <p:nvGrpSpPr>
          <p:cNvPr id="32806" name="Group 38"/>
          <p:cNvGrpSpPr>
            <a:grpSpLocks/>
          </p:cNvGrpSpPr>
          <p:nvPr/>
        </p:nvGrpSpPr>
        <p:grpSpPr bwMode="auto">
          <a:xfrm>
            <a:off x="828675" y="2997200"/>
            <a:ext cx="1422400" cy="936625"/>
            <a:chOff x="682" y="1933"/>
            <a:chExt cx="896" cy="590"/>
          </a:xfrm>
        </p:grpSpPr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826" y="1933"/>
              <a:ext cx="7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b="1">
                  <a:solidFill>
                    <a:schemeClr val="folHlink"/>
                  </a:solidFill>
                </a:rPr>
                <a:t>赞成</a:t>
              </a:r>
            </a:p>
          </p:txBody>
        </p:sp>
        <p:sp>
          <p:nvSpPr>
            <p:cNvPr id="32802" name="Text Box 36"/>
            <p:cNvSpPr txBox="1">
              <a:spLocks noChangeArrowheads="1"/>
            </p:cNvSpPr>
            <p:nvPr/>
          </p:nvSpPr>
          <p:spPr bwMode="auto">
            <a:xfrm>
              <a:off x="839" y="2235"/>
              <a:ext cx="7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b="1">
                  <a:solidFill>
                    <a:schemeClr val="folHlink"/>
                  </a:solidFill>
                </a:rPr>
                <a:t>否决</a:t>
              </a:r>
            </a:p>
          </p:txBody>
        </p:sp>
        <p:sp>
          <p:nvSpPr>
            <p:cNvPr id="32803" name="AutoShape 37"/>
            <p:cNvSpPr>
              <a:spLocks/>
            </p:cNvSpPr>
            <p:nvPr/>
          </p:nvSpPr>
          <p:spPr bwMode="auto">
            <a:xfrm>
              <a:off x="682" y="1995"/>
              <a:ext cx="90" cy="499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2627313" y="3141663"/>
            <a:ext cx="210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 b="1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 b="1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684213" y="4292600"/>
            <a:ext cx="316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b="1"/>
              <a:t>* </a:t>
            </a:r>
            <a:r>
              <a:rPr lang="zh-CN" altLang="en-US" b="1">
                <a:solidFill>
                  <a:schemeClr val="hlink"/>
                </a:solidFill>
              </a:rPr>
              <a:t>输出</a:t>
            </a:r>
            <a:r>
              <a:rPr lang="en-US" altLang="zh-CN" b="1"/>
              <a:t>(</a:t>
            </a:r>
            <a:r>
              <a:rPr lang="zh-CN" altLang="en-US" b="1"/>
              <a:t>表决结果</a:t>
            </a:r>
            <a:r>
              <a:rPr lang="en-US" altLang="zh-CN" b="1"/>
              <a:t>)</a:t>
            </a:r>
          </a:p>
        </p:txBody>
      </p:sp>
      <p:grpSp>
        <p:nvGrpSpPr>
          <p:cNvPr id="32813" name="Group 45"/>
          <p:cNvGrpSpPr>
            <a:grpSpLocks/>
          </p:cNvGrpSpPr>
          <p:nvPr/>
        </p:nvGrpSpPr>
        <p:grpSpPr bwMode="auto">
          <a:xfrm>
            <a:off x="828675" y="5084763"/>
            <a:ext cx="1871663" cy="936625"/>
            <a:chOff x="522" y="3203"/>
            <a:chExt cx="1179" cy="590"/>
          </a:xfrm>
        </p:grpSpPr>
        <p:sp>
          <p:nvSpPr>
            <p:cNvPr id="32798" name="Text Box 42"/>
            <p:cNvSpPr txBox="1">
              <a:spLocks noChangeArrowheads="1"/>
            </p:cNvSpPr>
            <p:nvPr/>
          </p:nvSpPr>
          <p:spPr bwMode="auto">
            <a:xfrm>
              <a:off x="666" y="3203"/>
              <a:ext cx="9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b="1">
                  <a:solidFill>
                    <a:schemeClr val="folHlink"/>
                  </a:solidFill>
                </a:rPr>
                <a:t>通过</a:t>
              </a:r>
            </a:p>
          </p:txBody>
        </p:sp>
        <p:sp>
          <p:nvSpPr>
            <p:cNvPr id="32799" name="Text Box 43"/>
            <p:cNvSpPr txBox="1">
              <a:spLocks noChangeArrowheads="1"/>
            </p:cNvSpPr>
            <p:nvPr/>
          </p:nvSpPr>
          <p:spPr bwMode="auto">
            <a:xfrm>
              <a:off x="679" y="3505"/>
              <a:ext cx="10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b="1">
                  <a:solidFill>
                    <a:schemeClr val="folHlink"/>
                  </a:solidFill>
                </a:rPr>
                <a:t>未通过</a:t>
              </a:r>
            </a:p>
          </p:txBody>
        </p:sp>
        <p:sp>
          <p:nvSpPr>
            <p:cNvPr id="32800" name="AutoShape 44"/>
            <p:cNvSpPr>
              <a:spLocks/>
            </p:cNvSpPr>
            <p:nvPr/>
          </p:nvSpPr>
          <p:spPr bwMode="auto">
            <a:xfrm>
              <a:off x="522" y="3265"/>
              <a:ext cx="90" cy="499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2843213" y="5275263"/>
            <a:ext cx="1296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b="1">
                <a:solidFill>
                  <a:schemeClr val="folHlink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32844" name="Group 76"/>
          <p:cNvGrpSpPr>
            <a:grpSpLocks/>
          </p:cNvGrpSpPr>
          <p:nvPr/>
        </p:nvGrpSpPr>
        <p:grpSpPr bwMode="auto">
          <a:xfrm>
            <a:off x="5075238" y="4652963"/>
            <a:ext cx="3311525" cy="1584325"/>
            <a:chOff x="3214" y="2795"/>
            <a:chExt cx="2086" cy="998"/>
          </a:xfrm>
        </p:grpSpPr>
        <p:grpSp>
          <p:nvGrpSpPr>
            <p:cNvPr id="32782" name="Group 75"/>
            <p:cNvGrpSpPr>
              <a:grpSpLocks/>
            </p:cNvGrpSpPr>
            <p:nvPr/>
          </p:nvGrpSpPr>
          <p:grpSpPr bwMode="auto">
            <a:xfrm>
              <a:off x="4021" y="2819"/>
              <a:ext cx="537" cy="974"/>
              <a:chOff x="4021" y="2819"/>
              <a:chExt cx="537" cy="974"/>
            </a:xfrm>
          </p:grpSpPr>
          <p:sp>
            <p:nvSpPr>
              <p:cNvPr id="32796" name="Rectangle 22"/>
              <p:cNvSpPr>
                <a:spLocks noChangeArrowheads="1"/>
              </p:cNvSpPr>
              <p:nvPr/>
            </p:nvSpPr>
            <p:spPr bwMode="auto">
              <a:xfrm>
                <a:off x="4021" y="2819"/>
                <a:ext cx="537" cy="974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2797" name="Text Box 23"/>
              <p:cNvSpPr txBox="1">
                <a:spLocks noChangeArrowheads="1"/>
              </p:cNvSpPr>
              <p:nvPr/>
            </p:nvSpPr>
            <p:spPr bwMode="auto">
              <a:xfrm>
                <a:off x="4121" y="2886"/>
                <a:ext cx="346" cy="8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 algn="ctr" defTabSz="914400"/>
                <a:r>
                  <a:rPr lang="zh-CN" altLang="en-US" b="1"/>
                  <a:t>表决器</a:t>
                </a:r>
              </a:p>
            </p:txBody>
          </p:sp>
        </p:grpSp>
        <p:grpSp>
          <p:nvGrpSpPr>
            <p:cNvPr id="32783" name="Group 74"/>
            <p:cNvGrpSpPr>
              <a:grpSpLocks/>
            </p:cNvGrpSpPr>
            <p:nvPr/>
          </p:nvGrpSpPr>
          <p:grpSpPr bwMode="auto">
            <a:xfrm>
              <a:off x="3214" y="2795"/>
              <a:ext cx="800" cy="998"/>
              <a:chOff x="3221" y="2795"/>
              <a:chExt cx="800" cy="998"/>
            </a:xfrm>
          </p:grpSpPr>
          <p:grpSp>
            <p:nvGrpSpPr>
              <p:cNvPr id="32787" name="Group 27"/>
              <p:cNvGrpSpPr>
                <a:grpSpLocks/>
              </p:cNvGrpSpPr>
              <p:nvPr/>
            </p:nvGrpSpPr>
            <p:grpSpPr bwMode="auto">
              <a:xfrm>
                <a:off x="3224" y="2795"/>
                <a:ext cx="797" cy="288"/>
                <a:chOff x="1357" y="2045"/>
                <a:chExt cx="797" cy="288"/>
              </a:xfrm>
            </p:grpSpPr>
            <p:sp>
              <p:nvSpPr>
                <p:cNvPr id="32794" name="Line 25"/>
                <p:cNvSpPr>
                  <a:spLocks noChangeShapeType="1"/>
                </p:cNvSpPr>
                <p:nvPr/>
              </p:nvSpPr>
              <p:spPr bwMode="auto">
                <a:xfrm>
                  <a:off x="1791" y="220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357" y="2045"/>
                  <a:ext cx="46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latin typeface="Times New Roman" pitchFamily="18" charset="0"/>
                    </a:rPr>
                    <a:t>A</a:t>
                  </a:r>
                  <a:endParaRPr lang="en-US" altLang="zh-CN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2788" name="Group 28"/>
              <p:cNvGrpSpPr>
                <a:grpSpLocks/>
              </p:cNvGrpSpPr>
              <p:nvPr/>
            </p:nvGrpSpPr>
            <p:grpSpPr bwMode="auto">
              <a:xfrm>
                <a:off x="3221" y="3121"/>
                <a:ext cx="797" cy="288"/>
                <a:chOff x="1357" y="2045"/>
                <a:chExt cx="797" cy="288"/>
              </a:xfrm>
            </p:grpSpPr>
            <p:sp>
              <p:nvSpPr>
                <p:cNvPr id="32792" name="Line 29"/>
                <p:cNvSpPr>
                  <a:spLocks noChangeShapeType="1"/>
                </p:cNvSpPr>
                <p:nvPr/>
              </p:nvSpPr>
              <p:spPr bwMode="auto">
                <a:xfrm>
                  <a:off x="1791" y="220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357" y="2045"/>
                  <a:ext cx="46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latin typeface="Times New Roman" pitchFamily="18" charset="0"/>
                    </a:rPr>
                    <a:t>B</a:t>
                  </a:r>
                  <a:endParaRPr lang="en-US" altLang="zh-CN" b="1" baseline="-25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2789" name="Group 31"/>
              <p:cNvGrpSpPr>
                <a:grpSpLocks/>
              </p:cNvGrpSpPr>
              <p:nvPr/>
            </p:nvGrpSpPr>
            <p:grpSpPr bwMode="auto">
              <a:xfrm>
                <a:off x="3221" y="3505"/>
                <a:ext cx="797" cy="288"/>
                <a:chOff x="1357" y="2045"/>
                <a:chExt cx="797" cy="288"/>
              </a:xfrm>
            </p:grpSpPr>
            <p:sp>
              <p:nvSpPr>
                <p:cNvPr id="32790" name="Line 32"/>
                <p:cNvSpPr>
                  <a:spLocks noChangeShapeType="1"/>
                </p:cNvSpPr>
                <p:nvPr/>
              </p:nvSpPr>
              <p:spPr bwMode="auto">
                <a:xfrm>
                  <a:off x="1791" y="220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57" y="2045"/>
                  <a:ext cx="46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b="1">
                      <a:latin typeface="Times New Roman" pitchFamily="18" charset="0"/>
                    </a:rPr>
                    <a:t>C</a:t>
                  </a:r>
                  <a:endParaRPr lang="en-US" altLang="zh-CN" b="1" baseline="-250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2784" name="Group 39"/>
            <p:cNvGrpSpPr>
              <a:grpSpLocks/>
            </p:cNvGrpSpPr>
            <p:nvPr/>
          </p:nvGrpSpPr>
          <p:grpSpPr bwMode="auto">
            <a:xfrm>
              <a:off x="4553" y="3134"/>
              <a:ext cx="747" cy="288"/>
              <a:chOff x="2501" y="2053"/>
              <a:chExt cx="747" cy="288"/>
            </a:xfrm>
          </p:grpSpPr>
          <p:sp>
            <p:nvSpPr>
              <p:cNvPr id="32785" name="Line 37"/>
              <p:cNvSpPr>
                <a:spLocks noChangeShapeType="1"/>
              </p:cNvSpPr>
              <p:nvPr/>
            </p:nvSpPr>
            <p:spPr bwMode="auto">
              <a:xfrm>
                <a:off x="2501" y="2205"/>
                <a:ext cx="36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6" name="Text Box 38"/>
              <p:cNvSpPr txBox="1">
                <a:spLocks noChangeArrowheads="1"/>
              </p:cNvSpPr>
              <p:nvPr/>
            </p:nvSpPr>
            <p:spPr bwMode="auto">
              <a:xfrm>
                <a:off x="2827" y="2053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="1">
                    <a:latin typeface="Times New Roman" pitchFamily="18" charset="0"/>
                  </a:rPr>
                  <a:t>F</a:t>
                </a:r>
                <a:endParaRPr lang="en-US" altLang="zh-CN" b="1" baseline="-250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2774" grpId="0"/>
      <p:bldP spid="32775" grpId="0"/>
      <p:bldP spid="32807" grpId="0"/>
      <p:bldP spid="32808" grpId="0"/>
      <p:bldP spid="328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KSO_WM_DOC_GUID" val="{e1af2c0d-28db-46d3-ba74-8aa250fd2d3a}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3095</Words>
  <Application>Microsoft Office PowerPoint</Application>
  <PresentationFormat>全屏显示(4:3)</PresentationFormat>
  <Paragraphs>637</Paragraphs>
  <Slides>34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11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仿宋</vt:lpstr>
      <vt:lpstr>宋体</vt:lpstr>
      <vt:lpstr>Arial</vt:lpstr>
      <vt:lpstr>Calibri</vt:lpstr>
      <vt:lpstr>Arial Black</vt:lpstr>
      <vt:lpstr>微软雅黑</vt:lpstr>
      <vt:lpstr>华文行楷</vt:lpstr>
      <vt:lpstr>Times New Roman</vt:lpstr>
      <vt:lpstr>ˎ̥</vt:lpstr>
      <vt:lpstr>隶书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系统结构讲稿</dc:title>
  <dc:creator>Zhao</dc:creator>
  <cp:keywords>www.1ppt.com</cp:keywords>
  <cp:lastModifiedBy>hp</cp:lastModifiedBy>
  <cp:revision>166</cp:revision>
  <dcterms:created xsi:type="dcterms:W3CDTF">2014-08-23T07:50:00Z</dcterms:created>
  <dcterms:modified xsi:type="dcterms:W3CDTF">2020-07-17T05:25:51Z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