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0" r:id="rId2"/>
    <p:sldId id="353" r:id="rId3"/>
    <p:sldId id="341" r:id="rId4"/>
    <p:sldId id="344" r:id="rId5"/>
    <p:sldId id="343" r:id="rId6"/>
    <p:sldId id="342" r:id="rId7"/>
    <p:sldId id="345" r:id="rId8"/>
    <p:sldId id="346" r:id="rId9"/>
    <p:sldId id="347" r:id="rId10"/>
    <p:sldId id="354" r:id="rId11"/>
    <p:sldId id="349" r:id="rId12"/>
    <p:sldId id="355" r:id="rId13"/>
    <p:sldId id="348" r:id="rId14"/>
    <p:sldId id="356" r:id="rId15"/>
    <p:sldId id="357" r:id="rId16"/>
    <p:sldId id="369" r:id="rId17"/>
    <p:sldId id="370" r:id="rId18"/>
    <p:sldId id="358" r:id="rId19"/>
    <p:sldId id="359" r:id="rId20"/>
    <p:sldId id="360" r:id="rId21"/>
    <p:sldId id="361" r:id="rId22"/>
    <p:sldId id="362" r:id="rId23"/>
    <p:sldId id="371" r:id="rId24"/>
    <p:sldId id="372" r:id="rId25"/>
    <p:sldId id="363" r:id="rId26"/>
    <p:sldId id="364" r:id="rId27"/>
    <p:sldId id="365" r:id="rId28"/>
    <p:sldId id="366" r:id="rId29"/>
    <p:sldId id="373" r:id="rId30"/>
    <p:sldId id="368" r:id="rId31"/>
    <p:sldId id="352" r:id="rId32"/>
  </p:sldIdLst>
  <p:sldSz cx="9144000" cy="6858000" type="screen4x3"/>
  <p:notesSz cx="6858000" cy="9144000"/>
  <p:custDataLst>
    <p:tags r:id="rId34"/>
  </p:custDataLst>
  <p:defaultTextStyle>
    <a:defPPr>
      <a:defRPr lang="zh-CN"/>
    </a:defPPr>
    <a:lvl1pPr algn="l" defTabSz="1023938" rtl="0" fontAlgn="base">
      <a:spcBef>
        <a:spcPct val="0"/>
      </a:spcBef>
      <a:spcAft>
        <a:spcPct val="0"/>
      </a:spcAft>
      <a:defRPr sz="2400" b="1" kern="1200">
        <a:solidFill>
          <a:schemeClr val="tx1"/>
        </a:solidFill>
        <a:latin typeface="仿宋" pitchFamily="49" charset="-122"/>
        <a:ea typeface="宋体" charset="-122"/>
        <a:cs typeface="+mn-cs"/>
      </a:defRPr>
    </a:lvl1pPr>
    <a:lvl2pPr marL="511175" indent="-53975" algn="l" defTabSz="1023938" rtl="0" fontAlgn="base">
      <a:spcBef>
        <a:spcPct val="0"/>
      </a:spcBef>
      <a:spcAft>
        <a:spcPct val="0"/>
      </a:spcAft>
      <a:defRPr sz="2400" b="1" kern="1200">
        <a:solidFill>
          <a:schemeClr val="tx1"/>
        </a:solidFill>
        <a:latin typeface="仿宋" pitchFamily="49" charset="-122"/>
        <a:ea typeface="宋体" charset="-122"/>
        <a:cs typeface="+mn-cs"/>
      </a:defRPr>
    </a:lvl2pPr>
    <a:lvl3pPr marL="1023938" indent="-109538" algn="l" defTabSz="1023938" rtl="0" fontAlgn="base">
      <a:spcBef>
        <a:spcPct val="0"/>
      </a:spcBef>
      <a:spcAft>
        <a:spcPct val="0"/>
      </a:spcAft>
      <a:defRPr sz="2400" b="1" kern="1200">
        <a:solidFill>
          <a:schemeClr val="tx1"/>
        </a:solidFill>
        <a:latin typeface="仿宋" pitchFamily="49" charset="-122"/>
        <a:ea typeface="宋体" charset="-122"/>
        <a:cs typeface="+mn-cs"/>
      </a:defRPr>
    </a:lvl3pPr>
    <a:lvl4pPr marL="1535113" indent="-163513" algn="l" defTabSz="1023938" rtl="0" fontAlgn="base">
      <a:spcBef>
        <a:spcPct val="0"/>
      </a:spcBef>
      <a:spcAft>
        <a:spcPct val="0"/>
      </a:spcAft>
      <a:defRPr sz="2400" b="1" kern="1200">
        <a:solidFill>
          <a:schemeClr val="tx1"/>
        </a:solidFill>
        <a:latin typeface="仿宋" pitchFamily="49" charset="-122"/>
        <a:ea typeface="宋体" charset="-122"/>
        <a:cs typeface="+mn-cs"/>
      </a:defRPr>
    </a:lvl4pPr>
    <a:lvl5pPr marL="2047875" indent="-219075" algn="l" defTabSz="1023938" rtl="0" fontAlgn="base">
      <a:spcBef>
        <a:spcPct val="0"/>
      </a:spcBef>
      <a:spcAft>
        <a:spcPct val="0"/>
      </a:spcAft>
      <a:defRPr sz="2400" b="1" kern="1200">
        <a:solidFill>
          <a:schemeClr val="tx1"/>
        </a:solidFill>
        <a:latin typeface="仿宋" pitchFamily="49" charset="-122"/>
        <a:ea typeface="宋体" charset="-122"/>
        <a:cs typeface="+mn-cs"/>
      </a:defRPr>
    </a:lvl5pPr>
    <a:lvl6pPr marL="2286000" algn="l" defTabSz="914400" rtl="0" eaLnBrk="1" latinLnBrk="0" hangingPunct="1">
      <a:defRPr sz="2400" b="1" kern="1200">
        <a:solidFill>
          <a:schemeClr val="tx1"/>
        </a:solidFill>
        <a:latin typeface="仿宋" pitchFamily="49" charset="-122"/>
        <a:ea typeface="宋体" charset="-122"/>
        <a:cs typeface="+mn-cs"/>
      </a:defRPr>
    </a:lvl6pPr>
    <a:lvl7pPr marL="2743200" algn="l" defTabSz="914400" rtl="0" eaLnBrk="1" latinLnBrk="0" hangingPunct="1">
      <a:defRPr sz="2400" b="1" kern="1200">
        <a:solidFill>
          <a:schemeClr val="tx1"/>
        </a:solidFill>
        <a:latin typeface="仿宋" pitchFamily="49" charset="-122"/>
        <a:ea typeface="宋体" charset="-122"/>
        <a:cs typeface="+mn-cs"/>
      </a:defRPr>
    </a:lvl7pPr>
    <a:lvl8pPr marL="3200400" algn="l" defTabSz="914400" rtl="0" eaLnBrk="1" latinLnBrk="0" hangingPunct="1">
      <a:defRPr sz="2400" b="1" kern="1200">
        <a:solidFill>
          <a:schemeClr val="tx1"/>
        </a:solidFill>
        <a:latin typeface="仿宋" pitchFamily="49" charset="-122"/>
        <a:ea typeface="宋体" charset="-122"/>
        <a:cs typeface="+mn-cs"/>
      </a:defRPr>
    </a:lvl8pPr>
    <a:lvl9pPr marL="3657600" algn="l" defTabSz="914400" rtl="0" eaLnBrk="1" latinLnBrk="0" hangingPunct="1">
      <a:defRPr sz="2400" b="1" kern="1200">
        <a:solidFill>
          <a:schemeClr val="tx1"/>
        </a:solidFill>
        <a:latin typeface="仿宋" pitchFamily="49"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B2B2B2"/>
    <a:srgbClr val="969696"/>
    <a:srgbClr val="FFC400"/>
    <a:srgbClr val="005DA2"/>
    <a:srgbClr val="FFD347"/>
    <a:srgbClr val="FFC91D"/>
    <a:srgbClr val="FF00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704" y="-876"/>
      </p:cViewPr>
      <p:guideLst>
        <p:guide orient="horz" pos="2148"/>
        <p:guide pos="2885"/>
      </p:guideLst>
    </p:cSldViewPr>
  </p:slideViewPr>
  <p:notesTextViewPr>
    <p:cViewPr>
      <p:scale>
        <a:sx n="1" d="1"/>
        <a:sy n="1" d="1"/>
      </p:scale>
      <p:origin x="0" y="0"/>
    </p:cViewPr>
  </p:notesTextViewPr>
  <p:sorterViewPr>
    <p:cViewPr>
      <p:scale>
        <a:sx n="139" d="100"/>
        <a:sy n="139" d="100"/>
      </p:scale>
      <p:origin x="0" y="0"/>
    </p:cViewPr>
  </p:sorterViewPr>
  <p:gridSpacing cx="73728263" cy="737282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024255"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024255" fontAlgn="auto">
              <a:spcBef>
                <a:spcPts val="0"/>
              </a:spcBef>
              <a:spcAft>
                <a:spcPts val="0"/>
              </a:spcAft>
              <a:defRPr sz="1200" b="0">
                <a:latin typeface="+mn-lt"/>
                <a:ea typeface="+mn-ea"/>
              </a:defRPr>
            </a:lvl1pPr>
          </a:lstStyle>
          <a:p>
            <a:pPr>
              <a:defRPr/>
            </a:pPr>
            <a:fld id="{A08000EB-4B22-4CDB-B52E-F7E7E1106C83}" type="datetimeFigureOut">
              <a:rPr lang="zh-CN" altLang="en-US"/>
              <a:pPr>
                <a:defRPr/>
              </a:pPr>
              <a:t>2020/7/21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024255"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024255" fontAlgn="auto">
              <a:spcBef>
                <a:spcPts val="0"/>
              </a:spcBef>
              <a:spcAft>
                <a:spcPts val="0"/>
              </a:spcAft>
              <a:defRPr sz="1200" b="0">
                <a:latin typeface="+mn-lt"/>
                <a:ea typeface="+mn-ea"/>
              </a:defRPr>
            </a:lvl1pPr>
          </a:lstStyle>
          <a:p>
            <a:pPr>
              <a:defRPr/>
            </a:pPr>
            <a:fld id="{76A6C412-B967-4C26-9CB7-3F4B44B426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1023938" rtl="0" eaLnBrk="0" fontAlgn="base" hangingPunct="0">
      <a:spcBef>
        <a:spcPct val="30000"/>
      </a:spcBef>
      <a:spcAft>
        <a:spcPct val="0"/>
      </a:spcAft>
      <a:defRPr sz="1300" kern="1200">
        <a:solidFill>
          <a:schemeClr val="tx1"/>
        </a:solidFill>
        <a:latin typeface="+mn-lt"/>
        <a:ea typeface="+mn-ea"/>
        <a:cs typeface="+mn-cs"/>
      </a:defRPr>
    </a:lvl1pPr>
    <a:lvl2pPr marL="511175" algn="l" defTabSz="1023938" rtl="0" eaLnBrk="0" fontAlgn="base" hangingPunct="0">
      <a:spcBef>
        <a:spcPct val="30000"/>
      </a:spcBef>
      <a:spcAft>
        <a:spcPct val="0"/>
      </a:spcAft>
      <a:defRPr sz="1300" kern="1200">
        <a:solidFill>
          <a:schemeClr val="tx1"/>
        </a:solidFill>
        <a:latin typeface="+mn-lt"/>
        <a:ea typeface="+mn-ea"/>
        <a:cs typeface="+mn-cs"/>
      </a:defRPr>
    </a:lvl2pPr>
    <a:lvl3pPr marL="1023938" algn="l" defTabSz="1023938" rtl="0" eaLnBrk="0" fontAlgn="base" hangingPunct="0">
      <a:spcBef>
        <a:spcPct val="30000"/>
      </a:spcBef>
      <a:spcAft>
        <a:spcPct val="0"/>
      </a:spcAft>
      <a:defRPr sz="1300" kern="1200">
        <a:solidFill>
          <a:schemeClr val="tx1"/>
        </a:solidFill>
        <a:latin typeface="+mn-lt"/>
        <a:ea typeface="+mn-ea"/>
        <a:cs typeface="+mn-cs"/>
      </a:defRPr>
    </a:lvl3pPr>
    <a:lvl4pPr marL="1535113" algn="l" defTabSz="1023938" rtl="0" eaLnBrk="0" fontAlgn="base" hangingPunct="0">
      <a:spcBef>
        <a:spcPct val="30000"/>
      </a:spcBef>
      <a:spcAft>
        <a:spcPct val="0"/>
      </a:spcAft>
      <a:defRPr sz="1300" kern="1200">
        <a:solidFill>
          <a:schemeClr val="tx1"/>
        </a:solidFill>
        <a:latin typeface="+mn-lt"/>
        <a:ea typeface="+mn-ea"/>
        <a:cs typeface="+mn-cs"/>
      </a:defRPr>
    </a:lvl4pPr>
    <a:lvl5pPr marL="2047875" algn="l" defTabSz="1023938" rtl="0" eaLnBrk="0" fontAlgn="base" hangingPunct="0">
      <a:spcBef>
        <a:spcPct val="30000"/>
      </a:spcBef>
      <a:spcAft>
        <a:spcPct val="0"/>
      </a:spcAft>
      <a:defRPr sz="1300" kern="1200">
        <a:solidFill>
          <a:schemeClr val="tx1"/>
        </a:solidFill>
        <a:latin typeface="+mn-lt"/>
        <a:ea typeface="+mn-ea"/>
        <a:cs typeface="+mn-cs"/>
      </a:defRPr>
    </a:lvl5pPr>
    <a:lvl6pPr marL="2559685" algn="l" defTabSz="1024255" rtl="0" eaLnBrk="1" latinLnBrk="0" hangingPunct="1">
      <a:defRPr sz="1300" kern="1200">
        <a:solidFill>
          <a:schemeClr val="tx1"/>
        </a:solidFill>
        <a:latin typeface="+mn-lt"/>
        <a:ea typeface="+mn-ea"/>
        <a:cs typeface="+mn-cs"/>
      </a:defRPr>
    </a:lvl6pPr>
    <a:lvl7pPr marL="3072130" algn="l" defTabSz="1024255" rtl="0" eaLnBrk="1" latinLnBrk="0" hangingPunct="1">
      <a:defRPr sz="1300" kern="1200">
        <a:solidFill>
          <a:schemeClr val="tx1"/>
        </a:solidFill>
        <a:latin typeface="+mn-lt"/>
        <a:ea typeface="+mn-ea"/>
        <a:cs typeface="+mn-cs"/>
      </a:defRPr>
    </a:lvl7pPr>
    <a:lvl8pPr marL="3583940" algn="l" defTabSz="1024255" rtl="0" eaLnBrk="1" latinLnBrk="0" hangingPunct="1">
      <a:defRPr sz="1300" kern="1200">
        <a:solidFill>
          <a:schemeClr val="tx1"/>
        </a:solidFill>
        <a:latin typeface="+mn-lt"/>
        <a:ea typeface="+mn-ea"/>
        <a:cs typeface="+mn-cs"/>
      </a:defRPr>
    </a:lvl8pPr>
    <a:lvl9pPr marL="4095750" algn="l" defTabSz="102425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D08D190E-E369-4B12-9488-C80F636C710A}" type="slidenum">
              <a:rPr lang="zh-CN" altLang="en-US"/>
              <a:pPr defTabSz="1023938" fontAlgn="base">
                <a:spcBef>
                  <a:spcPct val="0"/>
                </a:spcBef>
                <a:spcAft>
                  <a:spcPct val="0"/>
                </a:spcAft>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E4453F04-8694-4359-A636-9F58DE8C8F5F}" type="slidenum">
              <a:rPr lang="zh-CN" altLang="en-US"/>
              <a:pPr defTabSz="1023938" fontAlgn="base">
                <a:spcBef>
                  <a:spcPct val="0"/>
                </a:spcBef>
                <a:spcAft>
                  <a:spcPct val="0"/>
                </a:spcAft>
                <a:defRPr/>
              </a:pPr>
              <a:t>13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53D3BB68-9360-4B17-ADBC-2C1407889E71}" type="slidenum">
              <a:rPr lang="zh-CN" altLang="en-US"/>
              <a:pPr defTabSz="1023938" fontAlgn="base">
                <a:spcBef>
                  <a:spcPct val="0"/>
                </a:spcBef>
                <a:spcAft>
                  <a:spcPct val="0"/>
                </a:spcAft>
                <a:defRPr/>
              </a:pPr>
              <a:t>31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7F9212E1-DF1D-414D-96C3-25E5030F56DE}" type="slidenum">
              <a:rPr lang="zh-CN" altLang="en-US"/>
              <a:pPr defTabSz="1023938" fontAlgn="base">
                <a:spcBef>
                  <a:spcPct val="0"/>
                </a:spcBef>
                <a:spcAft>
                  <a:spcPct val="0"/>
                </a:spcAft>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2B233AA0-96B9-44F9-A2E9-9E4CB427E3DE}" type="slidenum">
              <a:rPr lang="zh-CN" altLang="en-US"/>
              <a:pPr defTabSz="1023938" fontAlgn="base">
                <a:spcBef>
                  <a:spcPct val="0"/>
                </a:spcBef>
                <a:spcAft>
                  <a:spcPct val="0"/>
                </a:spcAft>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323E351F-4CDC-425D-ABB7-55FB8C35635C}" type="slidenum">
              <a:rPr lang="zh-CN" altLang="en-US"/>
              <a:pPr defTabSz="1023938" fontAlgn="base">
                <a:spcBef>
                  <a:spcPct val="0"/>
                </a:spcBef>
                <a:spcAft>
                  <a:spcPct val="0"/>
                </a:spcAft>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984ED226-EECA-49C1-B6A5-F6457CFEC92A}" type="slidenum">
              <a:rPr lang="zh-CN" altLang="en-US"/>
              <a:pPr defTabSz="1023938" fontAlgn="base">
                <a:spcBef>
                  <a:spcPct val="0"/>
                </a:spcBef>
                <a:spcAft>
                  <a:spcPct val="0"/>
                </a:spcAft>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52F894FC-4946-4C21-BE03-E4D24E53EDD1}" type="slidenum">
              <a:rPr lang="zh-CN" altLang="en-US"/>
              <a:pPr defTabSz="1023938" fontAlgn="base">
                <a:spcBef>
                  <a:spcPct val="0"/>
                </a:spcBef>
                <a:spcAft>
                  <a:spcPct val="0"/>
                </a:spcAft>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409F7A12-6532-448B-9F39-43EDF886EB6C}" type="slidenum">
              <a:rPr lang="zh-CN" altLang="en-US"/>
              <a:pPr defTabSz="1023938" fontAlgn="base">
                <a:spcBef>
                  <a:spcPct val="0"/>
                </a:spcBef>
                <a:spcAft>
                  <a:spcPct val="0"/>
                </a:spcAft>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6AEDEA94-20EB-49CC-B444-3123A34DE99A}" type="slidenum">
              <a:rPr lang="zh-CN" altLang="en-US"/>
              <a:pPr defTabSz="1023938" fontAlgn="base">
                <a:spcBef>
                  <a:spcPct val="0"/>
                </a:spcBef>
                <a:spcAft>
                  <a:spcPct val="0"/>
                </a:spcAft>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DBC35CA9-9D61-4DA0-B793-F0E36D8859C8}" type="slidenum">
              <a:rPr lang="zh-CN" altLang="en-US"/>
              <a:pPr defTabSz="1023938" fontAlgn="base">
                <a:spcBef>
                  <a:spcPct val="0"/>
                </a:spcBef>
                <a:spcAft>
                  <a:spcPct val="0"/>
                </a:spcAft>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600202"/>
            <a:ext cx="8229600" cy="4525963"/>
          </a:xfrm>
          <a:prstGeom prst="rect">
            <a:avLst/>
          </a:prstGeom>
        </p:spPr>
        <p:txBody>
          <a:bodyPr vert="eaVert" lIns="102400" tIns="51200" rIns="102400" bIns="512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7D3276C-79FA-429B-B6FA-8D21748FA1F1}" type="datetimeFigureOut">
              <a:rPr lang="zh-CN" altLang="en-US"/>
              <a:pPr>
                <a:defRPr/>
              </a:pPr>
              <a:t>2020/7/21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FD6AC7B-14CB-4A5A-99CA-7CCFF584077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375"/>
            <a:ext cx="2057400" cy="4387851"/>
          </a:xfrm>
          <a:prstGeom prst="rect">
            <a:avLst/>
          </a:prstGeom>
        </p:spPr>
        <p:txBody>
          <a:bodyPr vert="eaVert" lIns="102400" tIns="51200" rIns="102400" bIns="51200"/>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lIns="102400" tIns="51200" rIns="102400" bIns="512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11B718D4-8F07-4049-9B7E-AFD694BCA096}" type="datetimeFigureOut">
              <a:rPr lang="zh-CN" altLang="en-US"/>
              <a:pPr>
                <a:defRPr/>
              </a:pPr>
              <a:t>2020/7/21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B95D0977-37AA-43AE-B1B2-3969C15E802D}"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Box 24"/>
          <p:cNvSpPr txBox="1"/>
          <p:nvPr userDrawn="1"/>
        </p:nvSpPr>
        <p:spPr>
          <a:xfrm>
            <a:off x="57150" y="117475"/>
            <a:ext cx="1276350" cy="1027113"/>
          </a:xfrm>
          <a:prstGeom prst="rect">
            <a:avLst/>
          </a:prstGeom>
          <a:noFill/>
        </p:spPr>
        <p:txBody>
          <a:bodyPr lIns="102400" tIns="51200" rIns="102400" bIns="51200">
            <a:spAutoFit/>
          </a:bodyPr>
          <a:lstStyle/>
          <a:p>
            <a:pPr defTabSz="1024255" fontAlgn="auto">
              <a:spcBef>
                <a:spcPts val="0"/>
              </a:spcBef>
              <a:spcAft>
                <a:spcPts val="0"/>
              </a:spcAft>
              <a:defRPr/>
            </a:pPr>
            <a:r>
              <a:rPr lang="en-US" altLang="zh-CN" sz="3000" spc="-126" dirty="0">
                <a:solidFill>
                  <a:srgbClr val="005DA2"/>
                </a:solidFill>
                <a:latin typeface="Arial Black" panose="020B0A04020102020204" pitchFamily="34" charset="0"/>
                <a:ea typeface="微软雅黑" panose="020B0503020204020204" pitchFamily="34" charset="-122"/>
              </a:rPr>
              <a:t>LOGO</a:t>
            </a:r>
            <a:endParaRPr lang="zh-CN" altLang="en-US" sz="3000" spc="-126" dirty="0">
              <a:solidFill>
                <a:srgbClr val="005DA2"/>
              </a:solidFill>
              <a:latin typeface="Arial Black" panose="020B0A04020102020204" pitchFamily="34" charset="0"/>
              <a:ea typeface="微软雅黑" panose="020B0503020204020204" pitchFamily="34" charset="-122"/>
            </a:endParaRPr>
          </a:p>
        </p:txBody>
      </p:sp>
      <p:cxnSp>
        <p:nvCxnSpPr>
          <p:cNvPr id="3" name="直接连接符 2"/>
          <p:cNvCxnSpPr/>
          <p:nvPr userDrawn="1"/>
        </p:nvCxnSpPr>
        <p:spPr>
          <a:xfrm>
            <a:off x="1171575" y="693738"/>
            <a:ext cx="7972425"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5DA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8"/>
          <p:cNvSpPr/>
          <p:nvPr userDrawn="1"/>
        </p:nvSpPr>
        <p:spPr>
          <a:xfrm>
            <a:off x="7229475" y="6380163"/>
            <a:ext cx="581025" cy="293687"/>
          </a:xfrm>
          <a:prstGeom prst="rect">
            <a:avLst/>
          </a:prstGeom>
        </p:spPr>
        <p:txBody>
          <a:bodyPr lIns="76773" tIns="38387" rIns="76773" bIns="38387">
            <a:spAutoFit/>
          </a:bodyPr>
          <a:lstStyle/>
          <a:p>
            <a:pPr defTabSz="767715" fontAlgn="auto">
              <a:spcBef>
                <a:spcPts val="0"/>
              </a:spcBef>
              <a:spcAft>
                <a:spcPts val="0"/>
              </a:spcAft>
              <a:defRPr/>
            </a:pP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模板下载：</a:t>
            </a:r>
            <a:r>
              <a:rPr lang="en-US" altLang="zh-CN" sz="100" b="0" kern="0" dirty="0">
                <a:solidFill>
                  <a:prstClr val="white"/>
                </a:solidFill>
                <a:latin typeface="+mn-lt"/>
                <a:ea typeface="+mn-ea"/>
              </a:rPr>
              <a:t>www.1ppt.com/moban/     </a:t>
            </a:r>
            <a:r>
              <a:rPr lang="zh-CN" altLang="en-US" sz="100" b="0" kern="0" dirty="0">
                <a:solidFill>
                  <a:prstClr val="white"/>
                </a:solidFill>
                <a:latin typeface="+mn-lt"/>
                <a:ea typeface="+mn-ea"/>
              </a:rPr>
              <a:t>行业</a:t>
            </a: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模板：</a:t>
            </a:r>
            <a:r>
              <a:rPr lang="en-US" altLang="zh-CN" sz="100" b="0" kern="0" dirty="0">
                <a:solidFill>
                  <a:prstClr val="white"/>
                </a:solidFill>
                <a:latin typeface="+mn-lt"/>
                <a:ea typeface="+mn-ea"/>
              </a:rPr>
              <a:t>www.1ppt.com/hangye/ </a:t>
            </a:r>
          </a:p>
          <a:p>
            <a:pPr defTabSz="767715" fontAlgn="auto">
              <a:spcBef>
                <a:spcPts val="0"/>
              </a:spcBef>
              <a:spcAft>
                <a:spcPts val="0"/>
              </a:spcAft>
              <a:defRPr/>
            </a:pPr>
            <a:r>
              <a:rPr lang="zh-CN" altLang="en-US" sz="100" b="0" kern="0" dirty="0">
                <a:solidFill>
                  <a:prstClr val="white"/>
                </a:solidFill>
                <a:latin typeface="+mn-lt"/>
                <a:ea typeface="+mn-ea"/>
              </a:rPr>
              <a:t>节日</a:t>
            </a: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模板：</a:t>
            </a:r>
            <a:r>
              <a:rPr lang="en-US" altLang="zh-CN" sz="100" b="0" kern="0" dirty="0">
                <a:solidFill>
                  <a:prstClr val="white"/>
                </a:solidFill>
                <a:latin typeface="+mn-lt"/>
                <a:ea typeface="+mn-ea"/>
              </a:rPr>
              <a:t>www.1ppt.com/jieri/           PPT</a:t>
            </a:r>
            <a:r>
              <a:rPr lang="zh-CN" altLang="en-US" sz="100" b="0" kern="0" dirty="0">
                <a:solidFill>
                  <a:prstClr val="white"/>
                </a:solidFill>
                <a:latin typeface="+mn-lt"/>
                <a:ea typeface="+mn-ea"/>
              </a:rPr>
              <a:t>素材下载：</a:t>
            </a:r>
            <a:r>
              <a:rPr lang="en-US" altLang="zh-CN" sz="100" b="0" kern="0" dirty="0">
                <a:solidFill>
                  <a:prstClr val="white"/>
                </a:solidFill>
                <a:latin typeface="+mn-lt"/>
                <a:ea typeface="+mn-ea"/>
              </a:rPr>
              <a:t>www.1ppt.com/sucai/</a:t>
            </a:r>
          </a:p>
          <a:p>
            <a:pPr defTabSz="767715" fontAlgn="auto">
              <a:spcBef>
                <a:spcPts val="0"/>
              </a:spcBef>
              <a:spcAft>
                <a:spcPts val="0"/>
              </a:spcAft>
              <a:defRPr/>
            </a:pP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背景图片：</a:t>
            </a:r>
            <a:r>
              <a:rPr lang="en-US" altLang="zh-CN" sz="100" b="0" kern="0" dirty="0">
                <a:solidFill>
                  <a:prstClr val="white"/>
                </a:solidFill>
                <a:latin typeface="+mn-lt"/>
                <a:ea typeface="+mn-ea"/>
              </a:rPr>
              <a:t>www.1ppt.com/beijing/      PPT</a:t>
            </a:r>
            <a:r>
              <a:rPr lang="zh-CN" altLang="en-US" sz="100" b="0" kern="0" dirty="0">
                <a:solidFill>
                  <a:prstClr val="white"/>
                </a:solidFill>
                <a:latin typeface="+mn-lt"/>
                <a:ea typeface="+mn-ea"/>
              </a:rPr>
              <a:t>图表下载：</a:t>
            </a:r>
            <a:r>
              <a:rPr lang="en-US" altLang="zh-CN" sz="100" b="0" kern="0" dirty="0">
                <a:solidFill>
                  <a:prstClr val="white"/>
                </a:solidFill>
                <a:latin typeface="+mn-lt"/>
                <a:ea typeface="+mn-ea"/>
              </a:rPr>
              <a:t>www.1ppt.com/tubiao/      </a:t>
            </a:r>
          </a:p>
          <a:p>
            <a:pPr defTabSz="767715" fontAlgn="auto">
              <a:spcBef>
                <a:spcPts val="0"/>
              </a:spcBef>
              <a:spcAft>
                <a:spcPts val="0"/>
              </a:spcAft>
              <a:defRPr/>
            </a:pPr>
            <a:r>
              <a:rPr lang="zh-CN" altLang="en-US" sz="100" b="0" kern="0" dirty="0">
                <a:solidFill>
                  <a:prstClr val="white"/>
                </a:solidFill>
                <a:latin typeface="+mn-lt"/>
                <a:ea typeface="+mn-ea"/>
              </a:rPr>
              <a:t>优秀</a:t>
            </a: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下载：</a:t>
            </a:r>
            <a:r>
              <a:rPr lang="en-US" altLang="zh-CN" sz="100" b="0" kern="0" dirty="0">
                <a:solidFill>
                  <a:prstClr val="white"/>
                </a:solidFill>
                <a:latin typeface="+mn-lt"/>
                <a:ea typeface="+mn-ea"/>
              </a:rPr>
              <a:t>www.1ppt.com/xiazai/        PPT</a:t>
            </a:r>
            <a:r>
              <a:rPr lang="zh-CN" altLang="en-US" sz="100" b="0" kern="0" dirty="0">
                <a:solidFill>
                  <a:prstClr val="white"/>
                </a:solidFill>
                <a:latin typeface="+mn-lt"/>
                <a:ea typeface="+mn-ea"/>
              </a:rPr>
              <a:t>教程： </a:t>
            </a:r>
            <a:r>
              <a:rPr lang="en-US" altLang="zh-CN" sz="100" b="0" kern="0" dirty="0">
                <a:solidFill>
                  <a:prstClr val="white"/>
                </a:solidFill>
                <a:latin typeface="+mn-lt"/>
                <a:ea typeface="+mn-ea"/>
              </a:rPr>
              <a:t>www.1ppt.com/powerpoint/      </a:t>
            </a:r>
          </a:p>
          <a:p>
            <a:pPr defTabSz="767715" fontAlgn="auto">
              <a:spcBef>
                <a:spcPts val="0"/>
              </a:spcBef>
              <a:spcAft>
                <a:spcPts val="0"/>
              </a:spcAft>
              <a:defRPr/>
            </a:pPr>
            <a:r>
              <a:rPr lang="en-US" altLang="zh-CN" sz="100" b="0" kern="0" dirty="0">
                <a:solidFill>
                  <a:prstClr val="white"/>
                </a:solidFill>
                <a:latin typeface="+mn-lt"/>
                <a:ea typeface="+mn-ea"/>
              </a:rPr>
              <a:t>Word</a:t>
            </a:r>
            <a:r>
              <a:rPr lang="zh-CN" altLang="en-US" sz="100" b="0" kern="0" dirty="0">
                <a:solidFill>
                  <a:prstClr val="white"/>
                </a:solidFill>
                <a:latin typeface="+mn-lt"/>
                <a:ea typeface="+mn-ea"/>
              </a:rPr>
              <a:t>教程： </a:t>
            </a:r>
            <a:r>
              <a:rPr lang="en-US" altLang="zh-CN" sz="100" b="0" kern="0" dirty="0">
                <a:solidFill>
                  <a:prstClr val="white"/>
                </a:solidFill>
                <a:latin typeface="+mn-lt"/>
                <a:ea typeface="+mn-ea"/>
              </a:rPr>
              <a:t>www.1ppt.com/word/              Excel</a:t>
            </a:r>
            <a:r>
              <a:rPr lang="zh-CN" altLang="en-US" sz="100" b="0" kern="0" dirty="0">
                <a:solidFill>
                  <a:prstClr val="white"/>
                </a:solidFill>
                <a:latin typeface="+mn-lt"/>
                <a:ea typeface="+mn-ea"/>
              </a:rPr>
              <a:t>教程：</a:t>
            </a:r>
            <a:r>
              <a:rPr lang="en-US" altLang="zh-CN" sz="100" b="0" kern="0" dirty="0">
                <a:solidFill>
                  <a:prstClr val="white"/>
                </a:solidFill>
                <a:latin typeface="+mn-lt"/>
                <a:ea typeface="+mn-ea"/>
              </a:rPr>
              <a:t>www.1ppt.com/excel/  </a:t>
            </a:r>
          </a:p>
          <a:p>
            <a:pPr defTabSz="767715" fontAlgn="auto">
              <a:spcBef>
                <a:spcPts val="0"/>
              </a:spcBef>
              <a:spcAft>
                <a:spcPts val="0"/>
              </a:spcAft>
              <a:defRPr/>
            </a:pPr>
            <a:r>
              <a:rPr lang="zh-CN" altLang="en-US" sz="100" b="0" kern="0" dirty="0">
                <a:solidFill>
                  <a:prstClr val="white"/>
                </a:solidFill>
                <a:latin typeface="+mn-lt"/>
                <a:ea typeface="+mn-ea"/>
              </a:rPr>
              <a:t>资料下载：</a:t>
            </a:r>
            <a:r>
              <a:rPr lang="en-US" altLang="zh-CN" sz="100" b="0" kern="0" dirty="0">
                <a:solidFill>
                  <a:prstClr val="white"/>
                </a:solidFill>
                <a:latin typeface="+mn-lt"/>
                <a:ea typeface="+mn-ea"/>
              </a:rPr>
              <a:t>www.1ppt.com/ziliao/                PPT</a:t>
            </a:r>
            <a:r>
              <a:rPr lang="zh-CN" altLang="en-US" sz="100" b="0" kern="0" dirty="0">
                <a:solidFill>
                  <a:prstClr val="white"/>
                </a:solidFill>
                <a:latin typeface="+mn-lt"/>
                <a:ea typeface="+mn-ea"/>
              </a:rPr>
              <a:t>课件下载：</a:t>
            </a:r>
            <a:r>
              <a:rPr lang="en-US" altLang="zh-CN" sz="100" b="0" kern="0" dirty="0">
                <a:solidFill>
                  <a:prstClr val="white"/>
                </a:solidFill>
                <a:latin typeface="+mn-lt"/>
                <a:ea typeface="+mn-ea"/>
              </a:rPr>
              <a:t>www.1ppt.com/kejian/ </a:t>
            </a:r>
          </a:p>
          <a:p>
            <a:pPr defTabSz="767715" fontAlgn="auto">
              <a:spcBef>
                <a:spcPts val="0"/>
              </a:spcBef>
              <a:spcAft>
                <a:spcPts val="0"/>
              </a:spcAft>
              <a:defRPr/>
            </a:pPr>
            <a:r>
              <a:rPr lang="zh-CN" altLang="en-US" sz="100" b="0" kern="0" dirty="0">
                <a:solidFill>
                  <a:prstClr val="white"/>
                </a:solidFill>
                <a:latin typeface="+mn-lt"/>
                <a:ea typeface="+mn-ea"/>
              </a:rPr>
              <a:t>范文下载：</a:t>
            </a:r>
            <a:r>
              <a:rPr lang="en-US" altLang="zh-CN" sz="100" b="0" kern="0" dirty="0">
                <a:solidFill>
                  <a:prstClr val="white"/>
                </a:solidFill>
                <a:latin typeface="+mn-lt"/>
                <a:ea typeface="+mn-ea"/>
              </a:rPr>
              <a:t>www.1ppt.com/fanwen/             </a:t>
            </a:r>
            <a:r>
              <a:rPr lang="zh-CN" altLang="en-US" sz="100" b="0" kern="0" dirty="0">
                <a:solidFill>
                  <a:prstClr val="white"/>
                </a:solidFill>
                <a:latin typeface="+mn-lt"/>
                <a:ea typeface="+mn-ea"/>
              </a:rPr>
              <a:t>试卷下载：</a:t>
            </a:r>
            <a:r>
              <a:rPr lang="en-US" altLang="zh-CN" sz="100" b="0" kern="0" dirty="0">
                <a:solidFill>
                  <a:prstClr val="white"/>
                </a:solidFill>
                <a:latin typeface="+mn-lt"/>
                <a:ea typeface="+mn-ea"/>
              </a:rPr>
              <a:t>www.1ppt.com/shiti/  </a:t>
            </a:r>
          </a:p>
          <a:p>
            <a:pPr defTabSz="767715" fontAlgn="auto">
              <a:spcBef>
                <a:spcPts val="0"/>
              </a:spcBef>
              <a:spcAft>
                <a:spcPts val="0"/>
              </a:spcAft>
              <a:defRPr/>
            </a:pPr>
            <a:r>
              <a:rPr lang="zh-CN" altLang="en-US" sz="100" b="0" kern="0" dirty="0">
                <a:solidFill>
                  <a:prstClr val="white"/>
                </a:solidFill>
                <a:latin typeface="+mn-lt"/>
                <a:ea typeface="+mn-ea"/>
              </a:rPr>
              <a:t>教案下载：</a:t>
            </a:r>
            <a:r>
              <a:rPr lang="en-US" altLang="zh-CN" sz="100" b="0" kern="0" dirty="0">
                <a:solidFill>
                  <a:prstClr val="white"/>
                </a:solidFill>
                <a:latin typeface="+mn-lt"/>
                <a:ea typeface="+mn-ea"/>
              </a:rPr>
              <a:t>www.1ppt.com/jiaoan/        </a:t>
            </a:r>
          </a:p>
          <a:p>
            <a:pPr defTabSz="767715" fontAlgn="auto">
              <a:spcBef>
                <a:spcPts val="0"/>
              </a:spcBef>
              <a:spcAft>
                <a:spcPts val="0"/>
              </a:spcAft>
              <a:defRPr/>
            </a:pPr>
            <a:r>
              <a:rPr lang="zh-CN" altLang="en-US" sz="100" b="0" kern="0" dirty="0">
                <a:solidFill>
                  <a:prstClr val="white"/>
                </a:solidFill>
                <a:latin typeface="+mn-lt"/>
                <a:ea typeface="+mn-ea"/>
              </a:rPr>
              <a:t>字体下载：</a:t>
            </a:r>
            <a:r>
              <a:rPr lang="en-US" altLang="zh-CN" sz="100" b="0" kern="0" dirty="0">
                <a:solidFill>
                  <a:prstClr val="white"/>
                </a:solidFill>
                <a:latin typeface="+mn-lt"/>
                <a:ea typeface="+mn-ea"/>
              </a:rPr>
              <a:t>www.1ppt.com/ziti/</a:t>
            </a:r>
          </a:p>
          <a:p>
            <a:pPr defTabSz="767715" fontAlgn="auto">
              <a:spcBef>
                <a:spcPts val="0"/>
              </a:spcBef>
              <a:spcAft>
                <a:spcPts val="0"/>
              </a:spcAft>
              <a:defRPr/>
            </a:pPr>
            <a:r>
              <a:rPr lang="en-US" altLang="zh-CN" sz="100" b="0" kern="0" dirty="0">
                <a:solidFill>
                  <a:prstClr val="white"/>
                </a:solidFill>
                <a:latin typeface="+mn-lt"/>
                <a:ea typeface="+mn-ea"/>
              </a:rPr>
              <a:t> </a:t>
            </a:r>
            <a:endParaRPr lang="zh-CN" altLang="en-US" sz="100" b="0" kern="0" dirty="0">
              <a:solidFill>
                <a:prstClr val="white"/>
              </a:solidFill>
              <a:latin typeface="+mn-lt"/>
              <a:ea typeface="+mn-ea"/>
            </a:endParaRPr>
          </a:p>
        </p:txBody>
      </p:sp>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lIns="102400" tIns="51200" rIns="102400" bIns="51200"/>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200151"/>
            <a:ext cx="4038600" cy="3394075"/>
          </a:xfrm>
          <a:prstGeom prst="rect">
            <a:avLst/>
          </a:prstGeom>
        </p:spPr>
        <p:txBody>
          <a:bodyPr lIns="102400" tIns="51200" rIns="102400" bIns="51200"/>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1B8F15F1-82F6-4994-B03C-4F1134CB76C7}" type="datetimeFigureOut">
              <a:rPr lang="zh-CN" altLang="en-US"/>
              <a:pPr>
                <a:defRPr/>
              </a:pPr>
              <a:t>2020/7/21</a:t>
            </a:fld>
            <a:endParaRPr lang="zh-CN" altLang="en-US"/>
          </a:p>
        </p:txBody>
      </p:sp>
      <p:sp>
        <p:nvSpPr>
          <p:cNvPr id="7" name="页脚占位符 5"/>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8" name="灯片编号占位符 6"/>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E113659-5DD5-4965-BCAC-7B11160B5A21}"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4"/>
            <a:ext cx="4040188" cy="639763"/>
          </a:xfrm>
          <a:prstGeom prst="rect">
            <a:avLst/>
          </a:prstGeom>
        </p:spPr>
        <p:txBody>
          <a:bodyPr lIns="102400" tIns="51200" rIns="102400" bIns="51200" anchor="b"/>
          <a:lstStyle>
            <a:lvl1pPr marL="0" indent="0">
              <a:buNone/>
              <a:defRPr sz="2700" b="1"/>
            </a:lvl1pPr>
            <a:lvl2pPr marL="511810" indent="0">
              <a:buNone/>
              <a:defRPr sz="2300" b="1"/>
            </a:lvl2pPr>
            <a:lvl3pPr marL="1024255" indent="0">
              <a:buNone/>
              <a:defRPr sz="2000" b="1"/>
            </a:lvl3pPr>
            <a:lvl4pPr marL="1536065" indent="0">
              <a:buNone/>
              <a:defRPr sz="1800" b="1"/>
            </a:lvl4pPr>
            <a:lvl5pPr marL="2047875" indent="0">
              <a:buNone/>
              <a:defRPr sz="1800" b="1"/>
            </a:lvl5pPr>
            <a:lvl6pPr marL="2559685" indent="0">
              <a:buNone/>
              <a:defRPr sz="1800" b="1"/>
            </a:lvl6pPr>
            <a:lvl7pPr marL="3072130" indent="0">
              <a:buNone/>
              <a:defRPr sz="1800" b="1"/>
            </a:lvl7pPr>
            <a:lvl8pPr marL="3583940" indent="0">
              <a:buNone/>
              <a:defRPr sz="1800" b="1"/>
            </a:lvl8pPr>
            <a:lvl9pPr marL="4095750"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a:prstGeom prst="rect">
            <a:avLst/>
          </a:prstGeom>
        </p:spPr>
        <p:txBody>
          <a:bodyPr lIns="102400" tIns="51200" rIns="102400" bIns="51200"/>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4"/>
            <a:ext cx="4041775" cy="639763"/>
          </a:xfrm>
          <a:prstGeom prst="rect">
            <a:avLst/>
          </a:prstGeom>
        </p:spPr>
        <p:txBody>
          <a:bodyPr lIns="102400" tIns="51200" rIns="102400" bIns="51200" anchor="b"/>
          <a:lstStyle>
            <a:lvl1pPr marL="0" indent="0">
              <a:buNone/>
              <a:defRPr sz="2700" b="1"/>
            </a:lvl1pPr>
            <a:lvl2pPr marL="511810" indent="0">
              <a:buNone/>
              <a:defRPr sz="2300" b="1"/>
            </a:lvl2pPr>
            <a:lvl3pPr marL="1024255" indent="0">
              <a:buNone/>
              <a:defRPr sz="2000" b="1"/>
            </a:lvl3pPr>
            <a:lvl4pPr marL="1536065" indent="0">
              <a:buNone/>
              <a:defRPr sz="1800" b="1"/>
            </a:lvl4pPr>
            <a:lvl5pPr marL="2047875" indent="0">
              <a:buNone/>
              <a:defRPr sz="1800" b="1"/>
            </a:lvl5pPr>
            <a:lvl6pPr marL="2559685" indent="0">
              <a:buNone/>
              <a:defRPr sz="1800" b="1"/>
            </a:lvl6pPr>
            <a:lvl7pPr marL="3072130" indent="0">
              <a:buNone/>
              <a:defRPr sz="1800" b="1"/>
            </a:lvl7pPr>
            <a:lvl8pPr marL="3583940" indent="0">
              <a:buNone/>
              <a:defRPr sz="1800" b="1"/>
            </a:lvl8pPr>
            <a:lvl9pPr marL="4095750"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lIns="102400" tIns="51200" rIns="102400" bIns="51200"/>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F382E6A4-1D79-4935-9CA6-A98C74B6C3C3}" type="datetimeFigureOut">
              <a:rPr lang="zh-CN" altLang="en-US"/>
              <a:pPr>
                <a:defRPr/>
              </a:pPr>
              <a:t>2020/7/21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D77079C2-C6FD-4D9E-A27F-F9216F9ACCF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3FAA0D38-0E7E-4437-9E62-045C77330192}" type="datetimeFigureOut">
              <a:rPr lang="zh-CN" altLang="en-US"/>
              <a:pPr>
                <a:defRPr/>
              </a:pPr>
              <a:t>2020/7/21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B928C53D-94E9-48AF-85FE-C4D404048F0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FD7C9EE4-F2FC-445C-B6DF-E588A5DCB33B}" type="datetimeFigureOut">
              <a:rPr lang="zh-CN" altLang="en-US"/>
              <a:pPr>
                <a:defRPr/>
              </a:pPr>
              <a:t>2020/7/21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21C433D-D693-43C8-B964-2003195476C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a:prstGeom prst="rect">
            <a:avLst/>
          </a:prstGeom>
        </p:spPr>
        <p:txBody>
          <a:bodyPr lIns="102400" tIns="51200" rIns="102400" bIns="51200"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4"/>
          </a:xfrm>
          <a:prstGeom prst="rect">
            <a:avLst/>
          </a:prstGeom>
        </p:spPr>
        <p:txBody>
          <a:bodyPr lIns="102400" tIns="51200" rIns="102400" bIns="51200"/>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a:prstGeom prst="rect">
            <a:avLst/>
          </a:prstGeom>
        </p:spPr>
        <p:txBody>
          <a:bodyPr lIns="102400" tIns="51200" rIns="102400" bIns="51200"/>
          <a:lstStyle>
            <a:lvl1pPr marL="0" indent="0">
              <a:buNone/>
              <a:defRPr sz="1600"/>
            </a:lvl1pPr>
            <a:lvl2pPr marL="511810" indent="0">
              <a:buNone/>
              <a:defRPr sz="1300"/>
            </a:lvl2pPr>
            <a:lvl3pPr marL="1024255" indent="0">
              <a:buNone/>
              <a:defRPr sz="1100"/>
            </a:lvl3pPr>
            <a:lvl4pPr marL="1536065" indent="0">
              <a:buNone/>
              <a:defRPr sz="1000"/>
            </a:lvl4pPr>
            <a:lvl5pPr marL="2047875" indent="0">
              <a:buNone/>
              <a:defRPr sz="1000"/>
            </a:lvl5pPr>
            <a:lvl6pPr marL="2559685" indent="0">
              <a:buNone/>
              <a:defRPr sz="1000"/>
            </a:lvl6pPr>
            <a:lvl7pPr marL="3072130" indent="0">
              <a:buNone/>
              <a:defRPr sz="1000"/>
            </a:lvl7pPr>
            <a:lvl8pPr marL="3583940" indent="0">
              <a:buNone/>
              <a:defRPr sz="1000"/>
            </a:lvl8pPr>
            <a:lvl9pPr marL="409575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0D48CA07-7C44-4F50-9160-D03C2D5E8D0D}" type="datetimeFigureOut">
              <a:rPr lang="zh-CN" altLang="en-US"/>
              <a:pPr>
                <a:defRPr/>
              </a:pPr>
              <a:t>2020/7/21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2AE55869-2CBE-4E47-BAC5-5A401757448E}"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lIns="102400" tIns="51200" rIns="102400" bIns="51200"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lIns="102400" tIns="51200" rIns="102400" bIns="51200"/>
          <a:lstStyle>
            <a:lvl1pPr marL="0" indent="0">
              <a:buNone/>
              <a:defRPr sz="3600"/>
            </a:lvl1pPr>
            <a:lvl2pPr marL="511810" indent="0">
              <a:buNone/>
              <a:defRPr sz="3100"/>
            </a:lvl2pPr>
            <a:lvl3pPr marL="1024255" indent="0">
              <a:buNone/>
              <a:defRPr sz="2700"/>
            </a:lvl3pPr>
            <a:lvl4pPr marL="1536065" indent="0">
              <a:buNone/>
              <a:defRPr sz="2300"/>
            </a:lvl4pPr>
            <a:lvl5pPr marL="2047875" indent="0">
              <a:buNone/>
              <a:defRPr sz="2300"/>
            </a:lvl5pPr>
            <a:lvl6pPr marL="2559685" indent="0">
              <a:buNone/>
              <a:defRPr sz="2300"/>
            </a:lvl6pPr>
            <a:lvl7pPr marL="3072130" indent="0">
              <a:buNone/>
              <a:defRPr sz="2300"/>
            </a:lvl7pPr>
            <a:lvl8pPr marL="3583940" indent="0">
              <a:buNone/>
              <a:defRPr sz="2300"/>
            </a:lvl8pPr>
            <a:lvl9pPr marL="4095750" indent="0">
              <a:buNone/>
              <a:defRPr sz="23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a:prstGeom prst="rect">
            <a:avLst/>
          </a:prstGeom>
        </p:spPr>
        <p:txBody>
          <a:bodyPr lIns="102400" tIns="51200" rIns="102400" bIns="51200"/>
          <a:lstStyle>
            <a:lvl1pPr marL="0" indent="0">
              <a:buNone/>
              <a:defRPr sz="1600"/>
            </a:lvl1pPr>
            <a:lvl2pPr marL="511810" indent="0">
              <a:buNone/>
              <a:defRPr sz="1300"/>
            </a:lvl2pPr>
            <a:lvl3pPr marL="1024255" indent="0">
              <a:buNone/>
              <a:defRPr sz="1100"/>
            </a:lvl3pPr>
            <a:lvl4pPr marL="1536065" indent="0">
              <a:buNone/>
              <a:defRPr sz="1000"/>
            </a:lvl4pPr>
            <a:lvl5pPr marL="2047875" indent="0">
              <a:buNone/>
              <a:defRPr sz="1000"/>
            </a:lvl5pPr>
            <a:lvl6pPr marL="2559685" indent="0">
              <a:buNone/>
              <a:defRPr sz="1000"/>
            </a:lvl6pPr>
            <a:lvl7pPr marL="3072130" indent="0">
              <a:buNone/>
              <a:defRPr sz="1000"/>
            </a:lvl7pPr>
            <a:lvl8pPr marL="3583940" indent="0">
              <a:buNone/>
              <a:defRPr sz="1000"/>
            </a:lvl8pPr>
            <a:lvl9pPr marL="409575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074FB82A-6CE5-4D1A-A8C7-3A543CE7C53E}" type="datetimeFigureOut">
              <a:rPr lang="zh-CN" altLang="en-US"/>
              <a:pPr>
                <a:defRPr/>
              </a:pPr>
              <a:t>2020/7/21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336ADE5B-8E3E-450C-92CE-E06FD3CFEB3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rgbClr val="F2F2F2"/>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1" r:id="rId12"/>
    <p:sldLayoutId id="2147483660" r:id="rId13"/>
    <p:sldLayoutId id="2147483659" r:id="rId14"/>
  </p:sldLayoutIdLst>
  <p:txStyles>
    <p:titleStyle>
      <a:lvl1pPr algn="ctr" defTabSz="1023938" rtl="0" eaLnBrk="0" fontAlgn="base" hangingPunct="0">
        <a:spcBef>
          <a:spcPct val="0"/>
        </a:spcBef>
        <a:spcAft>
          <a:spcPct val="0"/>
        </a:spcAft>
        <a:defRPr sz="5000" kern="1200">
          <a:solidFill>
            <a:schemeClr val="tx1"/>
          </a:solidFill>
          <a:latin typeface="+mj-lt"/>
          <a:ea typeface="+mj-ea"/>
          <a:cs typeface="+mj-cs"/>
        </a:defRPr>
      </a:lvl1pPr>
      <a:lvl2pPr algn="ctr" defTabSz="1023938" rtl="0" eaLnBrk="0" fontAlgn="base" hangingPunct="0">
        <a:spcBef>
          <a:spcPct val="0"/>
        </a:spcBef>
        <a:spcAft>
          <a:spcPct val="0"/>
        </a:spcAft>
        <a:defRPr sz="5000">
          <a:solidFill>
            <a:schemeClr val="tx1"/>
          </a:solidFill>
          <a:latin typeface="Calibri" pitchFamily="34" charset="0"/>
          <a:ea typeface="宋体" charset="-122"/>
        </a:defRPr>
      </a:lvl2pPr>
      <a:lvl3pPr algn="ctr" defTabSz="1023938" rtl="0" eaLnBrk="0" fontAlgn="base" hangingPunct="0">
        <a:spcBef>
          <a:spcPct val="0"/>
        </a:spcBef>
        <a:spcAft>
          <a:spcPct val="0"/>
        </a:spcAft>
        <a:defRPr sz="5000">
          <a:solidFill>
            <a:schemeClr val="tx1"/>
          </a:solidFill>
          <a:latin typeface="Calibri" pitchFamily="34" charset="0"/>
          <a:ea typeface="宋体" charset="-122"/>
        </a:defRPr>
      </a:lvl3pPr>
      <a:lvl4pPr algn="ctr" defTabSz="1023938" rtl="0" eaLnBrk="0" fontAlgn="base" hangingPunct="0">
        <a:spcBef>
          <a:spcPct val="0"/>
        </a:spcBef>
        <a:spcAft>
          <a:spcPct val="0"/>
        </a:spcAft>
        <a:defRPr sz="5000">
          <a:solidFill>
            <a:schemeClr val="tx1"/>
          </a:solidFill>
          <a:latin typeface="Calibri" pitchFamily="34" charset="0"/>
          <a:ea typeface="宋体" charset="-122"/>
        </a:defRPr>
      </a:lvl4pPr>
      <a:lvl5pPr algn="ctr" defTabSz="1023938" rtl="0" eaLnBrk="0" fontAlgn="base" hangingPunct="0">
        <a:spcBef>
          <a:spcPct val="0"/>
        </a:spcBef>
        <a:spcAft>
          <a:spcPct val="0"/>
        </a:spcAft>
        <a:defRPr sz="5000">
          <a:solidFill>
            <a:schemeClr val="tx1"/>
          </a:solidFill>
          <a:latin typeface="Calibri" pitchFamily="34" charset="0"/>
          <a:ea typeface="宋体" charset="-122"/>
        </a:defRPr>
      </a:lvl5pPr>
      <a:lvl6pPr marL="457200" algn="ctr" defTabSz="1023938" rtl="0" fontAlgn="base">
        <a:spcBef>
          <a:spcPct val="0"/>
        </a:spcBef>
        <a:spcAft>
          <a:spcPct val="0"/>
        </a:spcAft>
        <a:defRPr sz="5000">
          <a:solidFill>
            <a:schemeClr val="tx1"/>
          </a:solidFill>
          <a:latin typeface="Calibri" pitchFamily="34" charset="0"/>
          <a:ea typeface="宋体" charset="-122"/>
        </a:defRPr>
      </a:lvl6pPr>
      <a:lvl7pPr marL="914400" algn="ctr" defTabSz="1023938" rtl="0" fontAlgn="base">
        <a:spcBef>
          <a:spcPct val="0"/>
        </a:spcBef>
        <a:spcAft>
          <a:spcPct val="0"/>
        </a:spcAft>
        <a:defRPr sz="5000">
          <a:solidFill>
            <a:schemeClr val="tx1"/>
          </a:solidFill>
          <a:latin typeface="Calibri" pitchFamily="34" charset="0"/>
          <a:ea typeface="宋体" charset="-122"/>
        </a:defRPr>
      </a:lvl7pPr>
      <a:lvl8pPr marL="1371600" algn="ctr" defTabSz="1023938" rtl="0" fontAlgn="base">
        <a:spcBef>
          <a:spcPct val="0"/>
        </a:spcBef>
        <a:spcAft>
          <a:spcPct val="0"/>
        </a:spcAft>
        <a:defRPr sz="5000">
          <a:solidFill>
            <a:schemeClr val="tx1"/>
          </a:solidFill>
          <a:latin typeface="Calibri" pitchFamily="34" charset="0"/>
          <a:ea typeface="宋体" charset="-122"/>
        </a:defRPr>
      </a:lvl8pPr>
      <a:lvl9pPr marL="1828800" algn="ctr" defTabSz="1023938" rtl="0" fontAlgn="base">
        <a:spcBef>
          <a:spcPct val="0"/>
        </a:spcBef>
        <a:spcAft>
          <a:spcPct val="0"/>
        </a:spcAft>
        <a:defRPr sz="5000">
          <a:solidFill>
            <a:schemeClr val="tx1"/>
          </a:solidFill>
          <a:latin typeface="Calibri" pitchFamily="34" charset="0"/>
          <a:ea typeface="宋体" charset="-122"/>
        </a:defRPr>
      </a:lvl9pPr>
    </p:titleStyle>
    <p:bodyStyle>
      <a:lvl1pPr marL="384175" indent="-384175" algn="l" defTabSz="1023938"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1850" indent="-319088" algn="l" defTabSz="1023938" rtl="0" eaLnBrk="0" fontAlgn="base" hangingPunct="0">
        <a:spcBef>
          <a:spcPct val="20000"/>
        </a:spcBef>
        <a:spcAft>
          <a:spcPct val="0"/>
        </a:spcAft>
        <a:buFont typeface="Arial" charset="0"/>
        <a:buChar char="–"/>
        <a:defRPr sz="3100" kern="1200">
          <a:solidFill>
            <a:schemeClr val="tx1"/>
          </a:solidFill>
          <a:latin typeface="+mn-lt"/>
          <a:ea typeface="+mn-ea"/>
          <a:cs typeface="+mn-cs"/>
        </a:defRPr>
      </a:lvl2pPr>
      <a:lvl3pPr marL="1279525" indent="-255588" algn="l" defTabSz="102393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790700" indent="-255588" algn="l" defTabSz="102393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03463" indent="-255588" algn="l" defTabSz="102393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16225"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8035"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9845"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52290"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4255" rtl="0" eaLnBrk="1" latinLnBrk="0" hangingPunct="1">
        <a:defRPr sz="2000" kern="1200">
          <a:solidFill>
            <a:schemeClr val="tx1"/>
          </a:solidFill>
          <a:latin typeface="+mn-lt"/>
          <a:ea typeface="+mn-ea"/>
          <a:cs typeface="+mn-cs"/>
        </a:defRPr>
      </a:lvl1pPr>
      <a:lvl2pPr marL="511810" algn="l" defTabSz="1024255" rtl="0" eaLnBrk="1" latinLnBrk="0" hangingPunct="1">
        <a:defRPr sz="2000" kern="1200">
          <a:solidFill>
            <a:schemeClr val="tx1"/>
          </a:solidFill>
          <a:latin typeface="+mn-lt"/>
          <a:ea typeface="+mn-ea"/>
          <a:cs typeface="+mn-cs"/>
        </a:defRPr>
      </a:lvl2pPr>
      <a:lvl3pPr marL="1024255" algn="l" defTabSz="1024255" rtl="0" eaLnBrk="1" latinLnBrk="0" hangingPunct="1">
        <a:defRPr sz="2000" kern="1200">
          <a:solidFill>
            <a:schemeClr val="tx1"/>
          </a:solidFill>
          <a:latin typeface="+mn-lt"/>
          <a:ea typeface="+mn-ea"/>
          <a:cs typeface="+mn-cs"/>
        </a:defRPr>
      </a:lvl3pPr>
      <a:lvl4pPr marL="1536065" algn="l" defTabSz="1024255" rtl="0" eaLnBrk="1" latinLnBrk="0" hangingPunct="1">
        <a:defRPr sz="2000" kern="1200">
          <a:solidFill>
            <a:schemeClr val="tx1"/>
          </a:solidFill>
          <a:latin typeface="+mn-lt"/>
          <a:ea typeface="+mn-ea"/>
          <a:cs typeface="+mn-cs"/>
        </a:defRPr>
      </a:lvl4pPr>
      <a:lvl5pPr marL="2047875" algn="l" defTabSz="1024255" rtl="0" eaLnBrk="1" latinLnBrk="0" hangingPunct="1">
        <a:defRPr sz="2000" kern="1200">
          <a:solidFill>
            <a:schemeClr val="tx1"/>
          </a:solidFill>
          <a:latin typeface="+mn-lt"/>
          <a:ea typeface="+mn-ea"/>
          <a:cs typeface="+mn-cs"/>
        </a:defRPr>
      </a:lvl5pPr>
      <a:lvl6pPr marL="2559685" algn="l" defTabSz="1024255" rtl="0" eaLnBrk="1" latinLnBrk="0" hangingPunct="1">
        <a:defRPr sz="2000" kern="1200">
          <a:solidFill>
            <a:schemeClr val="tx1"/>
          </a:solidFill>
          <a:latin typeface="+mn-lt"/>
          <a:ea typeface="+mn-ea"/>
          <a:cs typeface="+mn-cs"/>
        </a:defRPr>
      </a:lvl6pPr>
      <a:lvl7pPr marL="3072130" algn="l" defTabSz="1024255" rtl="0" eaLnBrk="1" latinLnBrk="0" hangingPunct="1">
        <a:defRPr sz="2000" kern="1200">
          <a:solidFill>
            <a:schemeClr val="tx1"/>
          </a:solidFill>
          <a:latin typeface="+mn-lt"/>
          <a:ea typeface="+mn-ea"/>
          <a:cs typeface="+mn-cs"/>
        </a:defRPr>
      </a:lvl7pPr>
      <a:lvl8pPr marL="3583940" algn="l" defTabSz="1024255" rtl="0" eaLnBrk="1" latinLnBrk="0" hangingPunct="1">
        <a:defRPr sz="2000" kern="1200">
          <a:solidFill>
            <a:schemeClr val="tx1"/>
          </a:solidFill>
          <a:latin typeface="+mn-lt"/>
          <a:ea typeface="+mn-ea"/>
          <a:cs typeface="+mn-cs"/>
        </a:defRPr>
      </a:lvl8pPr>
      <a:lvl9pPr marL="4095750" algn="l" defTabSz="102425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8.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7"/>
          <p:cNvSpPr/>
          <p:nvPr/>
        </p:nvSpPr>
        <p:spPr bwMode="auto">
          <a:xfrm>
            <a:off x="2387600" y="2441575"/>
            <a:ext cx="703263" cy="245427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0" name="Freeform 8"/>
          <p:cNvSpPr/>
          <p:nvPr/>
        </p:nvSpPr>
        <p:spPr bwMode="auto">
          <a:xfrm>
            <a:off x="3403600" y="1273175"/>
            <a:ext cx="452438" cy="2308225"/>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1" name="Freeform 10"/>
          <p:cNvSpPr/>
          <p:nvPr/>
        </p:nvSpPr>
        <p:spPr bwMode="auto">
          <a:xfrm>
            <a:off x="3835400" y="265113"/>
            <a:ext cx="385763" cy="3316287"/>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4" name="Freeform 11"/>
          <p:cNvSpPr/>
          <p:nvPr/>
        </p:nvSpPr>
        <p:spPr bwMode="auto">
          <a:xfrm>
            <a:off x="3381375" y="3581400"/>
            <a:ext cx="473075" cy="1398588"/>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6" name="Freeform 12"/>
          <p:cNvSpPr/>
          <p:nvPr/>
        </p:nvSpPr>
        <p:spPr bwMode="auto">
          <a:xfrm>
            <a:off x="3381375" y="3913188"/>
            <a:ext cx="671513" cy="1066800"/>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7" name="Freeform 16"/>
          <p:cNvSpPr/>
          <p:nvPr/>
        </p:nvSpPr>
        <p:spPr bwMode="auto">
          <a:xfrm>
            <a:off x="1873250" y="2563813"/>
            <a:ext cx="434975" cy="3444875"/>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8" name="Freeform 21"/>
          <p:cNvSpPr/>
          <p:nvPr/>
        </p:nvSpPr>
        <p:spPr bwMode="auto">
          <a:xfrm>
            <a:off x="530225" y="2563813"/>
            <a:ext cx="1778000" cy="3470275"/>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9" name="Freeform 22"/>
          <p:cNvSpPr/>
          <p:nvPr/>
        </p:nvSpPr>
        <p:spPr bwMode="auto">
          <a:xfrm>
            <a:off x="530225" y="1749425"/>
            <a:ext cx="2751138" cy="4284663"/>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0" name="Freeform 25"/>
          <p:cNvSpPr/>
          <p:nvPr/>
        </p:nvSpPr>
        <p:spPr bwMode="auto">
          <a:xfrm>
            <a:off x="-855663" y="4979988"/>
            <a:ext cx="4237038" cy="1219200"/>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1" name="Freeform 26"/>
          <p:cNvSpPr/>
          <p:nvPr/>
        </p:nvSpPr>
        <p:spPr bwMode="auto">
          <a:xfrm>
            <a:off x="-855663" y="3913188"/>
            <a:ext cx="4908551" cy="2216150"/>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2" name="Freeform 27"/>
          <p:cNvSpPr/>
          <p:nvPr/>
        </p:nvSpPr>
        <p:spPr bwMode="auto">
          <a:xfrm>
            <a:off x="-855663" y="2563813"/>
            <a:ext cx="3163888" cy="2871787"/>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3" name="Freeform 31"/>
          <p:cNvSpPr/>
          <p:nvPr/>
        </p:nvSpPr>
        <p:spPr bwMode="auto">
          <a:xfrm>
            <a:off x="3763963" y="-88900"/>
            <a:ext cx="595312" cy="344488"/>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4" name="Freeform 32"/>
          <p:cNvSpPr/>
          <p:nvPr/>
        </p:nvSpPr>
        <p:spPr bwMode="auto">
          <a:xfrm>
            <a:off x="3633788" y="-117475"/>
            <a:ext cx="725487" cy="509588"/>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5" name="Freeform 35"/>
          <p:cNvSpPr/>
          <p:nvPr/>
        </p:nvSpPr>
        <p:spPr bwMode="auto">
          <a:xfrm>
            <a:off x="3370263" y="-73025"/>
            <a:ext cx="989012" cy="1046163"/>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6" name="Freeform 37"/>
          <p:cNvSpPr/>
          <p:nvPr/>
        </p:nvSpPr>
        <p:spPr bwMode="auto">
          <a:xfrm>
            <a:off x="2308225" y="-31750"/>
            <a:ext cx="2051050" cy="2595563"/>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7" name="Freeform 38"/>
          <p:cNvSpPr/>
          <p:nvPr/>
        </p:nvSpPr>
        <p:spPr bwMode="auto">
          <a:xfrm>
            <a:off x="3281363" y="-31750"/>
            <a:ext cx="1077912" cy="1782763"/>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8" name="Freeform 39"/>
          <p:cNvSpPr/>
          <p:nvPr/>
        </p:nvSpPr>
        <p:spPr bwMode="auto">
          <a:xfrm>
            <a:off x="3922713" y="-31750"/>
            <a:ext cx="436562" cy="549275"/>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9" name="Freeform 44"/>
          <p:cNvSpPr/>
          <p:nvPr/>
        </p:nvSpPr>
        <p:spPr bwMode="auto">
          <a:xfrm>
            <a:off x="4359275" y="-31750"/>
            <a:ext cx="428625" cy="34607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0" name="Freeform 45"/>
          <p:cNvSpPr/>
          <p:nvPr/>
        </p:nvSpPr>
        <p:spPr bwMode="auto">
          <a:xfrm>
            <a:off x="3763963" y="-122238"/>
            <a:ext cx="1023937" cy="436563"/>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1" name="Freeform 46"/>
          <p:cNvSpPr/>
          <p:nvPr/>
        </p:nvSpPr>
        <p:spPr bwMode="auto">
          <a:xfrm>
            <a:off x="3633788" y="-138113"/>
            <a:ext cx="1154112" cy="530226"/>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2" name="Freeform 47"/>
          <p:cNvSpPr/>
          <p:nvPr/>
        </p:nvSpPr>
        <p:spPr bwMode="auto">
          <a:xfrm>
            <a:off x="1873250" y="314325"/>
            <a:ext cx="2998788" cy="5695950"/>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3" name="Freeform 48"/>
          <p:cNvSpPr/>
          <p:nvPr/>
        </p:nvSpPr>
        <p:spPr bwMode="auto">
          <a:xfrm>
            <a:off x="3381375" y="314325"/>
            <a:ext cx="1565275" cy="4665663"/>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4" name="Freeform 49"/>
          <p:cNvSpPr/>
          <p:nvPr/>
        </p:nvSpPr>
        <p:spPr bwMode="auto">
          <a:xfrm>
            <a:off x="3854450" y="314325"/>
            <a:ext cx="1114425" cy="3270250"/>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5" name="Freeform 52"/>
          <p:cNvSpPr/>
          <p:nvPr/>
        </p:nvSpPr>
        <p:spPr bwMode="auto">
          <a:xfrm>
            <a:off x="3370263" y="-134938"/>
            <a:ext cx="1417637" cy="1108076"/>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6" name="Freeform 53"/>
          <p:cNvSpPr/>
          <p:nvPr/>
        </p:nvSpPr>
        <p:spPr bwMode="auto">
          <a:xfrm>
            <a:off x="4051300" y="314325"/>
            <a:ext cx="898525" cy="3602038"/>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7" name="Freeform 54"/>
          <p:cNvSpPr/>
          <p:nvPr/>
        </p:nvSpPr>
        <p:spPr bwMode="auto">
          <a:xfrm>
            <a:off x="3835400" y="85725"/>
            <a:ext cx="984250" cy="228600"/>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8" name="Freeform 55"/>
          <p:cNvSpPr/>
          <p:nvPr/>
        </p:nvSpPr>
        <p:spPr bwMode="auto">
          <a:xfrm>
            <a:off x="2308225" y="314325"/>
            <a:ext cx="2479675" cy="2249488"/>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1" fmla="*/ 0 w 10000"/>
              <a:gd name="connsiteY0-2" fmla="*/ 10000 h 10000"/>
              <a:gd name="connsiteX1-3" fmla="*/ 0 w 10000"/>
              <a:gd name="connsiteY1-4" fmla="*/ 10000 h 10000"/>
              <a:gd name="connsiteX2-5" fmla="*/ 3818 w 10000"/>
              <a:gd name="connsiteY2-6" fmla="*/ 7314 h 10000"/>
              <a:gd name="connsiteX3-7" fmla="*/ 5544 w 10000"/>
              <a:gd name="connsiteY3-8" fmla="*/ 5886 h 10000"/>
              <a:gd name="connsiteX4-9" fmla="*/ 6322 w 10000"/>
              <a:gd name="connsiteY4-10" fmla="*/ 5166 h 10000"/>
              <a:gd name="connsiteX5-11" fmla="*/ 6547 w 10000"/>
              <a:gd name="connsiteY5-12" fmla="*/ 4960 h 10000"/>
              <a:gd name="connsiteX6-13" fmla="*/ 7030 w 10000"/>
              <a:gd name="connsiteY6-14" fmla="*/ 4469 h 10000"/>
              <a:gd name="connsiteX7-15" fmla="*/ 8227 w 10000"/>
              <a:gd name="connsiteY7-16" fmla="*/ 3131 h 10000"/>
              <a:gd name="connsiteX8-17" fmla="*/ 9121 w 10000"/>
              <a:gd name="connsiteY8-18" fmla="*/ 1920 h 10000"/>
              <a:gd name="connsiteX9-19" fmla="*/ 10000 w 10000"/>
              <a:gd name="connsiteY9-20" fmla="*/ 0 h 10000"/>
              <a:gd name="connsiteX10-21" fmla="*/ 10000 w 10000"/>
              <a:gd name="connsiteY10-22" fmla="*/ 0 h 10000"/>
              <a:gd name="connsiteX11-23" fmla="*/ 9121 w 10000"/>
              <a:gd name="connsiteY11-24" fmla="*/ 1931 h 10000"/>
              <a:gd name="connsiteX12-25" fmla="*/ 8235 w 10000"/>
              <a:gd name="connsiteY12-26" fmla="*/ 3131 h 10000"/>
              <a:gd name="connsiteX13-27" fmla="*/ 7030 w 10000"/>
              <a:gd name="connsiteY13-28" fmla="*/ 4469 h 10000"/>
              <a:gd name="connsiteX14-29" fmla="*/ 6555 w 10000"/>
              <a:gd name="connsiteY14-30" fmla="*/ 4971 h 10000"/>
              <a:gd name="connsiteX15-31" fmla="*/ 6322 w 10000"/>
              <a:gd name="connsiteY15-32" fmla="*/ 5177 h 10000"/>
              <a:gd name="connsiteX16-33" fmla="*/ 5544 w 10000"/>
              <a:gd name="connsiteY16-34" fmla="*/ 5886 h 10000"/>
              <a:gd name="connsiteX17-35" fmla="*/ 3818 w 10000"/>
              <a:gd name="connsiteY17-36" fmla="*/ 7326 h 10000"/>
              <a:gd name="connsiteX18-37" fmla="*/ 0 w 10000"/>
              <a:gd name="connsiteY18-38" fmla="*/ 10000 h 10000"/>
              <a:gd name="connsiteX0-39" fmla="*/ 0 w 10000"/>
              <a:gd name="connsiteY0-40" fmla="*/ 10000 h 10000"/>
              <a:gd name="connsiteX1-41" fmla="*/ 0 w 10000"/>
              <a:gd name="connsiteY1-42" fmla="*/ 10000 h 10000"/>
              <a:gd name="connsiteX2-43" fmla="*/ 3818 w 10000"/>
              <a:gd name="connsiteY2-44" fmla="*/ 7314 h 10000"/>
              <a:gd name="connsiteX3-45" fmla="*/ 5544 w 10000"/>
              <a:gd name="connsiteY3-46" fmla="*/ 5886 h 10000"/>
              <a:gd name="connsiteX4-47" fmla="*/ 6322 w 10000"/>
              <a:gd name="connsiteY4-48" fmla="*/ 5166 h 10000"/>
              <a:gd name="connsiteX5-49" fmla="*/ 6547 w 10000"/>
              <a:gd name="connsiteY5-50" fmla="*/ 4960 h 10000"/>
              <a:gd name="connsiteX6-51" fmla="*/ 7030 w 10000"/>
              <a:gd name="connsiteY6-52" fmla="*/ 4469 h 10000"/>
              <a:gd name="connsiteX7-53" fmla="*/ 8227 w 10000"/>
              <a:gd name="connsiteY7-54" fmla="*/ 3131 h 10000"/>
              <a:gd name="connsiteX8-55" fmla="*/ 9121 w 10000"/>
              <a:gd name="connsiteY8-56" fmla="*/ 1920 h 10000"/>
              <a:gd name="connsiteX9-57" fmla="*/ 10000 w 10000"/>
              <a:gd name="connsiteY9-58" fmla="*/ 0 h 10000"/>
              <a:gd name="connsiteX10-59" fmla="*/ 10000 w 10000"/>
              <a:gd name="connsiteY10-60" fmla="*/ 0 h 10000"/>
              <a:gd name="connsiteX11-61" fmla="*/ 9121 w 10000"/>
              <a:gd name="connsiteY11-62" fmla="*/ 1931 h 10000"/>
              <a:gd name="connsiteX12-63" fmla="*/ 8235 w 10000"/>
              <a:gd name="connsiteY12-64" fmla="*/ 3131 h 10000"/>
              <a:gd name="connsiteX13-65" fmla="*/ 7030 w 10000"/>
              <a:gd name="connsiteY13-66" fmla="*/ 4469 h 10000"/>
              <a:gd name="connsiteX14-67" fmla="*/ 6322 w 10000"/>
              <a:gd name="connsiteY14-68" fmla="*/ 5177 h 10000"/>
              <a:gd name="connsiteX15-69" fmla="*/ 5544 w 10000"/>
              <a:gd name="connsiteY15-70" fmla="*/ 5886 h 10000"/>
              <a:gd name="connsiteX16-71" fmla="*/ 3818 w 10000"/>
              <a:gd name="connsiteY16-72" fmla="*/ 7326 h 10000"/>
              <a:gd name="connsiteX17-73" fmla="*/ 0 w 10000"/>
              <a:gd name="connsiteY17-74" fmla="*/ 10000 h 10000"/>
              <a:gd name="connsiteX0-75" fmla="*/ 0 w 10000"/>
              <a:gd name="connsiteY0-76" fmla="*/ 10000 h 10000"/>
              <a:gd name="connsiteX1-77" fmla="*/ 0 w 10000"/>
              <a:gd name="connsiteY1-78" fmla="*/ 10000 h 10000"/>
              <a:gd name="connsiteX2-79" fmla="*/ 3818 w 10000"/>
              <a:gd name="connsiteY2-80" fmla="*/ 7314 h 10000"/>
              <a:gd name="connsiteX3-81" fmla="*/ 5544 w 10000"/>
              <a:gd name="connsiteY3-82" fmla="*/ 5886 h 10000"/>
              <a:gd name="connsiteX4-83" fmla="*/ 6322 w 10000"/>
              <a:gd name="connsiteY4-84" fmla="*/ 5166 h 10000"/>
              <a:gd name="connsiteX5-85" fmla="*/ 7030 w 10000"/>
              <a:gd name="connsiteY5-86" fmla="*/ 4469 h 10000"/>
              <a:gd name="connsiteX6-87" fmla="*/ 8227 w 10000"/>
              <a:gd name="connsiteY6-88" fmla="*/ 3131 h 10000"/>
              <a:gd name="connsiteX7-89" fmla="*/ 9121 w 10000"/>
              <a:gd name="connsiteY7-90" fmla="*/ 1920 h 10000"/>
              <a:gd name="connsiteX8-91" fmla="*/ 10000 w 10000"/>
              <a:gd name="connsiteY8-92" fmla="*/ 0 h 10000"/>
              <a:gd name="connsiteX9-93" fmla="*/ 10000 w 10000"/>
              <a:gd name="connsiteY9-94" fmla="*/ 0 h 10000"/>
              <a:gd name="connsiteX10-95" fmla="*/ 9121 w 10000"/>
              <a:gd name="connsiteY10-96" fmla="*/ 1931 h 10000"/>
              <a:gd name="connsiteX11-97" fmla="*/ 8235 w 10000"/>
              <a:gd name="connsiteY11-98" fmla="*/ 3131 h 10000"/>
              <a:gd name="connsiteX12-99" fmla="*/ 7030 w 10000"/>
              <a:gd name="connsiteY12-100" fmla="*/ 4469 h 10000"/>
              <a:gd name="connsiteX13-101" fmla="*/ 6322 w 10000"/>
              <a:gd name="connsiteY13-102" fmla="*/ 5177 h 10000"/>
              <a:gd name="connsiteX14-103" fmla="*/ 5544 w 10000"/>
              <a:gd name="connsiteY14-104" fmla="*/ 5886 h 10000"/>
              <a:gd name="connsiteX15-105" fmla="*/ 3818 w 10000"/>
              <a:gd name="connsiteY15-106" fmla="*/ 7326 h 10000"/>
              <a:gd name="connsiteX16-107" fmla="*/ 0 w 10000"/>
              <a:gd name="connsiteY16-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9" name="Freeform 56"/>
          <p:cNvSpPr/>
          <p:nvPr/>
        </p:nvSpPr>
        <p:spPr bwMode="auto">
          <a:xfrm>
            <a:off x="3281363" y="314325"/>
            <a:ext cx="1506537" cy="143668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0" name="Freeform 57"/>
          <p:cNvSpPr/>
          <p:nvPr/>
        </p:nvSpPr>
        <p:spPr bwMode="auto">
          <a:xfrm>
            <a:off x="3922713" y="101600"/>
            <a:ext cx="865187" cy="415925"/>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1" name="Freeform 61"/>
          <p:cNvSpPr/>
          <p:nvPr/>
        </p:nvSpPr>
        <p:spPr bwMode="auto">
          <a:xfrm>
            <a:off x="4787900" y="314325"/>
            <a:ext cx="171450" cy="92551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2" name="Freeform 62"/>
          <p:cNvSpPr/>
          <p:nvPr/>
        </p:nvSpPr>
        <p:spPr bwMode="auto">
          <a:xfrm>
            <a:off x="4359275" y="-52388"/>
            <a:ext cx="600075" cy="1292226"/>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3" name="Freeform 63"/>
          <p:cNvSpPr/>
          <p:nvPr/>
        </p:nvSpPr>
        <p:spPr bwMode="auto">
          <a:xfrm>
            <a:off x="3763963" y="-230188"/>
            <a:ext cx="1195387" cy="1470026"/>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4" name="Freeform 64"/>
          <p:cNvSpPr/>
          <p:nvPr/>
        </p:nvSpPr>
        <p:spPr bwMode="auto">
          <a:xfrm>
            <a:off x="3633788" y="-268288"/>
            <a:ext cx="1325562" cy="1508126"/>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5" name="Freeform 65"/>
          <p:cNvSpPr/>
          <p:nvPr/>
        </p:nvSpPr>
        <p:spPr bwMode="auto">
          <a:xfrm>
            <a:off x="530225" y="1239838"/>
            <a:ext cx="4419600" cy="4814887"/>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6" name="Freeform 66"/>
          <p:cNvSpPr/>
          <p:nvPr/>
        </p:nvSpPr>
        <p:spPr bwMode="auto">
          <a:xfrm>
            <a:off x="1873250" y="1239838"/>
            <a:ext cx="3076575" cy="4768850"/>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7" name="Freeform 67"/>
          <p:cNvSpPr/>
          <p:nvPr/>
        </p:nvSpPr>
        <p:spPr bwMode="auto">
          <a:xfrm>
            <a:off x="3381375" y="1239838"/>
            <a:ext cx="1568450" cy="3740150"/>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8" name="Freeform 68"/>
          <p:cNvSpPr/>
          <p:nvPr/>
        </p:nvSpPr>
        <p:spPr bwMode="auto">
          <a:xfrm>
            <a:off x="3854450" y="1239838"/>
            <a:ext cx="1095375" cy="2344737"/>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9" name="Freeform 69"/>
          <p:cNvSpPr/>
          <p:nvPr/>
        </p:nvSpPr>
        <p:spPr bwMode="auto">
          <a:xfrm>
            <a:off x="4051300" y="1239838"/>
            <a:ext cx="898525" cy="2673350"/>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0" name="Freeform 70"/>
          <p:cNvSpPr/>
          <p:nvPr/>
        </p:nvSpPr>
        <p:spPr bwMode="auto">
          <a:xfrm>
            <a:off x="3835400" y="265113"/>
            <a:ext cx="1114425" cy="974725"/>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1" name="Freeform 71"/>
          <p:cNvSpPr/>
          <p:nvPr/>
        </p:nvSpPr>
        <p:spPr bwMode="auto">
          <a:xfrm>
            <a:off x="2308225" y="1239838"/>
            <a:ext cx="2641600" cy="1325562"/>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2" name="Freeform 72"/>
          <p:cNvSpPr/>
          <p:nvPr/>
        </p:nvSpPr>
        <p:spPr bwMode="auto">
          <a:xfrm>
            <a:off x="2641600" y="2030413"/>
            <a:ext cx="1673225" cy="735012"/>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3" name="Freeform 73"/>
          <p:cNvSpPr/>
          <p:nvPr/>
        </p:nvSpPr>
        <p:spPr bwMode="auto">
          <a:xfrm>
            <a:off x="3922713" y="147638"/>
            <a:ext cx="1033462" cy="1092200"/>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grpSp>
        <p:nvGrpSpPr>
          <p:cNvPr id="17451" name="组合 63"/>
          <p:cNvGrpSpPr>
            <a:grpSpLocks/>
          </p:cNvGrpSpPr>
          <p:nvPr/>
        </p:nvGrpSpPr>
        <p:grpSpPr bwMode="auto">
          <a:xfrm>
            <a:off x="1370013" y="1885950"/>
            <a:ext cx="1727200" cy="1760538"/>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68" name="组合 67"/>
          <p:cNvGrpSpPr/>
          <p:nvPr/>
        </p:nvGrpSpPr>
        <p:grpSpPr>
          <a:xfrm>
            <a:off x="3656868" y="3307804"/>
            <a:ext cx="377845" cy="503939"/>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sp>
        <p:nvSpPr>
          <p:cNvPr id="71" name="同心圆 70"/>
          <p:cNvSpPr/>
          <p:nvPr/>
        </p:nvSpPr>
        <p:spPr>
          <a:xfrm>
            <a:off x="3465513" y="1885950"/>
            <a:ext cx="133350" cy="179388"/>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2" name="同心圆 71"/>
          <p:cNvSpPr/>
          <p:nvPr/>
        </p:nvSpPr>
        <p:spPr>
          <a:xfrm>
            <a:off x="4124325" y="1581150"/>
            <a:ext cx="134938"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3" name="同心圆 72"/>
          <p:cNvSpPr/>
          <p:nvPr/>
        </p:nvSpPr>
        <p:spPr>
          <a:xfrm>
            <a:off x="3789363" y="20002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4" name="同心圆 73"/>
          <p:cNvSpPr/>
          <p:nvPr/>
        </p:nvSpPr>
        <p:spPr>
          <a:xfrm>
            <a:off x="4475163" y="48577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5" name="同心圆 74"/>
          <p:cNvSpPr/>
          <p:nvPr/>
        </p:nvSpPr>
        <p:spPr>
          <a:xfrm>
            <a:off x="4000500" y="3821113"/>
            <a:ext cx="134938" cy="17780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6" name="同心圆 75"/>
          <p:cNvSpPr/>
          <p:nvPr/>
        </p:nvSpPr>
        <p:spPr>
          <a:xfrm>
            <a:off x="1839913" y="5886450"/>
            <a:ext cx="133350"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7" name="同心圆 76"/>
          <p:cNvSpPr/>
          <p:nvPr/>
        </p:nvSpPr>
        <p:spPr>
          <a:xfrm>
            <a:off x="473075" y="5942013"/>
            <a:ext cx="134938" cy="179387"/>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grpSp>
        <p:nvGrpSpPr>
          <p:cNvPr id="78" name="组合 77"/>
          <p:cNvGrpSpPr/>
          <p:nvPr/>
        </p:nvGrpSpPr>
        <p:grpSpPr>
          <a:xfrm>
            <a:off x="4642043" y="1061797"/>
            <a:ext cx="377845" cy="503939"/>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17461" name="组合 80"/>
          <p:cNvGrpSpPr>
            <a:grpSpLocks/>
          </p:cNvGrpSpPr>
          <p:nvPr/>
        </p:nvGrpSpPr>
        <p:grpSpPr bwMode="auto">
          <a:xfrm>
            <a:off x="4286250" y="2659063"/>
            <a:ext cx="377825" cy="503237"/>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17462" name="组合 83"/>
          <p:cNvGrpSpPr>
            <a:grpSpLocks/>
          </p:cNvGrpSpPr>
          <p:nvPr/>
        </p:nvGrpSpPr>
        <p:grpSpPr bwMode="auto">
          <a:xfrm>
            <a:off x="3522663" y="4286250"/>
            <a:ext cx="377825" cy="503238"/>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17463" name="组合 86"/>
          <p:cNvGrpSpPr>
            <a:grpSpLocks/>
          </p:cNvGrpSpPr>
          <p:nvPr/>
        </p:nvGrpSpPr>
        <p:grpSpPr bwMode="auto">
          <a:xfrm>
            <a:off x="3040063" y="738188"/>
            <a:ext cx="558800" cy="746125"/>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pic>
        <p:nvPicPr>
          <p:cNvPr id="90" name="图片 89" descr="东北林业大学图标"/>
          <p:cNvPicPr>
            <a:picLocks noChangeAspect="1"/>
          </p:cNvPicPr>
          <p:nvPr/>
        </p:nvPicPr>
        <p:blipFill>
          <a:blip r:embed="rId3" cstate="print">
            <a:clrChange>
              <a:clrFrom>
                <a:srgbClr val="FFFFFF">
                  <a:alpha val="100000"/>
                </a:srgbClr>
              </a:clrFrom>
              <a:clrTo>
                <a:srgbClr val="FFFFFF">
                  <a:alpha val="100000"/>
                  <a:alpha val="0"/>
                </a:srgbClr>
              </a:clrTo>
            </a:clrChange>
          </a:blip>
          <a:stretch>
            <a:fillRect/>
          </a:stretch>
        </p:blipFill>
        <p:spPr>
          <a:xfrm>
            <a:off x="1405296" y="1941368"/>
            <a:ext cx="1652618" cy="1647614"/>
          </a:xfrm>
          <a:prstGeom prst="ellipse">
            <a:avLst/>
          </a:prstGeom>
        </p:spPr>
      </p:pic>
      <p:pic>
        <p:nvPicPr>
          <p:cNvPr id="17465" name="图片 90" descr="T:\我的答辩PPT\东北林业大学.jpg东北林业大学"/>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17466" name="Picture 2"/>
          <p:cNvPicPr>
            <a:picLocks noChangeAspect="1" noChangeArrowheads="1"/>
          </p:cNvPicPr>
          <p:nvPr/>
        </p:nvPicPr>
        <p:blipFill>
          <a:blip r:embed="rId5"/>
          <a:srcRect/>
          <a:stretch>
            <a:fillRect/>
          </a:stretch>
        </p:blipFill>
        <p:spPr bwMode="auto">
          <a:xfrm>
            <a:off x="5795963" y="80963"/>
            <a:ext cx="857250" cy="847725"/>
          </a:xfrm>
          <a:prstGeom prst="rect">
            <a:avLst/>
          </a:prstGeom>
          <a:noFill/>
          <a:ln w="9525">
            <a:noFill/>
            <a:miter lim="800000"/>
            <a:headEnd/>
            <a:tailEnd/>
          </a:ln>
        </p:spPr>
      </p:pic>
      <p:sp>
        <p:nvSpPr>
          <p:cNvPr id="92" name="矩形 91"/>
          <p:cNvSpPr/>
          <p:nvPr/>
        </p:nvSpPr>
        <p:spPr>
          <a:xfrm>
            <a:off x="5872163" y="4462463"/>
            <a:ext cx="2976562" cy="385762"/>
          </a:xfrm>
          <a:prstGeom prst="rect">
            <a:avLst/>
          </a:prstGeom>
        </p:spPr>
        <p:txBody>
          <a:bodyPr wrap="none" lIns="76773" tIns="38387" rIns="76773" bIns="38387">
            <a:spAutoFit/>
          </a:bodyPr>
          <a:lstStyle/>
          <a:p>
            <a:pPr algn="ctr" defTabSz="1024255" fontAlgn="auto">
              <a:spcBef>
                <a:spcPts val="0"/>
              </a:spcBef>
              <a:spcAft>
                <a:spcPts val="0"/>
              </a:spcAft>
              <a:defRPr/>
            </a:pPr>
            <a:r>
              <a:rPr lang="zh-CN" altLang="en-US" sz="2000" b="0" dirty="0">
                <a:solidFill>
                  <a:schemeClr val="tx1">
                    <a:lumMod val="50000"/>
                    <a:lumOff val="50000"/>
                  </a:schemeClr>
                </a:solidFill>
                <a:latin typeface="微软雅黑" panose="020B0503020204020204" pitchFamily="34" charset="-122"/>
                <a:ea typeface="微软雅黑" panose="020B0503020204020204" pitchFamily="34" charset="-122"/>
              </a:rPr>
              <a:t>专业：计算机科学与技术</a:t>
            </a:r>
          </a:p>
        </p:txBody>
      </p:sp>
      <p:sp>
        <p:nvSpPr>
          <p:cNvPr id="17468" name="TextBox 12"/>
          <p:cNvSpPr txBox="1">
            <a:spLocks noChangeArrowheads="1"/>
          </p:cNvSpPr>
          <p:nvPr/>
        </p:nvSpPr>
        <p:spPr bwMode="auto">
          <a:xfrm>
            <a:off x="4606925" y="2133600"/>
            <a:ext cx="4284663" cy="1295400"/>
          </a:xfrm>
          <a:prstGeom prst="rect">
            <a:avLst/>
          </a:prstGeom>
          <a:noFill/>
          <a:ln w="9525">
            <a:noFill/>
            <a:miter lim="800000"/>
            <a:headEnd/>
            <a:tailEnd/>
          </a:ln>
        </p:spPr>
        <p:txBody>
          <a:bodyPr lIns="76800" tIns="38400" rIns="76800" bIns="38400" anchor="ctr">
            <a:spAutoFit/>
          </a:bodyPr>
          <a:lstStyle/>
          <a:p>
            <a:pPr algn="ctr"/>
            <a:r>
              <a:rPr lang="zh-CN" altLang="en-US" sz="4000">
                <a:solidFill>
                  <a:schemeClr val="tx2"/>
                </a:solidFill>
                <a:latin typeface="宋体" charset="-122"/>
                <a:cs typeface="Arial" charset="0"/>
              </a:rPr>
              <a:t>同步时序逻辑电路分析</a:t>
            </a:r>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481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4858" name="Rectangle 42"/>
          <p:cNvSpPr>
            <a:spLocks noChangeArrowheads="1"/>
          </p:cNvSpPr>
          <p:nvPr/>
        </p:nvSpPr>
        <p:spPr bwMode="auto">
          <a:xfrm>
            <a:off x="755650" y="1196975"/>
            <a:ext cx="3887788" cy="519113"/>
          </a:xfrm>
          <a:prstGeom prst="rect">
            <a:avLst/>
          </a:prstGeom>
          <a:noFill/>
          <a:ln w="9525">
            <a:noFill/>
            <a:miter lim="800000"/>
            <a:headEnd/>
            <a:tailEnd/>
          </a:ln>
        </p:spPr>
        <p:txBody>
          <a:bodyPr>
            <a:spAutoFit/>
          </a:bodyPr>
          <a:lstStyle/>
          <a:p>
            <a:pPr defTabSz="914400"/>
            <a:r>
              <a:rPr kumimoji="1" lang="en-US" altLang="zh-CN" sz="2800"/>
              <a:t>(</a:t>
            </a:r>
            <a:r>
              <a:rPr kumimoji="1" lang="en-US" altLang="zh-CN" sz="2800">
                <a:latin typeface="Times New Roman" pitchFamily="18" charset="0"/>
              </a:rPr>
              <a:t>3</a:t>
            </a:r>
            <a:r>
              <a:rPr kumimoji="1" lang="en-US" altLang="zh-CN" sz="2800"/>
              <a:t>) </a:t>
            </a:r>
            <a:r>
              <a:rPr kumimoji="1" lang="zh-CN" altLang="en-US" sz="2800"/>
              <a:t>输出函数表达式</a:t>
            </a:r>
          </a:p>
        </p:txBody>
      </p:sp>
      <p:sp>
        <p:nvSpPr>
          <p:cNvPr id="34859" name="Rectangle 43"/>
          <p:cNvSpPr>
            <a:spLocks noChangeArrowheads="1"/>
          </p:cNvSpPr>
          <p:nvPr/>
        </p:nvSpPr>
        <p:spPr bwMode="auto">
          <a:xfrm>
            <a:off x="755650" y="1892300"/>
            <a:ext cx="7921625" cy="457200"/>
          </a:xfrm>
          <a:prstGeom prst="rect">
            <a:avLst/>
          </a:prstGeom>
          <a:noFill/>
          <a:ln w="9525">
            <a:noFill/>
            <a:miter lim="800000"/>
            <a:headEnd/>
            <a:tailEnd/>
          </a:ln>
        </p:spPr>
        <p:txBody>
          <a:bodyPr>
            <a:spAutoFit/>
          </a:bodyPr>
          <a:lstStyle/>
          <a:p>
            <a:pPr defTabSz="914400"/>
            <a:r>
              <a:rPr kumimoji="1" lang="zh-CN" altLang="en-US">
                <a:latin typeface="Times New Roman" pitchFamily="18" charset="0"/>
              </a:rPr>
              <a:t>一组反映电路</a:t>
            </a:r>
            <a:r>
              <a:rPr kumimoji="1" lang="zh-CN" altLang="en-US">
                <a:solidFill>
                  <a:schemeClr val="hlink"/>
                </a:solidFill>
                <a:latin typeface="Times New Roman" pitchFamily="18" charset="0"/>
              </a:rPr>
              <a:t>输出</a:t>
            </a:r>
            <a:r>
              <a:rPr kumimoji="1" lang="en-US" altLang="zh-CN">
                <a:solidFill>
                  <a:schemeClr val="hlink"/>
                </a:solidFill>
                <a:latin typeface="Times New Roman" pitchFamily="18" charset="0"/>
              </a:rPr>
              <a:t>Z</a:t>
            </a:r>
            <a:r>
              <a:rPr kumimoji="1" lang="zh-CN" altLang="en-US">
                <a:latin typeface="Times New Roman" pitchFamily="18" charset="0"/>
              </a:rPr>
              <a:t>与</a:t>
            </a:r>
            <a:r>
              <a:rPr kumimoji="1" lang="zh-CN" altLang="en-US">
                <a:solidFill>
                  <a:schemeClr val="folHlink"/>
                </a:solidFill>
                <a:latin typeface="Times New Roman" pitchFamily="18" charset="0"/>
              </a:rPr>
              <a:t>输入</a:t>
            </a:r>
            <a:r>
              <a:rPr kumimoji="1" lang="en-US" altLang="zh-CN">
                <a:solidFill>
                  <a:schemeClr val="folHlink"/>
                </a:solidFill>
                <a:latin typeface="Times New Roman" pitchFamily="18" charset="0"/>
              </a:rPr>
              <a:t>X</a:t>
            </a:r>
            <a:r>
              <a:rPr kumimoji="1" lang="zh-CN" altLang="en-US">
                <a:latin typeface="Times New Roman" pitchFamily="18" charset="0"/>
              </a:rPr>
              <a:t>和</a:t>
            </a:r>
            <a:r>
              <a:rPr kumimoji="1" lang="zh-CN" altLang="en-US">
                <a:solidFill>
                  <a:schemeClr val="folHlink"/>
                </a:solidFill>
                <a:latin typeface="Times New Roman" pitchFamily="18" charset="0"/>
              </a:rPr>
              <a:t>状态</a:t>
            </a:r>
            <a:r>
              <a:rPr kumimoji="1" lang="en-US" altLang="zh-CN">
                <a:solidFill>
                  <a:schemeClr val="folHlink"/>
                </a:solidFill>
                <a:latin typeface="Times New Roman" pitchFamily="18" charset="0"/>
              </a:rPr>
              <a:t>Q</a:t>
            </a:r>
            <a:r>
              <a:rPr kumimoji="1" lang="zh-CN" altLang="en-US">
                <a:latin typeface="Times New Roman" pitchFamily="18" charset="0"/>
              </a:rPr>
              <a:t>之间关系的表达式</a:t>
            </a:r>
          </a:p>
        </p:txBody>
      </p:sp>
      <p:sp>
        <p:nvSpPr>
          <p:cNvPr id="34860" name="Rectangle 44"/>
          <p:cNvSpPr>
            <a:spLocks noChangeArrowheads="1"/>
          </p:cNvSpPr>
          <p:nvPr/>
        </p:nvSpPr>
        <p:spPr bwMode="auto">
          <a:xfrm>
            <a:off x="755650" y="2492375"/>
            <a:ext cx="3024188"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Mealy</a:t>
            </a:r>
            <a:r>
              <a:rPr kumimoji="1" lang="zh-CN" altLang="en-US"/>
              <a:t>型电路</a:t>
            </a:r>
          </a:p>
        </p:txBody>
      </p:sp>
      <p:sp>
        <p:nvSpPr>
          <p:cNvPr id="34861" name="Rectangle 45"/>
          <p:cNvSpPr>
            <a:spLocks noChangeArrowheads="1"/>
          </p:cNvSpPr>
          <p:nvPr/>
        </p:nvSpPr>
        <p:spPr bwMode="auto">
          <a:xfrm>
            <a:off x="828675" y="3197225"/>
            <a:ext cx="2951163"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Z = F( X , Q )</a:t>
            </a:r>
            <a:endParaRPr lang="zh-CN" altLang="en-US" sz="2800">
              <a:solidFill>
                <a:schemeClr val="folHlink"/>
              </a:solidFill>
              <a:latin typeface="Times New Roman" pitchFamily="18" charset="0"/>
            </a:endParaRPr>
          </a:p>
        </p:txBody>
      </p:sp>
      <p:sp>
        <p:nvSpPr>
          <p:cNvPr id="34862" name="Rectangle 46"/>
          <p:cNvSpPr>
            <a:spLocks noChangeArrowheads="1"/>
          </p:cNvSpPr>
          <p:nvPr/>
        </p:nvSpPr>
        <p:spPr bwMode="auto">
          <a:xfrm>
            <a:off x="755650" y="3932238"/>
            <a:ext cx="3024188"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Moore</a:t>
            </a:r>
            <a:r>
              <a:rPr kumimoji="1" lang="zh-CN" altLang="en-US"/>
              <a:t>型电路</a:t>
            </a:r>
          </a:p>
        </p:txBody>
      </p:sp>
      <p:sp>
        <p:nvSpPr>
          <p:cNvPr id="34863" name="Rectangle 47"/>
          <p:cNvSpPr>
            <a:spLocks noChangeArrowheads="1"/>
          </p:cNvSpPr>
          <p:nvPr/>
        </p:nvSpPr>
        <p:spPr bwMode="auto">
          <a:xfrm>
            <a:off x="828675" y="4581525"/>
            <a:ext cx="2951163"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Z = F( Q )</a:t>
            </a:r>
            <a:endParaRPr lang="zh-CN" altLang="en-US" sz="2800">
              <a:solidFill>
                <a:schemeClr val="folHlink"/>
              </a:solidFill>
              <a:latin typeface="Times New Roman" pitchFamily="18" charset="0"/>
            </a:endParaRPr>
          </a:p>
        </p:txBody>
      </p:sp>
      <p:sp>
        <p:nvSpPr>
          <p:cNvPr id="34864" name="Rectangle 48"/>
          <p:cNvSpPr>
            <a:spLocks noChangeArrowheads="1"/>
          </p:cNvSpPr>
          <p:nvPr/>
        </p:nvSpPr>
        <p:spPr bwMode="auto">
          <a:xfrm>
            <a:off x="4932363" y="3197225"/>
            <a:ext cx="2951162"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Y = F( X , Q )</a:t>
            </a:r>
            <a:endParaRPr lang="zh-CN" altLang="en-US" sz="2800">
              <a:solidFill>
                <a:schemeClr val="folHlink"/>
              </a:solidFill>
              <a:latin typeface="Times New Roman" pitchFamily="18" charset="0"/>
            </a:endParaRPr>
          </a:p>
        </p:txBody>
      </p:sp>
      <p:sp>
        <p:nvSpPr>
          <p:cNvPr id="34865" name="Rectangle 49"/>
          <p:cNvSpPr>
            <a:spLocks noChangeArrowheads="1"/>
          </p:cNvSpPr>
          <p:nvPr/>
        </p:nvSpPr>
        <p:spPr bwMode="auto">
          <a:xfrm>
            <a:off x="4932363" y="3932238"/>
            <a:ext cx="3240087" cy="519112"/>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 = F( Y , Q )</a:t>
            </a:r>
            <a:endParaRPr lang="zh-CN" altLang="en-US" sz="2800">
              <a:solidFill>
                <a:schemeClr val="folHlink"/>
              </a:solidFill>
              <a:latin typeface="Times New Roman" pitchFamily="18" charset="0"/>
            </a:endParaRPr>
          </a:p>
        </p:txBody>
      </p:sp>
      <p:sp>
        <p:nvSpPr>
          <p:cNvPr id="34866" name="Text Box 50"/>
          <p:cNvSpPr txBox="1">
            <a:spLocks noChangeArrowheads="1"/>
          </p:cNvSpPr>
          <p:nvPr/>
        </p:nvSpPr>
        <p:spPr bwMode="auto">
          <a:xfrm>
            <a:off x="755650" y="5373688"/>
            <a:ext cx="7056438" cy="519112"/>
          </a:xfrm>
          <a:prstGeom prst="rect">
            <a:avLst/>
          </a:prstGeom>
          <a:noFill/>
          <a:ln w="9525">
            <a:noFill/>
            <a:miter lim="800000"/>
            <a:headEnd/>
            <a:tailEnd/>
          </a:ln>
        </p:spPr>
        <p:txBody>
          <a:bodyPr>
            <a:spAutoFit/>
          </a:bodyPr>
          <a:lstStyle/>
          <a:p>
            <a:pPr defTabSz="914400"/>
            <a:r>
              <a:rPr lang="zh-CN" altLang="en-US" sz="2800">
                <a:solidFill>
                  <a:srgbClr val="FF0000"/>
                </a:solidFill>
              </a:rPr>
              <a:t>注意：</a:t>
            </a:r>
            <a:r>
              <a:rPr lang="zh-CN" altLang="en-US" sz="2800"/>
              <a:t>所有表达式的输入均是</a:t>
            </a:r>
            <a:r>
              <a:rPr lang="zh-CN" altLang="en-US" sz="2800">
                <a:solidFill>
                  <a:srgbClr val="FF0000"/>
                </a:solidFill>
              </a:rPr>
              <a:t>现态</a:t>
            </a:r>
            <a:r>
              <a:rPr lang="en-US" altLang="zh-CN" sz="2800">
                <a:solidFill>
                  <a:srgbClr val="FF0000"/>
                </a:solidFill>
                <a:latin typeface="Times New Roman" pitchFamily="18" charset="0"/>
              </a:rPr>
              <a:t>Q</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58"/>
                                        </p:tgtEl>
                                        <p:attrNameLst>
                                          <p:attrName>style.visibility</p:attrName>
                                        </p:attrNameLst>
                                      </p:cBhvr>
                                      <p:to>
                                        <p:strVal val="visible"/>
                                      </p:to>
                                    </p:set>
                                    <p:animEffect transition="in" filter="blinds(horizontal)">
                                      <p:cBhvr>
                                        <p:cTn id="7" dur="500"/>
                                        <p:tgtEl>
                                          <p:spTgt spid="34858"/>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4859"/>
                                        </p:tgtEl>
                                        <p:attrNameLst>
                                          <p:attrName>style.visibility</p:attrName>
                                        </p:attrNameLst>
                                      </p:cBhvr>
                                      <p:to>
                                        <p:strVal val="visible"/>
                                      </p:to>
                                    </p:set>
                                    <p:anim calcmode="discrete" valueType="clr">
                                      <p:cBhvr override="childStyle">
                                        <p:cTn id="12" dur="80"/>
                                        <p:tgtEl>
                                          <p:spTgt spid="3485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4859"/>
                                        </p:tgtEl>
                                        <p:attrNameLst>
                                          <p:attrName>fillcolor</p:attrName>
                                        </p:attrNameLst>
                                      </p:cBhvr>
                                      <p:tavLst>
                                        <p:tav tm="0">
                                          <p:val>
                                            <p:clrVal>
                                              <a:schemeClr val="accent2"/>
                                            </p:clrVal>
                                          </p:val>
                                        </p:tav>
                                        <p:tav tm="50000">
                                          <p:val>
                                            <p:clrVal>
                                              <a:schemeClr val="hlink"/>
                                            </p:clrVal>
                                          </p:val>
                                        </p:tav>
                                      </p:tavLst>
                                    </p:anim>
                                    <p:set>
                                      <p:cBhvr>
                                        <p:cTn id="14" dur="80"/>
                                        <p:tgtEl>
                                          <p:spTgt spid="34859"/>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4860"/>
                                        </p:tgtEl>
                                        <p:attrNameLst>
                                          <p:attrName>style.visibility</p:attrName>
                                        </p:attrNameLst>
                                      </p:cBhvr>
                                      <p:to>
                                        <p:strVal val="visible"/>
                                      </p:to>
                                    </p:set>
                                    <p:animEffect transition="in" filter="blinds(horizontal)">
                                      <p:cBhvr>
                                        <p:cTn id="19" dur="500"/>
                                        <p:tgtEl>
                                          <p:spTgt spid="34860"/>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34861"/>
                                        </p:tgtEl>
                                        <p:attrNameLst>
                                          <p:attrName>style.visibility</p:attrName>
                                        </p:attrNameLst>
                                      </p:cBhvr>
                                      <p:to>
                                        <p:strVal val="visible"/>
                                      </p:to>
                                    </p:set>
                                    <p:animEffect transition="in" filter="strips(downRight)">
                                      <p:cBhvr>
                                        <p:cTn id="24" dur="500"/>
                                        <p:tgtEl>
                                          <p:spTgt spid="3486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4862"/>
                                        </p:tgtEl>
                                        <p:attrNameLst>
                                          <p:attrName>style.visibility</p:attrName>
                                        </p:attrNameLst>
                                      </p:cBhvr>
                                      <p:to>
                                        <p:strVal val="visible"/>
                                      </p:to>
                                    </p:set>
                                    <p:animEffect transition="in" filter="blinds(horizontal)">
                                      <p:cBhvr>
                                        <p:cTn id="29" dur="500"/>
                                        <p:tgtEl>
                                          <p:spTgt spid="34862"/>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4863"/>
                                        </p:tgtEl>
                                        <p:attrNameLst>
                                          <p:attrName>style.visibility</p:attrName>
                                        </p:attrNameLst>
                                      </p:cBhvr>
                                      <p:to>
                                        <p:strVal val="visible"/>
                                      </p:to>
                                    </p:set>
                                    <p:animEffect transition="in" filter="strips(downRight)">
                                      <p:cBhvr>
                                        <p:cTn id="34" dur="500"/>
                                        <p:tgtEl>
                                          <p:spTgt spid="34863"/>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4864"/>
                                        </p:tgtEl>
                                        <p:attrNameLst>
                                          <p:attrName>style.visibility</p:attrName>
                                        </p:attrNameLst>
                                      </p:cBhvr>
                                      <p:to>
                                        <p:strVal val="visible"/>
                                      </p:to>
                                    </p:set>
                                    <p:animEffect transition="in" filter="strips(downRight)">
                                      <p:cBhvr>
                                        <p:cTn id="39" dur="500"/>
                                        <p:tgtEl>
                                          <p:spTgt spid="34864"/>
                                        </p:tgtEl>
                                      </p:cBhvr>
                                    </p:animEffect>
                                  </p:childTnLst>
                                </p:cTn>
                              </p:par>
                            </p:childTnLst>
                          </p:cTn>
                        </p:par>
                        <p:par>
                          <p:cTn id="40" fill="hold">
                            <p:stCondLst>
                              <p:cond delay="500"/>
                            </p:stCondLst>
                            <p:childTnLst>
                              <p:par>
                                <p:cTn id="41" presetID="18" presetClass="entr" presetSubtype="6" fill="hold" grpId="0" nodeType="afterEffect">
                                  <p:stCondLst>
                                    <p:cond delay="0"/>
                                  </p:stCondLst>
                                  <p:childTnLst>
                                    <p:set>
                                      <p:cBhvr>
                                        <p:cTn id="42" dur="1" fill="hold">
                                          <p:stCondLst>
                                            <p:cond delay="0"/>
                                          </p:stCondLst>
                                        </p:cTn>
                                        <p:tgtEl>
                                          <p:spTgt spid="34865"/>
                                        </p:tgtEl>
                                        <p:attrNameLst>
                                          <p:attrName>style.visibility</p:attrName>
                                        </p:attrNameLst>
                                      </p:cBhvr>
                                      <p:to>
                                        <p:strVal val="visible"/>
                                      </p:to>
                                    </p:set>
                                    <p:animEffect transition="in" filter="strips(downRight)">
                                      <p:cBhvr>
                                        <p:cTn id="43" dur="500"/>
                                        <p:tgtEl>
                                          <p:spTgt spid="3486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34866"/>
                                        </p:tgtEl>
                                        <p:attrNameLst>
                                          <p:attrName>style.visibility</p:attrName>
                                        </p:attrNameLst>
                                      </p:cBhvr>
                                      <p:to>
                                        <p:strVal val="visible"/>
                                      </p:to>
                                    </p:set>
                                    <p:animEffect transition="in" filter="strips(downRight)">
                                      <p:cBhvr>
                                        <p:cTn id="48" dur="500"/>
                                        <p:tgtEl>
                                          <p:spTgt spid="3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8" grpId="0"/>
      <p:bldP spid="34859" grpId="0"/>
      <p:bldP spid="34860" grpId="0"/>
      <p:bldP spid="34861" grpId="0"/>
      <p:bldP spid="34862" grpId="0"/>
      <p:bldP spid="34863" grpId="0"/>
      <p:bldP spid="34864" grpId="0"/>
      <p:bldP spid="34865" grpId="0"/>
      <p:bldP spid="348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5842"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5874" name="Rectangle 34"/>
          <p:cNvSpPr>
            <a:spLocks noChangeArrowheads="1"/>
          </p:cNvSpPr>
          <p:nvPr/>
        </p:nvSpPr>
        <p:spPr bwMode="auto">
          <a:xfrm>
            <a:off x="684213" y="1038225"/>
            <a:ext cx="2447925" cy="519113"/>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2</a:t>
            </a:r>
            <a:r>
              <a:rPr kumimoji="1" lang="zh-CN" altLang="en-US" sz="2800"/>
              <a:t>、状态表</a:t>
            </a:r>
          </a:p>
        </p:txBody>
      </p:sp>
      <p:sp>
        <p:nvSpPr>
          <p:cNvPr id="35875" name="Text Box 35"/>
          <p:cNvSpPr txBox="1">
            <a:spLocks noChangeArrowheads="1"/>
          </p:cNvSpPr>
          <p:nvPr/>
        </p:nvSpPr>
        <p:spPr bwMode="auto">
          <a:xfrm>
            <a:off x="612775" y="1603375"/>
            <a:ext cx="8135938" cy="457200"/>
          </a:xfrm>
          <a:prstGeom prst="rect">
            <a:avLst/>
          </a:prstGeom>
          <a:noFill/>
          <a:ln w="9525">
            <a:noFill/>
            <a:miter lim="800000"/>
            <a:headEnd/>
            <a:tailEnd/>
          </a:ln>
        </p:spPr>
        <p:txBody>
          <a:bodyPr>
            <a:spAutoFit/>
          </a:bodyPr>
          <a:lstStyle/>
          <a:p>
            <a:pPr defTabSz="914400"/>
            <a:r>
              <a:rPr lang="zh-CN" altLang="en-US"/>
              <a:t>把电路的状态转移变换用表格描述，又称为状态转移表</a:t>
            </a:r>
          </a:p>
        </p:txBody>
      </p:sp>
      <p:grpSp>
        <p:nvGrpSpPr>
          <p:cNvPr id="35890" name="Group 50"/>
          <p:cNvGrpSpPr>
            <a:grpSpLocks/>
          </p:cNvGrpSpPr>
          <p:nvPr/>
        </p:nvGrpSpPr>
        <p:grpSpPr bwMode="auto">
          <a:xfrm>
            <a:off x="2314575" y="3141663"/>
            <a:ext cx="4059238" cy="2519362"/>
            <a:chOff x="459" y="1616"/>
            <a:chExt cx="2557" cy="1587"/>
          </a:xfrm>
        </p:grpSpPr>
        <p:sp>
          <p:nvSpPr>
            <p:cNvPr id="35855" name="Line 36"/>
            <p:cNvSpPr>
              <a:spLocks noChangeShapeType="1"/>
            </p:cNvSpPr>
            <p:nvPr/>
          </p:nvSpPr>
          <p:spPr bwMode="auto">
            <a:xfrm>
              <a:off x="476" y="1616"/>
              <a:ext cx="2540" cy="0"/>
            </a:xfrm>
            <a:prstGeom prst="line">
              <a:avLst/>
            </a:prstGeom>
            <a:noFill/>
            <a:ln w="28575">
              <a:solidFill>
                <a:schemeClr val="folHlink"/>
              </a:solidFill>
              <a:round/>
              <a:headEnd/>
              <a:tailEnd/>
            </a:ln>
          </p:spPr>
          <p:txBody>
            <a:bodyPr/>
            <a:lstStyle/>
            <a:p>
              <a:endParaRPr lang="zh-CN" altLang="en-US"/>
            </a:p>
          </p:txBody>
        </p:sp>
        <p:sp>
          <p:nvSpPr>
            <p:cNvPr id="35856" name="Line 37"/>
            <p:cNvSpPr>
              <a:spLocks noChangeShapeType="1"/>
            </p:cNvSpPr>
            <p:nvPr/>
          </p:nvSpPr>
          <p:spPr bwMode="auto">
            <a:xfrm>
              <a:off x="476" y="3203"/>
              <a:ext cx="2540" cy="0"/>
            </a:xfrm>
            <a:prstGeom prst="line">
              <a:avLst/>
            </a:prstGeom>
            <a:noFill/>
            <a:ln w="28575">
              <a:solidFill>
                <a:schemeClr val="folHlink"/>
              </a:solidFill>
              <a:round/>
              <a:headEnd/>
              <a:tailEnd/>
            </a:ln>
          </p:spPr>
          <p:txBody>
            <a:bodyPr/>
            <a:lstStyle/>
            <a:p>
              <a:endParaRPr lang="zh-CN" altLang="en-US"/>
            </a:p>
          </p:txBody>
        </p:sp>
        <p:sp>
          <p:nvSpPr>
            <p:cNvPr id="35857" name="Line 38"/>
            <p:cNvSpPr>
              <a:spLocks noChangeShapeType="1"/>
            </p:cNvSpPr>
            <p:nvPr/>
          </p:nvSpPr>
          <p:spPr bwMode="auto">
            <a:xfrm>
              <a:off x="1066" y="1616"/>
              <a:ext cx="0" cy="1587"/>
            </a:xfrm>
            <a:prstGeom prst="line">
              <a:avLst/>
            </a:prstGeom>
            <a:noFill/>
            <a:ln w="9525">
              <a:solidFill>
                <a:schemeClr val="tx1"/>
              </a:solidFill>
              <a:round/>
              <a:headEnd/>
              <a:tailEnd/>
            </a:ln>
          </p:spPr>
          <p:txBody>
            <a:bodyPr/>
            <a:lstStyle/>
            <a:p>
              <a:endParaRPr lang="zh-CN" altLang="en-US"/>
            </a:p>
          </p:txBody>
        </p:sp>
        <p:sp>
          <p:nvSpPr>
            <p:cNvPr id="35858" name="Line 39"/>
            <p:cNvSpPr>
              <a:spLocks noChangeShapeType="1"/>
            </p:cNvSpPr>
            <p:nvPr/>
          </p:nvSpPr>
          <p:spPr bwMode="auto">
            <a:xfrm>
              <a:off x="476" y="2251"/>
              <a:ext cx="2540" cy="0"/>
            </a:xfrm>
            <a:prstGeom prst="line">
              <a:avLst/>
            </a:prstGeom>
            <a:noFill/>
            <a:ln w="9525">
              <a:solidFill>
                <a:schemeClr val="tx1"/>
              </a:solidFill>
              <a:round/>
              <a:headEnd/>
              <a:tailEnd/>
            </a:ln>
          </p:spPr>
          <p:txBody>
            <a:bodyPr/>
            <a:lstStyle/>
            <a:p>
              <a:endParaRPr lang="zh-CN" altLang="en-US"/>
            </a:p>
          </p:txBody>
        </p:sp>
        <p:sp>
          <p:nvSpPr>
            <p:cNvPr id="35859" name="Line 40"/>
            <p:cNvSpPr>
              <a:spLocks noChangeShapeType="1"/>
            </p:cNvSpPr>
            <p:nvPr/>
          </p:nvSpPr>
          <p:spPr bwMode="auto">
            <a:xfrm>
              <a:off x="476" y="2568"/>
              <a:ext cx="2540" cy="0"/>
            </a:xfrm>
            <a:prstGeom prst="line">
              <a:avLst/>
            </a:prstGeom>
            <a:noFill/>
            <a:ln w="9525">
              <a:solidFill>
                <a:schemeClr val="tx1"/>
              </a:solidFill>
              <a:round/>
              <a:headEnd/>
              <a:tailEnd/>
            </a:ln>
          </p:spPr>
          <p:txBody>
            <a:bodyPr/>
            <a:lstStyle/>
            <a:p>
              <a:endParaRPr lang="zh-CN" altLang="en-US"/>
            </a:p>
          </p:txBody>
        </p:sp>
        <p:sp>
          <p:nvSpPr>
            <p:cNvPr id="35860" name="Line 41"/>
            <p:cNvSpPr>
              <a:spLocks noChangeShapeType="1"/>
            </p:cNvSpPr>
            <p:nvPr/>
          </p:nvSpPr>
          <p:spPr bwMode="auto">
            <a:xfrm>
              <a:off x="476" y="2886"/>
              <a:ext cx="2540" cy="0"/>
            </a:xfrm>
            <a:prstGeom prst="line">
              <a:avLst/>
            </a:prstGeom>
            <a:noFill/>
            <a:ln w="9525">
              <a:solidFill>
                <a:schemeClr val="tx1"/>
              </a:solidFill>
              <a:round/>
              <a:headEnd/>
              <a:tailEnd/>
            </a:ln>
          </p:spPr>
          <p:txBody>
            <a:bodyPr/>
            <a:lstStyle/>
            <a:p>
              <a:endParaRPr lang="zh-CN" altLang="en-US"/>
            </a:p>
          </p:txBody>
        </p:sp>
        <p:sp>
          <p:nvSpPr>
            <p:cNvPr id="35861" name="Line 42"/>
            <p:cNvSpPr>
              <a:spLocks noChangeShapeType="1"/>
            </p:cNvSpPr>
            <p:nvPr/>
          </p:nvSpPr>
          <p:spPr bwMode="auto">
            <a:xfrm>
              <a:off x="1066" y="1933"/>
              <a:ext cx="1950" cy="0"/>
            </a:xfrm>
            <a:prstGeom prst="line">
              <a:avLst/>
            </a:prstGeom>
            <a:noFill/>
            <a:ln w="9525">
              <a:solidFill>
                <a:schemeClr val="tx1"/>
              </a:solidFill>
              <a:round/>
              <a:headEnd/>
              <a:tailEnd/>
            </a:ln>
          </p:spPr>
          <p:txBody>
            <a:bodyPr/>
            <a:lstStyle/>
            <a:p>
              <a:endParaRPr lang="zh-CN" altLang="en-US"/>
            </a:p>
          </p:txBody>
        </p:sp>
        <p:sp>
          <p:nvSpPr>
            <p:cNvPr id="35862" name="Line 43"/>
            <p:cNvSpPr>
              <a:spLocks noChangeShapeType="1"/>
            </p:cNvSpPr>
            <p:nvPr/>
          </p:nvSpPr>
          <p:spPr bwMode="auto">
            <a:xfrm>
              <a:off x="1746" y="1934"/>
              <a:ext cx="0" cy="1269"/>
            </a:xfrm>
            <a:prstGeom prst="line">
              <a:avLst/>
            </a:prstGeom>
            <a:noFill/>
            <a:ln w="9525">
              <a:solidFill>
                <a:schemeClr val="tx1"/>
              </a:solidFill>
              <a:round/>
              <a:headEnd/>
              <a:tailEnd/>
            </a:ln>
          </p:spPr>
          <p:txBody>
            <a:bodyPr/>
            <a:lstStyle/>
            <a:p>
              <a:endParaRPr lang="zh-CN" altLang="en-US"/>
            </a:p>
          </p:txBody>
        </p:sp>
        <p:sp>
          <p:nvSpPr>
            <p:cNvPr id="35863" name="Line 44"/>
            <p:cNvSpPr>
              <a:spLocks noChangeShapeType="1"/>
            </p:cNvSpPr>
            <p:nvPr/>
          </p:nvSpPr>
          <p:spPr bwMode="auto">
            <a:xfrm>
              <a:off x="2426" y="1933"/>
              <a:ext cx="0" cy="1269"/>
            </a:xfrm>
            <a:prstGeom prst="line">
              <a:avLst/>
            </a:prstGeom>
            <a:noFill/>
            <a:ln w="9525">
              <a:solidFill>
                <a:schemeClr val="tx1"/>
              </a:solidFill>
              <a:round/>
              <a:headEnd/>
              <a:tailEnd/>
            </a:ln>
          </p:spPr>
          <p:txBody>
            <a:bodyPr/>
            <a:lstStyle/>
            <a:p>
              <a:endParaRPr lang="zh-CN" altLang="en-US"/>
            </a:p>
          </p:txBody>
        </p:sp>
        <p:sp>
          <p:nvSpPr>
            <p:cNvPr id="35864" name="Text Box 45"/>
            <p:cNvSpPr txBox="1">
              <a:spLocks noChangeArrowheads="1"/>
            </p:cNvSpPr>
            <p:nvPr/>
          </p:nvSpPr>
          <p:spPr bwMode="auto">
            <a:xfrm>
              <a:off x="459" y="1774"/>
              <a:ext cx="607"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2" name="Text Box 46"/>
            <p:cNvSpPr txBox="1">
              <a:spLocks noChangeArrowheads="1"/>
            </p:cNvSpPr>
            <p:nvPr/>
          </p:nvSpPr>
          <p:spPr bwMode="auto">
            <a:xfrm>
              <a:off x="1733" y="1955"/>
              <a:ext cx="743" cy="288"/>
            </a:xfrm>
            <a:prstGeom prst="rect">
              <a:avLst/>
            </a:prstGeom>
            <a:noFill/>
            <a:ln w="9525">
              <a:noFill/>
              <a:miter lim="800000"/>
              <a:headEnd/>
              <a:tailEnd/>
            </a:ln>
          </p:spPr>
          <p:txBody>
            <a:bodyPr>
              <a:spAutoFit/>
            </a:bodyPr>
            <a:lstStyle/>
            <a:p>
              <a:pPr algn="ctr" defTabSz="914400"/>
              <a:r>
                <a:rPr lang="zh-CN" altLang="en-US" sz="2000"/>
                <a:t>输入</a:t>
              </a:r>
              <a:r>
                <a:rPr lang="en-US" altLang="zh-CN">
                  <a:solidFill>
                    <a:schemeClr val="folHlink"/>
                  </a:solidFill>
                  <a:latin typeface="Times New Roman" pitchFamily="18" charset="0"/>
                </a:rPr>
                <a:t>X</a:t>
              </a:r>
            </a:p>
          </p:txBody>
        </p:sp>
        <p:sp>
          <p:nvSpPr>
            <p:cNvPr id="35866" name="Text Box 47"/>
            <p:cNvSpPr txBox="1">
              <a:spLocks noChangeArrowheads="1"/>
            </p:cNvSpPr>
            <p:nvPr/>
          </p:nvSpPr>
          <p:spPr bwMode="auto">
            <a:xfrm>
              <a:off x="1502" y="1616"/>
              <a:ext cx="1242" cy="250"/>
            </a:xfrm>
            <a:prstGeom prst="rect">
              <a:avLst/>
            </a:prstGeom>
            <a:noFill/>
            <a:ln w="9525">
              <a:noFill/>
              <a:miter lim="800000"/>
              <a:headEnd/>
              <a:tailEnd/>
            </a:ln>
          </p:spPr>
          <p:txBody>
            <a:bodyPr>
              <a:spAutoFit/>
            </a:bodyPr>
            <a:lstStyle/>
            <a:p>
              <a:pPr algn="ctr" defTabSz="914400"/>
              <a:r>
                <a:rPr lang="zh-CN" altLang="en-US" sz="2000"/>
                <a:t>次态 </a:t>
              </a:r>
              <a:r>
                <a:rPr lang="en-US" altLang="zh-CN" sz="2000"/>
                <a:t>/ </a:t>
              </a:r>
              <a:r>
                <a:rPr lang="zh-CN" altLang="en-US" sz="2000"/>
                <a:t>输出</a:t>
              </a:r>
            </a:p>
          </p:txBody>
        </p:sp>
        <p:sp>
          <p:nvSpPr>
            <p:cNvPr id="35867" name="Text Box 48"/>
            <p:cNvSpPr txBox="1">
              <a:spLocks noChangeArrowheads="1"/>
            </p:cNvSpPr>
            <p:nvPr/>
          </p:nvSpPr>
          <p:spPr bwMode="auto">
            <a:xfrm>
              <a:off x="522" y="2576"/>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p>
          </p:txBody>
        </p:sp>
        <p:sp>
          <p:nvSpPr>
            <p:cNvPr id="3" name="Text Box 49"/>
            <p:cNvSpPr txBox="1">
              <a:spLocks noChangeArrowheads="1"/>
            </p:cNvSpPr>
            <p:nvPr/>
          </p:nvSpPr>
          <p:spPr bwMode="auto">
            <a:xfrm>
              <a:off x="1626" y="2576"/>
              <a:ext cx="908"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 </a:t>
              </a:r>
              <a:r>
                <a:rPr lang="en-US" altLang="zh-CN">
                  <a:solidFill>
                    <a:schemeClr val="folHlink"/>
                  </a:solidFill>
                  <a:latin typeface="Times New Roman" pitchFamily="18" charset="0"/>
                </a:rPr>
                <a:t>/ Z</a:t>
              </a:r>
            </a:p>
          </p:txBody>
        </p:sp>
      </p:grpSp>
      <p:sp>
        <p:nvSpPr>
          <p:cNvPr id="35891" name="Rectangle 51"/>
          <p:cNvSpPr>
            <a:spLocks noChangeArrowheads="1"/>
          </p:cNvSpPr>
          <p:nvPr/>
        </p:nvSpPr>
        <p:spPr bwMode="auto">
          <a:xfrm>
            <a:off x="684213" y="2133600"/>
            <a:ext cx="3024187"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Mealy</a:t>
            </a:r>
            <a:r>
              <a:rPr kumimoji="1" lang="zh-CN" altLang="en-US"/>
              <a:t>型电路</a:t>
            </a:r>
          </a:p>
        </p:txBody>
      </p:sp>
      <p:grpSp>
        <p:nvGrpSpPr>
          <p:cNvPr id="35865" name="Group 25"/>
          <p:cNvGrpSpPr>
            <a:grpSpLocks/>
          </p:cNvGrpSpPr>
          <p:nvPr/>
        </p:nvGrpSpPr>
        <p:grpSpPr bwMode="auto">
          <a:xfrm>
            <a:off x="828675" y="3748088"/>
            <a:ext cx="1081088" cy="1552575"/>
            <a:chOff x="657" y="2251"/>
            <a:chExt cx="681" cy="978"/>
          </a:xfrm>
        </p:grpSpPr>
        <p:sp>
          <p:nvSpPr>
            <p:cNvPr id="35853" name="Line 23"/>
            <p:cNvSpPr>
              <a:spLocks noChangeShapeType="1"/>
            </p:cNvSpPr>
            <p:nvPr/>
          </p:nvSpPr>
          <p:spPr bwMode="auto">
            <a:xfrm>
              <a:off x="1292" y="2342"/>
              <a:ext cx="0" cy="862"/>
            </a:xfrm>
            <a:prstGeom prst="line">
              <a:avLst/>
            </a:prstGeom>
            <a:noFill/>
            <a:ln w="38100">
              <a:solidFill>
                <a:schemeClr val="hlink"/>
              </a:solidFill>
              <a:round/>
              <a:headEnd/>
              <a:tailEnd type="triangle" w="med" len="med"/>
            </a:ln>
          </p:spPr>
          <p:txBody>
            <a:bodyPr/>
            <a:lstStyle/>
            <a:p>
              <a:endParaRPr lang="zh-CN" altLang="en-US"/>
            </a:p>
          </p:txBody>
        </p:sp>
        <p:sp>
          <p:nvSpPr>
            <p:cNvPr id="35854" name="Text Box 24"/>
            <p:cNvSpPr txBox="1">
              <a:spLocks noChangeArrowheads="1"/>
            </p:cNvSpPr>
            <p:nvPr/>
          </p:nvSpPr>
          <p:spPr bwMode="auto">
            <a:xfrm>
              <a:off x="657" y="2251"/>
              <a:ext cx="681" cy="978"/>
            </a:xfrm>
            <a:prstGeom prst="rect">
              <a:avLst/>
            </a:prstGeom>
            <a:noFill/>
            <a:ln w="9525">
              <a:noFill/>
              <a:miter lim="800000"/>
              <a:headEnd/>
              <a:tailEnd/>
            </a:ln>
          </p:spPr>
          <p:txBody>
            <a:bodyPr>
              <a:spAutoFit/>
            </a:bodyPr>
            <a:lstStyle/>
            <a:p>
              <a:pPr algn="ctr" defTabSz="914400"/>
              <a:r>
                <a:rPr lang="zh-CN" altLang="en-US"/>
                <a:t>一行对应一种状态</a:t>
              </a:r>
            </a:p>
          </p:txBody>
        </p:sp>
      </p:grpSp>
      <p:grpSp>
        <p:nvGrpSpPr>
          <p:cNvPr id="35868" name="Group 28"/>
          <p:cNvGrpSpPr>
            <a:grpSpLocks/>
          </p:cNvGrpSpPr>
          <p:nvPr/>
        </p:nvGrpSpPr>
        <p:grpSpPr bwMode="auto">
          <a:xfrm>
            <a:off x="3617913" y="2349500"/>
            <a:ext cx="3116262" cy="530225"/>
            <a:chOff x="2336" y="1418"/>
            <a:chExt cx="1963" cy="334"/>
          </a:xfrm>
        </p:grpSpPr>
        <p:sp>
          <p:nvSpPr>
            <p:cNvPr id="35851" name="Line 26"/>
            <p:cNvSpPr>
              <a:spLocks noChangeShapeType="1"/>
            </p:cNvSpPr>
            <p:nvPr/>
          </p:nvSpPr>
          <p:spPr bwMode="auto">
            <a:xfrm>
              <a:off x="2699" y="1752"/>
              <a:ext cx="907" cy="0"/>
            </a:xfrm>
            <a:prstGeom prst="line">
              <a:avLst/>
            </a:prstGeom>
            <a:noFill/>
            <a:ln w="38100">
              <a:solidFill>
                <a:schemeClr val="hlink"/>
              </a:solidFill>
              <a:round/>
              <a:headEnd/>
              <a:tailEnd type="triangle" w="med" len="med"/>
            </a:ln>
          </p:spPr>
          <p:txBody>
            <a:bodyPr/>
            <a:lstStyle/>
            <a:p>
              <a:endParaRPr lang="zh-CN" altLang="en-US"/>
            </a:p>
          </p:txBody>
        </p:sp>
        <p:sp>
          <p:nvSpPr>
            <p:cNvPr id="35852" name="Text Box 27"/>
            <p:cNvSpPr txBox="1">
              <a:spLocks noChangeArrowheads="1"/>
            </p:cNvSpPr>
            <p:nvPr/>
          </p:nvSpPr>
          <p:spPr bwMode="auto">
            <a:xfrm>
              <a:off x="2336" y="1418"/>
              <a:ext cx="1963" cy="288"/>
            </a:xfrm>
            <a:prstGeom prst="rect">
              <a:avLst/>
            </a:prstGeom>
            <a:noFill/>
            <a:ln w="9525">
              <a:noFill/>
              <a:miter lim="800000"/>
              <a:headEnd/>
              <a:tailEnd/>
            </a:ln>
          </p:spPr>
          <p:txBody>
            <a:bodyPr>
              <a:spAutoFit/>
            </a:bodyPr>
            <a:lstStyle/>
            <a:p>
              <a:pPr defTabSz="914400"/>
              <a:r>
                <a:rPr lang="zh-CN" altLang="en-US"/>
                <a:t>一列对应一种输入</a:t>
              </a:r>
            </a:p>
          </p:txBody>
        </p:sp>
      </p:grpSp>
      <p:sp>
        <p:nvSpPr>
          <p:cNvPr id="35869" name="Rectangle 29"/>
          <p:cNvSpPr>
            <a:spLocks noChangeArrowheads="1"/>
          </p:cNvSpPr>
          <p:nvPr/>
        </p:nvSpPr>
        <p:spPr bwMode="auto">
          <a:xfrm>
            <a:off x="6946900" y="3357563"/>
            <a:ext cx="1873250" cy="2282825"/>
          </a:xfrm>
          <a:prstGeom prst="rect">
            <a:avLst/>
          </a:prstGeom>
          <a:noFill/>
          <a:ln w="9525">
            <a:noFill/>
            <a:miter lim="800000"/>
            <a:headEnd/>
            <a:tailEnd/>
          </a:ln>
        </p:spPr>
        <p:txBody>
          <a:bodyPr>
            <a:spAutoFit/>
          </a:bodyPr>
          <a:lstStyle/>
          <a:p>
            <a:pPr algn="ctr" defTabSz="914400"/>
            <a:r>
              <a:rPr kumimoji="1" lang="zh-CN" altLang="en-US"/>
              <a:t>表格的中间列出对应不同输入组合和现态下的次态</a:t>
            </a:r>
            <a:r>
              <a:rPr kumimoji="1" lang="en-US" altLang="zh-CN">
                <a:solidFill>
                  <a:schemeClr val="folHlink"/>
                </a:solidFill>
                <a:latin typeface="Times New Roman" pitchFamily="18" charset="0"/>
              </a:rPr>
              <a:t>Q</a:t>
            </a:r>
            <a:r>
              <a:rPr kumimoji="1" lang="en-US" altLang="zh-CN" baseline="30000">
                <a:solidFill>
                  <a:schemeClr val="folHlink"/>
                </a:solidFill>
                <a:latin typeface="Times New Roman" pitchFamily="18" charset="0"/>
              </a:rPr>
              <a:t>n+1</a:t>
            </a:r>
            <a:r>
              <a:rPr kumimoji="1" lang="zh-CN" altLang="en-US"/>
              <a:t>和输出</a:t>
            </a:r>
            <a:r>
              <a:rPr kumimoji="1" lang="en-US" altLang="zh-CN">
                <a:solidFill>
                  <a:schemeClr val="folHlink"/>
                </a:solidFill>
                <a:latin typeface="Times New Roman" pitchFamily="18" charset="0"/>
              </a:rPr>
              <a:t>Z</a:t>
            </a:r>
            <a:endParaRPr kumimoji="1" lang="zh-CN" altLang="en-US">
              <a:solidFill>
                <a:schemeClr val="folHlink"/>
              </a:solidFill>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74"/>
                                        </p:tgtEl>
                                        <p:attrNameLst>
                                          <p:attrName>style.visibility</p:attrName>
                                        </p:attrNameLst>
                                      </p:cBhvr>
                                      <p:to>
                                        <p:strVal val="visible"/>
                                      </p:to>
                                    </p:set>
                                    <p:animEffect transition="in" filter="blinds(horizontal)">
                                      <p:cBhvr>
                                        <p:cTn id="7" dur="500"/>
                                        <p:tgtEl>
                                          <p:spTgt spid="3587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5875"/>
                                        </p:tgtEl>
                                        <p:attrNameLst>
                                          <p:attrName>style.visibility</p:attrName>
                                        </p:attrNameLst>
                                      </p:cBhvr>
                                      <p:to>
                                        <p:strVal val="visible"/>
                                      </p:to>
                                    </p:set>
                                    <p:anim calcmode="discrete" valueType="clr">
                                      <p:cBhvr override="childStyle">
                                        <p:cTn id="12" dur="80"/>
                                        <p:tgtEl>
                                          <p:spTgt spid="3587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5875"/>
                                        </p:tgtEl>
                                        <p:attrNameLst>
                                          <p:attrName>fillcolor</p:attrName>
                                        </p:attrNameLst>
                                      </p:cBhvr>
                                      <p:tavLst>
                                        <p:tav tm="0">
                                          <p:val>
                                            <p:clrVal>
                                              <a:schemeClr val="accent2"/>
                                            </p:clrVal>
                                          </p:val>
                                        </p:tav>
                                        <p:tav tm="50000">
                                          <p:val>
                                            <p:clrVal>
                                              <a:schemeClr val="hlink"/>
                                            </p:clrVal>
                                          </p:val>
                                        </p:tav>
                                      </p:tavLst>
                                    </p:anim>
                                    <p:set>
                                      <p:cBhvr>
                                        <p:cTn id="14" dur="80"/>
                                        <p:tgtEl>
                                          <p:spTgt spid="35875"/>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5891"/>
                                        </p:tgtEl>
                                        <p:attrNameLst>
                                          <p:attrName>style.visibility</p:attrName>
                                        </p:attrNameLst>
                                      </p:cBhvr>
                                      <p:to>
                                        <p:strVal val="visible"/>
                                      </p:to>
                                    </p:set>
                                    <p:animEffect transition="in" filter="blinds(horizontal)">
                                      <p:cBhvr>
                                        <p:cTn id="19" dur="500"/>
                                        <p:tgtEl>
                                          <p:spTgt spid="3589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5890"/>
                                        </p:tgtEl>
                                        <p:attrNameLst>
                                          <p:attrName>style.visibility</p:attrName>
                                        </p:attrNameLst>
                                      </p:cBhvr>
                                      <p:to>
                                        <p:strVal val="visible"/>
                                      </p:to>
                                    </p:set>
                                    <p:animEffect transition="in" filter="blinds(horizontal)">
                                      <p:cBhvr>
                                        <p:cTn id="24" dur="500"/>
                                        <p:tgtEl>
                                          <p:spTgt spid="3589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5865"/>
                                        </p:tgtEl>
                                        <p:attrNameLst>
                                          <p:attrName>style.visibility</p:attrName>
                                        </p:attrNameLst>
                                      </p:cBhvr>
                                      <p:to>
                                        <p:strVal val="visible"/>
                                      </p:to>
                                    </p:set>
                                    <p:animEffect transition="in" filter="blinds(horizontal)">
                                      <p:cBhvr>
                                        <p:cTn id="29" dur="500"/>
                                        <p:tgtEl>
                                          <p:spTgt spid="3586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35868"/>
                                        </p:tgtEl>
                                        <p:attrNameLst>
                                          <p:attrName>style.visibility</p:attrName>
                                        </p:attrNameLst>
                                      </p:cBhvr>
                                      <p:to>
                                        <p:strVal val="visible"/>
                                      </p:to>
                                    </p:set>
                                    <p:animEffect transition="in" filter="strips(downRight)">
                                      <p:cBhvr>
                                        <p:cTn id="34" dur="500"/>
                                        <p:tgtEl>
                                          <p:spTgt spid="35868"/>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35869"/>
                                        </p:tgtEl>
                                        <p:attrNameLst>
                                          <p:attrName>style.visibility</p:attrName>
                                        </p:attrNameLst>
                                      </p:cBhvr>
                                      <p:to>
                                        <p:strVal val="visible"/>
                                      </p:to>
                                    </p:set>
                                    <p:anim calcmode="discrete" valueType="clr">
                                      <p:cBhvr override="childStyle">
                                        <p:cTn id="39" dur="80"/>
                                        <p:tgtEl>
                                          <p:spTgt spid="35869"/>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35869"/>
                                        </p:tgtEl>
                                        <p:attrNameLst>
                                          <p:attrName>fillcolor</p:attrName>
                                        </p:attrNameLst>
                                      </p:cBhvr>
                                      <p:tavLst>
                                        <p:tav tm="0">
                                          <p:val>
                                            <p:clrVal>
                                              <a:schemeClr val="accent2"/>
                                            </p:clrVal>
                                          </p:val>
                                        </p:tav>
                                        <p:tav tm="50000">
                                          <p:val>
                                            <p:clrVal>
                                              <a:schemeClr val="hlink"/>
                                            </p:clrVal>
                                          </p:val>
                                        </p:tav>
                                      </p:tavLst>
                                    </p:anim>
                                    <p:set>
                                      <p:cBhvr>
                                        <p:cTn id="41" dur="80"/>
                                        <p:tgtEl>
                                          <p:spTgt spid="3586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4" grpId="0"/>
      <p:bldP spid="35875" grpId="0"/>
      <p:bldP spid="35891" grpId="0"/>
      <p:bldP spid="358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789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7947" name="Rectangle 5"/>
          <p:cNvSpPr>
            <a:spLocks noChangeArrowheads="1"/>
          </p:cNvSpPr>
          <p:nvPr/>
        </p:nvSpPr>
        <p:spPr bwMode="auto">
          <a:xfrm>
            <a:off x="215900" y="1084263"/>
            <a:ext cx="8748713" cy="1552575"/>
          </a:xfrm>
          <a:prstGeom prst="rect">
            <a:avLst/>
          </a:prstGeom>
          <a:noFill/>
          <a:ln w="9525">
            <a:noFill/>
            <a:miter lim="800000"/>
            <a:headEnd/>
            <a:tailEnd/>
          </a:ln>
        </p:spPr>
        <p:txBody>
          <a:bodyPr>
            <a:spAutoFit/>
          </a:bodyPr>
          <a:lstStyle/>
          <a:p>
            <a:pPr defTabSz="914400"/>
            <a:r>
              <a:rPr kumimoji="1" lang="zh-CN" altLang="en-US">
                <a:latin typeface="Times New Roman" pitchFamily="18" charset="0"/>
              </a:rPr>
              <a:t>例：某时序逻辑电路，有一个输入</a:t>
            </a:r>
            <a:r>
              <a:rPr kumimoji="1" lang="en-US" altLang="zh-CN">
                <a:latin typeface="Times New Roman" pitchFamily="18" charset="0"/>
              </a:rPr>
              <a:t>X</a:t>
            </a:r>
            <a:r>
              <a:rPr kumimoji="1" lang="zh-CN" altLang="en-US">
                <a:latin typeface="Times New Roman" pitchFamily="18" charset="0"/>
              </a:rPr>
              <a:t>，一个输出</a:t>
            </a:r>
            <a:r>
              <a:rPr kumimoji="1" lang="en-US" altLang="zh-CN">
                <a:latin typeface="Times New Roman" pitchFamily="18" charset="0"/>
              </a:rPr>
              <a:t>Z</a:t>
            </a:r>
            <a:r>
              <a:rPr kumimoji="1" lang="zh-CN" altLang="en-US">
                <a:latin typeface="Times New Roman" pitchFamily="18" charset="0"/>
              </a:rPr>
              <a:t>，</a:t>
            </a:r>
            <a:r>
              <a:rPr kumimoji="1" lang="en-US" altLang="zh-CN">
                <a:latin typeface="Times New Roman" pitchFamily="18" charset="0"/>
              </a:rPr>
              <a:t>4</a:t>
            </a:r>
            <a:r>
              <a:rPr kumimoji="1" lang="zh-CN" altLang="en-US">
                <a:latin typeface="Times New Roman" pitchFamily="18" charset="0"/>
              </a:rPr>
              <a:t>个转换状态分别是</a:t>
            </a:r>
            <a:r>
              <a:rPr kumimoji="1" lang="en-US" altLang="zh-CN">
                <a:latin typeface="Times New Roman" pitchFamily="18" charset="0"/>
              </a:rPr>
              <a:t>A</a:t>
            </a:r>
            <a:r>
              <a:rPr kumimoji="1" lang="zh-CN" altLang="en-US">
                <a:latin typeface="Times New Roman" pitchFamily="18" charset="0"/>
              </a:rPr>
              <a:t>、</a:t>
            </a:r>
            <a:r>
              <a:rPr kumimoji="1" lang="en-US" altLang="zh-CN">
                <a:latin typeface="Times New Roman" pitchFamily="18" charset="0"/>
              </a:rPr>
              <a:t>B</a:t>
            </a:r>
            <a:r>
              <a:rPr kumimoji="1" lang="zh-CN" altLang="en-US">
                <a:latin typeface="Times New Roman" pitchFamily="18" charset="0"/>
              </a:rPr>
              <a:t>、</a:t>
            </a:r>
            <a:r>
              <a:rPr kumimoji="1" lang="en-US" altLang="zh-CN">
                <a:latin typeface="Times New Roman" pitchFamily="18" charset="0"/>
              </a:rPr>
              <a:t>C</a:t>
            </a:r>
            <a:r>
              <a:rPr kumimoji="1" lang="zh-CN" altLang="en-US">
                <a:latin typeface="Times New Roman" pitchFamily="18" charset="0"/>
              </a:rPr>
              <a:t>、</a:t>
            </a:r>
            <a:r>
              <a:rPr kumimoji="1" lang="en-US" altLang="zh-CN">
                <a:latin typeface="Times New Roman" pitchFamily="18" charset="0"/>
              </a:rPr>
              <a:t>D</a:t>
            </a:r>
            <a:r>
              <a:rPr kumimoji="1" lang="zh-CN" altLang="en-US">
                <a:latin typeface="Times New Roman" pitchFamily="18" charset="0"/>
              </a:rPr>
              <a:t>，该电路的状态表如下，如电路的初态为</a:t>
            </a:r>
            <a:r>
              <a:rPr kumimoji="1" lang="en-US" altLang="zh-CN">
                <a:latin typeface="Times New Roman" pitchFamily="18" charset="0"/>
              </a:rPr>
              <a:t>A</a:t>
            </a:r>
            <a:r>
              <a:rPr kumimoji="1" lang="zh-CN" altLang="en-US">
                <a:latin typeface="Times New Roman" pitchFamily="18" charset="0"/>
              </a:rPr>
              <a:t>，</a:t>
            </a:r>
            <a:r>
              <a:rPr kumimoji="1" lang="en-US" altLang="zh-CN">
                <a:latin typeface="Times New Roman" pitchFamily="18" charset="0"/>
              </a:rPr>
              <a:t>X</a:t>
            </a:r>
            <a:r>
              <a:rPr kumimoji="1" lang="zh-CN" altLang="en-US">
                <a:latin typeface="Times New Roman" pitchFamily="18" charset="0"/>
              </a:rPr>
              <a:t>的输入序列为</a:t>
            </a:r>
            <a:r>
              <a:rPr kumimoji="1" lang="en-US" altLang="zh-CN">
                <a:latin typeface="Times New Roman" pitchFamily="18" charset="0"/>
              </a:rPr>
              <a:t>10100110</a:t>
            </a:r>
            <a:r>
              <a:rPr kumimoji="1" lang="zh-CN" altLang="en-US">
                <a:latin typeface="Times New Roman" pitchFamily="18" charset="0"/>
              </a:rPr>
              <a:t>，则该电路的</a:t>
            </a:r>
            <a:r>
              <a:rPr kumimoji="1" lang="zh-CN" altLang="en-US"/>
              <a:t>状态如何转换，输出序列</a:t>
            </a:r>
            <a:r>
              <a:rPr kumimoji="1" lang="en-US" altLang="zh-CN">
                <a:latin typeface="Times New Roman" pitchFamily="18" charset="0"/>
              </a:rPr>
              <a:t>Z</a:t>
            </a:r>
            <a:r>
              <a:rPr kumimoji="1" lang="zh-CN" altLang="en-US"/>
              <a:t>是什么</a:t>
            </a:r>
          </a:p>
        </p:txBody>
      </p:sp>
      <p:grpSp>
        <p:nvGrpSpPr>
          <p:cNvPr id="37976" name="Group 88"/>
          <p:cNvGrpSpPr>
            <a:grpSpLocks/>
          </p:cNvGrpSpPr>
          <p:nvPr/>
        </p:nvGrpSpPr>
        <p:grpSpPr bwMode="auto">
          <a:xfrm>
            <a:off x="612775" y="2997200"/>
            <a:ext cx="3598863" cy="3095625"/>
            <a:chOff x="386" y="1888"/>
            <a:chExt cx="2267" cy="1950"/>
          </a:xfrm>
        </p:grpSpPr>
        <p:sp>
          <p:nvSpPr>
            <p:cNvPr id="37915" name="Text Box 49"/>
            <p:cNvSpPr txBox="1">
              <a:spLocks noChangeArrowheads="1"/>
            </p:cNvSpPr>
            <p:nvPr/>
          </p:nvSpPr>
          <p:spPr bwMode="auto">
            <a:xfrm>
              <a:off x="1005" y="2523"/>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D</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grpSp>
          <p:nvGrpSpPr>
            <p:cNvPr id="37916" name="Group 80"/>
            <p:cNvGrpSpPr>
              <a:grpSpLocks/>
            </p:cNvGrpSpPr>
            <p:nvPr/>
          </p:nvGrpSpPr>
          <p:grpSpPr bwMode="auto">
            <a:xfrm>
              <a:off x="386" y="1888"/>
              <a:ext cx="2222" cy="1950"/>
              <a:chOff x="386" y="1888"/>
              <a:chExt cx="2222" cy="1950"/>
            </a:xfrm>
          </p:grpSpPr>
          <p:sp>
            <p:nvSpPr>
              <p:cNvPr id="37924" name="Line 36"/>
              <p:cNvSpPr>
                <a:spLocks noChangeShapeType="1"/>
              </p:cNvSpPr>
              <p:nvPr/>
            </p:nvSpPr>
            <p:spPr bwMode="auto">
              <a:xfrm>
                <a:off x="403" y="1888"/>
                <a:ext cx="2205" cy="0"/>
              </a:xfrm>
              <a:prstGeom prst="line">
                <a:avLst/>
              </a:prstGeom>
              <a:noFill/>
              <a:ln w="28575">
                <a:solidFill>
                  <a:schemeClr val="folHlink"/>
                </a:solidFill>
                <a:round/>
                <a:headEnd/>
                <a:tailEnd/>
              </a:ln>
            </p:spPr>
            <p:txBody>
              <a:bodyPr/>
              <a:lstStyle/>
              <a:p>
                <a:endParaRPr lang="zh-CN" altLang="en-US"/>
              </a:p>
            </p:txBody>
          </p:sp>
          <p:sp>
            <p:nvSpPr>
              <p:cNvPr id="37925" name="Line 37"/>
              <p:cNvSpPr>
                <a:spLocks noChangeShapeType="1"/>
              </p:cNvSpPr>
              <p:nvPr/>
            </p:nvSpPr>
            <p:spPr bwMode="auto">
              <a:xfrm>
                <a:off x="403" y="3838"/>
                <a:ext cx="2205" cy="0"/>
              </a:xfrm>
              <a:prstGeom prst="line">
                <a:avLst/>
              </a:prstGeom>
              <a:noFill/>
              <a:ln w="28575">
                <a:solidFill>
                  <a:schemeClr val="folHlink"/>
                </a:solidFill>
                <a:round/>
                <a:headEnd/>
                <a:tailEnd/>
              </a:ln>
            </p:spPr>
            <p:txBody>
              <a:bodyPr/>
              <a:lstStyle/>
              <a:p>
                <a:endParaRPr lang="zh-CN" altLang="en-US"/>
              </a:p>
            </p:txBody>
          </p:sp>
          <p:sp>
            <p:nvSpPr>
              <p:cNvPr id="37926" name="Line 38"/>
              <p:cNvSpPr>
                <a:spLocks noChangeShapeType="1"/>
              </p:cNvSpPr>
              <p:nvPr/>
            </p:nvSpPr>
            <p:spPr bwMode="auto">
              <a:xfrm>
                <a:off x="993" y="1888"/>
                <a:ext cx="0" cy="1950"/>
              </a:xfrm>
              <a:prstGeom prst="line">
                <a:avLst/>
              </a:prstGeom>
              <a:noFill/>
              <a:ln w="9525">
                <a:solidFill>
                  <a:schemeClr val="tx1"/>
                </a:solidFill>
                <a:round/>
                <a:headEnd/>
                <a:tailEnd/>
              </a:ln>
            </p:spPr>
            <p:txBody>
              <a:bodyPr/>
              <a:lstStyle/>
              <a:p>
                <a:endParaRPr lang="zh-CN" altLang="en-US"/>
              </a:p>
            </p:txBody>
          </p:sp>
          <p:sp>
            <p:nvSpPr>
              <p:cNvPr id="37927" name="Line 39"/>
              <p:cNvSpPr>
                <a:spLocks noChangeShapeType="1"/>
              </p:cNvSpPr>
              <p:nvPr/>
            </p:nvSpPr>
            <p:spPr bwMode="auto">
              <a:xfrm>
                <a:off x="403" y="2523"/>
                <a:ext cx="2205" cy="0"/>
              </a:xfrm>
              <a:prstGeom prst="line">
                <a:avLst/>
              </a:prstGeom>
              <a:noFill/>
              <a:ln w="9525">
                <a:solidFill>
                  <a:schemeClr val="tx1"/>
                </a:solidFill>
                <a:round/>
                <a:headEnd/>
                <a:tailEnd/>
              </a:ln>
            </p:spPr>
            <p:txBody>
              <a:bodyPr/>
              <a:lstStyle/>
              <a:p>
                <a:endParaRPr lang="zh-CN" altLang="en-US"/>
              </a:p>
            </p:txBody>
          </p:sp>
          <p:sp>
            <p:nvSpPr>
              <p:cNvPr id="37928" name="Line 40"/>
              <p:cNvSpPr>
                <a:spLocks noChangeShapeType="1"/>
              </p:cNvSpPr>
              <p:nvPr/>
            </p:nvSpPr>
            <p:spPr bwMode="auto">
              <a:xfrm>
                <a:off x="403" y="2840"/>
                <a:ext cx="2205" cy="0"/>
              </a:xfrm>
              <a:prstGeom prst="line">
                <a:avLst/>
              </a:prstGeom>
              <a:noFill/>
              <a:ln w="9525">
                <a:solidFill>
                  <a:schemeClr val="tx1"/>
                </a:solidFill>
                <a:round/>
                <a:headEnd/>
                <a:tailEnd/>
              </a:ln>
            </p:spPr>
            <p:txBody>
              <a:bodyPr/>
              <a:lstStyle/>
              <a:p>
                <a:endParaRPr lang="zh-CN" altLang="en-US"/>
              </a:p>
            </p:txBody>
          </p:sp>
          <p:sp>
            <p:nvSpPr>
              <p:cNvPr id="37929" name="Line 41"/>
              <p:cNvSpPr>
                <a:spLocks noChangeShapeType="1"/>
              </p:cNvSpPr>
              <p:nvPr/>
            </p:nvSpPr>
            <p:spPr bwMode="auto">
              <a:xfrm>
                <a:off x="403" y="3158"/>
                <a:ext cx="2205" cy="0"/>
              </a:xfrm>
              <a:prstGeom prst="line">
                <a:avLst/>
              </a:prstGeom>
              <a:noFill/>
              <a:ln w="9525">
                <a:solidFill>
                  <a:schemeClr val="tx1"/>
                </a:solidFill>
                <a:round/>
                <a:headEnd/>
                <a:tailEnd/>
              </a:ln>
            </p:spPr>
            <p:txBody>
              <a:bodyPr/>
              <a:lstStyle/>
              <a:p>
                <a:endParaRPr lang="zh-CN" altLang="en-US"/>
              </a:p>
            </p:txBody>
          </p:sp>
          <p:sp>
            <p:nvSpPr>
              <p:cNvPr id="37930" name="Line 42"/>
              <p:cNvSpPr>
                <a:spLocks noChangeShapeType="1"/>
              </p:cNvSpPr>
              <p:nvPr/>
            </p:nvSpPr>
            <p:spPr bwMode="auto">
              <a:xfrm>
                <a:off x="993" y="2205"/>
                <a:ext cx="1615" cy="0"/>
              </a:xfrm>
              <a:prstGeom prst="line">
                <a:avLst/>
              </a:prstGeom>
              <a:noFill/>
              <a:ln w="9525">
                <a:solidFill>
                  <a:schemeClr val="tx1"/>
                </a:solidFill>
                <a:round/>
                <a:headEnd/>
                <a:tailEnd/>
              </a:ln>
            </p:spPr>
            <p:txBody>
              <a:bodyPr/>
              <a:lstStyle/>
              <a:p>
                <a:endParaRPr lang="zh-CN" altLang="en-US"/>
              </a:p>
            </p:txBody>
          </p:sp>
          <p:sp>
            <p:nvSpPr>
              <p:cNvPr id="37931" name="Line 43"/>
              <p:cNvSpPr>
                <a:spLocks noChangeShapeType="1"/>
              </p:cNvSpPr>
              <p:nvPr/>
            </p:nvSpPr>
            <p:spPr bwMode="auto">
              <a:xfrm>
                <a:off x="1837" y="2206"/>
                <a:ext cx="0" cy="1632"/>
              </a:xfrm>
              <a:prstGeom prst="line">
                <a:avLst/>
              </a:prstGeom>
              <a:noFill/>
              <a:ln w="9525">
                <a:solidFill>
                  <a:schemeClr val="tx1"/>
                </a:solidFill>
                <a:round/>
                <a:headEnd/>
                <a:tailEnd/>
              </a:ln>
            </p:spPr>
            <p:txBody>
              <a:bodyPr/>
              <a:lstStyle/>
              <a:p>
                <a:endParaRPr lang="zh-CN" altLang="en-US"/>
              </a:p>
            </p:txBody>
          </p:sp>
          <p:sp>
            <p:nvSpPr>
              <p:cNvPr id="37932" name="Text Box 45"/>
              <p:cNvSpPr txBox="1">
                <a:spLocks noChangeArrowheads="1"/>
              </p:cNvSpPr>
              <p:nvPr/>
            </p:nvSpPr>
            <p:spPr bwMode="auto">
              <a:xfrm>
                <a:off x="386" y="2046"/>
                <a:ext cx="607"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37933" name="Text Box 46"/>
              <p:cNvSpPr txBox="1">
                <a:spLocks noChangeArrowheads="1"/>
              </p:cNvSpPr>
              <p:nvPr/>
            </p:nvSpPr>
            <p:spPr bwMode="auto">
              <a:xfrm>
                <a:off x="1048"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37934" name="Text Box 47"/>
              <p:cNvSpPr txBox="1">
                <a:spLocks noChangeArrowheads="1"/>
              </p:cNvSpPr>
              <p:nvPr/>
            </p:nvSpPr>
            <p:spPr bwMode="auto">
              <a:xfrm>
                <a:off x="1230" y="1888"/>
                <a:ext cx="1242"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r>
                  <a:rPr lang="en-US" altLang="zh-CN">
                    <a:solidFill>
                      <a:schemeClr val="folHlink"/>
                    </a:solidFill>
                    <a:latin typeface="Times New Roman" pitchFamily="18" charset="0"/>
                  </a:rPr>
                  <a:t> / Z</a:t>
                </a:r>
              </a:p>
            </p:txBody>
          </p:sp>
          <p:sp>
            <p:nvSpPr>
              <p:cNvPr id="37935"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B</a:t>
                </a:r>
              </a:p>
            </p:txBody>
          </p:sp>
          <p:sp>
            <p:nvSpPr>
              <p:cNvPr id="37936" name="Text Box 46"/>
              <p:cNvSpPr txBox="1">
                <a:spLocks noChangeArrowheads="1"/>
              </p:cNvSpPr>
              <p:nvPr/>
            </p:nvSpPr>
            <p:spPr bwMode="auto">
              <a:xfrm>
                <a:off x="1865"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37937" name="Line 41"/>
              <p:cNvSpPr>
                <a:spLocks noChangeShapeType="1"/>
              </p:cNvSpPr>
              <p:nvPr/>
            </p:nvSpPr>
            <p:spPr bwMode="auto">
              <a:xfrm>
                <a:off x="403" y="3475"/>
                <a:ext cx="2205" cy="0"/>
              </a:xfrm>
              <a:prstGeom prst="line">
                <a:avLst/>
              </a:prstGeom>
              <a:noFill/>
              <a:ln w="9525">
                <a:solidFill>
                  <a:schemeClr val="tx1"/>
                </a:solidFill>
                <a:round/>
                <a:headEnd/>
                <a:tailEnd/>
              </a:ln>
            </p:spPr>
            <p:txBody>
              <a:bodyPr/>
              <a:lstStyle/>
              <a:p>
                <a:endParaRPr lang="zh-CN" altLang="en-US"/>
              </a:p>
            </p:txBody>
          </p:sp>
          <p:sp>
            <p:nvSpPr>
              <p:cNvPr id="37938"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A</a:t>
                </a:r>
              </a:p>
            </p:txBody>
          </p:sp>
          <p:sp>
            <p:nvSpPr>
              <p:cNvPr id="37939" name="Text Box 48"/>
              <p:cNvSpPr txBox="1">
                <a:spLocks noChangeArrowheads="1"/>
              </p:cNvSpPr>
              <p:nvPr/>
            </p:nvSpPr>
            <p:spPr bwMode="auto">
              <a:xfrm>
                <a:off x="447" y="350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D</a:t>
                </a:r>
              </a:p>
            </p:txBody>
          </p:sp>
          <p:sp>
            <p:nvSpPr>
              <p:cNvPr id="37940"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C</a:t>
                </a:r>
              </a:p>
            </p:txBody>
          </p:sp>
        </p:grpSp>
        <p:sp>
          <p:nvSpPr>
            <p:cNvPr id="37917" name="Text Box 49"/>
            <p:cNvSpPr txBox="1">
              <a:spLocks noChangeArrowheads="1"/>
            </p:cNvSpPr>
            <p:nvPr/>
          </p:nvSpPr>
          <p:spPr bwMode="auto">
            <a:xfrm>
              <a:off x="1837" y="2523"/>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37918" name="Text Box 49"/>
            <p:cNvSpPr txBox="1">
              <a:spLocks noChangeArrowheads="1"/>
            </p:cNvSpPr>
            <p:nvPr/>
          </p:nvSpPr>
          <p:spPr bwMode="auto">
            <a:xfrm>
              <a:off x="1021" y="2870"/>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37919" name="Text Box 49"/>
            <p:cNvSpPr txBox="1">
              <a:spLocks noChangeArrowheads="1"/>
            </p:cNvSpPr>
            <p:nvPr/>
          </p:nvSpPr>
          <p:spPr bwMode="auto">
            <a:xfrm>
              <a:off x="1020" y="3187"/>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37920" name="Text Box 49"/>
            <p:cNvSpPr txBox="1">
              <a:spLocks noChangeArrowheads="1"/>
            </p:cNvSpPr>
            <p:nvPr/>
          </p:nvSpPr>
          <p:spPr bwMode="auto">
            <a:xfrm>
              <a:off x="1837" y="3505"/>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37921" name="Text Box 49"/>
            <p:cNvSpPr txBox="1">
              <a:spLocks noChangeArrowheads="1"/>
            </p:cNvSpPr>
            <p:nvPr/>
          </p:nvSpPr>
          <p:spPr bwMode="auto">
            <a:xfrm>
              <a:off x="1004" y="3505"/>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sp>
          <p:nvSpPr>
            <p:cNvPr id="37922" name="Text Box 49"/>
            <p:cNvSpPr txBox="1">
              <a:spLocks noChangeArrowheads="1"/>
            </p:cNvSpPr>
            <p:nvPr/>
          </p:nvSpPr>
          <p:spPr bwMode="auto">
            <a:xfrm>
              <a:off x="1837" y="3187"/>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D</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sp>
          <p:nvSpPr>
            <p:cNvPr id="37923" name="Text Box 49"/>
            <p:cNvSpPr txBox="1">
              <a:spLocks noChangeArrowheads="1"/>
            </p:cNvSpPr>
            <p:nvPr/>
          </p:nvSpPr>
          <p:spPr bwMode="auto">
            <a:xfrm>
              <a:off x="1837" y="2870"/>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grpSp>
      <p:grpSp>
        <p:nvGrpSpPr>
          <p:cNvPr id="37979" name="Group 91"/>
          <p:cNvGrpSpPr>
            <a:grpSpLocks/>
          </p:cNvGrpSpPr>
          <p:nvPr/>
        </p:nvGrpSpPr>
        <p:grpSpPr bwMode="auto">
          <a:xfrm>
            <a:off x="4787900" y="2874963"/>
            <a:ext cx="4103688" cy="522287"/>
            <a:chOff x="3016" y="1811"/>
            <a:chExt cx="2585" cy="329"/>
          </a:xfrm>
        </p:grpSpPr>
        <p:sp>
          <p:nvSpPr>
            <p:cNvPr id="37913" name="Text Box 89"/>
            <p:cNvSpPr txBox="1">
              <a:spLocks noChangeArrowheads="1"/>
            </p:cNvSpPr>
            <p:nvPr/>
          </p:nvSpPr>
          <p:spPr bwMode="auto">
            <a:xfrm>
              <a:off x="3458" y="1813"/>
              <a:ext cx="2143"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1  0  1  0  0  1  1  0</a:t>
              </a:r>
            </a:p>
          </p:txBody>
        </p:sp>
        <p:sp>
          <p:nvSpPr>
            <p:cNvPr id="37914" name="Rectangle 90"/>
            <p:cNvSpPr>
              <a:spLocks noChangeArrowheads="1"/>
            </p:cNvSpPr>
            <p:nvPr/>
          </p:nvSpPr>
          <p:spPr bwMode="auto">
            <a:xfrm>
              <a:off x="3016" y="1811"/>
              <a:ext cx="353" cy="327"/>
            </a:xfrm>
            <a:prstGeom prst="rect">
              <a:avLst/>
            </a:prstGeom>
            <a:noFill/>
            <a:ln w="9525">
              <a:noFill/>
              <a:miter lim="800000"/>
              <a:headEnd/>
              <a:tailEnd/>
            </a:ln>
          </p:spPr>
          <p:txBody>
            <a:bodyPr wrap="none">
              <a:spAutoFit/>
            </a:bodyPr>
            <a:lstStyle/>
            <a:p>
              <a:pPr defTabSz="914400"/>
              <a:r>
                <a:rPr lang="en-US" altLang="zh-CN" sz="2800">
                  <a:solidFill>
                    <a:schemeClr val="folHlink"/>
                  </a:solidFill>
                  <a:latin typeface="Times New Roman" pitchFamily="18" charset="0"/>
                </a:rPr>
                <a:t>X:</a:t>
              </a:r>
              <a:endParaRPr lang="zh-CN" altLang="en-US" sz="2800">
                <a:solidFill>
                  <a:schemeClr val="folHlink"/>
                </a:solidFill>
                <a:latin typeface="Times New Roman" pitchFamily="18" charset="0"/>
              </a:endParaRPr>
            </a:p>
          </p:txBody>
        </p:sp>
      </p:grpSp>
      <p:sp>
        <p:nvSpPr>
          <p:cNvPr id="37981" name="Text Box 93"/>
          <p:cNvSpPr txBox="1">
            <a:spLocks noChangeArrowheads="1"/>
          </p:cNvSpPr>
          <p:nvPr/>
        </p:nvSpPr>
        <p:spPr bwMode="auto">
          <a:xfrm>
            <a:off x="6659563" y="5213350"/>
            <a:ext cx="2089150" cy="519113"/>
          </a:xfrm>
          <a:prstGeom prst="rect">
            <a:avLst/>
          </a:prstGeom>
          <a:noFill/>
          <a:ln w="9525">
            <a:noFill/>
            <a:miter lim="800000"/>
            <a:headEnd/>
            <a:tailEnd/>
          </a:ln>
        </p:spPr>
        <p:txBody>
          <a:bodyPr>
            <a:spAutoFit/>
          </a:bodyPr>
          <a:lstStyle/>
          <a:p>
            <a:pPr defTabSz="914400"/>
            <a:r>
              <a:rPr lang="en-US" altLang="zh-CN" sz="2800">
                <a:solidFill>
                  <a:srgbClr val="009900"/>
                </a:solidFill>
                <a:latin typeface="Times New Roman" pitchFamily="18" charset="0"/>
              </a:rPr>
              <a:t>0  0  1  0  0</a:t>
            </a:r>
          </a:p>
        </p:txBody>
      </p:sp>
      <p:grpSp>
        <p:nvGrpSpPr>
          <p:cNvPr id="37986" name="Group 98"/>
          <p:cNvGrpSpPr>
            <a:grpSpLocks/>
          </p:cNvGrpSpPr>
          <p:nvPr/>
        </p:nvGrpSpPr>
        <p:grpSpPr bwMode="auto">
          <a:xfrm>
            <a:off x="4787900" y="3644900"/>
            <a:ext cx="1227138" cy="519113"/>
            <a:chOff x="3016" y="2296"/>
            <a:chExt cx="773" cy="327"/>
          </a:xfrm>
        </p:grpSpPr>
        <p:sp>
          <p:nvSpPr>
            <p:cNvPr id="37911" name="Rectangle 94"/>
            <p:cNvSpPr>
              <a:spLocks noChangeArrowheads="1"/>
            </p:cNvSpPr>
            <p:nvPr/>
          </p:nvSpPr>
          <p:spPr bwMode="auto">
            <a:xfrm>
              <a:off x="3016" y="2296"/>
              <a:ext cx="454"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endParaRPr lang="zh-CN" altLang="en-US" sz="2800">
                <a:solidFill>
                  <a:schemeClr val="folHlink"/>
                </a:solidFill>
                <a:latin typeface="Times New Roman" pitchFamily="18" charset="0"/>
              </a:endParaRPr>
            </a:p>
          </p:txBody>
        </p:sp>
        <p:sp>
          <p:nvSpPr>
            <p:cNvPr id="37912" name="Rectangle 95"/>
            <p:cNvSpPr>
              <a:spLocks noChangeArrowheads="1"/>
            </p:cNvSpPr>
            <p:nvPr/>
          </p:nvSpPr>
          <p:spPr bwMode="auto">
            <a:xfrm>
              <a:off x="3379" y="2296"/>
              <a:ext cx="410"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a:t>
              </a:r>
              <a:endParaRPr lang="zh-CN" altLang="en-US" sz="2800">
                <a:solidFill>
                  <a:schemeClr val="hlink"/>
                </a:solidFill>
                <a:latin typeface="Times New Roman" pitchFamily="18" charset="0"/>
              </a:endParaRPr>
            </a:p>
          </p:txBody>
        </p:sp>
      </p:grpSp>
      <p:sp>
        <p:nvSpPr>
          <p:cNvPr id="37984" name="Rectangle 96"/>
          <p:cNvSpPr>
            <a:spLocks noChangeArrowheads="1"/>
          </p:cNvSpPr>
          <p:nvPr/>
        </p:nvSpPr>
        <p:spPr bwMode="auto">
          <a:xfrm>
            <a:off x="6516688" y="3644900"/>
            <a:ext cx="2232025" cy="519113"/>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 A D A C D</a:t>
            </a:r>
            <a:endParaRPr lang="zh-CN" altLang="en-US" sz="2800">
              <a:solidFill>
                <a:schemeClr val="hlink"/>
              </a:solidFill>
              <a:latin typeface="Times New Roman" pitchFamily="18" charset="0"/>
            </a:endParaRPr>
          </a:p>
        </p:txBody>
      </p:sp>
      <p:grpSp>
        <p:nvGrpSpPr>
          <p:cNvPr id="37989" name="Group 101"/>
          <p:cNvGrpSpPr>
            <a:grpSpLocks/>
          </p:cNvGrpSpPr>
          <p:nvPr/>
        </p:nvGrpSpPr>
        <p:grpSpPr bwMode="auto">
          <a:xfrm>
            <a:off x="4394200" y="4292600"/>
            <a:ext cx="4281488" cy="1439863"/>
            <a:chOff x="2768" y="2704"/>
            <a:chExt cx="2697" cy="907"/>
          </a:xfrm>
        </p:grpSpPr>
        <p:sp>
          <p:nvSpPr>
            <p:cNvPr id="37908" name="Rectangle 97"/>
            <p:cNvSpPr>
              <a:spLocks noChangeArrowheads="1"/>
            </p:cNvSpPr>
            <p:nvPr/>
          </p:nvSpPr>
          <p:spPr bwMode="auto">
            <a:xfrm>
              <a:off x="2768" y="2795"/>
              <a:ext cx="816"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a:t>
              </a:r>
              <a:endParaRPr lang="zh-CN" altLang="en-US" sz="2800">
                <a:solidFill>
                  <a:schemeClr val="folHlink"/>
                </a:solidFill>
                <a:latin typeface="Times New Roman" pitchFamily="18" charset="0"/>
              </a:endParaRPr>
            </a:p>
          </p:txBody>
        </p:sp>
        <p:sp>
          <p:nvSpPr>
            <p:cNvPr id="37909" name="Rectangle 99"/>
            <p:cNvSpPr>
              <a:spLocks noChangeArrowheads="1"/>
            </p:cNvSpPr>
            <p:nvPr/>
          </p:nvSpPr>
          <p:spPr bwMode="auto">
            <a:xfrm>
              <a:off x="3045" y="3284"/>
              <a:ext cx="454"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Z:</a:t>
              </a:r>
              <a:endParaRPr lang="zh-CN" altLang="en-US" sz="2800">
                <a:solidFill>
                  <a:schemeClr val="folHlink"/>
                </a:solidFill>
                <a:latin typeface="Times New Roman" pitchFamily="18" charset="0"/>
              </a:endParaRPr>
            </a:p>
          </p:txBody>
        </p:sp>
        <p:sp>
          <p:nvSpPr>
            <p:cNvPr id="37910" name="Line 100"/>
            <p:cNvSpPr>
              <a:spLocks noChangeShapeType="1"/>
            </p:cNvSpPr>
            <p:nvPr/>
          </p:nvSpPr>
          <p:spPr bwMode="auto">
            <a:xfrm>
              <a:off x="2925" y="2704"/>
              <a:ext cx="2540" cy="0"/>
            </a:xfrm>
            <a:prstGeom prst="line">
              <a:avLst/>
            </a:prstGeom>
            <a:noFill/>
            <a:ln w="9525">
              <a:solidFill>
                <a:schemeClr val="tx1"/>
              </a:solidFill>
              <a:round/>
              <a:headEnd/>
              <a:tailEnd/>
            </a:ln>
          </p:spPr>
          <p:txBody>
            <a:bodyPr/>
            <a:lstStyle/>
            <a:p>
              <a:endParaRPr lang="zh-CN" altLang="en-US"/>
            </a:p>
          </p:txBody>
        </p:sp>
      </p:grpSp>
      <p:sp>
        <p:nvSpPr>
          <p:cNvPr id="37990" name="Rectangle 102"/>
          <p:cNvSpPr>
            <a:spLocks noChangeArrowheads="1"/>
          </p:cNvSpPr>
          <p:nvPr/>
        </p:nvSpPr>
        <p:spPr bwMode="auto">
          <a:xfrm>
            <a:off x="5360988" y="4437063"/>
            <a:ext cx="650875" cy="519112"/>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C</a:t>
            </a:r>
            <a:endParaRPr lang="zh-CN" altLang="en-US" sz="2800">
              <a:solidFill>
                <a:schemeClr val="hlink"/>
              </a:solidFill>
              <a:latin typeface="Times New Roman" pitchFamily="18" charset="0"/>
            </a:endParaRPr>
          </a:p>
        </p:txBody>
      </p:sp>
      <p:sp>
        <p:nvSpPr>
          <p:cNvPr id="37991" name="Text Box 103"/>
          <p:cNvSpPr txBox="1">
            <a:spLocks noChangeArrowheads="1"/>
          </p:cNvSpPr>
          <p:nvPr/>
        </p:nvSpPr>
        <p:spPr bwMode="auto">
          <a:xfrm>
            <a:off x="5318125" y="5213350"/>
            <a:ext cx="720725" cy="519113"/>
          </a:xfrm>
          <a:prstGeom prst="rect">
            <a:avLst/>
          </a:prstGeom>
          <a:noFill/>
          <a:ln w="9525">
            <a:noFill/>
            <a:miter lim="800000"/>
            <a:headEnd/>
            <a:tailEnd/>
          </a:ln>
        </p:spPr>
        <p:txBody>
          <a:bodyPr>
            <a:spAutoFit/>
          </a:bodyPr>
          <a:lstStyle/>
          <a:p>
            <a:pPr algn="ctr" defTabSz="914400"/>
            <a:r>
              <a:rPr lang="en-US" altLang="zh-CN" sz="2800">
                <a:solidFill>
                  <a:srgbClr val="009900"/>
                </a:solidFill>
                <a:latin typeface="Times New Roman" pitchFamily="18" charset="0"/>
              </a:rPr>
              <a:t>1</a:t>
            </a:r>
          </a:p>
        </p:txBody>
      </p:sp>
      <p:sp>
        <p:nvSpPr>
          <p:cNvPr id="37992" name="Rectangle 104"/>
          <p:cNvSpPr>
            <a:spLocks noChangeArrowheads="1"/>
          </p:cNvSpPr>
          <p:nvPr/>
        </p:nvSpPr>
        <p:spPr bwMode="auto">
          <a:xfrm>
            <a:off x="5721350" y="3644900"/>
            <a:ext cx="65087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C</a:t>
            </a:r>
            <a:endParaRPr lang="zh-CN" altLang="en-US" sz="2800">
              <a:solidFill>
                <a:schemeClr val="hlink"/>
              </a:solidFill>
              <a:latin typeface="Times New Roman" pitchFamily="18" charset="0"/>
            </a:endParaRPr>
          </a:p>
        </p:txBody>
      </p:sp>
      <p:sp>
        <p:nvSpPr>
          <p:cNvPr id="37993" name="Rectangle 105"/>
          <p:cNvSpPr>
            <a:spLocks noChangeArrowheads="1"/>
          </p:cNvSpPr>
          <p:nvPr/>
        </p:nvSpPr>
        <p:spPr bwMode="auto">
          <a:xfrm>
            <a:off x="5724525" y="4437063"/>
            <a:ext cx="650875" cy="519112"/>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B</a:t>
            </a:r>
            <a:endParaRPr lang="zh-CN" altLang="en-US" sz="2800">
              <a:solidFill>
                <a:schemeClr val="hlink"/>
              </a:solidFill>
              <a:latin typeface="Times New Roman" pitchFamily="18" charset="0"/>
            </a:endParaRPr>
          </a:p>
        </p:txBody>
      </p:sp>
      <p:sp>
        <p:nvSpPr>
          <p:cNvPr id="37994" name="Text Box 106"/>
          <p:cNvSpPr txBox="1">
            <a:spLocks noChangeArrowheads="1"/>
          </p:cNvSpPr>
          <p:nvPr/>
        </p:nvSpPr>
        <p:spPr bwMode="auto">
          <a:xfrm>
            <a:off x="5651500" y="5213350"/>
            <a:ext cx="720725" cy="519113"/>
          </a:xfrm>
          <a:prstGeom prst="rect">
            <a:avLst/>
          </a:prstGeom>
          <a:noFill/>
          <a:ln w="9525">
            <a:noFill/>
            <a:miter lim="800000"/>
            <a:headEnd/>
            <a:tailEnd/>
          </a:ln>
        </p:spPr>
        <p:txBody>
          <a:bodyPr>
            <a:spAutoFit/>
          </a:bodyPr>
          <a:lstStyle/>
          <a:p>
            <a:pPr algn="ctr" defTabSz="914400"/>
            <a:r>
              <a:rPr lang="en-US" altLang="zh-CN" sz="2800">
                <a:solidFill>
                  <a:srgbClr val="009900"/>
                </a:solidFill>
                <a:latin typeface="Times New Roman" pitchFamily="18" charset="0"/>
              </a:rPr>
              <a:t>1</a:t>
            </a:r>
          </a:p>
        </p:txBody>
      </p:sp>
      <p:sp>
        <p:nvSpPr>
          <p:cNvPr id="37995" name="Rectangle 107"/>
          <p:cNvSpPr>
            <a:spLocks noChangeArrowheads="1"/>
          </p:cNvSpPr>
          <p:nvPr/>
        </p:nvSpPr>
        <p:spPr bwMode="auto">
          <a:xfrm>
            <a:off x="6081713" y="3644900"/>
            <a:ext cx="65087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B</a:t>
            </a:r>
            <a:endParaRPr lang="zh-CN" altLang="en-US" sz="2800">
              <a:solidFill>
                <a:schemeClr val="hlink"/>
              </a:solidFill>
              <a:latin typeface="Times New Roman" pitchFamily="18" charset="0"/>
            </a:endParaRPr>
          </a:p>
        </p:txBody>
      </p:sp>
      <p:sp>
        <p:nvSpPr>
          <p:cNvPr id="37996" name="Rectangle 108"/>
          <p:cNvSpPr>
            <a:spLocks noChangeArrowheads="1"/>
          </p:cNvSpPr>
          <p:nvPr/>
        </p:nvSpPr>
        <p:spPr bwMode="auto">
          <a:xfrm>
            <a:off x="6083300" y="4437063"/>
            <a:ext cx="650875" cy="519112"/>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a:t>
            </a:r>
            <a:endParaRPr lang="zh-CN" altLang="en-US" sz="2800">
              <a:solidFill>
                <a:schemeClr val="hlink"/>
              </a:solidFill>
              <a:latin typeface="Times New Roman" pitchFamily="18" charset="0"/>
            </a:endParaRPr>
          </a:p>
        </p:txBody>
      </p:sp>
      <p:sp>
        <p:nvSpPr>
          <p:cNvPr id="37997" name="Text Box 109"/>
          <p:cNvSpPr txBox="1">
            <a:spLocks noChangeArrowheads="1"/>
          </p:cNvSpPr>
          <p:nvPr/>
        </p:nvSpPr>
        <p:spPr bwMode="auto">
          <a:xfrm>
            <a:off x="6011863" y="5213350"/>
            <a:ext cx="720725" cy="519113"/>
          </a:xfrm>
          <a:prstGeom prst="rect">
            <a:avLst/>
          </a:prstGeom>
          <a:noFill/>
          <a:ln w="9525">
            <a:noFill/>
            <a:miter lim="800000"/>
            <a:headEnd/>
            <a:tailEnd/>
          </a:ln>
        </p:spPr>
        <p:txBody>
          <a:bodyPr>
            <a:spAutoFit/>
          </a:bodyPr>
          <a:lstStyle/>
          <a:p>
            <a:pPr algn="ctr" defTabSz="914400"/>
            <a:r>
              <a:rPr lang="en-US" altLang="zh-CN" sz="2800">
                <a:solidFill>
                  <a:srgbClr val="009900"/>
                </a:solidFill>
                <a:latin typeface="Times New Roman" pitchFamily="18" charset="0"/>
              </a:rPr>
              <a:t>0</a:t>
            </a:r>
          </a:p>
        </p:txBody>
      </p:sp>
      <p:sp>
        <p:nvSpPr>
          <p:cNvPr id="37998" name="Rectangle 110"/>
          <p:cNvSpPr>
            <a:spLocks noChangeArrowheads="1"/>
          </p:cNvSpPr>
          <p:nvPr/>
        </p:nvSpPr>
        <p:spPr bwMode="auto">
          <a:xfrm>
            <a:off x="6516688" y="4437063"/>
            <a:ext cx="2232025" cy="519112"/>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 D A C D A</a:t>
            </a:r>
            <a:endParaRPr lang="zh-CN" altLang="en-US" sz="280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947"/>
                                        </p:tgtEl>
                                        <p:attrNameLst>
                                          <p:attrName>style.visibility</p:attrName>
                                        </p:attrNameLst>
                                      </p:cBhvr>
                                      <p:to>
                                        <p:strVal val="visible"/>
                                      </p:to>
                                    </p:set>
                                    <p:anim calcmode="discrete" valueType="clr">
                                      <p:cBhvr override="childStyle">
                                        <p:cTn id="7" dur="80"/>
                                        <p:tgtEl>
                                          <p:spTgt spid="3794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947"/>
                                        </p:tgtEl>
                                        <p:attrNameLst>
                                          <p:attrName>fillcolor</p:attrName>
                                        </p:attrNameLst>
                                      </p:cBhvr>
                                      <p:tavLst>
                                        <p:tav tm="0">
                                          <p:val>
                                            <p:clrVal>
                                              <a:schemeClr val="accent2"/>
                                            </p:clrVal>
                                          </p:val>
                                        </p:tav>
                                        <p:tav tm="50000">
                                          <p:val>
                                            <p:clrVal>
                                              <a:schemeClr val="hlink"/>
                                            </p:clrVal>
                                          </p:val>
                                        </p:tav>
                                      </p:tavLst>
                                    </p:anim>
                                    <p:set>
                                      <p:cBhvr>
                                        <p:cTn id="9" dur="80"/>
                                        <p:tgtEl>
                                          <p:spTgt spid="3794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7976"/>
                                        </p:tgtEl>
                                        <p:attrNameLst>
                                          <p:attrName>style.visibility</p:attrName>
                                        </p:attrNameLst>
                                      </p:cBhvr>
                                      <p:to>
                                        <p:strVal val="visible"/>
                                      </p:to>
                                    </p:set>
                                    <p:animEffect transition="in" filter="blinds(horizontal)">
                                      <p:cBhvr>
                                        <p:cTn id="14" dur="500"/>
                                        <p:tgtEl>
                                          <p:spTgt spid="37976"/>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7979"/>
                                        </p:tgtEl>
                                        <p:attrNameLst>
                                          <p:attrName>style.visibility</p:attrName>
                                        </p:attrNameLst>
                                      </p:cBhvr>
                                      <p:to>
                                        <p:strVal val="visible"/>
                                      </p:to>
                                    </p:set>
                                    <p:animEffect transition="in" filter="strips(downRight)">
                                      <p:cBhvr>
                                        <p:cTn id="19" dur="500"/>
                                        <p:tgtEl>
                                          <p:spTgt spid="37979"/>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37986"/>
                                        </p:tgtEl>
                                        <p:attrNameLst>
                                          <p:attrName>style.visibility</p:attrName>
                                        </p:attrNameLst>
                                      </p:cBhvr>
                                      <p:to>
                                        <p:strVal val="visible"/>
                                      </p:to>
                                    </p:set>
                                    <p:animEffect transition="in" filter="strips(downRight)">
                                      <p:cBhvr>
                                        <p:cTn id="24" dur="500"/>
                                        <p:tgtEl>
                                          <p:spTgt spid="3798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7989"/>
                                        </p:tgtEl>
                                        <p:attrNameLst>
                                          <p:attrName>style.visibility</p:attrName>
                                        </p:attrNameLst>
                                      </p:cBhvr>
                                      <p:to>
                                        <p:strVal val="visible"/>
                                      </p:to>
                                    </p:set>
                                    <p:animEffect transition="in" filter="blinds(horizontal)">
                                      <p:cBhvr>
                                        <p:cTn id="29" dur="500"/>
                                        <p:tgtEl>
                                          <p:spTgt spid="3798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7990"/>
                                        </p:tgtEl>
                                        <p:attrNameLst>
                                          <p:attrName>style.visibility</p:attrName>
                                        </p:attrNameLst>
                                      </p:cBhvr>
                                      <p:to>
                                        <p:strVal val="visible"/>
                                      </p:to>
                                    </p:set>
                                    <p:animEffect transition="in" filter="blinds(horizontal)">
                                      <p:cBhvr>
                                        <p:cTn id="34" dur="500"/>
                                        <p:tgtEl>
                                          <p:spTgt spid="3799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991"/>
                                        </p:tgtEl>
                                        <p:attrNameLst>
                                          <p:attrName>style.visibility</p:attrName>
                                        </p:attrNameLst>
                                      </p:cBhvr>
                                      <p:to>
                                        <p:strVal val="visible"/>
                                      </p:to>
                                    </p:set>
                                    <p:animEffect transition="in" filter="blinds(horizontal)">
                                      <p:cBhvr>
                                        <p:cTn id="39" dur="500"/>
                                        <p:tgtEl>
                                          <p:spTgt spid="3799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7992"/>
                                        </p:tgtEl>
                                        <p:attrNameLst>
                                          <p:attrName>style.visibility</p:attrName>
                                        </p:attrNameLst>
                                      </p:cBhvr>
                                      <p:to>
                                        <p:strVal val="visible"/>
                                      </p:to>
                                    </p:set>
                                    <p:animEffect transition="in" filter="blinds(horizontal)">
                                      <p:cBhvr>
                                        <p:cTn id="44" dur="500"/>
                                        <p:tgtEl>
                                          <p:spTgt spid="3799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7993"/>
                                        </p:tgtEl>
                                        <p:attrNameLst>
                                          <p:attrName>style.visibility</p:attrName>
                                        </p:attrNameLst>
                                      </p:cBhvr>
                                      <p:to>
                                        <p:strVal val="visible"/>
                                      </p:to>
                                    </p:set>
                                    <p:animEffect transition="in" filter="blinds(horizontal)">
                                      <p:cBhvr>
                                        <p:cTn id="49" dur="500"/>
                                        <p:tgtEl>
                                          <p:spTgt spid="37993"/>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37994"/>
                                        </p:tgtEl>
                                        <p:attrNameLst>
                                          <p:attrName>style.visibility</p:attrName>
                                        </p:attrNameLst>
                                      </p:cBhvr>
                                      <p:to>
                                        <p:strVal val="visible"/>
                                      </p:to>
                                    </p:set>
                                    <p:animEffect transition="in" filter="blinds(horizontal)">
                                      <p:cBhvr>
                                        <p:cTn id="53" dur="500"/>
                                        <p:tgtEl>
                                          <p:spTgt spid="3799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7995"/>
                                        </p:tgtEl>
                                        <p:attrNameLst>
                                          <p:attrName>style.visibility</p:attrName>
                                        </p:attrNameLst>
                                      </p:cBhvr>
                                      <p:to>
                                        <p:strVal val="visible"/>
                                      </p:to>
                                    </p:set>
                                    <p:animEffect transition="in" filter="blinds(horizontal)">
                                      <p:cBhvr>
                                        <p:cTn id="58" dur="500"/>
                                        <p:tgtEl>
                                          <p:spTgt spid="3799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7996"/>
                                        </p:tgtEl>
                                        <p:attrNameLst>
                                          <p:attrName>style.visibility</p:attrName>
                                        </p:attrNameLst>
                                      </p:cBhvr>
                                      <p:to>
                                        <p:strVal val="visible"/>
                                      </p:to>
                                    </p:set>
                                    <p:animEffect transition="in" filter="blinds(horizontal)">
                                      <p:cBhvr>
                                        <p:cTn id="63" dur="500"/>
                                        <p:tgtEl>
                                          <p:spTgt spid="3799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7997"/>
                                        </p:tgtEl>
                                        <p:attrNameLst>
                                          <p:attrName>style.visibility</p:attrName>
                                        </p:attrNameLst>
                                      </p:cBhvr>
                                      <p:to>
                                        <p:strVal val="visible"/>
                                      </p:to>
                                    </p:set>
                                    <p:animEffect transition="in" filter="blinds(horizontal)">
                                      <p:cBhvr>
                                        <p:cTn id="68" dur="500"/>
                                        <p:tgtEl>
                                          <p:spTgt spid="37997"/>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37984"/>
                                        </p:tgtEl>
                                        <p:attrNameLst>
                                          <p:attrName>style.visibility</p:attrName>
                                        </p:attrNameLst>
                                      </p:cBhvr>
                                      <p:to>
                                        <p:strVal val="visible"/>
                                      </p:to>
                                    </p:set>
                                    <p:animEffect transition="in" filter="strips(downRight)">
                                      <p:cBhvr>
                                        <p:cTn id="73" dur="500"/>
                                        <p:tgtEl>
                                          <p:spTgt spid="37984"/>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grpId="1" nodeType="clickEffect">
                                  <p:stCondLst>
                                    <p:cond delay="0"/>
                                  </p:stCondLst>
                                  <p:childTnLst>
                                    <p:set>
                                      <p:cBhvr>
                                        <p:cTn id="77" dur="1" fill="hold">
                                          <p:stCondLst>
                                            <p:cond delay="0"/>
                                          </p:stCondLst>
                                        </p:cTn>
                                        <p:tgtEl>
                                          <p:spTgt spid="37998"/>
                                        </p:tgtEl>
                                        <p:attrNameLst>
                                          <p:attrName>style.visibility</p:attrName>
                                        </p:attrNameLst>
                                      </p:cBhvr>
                                      <p:to>
                                        <p:strVal val="visible"/>
                                      </p:to>
                                    </p:set>
                                    <p:animEffect transition="in" filter="strips(downRight)">
                                      <p:cBhvr>
                                        <p:cTn id="78" dur="500"/>
                                        <p:tgtEl>
                                          <p:spTgt spid="37998"/>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grpId="0" nodeType="clickEffect">
                                  <p:stCondLst>
                                    <p:cond delay="0"/>
                                  </p:stCondLst>
                                  <p:childTnLst>
                                    <p:set>
                                      <p:cBhvr>
                                        <p:cTn id="82" dur="1" fill="hold">
                                          <p:stCondLst>
                                            <p:cond delay="0"/>
                                          </p:stCondLst>
                                        </p:cTn>
                                        <p:tgtEl>
                                          <p:spTgt spid="37981"/>
                                        </p:tgtEl>
                                        <p:attrNameLst>
                                          <p:attrName>style.visibility</p:attrName>
                                        </p:attrNameLst>
                                      </p:cBhvr>
                                      <p:to>
                                        <p:strVal val="visible"/>
                                      </p:to>
                                    </p:set>
                                    <p:animEffect transition="in" filter="strips(downRight)">
                                      <p:cBhvr>
                                        <p:cTn id="83" dur="500"/>
                                        <p:tgtEl>
                                          <p:spTgt spid="3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7" grpId="0"/>
      <p:bldP spid="37981" grpId="0"/>
      <p:bldP spid="37984" grpId="0"/>
      <p:bldP spid="37990" grpId="0"/>
      <p:bldP spid="37991" grpId="0"/>
      <p:bldP spid="37992" grpId="0"/>
      <p:bldP spid="37993" grpId="0"/>
      <p:bldP spid="37994" grpId="0"/>
      <p:bldP spid="37995" grpId="0"/>
      <p:bldP spid="37996" grpId="0"/>
      <p:bldP spid="37997" grpId="0"/>
      <p:bldP spid="3799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8914"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8917" name="Rectangle 46"/>
          <p:cNvSpPr>
            <a:spLocks noChangeArrowheads="1"/>
          </p:cNvSpPr>
          <p:nvPr/>
        </p:nvSpPr>
        <p:spPr bwMode="auto">
          <a:xfrm>
            <a:off x="755650" y="1100138"/>
            <a:ext cx="4103688" cy="519112"/>
          </a:xfrm>
          <a:prstGeom prst="rect">
            <a:avLst/>
          </a:prstGeom>
          <a:noFill/>
          <a:ln w="9525">
            <a:noFill/>
            <a:miter lim="800000"/>
            <a:headEnd/>
            <a:tailEnd/>
          </a:ln>
        </p:spPr>
        <p:txBody>
          <a:bodyPr>
            <a:spAutoFit/>
          </a:bodyPr>
          <a:lstStyle/>
          <a:p>
            <a:pPr defTabSz="914400"/>
            <a:r>
              <a:rPr kumimoji="1" lang="zh-CN" altLang="en-US" sz="2800"/>
              <a:t>* </a:t>
            </a:r>
            <a:r>
              <a:rPr kumimoji="1" lang="en-US" altLang="zh-CN" sz="2800">
                <a:latin typeface="Times New Roman" pitchFamily="18" charset="0"/>
              </a:rPr>
              <a:t>Moore</a:t>
            </a:r>
            <a:r>
              <a:rPr kumimoji="1" lang="zh-CN" altLang="en-US" sz="2800"/>
              <a:t>型电路状态表</a:t>
            </a:r>
          </a:p>
        </p:txBody>
      </p:sp>
      <p:grpSp>
        <p:nvGrpSpPr>
          <p:cNvPr id="35890" name="Group 50"/>
          <p:cNvGrpSpPr>
            <a:grpSpLocks/>
          </p:cNvGrpSpPr>
          <p:nvPr/>
        </p:nvGrpSpPr>
        <p:grpSpPr bwMode="auto">
          <a:xfrm>
            <a:off x="657225" y="2062163"/>
            <a:ext cx="4059238" cy="2519362"/>
            <a:chOff x="459" y="1616"/>
            <a:chExt cx="2557" cy="1587"/>
          </a:xfrm>
        </p:grpSpPr>
        <p:sp>
          <p:nvSpPr>
            <p:cNvPr id="38952" name="Line 36"/>
            <p:cNvSpPr>
              <a:spLocks noChangeShapeType="1"/>
            </p:cNvSpPr>
            <p:nvPr/>
          </p:nvSpPr>
          <p:spPr bwMode="auto">
            <a:xfrm>
              <a:off x="476" y="1616"/>
              <a:ext cx="2540" cy="0"/>
            </a:xfrm>
            <a:prstGeom prst="line">
              <a:avLst/>
            </a:prstGeom>
            <a:noFill/>
            <a:ln w="28575">
              <a:solidFill>
                <a:schemeClr val="folHlink"/>
              </a:solidFill>
              <a:round/>
              <a:headEnd/>
              <a:tailEnd/>
            </a:ln>
          </p:spPr>
          <p:txBody>
            <a:bodyPr/>
            <a:lstStyle/>
            <a:p>
              <a:endParaRPr lang="zh-CN" altLang="en-US"/>
            </a:p>
          </p:txBody>
        </p:sp>
        <p:sp>
          <p:nvSpPr>
            <p:cNvPr id="38953" name="Line 37"/>
            <p:cNvSpPr>
              <a:spLocks noChangeShapeType="1"/>
            </p:cNvSpPr>
            <p:nvPr/>
          </p:nvSpPr>
          <p:spPr bwMode="auto">
            <a:xfrm>
              <a:off x="476" y="3203"/>
              <a:ext cx="2540" cy="0"/>
            </a:xfrm>
            <a:prstGeom prst="line">
              <a:avLst/>
            </a:prstGeom>
            <a:noFill/>
            <a:ln w="28575">
              <a:solidFill>
                <a:schemeClr val="folHlink"/>
              </a:solidFill>
              <a:round/>
              <a:headEnd/>
              <a:tailEnd/>
            </a:ln>
          </p:spPr>
          <p:txBody>
            <a:bodyPr/>
            <a:lstStyle/>
            <a:p>
              <a:endParaRPr lang="zh-CN" altLang="en-US"/>
            </a:p>
          </p:txBody>
        </p:sp>
        <p:sp>
          <p:nvSpPr>
            <p:cNvPr id="38954" name="Line 38"/>
            <p:cNvSpPr>
              <a:spLocks noChangeShapeType="1"/>
            </p:cNvSpPr>
            <p:nvPr/>
          </p:nvSpPr>
          <p:spPr bwMode="auto">
            <a:xfrm>
              <a:off x="1066" y="1616"/>
              <a:ext cx="0" cy="1587"/>
            </a:xfrm>
            <a:prstGeom prst="line">
              <a:avLst/>
            </a:prstGeom>
            <a:noFill/>
            <a:ln w="9525">
              <a:solidFill>
                <a:schemeClr val="tx1"/>
              </a:solidFill>
              <a:round/>
              <a:headEnd/>
              <a:tailEnd/>
            </a:ln>
          </p:spPr>
          <p:txBody>
            <a:bodyPr/>
            <a:lstStyle/>
            <a:p>
              <a:endParaRPr lang="zh-CN" altLang="en-US"/>
            </a:p>
          </p:txBody>
        </p:sp>
        <p:sp>
          <p:nvSpPr>
            <p:cNvPr id="2" name="Line 39"/>
            <p:cNvSpPr>
              <a:spLocks noChangeShapeType="1"/>
            </p:cNvSpPr>
            <p:nvPr/>
          </p:nvSpPr>
          <p:spPr bwMode="auto">
            <a:xfrm>
              <a:off x="476" y="2251"/>
              <a:ext cx="2540" cy="0"/>
            </a:xfrm>
            <a:prstGeom prst="line">
              <a:avLst/>
            </a:prstGeom>
            <a:noFill/>
            <a:ln w="9525">
              <a:solidFill>
                <a:schemeClr val="tx1"/>
              </a:solidFill>
              <a:round/>
              <a:headEnd/>
              <a:tailEnd/>
            </a:ln>
          </p:spPr>
          <p:txBody>
            <a:bodyPr/>
            <a:lstStyle/>
            <a:p>
              <a:endParaRPr lang="zh-CN" altLang="en-US"/>
            </a:p>
          </p:txBody>
        </p:sp>
        <p:sp>
          <p:nvSpPr>
            <p:cNvPr id="38956" name="Line 40"/>
            <p:cNvSpPr>
              <a:spLocks noChangeShapeType="1"/>
            </p:cNvSpPr>
            <p:nvPr/>
          </p:nvSpPr>
          <p:spPr bwMode="auto">
            <a:xfrm>
              <a:off x="476" y="2568"/>
              <a:ext cx="2540" cy="0"/>
            </a:xfrm>
            <a:prstGeom prst="line">
              <a:avLst/>
            </a:prstGeom>
            <a:noFill/>
            <a:ln w="9525">
              <a:solidFill>
                <a:schemeClr val="tx1"/>
              </a:solidFill>
              <a:round/>
              <a:headEnd/>
              <a:tailEnd/>
            </a:ln>
          </p:spPr>
          <p:txBody>
            <a:bodyPr/>
            <a:lstStyle/>
            <a:p>
              <a:endParaRPr lang="zh-CN" altLang="en-US"/>
            </a:p>
          </p:txBody>
        </p:sp>
        <p:sp>
          <p:nvSpPr>
            <p:cNvPr id="38957" name="Line 41"/>
            <p:cNvSpPr>
              <a:spLocks noChangeShapeType="1"/>
            </p:cNvSpPr>
            <p:nvPr/>
          </p:nvSpPr>
          <p:spPr bwMode="auto">
            <a:xfrm>
              <a:off x="476" y="2886"/>
              <a:ext cx="2540" cy="0"/>
            </a:xfrm>
            <a:prstGeom prst="line">
              <a:avLst/>
            </a:prstGeom>
            <a:noFill/>
            <a:ln w="9525">
              <a:solidFill>
                <a:schemeClr val="tx1"/>
              </a:solidFill>
              <a:round/>
              <a:headEnd/>
              <a:tailEnd/>
            </a:ln>
          </p:spPr>
          <p:txBody>
            <a:bodyPr/>
            <a:lstStyle/>
            <a:p>
              <a:endParaRPr lang="zh-CN" altLang="en-US"/>
            </a:p>
          </p:txBody>
        </p:sp>
        <p:sp>
          <p:nvSpPr>
            <p:cNvPr id="38958" name="Line 42"/>
            <p:cNvSpPr>
              <a:spLocks noChangeShapeType="1"/>
            </p:cNvSpPr>
            <p:nvPr/>
          </p:nvSpPr>
          <p:spPr bwMode="auto">
            <a:xfrm>
              <a:off x="1066" y="1933"/>
              <a:ext cx="1950" cy="0"/>
            </a:xfrm>
            <a:prstGeom prst="line">
              <a:avLst/>
            </a:prstGeom>
            <a:noFill/>
            <a:ln w="9525">
              <a:solidFill>
                <a:schemeClr val="tx1"/>
              </a:solidFill>
              <a:round/>
              <a:headEnd/>
              <a:tailEnd/>
            </a:ln>
          </p:spPr>
          <p:txBody>
            <a:bodyPr/>
            <a:lstStyle/>
            <a:p>
              <a:endParaRPr lang="zh-CN" altLang="en-US"/>
            </a:p>
          </p:txBody>
        </p:sp>
        <p:sp>
          <p:nvSpPr>
            <p:cNvPr id="38959" name="Line 43"/>
            <p:cNvSpPr>
              <a:spLocks noChangeShapeType="1"/>
            </p:cNvSpPr>
            <p:nvPr/>
          </p:nvSpPr>
          <p:spPr bwMode="auto">
            <a:xfrm>
              <a:off x="1746" y="1934"/>
              <a:ext cx="0" cy="1269"/>
            </a:xfrm>
            <a:prstGeom prst="line">
              <a:avLst/>
            </a:prstGeom>
            <a:noFill/>
            <a:ln w="9525">
              <a:solidFill>
                <a:schemeClr val="tx1"/>
              </a:solidFill>
              <a:round/>
              <a:headEnd/>
              <a:tailEnd/>
            </a:ln>
          </p:spPr>
          <p:txBody>
            <a:bodyPr/>
            <a:lstStyle/>
            <a:p>
              <a:endParaRPr lang="zh-CN" altLang="en-US"/>
            </a:p>
          </p:txBody>
        </p:sp>
        <p:sp>
          <p:nvSpPr>
            <p:cNvPr id="38960" name="Line 44"/>
            <p:cNvSpPr>
              <a:spLocks noChangeShapeType="1"/>
            </p:cNvSpPr>
            <p:nvPr/>
          </p:nvSpPr>
          <p:spPr bwMode="auto">
            <a:xfrm>
              <a:off x="2426" y="1933"/>
              <a:ext cx="0" cy="1269"/>
            </a:xfrm>
            <a:prstGeom prst="line">
              <a:avLst/>
            </a:prstGeom>
            <a:noFill/>
            <a:ln w="9525">
              <a:solidFill>
                <a:schemeClr val="tx1"/>
              </a:solidFill>
              <a:round/>
              <a:headEnd/>
              <a:tailEnd/>
            </a:ln>
          </p:spPr>
          <p:txBody>
            <a:bodyPr/>
            <a:lstStyle/>
            <a:p>
              <a:endParaRPr lang="zh-CN" altLang="en-US"/>
            </a:p>
          </p:txBody>
        </p:sp>
        <p:sp>
          <p:nvSpPr>
            <p:cNvPr id="38961" name="Text Box 45"/>
            <p:cNvSpPr txBox="1">
              <a:spLocks noChangeArrowheads="1"/>
            </p:cNvSpPr>
            <p:nvPr/>
          </p:nvSpPr>
          <p:spPr bwMode="auto">
            <a:xfrm>
              <a:off x="459" y="1774"/>
              <a:ext cx="607"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38962" name="Text Box 46"/>
            <p:cNvSpPr txBox="1">
              <a:spLocks noChangeArrowheads="1"/>
            </p:cNvSpPr>
            <p:nvPr/>
          </p:nvSpPr>
          <p:spPr bwMode="auto">
            <a:xfrm>
              <a:off x="1733" y="1955"/>
              <a:ext cx="743" cy="288"/>
            </a:xfrm>
            <a:prstGeom prst="rect">
              <a:avLst/>
            </a:prstGeom>
            <a:noFill/>
            <a:ln w="9525">
              <a:noFill/>
              <a:miter lim="800000"/>
              <a:headEnd/>
              <a:tailEnd/>
            </a:ln>
          </p:spPr>
          <p:txBody>
            <a:bodyPr>
              <a:spAutoFit/>
            </a:bodyPr>
            <a:lstStyle/>
            <a:p>
              <a:pPr algn="ctr" defTabSz="914400"/>
              <a:r>
                <a:rPr lang="zh-CN" altLang="en-US" sz="2000"/>
                <a:t>输入</a:t>
              </a:r>
              <a:r>
                <a:rPr lang="en-US" altLang="zh-CN">
                  <a:solidFill>
                    <a:schemeClr val="folHlink"/>
                  </a:solidFill>
                  <a:latin typeface="Times New Roman" pitchFamily="18" charset="0"/>
                </a:rPr>
                <a:t>X</a:t>
              </a:r>
            </a:p>
          </p:txBody>
        </p:sp>
        <p:sp>
          <p:nvSpPr>
            <p:cNvPr id="38963" name="Text Box 47"/>
            <p:cNvSpPr txBox="1">
              <a:spLocks noChangeArrowheads="1"/>
            </p:cNvSpPr>
            <p:nvPr/>
          </p:nvSpPr>
          <p:spPr bwMode="auto">
            <a:xfrm>
              <a:off x="1502" y="1616"/>
              <a:ext cx="1242" cy="250"/>
            </a:xfrm>
            <a:prstGeom prst="rect">
              <a:avLst/>
            </a:prstGeom>
            <a:noFill/>
            <a:ln w="9525">
              <a:noFill/>
              <a:miter lim="800000"/>
              <a:headEnd/>
              <a:tailEnd/>
            </a:ln>
          </p:spPr>
          <p:txBody>
            <a:bodyPr>
              <a:spAutoFit/>
            </a:bodyPr>
            <a:lstStyle/>
            <a:p>
              <a:pPr algn="ctr" defTabSz="914400"/>
              <a:r>
                <a:rPr lang="zh-CN" altLang="en-US" sz="2000"/>
                <a:t>次态 </a:t>
              </a:r>
            </a:p>
          </p:txBody>
        </p:sp>
        <p:sp>
          <p:nvSpPr>
            <p:cNvPr id="38964" name="Text Box 48"/>
            <p:cNvSpPr txBox="1">
              <a:spLocks noChangeArrowheads="1"/>
            </p:cNvSpPr>
            <p:nvPr/>
          </p:nvSpPr>
          <p:spPr bwMode="auto">
            <a:xfrm>
              <a:off x="522" y="2576"/>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p>
          </p:txBody>
        </p:sp>
        <p:sp>
          <p:nvSpPr>
            <p:cNvPr id="38965" name="Text Box 49"/>
            <p:cNvSpPr txBox="1">
              <a:spLocks noChangeArrowheads="1"/>
            </p:cNvSpPr>
            <p:nvPr/>
          </p:nvSpPr>
          <p:spPr bwMode="auto">
            <a:xfrm>
              <a:off x="1626" y="2576"/>
              <a:ext cx="908"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endParaRPr lang="en-US" altLang="zh-CN">
                <a:solidFill>
                  <a:schemeClr val="folHlink"/>
                </a:solidFill>
                <a:latin typeface="Times New Roman" pitchFamily="18" charset="0"/>
              </a:endParaRPr>
            </a:p>
          </p:txBody>
        </p:sp>
      </p:grpSp>
      <p:grpSp>
        <p:nvGrpSpPr>
          <p:cNvPr id="38940" name="Group 28"/>
          <p:cNvGrpSpPr>
            <a:grpSpLocks/>
          </p:cNvGrpSpPr>
          <p:nvPr/>
        </p:nvGrpSpPr>
        <p:grpSpPr bwMode="auto">
          <a:xfrm>
            <a:off x="5919788" y="2060575"/>
            <a:ext cx="1028700" cy="2520950"/>
            <a:chOff x="3230" y="1298"/>
            <a:chExt cx="648" cy="1588"/>
          </a:xfrm>
        </p:grpSpPr>
        <p:sp>
          <p:nvSpPr>
            <p:cNvPr id="38945" name="Line 21"/>
            <p:cNvSpPr>
              <a:spLocks noChangeShapeType="1"/>
            </p:cNvSpPr>
            <p:nvPr/>
          </p:nvSpPr>
          <p:spPr bwMode="auto">
            <a:xfrm>
              <a:off x="3243" y="1298"/>
              <a:ext cx="635" cy="0"/>
            </a:xfrm>
            <a:prstGeom prst="line">
              <a:avLst/>
            </a:prstGeom>
            <a:noFill/>
            <a:ln w="38100">
              <a:solidFill>
                <a:schemeClr val="folHlink"/>
              </a:solidFill>
              <a:round/>
              <a:headEnd/>
              <a:tailEnd/>
            </a:ln>
          </p:spPr>
          <p:txBody>
            <a:bodyPr/>
            <a:lstStyle/>
            <a:p>
              <a:endParaRPr lang="zh-CN" altLang="en-US"/>
            </a:p>
          </p:txBody>
        </p:sp>
        <p:sp>
          <p:nvSpPr>
            <p:cNvPr id="38946" name="Line 22"/>
            <p:cNvSpPr>
              <a:spLocks noChangeShapeType="1"/>
            </p:cNvSpPr>
            <p:nvPr/>
          </p:nvSpPr>
          <p:spPr bwMode="auto">
            <a:xfrm>
              <a:off x="3243" y="2886"/>
              <a:ext cx="635" cy="0"/>
            </a:xfrm>
            <a:prstGeom prst="line">
              <a:avLst/>
            </a:prstGeom>
            <a:noFill/>
            <a:ln w="38100">
              <a:solidFill>
                <a:schemeClr val="folHlink"/>
              </a:solidFill>
              <a:round/>
              <a:headEnd/>
              <a:tailEnd/>
            </a:ln>
          </p:spPr>
          <p:txBody>
            <a:bodyPr/>
            <a:lstStyle/>
            <a:p>
              <a:endParaRPr lang="zh-CN" altLang="en-US"/>
            </a:p>
          </p:txBody>
        </p:sp>
        <p:sp>
          <p:nvSpPr>
            <p:cNvPr id="38947" name="Line 23"/>
            <p:cNvSpPr>
              <a:spLocks noChangeShapeType="1"/>
            </p:cNvSpPr>
            <p:nvPr/>
          </p:nvSpPr>
          <p:spPr bwMode="auto">
            <a:xfrm>
              <a:off x="3243" y="1933"/>
              <a:ext cx="635" cy="0"/>
            </a:xfrm>
            <a:prstGeom prst="line">
              <a:avLst/>
            </a:prstGeom>
            <a:noFill/>
            <a:ln w="9525">
              <a:solidFill>
                <a:schemeClr val="tx1"/>
              </a:solidFill>
              <a:round/>
              <a:headEnd/>
              <a:tailEnd/>
            </a:ln>
          </p:spPr>
          <p:txBody>
            <a:bodyPr/>
            <a:lstStyle/>
            <a:p>
              <a:endParaRPr lang="zh-CN" altLang="en-US"/>
            </a:p>
          </p:txBody>
        </p:sp>
        <p:sp>
          <p:nvSpPr>
            <p:cNvPr id="38948" name="Line 24"/>
            <p:cNvSpPr>
              <a:spLocks noChangeShapeType="1"/>
            </p:cNvSpPr>
            <p:nvPr/>
          </p:nvSpPr>
          <p:spPr bwMode="auto">
            <a:xfrm>
              <a:off x="3243" y="2251"/>
              <a:ext cx="635" cy="0"/>
            </a:xfrm>
            <a:prstGeom prst="line">
              <a:avLst/>
            </a:prstGeom>
            <a:noFill/>
            <a:ln w="9525">
              <a:solidFill>
                <a:schemeClr val="tx1"/>
              </a:solidFill>
              <a:round/>
              <a:headEnd/>
              <a:tailEnd/>
            </a:ln>
          </p:spPr>
          <p:txBody>
            <a:bodyPr/>
            <a:lstStyle/>
            <a:p>
              <a:endParaRPr lang="zh-CN" altLang="en-US"/>
            </a:p>
          </p:txBody>
        </p:sp>
        <p:sp>
          <p:nvSpPr>
            <p:cNvPr id="38949" name="Line 25"/>
            <p:cNvSpPr>
              <a:spLocks noChangeShapeType="1"/>
            </p:cNvSpPr>
            <p:nvPr/>
          </p:nvSpPr>
          <p:spPr bwMode="auto">
            <a:xfrm>
              <a:off x="3243" y="2568"/>
              <a:ext cx="635" cy="0"/>
            </a:xfrm>
            <a:prstGeom prst="line">
              <a:avLst/>
            </a:prstGeom>
            <a:noFill/>
            <a:ln w="9525">
              <a:solidFill>
                <a:schemeClr val="tx1"/>
              </a:solidFill>
              <a:round/>
              <a:headEnd/>
              <a:tailEnd/>
            </a:ln>
          </p:spPr>
          <p:txBody>
            <a:bodyPr/>
            <a:lstStyle/>
            <a:p>
              <a:endParaRPr lang="zh-CN" altLang="en-US"/>
            </a:p>
          </p:txBody>
        </p:sp>
        <p:sp>
          <p:nvSpPr>
            <p:cNvPr id="38950" name="Text Box 26"/>
            <p:cNvSpPr txBox="1">
              <a:spLocks noChangeArrowheads="1"/>
            </p:cNvSpPr>
            <p:nvPr/>
          </p:nvSpPr>
          <p:spPr bwMode="auto">
            <a:xfrm>
              <a:off x="3230" y="1456"/>
              <a:ext cx="648"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4" name="Text Box 27"/>
            <p:cNvSpPr txBox="1">
              <a:spLocks noChangeArrowheads="1"/>
            </p:cNvSpPr>
            <p:nvPr/>
          </p:nvSpPr>
          <p:spPr bwMode="auto">
            <a:xfrm>
              <a:off x="3230" y="2259"/>
              <a:ext cx="648"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p>
          </p:txBody>
        </p:sp>
      </p:grpSp>
      <p:grpSp>
        <p:nvGrpSpPr>
          <p:cNvPr id="38951" name="Group 39"/>
          <p:cNvGrpSpPr>
            <a:grpSpLocks/>
          </p:cNvGrpSpPr>
          <p:nvPr/>
        </p:nvGrpSpPr>
        <p:grpSpPr bwMode="auto">
          <a:xfrm>
            <a:off x="6875463" y="2060575"/>
            <a:ext cx="1079500" cy="2520950"/>
            <a:chOff x="3969" y="1298"/>
            <a:chExt cx="680" cy="1588"/>
          </a:xfrm>
        </p:grpSpPr>
        <p:grpSp>
          <p:nvGrpSpPr>
            <p:cNvPr id="38935" name="Group 29"/>
            <p:cNvGrpSpPr>
              <a:grpSpLocks/>
            </p:cNvGrpSpPr>
            <p:nvPr/>
          </p:nvGrpSpPr>
          <p:grpSpPr bwMode="auto">
            <a:xfrm>
              <a:off x="4001" y="1298"/>
              <a:ext cx="648" cy="1588"/>
              <a:chOff x="3230" y="1298"/>
              <a:chExt cx="648" cy="1588"/>
            </a:xfrm>
          </p:grpSpPr>
          <p:sp>
            <p:nvSpPr>
              <p:cNvPr id="38938" name="Line 30"/>
              <p:cNvSpPr>
                <a:spLocks noChangeShapeType="1"/>
              </p:cNvSpPr>
              <p:nvPr/>
            </p:nvSpPr>
            <p:spPr bwMode="auto">
              <a:xfrm>
                <a:off x="3243" y="1298"/>
                <a:ext cx="635" cy="0"/>
              </a:xfrm>
              <a:prstGeom prst="line">
                <a:avLst/>
              </a:prstGeom>
              <a:noFill/>
              <a:ln w="38100">
                <a:solidFill>
                  <a:schemeClr val="folHlink"/>
                </a:solidFill>
                <a:round/>
                <a:headEnd/>
                <a:tailEnd/>
              </a:ln>
            </p:spPr>
            <p:txBody>
              <a:bodyPr/>
              <a:lstStyle/>
              <a:p>
                <a:endParaRPr lang="zh-CN" altLang="en-US"/>
              </a:p>
            </p:txBody>
          </p:sp>
          <p:sp>
            <p:nvSpPr>
              <p:cNvPr id="38939" name="Line 31"/>
              <p:cNvSpPr>
                <a:spLocks noChangeShapeType="1"/>
              </p:cNvSpPr>
              <p:nvPr/>
            </p:nvSpPr>
            <p:spPr bwMode="auto">
              <a:xfrm>
                <a:off x="3243" y="2886"/>
                <a:ext cx="635" cy="0"/>
              </a:xfrm>
              <a:prstGeom prst="line">
                <a:avLst/>
              </a:prstGeom>
              <a:noFill/>
              <a:ln w="38100">
                <a:solidFill>
                  <a:schemeClr val="folHlink"/>
                </a:solidFill>
                <a:round/>
                <a:headEnd/>
                <a:tailEnd/>
              </a:ln>
            </p:spPr>
            <p:txBody>
              <a:bodyPr/>
              <a:lstStyle/>
              <a:p>
                <a:endParaRPr lang="zh-CN" altLang="en-US"/>
              </a:p>
            </p:txBody>
          </p:sp>
          <p:sp>
            <p:nvSpPr>
              <p:cNvPr id="5" name="Line 32"/>
              <p:cNvSpPr>
                <a:spLocks noChangeShapeType="1"/>
              </p:cNvSpPr>
              <p:nvPr/>
            </p:nvSpPr>
            <p:spPr bwMode="auto">
              <a:xfrm>
                <a:off x="3243" y="1933"/>
                <a:ext cx="635" cy="0"/>
              </a:xfrm>
              <a:prstGeom prst="line">
                <a:avLst/>
              </a:prstGeom>
              <a:noFill/>
              <a:ln w="9525">
                <a:solidFill>
                  <a:schemeClr val="tx1"/>
                </a:solidFill>
                <a:round/>
                <a:headEnd/>
                <a:tailEnd/>
              </a:ln>
            </p:spPr>
            <p:txBody>
              <a:bodyPr/>
              <a:lstStyle/>
              <a:p>
                <a:endParaRPr lang="zh-CN" altLang="en-US"/>
              </a:p>
            </p:txBody>
          </p:sp>
          <p:sp>
            <p:nvSpPr>
              <p:cNvPr id="38941" name="Line 33"/>
              <p:cNvSpPr>
                <a:spLocks noChangeShapeType="1"/>
              </p:cNvSpPr>
              <p:nvPr/>
            </p:nvSpPr>
            <p:spPr bwMode="auto">
              <a:xfrm>
                <a:off x="3243" y="2251"/>
                <a:ext cx="635" cy="0"/>
              </a:xfrm>
              <a:prstGeom prst="line">
                <a:avLst/>
              </a:prstGeom>
              <a:noFill/>
              <a:ln w="9525">
                <a:solidFill>
                  <a:schemeClr val="tx1"/>
                </a:solidFill>
                <a:round/>
                <a:headEnd/>
                <a:tailEnd/>
              </a:ln>
            </p:spPr>
            <p:txBody>
              <a:bodyPr/>
              <a:lstStyle/>
              <a:p>
                <a:endParaRPr lang="zh-CN" altLang="en-US"/>
              </a:p>
            </p:txBody>
          </p:sp>
          <p:sp>
            <p:nvSpPr>
              <p:cNvPr id="38942" name="Line 34"/>
              <p:cNvSpPr>
                <a:spLocks noChangeShapeType="1"/>
              </p:cNvSpPr>
              <p:nvPr/>
            </p:nvSpPr>
            <p:spPr bwMode="auto">
              <a:xfrm>
                <a:off x="3243" y="2568"/>
                <a:ext cx="635" cy="0"/>
              </a:xfrm>
              <a:prstGeom prst="line">
                <a:avLst/>
              </a:prstGeom>
              <a:noFill/>
              <a:ln w="9525">
                <a:solidFill>
                  <a:schemeClr val="tx1"/>
                </a:solidFill>
                <a:round/>
                <a:headEnd/>
                <a:tailEnd/>
              </a:ln>
            </p:spPr>
            <p:txBody>
              <a:bodyPr/>
              <a:lstStyle/>
              <a:p>
                <a:endParaRPr lang="zh-CN" altLang="en-US"/>
              </a:p>
            </p:txBody>
          </p:sp>
          <p:sp>
            <p:nvSpPr>
              <p:cNvPr id="38943" name="Text Box 35"/>
              <p:cNvSpPr txBox="1">
                <a:spLocks noChangeArrowheads="1"/>
              </p:cNvSpPr>
              <p:nvPr/>
            </p:nvSpPr>
            <p:spPr bwMode="auto">
              <a:xfrm>
                <a:off x="3230" y="1456"/>
                <a:ext cx="648" cy="250"/>
              </a:xfrm>
              <a:prstGeom prst="rect">
                <a:avLst/>
              </a:prstGeom>
              <a:noFill/>
              <a:ln w="9525">
                <a:noFill/>
                <a:miter lim="800000"/>
                <a:headEnd/>
                <a:tailEnd/>
              </a:ln>
            </p:spPr>
            <p:txBody>
              <a:bodyPr>
                <a:spAutoFit/>
              </a:bodyPr>
              <a:lstStyle/>
              <a:p>
                <a:pPr algn="ctr" defTabSz="914400"/>
                <a:r>
                  <a:rPr lang="zh-CN" altLang="en-US" sz="2000"/>
                  <a:t>输出</a:t>
                </a:r>
              </a:p>
            </p:txBody>
          </p:sp>
          <p:sp>
            <p:nvSpPr>
              <p:cNvPr id="38944" name="Text Box 36"/>
              <p:cNvSpPr txBox="1">
                <a:spLocks noChangeArrowheads="1"/>
              </p:cNvSpPr>
              <p:nvPr/>
            </p:nvSpPr>
            <p:spPr bwMode="auto">
              <a:xfrm>
                <a:off x="3230" y="2259"/>
                <a:ext cx="648"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Z</a:t>
                </a:r>
              </a:p>
            </p:txBody>
          </p:sp>
        </p:grpSp>
        <p:sp>
          <p:nvSpPr>
            <p:cNvPr id="38936" name="Line 37"/>
            <p:cNvSpPr>
              <a:spLocks noChangeShapeType="1"/>
            </p:cNvSpPr>
            <p:nvPr/>
          </p:nvSpPr>
          <p:spPr bwMode="auto">
            <a:xfrm>
              <a:off x="4014" y="1298"/>
              <a:ext cx="0" cy="1588"/>
            </a:xfrm>
            <a:prstGeom prst="line">
              <a:avLst/>
            </a:prstGeom>
            <a:noFill/>
            <a:ln w="9525">
              <a:solidFill>
                <a:schemeClr val="tx1"/>
              </a:solidFill>
              <a:round/>
              <a:headEnd/>
              <a:tailEnd/>
            </a:ln>
          </p:spPr>
          <p:txBody>
            <a:bodyPr/>
            <a:lstStyle/>
            <a:p>
              <a:endParaRPr lang="zh-CN" altLang="en-US"/>
            </a:p>
          </p:txBody>
        </p:sp>
        <p:sp>
          <p:nvSpPr>
            <p:cNvPr id="38937" name="Line 38"/>
            <p:cNvSpPr>
              <a:spLocks noChangeShapeType="1"/>
            </p:cNvSpPr>
            <p:nvPr/>
          </p:nvSpPr>
          <p:spPr bwMode="auto">
            <a:xfrm>
              <a:off x="3969" y="1298"/>
              <a:ext cx="0" cy="1588"/>
            </a:xfrm>
            <a:prstGeom prst="line">
              <a:avLst/>
            </a:prstGeom>
            <a:noFill/>
            <a:ln w="9525">
              <a:solidFill>
                <a:schemeClr val="tx1"/>
              </a:solidFill>
              <a:round/>
              <a:headEnd/>
              <a:tailEnd/>
            </a:ln>
          </p:spPr>
          <p:txBody>
            <a:bodyPr/>
            <a:lstStyle/>
            <a:p>
              <a:endParaRPr lang="zh-CN" altLang="en-US"/>
            </a:p>
          </p:txBody>
        </p:sp>
      </p:grpSp>
      <p:sp>
        <p:nvSpPr>
          <p:cNvPr id="34864" name="Rectangle 48"/>
          <p:cNvSpPr>
            <a:spLocks noChangeArrowheads="1"/>
          </p:cNvSpPr>
          <p:nvPr/>
        </p:nvSpPr>
        <p:spPr bwMode="auto">
          <a:xfrm>
            <a:off x="1331913" y="4997450"/>
            <a:ext cx="2951162"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Y = F( X , Q )</a:t>
            </a:r>
            <a:endParaRPr lang="zh-CN" altLang="en-US" sz="2800">
              <a:solidFill>
                <a:schemeClr val="folHlink"/>
              </a:solidFill>
              <a:latin typeface="Times New Roman" pitchFamily="18" charset="0"/>
            </a:endParaRPr>
          </a:p>
        </p:txBody>
      </p:sp>
      <p:sp>
        <p:nvSpPr>
          <p:cNvPr id="34865" name="Rectangle 49"/>
          <p:cNvSpPr>
            <a:spLocks noChangeArrowheads="1"/>
          </p:cNvSpPr>
          <p:nvPr/>
        </p:nvSpPr>
        <p:spPr bwMode="auto">
          <a:xfrm>
            <a:off x="900113" y="5502275"/>
            <a:ext cx="3240087"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 = F( Y , Q )</a:t>
            </a:r>
            <a:endParaRPr lang="zh-CN" altLang="en-US" sz="2800">
              <a:solidFill>
                <a:schemeClr val="folHlink"/>
              </a:solidFill>
              <a:latin typeface="Times New Roman" pitchFamily="18" charset="0"/>
            </a:endParaRPr>
          </a:p>
        </p:txBody>
      </p:sp>
      <p:sp>
        <p:nvSpPr>
          <p:cNvPr id="34863" name="Rectangle 47"/>
          <p:cNvSpPr>
            <a:spLocks noChangeArrowheads="1"/>
          </p:cNvSpPr>
          <p:nvPr/>
        </p:nvSpPr>
        <p:spPr bwMode="auto">
          <a:xfrm>
            <a:off x="5076825" y="4997450"/>
            <a:ext cx="2951163"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Z = F( Q )</a:t>
            </a:r>
            <a:endParaRPr lang="zh-CN" altLang="en-US" sz="2800">
              <a:solidFill>
                <a:schemeClr val="folHlink"/>
              </a:solidFill>
              <a:latin typeface="Times New Roman" pitchFamily="18" charset="0"/>
            </a:endParaRPr>
          </a:p>
        </p:txBody>
      </p:sp>
      <p:grpSp>
        <p:nvGrpSpPr>
          <p:cNvPr id="38955" name="Group 43"/>
          <p:cNvGrpSpPr>
            <a:grpSpLocks/>
          </p:cNvGrpSpPr>
          <p:nvPr/>
        </p:nvGrpSpPr>
        <p:grpSpPr bwMode="auto">
          <a:xfrm>
            <a:off x="4716463" y="2060575"/>
            <a:ext cx="1079500" cy="2520950"/>
            <a:chOff x="3969" y="1298"/>
            <a:chExt cx="680" cy="1588"/>
          </a:xfrm>
        </p:grpSpPr>
        <p:grpSp>
          <p:nvGrpSpPr>
            <p:cNvPr id="38925" name="Group 44"/>
            <p:cNvGrpSpPr>
              <a:grpSpLocks/>
            </p:cNvGrpSpPr>
            <p:nvPr/>
          </p:nvGrpSpPr>
          <p:grpSpPr bwMode="auto">
            <a:xfrm>
              <a:off x="4001" y="1298"/>
              <a:ext cx="648" cy="1588"/>
              <a:chOff x="3230" y="1298"/>
              <a:chExt cx="648" cy="1588"/>
            </a:xfrm>
          </p:grpSpPr>
          <p:sp>
            <p:nvSpPr>
              <p:cNvPr id="38928" name="Line 45"/>
              <p:cNvSpPr>
                <a:spLocks noChangeShapeType="1"/>
              </p:cNvSpPr>
              <p:nvPr/>
            </p:nvSpPr>
            <p:spPr bwMode="auto">
              <a:xfrm>
                <a:off x="3243" y="1298"/>
                <a:ext cx="635" cy="0"/>
              </a:xfrm>
              <a:prstGeom prst="line">
                <a:avLst/>
              </a:prstGeom>
              <a:noFill/>
              <a:ln w="38100">
                <a:solidFill>
                  <a:schemeClr val="folHlink"/>
                </a:solidFill>
                <a:round/>
                <a:headEnd/>
                <a:tailEnd/>
              </a:ln>
            </p:spPr>
            <p:txBody>
              <a:bodyPr/>
              <a:lstStyle/>
              <a:p>
                <a:endParaRPr lang="zh-CN" altLang="en-US"/>
              </a:p>
            </p:txBody>
          </p:sp>
          <p:sp>
            <p:nvSpPr>
              <p:cNvPr id="38929" name="Line 46"/>
              <p:cNvSpPr>
                <a:spLocks noChangeShapeType="1"/>
              </p:cNvSpPr>
              <p:nvPr/>
            </p:nvSpPr>
            <p:spPr bwMode="auto">
              <a:xfrm>
                <a:off x="3243" y="2886"/>
                <a:ext cx="635" cy="0"/>
              </a:xfrm>
              <a:prstGeom prst="line">
                <a:avLst/>
              </a:prstGeom>
              <a:noFill/>
              <a:ln w="38100">
                <a:solidFill>
                  <a:schemeClr val="folHlink"/>
                </a:solidFill>
                <a:round/>
                <a:headEnd/>
                <a:tailEnd/>
              </a:ln>
            </p:spPr>
            <p:txBody>
              <a:bodyPr/>
              <a:lstStyle/>
              <a:p>
                <a:endParaRPr lang="zh-CN" altLang="en-US"/>
              </a:p>
            </p:txBody>
          </p:sp>
          <p:sp>
            <p:nvSpPr>
              <p:cNvPr id="38930" name="Line 47"/>
              <p:cNvSpPr>
                <a:spLocks noChangeShapeType="1"/>
              </p:cNvSpPr>
              <p:nvPr/>
            </p:nvSpPr>
            <p:spPr bwMode="auto">
              <a:xfrm>
                <a:off x="3243" y="1933"/>
                <a:ext cx="635" cy="0"/>
              </a:xfrm>
              <a:prstGeom prst="line">
                <a:avLst/>
              </a:prstGeom>
              <a:noFill/>
              <a:ln w="9525">
                <a:solidFill>
                  <a:schemeClr val="tx1"/>
                </a:solidFill>
                <a:round/>
                <a:headEnd/>
                <a:tailEnd/>
              </a:ln>
            </p:spPr>
            <p:txBody>
              <a:bodyPr/>
              <a:lstStyle/>
              <a:p>
                <a:endParaRPr lang="zh-CN" altLang="en-US"/>
              </a:p>
            </p:txBody>
          </p:sp>
          <p:sp>
            <p:nvSpPr>
              <p:cNvPr id="38931" name="Line 48"/>
              <p:cNvSpPr>
                <a:spLocks noChangeShapeType="1"/>
              </p:cNvSpPr>
              <p:nvPr/>
            </p:nvSpPr>
            <p:spPr bwMode="auto">
              <a:xfrm>
                <a:off x="3243" y="2251"/>
                <a:ext cx="635" cy="0"/>
              </a:xfrm>
              <a:prstGeom prst="line">
                <a:avLst/>
              </a:prstGeom>
              <a:noFill/>
              <a:ln w="9525">
                <a:solidFill>
                  <a:schemeClr val="tx1"/>
                </a:solidFill>
                <a:round/>
                <a:headEnd/>
                <a:tailEnd/>
              </a:ln>
            </p:spPr>
            <p:txBody>
              <a:bodyPr/>
              <a:lstStyle/>
              <a:p>
                <a:endParaRPr lang="zh-CN" altLang="en-US"/>
              </a:p>
            </p:txBody>
          </p:sp>
          <p:sp>
            <p:nvSpPr>
              <p:cNvPr id="38932" name="Line 49"/>
              <p:cNvSpPr>
                <a:spLocks noChangeShapeType="1"/>
              </p:cNvSpPr>
              <p:nvPr/>
            </p:nvSpPr>
            <p:spPr bwMode="auto">
              <a:xfrm>
                <a:off x="3243" y="2568"/>
                <a:ext cx="635" cy="0"/>
              </a:xfrm>
              <a:prstGeom prst="line">
                <a:avLst/>
              </a:prstGeom>
              <a:noFill/>
              <a:ln w="9525">
                <a:solidFill>
                  <a:schemeClr val="tx1"/>
                </a:solidFill>
                <a:round/>
                <a:headEnd/>
                <a:tailEnd/>
              </a:ln>
            </p:spPr>
            <p:txBody>
              <a:bodyPr/>
              <a:lstStyle/>
              <a:p>
                <a:endParaRPr lang="zh-CN" altLang="en-US"/>
              </a:p>
            </p:txBody>
          </p:sp>
          <p:sp>
            <p:nvSpPr>
              <p:cNvPr id="38933" name="Text Box 50"/>
              <p:cNvSpPr txBox="1">
                <a:spLocks noChangeArrowheads="1"/>
              </p:cNvSpPr>
              <p:nvPr/>
            </p:nvSpPr>
            <p:spPr bwMode="auto">
              <a:xfrm>
                <a:off x="3230" y="1456"/>
                <a:ext cx="648" cy="250"/>
              </a:xfrm>
              <a:prstGeom prst="rect">
                <a:avLst/>
              </a:prstGeom>
              <a:noFill/>
              <a:ln w="9525">
                <a:noFill/>
                <a:miter lim="800000"/>
                <a:headEnd/>
                <a:tailEnd/>
              </a:ln>
            </p:spPr>
            <p:txBody>
              <a:bodyPr>
                <a:spAutoFit/>
              </a:bodyPr>
              <a:lstStyle/>
              <a:p>
                <a:pPr algn="ctr" defTabSz="914400"/>
                <a:r>
                  <a:rPr lang="zh-CN" altLang="en-US" sz="2000"/>
                  <a:t>输出</a:t>
                </a:r>
              </a:p>
            </p:txBody>
          </p:sp>
          <p:sp>
            <p:nvSpPr>
              <p:cNvPr id="38934" name="Text Box 51"/>
              <p:cNvSpPr txBox="1">
                <a:spLocks noChangeArrowheads="1"/>
              </p:cNvSpPr>
              <p:nvPr/>
            </p:nvSpPr>
            <p:spPr bwMode="auto">
              <a:xfrm>
                <a:off x="3230" y="2259"/>
                <a:ext cx="648"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Z</a:t>
                </a:r>
              </a:p>
            </p:txBody>
          </p:sp>
        </p:grpSp>
        <p:sp>
          <p:nvSpPr>
            <p:cNvPr id="38926" name="Line 52"/>
            <p:cNvSpPr>
              <a:spLocks noChangeShapeType="1"/>
            </p:cNvSpPr>
            <p:nvPr/>
          </p:nvSpPr>
          <p:spPr bwMode="auto">
            <a:xfrm>
              <a:off x="4014" y="1298"/>
              <a:ext cx="0" cy="1588"/>
            </a:xfrm>
            <a:prstGeom prst="line">
              <a:avLst/>
            </a:prstGeom>
            <a:noFill/>
            <a:ln w="9525">
              <a:solidFill>
                <a:schemeClr val="tx1"/>
              </a:solidFill>
              <a:round/>
              <a:headEnd/>
              <a:tailEnd/>
            </a:ln>
          </p:spPr>
          <p:txBody>
            <a:bodyPr/>
            <a:lstStyle/>
            <a:p>
              <a:endParaRPr lang="zh-CN" altLang="en-US"/>
            </a:p>
          </p:txBody>
        </p:sp>
        <p:sp>
          <p:nvSpPr>
            <p:cNvPr id="38927" name="Line 53"/>
            <p:cNvSpPr>
              <a:spLocks noChangeShapeType="1"/>
            </p:cNvSpPr>
            <p:nvPr/>
          </p:nvSpPr>
          <p:spPr bwMode="auto">
            <a:xfrm>
              <a:off x="3969" y="1298"/>
              <a:ext cx="0" cy="1588"/>
            </a:xfrm>
            <a:prstGeom prst="line">
              <a:avLst/>
            </a:prstGeom>
            <a:noFill/>
            <a:ln w="9525">
              <a:solidFill>
                <a:schemeClr val="tx1"/>
              </a:solidFill>
              <a:round/>
              <a:headEnd/>
              <a:tailEnd/>
            </a:ln>
          </p:spPr>
          <p:txBody>
            <a:bodyPr/>
            <a:lstStyle/>
            <a:p>
              <a:endParaRPr lang="zh-CN" altLang="en-US"/>
            </a:p>
          </p:txBody>
        </p:sp>
      </p:grpSp>
      <p:sp>
        <p:nvSpPr>
          <p:cNvPr id="3" name="AutoShape 89"/>
          <p:cNvSpPr>
            <a:spLocks noChangeArrowheads="1"/>
          </p:cNvSpPr>
          <p:nvPr/>
        </p:nvSpPr>
        <p:spPr bwMode="auto">
          <a:xfrm>
            <a:off x="6083300" y="1196975"/>
            <a:ext cx="1727200" cy="792163"/>
          </a:xfrm>
          <a:prstGeom prst="wedgeRoundRectCallout">
            <a:avLst>
              <a:gd name="adj1" fmla="val -63694"/>
              <a:gd name="adj2" fmla="val 141384"/>
              <a:gd name="adj3" fmla="val 16667"/>
            </a:avLst>
          </a:prstGeom>
          <a:noFill/>
          <a:ln w="22225">
            <a:solidFill>
              <a:schemeClr val="folHlink"/>
            </a:solidFill>
            <a:miter lim="800000"/>
            <a:headEnd/>
            <a:tailEnd/>
          </a:ln>
        </p:spPr>
        <p:txBody>
          <a:bodyPr/>
          <a:lstStyle/>
          <a:p>
            <a:pPr algn="ctr" defTabSz="914400"/>
            <a:r>
              <a:rPr lang="zh-CN" altLang="en-US" sz="2000"/>
              <a:t>两个表汇总成一个表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90"/>
                                        </p:tgtEl>
                                        <p:attrNameLst>
                                          <p:attrName>style.visibility</p:attrName>
                                        </p:attrNameLst>
                                      </p:cBhvr>
                                      <p:to>
                                        <p:strVal val="visible"/>
                                      </p:to>
                                    </p:set>
                                    <p:animEffect transition="in" filter="blinds(horizontal)">
                                      <p:cBhvr>
                                        <p:cTn id="12" dur="500"/>
                                        <p:tgtEl>
                                          <p:spTgt spid="358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864"/>
                                        </p:tgtEl>
                                        <p:attrNameLst>
                                          <p:attrName>style.visibility</p:attrName>
                                        </p:attrNameLst>
                                      </p:cBhvr>
                                      <p:to>
                                        <p:strVal val="visible"/>
                                      </p:to>
                                    </p:set>
                                    <p:animEffect transition="in" filter="strips(downRight)">
                                      <p:cBhvr>
                                        <p:cTn id="17" dur="500"/>
                                        <p:tgtEl>
                                          <p:spTgt spid="34864"/>
                                        </p:tgtEl>
                                      </p:cBhvr>
                                    </p:animEffec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34865"/>
                                        </p:tgtEl>
                                        <p:attrNameLst>
                                          <p:attrName>style.visibility</p:attrName>
                                        </p:attrNameLst>
                                      </p:cBhvr>
                                      <p:to>
                                        <p:strVal val="visible"/>
                                      </p:to>
                                    </p:set>
                                    <p:animEffect transition="in" filter="strips(downRight)">
                                      <p:cBhvr>
                                        <p:cTn id="21" dur="500"/>
                                        <p:tgtEl>
                                          <p:spTgt spid="348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8940"/>
                                        </p:tgtEl>
                                        <p:attrNameLst>
                                          <p:attrName>style.visibility</p:attrName>
                                        </p:attrNameLst>
                                      </p:cBhvr>
                                      <p:to>
                                        <p:strVal val="visible"/>
                                      </p:to>
                                    </p:set>
                                    <p:animEffect transition="in" filter="wipe(up)">
                                      <p:cBhvr>
                                        <p:cTn id="26" dur="500"/>
                                        <p:tgtEl>
                                          <p:spTgt spid="3894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38951"/>
                                        </p:tgtEl>
                                        <p:attrNameLst>
                                          <p:attrName>style.visibility</p:attrName>
                                        </p:attrNameLst>
                                      </p:cBhvr>
                                      <p:to>
                                        <p:strVal val="visible"/>
                                      </p:to>
                                    </p:set>
                                    <p:animEffect transition="in" filter="wipe(up)">
                                      <p:cBhvr>
                                        <p:cTn id="30" dur="500"/>
                                        <p:tgtEl>
                                          <p:spTgt spid="38951"/>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34863"/>
                                        </p:tgtEl>
                                        <p:attrNameLst>
                                          <p:attrName>style.visibility</p:attrName>
                                        </p:attrNameLst>
                                      </p:cBhvr>
                                      <p:to>
                                        <p:strVal val="visible"/>
                                      </p:to>
                                    </p:set>
                                    <p:animEffect transition="in" filter="strips(downRight)">
                                      <p:cBhvr>
                                        <p:cTn id="35" dur="500"/>
                                        <p:tgtEl>
                                          <p:spTgt spid="3486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nodeType="clickEffect">
                                  <p:stCondLst>
                                    <p:cond delay="0"/>
                                  </p:stCondLst>
                                  <p:childTnLst>
                                    <p:animEffect transition="out" filter="box(in)">
                                      <p:cBhvr>
                                        <p:cTn id="39" dur="500"/>
                                        <p:tgtEl>
                                          <p:spTgt spid="38940"/>
                                        </p:tgtEl>
                                      </p:cBhvr>
                                    </p:animEffect>
                                    <p:set>
                                      <p:cBhvr>
                                        <p:cTn id="40" dur="1" fill="hold">
                                          <p:stCondLst>
                                            <p:cond delay="499"/>
                                          </p:stCondLst>
                                        </p:cTn>
                                        <p:tgtEl>
                                          <p:spTgt spid="38940"/>
                                        </p:tgtEl>
                                        <p:attrNameLst>
                                          <p:attrName>style.visibility</p:attrName>
                                        </p:attrNameLst>
                                      </p:cBhvr>
                                      <p:to>
                                        <p:strVal val="hidden"/>
                                      </p:to>
                                    </p:set>
                                  </p:childTnLst>
                                </p:cTn>
                              </p:par>
                            </p:childTnLst>
                          </p:cTn>
                        </p:par>
                        <p:par>
                          <p:cTn id="41" fill="hold">
                            <p:stCondLst>
                              <p:cond delay="500"/>
                            </p:stCondLst>
                            <p:childTnLst>
                              <p:par>
                                <p:cTn id="42" presetID="4" presetClass="exit" presetSubtype="16" fill="hold" nodeType="afterEffect">
                                  <p:stCondLst>
                                    <p:cond delay="0"/>
                                  </p:stCondLst>
                                  <p:childTnLst>
                                    <p:animEffect transition="out" filter="box(in)">
                                      <p:cBhvr>
                                        <p:cTn id="43" dur="500"/>
                                        <p:tgtEl>
                                          <p:spTgt spid="38951"/>
                                        </p:tgtEl>
                                      </p:cBhvr>
                                    </p:animEffect>
                                    <p:set>
                                      <p:cBhvr>
                                        <p:cTn id="44" dur="1" fill="hold">
                                          <p:stCondLst>
                                            <p:cond delay="499"/>
                                          </p:stCondLst>
                                        </p:cTn>
                                        <p:tgtEl>
                                          <p:spTgt spid="3895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38955"/>
                                        </p:tgtEl>
                                        <p:attrNameLst>
                                          <p:attrName>style.visibility</p:attrName>
                                        </p:attrNameLst>
                                      </p:cBhvr>
                                      <p:to>
                                        <p:strVal val="visible"/>
                                      </p:to>
                                    </p:set>
                                    <p:animEffect transition="in" filter="wipe(right)">
                                      <p:cBhvr>
                                        <p:cTn id="49" dur="500"/>
                                        <p:tgtEl>
                                          <p:spTgt spid="3895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1+#ppt_w/2"/>
                                          </p:val>
                                        </p:tav>
                                        <p:tav tm="100000">
                                          <p:val>
                                            <p:strVal val="#ppt_x"/>
                                          </p:val>
                                        </p:tav>
                                      </p:tavLst>
                                    </p:anim>
                                    <p:anim calcmode="lin" valueType="num">
                                      <p:cBhvr additive="base">
                                        <p:cTn id="5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4864" grpId="0"/>
      <p:bldP spid="34865" grpId="0"/>
      <p:bldP spid="34863"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096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7947" name="Rectangle 5"/>
          <p:cNvSpPr>
            <a:spLocks noChangeArrowheads="1"/>
          </p:cNvSpPr>
          <p:nvPr/>
        </p:nvSpPr>
        <p:spPr bwMode="auto">
          <a:xfrm>
            <a:off x="215900" y="1084263"/>
            <a:ext cx="8748713" cy="1552575"/>
          </a:xfrm>
          <a:prstGeom prst="rect">
            <a:avLst/>
          </a:prstGeom>
          <a:noFill/>
          <a:ln w="9525">
            <a:noFill/>
            <a:miter lim="800000"/>
            <a:headEnd/>
            <a:tailEnd/>
          </a:ln>
        </p:spPr>
        <p:txBody>
          <a:bodyPr>
            <a:spAutoFit/>
          </a:bodyPr>
          <a:lstStyle/>
          <a:p>
            <a:pPr defTabSz="914400"/>
            <a:r>
              <a:rPr kumimoji="1" lang="zh-CN" altLang="en-US">
                <a:latin typeface="Times New Roman" pitchFamily="18" charset="0"/>
              </a:rPr>
              <a:t>例：某</a:t>
            </a:r>
            <a:r>
              <a:rPr kumimoji="1" lang="en-US" altLang="zh-CN">
                <a:latin typeface="Times New Roman" pitchFamily="18" charset="0"/>
              </a:rPr>
              <a:t>Moore</a:t>
            </a:r>
            <a:r>
              <a:rPr kumimoji="1" lang="zh-CN" altLang="en-US">
                <a:latin typeface="Times New Roman" pitchFamily="18" charset="0"/>
              </a:rPr>
              <a:t>型时序逻辑电路，有一个输入</a:t>
            </a:r>
            <a:r>
              <a:rPr kumimoji="1" lang="en-US" altLang="zh-CN">
                <a:latin typeface="Times New Roman" pitchFamily="18" charset="0"/>
              </a:rPr>
              <a:t>X</a:t>
            </a:r>
            <a:r>
              <a:rPr kumimoji="1" lang="zh-CN" altLang="en-US">
                <a:latin typeface="Times New Roman" pitchFamily="18" charset="0"/>
              </a:rPr>
              <a:t>和一个输出</a:t>
            </a:r>
            <a:r>
              <a:rPr kumimoji="1" lang="en-US" altLang="zh-CN">
                <a:latin typeface="Times New Roman" pitchFamily="18" charset="0"/>
              </a:rPr>
              <a:t>Z</a:t>
            </a:r>
            <a:r>
              <a:rPr kumimoji="1" lang="zh-CN" altLang="en-US">
                <a:latin typeface="Times New Roman" pitchFamily="18" charset="0"/>
              </a:rPr>
              <a:t>，</a:t>
            </a:r>
            <a:r>
              <a:rPr kumimoji="1" lang="en-US" altLang="zh-CN">
                <a:latin typeface="Times New Roman" pitchFamily="18" charset="0"/>
              </a:rPr>
              <a:t>3</a:t>
            </a:r>
            <a:r>
              <a:rPr kumimoji="1" lang="zh-CN" altLang="en-US">
                <a:latin typeface="Times New Roman" pitchFamily="18" charset="0"/>
              </a:rPr>
              <a:t>个转换状态分别是</a:t>
            </a:r>
            <a:r>
              <a:rPr kumimoji="1" lang="en-US" altLang="zh-CN">
                <a:latin typeface="Times New Roman" pitchFamily="18" charset="0"/>
              </a:rPr>
              <a:t>A</a:t>
            </a:r>
            <a:r>
              <a:rPr kumimoji="1" lang="zh-CN" altLang="en-US">
                <a:latin typeface="Times New Roman" pitchFamily="18" charset="0"/>
              </a:rPr>
              <a:t>、</a:t>
            </a:r>
            <a:r>
              <a:rPr kumimoji="1" lang="en-US" altLang="zh-CN">
                <a:latin typeface="Times New Roman" pitchFamily="18" charset="0"/>
              </a:rPr>
              <a:t>B</a:t>
            </a:r>
            <a:r>
              <a:rPr kumimoji="1" lang="zh-CN" altLang="en-US">
                <a:latin typeface="Times New Roman" pitchFamily="18" charset="0"/>
              </a:rPr>
              <a:t>、</a:t>
            </a:r>
            <a:r>
              <a:rPr kumimoji="1" lang="en-US" altLang="zh-CN">
                <a:latin typeface="Times New Roman" pitchFamily="18" charset="0"/>
              </a:rPr>
              <a:t>C</a:t>
            </a:r>
            <a:r>
              <a:rPr kumimoji="1" lang="zh-CN" altLang="en-US">
                <a:latin typeface="Times New Roman" pitchFamily="18" charset="0"/>
              </a:rPr>
              <a:t>，该电路的状态表如下，如电路的初态为</a:t>
            </a:r>
            <a:r>
              <a:rPr kumimoji="1" lang="en-US" altLang="zh-CN">
                <a:latin typeface="Times New Roman" pitchFamily="18" charset="0"/>
              </a:rPr>
              <a:t>B</a:t>
            </a:r>
            <a:r>
              <a:rPr kumimoji="1" lang="zh-CN" altLang="en-US">
                <a:latin typeface="Times New Roman" pitchFamily="18" charset="0"/>
              </a:rPr>
              <a:t>，</a:t>
            </a:r>
            <a:r>
              <a:rPr kumimoji="1" lang="en-US" altLang="zh-CN">
                <a:latin typeface="Times New Roman" pitchFamily="18" charset="0"/>
              </a:rPr>
              <a:t>X</a:t>
            </a:r>
            <a:r>
              <a:rPr kumimoji="1" lang="zh-CN" altLang="en-US">
                <a:latin typeface="Times New Roman" pitchFamily="18" charset="0"/>
              </a:rPr>
              <a:t>的输入序列为</a:t>
            </a:r>
            <a:r>
              <a:rPr kumimoji="1" lang="en-US" altLang="zh-CN">
                <a:latin typeface="Times New Roman" pitchFamily="18" charset="0"/>
              </a:rPr>
              <a:t>11001001</a:t>
            </a:r>
            <a:r>
              <a:rPr kumimoji="1" lang="zh-CN" altLang="en-US">
                <a:latin typeface="Times New Roman" pitchFamily="18" charset="0"/>
              </a:rPr>
              <a:t>，则该电路的</a:t>
            </a:r>
            <a:r>
              <a:rPr kumimoji="1" lang="zh-CN" altLang="en-US"/>
              <a:t>状态如何转换，输出序列</a:t>
            </a:r>
            <a:r>
              <a:rPr kumimoji="1" lang="en-US" altLang="zh-CN">
                <a:latin typeface="Times New Roman" pitchFamily="18" charset="0"/>
              </a:rPr>
              <a:t>Z</a:t>
            </a:r>
            <a:r>
              <a:rPr kumimoji="1" lang="zh-CN" altLang="en-US"/>
              <a:t>是什么</a:t>
            </a:r>
          </a:p>
        </p:txBody>
      </p:sp>
      <p:grpSp>
        <p:nvGrpSpPr>
          <p:cNvPr id="41082" name="Group 122"/>
          <p:cNvGrpSpPr>
            <a:grpSpLocks/>
          </p:cNvGrpSpPr>
          <p:nvPr/>
        </p:nvGrpSpPr>
        <p:grpSpPr bwMode="auto">
          <a:xfrm>
            <a:off x="395288" y="3070225"/>
            <a:ext cx="4148137" cy="2519363"/>
            <a:chOff x="403" y="1888"/>
            <a:chExt cx="2613" cy="1587"/>
          </a:xfrm>
        </p:grpSpPr>
        <p:sp>
          <p:nvSpPr>
            <p:cNvPr id="40987" name="Text Box 49"/>
            <p:cNvSpPr txBox="1">
              <a:spLocks noChangeArrowheads="1"/>
            </p:cNvSpPr>
            <p:nvPr/>
          </p:nvSpPr>
          <p:spPr bwMode="auto">
            <a:xfrm>
              <a:off x="2441" y="2523"/>
              <a:ext cx="514"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0</a:t>
              </a:r>
            </a:p>
          </p:txBody>
        </p:sp>
        <p:grpSp>
          <p:nvGrpSpPr>
            <p:cNvPr id="40988" name="Group 113"/>
            <p:cNvGrpSpPr>
              <a:grpSpLocks/>
            </p:cNvGrpSpPr>
            <p:nvPr/>
          </p:nvGrpSpPr>
          <p:grpSpPr bwMode="auto">
            <a:xfrm>
              <a:off x="403" y="1888"/>
              <a:ext cx="2613" cy="1587"/>
              <a:chOff x="403" y="1888"/>
              <a:chExt cx="2613" cy="1587"/>
            </a:xfrm>
          </p:grpSpPr>
          <p:sp>
            <p:nvSpPr>
              <p:cNvPr id="40997" name="Line 36"/>
              <p:cNvSpPr>
                <a:spLocks noChangeShapeType="1"/>
              </p:cNvSpPr>
              <p:nvPr/>
            </p:nvSpPr>
            <p:spPr bwMode="auto">
              <a:xfrm>
                <a:off x="403" y="1888"/>
                <a:ext cx="2522" cy="0"/>
              </a:xfrm>
              <a:prstGeom prst="line">
                <a:avLst/>
              </a:prstGeom>
              <a:noFill/>
              <a:ln w="28575">
                <a:solidFill>
                  <a:schemeClr val="folHlink"/>
                </a:solidFill>
                <a:round/>
                <a:headEnd/>
                <a:tailEnd/>
              </a:ln>
            </p:spPr>
            <p:txBody>
              <a:bodyPr/>
              <a:lstStyle/>
              <a:p>
                <a:endParaRPr lang="zh-CN" altLang="en-US"/>
              </a:p>
            </p:txBody>
          </p:sp>
          <p:sp>
            <p:nvSpPr>
              <p:cNvPr id="40998" name="Line 37"/>
              <p:cNvSpPr>
                <a:spLocks noChangeShapeType="1"/>
              </p:cNvSpPr>
              <p:nvPr/>
            </p:nvSpPr>
            <p:spPr bwMode="auto">
              <a:xfrm>
                <a:off x="403" y="3475"/>
                <a:ext cx="2522" cy="0"/>
              </a:xfrm>
              <a:prstGeom prst="line">
                <a:avLst/>
              </a:prstGeom>
              <a:noFill/>
              <a:ln w="28575">
                <a:solidFill>
                  <a:schemeClr val="folHlink"/>
                </a:solidFill>
                <a:round/>
                <a:headEnd/>
                <a:tailEnd/>
              </a:ln>
            </p:spPr>
            <p:txBody>
              <a:bodyPr/>
              <a:lstStyle/>
              <a:p>
                <a:endParaRPr lang="zh-CN" altLang="en-US"/>
              </a:p>
            </p:txBody>
          </p:sp>
          <p:sp>
            <p:nvSpPr>
              <p:cNvPr id="40999" name="Line 38"/>
              <p:cNvSpPr>
                <a:spLocks noChangeShapeType="1"/>
              </p:cNvSpPr>
              <p:nvPr/>
            </p:nvSpPr>
            <p:spPr bwMode="auto">
              <a:xfrm>
                <a:off x="993" y="1888"/>
                <a:ext cx="0" cy="1587"/>
              </a:xfrm>
              <a:prstGeom prst="line">
                <a:avLst/>
              </a:prstGeom>
              <a:noFill/>
              <a:ln w="9525">
                <a:solidFill>
                  <a:schemeClr val="tx1"/>
                </a:solidFill>
                <a:round/>
                <a:headEnd/>
                <a:tailEnd/>
              </a:ln>
            </p:spPr>
            <p:txBody>
              <a:bodyPr/>
              <a:lstStyle/>
              <a:p>
                <a:endParaRPr lang="zh-CN" altLang="en-US"/>
              </a:p>
            </p:txBody>
          </p:sp>
          <p:sp>
            <p:nvSpPr>
              <p:cNvPr id="41000" name="Line 39"/>
              <p:cNvSpPr>
                <a:spLocks noChangeShapeType="1"/>
              </p:cNvSpPr>
              <p:nvPr/>
            </p:nvSpPr>
            <p:spPr bwMode="auto">
              <a:xfrm>
                <a:off x="403" y="2523"/>
                <a:ext cx="1933" cy="0"/>
              </a:xfrm>
              <a:prstGeom prst="line">
                <a:avLst/>
              </a:prstGeom>
              <a:noFill/>
              <a:ln w="9525">
                <a:solidFill>
                  <a:schemeClr val="tx1"/>
                </a:solidFill>
                <a:round/>
                <a:headEnd/>
                <a:tailEnd/>
              </a:ln>
            </p:spPr>
            <p:txBody>
              <a:bodyPr/>
              <a:lstStyle/>
              <a:p>
                <a:endParaRPr lang="zh-CN" altLang="en-US"/>
              </a:p>
            </p:txBody>
          </p:sp>
          <p:sp>
            <p:nvSpPr>
              <p:cNvPr id="41001" name="Line 40"/>
              <p:cNvSpPr>
                <a:spLocks noChangeShapeType="1"/>
              </p:cNvSpPr>
              <p:nvPr/>
            </p:nvSpPr>
            <p:spPr bwMode="auto">
              <a:xfrm>
                <a:off x="403" y="2840"/>
                <a:ext cx="1933" cy="0"/>
              </a:xfrm>
              <a:prstGeom prst="line">
                <a:avLst/>
              </a:prstGeom>
              <a:noFill/>
              <a:ln w="9525">
                <a:solidFill>
                  <a:schemeClr val="tx1"/>
                </a:solidFill>
                <a:round/>
                <a:headEnd/>
                <a:tailEnd/>
              </a:ln>
            </p:spPr>
            <p:txBody>
              <a:bodyPr/>
              <a:lstStyle/>
              <a:p>
                <a:endParaRPr lang="zh-CN" altLang="en-US"/>
              </a:p>
            </p:txBody>
          </p:sp>
          <p:sp>
            <p:nvSpPr>
              <p:cNvPr id="41002" name="Line 41"/>
              <p:cNvSpPr>
                <a:spLocks noChangeShapeType="1"/>
              </p:cNvSpPr>
              <p:nvPr/>
            </p:nvSpPr>
            <p:spPr bwMode="auto">
              <a:xfrm>
                <a:off x="403" y="3158"/>
                <a:ext cx="1933" cy="0"/>
              </a:xfrm>
              <a:prstGeom prst="line">
                <a:avLst/>
              </a:prstGeom>
              <a:noFill/>
              <a:ln w="9525">
                <a:solidFill>
                  <a:schemeClr val="tx1"/>
                </a:solidFill>
                <a:round/>
                <a:headEnd/>
                <a:tailEnd/>
              </a:ln>
            </p:spPr>
            <p:txBody>
              <a:bodyPr/>
              <a:lstStyle/>
              <a:p>
                <a:endParaRPr lang="zh-CN" altLang="en-US"/>
              </a:p>
            </p:txBody>
          </p:sp>
          <p:sp>
            <p:nvSpPr>
              <p:cNvPr id="41003" name="Line 42"/>
              <p:cNvSpPr>
                <a:spLocks noChangeShapeType="1"/>
              </p:cNvSpPr>
              <p:nvPr/>
            </p:nvSpPr>
            <p:spPr bwMode="auto">
              <a:xfrm>
                <a:off x="993" y="2205"/>
                <a:ext cx="1343" cy="0"/>
              </a:xfrm>
              <a:prstGeom prst="line">
                <a:avLst/>
              </a:prstGeom>
              <a:noFill/>
              <a:ln w="9525">
                <a:solidFill>
                  <a:schemeClr val="tx1"/>
                </a:solidFill>
                <a:round/>
                <a:headEnd/>
                <a:tailEnd/>
              </a:ln>
            </p:spPr>
            <p:txBody>
              <a:bodyPr/>
              <a:lstStyle/>
              <a:p>
                <a:endParaRPr lang="zh-CN" altLang="en-US"/>
              </a:p>
            </p:txBody>
          </p:sp>
          <p:sp>
            <p:nvSpPr>
              <p:cNvPr id="41004" name="Line 43"/>
              <p:cNvSpPr>
                <a:spLocks noChangeShapeType="1"/>
              </p:cNvSpPr>
              <p:nvPr/>
            </p:nvSpPr>
            <p:spPr bwMode="auto">
              <a:xfrm>
                <a:off x="1701" y="2206"/>
                <a:ext cx="0" cy="1269"/>
              </a:xfrm>
              <a:prstGeom prst="line">
                <a:avLst/>
              </a:prstGeom>
              <a:noFill/>
              <a:ln w="9525">
                <a:solidFill>
                  <a:schemeClr val="tx1"/>
                </a:solidFill>
                <a:round/>
                <a:headEnd/>
                <a:tailEnd/>
              </a:ln>
            </p:spPr>
            <p:txBody>
              <a:bodyPr/>
              <a:lstStyle/>
              <a:p>
                <a:endParaRPr lang="zh-CN" altLang="en-US"/>
              </a:p>
            </p:txBody>
          </p:sp>
          <p:sp>
            <p:nvSpPr>
              <p:cNvPr id="41005" name="Text Box 45"/>
              <p:cNvSpPr txBox="1">
                <a:spLocks noChangeArrowheads="1"/>
              </p:cNvSpPr>
              <p:nvPr/>
            </p:nvSpPr>
            <p:spPr bwMode="auto">
              <a:xfrm>
                <a:off x="413" y="2069"/>
                <a:ext cx="607"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41006" name="Text Box 46"/>
              <p:cNvSpPr txBox="1">
                <a:spLocks noChangeArrowheads="1"/>
              </p:cNvSpPr>
              <p:nvPr/>
            </p:nvSpPr>
            <p:spPr bwMode="auto">
              <a:xfrm>
                <a:off x="1003"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41007" name="Text Box 47"/>
              <p:cNvSpPr txBox="1">
                <a:spLocks noChangeArrowheads="1"/>
              </p:cNvSpPr>
              <p:nvPr/>
            </p:nvSpPr>
            <p:spPr bwMode="auto">
              <a:xfrm>
                <a:off x="1212" y="1888"/>
                <a:ext cx="970" cy="288"/>
              </a:xfrm>
              <a:prstGeom prst="rect">
                <a:avLst/>
              </a:prstGeom>
              <a:noFill/>
              <a:ln w="9525">
                <a:noFill/>
                <a:miter lim="800000"/>
                <a:headEnd/>
                <a:tailEnd/>
              </a:ln>
            </p:spPr>
            <p:txBody>
              <a:bodyPr>
                <a:spAutoFit/>
              </a:bodyPr>
              <a:lstStyle/>
              <a:p>
                <a:pPr algn="ctr" defTabSz="914400"/>
                <a:r>
                  <a:rPr lang="zh-CN" altLang="en-US" sz="2000">
                    <a:latin typeface="Times New Roman" pitchFamily="18" charset="0"/>
                  </a:rPr>
                  <a:t>次态</a:t>
                </a:r>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r>
                  <a:rPr lang="en-US" altLang="zh-CN">
                    <a:solidFill>
                      <a:schemeClr val="folHlink"/>
                    </a:solidFill>
                    <a:latin typeface="Times New Roman" pitchFamily="18" charset="0"/>
                  </a:rPr>
                  <a:t> </a:t>
                </a:r>
              </a:p>
            </p:txBody>
          </p:sp>
          <p:sp>
            <p:nvSpPr>
              <p:cNvPr id="41008"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B</a:t>
                </a:r>
              </a:p>
            </p:txBody>
          </p:sp>
          <p:sp>
            <p:nvSpPr>
              <p:cNvPr id="41009" name="Text Box 46"/>
              <p:cNvSpPr txBox="1">
                <a:spLocks noChangeArrowheads="1"/>
              </p:cNvSpPr>
              <p:nvPr/>
            </p:nvSpPr>
            <p:spPr bwMode="auto">
              <a:xfrm>
                <a:off x="1638"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41010"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A</a:t>
                </a:r>
              </a:p>
            </p:txBody>
          </p:sp>
          <p:sp>
            <p:nvSpPr>
              <p:cNvPr id="41011" name="Text Box 48"/>
              <p:cNvSpPr txBox="1">
                <a:spLocks noChangeArrowheads="1"/>
              </p:cNvSpPr>
              <p:nvPr/>
            </p:nvSpPr>
            <p:spPr bwMode="auto">
              <a:xfrm>
                <a:off x="2472" y="223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Z</a:t>
                </a:r>
              </a:p>
            </p:txBody>
          </p:sp>
          <p:sp>
            <p:nvSpPr>
              <p:cNvPr id="41012"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C</a:t>
                </a:r>
              </a:p>
            </p:txBody>
          </p:sp>
          <p:sp>
            <p:nvSpPr>
              <p:cNvPr id="41013" name="Line 38"/>
              <p:cNvSpPr>
                <a:spLocks noChangeShapeType="1"/>
              </p:cNvSpPr>
              <p:nvPr/>
            </p:nvSpPr>
            <p:spPr bwMode="auto">
              <a:xfrm>
                <a:off x="2336" y="1888"/>
                <a:ext cx="0" cy="1587"/>
              </a:xfrm>
              <a:prstGeom prst="line">
                <a:avLst/>
              </a:prstGeom>
              <a:noFill/>
              <a:ln w="9525">
                <a:solidFill>
                  <a:schemeClr val="tx1"/>
                </a:solidFill>
                <a:round/>
                <a:headEnd/>
                <a:tailEnd/>
              </a:ln>
            </p:spPr>
            <p:txBody>
              <a:bodyPr/>
              <a:lstStyle/>
              <a:p>
                <a:endParaRPr lang="zh-CN" altLang="en-US"/>
              </a:p>
            </p:txBody>
          </p:sp>
          <p:sp>
            <p:nvSpPr>
              <p:cNvPr id="41014" name="Line 38"/>
              <p:cNvSpPr>
                <a:spLocks noChangeShapeType="1"/>
              </p:cNvSpPr>
              <p:nvPr/>
            </p:nvSpPr>
            <p:spPr bwMode="auto">
              <a:xfrm>
                <a:off x="2381" y="1888"/>
                <a:ext cx="0" cy="1587"/>
              </a:xfrm>
              <a:prstGeom prst="line">
                <a:avLst/>
              </a:prstGeom>
              <a:noFill/>
              <a:ln w="9525">
                <a:solidFill>
                  <a:schemeClr val="tx1"/>
                </a:solidFill>
                <a:round/>
                <a:headEnd/>
                <a:tailEnd/>
              </a:ln>
            </p:spPr>
            <p:txBody>
              <a:bodyPr/>
              <a:lstStyle/>
              <a:p>
                <a:endParaRPr lang="zh-CN" altLang="en-US"/>
              </a:p>
            </p:txBody>
          </p:sp>
          <p:sp>
            <p:nvSpPr>
              <p:cNvPr id="41015" name="Line 42"/>
              <p:cNvSpPr>
                <a:spLocks noChangeShapeType="1"/>
              </p:cNvSpPr>
              <p:nvPr/>
            </p:nvSpPr>
            <p:spPr bwMode="auto">
              <a:xfrm>
                <a:off x="2383" y="2523"/>
                <a:ext cx="542" cy="0"/>
              </a:xfrm>
              <a:prstGeom prst="line">
                <a:avLst/>
              </a:prstGeom>
              <a:noFill/>
              <a:ln w="9525">
                <a:solidFill>
                  <a:schemeClr val="tx1"/>
                </a:solidFill>
                <a:round/>
                <a:headEnd/>
                <a:tailEnd/>
              </a:ln>
            </p:spPr>
            <p:txBody>
              <a:bodyPr/>
              <a:lstStyle/>
              <a:p>
                <a:endParaRPr lang="zh-CN" altLang="en-US"/>
              </a:p>
            </p:txBody>
          </p:sp>
          <p:sp>
            <p:nvSpPr>
              <p:cNvPr id="41016" name="Line 42"/>
              <p:cNvSpPr>
                <a:spLocks noChangeShapeType="1"/>
              </p:cNvSpPr>
              <p:nvPr/>
            </p:nvSpPr>
            <p:spPr bwMode="auto">
              <a:xfrm>
                <a:off x="2381" y="2840"/>
                <a:ext cx="542" cy="0"/>
              </a:xfrm>
              <a:prstGeom prst="line">
                <a:avLst/>
              </a:prstGeom>
              <a:noFill/>
              <a:ln w="9525">
                <a:solidFill>
                  <a:schemeClr val="tx1"/>
                </a:solidFill>
                <a:round/>
                <a:headEnd/>
                <a:tailEnd/>
              </a:ln>
            </p:spPr>
            <p:txBody>
              <a:bodyPr/>
              <a:lstStyle/>
              <a:p>
                <a:endParaRPr lang="zh-CN" altLang="en-US"/>
              </a:p>
            </p:txBody>
          </p:sp>
          <p:sp>
            <p:nvSpPr>
              <p:cNvPr id="41017" name="Line 42"/>
              <p:cNvSpPr>
                <a:spLocks noChangeShapeType="1"/>
              </p:cNvSpPr>
              <p:nvPr/>
            </p:nvSpPr>
            <p:spPr bwMode="auto">
              <a:xfrm>
                <a:off x="2381" y="3158"/>
                <a:ext cx="542" cy="0"/>
              </a:xfrm>
              <a:prstGeom prst="line">
                <a:avLst/>
              </a:prstGeom>
              <a:noFill/>
              <a:ln w="9525">
                <a:solidFill>
                  <a:schemeClr val="tx1"/>
                </a:solidFill>
                <a:round/>
                <a:headEnd/>
                <a:tailEnd/>
              </a:ln>
            </p:spPr>
            <p:txBody>
              <a:bodyPr/>
              <a:lstStyle/>
              <a:p>
                <a:endParaRPr lang="zh-CN" altLang="en-US"/>
              </a:p>
            </p:txBody>
          </p:sp>
          <p:sp>
            <p:nvSpPr>
              <p:cNvPr id="41018" name="Text Box 45"/>
              <p:cNvSpPr txBox="1">
                <a:spLocks noChangeArrowheads="1"/>
              </p:cNvSpPr>
              <p:nvPr/>
            </p:nvSpPr>
            <p:spPr bwMode="auto">
              <a:xfrm>
                <a:off x="2409" y="1888"/>
                <a:ext cx="607" cy="250"/>
              </a:xfrm>
              <a:prstGeom prst="rect">
                <a:avLst/>
              </a:prstGeom>
              <a:noFill/>
              <a:ln w="9525">
                <a:noFill/>
                <a:miter lim="800000"/>
                <a:headEnd/>
                <a:tailEnd/>
              </a:ln>
            </p:spPr>
            <p:txBody>
              <a:bodyPr>
                <a:spAutoFit/>
              </a:bodyPr>
              <a:lstStyle/>
              <a:p>
                <a:pPr algn="ctr" defTabSz="914400"/>
                <a:r>
                  <a:rPr lang="zh-CN" altLang="en-US" sz="2000"/>
                  <a:t>输出</a:t>
                </a:r>
                <a:endParaRPr lang="en-US" altLang="zh-CN" sz="2000">
                  <a:latin typeface="Times New Roman" pitchFamily="18" charset="0"/>
                </a:endParaRPr>
              </a:p>
            </p:txBody>
          </p:sp>
        </p:grpSp>
        <p:sp>
          <p:nvSpPr>
            <p:cNvPr id="40989" name="Text Box 49"/>
            <p:cNvSpPr txBox="1">
              <a:spLocks noChangeArrowheads="1"/>
            </p:cNvSpPr>
            <p:nvPr/>
          </p:nvSpPr>
          <p:spPr bwMode="auto">
            <a:xfrm>
              <a:off x="1066" y="252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p>
          </p:txBody>
        </p:sp>
        <p:sp>
          <p:nvSpPr>
            <p:cNvPr id="40990" name="Text Box 49"/>
            <p:cNvSpPr txBox="1">
              <a:spLocks noChangeArrowheads="1"/>
            </p:cNvSpPr>
            <p:nvPr/>
          </p:nvSpPr>
          <p:spPr bwMode="auto">
            <a:xfrm>
              <a:off x="1746" y="2840"/>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p>
          </p:txBody>
        </p:sp>
        <p:sp>
          <p:nvSpPr>
            <p:cNvPr id="40991" name="Text Box 49"/>
            <p:cNvSpPr txBox="1">
              <a:spLocks noChangeArrowheads="1"/>
            </p:cNvSpPr>
            <p:nvPr/>
          </p:nvSpPr>
          <p:spPr bwMode="auto">
            <a:xfrm>
              <a:off x="1746" y="3187"/>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p>
          </p:txBody>
        </p:sp>
        <p:sp>
          <p:nvSpPr>
            <p:cNvPr id="40992" name="Text Box 49"/>
            <p:cNvSpPr txBox="1">
              <a:spLocks noChangeArrowheads="1"/>
            </p:cNvSpPr>
            <p:nvPr/>
          </p:nvSpPr>
          <p:spPr bwMode="auto">
            <a:xfrm>
              <a:off x="1066" y="3187"/>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40993" name="Text Box 49"/>
            <p:cNvSpPr txBox="1">
              <a:spLocks noChangeArrowheads="1"/>
            </p:cNvSpPr>
            <p:nvPr/>
          </p:nvSpPr>
          <p:spPr bwMode="auto">
            <a:xfrm>
              <a:off x="1066" y="284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40994" name="Text Box 49"/>
            <p:cNvSpPr txBox="1">
              <a:spLocks noChangeArrowheads="1"/>
            </p:cNvSpPr>
            <p:nvPr/>
          </p:nvSpPr>
          <p:spPr bwMode="auto">
            <a:xfrm>
              <a:off x="1747" y="252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40995" name="Text Box 49"/>
            <p:cNvSpPr txBox="1">
              <a:spLocks noChangeArrowheads="1"/>
            </p:cNvSpPr>
            <p:nvPr/>
          </p:nvSpPr>
          <p:spPr bwMode="auto">
            <a:xfrm>
              <a:off x="2441" y="3187"/>
              <a:ext cx="514"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0</a:t>
              </a:r>
            </a:p>
          </p:txBody>
        </p:sp>
        <p:sp>
          <p:nvSpPr>
            <p:cNvPr id="40996" name="Text Box 49"/>
            <p:cNvSpPr txBox="1">
              <a:spLocks noChangeArrowheads="1"/>
            </p:cNvSpPr>
            <p:nvPr/>
          </p:nvSpPr>
          <p:spPr bwMode="auto">
            <a:xfrm>
              <a:off x="2441" y="2840"/>
              <a:ext cx="514"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1</a:t>
              </a:r>
            </a:p>
          </p:txBody>
        </p:sp>
      </p:grpSp>
      <p:grpSp>
        <p:nvGrpSpPr>
          <p:cNvPr id="37979" name="Group 91"/>
          <p:cNvGrpSpPr>
            <a:grpSpLocks/>
          </p:cNvGrpSpPr>
          <p:nvPr/>
        </p:nvGrpSpPr>
        <p:grpSpPr bwMode="auto">
          <a:xfrm>
            <a:off x="4787900" y="2874963"/>
            <a:ext cx="4103688" cy="522287"/>
            <a:chOff x="3016" y="1811"/>
            <a:chExt cx="2585" cy="329"/>
          </a:xfrm>
        </p:grpSpPr>
        <p:sp>
          <p:nvSpPr>
            <p:cNvPr id="40985" name="Text Box 89"/>
            <p:cNvSpPr txBox="1">
              <a:spLocks noChangeArrowheads="1"/>
            </p:cNvSpPr>
            <p:nvPr/>
          </p:nvSpPr>
          <p:spPr bwMode="auto">
            <a:xfrm>
              <a:off x="3458" y="1813"/>
              <a:ext cx="2143"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1  1  0  0  1  0  0  1</a:t>
              </a:r>
            </a:p>
          </p:txBody>
        </p:sp>
        <p:sp>
          <p:nvSpPr>
            <p:cNvPr id="40986" name="Rectangle 90"/>
            <p:cNvSpPr>
              <a:spLocks noChangeArrowheads="1"/>
            </p:cNvSpPr>
            <p:nvPr/>
          </p:nvSpPr>
          <p:spPr bwMode="auto">
            <a:xfrm>
              <a:off x="3016" y="1811"/>
              <a:ext cx="353" cy="327"/>
            </a:xfrm>
            <a:prstGeom prst="rect">
              <a:avLst/>
            </a:prstGeom>
            <a:noFill/>
            <a:ln w="9525">
              <a:noFill/>
              <a:miter lim="800000"/>
              <a:headEnd/>
              <a:tailEnd/>
            </a:ln>
          </p:spPr>
          <p:txBody>
            <a:bodyPr wrap="none">
              <a:spAutoFit/>
            </a:bodyPr>
            <a:lstStyle/>
            <a:p>
              <a:pPr defTabSz="914400"/>
              <a:r>
                <a:rPr lang="en-US" altLang="zh-CN" sz="2800">
                  <a:solidFill>
                    <a:schemeClr val="folHlink"/>
                  </a:solidFill>
                  <a:latin typeface="Times New Roman" pitchFamily="18" charset="0"/>
                </a:rPr>
                <a:t>X:</a:t>
              </a:r>
              <a:endParaRPr lang="zh-CN" altLang="en-US" sz="2800">
                <a:solidFill>
                  <a:schemeClr val="folHlink"/>
                </a:solidFill>
                <a:latin typeface="Times New Roman" pitchFamily="18" charset="0"/>
              </a:endParaRPr>
            </a:p>
          </p:txBody>
        </p:sp>
      </p:grpSp>
      <p:grpSp>
        <p:nvGrpSpPr>
          <p:cNvPr id="37986" name="Group 98"/>
          <p:cNvGrpSpPr>
            <a:grpSpLocks/>
          </p:cNvGrpSpPr>
          <p:nvPr/>
        </p:nvGrpSpPr>
        <p:grpSpPr bwMode="auto">
          <a:xfrm>
            <a:off x="4787900" y="3644900"/>
            <a:ext cx="1227138" cy="519113"/>
            <a:chOff x="3016" y="2296"/>
            <a:chExt cx="773" cy="327"/>
          </a:xfrm>
        </p:grpSpPr>
        <p:sp>
          <p:nvSpPr>
            <p:cNvPr id="40983" name="Rectangle 94"/>
            <p:cNvSpPr>
              <a:spLocks noChangeArrowheads="1"/>
            </p:cNvSpPr>
            <p:nvPr/>
          </p:nvSpPr>
          <p:spPr bwMode="auto">
            <a:xfrm>
              <a:off x="3016" y="2296"/>
              <a:ext cx="454"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endParaRPr lang="zh-CN" altLang="en-US" sz="2800">
                <a:solidFill>
                  <a:schemeClr val="folHlink"/>
                </a:solidFill>
                <a:latin typeface="Times New Roman" pitchFamily="18" charset="0"/>
              </a:endParaRPr>
            </a:p>
          </p:txBody>
        </p:sp>
        <p:sp>
          <p:nvSpPr>
            <p:cNvPr id="40984" name="Rectangle 95"/>
            <p:cNvSpPr>
              <a:spLocks noChangeArrowheads="1"/>
            </p:cNvSpPr>
            <p:nvPr/>
          </p:nvSpPr>
          <p:spPr bwMode="auto">
            <a:xfrm>
              <a:off x="3379" y="2296"/>
              <a:ext cx="410"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B</a:t>
              </a:r>
              <a:endParaRPr lang="zh-CN" altLang="en-US" sz="2800">
                <a:solidFill>
                  <a:schemeClr val="hlink"/>
                </a:solidFill>
                <a:latin typeface="Times New Roman" pitchFamily="18" charset="0"/>
              </a:endParaRPr>
            </a:p>
          </p:txBody>
        </p:sp>
      </p:grpSp>
      <p:grpSp>
        <p:nvGrpSpPr>
          <p:cNvPr id="37989" name="Group 101"/>
          <p:cNvGrpSpPr>
            <a:grpSpLocks/>
          </p:cNvGrpSpPr>
          <p:nvPr/>
        </p:nvGrpSpPr>
        <p:grpSpPr bwMode="auto">
          <a:xfrm>
            <a:off x="4394200" y="4292600"/>
            <a:ext cx="4281488" cy="1439863"/>
            <a:chOff x="2768" y="2704"/>
            <a:chExt cx="2697" cy="907"/>
          </a:xfrm>
        </p:grpSpPr>
        <p:sp>
          <p:nvSpPr>
            <p:cNvPr id="40980" name="Rectangle 97"/>
            <p:cNvSpPr>
              <a:spLocks noChangeArrowheads="1"/>
            </p:cNvSpPr>
            <p:nvPr/>
          </p:nvSpPr>
          <p:spPr bwMode="auto">
            <a:xfrm>
              <a:off x="2768" y="2795"/>
              <a:ext cx="816"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a:t>
              </a:r>
              <a:endParaRPr lang="zh-CN" altLang="en-US" sz="2800">
                <a:solidFill>
                  <a:schemeClr val="folHlink"/>
                </a:solidFill>
                <a:latin typeface="Times New Roman" pitchFamily="18" charset="0"/>
              </a:endParaRPr>
            </a:p>
          </p:txBody>
        </p:sp>
        <p:sp>
          <p:nvSpPr>
            <p:cNvPr id="40981" name="Rectangle 99"/>
            <p:cNvSpPr>
              <a:spLocks noChangeArrowheads="1"/>
            </p:cNvSpPr>
            <p:nvPr/>
          </p:nvSpPr>
          <p:spPr bwMode="auto">
            <a:xfrm>
              <a:off x="3045" y="3284"/>
              <a:ext cx="454"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Z:</a:t>
              </a:r>
              <a:endParaRPr lang="zh-CN" altLang="en-US" sz="2800">
                <a:solidFill>
                  <a:schemeClr val="folHlink"/>
                </a:solidFill>
                <a:latin typeface="Times New Roman" pitchFamily="18" charset="0"/>
              </a:endParaRPr>
            </a:p>
          </p:txBody>
        </p:sp>
        <p:sp>
          <p:nvSpPr>
            <p:cNvPr id="40982" name="Line 100"/>
            <p:cNvSpPr>
              <a:spLocks noChangeShapeType="1"/>
            </p:cNvSpPr>
            <p:nvPr/>
          </p:nvSpPr>
          <p:spPr bwMode="auto">
            <a:xfrm>
              <a:off x="2925" y="2704"/>
              <a:ext cx="2540" cy="0"/>
            </a:xfrm>
            <a:prstGeom prst="line">
              <a:avLst/>
            </a:prstGeom>
            <a:noFill/>
            <a:ln w="9525">
              <a:solidFill>
                <a:schemeClr val="tx1"/>
              </a:solidFill>
              <a:round/>
              <a:headEnd/>
              <a:tailEnd/>
            </a:ln>
          </p:spPr>
          <p:txBody>
            <a:bodyPr/>
            <a:lstStyle/>
            <a:p>
              <a:endParaRPr lang="zh-CN" altLang="en-US"/>
            </a:p>
          </p:txBody>
        </p:sp>
      </p:grpSp>
      <p:sp>
        <p:nvSpPr>
          <p:cNvPr id="37981" name="Text Box 93"/>
          <p:cNvSpPr txBox="1">
            <a:spLocks noChangeArrowheads="1"/>
          </p:cNvSpPr>
          <p:nvPr/>
        </p:nvSpPr>
        <p:spPr bwMode="auto">
          <a:xfrm>
            <a:off x="6613525" y="5213350"/>
            <a:ext cx="2089150" cy="519113"/>
          </a:xfrm>
          <a:prstGeom prst="rect">
            <a:avLst/>
          </a:prstGeom>
          <a:noFill/>
          <a:ln w="9525">
            <a:noFill/>
            <a:miter lim="800000"/>
            <a:headEnd/>
            <a:tailEnd/>
          </a:ln>
        </p:spPr>
        <p:txBody>
          <a:bodyPr>
            <a:spAutoFit/>
          </a:bodyPr>
          <a:lstStyle/>
          <a:p>
            <a:pPr defTabSz="914400"/>
            <a:r>
              <a:rPr lang="en-US" altLang="zh-CN" sz="2800">
                <a:solidFill>
                  <a:srgbClr val="009900"/>
                </a:solidFill>
                <a:latin typeface="Times New Roman" pitchFamily="18" charset="0"/>
              </a:rPr>
              <a:t>0  1  0  1  1</a:t>
            </a:r>
          </a:p>
        </p:txBody>
      </p:sp>
      <p:sp>
        <p:nvSpPr>
          <p:cNvPr id="37984" name="Rectangle 96"/>
          <p:cNvSpPr>
            <a:spLocks noChangeArrowheads="1"/>
          </p:cNvSpPr>
          <p:nvPr/>
        </p:nvSpPr>
        <p:spPr bwMode="auto">
          <a:xfrm>
            <a:off x="6478588" y="3657600"/>
            <a:ext cx="2232025" cy="519113"/>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 C B C B B</a:t>
            </a:r>
            <a:endParaRPr lang="zh-CN" altLang="en-US" sz="2800">
              <a:solidFill>
                <a:schemeClr val="hlink"/>
              </a:solidFill>
              <a:latin typeface="Times New Roman" pitchFamily="18" charset="0"/>
            </a:endParaRPr>
          </a:p>
        </p:txBody>
      </p:sp>
      <p:sp>
        <p:nvSpPr>
          <p:cNvPr id="37990" name="Rectangle 102"/>
          <p:cNvSpPr>
            <a:spLocks noChangeArrowheads="1"/>
          </p:cNvSpPr>
          <p:nvPr/>
        </p:nvSpPr>
        <p:spPr bwMode="auto">
          <a:xfrm>
            <a:off x="5360988" y="4437063"/>
            <a:ext cx="650875" cy="519112"/>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C</a:t>
            </a:r>
            <a:endParaRPr lang="zh-CN" altLang="en-US" sz="2800">
              <a:solidFill>
                <a:schemeClr val="hlink"/>
              </a:solidFill>
              <a:latin typeface="Times New Roman" pitchFamily="18" charset="0"/>
            </a:endParaRPr>
          </a:p>
        </p:txBody>
      </p:sp>
      <p:sp>
        <p:nvSpPr>
          <p:cNvPr id="37991" name="Text Box 103"/>
          <p:cNvSpPr txBox="1">
            <a:spLocks noChangeArrowheads="1"/>
          </p:cNvSpPr>
          <p:nvPr/>
        </p:nvSpPr>
        <p:spPr bwMode="auto">
          <a:xfrm>
            <a:off x="5318125" y="5213350"/>
            <a:ext cx="720725" cy="519113"/>
          </a:xfrm>
          <a:prstGeom prst="rect">
            <a:avLst/>
          </a:prstGeom>
          <a:noFill/>
          <a:ln w="9525">
            <a:noFill/>
            <a:miter lim="800000"/>
            <a:headEnd/>
            <a:tailEnd/>
          </a:ln>
        </p:spPr>
        <p:txBody>
          <a:bodyPr>
            <a:spAutoFit/>
          </a:bodyPr>
          <a:lstStyle/>
          <a:p>
            <a:pPr algn="ctr" defTabSz="914400"/>
            <a:r>
              <a:rPr lang="en-US" altLang="zh-CN" sz="2800">
                <a:solidFill>
                  <a:srgbClr val="009900"/>
                </a:solidFill>
                <a:latin typeface="Times New Roman" pitchFamily="18" charset="0"/>
              </a:rPr>
              <a:t>1</a:t>
            </a:r>
          </a:p>
        </p:txBody>
      </p:sp>
      <p:sp>
        <p:nvSpPr>
          <p:cNvPr id="37992" name="Rectangle 104"/>
          <p:cNvSpPr>
            <a:spLocks noChangeArrowheads="1"/>
          </p:cNvSpPr>
          <p:nvPr/>
        </p:nvSpPr>
        <p:spPr bwMode="auto">
          <a:xfrm>
            <a:off x="5721350" y="3644900"/>
            <a:ext cx="65087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C</a:t>
            </a:r>
            <a:endParaRPr lang="zh-CN" altLang="en-US" sz="2800">
              <a:solidFill>
                <a:schemeClr val="hlink"/>
              </a:solidFill>
              <a:latin typeface="Times New Roman" pitchFamily="18" charset="0"/>
            </a:endParaRPr>
          </a:p>
        </p:txBody>
      </p:sp>
      <p:sp>
        <p:nvSpPr>
          <p:cNvPr id="37993" name="Rectangle 105"/>
          <p:cNvSpPr>
            <a:spLocks noChangeArrowheads="1"/>
          </p:cNvSpPr>
          <p:nvPr/>
        </p:nvSpPr>
        <p:spPr bwMode="auto">
          <a:xfrm>
            <a:off x="5724525" y="4437063"/>
            <a:ext cx="650875" cy="519112"/>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a:t>
            </a:r>
            <a:endParaRPr lang="zh-CN" altLang="en-US" sz="2800">
              <a:solidFill>
                <a:schemeClr val="hlink"/>
              </a:solidFill>
              <a:latin typeface="Times New Roman" pitchFamily="18" charset="0"/>
            </a:endParaRPr>
          </a:p>
        </p:txBody>
      </p:sp>
      <p:sp>
        <p:nvSpPr>
          <p:cNvPr id="37994" name="Text Box 106"/>
          <p:cNvSpPr txBox="1">
            <a:spLocks noChangeArrowheads="1"/>
          </p:cNvSpPr>
          <p:nvPr/>
        </p:nvSpPr>
        <p:spPr bwMode="auto">
          <a:xfrm>
            <a:off x="5651500" y="5213350"/>
            <a:ext cx="720725" cy="519113"/>
          </a:xfrm>
          <a:prstGeom prst="rect">
            <a:avLst/>
          </a:prstGeom>
          <a:noFill/>
          <a:ln w="9525">
            <a:noFill/>
            <a:miter lim="800000"/>
            <a:headEnd/>
            <a:tailEnd/>
          </a:ln>
        </p:spPr>
        <p:txBody>
          <a:bodyPr>
            <a:spAutoFit/>
          </a:bodyPr>
          <a:lstStyle/>
          <a:p>
            <a:pPr algn="ctr" defTabSz="914400"/>
            <a:r>
              <a:rPr lang="en-US" altLang="zh-CN" sz="2800">
                <a:solidFill>
                  <a:srgbClr val="009900"/>
                </a:solidFill>
                <a:latin typeface="Times New Roman" pitchFamily="18" charset="0"/>
              </a:rPr>
              <a:t>0</a:t>
            </a:r>
          </a:p>
        </p:txBody>
      </p:sp>
      <p:sp>
        <p:nvSpPr>
          <p:cNvPr id="37995" name="Rectangle 107"/>
          <p:cNvSpPr>
            <a:spLocks noChangeArrowheads="1"/>
          </p:cNvSpPr>
          <p:nvPr/>
        </p:nvSpPr>
        <p:spPr bwMode="auto">
          <a:xfrm>
            <a:off x="6081713" y="3644900"/>
            <a:ext cx="65087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a:t>
            </a:r>
            <a:endParaRPr lang="zh-CN" altLang="en-US" sz="2800">
              <a:solidFill>
                <a:schemeClr val="hlink"/>
              </a:solidFill>
              <a:latin typeface="Times New Roman" pitchFamily="18" charset="0"/>
            </a:endParaRPr>
          </a:p>
        </p:txBody>
      </p:sp>
      <p:sp>
        <p:nvSpPr>
          <p:cNvPr id="37996" name="Rectangle 108"/>
          <p:cNvSpPr>
            <a:spLocks noChangeArrowheads="1"/>
          </p:cNvSpPr>
          <p:nvPr/>
        </p:nvSpPr>
        <p:spPr bwMode="auto">
          <a:xfrm>
            <a:off x="6083300" y="4437063"/>
            <a:ext cx="650875" cy="519112"/>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C</a:t>
            </a:r>
            <a:endParaRPr lang="zh-CN" altLang="en-US" sz="2800">
              <a:solidFill>
                <a:schemeClr val="hlink"/>
              </a:solidFill>
              <a:latin typeface="Times New Roman" pitchFamily="18" charset="0"/>
            </a:endParaRPr>
          </a:p>
        </p:txBody>
      </p:sp>
      <p:sp>
        <p:nvSpPr>
          <p:cNvPr id="37997" name="Text Box 109"/>
          <p:cNvSpPr txBox="1">
            <a:spLocks noChangeArrowheads="1"/>
          </p:cNvSpPr>
          <p:nvPr/>
        </p:nvSpPr>
        <p:spPr bwMode="auto">
          <a:xfrm>
            <a:off x="6011863" y="5213350"/>
            <a:ext cx="720725" cy="519113"/>
          </a:xfrm>
          <a:prstGeom prst="rect">
            <a:avLst/>
          </a:prstGeom>
          <a:noFill/>
          <a:ln w="9525">
            <a:noFill/>
            <a:miter lim="800000"/>
            <a:headEnd/>
            <a:tailEnd/>
          </a:ln>
        </p:spPr>
        <p:txBody>
          <a:bodyPr>
            <a:spAutoFit/>
          </a:bodyPr>
          <a:lstStyle/>
          <a:p>
            <a:pPr algn="ctr" defTabSz="914400"/>
            <a:r>
              <a:rPr lang="en-US" altLang="zh-CN" sz="2800">
                <a:solidFill>
                  <a:srgbClr val="009900"/>
                </a:solidFill>
                <a:latin typeface="Times New Roman" pitchFamily="18" charset="0"/>
              </a:rPr>
              <a:t>0</a:t>
            </a:r>
          </a:p>
        </p:txBody>
      </p:sp>
      <p:sp>
        <p:nvSpPr>
          <p:cNvPr id="37998" name="Rectangle 110"/>
          <p:cNvSpPr>
            <a:spLocks noChangeArrowheads="1"/>
          </p:cNvSpPr>
          <p:nvPr/>
        </p:nvSpPr>
        <p:spPr bwMode="auto">
          <a:xfrm>
            <a:off x="6516688" y="4437063"/>
            <a:ext cx="2232025" cy="519112"/>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 B C B B C</a:t>
            </a:r>
            <a:endParaRPr lang="zh-CN" altLang="en-US" sz="2800">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947"/>
                                        </p:tgtEl>
                                        <p:attrNameLst>
                                          <p:attrName>style.visibility</p:attrName>
                                        </p:attrNameLst>
                                      </p:cBhvr>
                                      <p:to>
                                        <p:strVal val="visible"/>
                                      </p:to>
                                    </p:set>
                                    <p:anim calcmode="discrete" valueType="clr">
                                      <p:cBhvr override="childStyle">
                                        <p:cTn id="7" dur="80"/>
                                        <p:tgtEl>
                                          <p:spTgt spid="3794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947"/>
                                        </p:tgtEl>
                                        <p:attrNameLst>
                                          <p:attrName>fillcolor</p:attrName>
                                        </p:attrNameLst>
                                      </p:cBhvr>
                                      <p:tavLst>
                                        <p:tav tm="0">
                                          <p:val>
                                            <p:clrVal>
                                              <a:schemeClr val="accent2"/>
                                            </p:clrVal>
                                          </p:val>
                                        </p:tav>
                                        <p:tav tm="50000">
                                          <p:val>
                                            <p:clrVal>
                                              <a:schemeClr val="hlink"/>
                                            </p:clrVal>
                                          </p:val>
                                        </p:tav>
                                      </p:tavLst>
                                    </p:anim>
                                    <p:set>
                                      <p:cBhvr>
                                        <p:cTn id="9" dur="80"/>
                                        <p:tgtEl>
                                          <p:spTgt spid="3794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1082"/>
                                        </p:tgtEl>
                                        <p:attrNameLst>
                                          <p:attrName>style.visibility</p:attrName>
                                        </p:attrNameLst>
                                      </p:cBhvr>
                                      <p:to>
                                        <p:strVal val="visible"/>
                                      </p:to>
                                    </p:set>
                                    <p:animEffect transition="in" filter="blinds(horizontal)">
                                      <p:cBhvr>
                                        <p:cTn id="14" dur="500"/>
                                        <p:tgtEl>
                                          <p:spTgt spid="41082"/>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7979"/>
                                        </p:tgtEl>
                                        <p:attrNameLst>
                                          <p:attrName>style.visibility</p:attrName>
                                        </p:attrNameLst>
                                      </p:cBhvr>
                                      <p:to>
                                        <p:strVal val="visible"/>
                                      </p:to>
                                    </p:set>
                                    <p:animEffect transition="in" filter="strips(downRight)">
                                      <p:cBhvr>
                                        <p:cTn id="19" dur="500"/>
                                        <p:tgtEl>
                                          <p:spTgt spid="37979"/>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37986"/>
                                        </p:tgtEl>
                                        <p:attrNameLst>
                                          <p:attrName>style.visibility</p:attrName>
                                        </p:attrNameLst>
                                      </p:cBhvr>
                                      <p:to>
                                        <p:strVal val="visible"/>
                                      </p:to>
                                    </p:set>
                                    <p:animEffect transition="in" filter="strips(downRight)">
                                      <p:cBhvr>
                                        <p:cTn id="24" dur="500"/>
                                        <p:tgtEl>
                                          <p:spTgt spid="3798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7989"/>
                                        </p:tgtEl>
                                        <p:attrNameLst>
                                          <p:attrName>style.visibility</p:attrName>
                                        </p:attrNameLst>
                                      </p:cBhvr>
                                      <p:to>
                                        <p:strVal val="visible"/>
                                      </p:to>
                                    </p:set>
                                    <p:animEffect transition="in" filter="blinds(horizontal)">
                                      <p:cBhvr>
                                        <p:cTn id="29" dur="500"/>
                                        <p:tgtEl>
                                          <p:spTgt spid="3798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7990"/>
                                        </p:tgtEl>
                                        <p:attrNameLst>
                                          <p:attrName>style.visibility</p:attrName>
                                        </p:attrNameLst>
                                      </p:cBhvr>
                                      <p:to>
                                        <p:strVal val="visible"/>
                                      </p:to>
                                    </p:set>
                                    <p:animEffect transition="in" filter="blinds(horizontal)">
                                      <p:cBhvr>
                                        <p:cTn id="34" dur="500"/>
                                        <p:tgtEl>
                                          <p:spTgt spid="3799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991"/>
                                        </p:tgtEl>
                                        <p:attrNameLst>
                                          <p:attrName>style.visibility</p:attrName>
                                        </p:attrNameLst>
                                      </p:cBhvr>
                                      <p:to>
                                        <p:strVal val="visible"/>
                                      </p:to>
                                    </p:set>
                                    <p:animEffect transition="in" filter="blinds(horizontal)">
                                      <p:cBhvr>
                                        <p:cTn id="39" dur="500"/>
                                        <p:tgtEl>
                                          <p:spTgt spid="3799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7992"/>
                                        </p:tgtEl>
                                        <p:attrNameLst>
                                          <p:attrName>style.visibility</p:attrName>
                                        </p:attrNameLst>
                                      </p:cBhvr>
                                      <p:to>
                                        <p:strVal val="visible"/>
                                      </p:to>
                                    </p:set>
                                    <p:animEffect transition="in" filter="blinds(horizontal)">
                                      <p:cBhvr>
                                        <p:cTn id="44" dur="500"/>
                                        <p:tgtEl>
                                          <p:spTgt spid="3799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7993"/>
                                        </p:tgtEl>
                                        <p:attrNameLst>
                                          <p:attrName>style.visibility</p:attrName>
                                        </p:attrNameLst>
                                      </p:cBhvr>
                                      <p:to>
                                        <p:strVal val="visible"/>
                                      </p:to>
                                    </p:set>
                                    <p:animEffect transition="in" filter="blinds(horizontal)">
                                      <p:cBhvr>
                                        <p:cTn id="49" dur="500"/>
                                        <p:tgtEl>
                                          <p:spTgt spid="37993"/>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37994"/>
                                        </p:tgtEl>
                                        <p:attrNameLst>
                                          <p:attrName>style.visibility</p:attrName>
                                        </p:attrNameLst>
                                      </p:cBhvr>
                                      <p:to>
                                        <p:strVal val="visible"/>
                                      </p:to>
                                    </p:set>
                                    <p:animEffect transition="in" filter="blinds(horizontal)">
                                      <p:cBhvr>
                                        <p:cTn id="53" dur="500"/>
                                        <p:tgtEl>
                                          <p:spTgt spid="3799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7995"/>
                                        </p:tgtEl>
                                        <p:attrNameLst>
                                          <p:attrName>style.visibility</p:attrName>
                                        </p:attrNameLst>
                                      </p:cBhvr>
                                      <p:to>
                                        <p:strVal val="visible"/>
                                      </p:to>
                                    </p:set>
                                    <p:animEffect transition="in" filter="blinds(horizontal)">
                                      <p:cBhvr>
                                        <p:cTn id="58" dur="500"/>
                                        <p:tgtEl>
                                          <p:spTgt spid="3799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7996"/>
                                        </p:tgtEl>
                                        <p:attrNameLst>
                                          <p:attrName>style.visibility</p:attrName>
                                        </p:attrNameLst>
                                      </p:cBhvr>
                                      <p:to>
                                        <p:strVal val="visible"/>
                                      </p:to>
                                    </p:set>
                                    <p:animEffect transition="in" filter="blinds(horizontal)">
                                      <p:cBhvr>
                                        <p:cTn id="63" dur="500"/>
                                        <p:tgtEl>
                                          <p:spTgt spid="3799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7997"/>
                                        </p:tgtEl>
                                        <p:attrNameLst>
                                          <p:attrName>style.visibility</p:attrName>
                                        </p:attrNameLst>
                                      </p:cBhvr>
                                      <p:to>
                                        <p:strVal val="visible"/>
                                      </p:to>
                                    </p:set>
                                    <p:animEffect transition="in" filter="blinds(horizontal)">
                                      <p:cBhvr>
                                        <p:cTn id="68" dur="500"/>
                                        <p:tgtEl>
                                          <p:spTgt spid="37997"/>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37984"/>
                                        </p:tgtEl>
                                        <p:attrNameLst>
                                          <p:attrName>style.visibility</p:attrName>
                                        </p:attrNameLst>
                                      </p:cBhvr>
                                      <p:to>
                                        <p:strVal val="visible"/>
                                      </p:to>
                                    </p:set>
                                    <p:animEffect transition="in" filter="strips(downRight)">
                                      <p:cBhvr>
                                        <p:cTn id="73" dur="500"/>
                                        <p:tgtEl>
                                          <p:spTgt spid="37984"/>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37998"/>
                                        </p:tgtEl>
                                        <p:attrNameLst>
                                          <p:attrName>style.visibility</p:attrName>
                                        </p:attrNameLst>
                                      </p:cBhvr>
                                      <p:to>
                                        <p:strVal val="visible"/>
                                      </p:to>
                                    </p:set>
                                    <p:animEffect transition="in" filter="strips(downRight)">
                                      <p:cBhvr>
                                        <p:cTn id="78" dur="500"/>
                                        <p:tgtEl>
                                          <p:spTgt spid="37998"/>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grpId="0" nodeType="clickEffect">
                                  <p:stCondLst>
                                    <p:cond delay="0"/>
                                  </p:stCondLst>
                                  <p:childTnLst>
                                    <p:set>
                                      <p:cBhvr>
                                        <p:cTn id="82" dur="1" fill="hold">
                                          <p:stCondLst>
                                            <p:cond delay="0"/>
                                          </p:stCondLst>
                                        </p:cTn>
                                        <p:tgtEl>
                                          <p:spTgt spid="37981"/>
                                        </p:tgtEl>
                                        <p:attrNameLst>
                                          <p:attrName>style.visibility</p:attrName>
                                        </p:attrNameLst>
                                      </p:cBhvr>
                                      <p:to>
                                        <p:strVal val="visible"/>
                                      </p:to>
                                    </p:set>
                                    <p:animEffect transition="in" filter="strips(downRight)">
                                      <p:cBhvr>
                                        <p:cTn id="83" dur="500"/>
                                        <p:tgtEl>
                                          <p:spTgt spid="3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7" grpId="0"/>
      <p:bldP spid="37981" grpId="0"/>
      <p:bldP spid="37984" grpId="0"/>
      <p:bldP spid="37990" grpId="0"/>
      <p:bldP spid="37991" grpId="0"/>
      <p:bldP spid="37992" grpId="0"/>
      <p:bldP spid="37993" grpId="0"/>
      <p:bldP spid="37994" grpId="0"/>
      <p:bldP spid="37995" grpId="0"/>
      <p:bldP spid="37996" grpId="0"/>
      <p:bldP spid="37997" grpId="0"/>
      <p:bldP spid="379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1986"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5874" name="Rectangle 34"/>
          <p:cNvSpPr>
            <a:spLocks noChangeArrowheads="1"/>
          </p:cNvSpPr>
          <p:nvPr/>
        </p:nvSpPr>
        <p:spPr bwMode="auto">
          <a:xfrm>
            <a:off x="684213" y="1038225"/>
            <a:ext cx="2447925" cy="519113"/>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3</a:t>
            </a:r>
            <a:r>
              <a:rPr kumimoji="1" lang="zh-CN" altLang="en-US" sz="2800"/>
              <a:t>、状态图</a:t>
            </a:r>
          </a:p>
        </p:txBody>
      </p:sp>
      <p:sp>
        <p:nvSpPr>
          <p:cNvPr id="42024" name="Rectangle 40"/>
          <p:cNvSpPr>
            <a:spLocks noChangeArrowheads="1"/>
          </p:cNvSpPr>
          <p:nvPr/>
        </p:nvSpPr>
        <p:spPr bwMode="auto">
          <a:xfrm>
            <a:off x="468313" y="1628775"/>
            <a:ext cx="8137525" cy="822325"/>
          </a:xfrm>
          <a:prstGeom prst="rect">
            <a:avLst/>
          </a:prstGeom>
          <a:noFill/>
          <a:ln w="9525">
            <a:noFill/>
            <a:miter lim="800000"/>
            <a:headEnd/>
            <a:tailEnd/>
          </a:ln>
        </p:spPr>
        <p:txBody>
          <a:bodyPr>
            <a:spAutoFit/>
          </a:bodyPr>
          <a:lstStyle/>
          <a:p>
            <a:pPr defTabSz="914400"/>
            <a:r>
              <a:rPr kumimoji="1" lang="zh-CN" altLang="en-US"/>
              <a:t>  一种反映同步时序电路状态转换规律及相应输入、输出取值关系的</a:t>
            </a:r>
            <a:r>
              <a:rPr kumimoji="1" lang="zh-CN" altLang="en-US">
                <a:solidFill>
                  <a:schemeClr val="folHlink"/>
                </a:solidFill>
              </a:rPr>
              <a:t>有向图</a:t>
            </a:r>
          </a:p>
        </p:txBody>
      </p:sp>
      <p:sp>
        <p:nvSpPr>
          <p:cNvPr id="35891" name="Rectangle 51"/>
          <p:cNvSpPr>
            <a:spLocks noChangeArrowheads="1"/>
          </p:cNvSpPr>
          <p:nvPr/>
        </p:nvSpPr>
        <p:spPr bwMode="auto">
          <a:xfrm>
            <a:off x="612775" y="3500438"/>
            <a:ext cx="3024188"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Mealy</a:t>
            </a:r>
            <a:r>
              <a:rPr kumimoji="1" lang="zh-CN" altLang="en-US"/>
              <a:t>型电路</a:t>
            </a:r>
          </a:p>
        </p:txBody>
      </p:sp>
      <p:grpSp>
        <p:nvGrpSpPr>
          <p:cNvPr id="42026" name="Group 42"/>
          <p:cNvGrpSpPr>
            <a:grpSpLocks/>
          </p:cNvGrpSpPr>
          <p:nvPr/>
        </p:nvGrpSpPr>
        <p:grpSpPr bwMode="auto">
          <a:xfrm>
            <a:off x="4068763" y="3749675"/>
            <a:ext cx="720725" cy="685800"/>
            <a:chOff x="1333" y="2523"/>
            <a:chExt cx="454" cy="432"/>
          </a:xfrm>
        </p:grpSpPr>
        <p:sp>
          <p:nvSpPr>
            <p:cNvPr id="42011"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2012"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latin typeface="Times New Roman" pitchFamily="18" charset="0"/>
                </a:rPr>
                <a:t>y</a:t>
              </a:r>
              <a:endParaRPr lang="en-US" altLang="zh-CN" baseline="30000">
                <a:latin typeface="Times New Roman" pitchFamily="18" charset="0"/>
              </a:endParaRPr>
            </a:p>
          </p:txBody>
        </p:sp>
      </p:grpSp>
      <p:sp>
        <p:nvSpPr>
          <p:cNvPr id="42029" name="Rectangle 45"/>
          <p:cNvSpPr>
            <a:spLocks noChangeArrowheads="1"/>
          </p:cNvSpPr>
          <p:nvPr/>
        </p:nvSpPr>
        <p:spPr bwMode="auto">
          <a:xfrm>
            <a:off x="530225" y="2492375"/>
            <a:ext cx="8145463" cy="822325"/>
          </a:xfrm>
          <a:prstGeom prst="rect">
            <a:avLst/>
          </a:prstGeom>
          <a:noFill/>
          <a:ln w="9525">
            <a:noFill/>
            <a:miter lim="800000"/>
            <a:headEnd/>
            <a:tailEnd/>
          </a:ln>
        </p:spPr>
        <p:txBody>
          <a:bodyPr>
            <a:spAutoFit/>
          </a:bodyPr>
          <a:lstStyle/>
          <a:p>
            <a:pPr defTabSz="914400"/>
            <a:r>
              <a:rPr kumimoji="1" lang="zh-CN" altLang="en-US"/>
              <a:t>  用</a:t>
            </a:r>
            <a:r>
              <a:rPr kumimoji="1" lang="zh-CN" altLang="en-US">
                <a:solidFill>
                  <a:srgbClr val="FF0000"/>
                </a:solidFill>
              </a:rPr>
              <a:t>圆圈</a:t>
            </a:r>
            <a:r>
              <a:rPr kumimoji="1" lang="zh-CN" altLang="en-US"/>
              <a:t>表示电路的状态，连接圆圈的</a:t>
            </a:r>
            <a:r>
              <a:rPr kumimoji="1" lang="zh-CN" altLang="en-US">
                <a:solidFill>
                  <a:srgbClr val="FF0000"/>
                </a:solidFill>
              </a:rPr>
              <a:t>有向线段</a:t>
            </a:r>
            <a:r>
              <a:rPr kumimoji="1" lang="zh-CN" altLang="en-US"/>
              <a:t>表示状态的转换关系，箭头的</a:t>
            </a:r>
            <a:r>
              <a:rPr kumimoji="1" lang="zh-CN" altLang="en-US">
                <a:solidFill>
                  <a:srgbClr val="FF0000"/>
                </a:solidFill>
              </a:rPr>
              <a:t>起点</a:t>
            </a:r>
            <a:r>
              <a:rPr kumimoji="1" lang="zh-CN" altLang="en-US"/>
              <a:t>表示</a:t>
            </a:r>
            <a:r>
              <a:rPr kumimoji="1" lang="zh-CN" altLang="en-US">
                <a:solidFill>
                  <a:schemeClr val="folHlink"/>
                </a:solidFill>
              </a:rPr>
              <a:t>现态</a:t>
            </a:r>
            <a:r>
              <a:rPr kumimoji="1" lang="zh-CN" altLang="en-US"/>
              <a:t>，</a:t>
            </a:r>
            <a:r>
              <a:rPr kumimoji="1" lang="zh-CN" altLang="en-US">
                <a:solidFill>
                  <a:srgbClr val="FF0000"/>
                </a:solidFill>
              </a:rPr>
              <a:t>终点</a:t>
            </a:r>
            <a:r>
              <a:rPr kumimoji="1" lang="zh-CN" altLang="en-US"/>
              <a:t>表示</a:t>
            </a:r>
            <a:r>
              <a:rPr kumimoji="1" lang="zh-CN" altLang="en-US">
                <a:solidFill>
                  <a:schemeClr val="folHlink"/>
                </a:solidFill>
              </a:rPr>
              <a:t>次态</a:t>
            </a:r>
          </a:p>
        </p:txBody>
      </p:sp>
      <p:grpSp>
        <p:nvGrpSpPr>
          <p:cNvPr id="42030" name="Group 46"/>
          <p:cNvGrpSpPr>
            <a:grpSpLocks/>
          </p:cNvGrpSpPr>
          <p:nvPr/>
        </p:nvGrpSpPr>
        <p:grpSpPr bwMode="auto">
          <a:xfrm>
            <a:off x="4787900" y="3644900"/>
            <a:ext cx="1366838" cy="431800"/>
            <a:chOff x="3334" y="1162"/>
            <a:chExt cx="861" cy="272"/>
          </a:xfrm>
        </p:grpSpPr>
        <p:sp>
          <p:nvSpPr>
            <p:cNvPr id="42009" name="Text Box 171"/>
            <p:cNvSpPr txBox="1">
              <a:spLocks noChangeArrowheads="1"/>
            </p:cNvSpPr>
            <p:nvPr/>
          </p:nvSpPr>
          <p:spPr bwMode="auto">
            <a:xfrm>
              <a:off x="3406" y="1162"/>
              <a:ext cx="771" cy="250"/>
            </a:xfrm>
            <a:prstGeom prst="rect">
              <a:avLst/>
            </a:prstGeom>
            <a:noFill/>
            <a:ln w="9525">
              <a:noFill/>
              <a:miter lim="800000"/>
              <a:headEnd/>
              <a:tailEnd/>
            </a:ln>
          </p:spPr>
          <p:txBody>
            <a:bodyPr/>
            <a:lstStyle/>
            <a:p>
              <a:pPr algn="ctr"/>
              <a:r>
                <a:rPr lang="en-US" altLang="zh-CN">
                  <a:latin typeface="Times New Roman" pitchFamily="18" charset="0"/>
                </a:rPr>
                <a:t>X / Z</a:t>
              </a:r>
            </a:p>
          </p:txBody>
        </p:sp>
        <p:sp>
          <p:nvSpPr>
            <p:cNvPr id="42010" name="Line 48"/>
            <p:cNvSpPr>
              <a:spLocks noChangeShapeType="1"/>
            </p:cNvSpPr>
            <p:nvPr/>
          </p:nvSpPr>
          <p:spPr bwMode="auto">
            <a:xfrm>
              <a:off x="3334" y="1434"/>
              <a:ext cx="861" cy="0"/>
            </a:xfrm>
            <a:prstGeom prst="line">
              <a:avLst/>
            </a:prstGeom>
            <a:noFill/>
            <a:ln w="28575">
              <a:solidFill>
                <a:schemeClr val="folHlink"/>
              </a:solidFill>
              <a:round/>
              <a:headEnd/>
              <a:tailEnd type="triangle" w="med" len="med"/>
            </a:ln>
          </p:spPr>
          <p:txBody>
            <a:bodyPr/>
            <a:lstStyle/>
            <a:p>
              <a:endParaRPr lang="zh-CN" altLang="en-US"/>
            </a:p>
          </p:txBody>
        </p:sp>
      </p:grpSp>
      <p:grpSp>
        <p:nvGrpSpPr>
          <p:cNvPr id="42033" name="Group 49"/>
          <p:cNvGrpSpPr>
            <a:grpSpLocks/>
          </p:cNvGrpSpPr>
          <p:nvPr/>
        </p:nvGrpSpPr>
        <p:grpSpPr bwMode="auto">
          <a:xfrm>
            <a:off x="6059488" y="3741738"/>
            <a:ext cx="935037" cy="685800"/>
            <a:chOff x="460" y="2477"/>
            <a:chExt cx="589" cy="432"/>
          </a:xfrm>
        </p:grpSpPr>
        <p:sp>
          <p:nvSpPr>
            <p:cNvPr id="42007" name="Text Box 132"/>
            <p:cNvSpPr txBox="1">
              <a:spLocks noChangeArrowheads="1"/>
            </p:cNvSpPr>
            <p:nvPr/>
          </p:nvSpPr>
          <p:spPr bwMode="auto">
            <a:xfrm>
              <a:off x="460" y="2534"/>
              <a:ext cx="589" cy="312"/>
            </a:xfrm>
            <a:prstGeom prst="rect">
              <a:avLst/>
            </a:prstGeom>
            <a:noFill/>
            <a:ln w="9525">
              <a:noFill/>
              <a:miter lim="800000"/>
              <a:headEnd/>
              <a:tailEnd/>
            </a:ln>
          </p:spPr>
          <p:txBody>
            <a:bodyPr/>
            <a:lstStyle/>
            <a:p>
              <a:pPr algn="ctr"/>
              <a:r>
                <a:rPr lang="en-US" altLang="zh-CN">
                  <a:latin typeface="Times New Roman" pitchFamily="18" charset="0"/>
                </a:rPr>
                <a:t>y</a:t>
              </a:r>
              <a:r>
                <a:rPr lang="en-US" altLang="zh-CN" baseline="30000">
                  <a:latin typeface="Times New Roman" pitchFamily="18" charset="0"/>
                </a:rPr>
                <a:t>n+1</a:t>
              </a:r>
            </a:p>
          </p:txBody>
        </p:sp>
        <p:sp>
          <p:nvSpPr>
            <p:cNvPr id="42008" name="Oval 133"/>
            <p:cNvSpPr>
              <a:spLocks noChangeArrowheads="1"/>
            </p:cNvSpPr>
            <p:nvPr/>
          </p:nvSpPr>
          <p:spPr bwMode="auto">
            <a:xfrm>
              <a:off x="522" y="2477"/>
              <a:ext cx="432" cy="432"/>
            </a:xfrm>
            <a:prstGeom prst="ellipse">
              <a:avLst/>
            </a:prstGeom>
            <a:noFill/>
            <a:ln w="28575">
              <a:solidFill>
                <a:schemeClr val="tx1"/>
              </a:solidFill>
              <a:round/>
              <a:headEnd/>
              <a:tailEnd/>
            </a:ln>
          </p:spPr>
          <p:txBody>
            <a:bodyPr/>
            <a:lstStyle/>
            <a:p>
              <a:endParaRPr lang="zh-CN" altLang="en-US"/>
            </a:p>
          </p:txBody>
        </p:sp>
      </p:grpSp>
      <p:sp>
        <p:nvSpPr>
          <p:cNvPr id="34862" name="Rectangle 46"/>
          <p:cNvSpPr>
            <a:spLocks noChangeArrowheads="1"/>
          </p:cNvSpPr>
          <p:nvPr/>
        </p:nvSpPr>
        <p:spPr bwMode="auto">
          <a:xfrm>
            <a:off x="612775" y="4700588"/>
            <a:ext cx="3024188"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Moore</a:t>
            </a:r>
            <a:r>
              <a:rPr kumimoji="1" lang="zh-CN" altLang="en-US"/>
              <a:t>型电路</a:t>
            </a:r>
          </a:p>
        </p:txBody>
      </p:sp>
      <p:grpSp>
        <p:nvGrpSpPr>
          <p:cNvPr id="42037" name="Group 53"/>
          <p:cNvGrpSpPr>
            <a:grpSpLocks/>
          </p:cNvGrpSpPr>
          <p:nvPr/>
        </p:nvGrpSpPr>
        <p:grpSpPr bwMode="auto">
          <a:xfrm>
            <a:off x="4033838" y="5119688"/>
            <a:ext cx="792162" cy="685800"/>
            <a:chOff x="855" y="2750"/>
            <a:chExt cx="499" cy="432"/>
          </a:xfrm>
        </p:grpSpPr>
        <p:sp>
          <p:nvSpPr>
            <p:cNvPr id="42005" name="Oval 140"/>
            <p:cNvSpPr>
              <a:spLocks noChangeArrowheads="1"/>
            </p:cNvSpPr>
            <p:nvPr/>
          </p:nvSpPr>
          <p:spPr bwMode="auto">
            <a:xfrm>
              <a:off x="884" y="2750"/>
              <a:ext cx="432" cy="432"/>
            </a:xfrm>
            <a:prstGeom prst="ellipse">
              <a:avLst/>
            </a:prstGeom>
            <a:noFill/>
            <a:ln w="28575">
              <a:solidFill>
                <a:schemeClr val="tx1"/>
              </a:solidFill>
              <a:round/>
              <a:headEnd/>
              <a:tailEnd/>
            </a:ln>
          </p:spPr>
          <p:txBody>
            <a:bodyPr/>
            <a:lstStyle/>
            <a:p>
              <a:endParaRPr lang="zh-CN" altLang="en-US"/>
            </a:p>
          </p:txBody>
        </p:sp>
        <p:sp>
          <p:nvSpPr>
            <p:cNvPr id="42006" name="Text Box 139"/>
            <p:cNvSpPr txBox="1">
              <a:spLocks noChangeArrowheads="1"/>
            </p:cNvSpPr>
            <p:nvPr/>
          </p:nvSpPr>
          <p:spPr bwMode="auto">
            <a:xfrm>
              <a:off x="855" y="2832"/>
              <a:ext cx="499" cy="312"/>
            </a:xfrm>
            <a:prstGeom prst="rect">
              <a:avLst/>
            </a:prstGeom>
            <a:noFill/>
            <a:ln w="9525">
              <a:noFill/>
              <a:miter lim="800000"/>
              <a:headEnd/>
              <a:tailEnd/>
            </a:ln>
          </p:spPr>
          <p:txBody>
            <a:bodyPr/>
            <a:lstStyle/>
            <a:p>
              <a:pPr algn="ctr"/>
              <a:r>
                <a:rPr lang="en-US" altLang="zh-CN" sz="2000">
                  <a:latin typeface="Times New Roman" pitchFamily="18" charset="0"/>
                </a:rPr>
                <a:t>y / Z</a:t>
              </a:r>
              <a:endParaRPr lang="en-US" altLang="zh-CN" sz="2000">
                <a:latin typeface="Arial" charset="0"/>
              </a:endParaRPr>
            </a:p>
          </p:txBody>
        </p:sp>
      </p:grpSp>
      <p:grpSp>
        <p:nvGrpSpPr>
          <p:cNvPr id="42040" name="Group 56"/>
          <p:cNvGrpSpPr>
            <a:grpSpLocks/>
          </p:cNvGrpSpPr>
          <p:nvPr/>
        </p:nvGrpSpPr>
        <p:grpSpPr bwMode="auto">
          <a:xfrm>
            <a:off x="4787900" y="5013325"/>
            <a:ext cx="1366838" cy="431800"/>
            <a:chOff x="3334" y="1162"/>
            <a:chExt cx="861" cy="272"/>
          </a:xfrm>
        </p:grpSpPr>
        <p:sp>
          <p:nvSpPr>
            <p:cNvPr id="42003" name="Text Box 171"/>
            <p:cNvSpPr txBox="1">
              <a:spLocks noChangeArrowheads="1"/>
            </p:cNvSpPr>
            <p:nvPr/>
          </p:nvSpPr>
          <p:spPr bwMode="auto">
            <a:xfrm>
              <a:off x="3406" y="1162"/>
              <a:ext cx="771" cy="250"/>
            </a:xfrm>
            <a:prstGeom prst="rect">
              <a:avLst/>
            </a:prstGeom>
            <a:noFill/>
            <a:ln w="9525">
              <a:noFill/>
              <a:miter lim="800000"/>
              <a:headEnd/>
              <a:tailEnd/>
            </a:ln>
          </p:spPr>
          <p:txBody>
            <a:bodyPr/>
            <a:lstStyle/>
            <a:p>
              <a:pPr algn="ctr"/>
              <a:r>
                <a:rPr lang="en-US" altLang="zh-CN">
                  <a:latin typeface="Times New Roman" pitchFamily="18" charset="0"/>
                </a:rPr>
                <a:t>X</a:t>
              </a:r>
            </a:p>
          </p:txBody>
        </p:sp>
        <p:sp>
          <p:nvSpPr>
            <p:cNvPr id="42004" name="Line 58"/>
            <p:cNvSpPr>
              <a:spLocks noChangeShapeType="1"/>
            </p:cNvSpPr>
            <p:nvPr/>
          </p:nvSpPr>
          <p:spPr bwMode="auto">
            <a:xfrm>
              <a:off x="3334" y="1434"/>
              <a:ext cx="861" cy="0"/>
            </a:xfrm>
            <a:prstGeom prst="line">
              <a:avLst/>
            </a:prstGeom>
            <a:noFill/>
            <a:ln w="28575">
              <a:solidFill>
                <a:schemeClr val="folHlink"/>
              </a:solidFill>
              <a:round/>
              <a:headEnd/>
              <a:tailEnd type="triangle" w="med" len="med"/>
            </a:ln>
          </p:spPr>
          <p:txBody>
            <a:bodyPr/>
            <a:lstStyle/>
            <a:p>
              <a:endParaRPr lang="zh-CN" altLang="en-US"/>
            </a:p>
          </p:txBody>
        </p:sp>
      </p:grpSp>
      <p:grpSp>
        <p:nvGrpSpPr>
          <p:cNvPr id="42043" name="Group 59"/>
          <p:cNvGrpSpPr>
            <a:grpSpLocks/>
          </p:cNvGrpSpPr>
          <p:nvPr/>
        </p:nvGrpSpPr>
        <p:grpSpPr bwMode="auto">
          <a:xfrm>
            <a:off x="6097588" y="5119688"/>
            <a:ext cx="863600" cy="685800"/>
            <a:chOff x="1640" y="1706"/>
            <a:chExt cx="544" cy="432"/>
          </a:xfrm>
        </p:grpSpPr>
        <p:sp>
          <p:nvSpPr>
            <p:cNvPr id="41999" name="Oval 140"/>
            <p:cNvSpPr>
              <a:spLocks noChangeArrowheads="1"/>
            </p:cNvSpPr>
            <p:nvPr/>
          </p:nvSpPr>
          <p:spPr bwMode="auto">
            <a:xfrm>
              <a:off x="1684" y="1706"/>
              <a:ext cx="432" cy="432"/>
            </a:xfrm>
            <a:prstGeom prst="ellipse">
              <a:avLst/>
            </a:prstGeom>
            <a:noFill/>
            <a:ln w="28575">
              <a:solidFill>
                <a:schemeClr val="tx1"/>
              </a:solidFill>
              <a:round/>
              <a:headEnd/>
              <a:tailEnd/>
            </a:ln>
          </p:spPr>
          <p:txBody>
            <a:bodyPr/>
            <a:lstStyle/>
            <a:p>
              <a:endParaRPr lang="zh-CN" altLang="en-US"/>
            </a:p>
          </p:txBody>
        </p:sp>
        <p:sp>
          <p:nvSpPr>
            <p:cNvPr id="42000" name="Text Box 139"/>
            <p:cNvSpPr txBox="1">
              <a:spLocks noChangeArrowheads="1"/>
            </p:cNvSpPr>
            <p:nvPr/>
          </p:nvSpPr>
          <p:spPr bwMode="auto">
            <a:xfrm>
              <a:off x="1640" y="1706"/>
              <a:ext cx="544" cy="312"/>
            </a:xfrm>
            <a:prstGeom prst="rect">
              <a:avLst/>
            </a:prstGeom>
            <a:noFill/>
            <a:ln w="9525">
              <a:noFill/>
              <a:miter lim="800000"/>
              <a:headEnd/>
              <a:tailEnd/>
            </a:ln>
          </p:spPr>
          <p:txBody>
            <a:bodyPr/>
            <a:lstStyle/>
            <a:p>
              <a:pPr algn="ctr"/>
              <a:r>
                <a:rPr lang="en-US" altLang="zh-CN" sz="2000">
                  <a:latin typeface="Times New Roman" pitchFamily="18" charset="0"/>
                </a:rPr>
                <a:t>y</a:t>
              </a:r>
              <a:r>
                <a:rPr lang="en-US" altLang="zh-CN" sz="2000" baseline="30000">
                  <a:latin typeface="Times New Roman" pitchFamily="18" charset="0"/>
                </a:rPr>
                <a:t>n+1</a:t>
              </a:r>
              <a:endParaRPr lang="en-US" altLang="zh-CN" sz="2000">
                <a:latin typeface="Arial" charset="0"/>
              </a:endParaRPr>
            </a:p>
          </p:txBody>
        </p:sp>
        <p:sp>
          <p:nvSpPr>
            <p:cNvPr id="42001" name="Text Box 62"/>
            <p:cNvSpPr txBox="1">
              <a:spLocks noChangeArrowheads="1"/>
            </p:cNvSpPr>
            <p:nvPr/>
          </p:nvSpPr>
          <p:spPr bwMode="auto">
            <a:xfrm>
              <a:off x="1896" y="1872"/>
              <a:ext cx="223" cy="250"/>
            </a:xfrm>
            <a:prstGeom prst="rect">
              <a:avLst/>
            </a:prstGeom>
            <a:noFill/>
            <a:ln w="9525">
              <a:noFill/>
              <a:miter lim="800000"/>
              <a:headEnd/>
              <a:tailEnd/>
            </a:ln>
          </p:spPr>
          <p:txBody>
            <a:bodyPr wrap="none">
              <a:spAutoFit/>
            </a:bodyPr>
            <a:lstStyle/>
            <a:p>
              <a:pPr defTabSz="914400"/>
              <a:r>
                <a:rPr lang="en-US" altLang="zh-CN" sz="2000">
                  <a:latin typeface="Times New Roman" pitchFamily="18" charset="0"/>
                </a:rPr>
                <a:t>Z</a:t>
              </a:r>
            </a:p>
          </p:txBody>
        </p:sp>
        <p:sp>
          <p:nvSpPr>
            <p:cNvPr id="42002" name="Line 63"/>
            <p:cNvSpPr>
              <a:spLocks noChangeShapeType="1"/>
            </p:cNvSpPr>
            <p:nvPr/>
          </p:nvSpPr>
          <p:spPr bwMode="auto">
            <a:xfrm flipH="1">
              <a:off x="1861" y="1872"/>
              <a:ext cx="136" cy="136"/>
            </a:xfrm>
            <a:prstGeom prst="line">
              <a:avLst/>
            </a:prstGeom>
            <a:noFill/>
            <a:ln w="222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74"/>
                                        </p:tgtEl>
                                        <p:attrNameLst>
                                          <p:attrName>style.visibility</p:attrName>
                                        </p:attrNameLst>
                                      </p:cBhvr>
                                      <p:to>
                                        <p:strVal val="visible"/>
                                      </p:to>
                                    </p:set>
                                    <p:animEffect transition="in" filter="blinds(horizontal)">
                                      <p:cBhvr>
                                        <p:cTn id="7" dur="500"/>
                                        <p:tgtEl>
                                          <p:spTgt spid="3587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2024"/>
                                        </p:tgtEl>
                                        <p:attrNameLst>
                                          <p:attrName>style.visibility</p:attrName>
                                        </p:attrNameLst>
                                      </p:cBhvr>
                                      <p:to>
                                        <p:strVal val="visible"/>
                                      </p:to>
                                    </p:set>
                                    <p:anim calcmode="discrete" valueType="clr">
                                      <p:cBhvr override="childStyle">
                                        <p:cTn id="12" dur="80"/>
                                        <p:tgtEl>
                                          <p:spTgt spid="42024"/>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2024"/>
                                        </p:tgtEl>
                                        <p:attrNameLst>
                                          <p:attrName>fillcolor</p:attrName>
                                        </p:attrNameLst>
                                      </p:cBhvr>
                                      <p:tavLst>
                                        <p:tav tm="0">
                                          <p:val>
                                            <p:clrVal>
                                              <a:schemeClr val="accent2"/>
                                            </p:clrVal>
                                          </p:val>
                                        </p:tav>
                                        <p:tav tm="50000">
                                          <p:val>
                                            <p:clrVal>
                                              <a:schemeClr val="hlink"/>
                                            </p:clrVal>
                                          </p:val>
                                        </p:tav>
                                      </p:tavLst>
                                    </p:anim>
                                    <p:set>
                                      <p:cBhvr>
                                        <p:cTn id="14" dur="80"/>
                                        <p:tgtEl>
                                          <p:spTgt spid="42024"/>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42029"/>
                                        </p:tgtEl>
                                        <p:attrNameLst>
                                          <p:attrName>style.visibility</p:attrName>
                                        </p:attrNameLst>
                                      </p:cBhvr>
                                      <p:to>
                                        <p:strVal val="visible"/>
                                      </p:to>
                                    </p:set>
                                    <p:anim calcmode="discrete" valueType="clr">
                                      <p:cBhvr override="childStyle">
                                        <p:cTn id="19" dur="80"/>
                                        <p:tgtEl>
                                          <p:spTgt spid="42029"/>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42029"/>
                                        </p:tgtEl>
                                        <p:attrNameLst>
                                          <p:attrName>fillcolor</p:attrName>
                                        </p:attrNameLst>
                                      </p:cBhvr>
                                      <p:tavLst>
                                        <p:tav tm="0">
                                          <p:val>
                                            <p:clrVal>
                                              <a:schemeClr val="accent2"/>
                                            </p:clrVal>
                                          </p:val>
                                        </p:tav>
                                        <p:tav tm="50000">
                                          <p:val>
                                            <p:clrVal>
                                              <a:schemeClr val="hlink"/>
                                            </p:clrVal>
                                          </p:val>
                                        </p:tav>
                                      </p:tavLst>
                                    </p:anim>
                                    <p:set>
                                      <p:cBhvr>
                                        <p:cTn id="21" dur="80"/>
                                        <p:tgtEl>
                                          <p:spTgt spid="4202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5891"/>
                                        </p:tgtEl>
                                        <p:attrNameLst>
                                          <p:attrName>style.visibility</p:attrName>
                                        </p:attrNameLst>
                                      </p:cBhvr>
                                      <p:to>
                                        <p:strVal val="visible"/>
                                      </p:to>
                                    </p:set>
                                    <p:animEffect transition="in" filter="blinds(horizontal)">
                                      <p:cBhvr>
                                        <p:cTn id="26" dur="500"/>
                                        <p:tgtEl>
                                          <p:spTgt spid="358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2026"/>
                                        </p:tgtEl>
                                        <p:attrNameLst>
                                          <p:attrName>style.visibility</p:attrName>
                                        </p:attrNameLst>
                                      </p:cBhvr>
                                      <p:to>
                                        <p:strVal val="visible"/>
                                      </p:to>
                                    </p:set>
                                    <p:animEffect transition="in" filter="wipe(up)">
                                      <p:cBhvr>
                                        <p:cTn id="31" dur="500"/>
                                        <p:tgtEl>
                                          <p:spTgt spid="420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2030"/>
                                        </p:tgtEl>
                                        <p:attrNameLst>
                                          <p:attrName>style.visibility</p:attrName>
                                        </p:attrNameLst>
                                      </p:cBhvr>
                                      <p:to>
                                        <p:strVal val="visible"/>
                                      </p:to>
                                    </p:set>
                                    <p:animEffect transition="in" filter="wipe(left)">
                                      <p:cBhvr>
                                        <p:cTn id="36" dur="500"/>
                                        <p:tgtEl>
                                          <p:spTgt spid="420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2033"/>
                                        </p:tgtEl>
                                        <p:attrNameLst>
                                          <p:attrName>style.visibility</p:attrName>
                                        </p:attrNameLst>
                                      </p:cBhvr>
                                      <p:to>
                                        <p:strVal val="visible"/>
                                      </p:to>
                                    </p:set>
                                    <p:animEffect transition="in" filter="wipe(up)">
                                      <p:cBhvr>
                                        <p:cTn id="41" dur="500"/>
                                        <p:tgtEl>
                                          <p:spTgt spid="4203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4862"/>
                                        </p:tgtEl>
                                        <p:attrNameLst>
                                          <p:attrName>style.visibility</p:attrName>
                                        </p:attrNameLst>
                                      </p:cBhvr>
                                      <p:to>
                                        <p:strVal val="visible"/>
                                      </p:to>
                                    </p:set>
                                    <p:animEffect transition="in" filter="blinds(horizontal)">
                                      <p:cBhvr>
                                        <p:cTn id="46" dur="500"/>
                                        <p:tgtEl>
                                          <p:spTgt spid="3486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2037"/>
                                        </p:tgtEl>
                                        <p:attrNameLst>
                                          <p:attrName>style.visibility</p:attrName>
                                        </p:attrNameLst>
                                      </p:cBhvr>
                                      <p:to>
                                        <p:strVal val="visible"/>
                                      </p:to>
                                    </p:set>
                                    <p:animEffect transition="in" filter="wipe(up)">
                                      <p:cBhvr>
                                        <p:cTn id="51" dur="500"/>
                                        <p:tgtEl>
                                          <p:spTgt spid="420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2040"/>
                                        </p:tgtEl>
                                        <p:attrNameLst>
                                          <p:attrName>style.visibility</p:attrName>
                                        </p:attrNameLst>
                                      </p:cBhvr>
                                      <p:to>
                                        <p:strVal val="visible"/>
                                      </p:to>
                                    </p:set>
                                    <p:animEffect transition="in" filter="wipe(left)">
                                      <p:cBhvr>
                                        <p:cTn id="56" dur="500"/>
                                        <p:tgtEl>
                                          <p:spTgt spid="420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42043"/>
                                        </p:tgtEl>
                                        <p:attrNameLst>
                                          <p:attrName>style.visibility</p:attrName>
                                        </p:attrNameLst>
                                      </p:cBhvr>
                                      <p:to>
                                        <p:strVal val="visible"/>
                                      </p:to>
                                    </p:set>
                                    <p:animEffect transition="in" filter="wipe(up)">
                                      <p:cBhvr>
                                        <p:cTn id="61" dur="500"/>
                                        <p:tgtEl>
                                          <p:spTgt spid="42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4" grpId="0"/>
      <p:bldP spid="42024" grpId="0"/>
      <p:bldP spid="35891" grpId="0"/>
      <p:bldP spid="42029" grpId="0"/>
      <p:bldP spid="348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301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grpSp>
        <p:nvGrpSpPr>
          <p:cNvPr id="43012" name="Group 88"/>
          <p:cNvGrpSpPr>
            <a:grpSpLocks/>
          </p:cNvGrpSpPr>
          <p:nvPr/>
        </p:nvGrpSpPr>
        <p:grpSpPr bwMode="auto">
          <a:xfrm>
            <a:off x="685800" y="2205038"/>
            <a:ext cx="3598863" cy="3095625"/>
            <a:chOff x="386" y="1888"/>
            <a:chExt cx="2267" cy="1950"/>
          </a:xfrm>
        </p:grpSpPr>
        <p:sp>
          <p:nvSpPr>
            <p:cNvPr id="43055" name="Text Box 49"/>
            <p:cNvSpPr txBox="1">
              <a:spLocks noChangeArrowheads="1"/>
            </p:cNvSpPr>
            <p:nvPr/>
          </p:nvSpPr>
          <p:spPr bwMode="auto">
            <a:xfrm>
              <a:off x="1005" y="2523"/>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D</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grpSp>
          <p:nvGrpSpPr>
            <p:cNvPr id="43056" name="Group 80"/>
            <p:cNvGrpSpPr>
              <a:grpSpLocks/>
            </p:cNvGrpSpPr>
            <p:nvPr/>
          </p:nvGrpSpPr>
          <p:grpSpPr bwMode="auto">
            <a:xfrm>
              <a:off x="386" y="1888"/>
              <a:ext cx="2222" cy="1950"/>
              <a:chOff x="386" y="1888"/>
              <a:chExt cx="2222" cy="1950"/>
            </a:xfrm>
          </p:grpSpPr>
          <p:sp>
            <p:nvSpPr>
              <p:cNvPr id="43064" name="Line 36"/>
              <p:cNvSpPr>
                <a:spLocks noChangeShapeType="1"/>
              </p:cNvSpPr>
              <p:nvPr/>
            </p:nvSpPr>
            <p:spPr bwMode="auto">
              <a:xfrm>
                <a:off x="403" y="1888"/>
                <a:ext cx="2205" cy="0"/>
              </a:xfrm>
              <a:prstGeom prst="line">
                <a:avLst/>
              </a:prstGeom>
              <a:noFill/>
              <a:ln w="28575">
                <a:solidFill>
                  <a:schemeClr val="folHlink"/>
                </a:solidFill>
                <a:round/>
                <a:headEnd/>
                <a:tailEnd/>
              </a:ln>
            </p:spPr>
            <p:txBody>
              <a:bodyPr/>
              <a:lstStyle/>
              <a:p>
                <a:endParaRPr lang="zh-CN" altLang="en-US"/>
              </a:p>
            </p:txBody>
          </p:sp>
          <p:sp>
            <p:nvSpPr>
              <p:cNvPr id="43065" name="Line 37"/>
              <p:cNvSpPr>
                <a:spLocks noChangeShapeType="1"/>
              </p:cNvSpPr>
              <p:nvPr/>
            </p:nvSpPr>
            <p:spPr bwMode="auto">
              <a:xfrm>
                <a:off x="403" y="3838"/>
                <a:ext cx="2205" cy="0"/>
              </a:xfrm>
              <a:prstGeom prst="line">
                <a:avLst/>
              </a:prstGeom>
              <a:noFill/>
              <a:ln w="28575">
                <a:solidFill>
                  <a:schemeClr val="folHlink"/>
                </a:solidFill>
                <a:round/>
                <a:headEnd/>
                <a:tailEnd/>
              </a:ln>
            </p:spPr>
            <p:txBody>
              <a:bodyPr/>
              <a:lstStyle/>
              <a:p>
                <a:endParaRPr lang="zh-CN" altLang="en-US"/>
              </a:p>
            </p:txBody>
          </p:sp>
          <p:sp>
            <p:nvSpPr>
              <p:cNvPr id="43066" name="Line 38"/>
              <p:cNvSpPr>
                <a:spLocks noChangeShapeType="1"/>
              </p:cNvSpPr>
              <p:nvPr/>
            </p:nvSpPr>
            <p:spPr bwMode="auto">
              <a:xfrm>
                <a:off x="993" y="1888"/>
                <a:ext cx="0" cy="1950"/>
              </a:xfrm>
              <a:prstGeom prst="line">
                <a:avLst/>
              </a:prstGeom>
              <a:noFill/>
              <a:ln w="9525">
                <a:solidFill>
                  <a:schemeClr val="tx1"/>
                </a:solidFill>
                <a:round/>
                <a:headEnd/>
                <a:tailEnd/>
              </a:ln>
            </p:spPr>
            <p:txBody>
              <a:bodyPr/>
              <a:lstStyle/>
              <a:p>
                <a:endParaRPr lang="zh-CN" altLang="en-US"/>
              </a:p>
            </p:txBody>
          </p:sp>
          <p:sp>
            <p:nvSpPr>
              <p:cNvPr id="43067" name="Line 39"/>
              <p:cNvSpPr>
                <a:spLocks noChangeShapeType="1"/>
              </p:cNvSpPr>
              <p:nvPr/>
            </p:nvSpPr>
            <p:spPr bwMode="auto">
              <a:xfrm>
                <a:off x="403" y="2523"/>
                <a:ext cx="2205" cy="0"/>
              </a:xfrm>
              <a:prstGeom prst="line">
                <a:avLst/>
              </a:prstGeom>
              <a:noFill/>
              <a:ln w="9525">
                <a:solidFill>
                  <a:schemeClr val="tx1"/>
                </a:solidFill>
                <a:round/>
                <a:headEnd/>
                <a:tailEnd/>
              </a:ln>
            </p:spPr>
            <p:txBody>
              <a:bodyPr/>
              <a:lstStyle/>
              <a:p>
                <a:endParaRPr lang="zh-CN" altLang="en-US"/>
              </a:p>
            </p:txBody>
          </p:sp>
          <p:sp>
            <p:nvSpPr>
              <p:cNvPr id="43068" name="Line 40"/>
              <p:cNvSpPr>
                <a:spLocks noChangeShapeType="1"/>
              </p:cNvSpPr>
              <p:nvPr/>
            </p:nvSpPr>
            <p:spPr bwMode="auto">
              <a:xfrm>
                <a:off x="403" y="2840"/>
                <a:ext cx="2205" cy="0"/>
              </a:xfrm>
              <a:prstGeom prst="line">
                <a:avLst/>
              </a:prstGeom>
              <a:noFill/>
              <a:ln w="9525">
                <a:solidFill>
                  <a:schemeClr val="tx1"/>
                </a:solidFill>
                <a:round/>
                <a:headEnd/>
                <a:tailEnd/>
              </a:ln>
            </p:spPr>
            <p:txBody>
              <a:bodyPr/>
              <a:lstStyle/>
              <a:p>
                <a:endParaRPr lang="zh-CN" altLang="en-US"/>
              </a:p>
            </p:txBody>
          </p:sp>
          <p:sp>
            <p:nvSpPr>
              <p:cNvPr id="2" name="Line 41"/>
              <p:cNvSpPr>
                <a:spLocks noChangeShapeType="1"/>
              </p:cNvSpPr>
              <p:nvPr/>
            </p:nvSpPr>
            <p:spPr bwMode="auto">
              <a:xfrm>
                <a:off x="403" y="3158"/>
                <a:ext cx="2205" cy="0"/>
              </a:xfrm>
              <a:prstGeom prst="line">
                <a:avLst/>
              </a:prstGeom>
              <a:noFill/>
              <a:ln w="9525">
                <a:solidFill>
                  <a:schemeClr val="tx1"/>
                </a:solidFill>
                <a:round/>
                <a:headEnd/>
                <a:tailEnd/>
              </a:ln>
            </p:spPr>
            <p:txBody>
              <a:bodyPr/>
              <a:lstStyle/>
              <a:p>
                <a:endParaRPr lang="zh-CN" altLang="en-US"/>
              </a:p>
            </p:txBody>
          </p:sp>
          <p:sp>
            <p:nvSpPr>
              <p:cNvPr id="43070" name="Line 42"/>
              <p:cNvSpPr>
                <a:spLocks noChangeShapeType="1"/>
              </p:cNvSpPr>
              <p:nvPr/>
            </p:nvSpPr>
            <p:spPr bwMode="auto">
              <a:xfrm>
                <a:off x="993" y="2205"/>
                <a:ext cx="1615" cy="0"/>
              </a:xfrm>
              <a:prstGeom prst="line">
                <a:avLst/>
              </a:prstGeom>
              <a:noFill/>
              <a:ln w="9525">
                <a:solidFill>
                  <a:schemeClr val="tx1"/>
                </a:solidFill>
                <a:round/>
                <a:headEnd/>
                <a:tailEnd/>
              </a:ln>
            </p:spPr>
            <p:txBody>
              <a:bodyPr/>
              <a:lstStyle/>
              <a:p>
                <a:endParaRPr lang="zh-CN" altLang="en-US"/>
              </a:p>
            </p:txBody>
          </p:sp>
          <p:sp>
            <p:nvSpPr>
              <p:cNvPr id="43071" name="Line 43"/>
              <p:cNvSpPr>
                <a:spLocks noChangeShapeType="1"/>
              </p:cNvSpPr>
              <p:nvPr/>
            </p:nvSpPr>
            <p:spPr bwMode="auto">
              <a:xfrm>
                <a:off x="1837" y="2206"/>
                <a:ext cx="0" cy="1632"/>
              </a:xfrm>
              <a:prstGeom prst="line">
                <a:avLst/>
              </a:prstGeom>
              <a:noFill/>
              <a:ln w="9525">
                <a:solidFill>
                  <a:schemeClr val="tx1"/>
                </a:solidFill>
                <a:round/>
                <a:headEnd/>
                <a:tailEnd/>
              </a:ln>
            </p:spPr>
            <p:txBody>
              <a:bodyPr/>
              <a:lstStyle/>
              <a:p>
                <a:endParaRPr lang="zh-CN" altLang="en-US"/>
              </a:p>
            </p:txBody>
          </p:sp>
          <p:sp>
            <p:nvSpPr>
              <p:cNvPr id="3" name="Text Box 45"/>
              <p:cNvSpPr txBox="1">
                <a:spLocks noChangeArrowheads="1"/>
              </p:cNvSpPr>
              <p:nvPr/>
            </p:nvSpPr>
            <p:spPr bwMode="auto">
              <a:xfrm>
                <a:off x="386" y="2046"/>
                <a:ext cx="607"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43073" name="Text Box 46"/>
              <p:cNvSpPr txBox="1">
                <a:spLocks noChangeArrowheads="1"/>
              </p:cNvSpPr>
              <p:nvPr/>
            </p:nvSpPr>
            <p:spPr bwMode="auto">
              <a:xfrm>
                <a:off x="1048"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43074" name="Text Box 47"/>
              <p:cNvSpPr txBox="1">
                <a:spLocks noChangeArrowheads="1"/>
              </p:cNvSpPr>
              <p:nvPr/>
            </p:nvSpPr>
            <p:spPr bwMode="auto">
              <a:xfrm>
                <a:off x="1230" y="1888"/>
                <a:ext cx="1242"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r>
                  <a:rPr lang="en-US" altLang="zh-CN">
                    <a:solidFill>
                      <a:schemeClr val="folHlink"/>
                    </a:solidFill>
                    <a:latin typeface="Times New Roman" pitchFamily="18" charset="0"/>
                  </a:rPr>
                  <a:t> / Z</a:t>
                </a:r>
              </a:p>
            </p:txBody>
          </p:sp>
          <p:sp>
            <p:nvSpPr>
              <p:cNvPr id="4"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B</a:t>
                </a:r>
              </a:p>
            </p:txBody>
          </p:sp>
          <p:sp>
            <p:nvSpPr>
              <p:cNvPr id="43076" name="Text Box 46"/>
              <p:cNvSpPr txBox="1">
                <a:spLocks noChangeArrowheads="1"/>
              </p:cNvSpPr>
              <p:nvPr/>
            </p:nvSpPr>
            <p:spPr bwMode="auto">
              <a:xfrm>
                <a:off x="1865"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5" name="Line 41"/>
              <p:cNvSpPr>
                <a:spLocks noChangeShapeType="1"/>
              </p:cNvSpPr>
              <p:nvPr/>
            </p:nvSpPr>
            <p:spPr bwMode="auto">
              <a:xfrm>
                <a:off x="403" y="3475"/>
                <a:ext cx="2205" cy="0"/>
              </a:xfrm>
              <a:prstGeom prst="line">
                <a:avLst/>
              </a:prstGeom>
              <a:noFill/>
              <a:ln w="9525">
                <a:solidFill>
                  <a:schemeClr val="tx1"/>
                </a:solidFill>
                <a:round/>
                <a:headEnd/>
                <a:tailEnd/>
              </a:ln>
            </p:spPr>
            <p:txBody>
              <a:bodyPr/>
              <a:lstStyle/>
              <a:p>
                <a:endParaRPr lang="zh-CN" altLang="en-US"/>
              </a:p>
            </p:txBody>
          </p:sp>
          <p:sp>
            <p:nvSpPr>
              <p:cNvPr id="43078"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A</a:t>
                </a:r>
              </a:p>
            </p:txBody>
          </p:sp>
          <p:sp>
            <p:nvSpPr>
              <p:cNvPr id="43079" name="Text Box 48"/>
              <p:cNvSpPr txBox="1">
                <a:spLocks noChangeArrowheads="1"/>
              </p:cNvSpPr>
              <p:nvPr/>
            </p:nvSpPr>
            <p:spPr bwMode="auto">
              <a:xfrm>
                <a:off x="447" y="350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D</a:t>
                </a:r>
              </a:p>
            </p:txBody>
          </p:sp>
          <p:sp>
            <p:nvSpPr>
              <p:cNvPr id="43080"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C</a:t>
                </a:r>
              </a:p>
            </p:txBody>
          </p:sp>
        </p:grpSp>
        <p:sp>
          <p:nvSpPr>
            <p:cNvPr id="43057" name="Text Box 49"/>
            <p:cNvSpPr txBox="1">
              <a:spLocks noChangeArrowheads="1"/>
            </p:cNvSpPr>
            <p:nvPr/>
          </p:nvSpPr>
          <p:spPr bwMode="auto">
            <a:xfrm>
              <a:off x="1837" y="2523"/>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43058" name="Text Box 49"/>
            <p:cNvSpPr txBox="1">
              <a:spLocks noChangeArrowheads="1"/>
            </p:cNvSpPr>
            <p:nvPr/>
          </p:nvSpPr>
          <p:spPr bwMode="auto">
            <a:xfrm>
              <a:off x="1021" y="2870"/>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43059" name="Text Box 49"/>
            <p:cNvSpPr txBox="1">
              <a:spLocks noChangeArrowheads="1"/>
            </p:cNvSpPr>
            <p:nvPr/>
          </p:nvSpPr>
          <p:spPr bwMode="auto">
            <a:xfrm>
              <a:off x="1020" y="3187"/>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43060" name="Text Box 49"/>
            <p:cNvSpPr txBox="1">
              <a:spLocks noChangeArrowheads="1"/>
            </p:cNvSpPr>
            <p:nvPr/>
          </p:nvSpPr>
          <p:spPr bwMode="auto">
            <a:xfrm>
              <a:off x="1837" y="3505"/>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1</a:t>
              </a:r>
            </a:p>
          </p:txBody>
        </p:sp>
        <p:sp>
          <p:nvSpPr>
            <p:cNvPr id="6" name="Text Box 49"/>
            <p:cNvSpPr txBox="1">
              <a:spLocks noChangeArrowheads="1"/>
            </p:cNvSpPr>
            <p:nvPr/>
          </p:nvSpPr>
          <p:spPr bwMode="auto">
            <a:xfrm>
              <a:off x="1004" y="3505"/>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sp>
          <p:nvSpPr>
            <p:cNvPr id="7" name="Text Box 49"/>
            <p:cNvSpPr txBox="1">
              <a:spLocks noChangeArrowheads="1"/>
            </p:cNvSpPr>
            <p:nvPr/>
          </p:nvSpPr>
          <p:spPr bwMode="auto">
            <a:xfrm>
              <a:off x="1837" y="3187"/>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D</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sp>
          <p:nvSpPr>
            <p:cNvPr id="8" name="Text Box 49"/>
            <p:cNvSpPr txBox="1">
              <a:spLocks noChangeArrowheads="1"/>
            </p:cNvSpPr>
            <p:nvPr/>
          </p:nvSpPr>
          <p:spPr bwMode="auto">
            <a:xfrm>
              <a:off x="1837" y="2870"/>
              <a:ext cx="816"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r>
                <a:rPr lang="en-US" altLang="zh-CN" baseline="30000">
                  <a:solidFill>
                    <a:schemeClr val="hlink"/>
                  </a:solidFill>
                  <a:latin typeface="Times New Roman" pitchFamily="18" charset="0"/>
                </a:rPr>
                <a:t> </a:t>
              </a:r>
              <a:r>
                <a:rPr lang="en-US" altLang="zh-CN">
                  <a:solidFill>
                    <a:schemeClr val="hlink"/>
                  </a:solidFill>
                  <a:latin typeface="Times New Roman" pitchFamily="18" charset="0"/>
                </a:rPr>
                <a:t>/ 0</a:t>
              </a:r>
            </a:p>
          </p:txBody>
        </p:sp>
      </p:grpSp>
      <p:sp>
        <p:nvSpPr>
          <p:cNvPr id="43013" name="Rectangle 51"/>
          <p:cNvSpPr>
            <a:spLocks noChangeArrowheads="1"/>
          </p:cNvSpPr>
          <p:nvPr/>
        </p:nvSpPr>
        <p:spPr bwMode="auto">
          <a:xfrm>
            <a:off x="539750" y="1196975"/>
            <a:ext cx="5111750" cy="519113"/>
          </a:xfrm>
          <a:prstGeom prst="rect">
            <a:avLst/>
          </a:prstGeom>
          <a:noFill/>
          <a:ln w="9525">
            <a:noFill/>
            <a:miter lim="800000"/>
            <a:headEnd/>
            <a:tailEnd/>
          </a:ln>
        </p:spPr>
        <p:txBody>
          <a:bodyPr>
            <a:spAutoFit/>
          </a:bodyPr>
          <a:lstStyle/>
          <a:p>
            <a:pPr defTabSz="914400"/>
            <a:r>
              <a:rPr kumimoji="1" lang="zh-CN" altLang="en-US" sz="2800"/>
              <a:t>* </a:t>
            </a:r>
            <a:r>
              <a:rPr kumimoji="1" lang="en-US" altLang="zh-CN" sz="2800">
                <a:latin typeface="Times New Roman" pitchFamily="18" charset="0"/>
              </a:rPr>
              <a:t>Mealy</a:t>
            </a:r>
            <a:r>
              <a:rPr kumimoji="1" lang="zh-CN" altLang="en-US" sz="2800"/>
              <a:t>型</a:t>
            </a:r>
            <a:r>
              <a:rPr kumimoji="1" lang="zh-CN" altLang="en-US" sz="2800">
                <a:solidFill>
                  <a:schemeClr val="folHlink"/>
                </a:solidFill>
              </a:rPr>
              <a:t>状态表</a:t>
            </a:r>
            <a:r>
              <a:rPr kumimoji="1" lang="zh-CN" altLang="en-US" sz="2800"/>
              <a:t>转</a:t>
            </a:r>
            <a:r>
              <a:rPr kumimoji="1" lang="zh-CN" altLang="en-US" sz="2800">
                <a:solidFill>
                  <a:schemeClr val="folHlink"/>
                </a:solidFill>
              </a:rPr>
              <a:t>状态图</a:t>
            </a:r>
          </a:p>
        </p:txBody>
      </p:sp>
      <p:grpSp>
        <p:nvGrpSpPr>
          <p:cNvPr id="43063" name="Group 55"/>
          <p:cNvGrpSpPr>
            <a:grpSpLocks/>
          </p:cNvGrpSpPr>
          <p:nvPr/>
        </p:nvGrpSpPr>
        <p:grpSpPr bwMode="auto">
          <a:xfrm>
            <a:off x="5508625" y="1846263"/>
            <a:ext cx="2374900" cy="3311525"/>
            <a:chOff x="3470" y="981"/>
            <a:chExt cx="1496" cy="2086"/>
          </a:xfrm>
        </p:grpSpPr>
        <p:grpSp>
          <p:nvGrpSpPr>
            <p:cNvPr id="43042" name="Group 87"/>
            <p:cNvGrpSpPr>
              <a:grpSpLocks/>
            </p:cNvGrpSpPr>
            <p:nvPr/>
          </p:nvGrpSpPr>
          <p:grpSpPr bwMode="auto">
            <a:xfrm>
              <a:off x="3470" y="1616"/>
              <a:ext cx="454" cy="432"/>
              <a:chOff x="1333" y="2523"/>
              <a:chExt cx="454" cy="432"/>
            </a:xfrm>
          </p:grpSpPr>
          <p:sp>
            <p:nvSpPr>
              <p:cNvPr id="43053"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3054"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A</a:t>
                </a:r>
                <a:endParaRPr lang="en-US" altLang="zh-CN" baseline="30000">
                  <a:solidFill>
                    <a:schemeClr val="folHlink"/>
                  </a:solidFill>
                  <a:latin typeface="Times New Roman" pitchFamily="18" charset="0"/>
                </a:endParaRPr>
              </a:p>
            </p:txBody>
          </p:sp>
        </p:grpSp>
        <p:grpSp>
          <p:nvGrpSpPr>
            <p:cNvPr id="43043" name="Group 87"/>
            <p:cNvGrpSpPr>
              <a:grpSpLocks/>
            </p:cNvGrpSpPr>
            <p:nvPr/>
          </p:nvGrpSpPr>
          <p:grpSpPr bwMode="auto">
            <a:xfrm>
              <a:off x="4512" y="1616"/>
              <a:ext cx="454" cy="432"/>
              <a:chOff x="1333" y="2523"/>
              <a:chExt cx="454" cy="432"/>
            </a:xfrm>
          </p:grpSpPr>
          <p:sp>
            <p:nvSpPr>
              <p:cNvPr id="43051"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3052"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B</a:t>
                </a:r>
                <a:endParaRPr lang="en-US" altLang="zh-CN" baseline="30000">
                  <a:solidFill>
                    <a:schemeClr val="folHlink"/>
                  </a:solidFill>
                  <a:latin typeface="Times New Roman" pitchFamily="18" charset="0"/>
                </a:endParaRPr>
              </a:p>
            </p:txBody>
          </p:sp>
        </p:grpSp>
        <p:grpSp>
          <p:nvGrpSpPr>
            <p:cNvPr id="43044" name="Group 87"/>
            <p:cNvGrpSpPr>
              <a:grpSpLocks/>
            </p:cNvGrpSpPr>
            <p:nvPr/>
          </p:nvGrpSpPr>
          <p:grpSpPr bwMode="auto">
            <a:xfrm>
              <a:off x="3470" y="2635"/>
              <a:ext cx="454" cy="432"/>
              <a:chOff x="1333" y="2523"/>
              <a:chExt cx="454" cy="432"/>
            </a:xfrm>
          </p:grpSpPr>
          <p:sp>
            <p:nvSpPr>
              <p:cNvPr id="43049"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3050"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D</a:t>
                </a:r>
                <a:endParaRPr lang="en-US" altLang="zh-CN" baseline="30000">
                  <a:solidFill>
                    <a:schemeClr val="folHlink"/>
                  </a:solidFill>
                  <a:latin typeface="Times New Roman" pitchFamily="18" charset="0"/>
                </a:endParaRPr>
              </a:p>
            </p:txBody>
          </p:sp>
        </p:grpSp>
        <p:grpSp>
          <p:nvGrpSpPr>
            <p:cNvPr id="43045" name="Group 87"/>
            <p:cNvGrpSpPr>
              <a:grpSpLocks/>
            </p:cNvGrpSpPr>
            <p:nvPr/>
          </p:nvGrpSpPr>
          <p:grpSpPr bwMode="auto">
            <a:xfrm>
              <a:off x="4512" y="2635"/>
              <a:ext cx="454" cy="432"/>
              <a:chOff x="1333" y="2523"/>
              <a:chExt cx="454" cy="432"/>
            </a:xfrm>
          </p:grpSpPr>
          <p:sp>
            <p:nvSpPr>
              <p:cNvPr id="43047"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3048"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C</a:t>
                </a:r>
                <a:endParaRPr lang="en-US" altLang="zh-CN" baseline="30000">
                  <a:solidFill>
                    <a:schemeClr val="folHlink"/>
                  </a:solidFill>
                  <a:latin typeface="Times New Roman" pitchFamily="18" charset="0"/>
                </a:endParaRPr>
              </a:p>
            </p:txBody>
          </p:sp>
        </p:grpSp>
        <p:sp>
          <p:nvSpPr>
            <p:cNvPr id="43046" name="Text Box 171"/>
            <p:cNvSpPr txBox="1">
              <a:spLocks noChangeArrowheads="1"/>
            </p:cNvSpPr>
            <p:nvPr/>
          </p:nvSpPr>
          <p:spPr bwMode="auto">
            <a:xfrm>
              <a:off x="3651" y="981"/>
              <a:ext cx="1043" cy="250"/>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X / Z </a:t>
              </a:r>
            </a:p>
          </p:txBody>
        </p:sp>
      </p:grpSp>
      <p:grpSp>
        <p:nvGrpSpPr>
          <p:cNvPr id="43062" name="Group 54"/>
          <p:cNvGrpSpPr>
            <a:grpSpLocks/>
          </p:cNvGrpSpPr>
          <p:nvPr/>
        </p:nvGrpSpPr>
        <p:grpSpPr bwMode="auto">
          <a:xfrm>
            <a:off x="6143625" y="3479800"/>
            <a:ext cx="1152525" cy="1079500"/>
            <a:chOff x="3878" y="1995"/>
            <a:chExt cx="726" cy="680"/>
          </a:xfrm>
        </p:grpSpPr>
        <p:sp>
          <p:nvSpPr>
            <p:cNvPr id="43040" name="Line 48"/>
            <p:cNvSpPr>
              <a:spLocks noChangeShapeType="1"/>
            </p:cNvSpPr>
            <p:nvPr/>
          </p:nvSpPr>
          <p:spPr bwMode="auto">
            <a:xfrm>
              <a:off x="3878" y="1995"/>
              <a:ext cx="680" cy="680"/>
            </a:xfrm>
            <a:prstGeom prst="line">
              <a:avLst/>
            </a:prstGeom>
            <a:noFill/>
            <a:ln w="28575">
              <a:solidFill>
                <a:schemeClr val="folHlink"/>
              </a:solidFill>
              <a:round/>
              <a:headEnd/>
              <a:tailEnd type="triangle" w="med" len="med"/>
            </a:ln>
          </p:spPr>
          <p:txBody>
            <a:bodyPr/>
            <a:lstStyle/>
            <a:p>
              <a:endParaRPr lang="zh-CN" altLang="en-US"/>
            </a:p>
          </p:txBody>
        </p:sp>
        <p:sp>
          <p:nvSpPr>
            <p:cNvPr id="43041" name="Text Box 171"/>
            <p:cNvSpPr txBox="1">
              <a:spLocks noChangeArrowheads="1"/>
            </p:cNvSpPr>
            <p:nvPr/>
          </p:nvSpPr>
          <p:spPr bwMode="auto">
            <a:xfrm>
              <a:off x="3969" y="2024"/>
              <a:ext cx="635" cy="250"/>
            </a:xfrm>
            <a:prstGeom prst="rect">
              <a:avLst/>
            </a:prstGeom>
            <a:noFill/>
            <a:ln w="9525">
              <a:noFill/>
              <a:miter lim="800000"/>
              <a:headEnd/>
              <a:tailEnd/>
            </a:ln>
          </p:spPr>
          <p:txBody>
            <a:bodyPr/>
            <a:lstStyle/>
            <a:p>
              <a:pPr algn="ctr"/>
              <a:r>
                <a:rPr lang="en-US" altLang="zh-CN" sz="2000">
                  <a:latin typeface="Times New Roman" pitchFamily="18" charset="0"/>
                </a:rPr>
                <a:t>1 / 1 </a:t>
              </a:r>
            </a:p>
          </p:txBody>
        </p:sp>
      </p:grpSp>
      <p:grpSp>
        <p:nvGrpSpPr>
          <p:cNvPr id="43061" name="Group 53"/>
          <p:cNvGrpSpPr>
            <a:grpSpLocks/>
          </p:cNvGrpSpPr>
          <p:nvPr/>
        </p:nvGrpSpPr>
        <p:grpSpPr bwMode="auto">
          <a:xfrm>
            <a:off x="5651500" y="3573463"/>
            <a:ext cx="1008063" cy="865187"/>
            <a:chOff x="3560" y="2069"/>
            <a:chExt cx="635" cy="545"/>
          </a:xfrm>
        </p:grpSpPr>
        <p:sp>
          <p:nvSpPr>
            <p:cNvPr id="43038" name="Line 49"/>
            <p:cNvSpPr>
              <a:spLocks noChangeShapeType="1"/>
            </p:cNvSpPr>
            <p:nvPr/>
          </p:nvSpPr>
          <p:spPr bwMode="auto">
            <a:xfrm>
              <a:off x="3696" y="2069"/>
              <a:ext cx="0" cy="545"/>
            </a:xfrm>
            <a:prstGeom prst="line">
              <a:avLst/>
            </a:prstGeom>
            <a:noFill/>
            <a:ln w="28575">
              <a:solidFill>
                <a:schemeClr val="folHlink"/>
              </a:solidFill>
              <a:round/>
              <a:headEnd/>
              <a:tailEnd type="triangle" w="med" len="med"/>
            </a:ln>
          </p:spPr>
          <p:txBody>
            <a:bodyPr/>
            <a:lstStyle/>
            <a:p>
              <a:endParaRPr lang="zh-CN" altLang="en-US"/>
            </a:p>
          </p:txBody>
        </p:sp>
        <p:sp>
          <p:nvSpPr>
            <p:cNvPr id="43039" name="Text Box 171"/>
            <p:cNvSpPr txBox="1">
              <a:spLocks noChangeArrowheads="1"/>
            </p:cNvSpPr>
            <p:nvPr/>
          </p:nvSpPr>
          <p:spPr bwMode="auto">
            <a:xfrm>
              <a:off x="3560" y="2115"/>
              <a:ext cx="635" cy="250"/>
            </a:xfrm>
            <a:prstGeom prst="rect">
              <a:avLst/>
            </a:prstGeom>
            <a:noFill/>
            <a:ln w="9525">
              <a:noFill/>
              <a:miter lim="800000"/>
              <a:headEnd/>
              <a:tailEnd/>
            </a:ln>
          </p:spPr>
          <p:txBody>
            <a:bodyPr/>
            <a:lstStyle/>
            <a:p>
              <a:pPr algn="ctr"/>
              <a:r>
                <a:rPr lang="en-US" altLang="zh-CN" sz="2000">
                  <a:latin typeface="Times New Roman" pitchFamily="18" charset="0"/>
                </a:rPr>
                <a:t>0 / 0 </a:t>
              </a:r>
            </a:p>
          </p:txBody>
        </p:sp>
      </p:grpSp>
      <p:grpSp>
        <p:nvGrpSpPr>
          <p:cNvPr id="43069" name="Group 61"/>
          <p:cNvGrpSpPr>
            <a:grpSpLocks/>
          </p:cNvGrpSpPr>
          <p:nvPr/>
        </p:nvGrpSpPr>
        <p:grpSpPr bwMode="auto">
          <a:xfrm>
            <a:off x="7740650" y="2168525"/>
            <a:ext cx="1150938" cy="930275"/>
            <a:chOff x="4876" y="1366"/>
            <a:chExt cx="725" cy="586"/>
          </a:xfrm>
        </p:grpSpPr>
        <p:grpSp>
          <p:nvGrpSpPr>
            <p:cNvPr id="43034" name="Group 59"/>
            <p:cNvGrpSpPr>
              <a:grpSpLocks/>
            </p:cNvGrpSpPr>
            <p:nvPr/>
          </p:nvGrpSpPr>
          <p:grpSpPr bwMode="auto">
            <a:xfrm rot="-2969420">
              <a:off x="4862" y="1584"/>
              <a:ext cx="382" cy="354"/>
              <a:chOff x="4513" y="3838"/>
              <a:chExt cx="382" cy="354"/>
            </a:xfrm>
          </p:grpSpPr>
          <p:sp>
            <p:nvSpPr>
              <p:cNvPr id="43036" name="Arc 144"/>
              <p:cNvSpPr>
                <a:spLocks/>
              </p:cNvSpPr>
              <p:nvPr/>
            </p:nvSpPr>
            <p:spPr bwMode="auto">
              <a:xfrm rot="-9033537" flipH="1" flipV="1">
                <a:off x="4539" y="3838"/>
                <a:ext cx="356" cy="35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path>
                  <a:path w="43200" h="43200" stroke="0"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lnTo>
                      <a:pt x="21600" y="21600"/>
                    </a:lnTo>
                    <a:close/>
                  </a:path>
                </a:pathLst>
              </a:custGeom>
              <a:noFill/>
              <a:ln w="28575">
                <a:solidFill>
                  <a:schemeClr val="hlink"/>
                </a:solidFill>
                <a:round/>
                <a:headEnd/>
                <a:tailEnd/>
              </a:ln>
            </p:spPr>
            <p:txBody>
              <a:bodyPr/>
              <a:lstStyle/>
              <a:p>
                <a:endParaRPr lang="zh-CN" altLang="en-US"/>
              </a:p>
            </p:txBody>
          </p:sp>
          <p:sp>
            <p:nvSpPr>
              <p:cNvPr id="43037" name="Line 145"/>
              <p:cNvSpPr>
                <a:spLocks noChangeShapeType="1"/>
              </p:cNvSpPr>
              <p:nvPr/>
            </p:nvSpPr>
            <p:spPr bwMode="auto">
              <a:xfrm flipH="1" flipV="1">
                <a:off x="4513" y="4067"/>
                <a:ext cx="72" cy="63"/>
              </a:xfrm>
              <a:prstGeom prst="line">
                <a:avLst/>
              </a:prstGeom>
              <a:noFill/>
              <a:ln w="28575">
                <a:solidFill>
                  <a:schemeClr val="hlink"/>
                </a:solidFill>
                <a:round/>
                <a:headEnd/>
                <a:tailEnd type="triangle" w="med" len="med"/>
              </a:ln>
            </p:spPr>
            <p:txBody>
              <a:bodyPr/>
              <a:lstStyle/>
              <a:p>
                <a:endParaRPr lang="zh-CN" altLang="en-US"/>
              </a:p>
            </p:txBody>
          </p:sp>
        </p:grpSp>
        <p:sp>
          <p:nvSpPr>
            <p:cNvPr id="43035" name="Text Box 171"/>
            <p:cNvSpPr txBox="1">
              <a:spLocks noChangeArrowheads="1"/>
            </p:cNvSpPr>
            <p:nvPr/>
          </p:nvSpPr>
          <p:spPr bwMode="auto">
            <a:xfrm>
              <a:off x="4966" y="1366"/>
              <a:ext cx="635" cy="250"/>
            </a:xfrm>
            <a:prstGeom prst="rect">
              <a:avLst/>
            </a:prstGeom>
            <a:noFill/>
            <a:ln w="9525">
              <a:noFill/>
              <a:miter lim="800000"/>
              <a:headEnd/>
              <a:tailEnd/>
            </a:ln>
          </p:spPr>
          <p:txBody>
            <a:bodyPr/>
            <a:lstStyle/>
            <a:p>
              <a:pPr algn="ctr"/>
              <a:r>
                <a:rPr lang="en-US" altLang="zh-CN" sz="2000">
                  <a:latin typeface="Times New Roman" pitchFamily="18" charset="0"/>
                </a:rPr>
                <a:t>0 / 1</a:t>
              </a:r>
            </a:p>
          </p:txBody>
        </p:sp>
      </p:grpSp>
      <p:grpSp>
        <p:nvGrpSpPr>
          <p:cNvPr id="43072" name="Group 64"/>
          <p:cNvGrpSpPr>
            <a:grpSpLocks/>
          </p:cNvGrpSpPr>
          <p:nvPr/>
        </p:nvGrpSpPr>
        <p:grpSpPr bwMode="auto">
          <a:xfrm>
            <a:off x="6156325" y="2816225"/>
            <a:ext cx="1008063" cy="396875"/>
            <a:chOff x="3878" y="1774"/>
            <a:chExt cx="635" cy="250"/>
          </a:xfrm>
        </p:grpSpPr>
        <p:sp>
          <p:nvSpPr>
            <p:cNvPr id="43032" name="Line 62"/>
            <p:cNvSpPr>
              <a:spLocks noChangeShapeType="1"/>
            </p:cNvSpPr>
            <p:nvPr/>
          </p:nvSpPr>
          <p:spPr bwMode="auto">
            <a:xfrm flipH="1">
              <a:off x="3907" y="2019"/>
              <a:ext cx="590" cy="0"/>
            </a:xfrm>
            <a:prstGeom prst="line">
              <a:avLst/>
            </a:prstGeom>
            <a:noFill/>
            <a:ln w="28575">
              <a:solidFill>
                <a:schemeClr val="hlink"/>
              </a:solidFill>
              <a:round/>
              <a:headEnd/>
              <a:tailEnd type="triangle" w="med" len="med"/>
            </a:ln>
          </p:spPr>
          <p:txBody>
            <a:bodyPr/>
            <a:lstStyle/>
            <a:p>
              <a:endParaRPr lang="zh-CN" altLang="en-US"/>
            </a:p>
          </p:txBody>
        </p:sp>
        <p:sp>
          <p:nvSpPr>
            <p:cNvPr id="43033" name="Text Box 171"/>
            <p:cNvSpPr txBox="1">
              <a:spLocks noChangeArrowheads="1"/>
            </p:cNvSpPr>
            <p:nvPr/>
          </p:nvSpPr>
          <p:spPr bwMode="auto">
            <a:xfrm>
              <a:off x="3878" y="1774"/>
              <a:ext cx="635" cy="250"/>
            </a:xfrm>
            <a:prstGeom prst="rect">
              <a:avLst/>
            </a:prstGeom>
            <a:noFill/>
            <a:ln w="9525">
              <a:noFill/>
              <a:miter lim="800000"/>
              <a:headEnd/>
              <a:tailEnd/>
            </a:ln>
          </p:spPr>
          <p:txBody>
            <a:bodyPr/>
            <a:lstStyle/>
            <a:p>
              <a:pPr algn="ctr"/>
              <a:r>
                <a:rPr lang="en-US" altLang="zh-CN" sz="2000">
                  <a:latin typeface="Times New Roman" pitchFamily="18" charset="0"/>
                </a:rPr>
                <a:t>1 / 0 </a:t>
              </a:r>
            </a:p>
          </p:txBody>
        </p:sp>
      </p:grpSp>
      <p:grpSp>
        <p:nvGrpSpPr>
          <p:cNvPr id="43075" name="Group 67"/>
          <p:cNvGrpSpPr>
            <a:grpSpLocks/>
          </p:cNvGrpSpPr>
          <p:nvPr/>
        </p:nvGrpSpPr>
        <p:grpSpPr bwMode="auto">
          <a:xfrm>
            <a:off x="7380288" y="3573463"/>
            <a:ext cx="1008062" cy="863600"/>
            <a:chOff x="4649" y="2251"/>
            <a:chExt cx="635" cy="544"/>
          </a:xfrm>
        </p:grpSpPr>
        <p:sp>
          <p:nvSpPr>
            <p:cNvPr id="43030" name="Line 65"/>
            <p:cNvSpPr>
              <a:spLocks noChangeShapeType="1"/>
            </p:cNvSpPr>
            <p:nvPr/>
          </p:nvSpPr>
          <p:spPr bwMode="auto">
            <a:xfrm flipV="1">
              <a:off x="4740" y="2251"/>
              <a:ext cx="0" cy="544"/>
            </a:xfrm>
            <a:prstGeom prst="line">
              <a:avLst/>
            </a:prstGeom>
            <a:noFill/>
            <a:ln w="28575">
              <a:solidFill>
                <a:srgbClr val="339966"/>
              </a:solidFill>
              <a:round/>
              <a:headEnd/>
              <a:tailEnd type="triangle" w="med" len="med"/>
            </a:ln>
          </p:spPr>
          <p:txBody>
            <a:bodyPr/>
            <a:lstStyle/>
            <a:p>
              <a:endParaRPr lang="zh-CN" altLang="en-US"/>
            </a:p>
          </p:txBody>
        </p:sp>
        <p:sp>
          <p:nvSpPr>
            <p:cNvPr id="43031" name="Text Box 171"/>
            <p:cNvSpPr txBox="1">
              <a:spLocks noChangeArrowheads="1"/>
            </p:cNvSpPr>
            <p:nvPr/>
          </p:nvSpPr>
          <p:spPr bwMode="auto">
            <a:xfrm>
              <a:off x="4649" y="2387"/>
              <a:ext cx="635" cy="250"/>
            </a:xfrm>
            <a:prstGeom prst="rect">
              <a:avLst/>
            </a:prstGeom>
            <a:noFill/>
            <a:ln w="9525">
              <a:noFill/>
              <a:miter lim="800000"/>
              <a:headEnd/>
              <a:tailEnd/>
            </a:ln>
          </p:spPr>
          <p:txBody>
            <a:bodyPr/>
            <a:lstStyle/>
            <a:p>
              <a:pPr algn="ctr"/>
              <a:r>
                <a:rPr lang="en-US" altLang="zh-CN" sz="2000">
                  <a:latin typeface="Times New Roman" pitchFamily="18" charset="0"/>
                </a:rPr>
                <a:t>0 / 1 </a:t>
              </a:r>
            </a:p>
          </p:txBody>
        </p:sp>
      </p:grpSp>
      <p:grpSp>
        <p:nvGrpSpPr>
          <p:cNvPr id="43077" name="Group 69"/>
          <p:cNvGrpSpPr>
            <a:grpSpLocks/>
          </p:cNvGrpSpPr>
          <p:nvPr/>
        </p:nvGrpSpPr>
        <p:grpSpPr bwMode="auto">
          <a:xfrm>
            <a:off x="6156325" y="4832350"/>
            <a:ext cx="1008063" cy="396875"/>
            <a:chOff x="3832" y="3883"/>
            <a:chExt cx="635" cy="250"/>
          </a:xfrm>
        </p:grpSpPr>
        <p:sp>
          <p:nvSpPr>
            <p:cNvPr id="43028" name="Line 88"/>
            <p:cNvSpPr>
              <a:spLocks noChangeShapeType="1"/>
            </p:cNvSpPr>
            <p:nvPr/>
          </p:nvSpPr>
          <p:spPr bwMode="auto">
            <a:xfrm flipH="1">
              <a:off x="3878" y="3883"/>
              <a:ext cx="544" cy="0"/>
            </a:xfrm>
            <a:prstGeom prst="line">
              <a:avLst/>
            </a:prstGeom>
            <a:noFill/>
            <a:ln w="28575">
              <a:solidFill>
                <a:srgbClr val="339966"/>
              </a:solidFill>
              <a:round/>
              <a:headEnd/>
              <a:tailEnd type="triangle" w="med" len="med"/>
            </a:ln>
          </p:spPr>
          <p:txBody>
            <a:bodyPr/>
            <a:lstStyle/>
            <a:p>
              <a:endParaRPr lang="zh-CN" altLang="en-US"/>
            </a:p>
          </p:txBody>
        </p:sp>
        <p:sp>
          <p:nvSpPr>
            <p:cNvPr id="43029" name="Text Box 171"/>
            <p:cNvSpPr txBox="1">
              <a:spLocks noChangeArrowheads="1"/>
            </p:cNvSpPr>
            <p:nvPr/>
          </p:nvSpPr>
          <p:spPr bwMode="auto">
            <a:xfrm>
              <a:off x="3832" y="3883"/>
              <a:ext cx="635" cy="250"/>
            </a:xfrm>
            <a:prstGeom prst="rect">
              <a:avLst/>
            </a:prstGeom>
            <a:noFill/>
            <a:ln w="9525">
              <a:noFill/>
              <a:miter lim="800000"/>
              <a:headEnd/>
              <a:tailEnd/>
            </a:ln>
          </p:spPr>
          <p:txBody>
            <a:bodyPr/>
            <a:lstStyle/>
            <a:p>
              <a:pPr algn="ctr"/>
              <a:r>
                <a:rPr lang="en-US" altLang="zh-CN" sz="2000">
                  <a:latin typeface="Times New Roman" pitchFamily="18" charset="0"/>
                </a:rPr>
                <a:t>1 / 0 </a:t>
              </a:r>
            </a:p>
          </p:txBody>
        </p:sp>
      </p:grpSp>
      <p:grpSp>
        <p:nvGrpSpPr>
          <p:cNvPr id="43082" name="Group 74"/>
          <p:cNvGrpSpPr>
            <a:grpSpLocks/>
          </p:cNvGrpSpPr>
          <p:nvPr/>
        </p:nvGrpSpPr>
        <p:grpSpPr bwMode="auto">
          <a:xfrm>
            <a:off x="4859338" y="3500438"/>
            <a:ext cx="1008062" cy="936625"/>
            <a:chOff x="3061" y="2205"/>
            <a:chExt cx="635" cy="590"/>
          </a:xfrm>
        </p:grpSpPr>
        <p:sp>
          <p:nvSpPr>
            <p:cNvPr id="43026" name="Text Box 171"/>
            <p:cNvSpPr txBox="1">
              <a:spLocks noChangeArrowheads="1"/>
            </p:cNvSpPr>
            <p:nvPr/>
          </p:nvSpPr>
          <p:spPr bwMode="auto">
            <a:xfrm>
              <a:off x="3061" y="2409"/>
              <a:ext cx="635" cy="250"/>
            </a:xfrm>
            <a:prstGeom prst="rect">
              <a:avLst/>
            </a:prstGeom>
            <a:noFill/>
            <a:ln w="9525">
              <a:noFill/>
              <a:miter lim="800000"/>
              <a:headEnd/>
              <a:tailEnd/>
            </a:ln>
          </p:spPr>
          <p:txBody>
            <a:bodyPr/>
            <a:lstStyle/>
            <a:p>
              <a:pPr algn="ctr"/>
              <a:r>
                <a:rPr lang="en-US" altLang="zh-CN" sz="2000">
                  <a:latin typeface="Times New Roman" pitchFamily="18" charset="0"/>
                </a:rPr>
                <a:t>0 / 0 </a:t>
              </a:r>
            </a:p>
          </p:txBody>
        </p:sp>
        <p:sp>
          <p:nvSpPr>
            <p:cNvPr id="43027" name="Line 72"/>
            <p:cNvSpPr>
              <a:spLocks noChangeShapeType="1"/>
            </p:cNvSpPr>
            <p:nvPr/>
          </p:nvSpPr>
          <p:spPr bwMode="auto">
            <a:xfrm flipV="1">
              <a:off x="3560" y="2205"/>
              <a:ext cx="0" cy="590"/>
            </a:xfrm>
            <a:prstGeom prst="line">
              <a:avLst/>
            </a:prstGeom>
            <a:noFill/>
            <a:ln w="28575">
              <a:solidFill>
                <a:srgbClr val="FF6600"/>
              </a:solidFill>
              <a:round/>
              <a:headEnd/>
              <a:tailEnd type="triangle" w="med" len="med"/>
            </a:ln>
          </p:spPr>
          <p:txBody>
            <a:bodyPr/>
            <a:lstStyle/>
            <a:p>
              <a:endParaRPr lang="zh-CN" altLang="en-US"/>
            </a:p>
          </p:txBody>
        </p:sp>
      </p:grpSp>
      <p:grpSp>
        <p:nvGrpSpPr>
          <p:cNvPr id="43085" name="Group 77"/>
          <p:cNvGrpSpPr>
            <a:grpSpLocks/>
          </p:cNvGrpSpPr>
          <p:nvPr/>
        </p:nvGrpSpPr>
        <p:grpSpPr bwMode="auto">
          <a:xfrm>
            <a:off x="6227763" y="3573463"/>
            <a:ext cx="1079500" cy="1079500"/>
            <a:chOff x="3934" y="3521"/>
            <a:chExt cx="680" cy="680"/>
          </a:xfrm>
        </p:grpSpPr>
        <p:sp>
          <p:nvSpPr>
            <p:cNvPr id="43024" name="Text Box 171"/>
            <p:cNvSpPr txBox="1">
              <a:spLocks noChangeArrowheads="1"/>
            </p:cNvSpPr>
            <p:nvPr/>
          </p:nvSpPr>
          <p:spPr bwMode="auto">
            <a:xfrm>
              <a:off x="3969" y="3951"/>
              <a:ext cx="635" cy="250"/>
            </a:xfrm>
            <a:prstGeom prst="rect">
              <a:avLst/>
            </a:prstGeom>
            <a:noFill/>
            <a:ln w="9525">
              <a:noFill/>
              <a:miter lim="800000"/>
              <a:headEnd/>
              <a:tailEnd/>
            </a:ln>
          </p:spPr>
          <p:txBody>
            <a:bodyPr/>
            <a:lstStyle/>
            <a:p>
              <a:pPr algn="ctr"/>
              <a:r>
                <a:rPr lang="en-US" altLang="zh-CN" sz="2000">
                  <a:latin typeface="Times New Roman" pitchFamily="18" charset="0"/>
                </a:rPr>
                <a:t>1 / 1 </a:t>
              </a:r>
            </a:p>
          </p:txBody>
        </p:sp>
        <p:sp>
          <p:nvSpPr>
            <p:cNvPr id="43025" name="Line 75"/>
            <p:cNvSpPr>
              <a:spLocks noChangeShapeType="1"/>
            </p:cNvSpPr>
            <p:nvPr/>
          </p:nvSpPr>
          <p:spPr bwMode="auto">
            <a:xfrm flipV="1">
              <a:off x="3934" y="3521"/>
              <a:ext cx="680" cy="680"/>
            </a:xfrm>
            <a:prstGeom prst="line">
              <a:avLst/>
            </a:prstGeom>
            <a:noFill/>
            <a:ln w="28575">
              <a:solidFill>
                <a:srgbClr val="FF6600"/>
              </a:solidFill>
              <a:round/>
              <a:headEnd/>
              <a:tailEnd type="triangle" w="med" len="med"/>
            </a:ln>
          </p:spPr>
          <p:txBody>
            <a:bodyPr/>
            <a:lstStyle/>
            <a:p>
              <a:endParaRPr lang="zh-CN" altLang="en-US"/>
            </a:p>
          </p:txBody>
        </p:sp>
      </p:grpSp>
      <p:sp>
        <p:nvSpPr>
          <p:cNvPr id="43086" name="Text Box 50"/>
          <p:cNvSpPr txBox="1">
            <a:spLocks noChangeArrowheads="1"/>
          </p:cNvSpPr>
          <p:nvPr/>
        </p:nvSpPr>
        <p:spPr bwMode="auto">
          <a:xfrm>
            <a:off x="755650" y="5718175"/>
            <a:ext cx="6551613" cy="519113"/>
          </a:xfrm>
          <a:prstGeom prst="rect">
            <a:avLst/>
          </a:prstGeom>
          <a:noFill/>
          <a:ln w="9525">
            <a:noFill/>
            <a:miter lim="800000"/>
            <a:headEnd/>
            <a:tailEnd/>
          </a:ln>
        </p:spPr>
        <p:txBody>
          <a:bodyPr>
            <a:spAutoFit/>
          </a:bodyPr>
          <a:lstStyle/>
          <a:p>
            <a:pPr defTabSz="914400"/>
            <a:r>
              <a:rPr lang="zh-CN" altLang="en-US" sz="2800">
                <a:solidFill>
                  <a:srgbClr val="FF0000"/>
                </a:solidFill>
              </a:rPr>
              <a:t>注意：</a:t>
            </a:r>
            <a:r>
              <a:rPr lang="zh-CN" altLang="en-US" sz="2800"/>
              <a:t>状态图也可转换回状态表</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63"/>
                                        </p:tgtEl>
                                        <p:attrNameLst>
                                          <p:attrName>style.visibility</p:attrName>
                                        </p:attrNameLst>
                                      </p:cBhvr>
                                      <p:to>
                                        <p:strVal val="visible"/>
                                      </p:to>
                                    </p:set>
                                    <p:animEffect transition="in" filter="blinds(horizontal)">
                                      <p:cBhvr>
                                        <p:cTn id="7" dur="500"/>
                                        <p:tgtEl>
                                          <p:spTgt spid="430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061"/>
                                        </p:tgtEl>
                                        <p:attrNameLst>
                                          <p:attrName>style.visibility</p:attrName>
                                        </p:attrNameLst>
                                      </p:cBhvr>
                                      <p:to>
                                        <p:strVal val="visible"/>
                                      </p:to>
                                    </p:set>
                                    <p:animEffect transition="in" filter="wipe(up)">
                                      <p:cBhvr>
                                        <p:cTn id="12" dur="500"/>
                                        <p:tgtEl>
                                          <p:spTgt spid="430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062"/>
                                        </p:tgtEl>
                                        <p:attrNameLst>
                                          <p:attrName>style.visibility</p:attrName>
                                        </p:attrNameLst>
                                      </p:cBhvr>
                                      <p:to>
                                        <p:strVal val="visible"/>
                                      </p:to>
                                    </p:set>
                                    <p:animEffect transition="in" filter="wipe(up)">
                                      <p:cBhvr>
                                        <p:cTn id="17" dur="500"/>
                                        <p:tgtEl>
                                          <p:spTgt spid="430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069"/>
                                        </p:tgtEl>
                                        <p:attrNameLst>
                                          <p:attrName>style.visibility</p:attrName>
                                        </p:attrNameLst>
                                      </p:cBhvr>
                                      <p:to>
                                        <p:strVal val="visible"/>
                                      </p:to>
                                    </p:set>
                                    <p:animEffect transition="in" filter="wipe(up)">
                                      <p:cBhvr>
                                        <p:cTn id="22" dur="500"/>
                                        <p:tgtEl>
                                          <p:spTgt spid="430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3072"/>
                                        </p:tgtEl>
                                        <p:attrNameLst>
                                          <p:attrName>style.visibility</p:attrName>
                                        </p:attrNameLst>
                                      </p:cBhvr>
                                      <p:to>
                                        <p:strVal val="visible"/>
                                      </p:to>
                                    </p:set>
                                    <p:animEffect transition="in" filter="wipe(right)">
                                      <p:cBhvr>
                                        <p:cTn id="27" dur="500"/>
                                        <p:tgtEl>
                                          <p:spTgt spid="430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3075"/>
                                        </p:tgtEl>
                                        <p:attrNameLst>
                                          <p:attrName>style.visibility</p:attrName>
                                        </p:attrNameLst>
                                      </p:cBhvr>
                                      <p:to>
                                        <p:strVal val="visible"/>
                                      </p:to>
                                    </p:set>
                                    <p:animEffect transition="in" filter="wipe(down)">
                                      <p:cBhvr>
                                        <p:cTn id="32" dur="500"/>
                                        <p:tgtEl>
                                          <p:spTgt spid="430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3077"/>
                                        </p:tgtEl>
                                        <p:attrNameLst>
                                          <p:attrName>style.visibility</p:attrName>
                                        </p:attrNameLst>
                                      </p:cBhvr>
                                      <p:to>
                                        <p:strVal val="visible"/>
                                      </p:to>
                                    </p:set>
                                    <p:animEffect transition="in" filter="wipe(right)">
                                      <p:cBhvr>
                                        <p:cTn id="37" dur="500"/>
                                        <p:tgtEl>
                                          <p:spTgt spid="430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3082"/>
                                        </p:tgtEl>
                                        <p:attrNameLst>
                                          <p:attrName>style.visibility</p:attrName>
                                        </p:attrNameLst>
                                      </p:cBhvr>
                                      <p:to>
                                        <p:strVal val="visible"/>
                                      </p:to>
                                    </p:set>
                                    <p:animEffect transition="in" filter="wipe(down)">
                                      <p:cBhvr>
                                        <p:cTn id="42" dur="500"/>
                                        <p:tgtEl>
                                          <p:spTgt spid="430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3085"/>
                                        </p:tgtEl>
                                        <p:attrNameLst>
                                          <p:attrName>style.visibility</p:attrName>
                                        </p:attrNameLst>
                                      </p:cBhvr>
                                      <p:to>
                                        <p:strVal val="visible"/>
                                      </p:to>
                                    </p:set>
                                    <p:animEffect transition="in" filter="wipe(down)">
                                      <p:cBhvr>
                                        <p:cTn id="47" dur="500"/>
                                        <p:tgtEl>
                                          <p:spTgt spid="4308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43086"/>
                                        </p:tgtEl>
                                        <p:attrNameLst>
                                          <p:attrName>style.visibility</p:attrName>
                                        </p:attrNameLst>
                                      </p:cBhvr>
                                      <p:to>
                                        <p:strVal val="visible"/>
                                      </p:to>
                                    </p:set>
                                    <p:animEffect transition="in" filter="strips(downRight)">
                                      <p:cBhvr>
                                        <p:cTn id="52" dur="500"/>
                                        <p:tgtEl>
                                          <p:spTgt spid="4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4034"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44036" name="Rectangle 51"/>
          <p:cNvSpPr>
            <a:spLocks noChangeArrowheads="1"/>
          </p:cNvSpPr>
          <p:nvPr/>
        </p:nvSpPr>
        <p:spPr bwMode="auto">
          <a:xfrm>
            <a:off x="395288" y="1109663"/>
            <a:ext cx="5111750" cy="519112"/>
          </a:xfrm>
          <a:prstGeom prst="rect">
            <a:avLst/>
          </a:prstGeom>
          <a:noFill/>
          <a:ln w="9525">
            <a:noFill/>
            <a:miter lim="800000"/>
            <a:headEnd/>
            <a:tailEnd/>
          </a:ln>
        </p:spPr>
        <p:txBody>
          <a:bodyPr>
            <a:spAutoFit/>
          </a:bodyPr>
          <a:lstStyle/>
          <a:p>
            <a:pPr defTabSz="914400"/>
            <a:r>
              <a:rPr kumimoji="1" lang="zh-CN" altLang="en-US" sz="2800"/>
              <a:t>* </a:t>
            </a:r>
            <a:r>
              <a:rPr kumimoji="1" lang="en-US" altLang="zh-CN" sz="2800">
                <a:latin typeface="Times New Roman" pitchFamily="18" charset="0"/>
              </a:rPr>
              <a:t>Moore</a:t>
            </a:r>
            <a:r>
              <a:rPr kumimoji="1" lang="zh-CN" altLang="en-US" sz="2800"/>
              <a:t>型</a:t>
            </a:r>
            <a:r>
              <a:rPr kumimoji="1" lang="zh-CN" altLang="en-US" sz="2800">
                <a:solidFill>
                  <a:schemeClr val="folHlink"/>
                </a:solidFill>
              </a:rPr>
              <a:t>状态表</a:t>
            </a:r>
            <a:r>
              <a:rPr kumimoji="1" lang="zh-CN" altLang="en-US" sz="2800"/>
              <a:t>转</a:t>
            </a:r>
            <a:r>
              <a:rPr kumimoji="1" lang="zh-CN" altLang="en-US" sz="2800">
                <a:solidFill>
                  <a:schemeClr val="folHlink"/>
                </a:solidFill>
              </a:rPr>
              <a:t>状态图</a:t>
            </a:r>
          </a:p>
        </p:txBody>
      </p:sp>
      <p:grpSp>
        <p:nvGrpSpPr>
          <p:cNvPr id="44037" name="Group 122"/>
          <p:cNvGrpSpPr>
            <a:grpSpLocks/>
          </p:cNvGrpSpPr>
          <p:nvPr/>
        </p:nvGrpSpPr>
        <p:grpSpPr bwMode="auto">
          <a:xfrm>
            <a:off x="423863" y="1844675"/>
            <a:ext cx="4148137" cy="2519363"/>
            <a:chOff x="403" y="1888"/>
            <a:chExt cx="2613" cy="1587"/>
          </a:xfrm>
        </p:grpSpPr>
        <p:sp>
          <p:nvSpPr>
            <p:cNvPr id="44072" name="Text Box 49"/>
            <p:cNvSpPr txBox="1">
              <a:spLocks noChangeArrowheads="1"/>
            </p:cNvSpPr>
            <p:nvPr/>
          </p:nvSpPr>
          <p:spPr bwMode="auto">
            <a:xfrm>
              <a:off x="2441" y="2523"/>
              <a:ext cx="514"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0</a:t>
              </a:r>
            </a:p>
          </p:txBody>
        </p:sp>
        <p:grpSp>
          <p:nvGrpSpPr>
            <p:cNvPr id="44073" name="Group 113"/>
            <p:cNvGrpSpPr>
              <a:grpSpLocks/>
            </p:cNvGrpSpPr>
            <p:nvPr/>
          </p:nvGrpSpPr>
          <p:grpSpPr bwMode="auto">
            <a:xfrm>
              <a:off x="403" y="1888"/>
              <a:ext cx="2613" cy="1587"/>
              <a:chOff x="403" y="1888"/>
              <a:chExt cx="2613" cy="1587"/>
            </a:xfrm>
          </p:grpSpPr>
          <p:sp>
            <p:nvSpPr>
              <p:cNvPr id="44082" name="Line 36"/>
              <p:cNvSpPr>
                <a:spLocks noChangeShapeType="1"/>
              </p:cNvSpPr>
              <p:nvPr/>
            </p:nvSpPr>
            <p:spPr bwMode="auto">
              <a:xfrm>
                <a:off x="403" y="1888"/>
                <a:ext cx="2522" cy="0"/>
              </a:xfrm>
              <a:prstGeom prst="line">
                <a:avLst/>
              </a:prstGeom>
              <a:noFill/>
              <a:ln w="28575">
                <a:solidFill>
                  <a:schemeClr val="folHlink"/>
                </a:solidFill>
                <a:round/>
                <a:headEnd/>
                <a:tailEnd/>
              </a:ln>
            </p:spPr>
            <p:txBody>
              <a:bodyPr/>
              <a:lstStyle/>
              <a:p>
                <a:endParaRPr lang="zh-CN" altLang="en-US"/>
              </a:p>
            </p:txBody>
          </p:sp>
          <p:sp>
            <p:nvSpPr>
              <p:cNvPr id="44083" name="Line 37"/>
              <p:cNvSpPr>
                <a:spLocks noChangeShapeType="1"/>
              </p:cNvSpPr>
              <p:nvPr/>
            </p:nvSpPr>
            <p:spPr bwMode="auto">
              <a:xfrm>
                <a:off x="403" y="3475"/>
                <a:ext cx="2522" cy="0"/>
              </a:xfrm>
              <a:prstGeom prst="line">
                <a:avLst/>
              </a:prstGeom>
              <a:noFill/>
              <a:ln w="28575">
                <a:solidFill>
                  <a:schemeClr val="folHlink"/>
                </a:solidFill>
                <a:round/>
                <a:headEnd/>
                <a:tailEnd/>
              </a:ln>
            </p:spPr>
            <p:txBody>
              <a:bodyPr/>
              <a:lstStyle/>
              <a:p>
                <a:endParaRPr lang="zh-CN" altLang="en-US"/>
              </a:p>
            </p:txBody>
          </p:sp>
          <p:sp>
            <p:nvSpPr>
              <p:cNvPr id="44084" name="Line 38"/>
              <p:cNvSpPr>
                <a:spLocks noChangeShapeType="1"/>
              </p:cNvSpPr>
              <p:nvPr/>
            </p:nvSpPr>
            <p:spPr bwMode="auto">
              <a:xfrm>
                <a:off x="993" y="1888"/>
                <a:ext cx="0" cy="1587"/>
              </a:xfrm>
              <a:prstGeom prst="line">
                <a:avLst/>
              </a:prstGeom>
              <a:noFill/>
              <a:ln w="9525">
                <a:solidFill>
                  <a:schemeClr val="tx1"/>
                </a:solidFill>
                <a:round/>
                <a:headEnd/>
                <a:tailEnd/>
              </a:ln>
            </p:spPr>
            <p:txBody>
              <a:bodyPr/>
              <a:lstStyle/>
              <a:p>
                <a:endParaRPr lang="zh-CN" altLang="en-US"/>
              </a:p>
            </p:txBody>
          </p:sp>
          <p:sp>
            <p:nvSpPr>
              <p:cNvPr id="44085" name="Line 39"/>
              <p:cNvSpPr>
                <a:spLocks noChangeShapeType="1"/>
              </p:cNvSpPr>
              <p:nvPr/>
            </p:nvSpPr>
            <p:spPr bwMode="auto">
              <a:xfrm>
                <a:off x="403" y="2523"/>
                <a:ext cx="1933" cy="0"/>
              </a:xfrm>
              <a:prstGeom prst="line">
                <a:avLst/>
              </a:prstGeom>
              <a:noFill/>
              <a:ln w="9525">
                <a:solidFill>
                  <a:schemeClr val="tx1"/>
                </a:solidFill>
                <a:round/>
                <a:headEnd/>
                <a:tailEnd/>
              </a:ln>
            </p:spPr>
            <p:txBody>
              <a:bodyPr/>
              <a:lstStyle/>
              <a:p>
                <a:endParaRPr lang="zh-CN" altLang="en-US"/>
              </a:p>
            </p:txBody>
          </p:sp>
          <p:sp>
            <p:nvSpPr>
              <p:cNvPr id="44086" name="Line 40"/>
              <p:cNvSpPr>
                <a:spLocks noChangeShapeType="1"/>
              </p:cNvSpPr>
              <p:nvPr/>
            </p:nvSpPr>
            <p:spPr bwMode="auto">
              <a:xfrm>
                <a:off x="403" y="2840"/>
                <a:ext cx="1933" cy="0"/>
              </a:xfrm>
              <a:prstGeom prst="line">
                <a:avLst/>
              </a:prstGeom>
              <a:noFill/>
              <a:ln w="9525">
                <a:solidFill>
                  <a:schemeClr val="tx1"/>
                </a:solidFill>
                <a:round/>
                <a:headEnd/>
                <a:tailEnd/>
              </a:ln>
            </p:spPr>
            <p:txBody>
              <a:bodyPr/>
              <a:lstStyle/>
              <a:p>
                <a:endParaRPr lang="zh-CN" altLang="en-US"/>
              </a:p>
            </p:txBody>
          </p:sp>
          <p:sp>
            <p:nvSpPr>
              <p:cNvPr id="44087" name="Line 41"/>
              <p:cNvSpPr>
                <a:spLocks noChangeShapeType="1"/>
              </p:cNvSpPr>
              <p:nvPr/>
            </p:nvSpPr>
            <p:spPr bwMode="auto">
              <a:xfrm>
                <a:off x="403" y="3158"/>
                <a:ext cx="1933" cy="0"/>
              </a:xfrm>
              <a:prstGeom prst="line">
                <a:avLst/>
              </a:prstGeom>
              <a:noFill/>
              <a:ln w="9525">
                <a:solidFill>
                  <a:schemeClr val="tx1"/>
                </a:solidFill>
                <a:round/>
                <a:headEnd/>
                <a:tailEnd/>
              </a:ln>
            </p:spPr>
            <p:txBody>
              <a:bodyPr/>
              <a:lstStyle/>
              <a:p>
                <a:endParaRPr lang="zh-CN" altLang="en-US"/>
              </a:p>
            </p:txBody>
          </p:sp>
          <p:sp>
            <p:nvSpPr>
              <p:cNvPr id="44088" name="Line 42"/>
              <p:cNvSpPr>
                <a:spLocks noChangeShapeType="1"/>
              </p:cNvSpPr>
              <p:nvPr/>
            </p:nvSpPr>
            <p:spPr bwMode="auto">
              <a:xfrm>
                <a:off x="993" y="2205"/>
                <a:ext cx="1343" cy="0"/>
              </a:xfrm>
              <a:prstGeom prst="line">
                <a:avLst/>
              </a:prstGeom>
              <a:noFill/>
              <a:ln w="9525">
                <a:solidFill>
                  <a:schemeClr val="tx1"/>
                </a:solidFill>
                <a:round/>
                <a:headEnd/>
                <a:tailEnd/>
              </a:ln>
            </p:spPr>
            <p:txBody>
              <a:bodyPr/>
              <a:lstStyle/>
              <a:p>
                <a:endParaRPr lang="zh-CN" altLang="en-US"/>
              </a:p>
            </p:txBody>
          </p:sp>
          <p:sp>
            <p:nvSpPr>
              <p:cNvPr id="44089" name="Line 43"/>
              <p:cNvSpPr>
                <a:spLocks noChangeShapeType="1"/>
              </p:cNvSpPr>
              <p:nvPr/>
            </p:nvSpPr>
            <p:spPr bwMode="auto">
              <a:xfrm>
                <a:off x="1701" y="2206"/>
                <a:ext cx="0" cy="1269"/>
              </a:xfrm>
              <a:prstGeom prst="line">
                <a:avLst/>
              </a:prstGeom>
              <a:noFill/>
              <a:ln w="9525">
                <a:solidFill>
                  <a:schemeClr val="tx1"/>
                </a:solidFill>
                <a:round/>
                <a:headEnd/>
                <a:tailEnd/>
              </a:ln>
            </p:spPr>
            <p:txBody>
              <a:bodyPr/>
              <a:lstStyle/>
              <a:p>
                <a:endParaRPr lang="zh-CN" altLang="en-US"/>
              </a:p>
            </p:txBody>
          </p:sp>
          <p:sp>
            <p:nvSpPr>
              <p:cNvPr id="44090" name="Text Box 45"/>
              <p:cNvSpPr txBox="1">
                <a:spLocks noChangeArrowheads="1"/>
              </p:cNvSpPr>
              <p:nvPr/>
            </p:nvSpPr>
            <p:spPr bwMode="auto">
              <a:xfrm>
                <a:off x="413" y="2069"/>
                <a:ext cx="607" cy="250"/>
              </a:xfrm>
              <a:prstGeom prst="rect">
                <a:avLst/>
              </a:prstGeom>
              <a:noFill/>
              <a:ln w="9525">
                <a:noFill/>
                <a:miter lim="800000"/>
                <a:headEnd/>
                <a:tailEnd/>
              </a:ln>
            </p:spPr>
            <p:txBody>
              <a:bodyPr>
                <a:spAutoFit/>
              </a:bodyPr>
              <a:lstStyle/>
              <a:p>
                <a:pPr algn="ctr" defTabSz="914400"/>
                <a:r>
                  <a:rPr lang="zh-CN" altLang="en-US" sz="2000"/>
                  <a:t>现态</a:t>
                </a:r>
              </a:p>
            </p:txBody>
          </p:sp>
          <p:sp>
            <p:nvSpPr>
              <p:cNvPr id="44091" name="Text Box 46"/>
              <p:cNvSpPr txBox="1">
                <a:spLocks noChangeArrowheads="1"/>
              </p:cNvSpPr>
              <p:nvPr/>
            </p:nvSpPr>
            <p:spPr bwMode="auto">
              <a:xfrm>
                <a:off x="1003"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44092" name="Text Box 47"/>
              <p:cNvSpPr txBox="1">
                <a:spLocks noChangeArrowheads="1"/>
              </p:cNvSpPr>
              <p:nvPr/>
            </p:nvSpPr>
            <p:spPr bwMode="auto">
              <a:xfrm>
                <a:off x="1212" y="1888"/>
                <a:ext cx="970" cy="288"/>
              </a:xfrm>
              <a:prstGeom prst="rect">
                <a:avLst/>
              </a:prstGeom>
              <a:noFill/>
              <a:ln w="9525">
                <a:noFill/>
                <a:miter lim="800000"/>
                <a:headEnd/>
                <a:tailEnd/>
              </a:ln>
            </p:spPr>
            <p:txBody>
              <a:bodyPr>
                <a:spAutoFit/>
              </a:bodyPr>
              <a:lstStyle/>
              <a:p>
                <a:pPr algn="ctr" defTabSz="914400"/>
                <a:r>
                  <a:rPr lang="zh-CN" altLang="en-US" sz="2000">
                    <a:latin typeface="Times New Roman" pitchFamily="18" charset="0"/>
                  </a:rPr>
                  <a:t>次态</a:t>
                </a:r>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r>
                  <a:rPr lang="en-US" altLang="zh-CN">
                    <a:solidFill>
                      <a:schemeClr val="folHlink"/>
                    </a:solidFill>
                    <a:latin typeface="Times New Roman" pitchFamily="18" charset="0"/>
                  </a:rPr>
                  <a:t> </a:t>
                </a:r>
              </a:p>
            </p:txBody>
          </p:sp>
          <p:sp>
            <p:nvSpPr>
              <p:cNvPr id="44093"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B</a:t>
                </a:r>
              </a:p>
            </p:txBody>
          </p:sp>
          <p:sp>
            <p:nvSpPr>
              <p:cNvPr id="44094" name="Text Box 46"/>
              <p:cNvSpPr txBox="1">
                <a:spLocks noChangeArrowheads="1"/>
              </p:cNvSpPr>
              <p:nvPr/>
            </p:nvSpPr>
            <p:spPr bwMode="auto">
              <a:xfrm>
                <a:off x="1638"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44095"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A</a:t>
                </a:r>
              </a:p>
            </p:txBody>
          </p:sp>
          <p:sp>
            <p:nvSpPr>
              <p:cNvPr id="44096" name="Text Box 48"/>
              <p:cNvSpPr txBox="1">
                <a:spLocks noChangeArrowheads="1"/>
              </p:cNvSpPr>
              <p:nvPr/>
            </p:nvSpPr>
            <p:spPr bwMode="auto">
              <a:xfrm>
                <a:off x="2472" y="223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Z</a:t>
                </a:r>
              </a:p>
            </p:txBody>
          </p:sp>
          <p:sp>
            <p:nvSpPr>
              <p:cNvPr id="44097"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C</a:t>
                </a:r>
              </a:p>
            </p:txBody>
          </p:sp>
          <p:sp>
            <p:nvSpPr>
              <p:cNvPr id="44098" name="Line 38"/>
              <p:cNvSpPr>
                <a:spLocks noChangeShapeType="1"/>
              </p:cNvSpPr>
              <p:nvPr/>
            </p:nvSpPr>
            <p:spPr bwMode="auto">
              <a:xfrm>
                <a:off x="2336" y="1888"/>
                <a:ext cx="0" cy="1587"/>
              </a:xfrm>
              <a:prstGeom prst="line">
                <a:avLst/>
              </a:prstGeom>
              <a:noFill/>
              <a:ln w="9525">
                <a:solidFill>
                  <a:schemeClr val="tx1"/>
                </a:solidFill>
                <a:round/>
                <a:headEnd/>
                <a:tailEnd/>
              </a:ln>
            </p:spPr>
            <p:txBody>
              <a:bodyPr/>
              <a:lstStyle/>
              <a:p>
                <a:endParaRPr lang="zh-CN" altLang="en-US"/>
              </a:p>
            </p:txBody>
          </p:sp>
          <p:sp>
            <p:nvSpPr>
              <p:cNvPr id="44099" name="Line 38"/>
              <p:cNvSpPr>
                <a:spLocks noChangeShapeType="1"/>
              </p:cNvSpPr>
              <p:nvPr/>
            </p:nvSpPr>
            <p:spPr bwMode="auto">
              <a:xfrm>
                <a:off x="2381" y="1888"/>
                <a:ext cx="0" cy="1587"/>
              </a:xfrm>
              <a:prstGeom prst="line">
                <a:avLst/>
              </a:prstGeom>
              <a:noFill/>
              <a:ln w="9525">
                <a:solidFill>
                  <a:schemeClr val="tx1"/>
                </a:solidFill>
                <a:round/>
                <a:headEnd/>
                <a:tailEnd/>
              </a:ln>
            </p:spPr>
            <p:txBody>
              <a:bodyPr/>
              <a:lstStyle/>
              <a:p>
                <a:endParaRPr lang="zh-CN" altLang="en-US"/>
              </a:p>
            </p:txBody>
          </p:sp>
          <p:sp>
            <p:nvSpPr>
              <p:cNvPr id="44100" name="Line 42"/>
              <p:cNvSpPr>
                <a:spLocks noChangeShapeType="1"/>
              </p:cNvSpPr>
              <p:nvPr/>
            </p:nvSpPr>
            <p:spPr bwMode="auto">
              <a:xfrm>
                <a:off x="2383" y="2523"/>
                <a:ext cx="542" cy="0"/>
              </a:xfrm>
              <a:prstGeom prst="line">
                <a:avLst/>
              </a:prstGeom>
              <a:noFill/>
              <a:ln w="9525">
                <a:solidFill>
                  <a:schemeClr val="tx1"/>
                </a:solidFill>
                <a:round/>
                <a:headEnd/>
                <a:tailEnd/>
              </a:ln>
            </p:spPr>
            <p:txBody>
              <a:bodyPr/>
              <a:lstStyle/>
              <a:p>
                <a:endParaRPr lang="zh-CN" altLang="en-US"/>
              </a:p>
            </p:txBody>
          </p:sp>
          <p:sp>
            <p:nvSpPr>
              <p:cNvPr id="44101" name="Line 42"/>
              <p:cNvSpPr>
                <a:spLocks noChangeShapeType="1"/>
              </p:cNvSpPr>
              <p:nvPr/>
            </p:nvSpPr>
            <p:spPr bwMode="auto">
              <a:xfrm>
                <a:off x="2381" y="2840"/>
                <a:ext cx="542" cy="0"/>
              </a:xfrm>
              <a:prstGeom prst="line">
                <a:avLst/>
              </a:prstGeom>
              <a:noFill/>
              <a:ln w="9525">
                <a:solidFill>
                  <a:schemeClr val="tx1"/>
                </a:solidFill>
                <a:round/>
                <a:headEnd/>
                <a:tailEnd/>
              </a:ln>
            </p:spPr>
            <p:txBody>
              <a:bodyPr/>
              <a:lstStyle/>
              <a:p>
                <a:endParaRPr lang="zh-CN" altLang="en-US"/>
              </a:p>
            </p:txBody>
          </p:sp>
          <p:sp>
            <p:nvSpPr>
              <p:cNvPr id="44102" name="Line 42"/>
              <p:cNvSpPr>
                <a:spLocks noChangeShapeType="1"/>
              </p:cNvSpPr>
              <p:nvPr/>
            </p:nvSpPr>
            <p:spPr bwMode="auto">
              <a:xfrm>
                <a:off x="2381" y="3158"/>
                <a:ext cx="542" cy="0"/>
              </a:xfrm>
              <a:prstGeom prst="line">
                <a:avLst/>
              </a:prstGeom>
              <a:noFill/>
              <a:ln w="9525">
                <a:solidFill>
                  <a:schemeClr val="tx1"/>
                </a:solidFill>
                <a:round/>
                <a:headEnd/>
                <a:tailEnd/>
              </a:ln>
            </p:spPr>
            <p:txBody>
              <a:bodyPr/>
              <a:lstStyle/>
              <a:p>
                <a:endParaRPr lang="zh-CN" altLang="en-US"/>
              </a:p>
            </p:txBody>
          </p:sp>
          <p:sp>
            <p:nvSpPr>
              <p:cNvPr id="44103" name="Text Box 45"/>
              <p:cNvSpPr txBox="1">
                <a:spLocks noChangeArrowheads="1"/>
              </p:cNvSpPr>
              <p:nvPr/>
            </p:nvSpPr>
            <p:spPr bwMode="auto">
              <a:xfrm>
                <a:off x="2409" y="1888"/>
                <a:ext cx="607" cy="250"/>
              </a:xfrm>
              <a:prstGeom prst="rect">
                <a:avLst/>
              </a:prstGeom>
              <a:noFill/>
              <a:ln w="9525">
                <a:noFill/>
                <a:miter lim="800000"/>
                <a:headEnd/>
                <a:tailEnd/>
              </a:ln>
            </p:spPr>
            <p:txBody>
              <a:bodyPr>
                <a:spAutoFit/>
              </a:bodyPr>
              <a:lstStyle/>
              <a:p>
                <a:pPr algn="ctr" defTabSz="914400"/>
                <a:r>
                  <a:rPr lang="zh-CN" altLang="en-US" sz="2000"/>
                  <a:t>输出</a:t>
                </a:r>
                <a:endParaRPr lang="en-US" altLang="zh-CN" sz="2000">
                  <a:latin typeface="Times New Roman" pitchFamily="18" charset="0"/>
                </a:endParaRPr>
              </a:p>
            </p:txBody>
          </p:sp>
        </p:grpSp>
        <p:sp>
          <p:nvSpPr>
            <p:cNvPr id="44074" name="Text Box 49"/>
            <p:cNvSpPr txBox="1">
              <a:spLocks noChangeArrowheads="1"/>
            </p:cNvSpPr>
            <p:nvPr/>
          </p:nvSpPr>
          <p:spPr bwMode="auto">
            <a:xfrm>
              <a:off x="1066" y="252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p>
          </p:txBody>
        </p:sp>
        <p:sp>
          <p:nvSpPr>
            <p:cNvPr id="44075" name="Text Box 49"/>
            <p:cNvSpPr txBox="1">
              <a:spLocks noChangeArrowheads="1"/>
            </p:cNvSpPr>
            <p:nvPr/>
          </p:nvSpPr>
          <p:spPr bwMode="auto">
            <a:xfrm>
              <a:off x="1746" y="2840"/>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p>
          </p:txBody>
        </p:sp>
        <p:sp>
          <p:nvSpPr>
            <p:cNvPr id="44076" name="Text Box 49"/>
            <p:cNvSpPr txBox="1">
              <a:spLocks noChangeArrowheads="1"/>
            </p:cNvSpPr>
            <p:nvPr/>
          </p:nvSpPr>
          <p:spPr bwMode="auto">
            <a:xfrm>
              <a:off x="1746" y="3187"/>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p>
          </p:txBody>
        </p:sp>
        <p:sp>
          <p:nvSpPr>
            <p:cNvPr id="44077" name="Text Box 49"/>
            <p:cNvSpPr txBox="1">
              <a:spLocks noChangeArrowheads="1"/>
            </p:cNvSpPr>
            <p:nvPr/>
          </p:nvSpPr>
          <p:spPr bwMode="auto">
            <a:xfrm>
              <a:off x="1066" y="3187"/>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44078" name="Text Box 49"/>
            <p:cNvSpPr txBox="1">
              <a:spLocks noChangeArrowheads="1"/>
            </p:cNvSpPr>
            <p:nvPr/>
          </p:nvSpPr>
          <p:spPr bwMode="auto">
            <a:xfrm>
              <a:off x="1066" y="284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44079" name="Text Box 49"/>
            <p:cNvSpPr txBox="1">
              <a:spLocks noChangeArrowheads="1"/>
            </p:cNvSpPr>
            <p:nvPr/>
          </p:nvSpPr>
          <p:spPr bwMode="auto">
            <a:xfrm>
              <a:off x="1747" y="252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44080" name="Text Box 49"/>
            <p:cNvSpPr txBox="1">
              <a:spLocks noChangeArrowheads="1"/>
            </p:cNvSpPr>
            <p:nvPr/>
          </p:nvSpPr>
          <p:spPr bwMode="auto">
            <a:xfrm>
              <a:off x="2441" y="3187"/>
              <a:ext cx="514"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0</a:t>
              </a:r>
            </a:p>
          </p:txBody>
        </p:sp>
        <p:sp>
          <p:nvSpPr>
            <p:cNvPr id="44081" name="Text Box 49"/>
            <p:cNvSpPr txBox="1">
              <a:spLocks noChangeArrowheads="1"/>
            </p:cNvSpPr>
            <p:nvPr/>
          </p:nvSpPr>
          <p:spPr bwMode="auto">
            <a:xfrm>
              <a:off x="2441" y="2840"/>
              <a:ext cx="514"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1</a:t>
              </a:r>
            </a:p>
          </p:txBody>
        </p:sp>
      </p:grpSp>
      <p:grpSp>
        <p:nvGrpSpPr>
          <p:cNvPr id="66612" name="Group 52"/>
          <p:cNvGrpSpPr>
            <a:grpSpLocks/>
          </p:cNvGrpSpPr>
          <p:nvPr/>
        </p:nvGrpSpPr>
        <p:grpSpPr bwMode="auto">
          <a:xfrm>
            <a:off x="5580063" y="1412875"/>
            <a:ext cx="2592387" cy="3168650"/>
            <a:chOff x="3651" y="890"/>
            <a:chExt cx="1633" cy="1996"/>
          </a:xfrm>
        </p:grpSpPr>
        <p:grpSp>
          <p:nvGrpSpPr>
            <p:cNvPr id="44062" name="Group 90"/>
            <p:cNvGrpSpPr>
              <a:grpSpLocks/>
            </p:cNvGrpSpPr>
            <p:nvPr/>
          </p:nvGrpSpPr>
          <p:grpSpPr bwMode="auto">
            <a:xfrm>
              <a:off x="3651" y="1456"/>
              <a:ext cx="499" cy="432"/>
              <a:chOff x="855" y="2750"/>
              <a:chExt cx="499" cy="432"/>
            </a:xfrm>
          </p:grpSpPr>
          <p:sp>
            <p:nvSpPr>
              <p:cNvPr id="44070" name="Oval 140"/>
              <p:cNvSpPr>
                <a:spLocks noChangeArrowheads="1"/>
              </p:cNvSpPr>
              <p:nvPr/>
            </p:nvSpPr>
            <p:spPr bwMode="auto">
              <a:xfrm>
                <a:off x="884" y="2750"/>
                <a:ext cx="432" cy="432"/>
              </a:xfrm>
              <a:prstGeom prst="ellipse">
                <a:avLst/>
              </a:prstGeom>
              <a:noFill/>
              <a:ln w="28575">
                <a:solidFill>
                  <a:schemeClr val="tx1"/>
                </a:solidFill>
                <a:round/>
                <a:headEnd/>
                <a:tailEnd/>
              </a:ln>
            </p:spPr>
            <p:txBody>
              <a:bodyPr/>
              <a:lstStyle/>
              <a:p>
                <a:endParaRPr lang="zh-CN" altLang="en-US"/>
              </a:p>
            </p:txBody>
          </p:sp>
          <p:sp>
            <p:nvSpPr>
              <p:cNvPr id="44071" name="Text Box 139"/>
              <p:cNvSpPr txBox="1">
                <a:spLocks noChangeArrowheads="1"/>
              </p:cNvSpPr>
              <p:nvPr/>
            </p:nvSpPr>
            <p:spPr bwMode="auto">
              <a:xfrm>
                <a:off x="855" y="2832"/>
                <a:ext cx="499" cy="312"/>
              </a:xfrm>
              <a:prstGeom prst="rect">
                <a:avLst/>
              </a:prstGeom>
              <a:noFill/>
              <a:ln w="9525">
                <a:noFill/>
                <a:miter lim="800000"/>
                <a:headEnd/>
                <a:tailEnd/>
              </a:ln>
            </p:spPr>
            <p:txBody>
              <a:bodyPr/>
              <a:lstStyle/>
              <a:p>
                <a:pPr algn="ctr"/>
                <a:r>
                  <a:rPr lang="en-US" altLang="zh-CN" sz="2000">
                    <a:solidFill>
                      <a:schemeClr val="folHlink"/>
                    </a:solidFill>
                    <a:latin typeface="Times New Roman" pitchFamily="18" charset="0"/>
                  </a:rPr>
                  <a:t>A / 0</a:t>
                </a:r>
                <a:endParaRPr lang="en-US" altLang="zh-CN" sz="2000">
                  <a:solidFill>
                    <a:schemeClr val="folHlink"/>
                  </a:solidFill>
                  <a:latin typeface="Arial" charset="0"/>
                </a:endParaRPr>
              </a:p>
            </p:txBody>
          </p:sp>
        </p:grpSp>
        <p:grpSp>
          <p:nvGrpSpPr>
            <p:cNvPr id="44063" name="Group 90"/>
            <p:cNvGrpSpPr>
              <a:grpSpLocks/>
            </p:cNvGrpSpPr>
            <p:nvPr/>
          </p:nvGrpSpPr>
          <p:grpSpPr bwMode="auto">
            <a:xfrm>
              <a:off x="4241" y="2454"/>
              <a:ext cx="499" cy="432"/>
              <a:chOff x="855" y="2750"/>
              <a:chExt cx="499" cy="432"/>
            </a:xfrm>
          </p:grpSpPr>
          <p:sp>
            <p:nvSpPr>
              <p:cNvPr id="44068" name="Oval 140"/>
              <p:cNvSpPr>
                <a:spLocks noChangeArrowheads="1"/>
              </p:cNvSpPr>
              <p:nvPr/>
            </p:nvSpPr>
            <p:spPr bwMode="auto">
              <a:xfrm>
                <a:off x="884" y="2750"/>
                <a:ext cx="432" cy="432"/>
              </a:xfrm>
              <a:prstGeom prst="ellipse">
                <a:avLst/>
              </a:prstGeom>
              <a:noFill/>
              <a:ln w="28575">
                <a:solidFill>
                  <a:schemeClr val="tx1"/>
                </a:solidFill>
                <a:round/>
                <a:headEnd/>
                <a:tailEnd/>
              </a:ln>
            </p:spPr>
            <p:txBody>
              <a:bodyPr/>
              <a:lstStyle/>
              <a:p>
                <a:endParaRPr lang="zh-CN" altLang="en-US"/>
              </a:p>
            </p:txBody>
          </p:sp>
          <p:sp>
            <p:nvSpPr>
              <p:cNvPr id="44069" name="Text Box 139"/>
              <p:cNvSpPr txBox="1">
                <a:spLocks noChangeArrowheads="1"/>
              </p:cNvSpPr>
              <p:nvPr/>
            </p:nvSpPr>
            <p:spPr bwMode="auto">
              <a:xfrm>
                <a:off x="855" y="2832"/>
                <a:ext cx="499" cy="312"/>
              </a:xfrm>
              <a:prstGeom prst="rect">
                <a:avLst/>
              </a:prstGeom>
              <a:noFill/>
              <a:ln w="9525">
                <a:noFill/>
                <a:miter lim="800000"/>
                <a:headEnd/>
                <a:tailEnd/>
              </a:ln>
            </p:spPr>
            <p:txBody>
              <a:bodyPr/>
              <a:lstStyle/>
              <a:p>
                <a:pPr algn="ctr"/>
                <a:r>
                  <a:rPr lang="en-US" altLang="zh-CN" sz="2000">
                    <a:solidFill>
                      <a:schemeClr val="folHlink"/>
                    </a:solidFill>
                    <a:latin typeface="Times New Roman" pitchFamily="18" charset="0"/>
                  </a:rPr>
                  <a:t>C / 0</a:t>
                </a:r>
                <a:endParaRPr lang="en-US" altLang="zh-CN" sz="2000">
                  <a:solidFill>
                    <a:schemeClr val="folHlink"/>
                  </a:solidFill>
                  <a:latin typeface="Arial" charset="0"/>
                </a:endParaRPr>
              </a:p>
            </p:txBody>
          </p:sp>
        </p:grpSp>
        <p:grpSp>
          <p:nvGrpSpPr>
            <p:cNvPr id="44064" name="Group 90"/>
            <p:cNvGrpSpPr>
              <a:grpSpLocks/>
            </p:cNvGrpSpPr>
            <p:nvPr/>
          </p:nvGrpSpPr>
          <p:grpSpPr bwMode="auto">
            <a:xfrm>
              <a:off x="4785" y="1456"/>
              <a:ext cx="499" cy="432"/>
              <a:chOff x="855" y="2750"/>
              <a:chExt cx="499" cy="432"/>
            </a:xfrm>
          </p:grpSpPr>
          <p:sp>
            <p:nvSpPr>
              <p:cNvPr id="44066" name="Oval 140"/>
              <p:cNvSpPr>
                <a:spLocks noChangeArrowheads="1"/>
              </p:cNvSpPr>
              <p:nvPr/>
            </p:nvSpPr>
            <p:spPr bwMode="auto">
              <a:xfrm>
                <a:off x="884" y="2750"/>
                <a:ext cx="432" cy="432"/>
              </a:xfrm>
              <a:prstGeom prst="ellipse">
                <a:avLst/>
              </a:prstGeom>
              <a:noFill/>
              <a:ln w="28575">
                <a:solidFill>
                  <a:schemeClr val="tx1"/>
                </a:solidFill>
                <a:round/>
                <a:headEnd/>
                <a:tailEnd/>
              </a:ln>
            </p:spPr>
            <p:txBody>
              <a:bodyPr/>
              <a:lstStyle/>
              <a:p>
                <a:endParaRPr lang="zh-CN" altLang="en-US"/>
              </a:p>
            </p:txBody>
          </p:sp>
          <p:sp>
            <p:nvSpPr>
              <p:cNvPr id="44067" name="Text Box 139"/>
              <p:cNvSpPr txBox="1">
                <a:spLocks noChangeArrowheads="1"/>
              </p:cNvSpPr>
              <p:nvPr/>
            </p:nvSpPr>
            <p:spPr bwMode="auto">
              <a:xfrm>
                <a:off x="855" y="2832"/>
                <a:ext cx="499" cy="312"/>
              </a:xfrm>
              <a:prstGeom prst="rect">
                <a:avLst/>
              </a:prstGeom>
              <a:noFill/>
              <a:ln w="9525">
                <a:noFill/>
                <a:miter lim="800000"/>
                <a:headEnd/>
                <a:tailEnd/>
              </a:ln>
            </p:spPr>
            <p:txBody>
              <a:bodyPr/>
              <a:lstStyle/>
              <a:p>
                <a:pPr algn="ctr"/>
                <a:r>
                  <a:rPr lang="en-US" altLang="zh-CN" sz="2000">
                    <a:solidFill>
                      <a:schemeClr val="folHlink"/>
                    </a:solidFill>
                    <a:latin typeface="Times New Roman" pitchFamily="18" charset="0"/>
                  </a:rPr>
                  <a:t>B / 1</a:t>
                </a:r>
                <a:endParaRPr lang="en-US" altLang="zh-CN" sz="2000">
                  <a:solidFill>
                    <a:schemeClr val="folHlink"/>
                  </a:solidFill>
                  <a:latin typeface="Arial" charset="0"/>
                </a:endParaRPr>
              </a:p>
            </p:txBody>
          </p:sp>
        </p:grpSp>
        <p:sp>
          <p:nvSpPr>
            <p:cNvPr id="44065" name="Text Box 146"/>
            <p:cNvSpPr txBox="1">
              <a:spLocks noChangeArrowheads="1"/>
            </p:cNvSpPr>
            <p:nvPr/>
          </p:nvSpPr>
          <p:spPr bwMode="auto">
            <a:xfrm>
              <a:off x="4196" y="890"/>
              <a:ext cx="544" cy="250"/>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X</a:t>
              </a:r>
              <a:endParaRPr lang="en-US" altLang="zh-CN">
                <a:solidFill>
                  <a:schemeClr val="folHlink"/>
                </a:solidFill>
                <a:latin typeface="Arial" charset="0"/>
              </a:endParaRPr>
            </a:p>
          </p:txBody>
        </p:sp>
      </p:grpSp>
      <p:grpSp>
        <p:nvGrpSpPr>
          <p:cNvPr id="66617" name="Group 57"/>
          <p:cNvGrpSpPr>
            <a:grpSpLocks/>
          </p:cNvGrpSpPr>
          <p:nvPr/>
        </p:nvGrpSpPr>
        <p:grpSpPr bwMode="auto">
          <a:xfrm>
            <a:off x="6372225" y="2205038"/>
            <a:ext cx="1008063" cy="431800"/>
            <a:chOff x="4150" y="1389"/>
            <a:chExt cx="635" cy="272"/>
          </a:xfrm>
        </p:grpSpPr>
        <p:sp>
          <p:nvSpPr>
            <p:cNvPr id="44060" name="Line 88"/>
            <p:cNvSpPr>
              <a:spLocks noChangeShapeType="1"/>
            </p:cNvSpPr>
            <p:nvPr/>
          </p:nvSpPr>
          <p:spPr bwMode="auto">
            <a:xfrm>
              <a:off x="4150" y="1661"/>
              <a:ext cx="635" cy="0"/>
            </a:xfrm>
            <a:prstGeom prst="line">
              <a:avLst/>
            </a:prstGeom>
            <a:noFill/>
            <a:ln w="28575">
              <a:solidFill>
                <a:schemeClr val="folHlink"/>
              </a:solidFill>
              <a:round/>
              <a:headEnd/>
              <a:tailEnd type="triangle" w="med" len="med"/>
            </a:ln>
          </p:spPr>
          <p:txBody>
            <a:bodyPr/>
            <a:lstStyle/>
            <a:p>
              <a:endParaRPr lang="zh-CN" altLang="en-US"/>
            </a:p>
          </p:txBody>
        </p:sp>
        <p:sp>
          <p:nvSpPr>
            <p:cNvPr id="44061" name="Text Box 171"/>
            <p:cNvSpPr txBox="1">
              <a:spLocks noChangeArrowheads="1"/>
            </p:cNvSpPr>
            <p:nvPr/>
          </p:nvSpPr>
          <p:spPr bwMode="auto">
            <a:xfrm>
              <a:off x="4242" y="1389"/>
              <a:ext cx="436" cy="250"/>
            </a:xfrm>
            <a:prstGeom prst="rect">
              <a:avLst/>
            </a:prstGeom>
            <a:noFill/>
            <a:ln w="9525">
              <a:noFill/>
              <a:miter lim="800000"/>
              <a:headEnd/>
              <a:tailEnd/>
            </a:ln>
          </p:spPr>
          <p:txBody>
            <a:bodyPr/>
            <a:lstStyle/>
            <a:p>
              <a:pPr algn="ctr"/>
              <a:r>
                <a:rPr lang="en-US" altLang="zh-CN">
                  <a:latin typeface="Times New Roman" pitchFamily="18" charset="0"/>
                </a:rPr>
                <a:t>1 </a:t>
              </a:r>
            </a:p>
          </p:txBody>
        </p:sp>
      </p:grpSp>
      <p:grpSp>
        <p:nvGrpSpPr>
          <p:cNvPr id="66620" name="Group 60"/>
          <p:cNvGrpSpPr>
            <a:grpSpLocks/>
          </p:cNvGrpSpPr>
          <p:nvPr/>
        </p:nvGrpSpPr>
        <p:grpSpPr bwMode="auto">
          <a:xfrm>
            <a:off x="6202363" y="2959100"/>
            <a:ext cx="720725" cy="901700"/>
            <a:chOff x="4043" y="1864"/>
            <a:chExt cx="454" cy="568"/>
          </a:xfrm>
        </p:grpSpPr>
        <p:sp>
          <p:nvSpPr>
            <p:cNvPr id="44058" name="Line 58"/>
            <p:cNvSpPr>
              <a:spLocks noChangeShapeType="1"/>
            </p:cNvSpPr>
            <p:nvPr/>
          </p:nvSpPr>
          <p:spPr bwMode="auto">
            <a:xfrm>
              <a:off x="4063" y="1888"/>
              <a:ext cx="314" cy="544"/>
            </a:xfrm>
            <a:prstGeom prst="line">
              <a:avLst/>
            </a:prstGeom>
            <a:noFill/>
            <a:ln w="28575">
              <a:solidFill>
                <a:schemeClr val="folHlink"/>
              </a:solidFill>
              <a:round/>
              <a:headEnd/>
              <a:tailEnd type="triangle" w="med" len="med"/>
            </a:ln>
          </p:spPr>
          <p:txBody>
            <a:bodyPr/>
            <a:lstStyle/>
            <a:p>
              <a:endParaRPr lang="zh-CN" altLang="en-US"/>
            </a:p>
          </p:txBody>
        </p:sp>
        <p:sp>
          <p:nvSpPr>
            <p:cNvPr id="44059" name="Text Box 171"/>
            <p:cNvSpPr txBox="1">
              <a:spLocks noChangeArrowheads="1"/>
            </p:cNvSpPr>
            <p:nvPr/>
          </p:nvSpPr>
          <p:spPr bwMode="auto">
            <a:xfrm>
              <a:off x="4043" y="1864"/>
              <a:ext cx="454" cy="250"/>
            </a:xfrm>
            <a:prstGeom prst="rect">
              <a:avLst/>
            </a:prstGeom>
            <a:noFill/>
            <a:ln w="9525">
              <a:noFill/>
              <a:miter lim="800000"/>
              <a:headEnd/>
              <a:tailEnd/>
            </a:ln>
          </p:spPr>
          <p:txBody>
            <a:bodyPr/>
            <a:lstStyle/>
            <a:p>
              <a:pPr algn="ctr"/>
              <a:r>
                <a:rPr lang="en-US" altLang="zh-CN">
                  <a:latin typeface="Times New Roman" pitchFamily="18" charset="0"/>
                </a:rPr>
                <a:t>0 </a:t>
              </a:r>
            </a:p>
          </p:txBody>
        </p:sp>
      </p:grpSp>
      <p:grpSp>
        <p:nvGrpSpPr>
          <p:cNvPr id="66621" name="Group 61"/>
          <p:cNvGrpSpPr>
            <a:grpSpLocks/>
          </p:cNvGrpSpPr>
          <p:nvPr/>
        </p:nvGrpSpPr>
        <p:grpSpPr bwMode="auto">
          <a:xfrm>
            <a:off x="7956550" y="1557338"/>
            <a:ext cx="1150938" cy="930275"/>
            <a:chOff x="4876" y="1366"/>
            <a:chExt cx="725" cy="586"/>
          </a:xfrm>
        </p:grpSpPr>
        <p:grpSp>
          <p:nvGrpSpPr>
            <p:cNvPr id="44054" name="Group 62"/>
            <p:cNvGrpSpPr>
              <a:grpSpLocks/>
            </p:cNvGrpSpPr>
            <p:nvPr/>
          </p:nvGrpSpPr>
          <p:grpSpPr bwMode="auto">
            <a:xfrm rot="-2969420">
              <a:off x="4862" y="1584"/>
              <a:ext cx="382" cy="354"/>
              <a:chOff x="4513" y="3838"/>
              <a:chExt cx="382" cy="354"/>
            </a:xfrm>
          </p:grpSpPr>
          <p:sp>
            <p:nvSpPr>
              <p:cNvPr id="44056" name="Arc 144"/>
              <p:cNvSpPr>
                <a:spLocks/>
              </p:cNvSpPr>
              <p:nvPr/>
            </p:nvSpPr>
            <p:spPr bwMode="auto">
              <a:xfrm rot="-9033537" flipH="1" flipV="1">
                <a:off x="4539" y="3838"/>
                <a:ext cx="356" cy="35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path>
                  <a:path w="43200" h="43200" stroke="0"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lnTo>
                      <a:pt x="21600" y="21600"/>
                    </a:lnTo>
                    <a:close/>
                  </a:path>
                </a:pathLst>
              </a:custGeom>
              <a:noFill/>
              <a:ln w="28575">
                <a:solidFill>
                  <a:schemeClr val="hlink"/>
                </a:solidFill>
                <a:round/>
                <a:headEnd/>
                <a:tailEnd/>
              </a:ln>
            </p:spPr>
            <p:txBody>
              <a:bodyPr/>
              <a:lstStyle/>
              <a:p>
                <a:endParaRPr lang="zh-CN" altLang="en-US"/>
              </a:p>
            </p:txBody>
          </p:sp>
          <p:sp>
            <p:nvSpPr>
              <p:cNvPr id="44057" name="Line 145"/>
              <p:cNvSpPr>
                <a:spLocks noChangeShapeType="1"/>
              </p:cNvSpPr>
              <p:nvPr/>
            </p:nvSpPr>
            <p:spPr bwMode="auto">
              <a:xfrm flipH="1" flipV="1">
                <a:off x="4513" y="4067"/>
                <a:ext cx="72" cy="63"/>
              </a:xfrm>
              <a:prstGeom prst="line">
                <a:avLst/>
              </a:prstGeom>
              <a:noFill/>
              <a:ln w="28575">
                <a:solidFill>
                  <a:schemeClr val="hlink"/>
                </a:solidFill>
                <a:round/>
                <a:headEnd/>
                <a:tailEnd type="triangle" w="med" len="med"/>
              </a:ln>
            </p:spPr>
            <p:txBody>
              <a:bodyPr/>
              <a:lstStyle/>
              <a:p>
                <a:endParaRPr lang="zh-CN" altLang="en-US"/>
              </a:p>
            </p:txBody>
          </p:sp>
        </p:grpSp>
        <p:sp>
          <p:nvSpPr>
            <p:cNvPr id="44055" name="Text Box 171"/>
            <p:cNvSpPr txBox="1">
              <a:spLocks noChangeArrowheads="1"/>
            </p:cNvSpPr>
            <p:nvPr/>
          </p:nvSpPr>
          <p:spPr bwMode="auto">
            <a:xfrm>
              <a:off x="4966" y="1366"/>
              <a:ext cx="635" cy="250"/>
            </a:xfrm>
            <a:prstGeom prst="rect">
              <a:avLst/>
            </a:prstGeom>
            <a:noFill/>
            <a:ln w="9525">
              <a:noFill/>
              <a:miter lim="800000"/>
              <a:headEnd/>
              <a:tailEnd/>
            </a:ln>
          </p:spPr>
          <p:txBody>
            <a:bodyPr/>
            <a:lstStyle/>
            <a:p>
              <a:pPr algn="ctr"/>
              <a:r>
                <a:rPr lang="en-US" altLang="zh-CN">
                  <a:latin typeface="Times New Roman" pitchFamily="18" charset="0"/>
                </a:rPr>
                <a:t>0</a:t>
              </a:r>
            </a:p>
          </p:txBody>
        </p:sp>
      </p:grpSp>
      <p:grpSp>
        <p:nvGrpSpPr>
          <p:cNvPr id="66628" name="Group 68"/>
          <p:cNvGrpSpPr>
            <a:grpSpLocks/>
          </p:cNvGrpSpPr>
          <p:nvPr/>
        </p:nvGrpSpPr>
        <p:grpSpPr bwMode="auto">
          <a:xfrm>
            <a:off x="6948488" y="2959100"/>
            <a:ext cx="649287" cy="876300"/>
            <a:chOff x="4377" y="1864"/>
            <a:chExt cx="409" cy="552"/>
          </a:xfrm>
        </p:grpSpPr>
        <p:sp>
          <p:nvSpPr>
            <p:cNvPr id="44052" name="Line 66"/>
            <p:cNvSpPr>
              <a:spLocks noChangeShapeType="1"/>
            </p:cNvSpPr>
            <p:nvPr/>
          </p:nvSpPr>
          <p:spPr bwMode="auto">
            <a:xfrm flipH="1">
              <a:off x="4451" y="1917"/>
              <a:ext cx="317" cy="499"/>
            </a:xfrm>
            <a:prstGeom prst="line">
              <a:avLst/>
            </a:prstGeom>
            <a:noFill/>
            <a:ln w="28575">
              <a:solidFill>
                <a:schemeClr val="hlink"/>
              </a:solidFill>
              <a:round/>
              <a:headEnd/>
              <a:tailEnd type="triangle" w="med" len="med"/>
            </a:ln>
          </p:spPr>
          <p:txBody>
            <a:bodyPr/>
            <a:lstStyle/>
            <a:p>
              <a:endParaRPr lang="zh-CN" altLang="en-US"/>
            </a:p>
          </p:txBody>
        </p:sp>
        <p:sp>
          <p:nvSpPr>
            <p:cNvPr id="44053" name="Text Box 171"/>
            <p:cNvSpPr txBox="1">
              <a:spLocks noChangeArrowheads="1"/>
            </p:cNvSpPr>
            <p:nvPr/>
          </p:nvSpPr>
          <p:spPr bwMode="auto">
            <a:xfrm>
              <a:off x="4377" y="1864"/>
              <a:ext cx="409" cy="250"/>
            </a:xfrm>
            <a:prstGeom prst="rect">
              <a:avLst/>
            </a:prstGeom>
            <a:noFill/>
            <a:ln w="9525">
              <a:noFill/>
              <a:miter lim="800000"/>
              <a:headEnd/>
              <a:tailEnd/>
            </a:ln>
          </p:spPr>
          <p:txBody>
            <a:bodyPr/>
            <a:lstStyle/>
            <a:p>
              <a:pPr algn="ctr"/>
              <a:r>
                <a:rPr lang="en-US" altLang="zh-CN">
                  <a:latin typeface="Times New Roman" pitchFamily="18" charset="0"/>
                </a:rPr>
                <a:t>1 </a:t>
              </a:r>
            </a:p>
          </p:txBody>
        </p:sp>
      </p:grpSp>
      <p:grpSp>
        <p:nvGrpSpPr>
          <p:cNvPr id="66631" name="Group 71"/>
          <p:cNvGrpSpPr>
            <a:grpSpLocks/>
          </p:cNvGrpSpPr>
          <p:nvPr/>
        </p:nvGrpSpPr>
        <p:grpSpPr bwMode="auto">
          <a:xfrm>
            <a:off x="7235825" y="3068638"/>
            <a:ext cx="706438" cy="936625"/>
            <a:chOff x="4558" y="1933"/>
            <a:chExt cx="445" cy="590"/>
          </a:xfrm>
        </p:grpSpPr>
        <p:sp>
          <p:nvSpPr>
            <p:cNvPr id="44050" name="Line 69"/>
            <p:cNvSpPr>
              <a:spLocks noChangeShapeType="1"/>
            </p:cNvSpPr>
            <p:nvPr/>
          </p:nvSpPr>
          <p:spPr bwMode="auto">
            <a:xfrm flipV="1">
              <a:off x="4558" y="1933"/>
              <a:ext cx="363" cy="590"/>
            </a:xfrm>
            <a:prstGeom prst="line">
              <a:avLst/>
            </a:prstGeom>
            <a:noFill/>
            <a:ln w="28575">
              <a:solidFill>
                <a:srgbClr val="FF6600"/>
              </a:solidFill>
              <a:round/>
              <a:headEnd/>
              <a:tailEnd type="triangle" w="med" len="med"/>
            </a:ln>
          </p:spPr>
          <p:txBody>
            <a:bodyPr/>
            <a:lstStyle/>
            <a:p>
              <a:endParaRPr lang="zh-CN" altLang="en-US"/>
            </a:p>
          </p:txBody>
        </p:sp>
        <p:sp>
          <p:nvSpPr>
            <p:cNvPr id="44051" name="Text Box 171"/>
            <p:cNvSpPr txBox="1">
              <a:spLocks noChangeArrowheads="1"/>
            </p:cNvSpPr>
            <p:nvPr/>
          </p:nvSpPr>
          <p:spPr bwMode="auto">
            <a:xfrm>
              <a:off x="4595" y="2227"/>
              <a:ext cx="408" cy="250"/>
            </a:xfrm>
            <a:prstGeom prst="rect">
              <a:avLst/>
            </a:prstGeom>
            <a:noFill/>
            <a:ln w="9525">
              <a:noFill/>
              <a:miter lim="800000"/>
              <a:headEnd/>
              <a:tailEnd/>
            </a:ln>
          </p:spPr>
          <p:txBody>
            <a:bodyPr/>
            <a:lstStyle/>
            <a:p>
              <a:pPr algn="ctr"/>
              <a:r>
                <a:rPr lang="en-US" altLang="zh-CN">
                  <a:latin typeface="Times New Roman" pitchFamily="18" charset="0"/>
                </a:rPr>
                <a:t>0 </a:t>
              </a:r>
            </a:p>
          </p:txBody>
        </p:sp>
      </p:grpSp>
      <p:grpSp>
        <p:nvGrpSpPr>
          <p:cNvPr id="66633" name="Group 73"/>
          <p:cNvGrpSpPr>
            <a:grpSpLocks/>
          </p:cNvGrpSpPr>
          <p:nvPr/>
        </p:nvGrpSpPr>
        <p:grpSpPr bwMode="auto">
          <a:xfrm>
            <a:off x="5843588" y="3141663"/>
            <a:ext cx="673100" cy="863600"/>
            <a:chOff x="3681" y="1979"/>
            <a:chExt cx="424" cy="544"/>
          </a:xfrm>
        </p:grpSpPr>
        <p:sp>
          <p:nvSpPr>
            <p:cNvPr id="44048" name="Text Box 171"/>
            <p:cNvSpPr txBox="1">
              <a:spLocks noChangeArrowheads="1"/>
            </p:cNvSpPr>
            <p:nvPr/>
          </p:nvSpPr>
          <p:spPr bwMode="auto">
            <a:xfrm>
              <a:off x="3681" y="2243"/>
              <a:ext cx="408" cy="250"/>
            </a:xfrm>
            <a:prstGeom prst="rect">
              <a:avLst/>
            </a:prstGeom>
            <a:noFill/>
            <a:ln w="9525">
              <a:noFill/>
              <a:miter lim="800000"/>
              <a:headEnd/>
              <a:tailEnd/>
            </a:ln>
          </p:spPr>
          <p:txBody>
            <a:bodyPr/>
            <a:lstStyle/>
            <a:p>
              <a:pPr algn="ctr"/>
              <a:r>
                <a:rPr lang="en-US" altLang="zh-CN">
                  <a:latin typeface="Times New Roman" pitchFamily="18" charset="0"/>
                </a:rPr>
                <a:t>1 </a:t>
              </a:r>
            </a:p>
          </p:txBody>
        </p:sp>
        <p:sp>
          <p:nvSpPr>
            <p:cNvPr id="44049" name="Line 72"/>
            <p:cNvSpPr>
              <a:spLocks noChangeShapeType="1"/>
            </p:cNvSpPr>
            <p:nvPr/>
          </p:nvSpPr>
          <p:spPr bwMode="auto">
            <a:xfrm flipH="1" flipV="1">
              <a:off x="3787" y="1979"/>
              <a:ext cx="318" cy="544"/>
            </a:xfrm>
            <a:prstGeom prst="line">
              <a:avLst/>
            </a:prstGeom>
            <a:noFill/>
            <a:ln w="28575">
              <a:solidFill>
                <a:srgbClr val="FF6600"/>
              </a:solidFill>
              <a:round/>
              <a:headEnd/>
              <a:tailEnd type="triangle" w="med" len="med"/>
            </a:ln>
          </p:spPr>
          <p:txBody>
            <a:bodyPr/>
            <a:lstStyle/>
            <a:p>
              <a:endParaRPr lang="zh-CN" altLang="en-US"/>
            </a:p>
          </p:txBody>
        </p:sp>
      </p:grpSp>
      <p:sp>
        <p:nvSpPr>
          <p:cNvPr id="66634" name="Rectangle 74"/>
          <p:cNvSpPr>
            <a:spLocks noChangeArrowheads="1"/>
          </p:cNvSpPr>
          <p:nvPr/>
        </p:nvSpPr>
        <p:spPr bwMode="auto">
          <a:xfrm>
            <a:off x="539750" y="4638675"/>
            <a:ext cx="2520950" cy="519113"/>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4</a:t>
            </a:r>
            <a:r>
              <a:rPr kumimoji="1" lang="zh-CN" altLang="en-US" sz="2800"/>
              <a:t>、时间图</a:t>
            </a:r>
          </a:p>
        </p:txBody>
      </p:sp>
      <p:sp>
        <p:nvSpPr>
          <p:cNvPr id="66635" name="Rectangle 75"/>
          <p:cNvSpPr>
            <a:spLocks noChangeArrowheads="1"/>
          </p:cNvSpPr>
          <p:nvPr/>
        </p:nvSpPr>
        <p:spPr bwMode="auto">
          <a:xfrm>
            <a:off x="395288" y="5229225"/>
            <a:ext cx="8386762" cy="822325"/>
          </a:xfrm>
          <a:prstGeom prst="rect">
            <a:avLst/>
          </a:prstGeom>
          <a:noFill/>
          <a:ln w="9525">
            <a:noFill/>
            <a:miter lim="800000"/>
            <a:headEnd/>
            <a:tailEnd/>
          </a:ln>
        </p:spPr>
        <p:txBody>
          <a:bodyPr>
            <a:spAutoFit/>
          </a:bodyPr>
          <a:lstStyle/>
          <a:p>
            <a:pPr defTabSz="914400"/>
            <a:r>
              <a:rPr kumimoji="1" lang="zh-CN" altLang="en-US"/>
              <a:t>  用波形图的形式来表示输入信号、输出信号和电路状态等的取值在各时刻的对应关系，通常又称为工作波形图</a:t>
            </a:r>
          </a:p>
        </p:txBody>
      </p:sp>
      <p:sp>
        <p:nvSpPr>
          <p:cNvPr id="44047" name="AutoShape 43">
            <a:hlinkClick r:id="rId4"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612"/>
                                        </p:tgtEl>
                                        <p:attrNameLst>
                                          <p:attrName>style.visibility</p:attrName>
                                        </p:attrNameLst>
                                      </p:cBhvr>
                                      <p:to>
                                        <p:strVal val="visible"/>
                                      </p:to>
                                    </p:set>
                                    <p:animEffect transition="in" filter="blinds(horizontal)">
                                      <p:cBhvr>
                                        <p:cTn id="7" dur="500"/>
                                        <p:tgtEl>
                                          <p:spTgt spid="666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620"/>
                                        </p:tgtEl>
                                        <p:attrNameLst>
                                          <p:attrName>style.visibility</p:attrName>
                                        </p:attrNameLst>
                                      </p:cBhvr>
                                      <p:to>
                                        <p:strVal val="visible"/>
                                      </p:to>
                                    </p:set>
                                    <p:animEffect transition="in" filter="wipe(left)">
                                      <p:cBhvr>
                                        <p:cTn id="12" dur="500"/>
                                        <p:tgtEl>
                                          <p:spTgt spid="666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617"/>
                                        </p:tgtEl>
                                        <p:attrNameLst>
                                          <p:attrName>style.visibility</p:attrName>
                                        </p:attrNameLst>
                                      </p:cBhvr>
                                      <p:to>
                                        <p:strVal val="visible"/>
                                      </p:to>
                                    </p:set>
                                    <p:animEffect transition="in" filter="wipe(left)">
                                      <p:cBhvr>
                                        <p:cTn id="17" dur="500"/>
                                        <p:tgtEl>
                                          <p:spTgt spid="666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6621"/>
                                        </p:tgtEl>
                                        <p:attrNameLst>
                                          <p:attrName>style.visibility</p:attrName>
                                        </p:attrNameLst>
                                      </p:cBhvr>
                                      <p:to>
                                        <p:strVal val="visible"/>
                                      </p:to>
                                    </p:set>
                                    <p:animEffect transition="in" filter="wipe(up)">
                                      <p:cBhvr>
                                        <p:cTn id="22" dur="500"/>
                                        <p:tgtEl>
                                          <p:spTgt spid="666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66628"/>
                                        </p:tgtEl>
                                        <p:attrNameLst>
                                          <p:attrName>style.visibility</p:attrName>
                                        </p:attrNameLst>
                                      </p:cBhvr>
                                      <p:to>
                                        <p:strVal val="visible"/>
                                      </p:to>
                                    </p:set>
                                    <p:animEffect transition="in" filter="wipe(right)">
                                      <p:cBhvr>
                                        <p:cTn id="27" dur="500"/>
                                        <p:tgtEl>
                                          <p:spTgt spid="666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631"/>
                                        </p:tgtEl>
                                        <p:attrNameLst>
                                          <p:attrName>style.visibility</p:attrName>
                                        </p:attrNameLst>
                                      </p:cBhvr>
                                      <p:to>
                                        <p:strVal val="visible"/>
                                      </p:to>
                                    </p:set>
                                    <p:animEffect transition="in" filter="wipe(left)">
                                      <p:cBhvr>
                                        <p:cTn id="32" dur="500"/>
                                        <p:tgtEl>
                                          <p:spTgt spid="666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66633"/>
                                        </p:tgtEl>
                                        <p:attrNameLst>
                                          <p:attrName>style.visibility</p:attrName>
                                        </p:attrNameLst>
                                      </p:cBhvr>
                                      <p:to>
                                        <p:strVal val="visible"/>
                                      </p:to>
                                    </p:set>
                                    <p:animEffect transition="in" filter="wipe(right)">
                                      <p:cBhvr>
                                        <p:cTn id="37" dur="500"/>
                                        <p:tgtEl>
                                          <p:spTgt spid="666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634"/>
                                        </p:tgtEl>
                                        <p:attrNameLst>
                                          <p:attrName>style.visibility</p:attrName>
                                        </p:attrNameLst>
                                      </p:cBhvr>
                                      <p:to>
                                        <p:strVal val="visible"/>
                                      </p:to>
                                    </p:set>
                                    <p:animEffect transition="in" filter="blinds(horizontal)">
                                      <p:cBhvr>
                                        <p:cTn id="42" dur="500"/>
                                        <p:tgtEl>
                                          <p:spTgt spid="66634"/>
                                        </p:tgtEl>
                                      </p:cBhvr>
                                    </p:animEffec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66635"/>
                                        </p:tgtEl>
                                        <p:attrNameLst>
                                          <p:attrName>style.visibility</p:attrName>
                                        </p:attrNameLst>
                                      </p:cBhvr>
                                      <p:to>
                                        <p:strVal val="visible"/>
                                      </p:to>
                                    </p:set>
                                    <p:anim calcmode="discrete" valueType="clr">
                                      <p:cBhvr override="childStyle">
                                        <p:cTn id="47" dur="80"/>
                                        <p:tgtEl>
                                          <p:spTgt spid="66635"/>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66635"/>
                                        </p:tgtEl>
                                        <p:attrNameLst>
                                          <p:attrName>fillcolor</p:attrName>
                                        </p:attrNameLst>
                                      </p:cBhvr>
                                      <p:tavLst>
                                        <p:tav tm="0">
                                          <p:val>
                                            <p:clrVal>
                                              <a:schemeClr val="accent2"/>
                                            </p:clrVal>
                                          </p:val>
                                        </p:tav>
                                        <p:tav tm="50000">
                                          <p:val>
                                            <p:clrVal>
                                              <a:schemeClr val="hlink"/>
                                            </p:clrVal>
                                          </p:val>
                                        </p:tav>
                                      </p:tavLst>
                                    </p:anim>
                                    <p:set>
                                      <p:cBhvr>
                                        <p:cTn id="49" dur="80"/>
                                        <p:tgtEl>
                                          <p:spTgt spid="666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34" grpId="0"/>
      <p:bldP spid="666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505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4078" name="Rectangle 46"/>
          <p:cNvSpPr>
            <a:spLocks noChangeArrowheads="1"/>
          </p:cNvSpPr>
          <p:nvPr/>
        </p:nvSpPr>
        <p:spPr bwMode="auto">
          <a:xfrm>
            <a:off x="539750" y="981075"/>
            <a:ext cx="2736850" cy="519113"/>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1</a:t>
            </a:r>
            <a:r>
              <a:rPr kumimoji="1" lang="zh-CN" altLang="en-US" sz="2800"/>
              <a:t>、分析步骤</a:t>
            </a:r>
          </a:p>
        </p:txBody>
      </p:sp>
      <p:sp>
        <p:nvSpPr>
          <p:cNvPr id="44079" name="Text Box 47"/>
          <p:cNvSpPr txBox="1">
            <a:spLocks noChangeArrowheads="1"/>
          </p:cNvSpPr>
          <p:nvPr/>
        </p:nvSpPr>
        <p:spPr bwMode="auto">
          <a:xfrm>
            <a:off x="900113" y="1676400"/>
            <a:ext cx="2468562" cy="457200"/>
          </a:xfrm>
          <a:prstGeom prst="rect">
            <a:avLst/>
          </a:prstGeom>
          <a:noFill/>
          <a:ln w="9525">
            <a:noFill/>
            <a:miter lim="800000"/>
            <a:headEnd/>
            <a:tailEnd/>
          </a:ln>
        </p:spPr>
        <p:txBody>
          <a:bodyPr>
            <a:spAutoFit/>
          </a:bodyPr>
          <a:lstStyle/>
          <a:p>
            <a:pPr defTabSz="914400"/>
            <a:r>
              <a:rPr lang="en-US" altLang="zh-CN"/>
              <a:t>(</a:t>
            </a:r>
            <a:r>
              <a:rPr lang="en-US" altLang="zh-CN">
                <a:latin typeface="Times New Roman" pitchFamily="18" charset="0"/>
              </a:rPr>
              <a:t>1</a:t>
            </a:r>
            <a:r>
              <a:rPr lang="en-US" altLang="zh-CN"/>
              <a:t>) </a:t>
            </a:r>
            <a:r>
              <a:rPr lang="zh-CN" altLang="en-US"/>
              <a:t>表格法</a:t>
            </a:r>
          </a:p>
        </p:txBody>
      </p:sp>
      <p:sp>
        <p:nvSpPr>
          <p:cNvPr id="44080" name="Text Box 48"/>
          <p:cNvSpPr txBox="1">
            <a:spLocks noChangeArrowheads="1"/>
          </p:cNvSpPr>
          <p:nvPr/>
        </p:nvSpPr>
        <p:spPr bwMode="auto">
          <a:xfrm>
            <a:off x="5127625" y="1676400"/>
            <a:ext cx="2468563" cy="457200"/>
          </a:xfrm>
          <a:prstGeom prst="rect">
            <a:avLst/>
          </a:prstGeom>
          <a:noFill/>
          <a:ln w="9525">
            <a:noFill/>
            <a:miter lim="800000"/>
            <a:headEnd/>
            <a:tailEnd/>
          </a:ln>
        </p:spPr>
        <p:txBody>
          <a:bodyPr>
            <a:spAutoFit/>
          </a:bodyPr>
          <a:lstStyle/>
          <a:p>
            <a:pPr defTabSz="914400"/>
            <a:r>
              <a:rPr lang="en-US" altLang="zh-CN"/>
              <a:t>(</a:t>
            </a:r>
            <a:r>
              <a:rPr lang="en-US" altLang="zh-CN">
                <a:latin typeface="Times New Roman" pitchFamily="18" charset="0"/>
              </a:rPr>
              <a:t>2</a:t>
            </a:r>
            <a:r>
              <a:rPr lang="en-US" altLang="zh-CN"/>
              <a:t>) </a:t>
            </a:r>
            <a:r>
              <a:rPr lang="zh-CN" altLang="en-US"/>
              <a:t>代数法</a:t>
            </a:r>
          </a:p>
        </p:txBody>
      </p:sp>
      <p:sp>
        <p:nvSpPr>
          <p:cNvPr id="44081" name="Text Box 49"/>
          <p:cNvSpPr txBox="1">
            <a:spLocks noChangeArrowheads="1"/>
          </p:cNvSpPr>
          <p:nvPr/>
        </p:nvSpPr>
        <p:spPr bwMode="auto">
          <a:xfrm>
            <a:off x="395288" y="2276475"/>
            <a:ext cx="4391025" cy="822325"/>
          </a:xfrm>
          <a:prstGeom prst="rect">
            <a:avLst/>
          </a:prstGeom>
          <a:noFill/>
          <a:ln w="9525">
            <a:noFill/>
            <a:miter lim="800000"/>
            <a:headEnd/>
            <a:tailEnd/>
          </a:ln>
        </p:spPr>
        <p:txBody>
          <a:bodyPr>
            <a:spAutoFit/>
          </a:bodyPr>
          <a:lstStyle/>
          <a:p>
            <a:pPr defTabSz="914400"/>
            <a:r>
              <a:rPr lang="en-US" altLang="zh-CN">
                <a:latin typeface="Times New Roman" pitchFamily="18" charset="0"/>
              </a:rPr>
              <a:t>a</a:t>
            </a:r>
            <a:r>
              <a:rPr lang="zh-CN" altLang="en-US"/>
              <a:t>、根据</a:t>
            </a:r>
            <a:r>
              <a:rPr lang="zh-CN" altLang="en-US">
                <a:solidFill>
                  <a:schemeClr val="hlink"/>
                </a:solidFill>
              </a:rPr>
              <a:t>电路</a:t>
            </a:r>
            <a:r>
              <a:rPr lang="zh-CN" altLang="en-US"/>
              <a:t>，写出</a:t>
            </a:r>
            <a:r>
              <a:rPr lang="zh-CN" altLang="en-US">
                <a:solidFill>
                  <a:schemeClr val="folHlink"/>
                </a:solidFill>
              </a:rPr>
              <a:t>激励表达式</a:t>
            </a:r>
            <a:r>
              <a:rPr lang="zh-CN" altLang="en-US"/>
              <a:t>、</a:t>
            </a:r>
            <a:r>
              <a:rPr lang="zh-CN" altLang="en-US">
                <a:solidFill>
                  <a:schemeClr val="folHlink"/>
                </a:solidFill>
              </a:rPr>
              <a:t>输出表达式</a:t>
            </a:r>
          </a:p>
        </p:txBody>
      </p:sp>
      <p:sp>
        <p:nvSpPr>
          <p:cNvPr id="44082" name="Text Box 50"/>
          <p:cNvSpPr txBox="1">
            <a:spLocks noChangeArrowheads="1"/>
          </p:cNvSpPr>
          <p:nvPr/>
        </p:nvSpPr>
        <p:spPr bwMode="auto">
          <a:xfrm>
            <a:off x="395288" y="3284538"/>
            <a:ext cx="439102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b</a:t>
            </a:r>
            <a:r>
              <a:rPr lang="zh-CN" altLang="en-US"/>
              <a:t>、</a:t>
            </a:r>
            <a:r>
              <a:rPr lang="zh-CN" altLang="en-US">
                <a:solidFill>
                  <a:schemeClr val="hlink"/>
                </a:solidFill>
              </a:rPr>
              <a:t>表格形式</a:t>
            </a:r>
            <a:r>
              <a:rPr lang="zh-CN" altLang="en-US"/>
              <a:t>列出</a:t>
            </a:r>
            <a:r>
              <a:rPr lang="zh-CN" altLang="en-US">
                <a:solidFill>
                  <a:schemeClr val="folHlink"/>
                </a:solidFill>
              </a:rPr>
              <a:t>激励矩阵</a:t>
            </a:r>
            <a:endParaRPr lang="zh-CN" altLang="en-US"/>
          </a:p>
        </p:txBody>
      </p:sp>
      <p:sp>
        <p:nvSpPr>
          <p:cNvPr id="44083" name="Rectangle 51"/>
          <p:cNvSpPr>
            <a:spLocks noChangeArrowheads="1"/>
          </p:cNvSpPr>
          <p:nvPr/>
        </p:nvSpPr>
        <p:spPr bwMode="auto">
          <a:xfrm>
            <a:off x="395288" y="4025900"/>
            <a:ext cx="4679950" cy="822325"/>
          </a:xfrm>
          <a:prstGeom prst="rect">
            <a:avLst/>
          </a:prstGeom>
          <a:noFill/>
          <a:ln w="9525">
            <a:noFill/>
            <a:miter lim="800000"/>
            <a:headEnd/>
            <a:tailEnd/>
          </a:ln>
        </p:spPr>
        <p:txBody>
          <a:bodyPr>
            <a:spAutoFit/>
          </a:bodyPr>
          <a:lstStyle/>
          <a:p>
            <a:pPr defTabSz="914400"/>
            <a:r>
              <a:rPr lang="en-US" altLang="zh-CN">
                <a:latin typeface="Times New Roman" pitchFamily="18" charset="0"/>
              </a:rPr>
              <a:t>c</a:t>
            </a:r>
            <a:r>
              <a:rPr lang="zh-CN" altLang="en-US"/>
              <a:t>、根据激励矩阵确定电路相应的次态，得出</a:t>
            </a:r>
            <a:r>
              <a:rPr lang="zh-CN" altLang="en-US">
                <a:solidFill>
                  <a:schemeClr val="folHlink"/>
                </a:solidFill>
              </a:rPr>
              <a:t>状态表</a:t>
            </a:r>
            <a:r>
              <a:rPr lang="zh-CN" altLang="en-US"/>
              <a:t>、</a:t>
            </a:r>
            <a:r>
              <a:rPr lang="zh-CN" altLang="en-US">
                <a:solidFill>
                  <a:schemeClr val="folHlink"/>
                </a:solidFill>
              </a:rPr>
              <a:t>状态图</a:t>
            </a:r>
          </a:p>
        </p:txBody>
      </p:sp>
      <p:sp>
        <p:nvSpPr>
          <p:cNvPr id="44084" name="Rectangle 52"/>
          <p:cNvSpPr>
            <a:spLocks noChangeArrowheads="1"/>
          </p:cNvSpPr>
          <p:nvPr/>
        </p:nvSpPr>
        <p:spPr bwMode="auto">
          <a:xfrm>
            <a:off x="395288" y="5084763"/>
            <a:ext cx="4679950" cy="822325"/>
          </a:xfrm>
          <a:prstGeom prst="rect">
            <a:avLst/>
          </a:prstGeom>
          <a:noFill/>
          <a:ln w="9525">
            <a:noFill/>
            <a:miter lim="800000"/>
            <a:headEnd/>
            <a:tailEnd/>
          </a:ln>
        </p:spPr>
        <p:txBody>
          <a:bodyPr>
            <a:spAutoFit/>
          </a:bodyPr>
          <a:lstStyle/>
          <a:p>
            <a:pPr defTabSz="914400"/>
            <a:r>
              <a:rPr lang="en-US" altLang="zh-CN">
                <a:latin typeface="Times New Roman" pitchFamily="18" charset="0"/>
              </a:rPr>
              <a:t>d</a:t>
            </a:r>
            <a:r>
              <a:rPr lang="zh-CN" altLang="en-US"/>
              <a:t>、拟定一典型输入序列，画出时间图、</a:t>
            </a:r>
            <a:r>
              <a:rPr lang="zh-CN" altLang="en-US">
                <a:solidFill>
                  <a:schemeClr val="folHlink"/>
                </a:solidFill>
              </a:rPr>
              <a:t>描述其功能</a:t>
            </a:r>
          </a:p>
        </p:txBody>
      </p:sp>
      <p:sp>
        <p:nvSpPr>
          <p:cNvPr id="44085" name="Text Box 53"/>
          <p:cNvSpPr txBox="1">
            <a:spLocks noChangeArrowheads="1"/>
          </p:cNvSpPr>
          <p:nvPr/>
        </p:nvSpPr>
        <p:spPr bwMode="auto">
          <a:xfrm>
            <a:off x="5292725" y="2276475"/>
            <a:ext cx="2014538"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a</a:t>
            </a:r>
            <a:r>
              <a:rPr lang="zh-CN" altLang="en-US"/>
              <a:t>、</a:t>
            </a:r>
            <a:r>
              <a:rPr lang="zh-CN" altLang="en-US">
                <a:solidFill>
                  <a:schemeClr val="hlink"/>
                </a:solidFill>
              </a:rPr>
              <a:t>同左</a:t>
            </a:r>
          </a:p>
        </p:txBody>
      </p:sp>
      <p:sp>
        <p:nvSpPr>
          <p:cNvPr id="44086" name="Text Box 54"/>
          <p:cNvSpPr txBox="1">
            <a:spLocks noChangeArrowheads="1"/>
          </p:cNvSpPr>
          <p:nvPr/>
        </p:nvSpPr>
        <p:spPr bwMode="auto">
          <a:xfrm>
            <a:off x="5292725" y="2894013"/>
            <a:ext cx="3671888" cy="822325"/>
          </a:xfrm>
          <a:prstGeom prst="rect">
            <a:avLst/>
          </a:prstGeom>
          <a:noFill/>
          <a:ln w="9525">
            <a:noFill/>
            <a:miter lim="800000"/>
            <a:headEnd/>
            <a:tailEnd/>
          </a:ln>
        </p:spPr>
        <p:txBody>
          <a:bodyPr>
            <a:spAutoFit/>
          </a:bodyPr>
          <a:lstStyle/>
          <a:p>
            <a:pPr defTabSz="914400"/>
            <a:r>
              <a:rPr lang="en-US" altLang="zh-CN">
                <a:latin typeface="Times New Roman" pitchFamily="18" charset="0"/>
              </a:rPr>
              <a:t>b</a:t>
            </a:r>
            <a:r>
              <a:rPr lang="zh-CN" altLang="en-US"/>
              <a:t>、把</a:t>
            </a:r>
            <a:r>
              <a:rPr lang="zh-CN" altLang="en-US">
                <a:solidFill>
                  <a:schemeClr val="folHlink"/>
                </a:solidFill>
              </a:rPr>
              <a:t>激励函数</a:t>
            </a:r>
            <a:r>
              <a:rPr lang="zh-CN" altLang="en-US"/>
              <a:t>代入次态方程，导出次态方程组</a:t>
            </a:r>
          </a:p>
        </p:txBody>
      </p:sp>
      <p:sp>
        <p:nvSpPr>
          <p:cNvPr id="44087" name="Rectangle 55"/>
          <p:cNvSpPr>
            <a:spLocks noChangeArrowheads="1"/>
          </p:cNvSpPr>
          <p:nvPr/>
        </p:nvSpPr>
        <p:spPr bwMode="auto">
          <a:xfrm>
            <a:off x="5292725" y="4046538"/>
            <a:ext cx="3455988" cy="822325"/>
          </a:xfrm>
          <a:prstGeom prst="rect">
            <a:avLst/>
          </a:prstGeom>
          <a:noFill/>
          <a:ln w="9525">
            <a:noFill/>
            <a:miter lim="800000"/>
            <a:headEnd/>
            <a:tailEnd/>
          </a:ln>
        </p:spPr>
        <p:txBody>
          <a:bodyPr>
            <a:spAutoFit/>
          </a:bodyPr>
          <a:lstStyle/>
          <a:p>
            <a:pPr defTabSz="914400"/>
            <a:r>
              <a:rPr lang="en-US" altLang="zh-CN">
                <a:latin typeface="Times New Roman" pitchFamily="18" charset="0"/>
              </a:rPr>
              <a:t>c</a:t>
            </a:r>
            <a:r>
              <a:rPr lang="zh-CN" altLang="en-US"/>
              <a:t>、根据方程组得出</a:t>
            </a:r>
            <a:r>
              <a:rPr lang="zh-CN" altLang="en-US">
                <a:solidFill>
                  <a:schemeClr val="folHlink"/>
                </a:solidFill>
              </a:rPr>
              <a:t>状态表</a:t>
            </a:r>
            <a:r>
              <a:rPr lang="zh-CN" altLang="en-US"/>
              <a:t>、</a:t>
            </a:r>
            <a:r>
              <a:rPr lang="zh-CN" altLang="en-US">
                <a:solidFill>
                  <a:schemeClr val="folHlink"/>
                </a:solidFill>
              </a:rPr>
              <a:t>状态图</a:t>
            </a:r>
          </a:p>
        </p:txBody>
      </p:sp>
      <p:sp>
        <p:nvSpPr>
          <p:cNvPr id="44088" name="Text Box 56"/>
          <p:cNvSpPr txBox="1">
            <a:spLocks noChangeArrowheads="1"/>
          </p:cNvSpPr>
          <p:nvPr/>
        </p:nvSpPr>
        <p:spPr bwMode="auto">
          <a:xfrm>
            <a:off x="5292725" y="5059363"/>
            <a:ext cx="2014538"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d</a:t>
            </a:r>
            <a:r>
              <a:rPr lang="zh-CN" altLang="en-US"/>
              <a:t>、</a:t>
            </a:r>
            <a:r>
              <a:rPr lang="zh-CN" altLang="en-US">
                <a:solidFill>
                  <a:schemeClr val="hlink"/>
                </a:solidFill>
              </a:rPr>
              <a:t>同左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78"/>
                                        </p:tgtEl>
                                        <p:attrNameLst>
                                          <p:attrName>style.visibility</p:attrName>
                                        </p:attrNameLst>
                                      </p:cBhvr>
                                      <p:to>
                                        <p:strVal val="visible"/>
                                      </p:to>
                                    </p:set>
                                    <p:animEffect transition="in" filter="blinds(horizontal)">
                                      <p:cBhvr>
                                        <p:cTn id="7" dur="500"/>
                                        <p:tgtEl>
                                          <p:spTgt spid="440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79"/>
                                        </p:tgtEl>
                                        <p:attrNameLst>
                                          <p:attrName>style.visibility</p:attrName>
                                        </p:attrNameLst>
                                      </p:cBhvr>
                                      <p:to>
                                        <p:strVal val="visible"/>
                                      </p:to>
                                    </p:set>
                                    <p:animEffect transition="in" filter="blinds(horizontal)">
                                      <p:cBhvr>
                                        <p:cTn id="12" dur="500"/>
                                        <p:tgtEl>
                                          <p:spTgt spid="4407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4080"/>
                                        </p:tgtEl>
                                        <p:attrNameLst>
                                          <p:attrName>style.visibility</p:attrName>
                                        </p:attrNameLst>
                                      </p:cBhvr>
                                      <p:to>
                                        <p:strVal val="visible"/>
                                      </p:to>
                                    </p:set>
                                    <p:animEffect transition="in" filter="blinds(horizontal)">
                                      <p:cBhvr>
                                        <p:cTn id="16" dur="500"/>
                                        <p:tgtEl>
                                          <p:spTgt spid="4408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081"/>
                                        </p:tgtEl>
                                        <p:attrNameLst>
                                          <p:attrName>style.visibility</p:attrName>
                                        </p:attrNameLst>
                                      </p:cBhvr>
                                      <p:to>
                                        <p:strVal val="visible"/>
                                      </p:to>
                                    </p:set>
                                    <p:anim calcmode="lin" valueType="num">
                                      <p:cBhvr additive="base">
                                        <p:cTn id="21" dur="500" fill="hold"/>
                                        <p:tgtEl>
                                          <p:spTgt spid="44081"/>
                                        </p:tgtEl>
                                        <p:attrNameLst>
                                          <p:attrName>ppt_x</p:attrName>
                                        </p:attrNameLst>
                                      </p:cBhvr>
                                      <p:tavLst>
                                        <p:tav tm="0">
                                          <p:val>
                                            <p:strVal val="#ppt_x"/>
                                          </p:val>
                                        </p:tav>
                                        <p:tav tm="100000">
                                          <p:val>
                                            <p:strVal val="#ppt_x"/>
                                          </p:val>
                                        </p:tav>
                                      </p:tavLst>
                                    </p:anim>
                                    <p:anim calcmode="lin" valueType="num">
                                      <p:cBhvr additive="base">
                                        <p:cTn id="22" dur="500" fill="hold"/>
                                        <p:tgtEl>
                                          <p:spTgt spid="4408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82"/>
                                        </p:tgtEl>
                                        <p:attrNameLst>
                                          <p:attrName>style.visibility</p:attrName>
                                        </p:attrNameLst>
                                      </p:cBhvr>
                                      <p:to>
                                        <p:strVal val="visible"/>
                                      </p:to>
                                    </p:set>
                                    <p:anim calcmode="lin" valueType="num">
                                      <p:cBhvr additive="base">
                                        <p:cTn id="27" dur="500" fill="hold"/>
                                        <p:tgtEl>
                                          <p:spTgt spid="44082"/>
                                        </p:tgtEl>
                                        <p:attrNameLst>
                                          <p:attrName>ppt_x</p:attrName>
                                        </p:attrNameLst>
                                      </p:cBhvr>
                                      <p:tavLst>
                                        <p:tav tm="0">
                                          <p:val>
                                            <p:strVal val="#ppt_x"/>
                                          </p:val>
                                        </p:tav>
                                        <p:tav tm="100000">
                                          <p:val>
                                            <p:strVal val="#ppt_x"/>
                                          </p:val>
                                        </p:tav>
                                      </p:tavLst>
                                    </p:anim>
                                    <p:anim calcmode="lin" valueType="num">
                                      <p:cBhvr additive="base">
                                        <p:cTn id="28" dur="500" fill="hold"/>
                                        <p:tgtEl>
                                          <p:spTgt spid="4408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083"/>
                                        </p:tgtEl>
                                        <p:attrNameLst>
                                          <p:attrName>style.visibility</p:attrName>
                                        </p:attrNameLst>
                                      </p:cBhvr>
                                      <p:to>
                                        <p:strVal val="visible"/>
                                      </p:to>
                                    </p:set>
                                    <p:anim calcmode="lin" valueType="num">
                                      <p:cBhvr additive="base">
                                        <p:cTn id="33" dur="500" fill="hold"/>
                                        <p:tgtEl>
                                          <p:spTgt spid="44083"/>
                                        </p:tgtEl>
                                        <p:attrNameLst>
                                          <p:attrName>ppt_x</p:attrName>
                                        </p:attrNameLst>
                                      </p:cBhvr>
                                      <p:tavLst>
                                        <p:tav tm="0">
                                          <p:val>
                                            <p:strVal val="#ppt_x"/>
                                          </p:val>
                                        </p:tav>
                                        <p:tav tm="100000">
                                          <p:val>
                                            <p:strVal val="#ppt_x"/>
                                          </p:val>
                                        </p:tav>
                                      </p:tavLst>
                                    </p:anim>
                                    <p:anim calcmode="lin" valueType="num">
                                      <p:cBhvr additive="base">
                                        <p:cTn id="34" dur="500" fill="hold"/>
                                        <p:tgtEl>
                                          <p:spTgt spid="4408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4084"/>
                                        </p:tgtEl>
                                        <p:attrNameLst>
                                          <p:attrName>style.visibility</p:attrName>
                                        </p:attrNameLst>
                                      </p:cBhvr>
                                      <p:to>
                                        <p:strVal val="visible"/>
                                      </p:to>
                                    </p:set>
                                    <p:anim calcmode="lin" valueType="num">
                                      <p:cBhvr additive="base">
                                        <p:cTn id="39" dur="500" fill="hold"/>
                                        <p:tgtEl>
                                          <p:spTgt spid="44084"/>
                                        </p:tgtEl>
                                        <p:attrNameLst>
                                          <p:attrName>ppt_x</p:attrName>
                                        </p:attrNameLst>
                                      </p:cBhvr>
                                      <p:tavLst>
                                        <p:tav tm="0">
                                          <p:val>
                                            <p:strVal val="#ppt_x"/>
                                          </p:val>
                                        </p:tav>
                                        <p:tav tm="100000">
                                          <p:val>
                                            <p:strVal val="#ppt_x"/>
                                          </p:val>
                                        </p:tav>
                                      </p:tavLst>
                                    </p:anim>
                                    <p:anim calcmode="lin" valueType="num">
                                      <p:cBhvr additive="base">
                                        <p:cTn id="40" dur="500" fill="hold"/>
                                        <p:tgtEl>
                                          <p:spTgt spid="4408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085"/>
                                        </p:tgtEl>
                                        <p:attrNameLst>
                                          <p:attrName>style.visibility</p:attrName>
                                        </p:attrNameLst>
                                      </p:cBhvr>
                                      <p:to>
                                        <p:strVal val="visible"/>
                                      </p:to>
                                    </p:set>
                                    <p:anim calcmode="lin" valueType="num">
                                      <p:cBhvr additive="base">
                                        <p:cTn id="45" dur="500" fill="hold"/>
                                        <p:tgtEl>
                                          <p:spTgt spid="44085"/>
                                        </p:tgtEl>
                                        <p:attrNameLst>
                                          <p:attrName>ppt_x</p:attrName>
                                        </p:attrNameLst>
                                      </p:cBhvr>
                                      <p:tavLst>
                                        <p:tav tm="0">
                                          <p:val>
                                            <p:strVal val="#ppt_x"/>
                                          </p:val>
                                        </p:tav>
                                        <p:tav tm="100000">
                                          <p:val>
                                            <p:strVal val="#ppt_x"/>
                                          </p:val>
                                        </p:tav>
                                      </p:tavLst>
                                    </p:anim>
                                    <p:anim calcmode="lin" valueType="num">
                                      <p:cBhvr additive="base">
                                        <p:cTn id="46" dur="500" fill="hold"/>
                                        <p:tgtEl>
                                          <p:spTgt spid="4408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4086"/>
                                        </p:tgtEl>
                                        <p:attrNameLst>
                                          <p:attrName>style.visibility</p:attrName>
                                        </p:attrNameLst>
                                      </p:cBhvr>
                                      <p:to>
                                        <p:strVal val="visible"/>
                                      </p:to>
                                    </p:set>
                                    <p:anim calcmode="lin" valueType="num">
                                      <p:cBhvr additive="base">
                                        <p:cTn id="51" dur="500" fill="hold"/>
                                        <p:tgtEl>
                                          <p:spTgt spid="44086"/>
                                        </p:tgtEl>
                                        <p:attrNameLst>
                                          <p:attrName>ppt_x</p:attrName>
                                        </p:attrNameLst>
                                      </p:cBhvr>
                                      <p:tavLst>
                                        <p:tav tm="0">
                                          <p:val>
                                            <p:strVal val="#ppt_x"/>
                                          </p:val>
                                        </p:tav>
                                        <p:tav tm="100000">
                                          <p:val>
                                            <p:strVal val="#ppt_x"/>
                                          </p:val>
                                        </p:tav>
                                      </p:tavLst>
                                    </p:anim>
                                    <p:anim calcmode="lin" valueType="num">
                                      <p:cBhvr additive="base">
                                        <p:cTn id="52" dur="500" fill="hold"/>
                                        <p:tgtEl>
                                          <p:spTgt spid="4408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4087"/>
                                        </p:tgtEl>
                                        <p:attrNameLst>
                                          <p:attrName>style.visibility</p:attrName>
                                        </p:attrNameLst>
                                      </p:cBhvr>
                                      <p:to>
                                        <p:strVal val="visible"/>
                                      </p:to>
                                    </p:set>
                                    <p:anim calcmode="lin" valueType="num">
                                      <p:cBhvr additive="base">
                                        <p:cTn id="57" dur="500" fill="hold"/>
                                        <p:tgtEl>
                                          <p:spTgt spid="44087"/>
                                        </p:tgtEl>
                                        <p:attrNameLst>
                                          <p:attrName>ppt_x</p:attrName>
                                        </p:attrNameLst>
                                      </p:cBhvr>
                                      <p:tavLst>
                                        <p:tav tm="0">
                                          <p:val>
                                            <p:strVal val="#ppt_x"/>
                                          </p:val>
                                        </p:tav>
                                        <p:tav tm="100000">
                                          <p:val>
                                            <p:strVal val="#ppt_x"/>
                                          </p:val>
                                        </p:tav>
                                      </p:tavLst>
                                    </p:anim>
                                    <p:anim calcmode="lin" valueType="num">
                                      <p:cBhvr additive="base">
                                        <p:cTn id="58" dur="500" fill="hold"/>
                                        <p:tgtEl>
                                          <p:spTgt spid="4408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4088"/>
                                        </p:tgtEl>
                                        <p:attrNameLst>
                                          <p:attrName>style.visibility</p:attrName>
                                        </p:attrNameLst>
                                      </p:cBhvr>
                                      <p:to>
                                        <p:strVal val="visible"/>
                                      </p:to>
                                    </p:set>
                                    <p:anim calcmode="lin" valueType="num">
                                      <p:cBhvr additive="base">
                                        <p:cTn id="63" dur="500" fill="hold"/>
                                        <p:tgtEl>
                                          <p:spTgt spid="44088"/>
                                        </p:tgtEl>
                                        <p:attrNameLst>
                                          <p:attrName>ppt_x</p:attrName>
                                        </p:attrNameLst>
                                      </p:cBhvr>
                                      <p:tavLst>
                                        <p:tav tm="0">
                                          <p:val>
                                            <p:strVal val="#ppt_x"/>
                                          </p:val>
                                        </p:tav>
                                        <p:tav tm="100000">
                                          <p:val>
                                            <p:strVal val="#ppt_x"/>
                                          </p:val>
                                        </p:tav>
                                      </p:tavLst>
                                    </p:anim>
                                    <p:anim calcmode="lin" valueType="num">
                                      <p:cBhvr additive="base">
                                        <p:cTn id="64" dur="500" fill="hold"/>
                                        <p:tgtEl>
                                          <p:spTgt spid="44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8" grpId="0"/>
      <p:bldP spid="44079" grpId="0"/>
      <p:bldP spid="44080" grpId="0"/>
      <p:bldP spid="44081" grpId="0"/>
      <p:bldP spid="44082" grpId="0"/>
      <p:bldP spid="44083" grpId="0"/>
      <p:bldP spid="44084" grpId="0"/>
      <p:bldP spid="44085" grpId="0"/>
      <p:bldP spid="44086" grpId="0"/>
      <p:bldP spid="44087" grpId="0"/>
      <p:bldP spid="440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608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5089" name="Rectangle 33"/>
          <p:cNvSpPr>
            <a:spLocks noChangeArrowheads="1"/>
          </p:cNvSpPr>
          <p:nvPr/>
        </p:nvSpPr>
        <p:spPr bwMode="auto">
          <a:xfrm>
            <a:off x="539750" y="981075"/>
            <a:ext cx="2736850" cy="519113"/>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2</a:t>
            </a:r>
            <a:r>
              <a:rPr kumimoji="1" lang="zh-CN" altLang="en-US" sz="2800"/>
              <a:t>、分析举例</a:t>
            </a:r>
          </a:p>
        </p:txBody>
      </p:sp>
      <p:sp>
        <p:nvSpPr>
          <p:cNvPr id="45090" name="Rectangle 34"/>
          <p:cNvSpPr>
            <a:spLocks noChangeArrowheads="1"/>
          </p:cNvSpPr>
          <p:nvPr/>
        </p:nvSpPr>
        <p:spPr bwMode="auto">
          <a:xfrm>
            <a:off x="468313" y="1484313"/>
            <a:ext cx="5897562" cy="457200"/>
          </a:xfrm>
          <a:prstGeom prst="rect">
            <a:avLst/>
          </a:prstGeom>
          <a:noFill/>
          <a:ln w="9525">
            <a:noFill/>
            <a:miter lim="800000"/>
            <a:headEnd/>
            <a:tailEnd/>
          </a:ln>
        </p:spPr>
        <p:txBody>
          <a:bodyPr>
            <a:spAutoFit/>
          </a:bodyPr>
          <a:lstStyle/>
          <a:p>
            <a:pPr defTabSz="914400"/>
            <a:r>
              <a:rPr kumimoji="1" lang="zh-CN" altLang="en-US"/>
              <a:t>例：分析下图所示同步时序逻辑电路</a:t>
            </a:r>
          </a:p>
        </p:txBody>
      </p:sp>
      <p:grpSp>
        <p:nvGrpSpPr>
          <p:cNvPr id="45148" name="Group 92"/>
          <p:cNvGrpSpPr>
            <a:grpSpLocks/>
          </p:cNvGrpSpPr>
          <p:nvPr/>
        </p:nvGrpSpPr>
        <p:grpSpPr bwMode="auto">
          <a:xfrm>
            <a:off x="755650" y="2060575"/>
            <a:ext cx="5614988" cy="4081463"/>
            <a:chOff x="658" y="1328"/>
            <a:chExt cx="3537" cy="2571"/>
          </a:xfrm>
        </p:grpSpPr>
        <p:sp>
          <p:nvSpPr>
            <p:cNvPr id="46095" name="Text Box 63"/>
            <p:cNvSpPr txBox="1">
              <a:spLocks noChangeArrowheads="1"/>
            </p:cNvSpPr>
            <p:nvPr/>
          </p:nvSpPr>
          <p:spPr bwMode="auto">
            <a:xfrm>
              <a:off x="3197" y="1328"/>
              <a:ext cx="499"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Q0</a:t>
              </a:r>
            </a:p>
          </p:txBody>
        </p:sp>
        <p:grpSp>
          <p:nvGrpSpPr>
            <p:cNvPr id="46096" name="Group 50"/>
            <p:cNvGrpSpPr>
              <a:grpSpLocks/>
            </p:cNvGrpSpPr>
            <p:nvPr/>
          </p:nvGrpSpPr>
          <p:grpSpPr bwMode="auto">
            <a:xfrm>
              <a:off x="658" y="1525"/>
              <a:ext cx="1224" cy="1140"/>
              <a:chOff x="930" y="1843"/>
              <a:chExt cx="1224" cy="1140"/>
            </a:xfrm>
          </p:grpSpPr>
          <p:sp>
            <p:nvSpPr>
              <p:cNvPr id="46135" name="Rectangle 60"/>
              <p:cNvSpPr>
                <a:spLocks noChangeArrowheads="1"/>
              </p:cNvSpPr>
              <p:nvPr/>
            </p:nvSpPr>
            <p:spPr bwMode="auto">
              <a:xfrm>
                <a:off x="930" y="2115"/>
                <a:ext cx="1224" cy="590"/>
              </a:xfrm>
              <a:prstGeom prst="rect">
                <a:avLst/>
              </a:prstGeom>
              <a:noFill/>
              <a:ln w="28575">
                <a:solidFill>
                  <a:schemeClr val="tx1"/>
                </a:solidFill>
                <a:miter lim="800000"/>
                <a:headEnd/>
                <a:tailEnd/>
              </a:ln>
            </p:spPr>
            <p:txBody>
              <a:bodyPr wrap="none" anchor="ctr"/>
              <a:lstStyle/>
              <a:p>
                <a:endParaRPr lang="zh-CN" altLang="en-US"/>
              </a:p>
            </p:txBody>
          </p:sp>
          <p:sp>
            <p:nvSpPr>
              <p:cNvPr id="46136" name="Text Box 61"/>
              <p:cNvSpPr txBox="1">
                <a:spLocks noChangeArrowheads="1"/>
              </p:cNvSpPr>
              <p:nvPr/>
            </p:nvSpPr>
            <p:spPr bwMode="auto">
              <a:xfrm>
                <a:off x="962"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K1</a:t>
                </a:r>
              </a:p>
            </p:txBody>
          </p:sp>
          <p:sp>
            <p:nvSpPr>
              <p:cNvPr id="46137" name="Text Box 62"/>
              <p:cNvSpPr txBox="1">
                <a:spLocks noChangeArrowheads="1"/>
              </p:cNvSpPr>
              <p:nvPr/>
            </p:nvSpPr>
            <p:spPr bwMode="auto">
              <a:xfrm>
                <a:off x="1688"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J1</a:t>
                </a:r>
              </a:p>
            </p:txBody>
          </p:sp>
          <p:sp>
            <p:nvSpPr>
              <p:cNvPr id="46138" name="Oval 66"/>
              <p:cNvSpPr>
                <a:spLocks noChangeArrowheads="1"/>
              </p:cNvSpPr>
              <p:nvPr/>
            </p:nvSpPr>
            <p:spPr bwMode="auto">
              <a:xfrm>
                <a:off x="1140" y="2024"/>
                <a:ext cx="91" cy="91"/>
              </a:xfrm>
              <a:prstGeom prst="ellipse">
                <a:avLst/>
              </a:prstGeom>
              <a:noFill/>
              <a:ln w="22225">
                <a:solidFill>
                  <a:schemeClr val="tx1"/>
                </a:solidFill>
                <a:round/>
                <a:headEnd/>
                <a:tailEnd/>
              </a:ln>
            </p:spPr>
            <p:txBody>
              <a:bodyPr wrap="none" anchor="ctr"/>
              <a:lstStyle/>
              <a:p>
                <a:endParaRPr lang="zh-CN" altLang="en-US"/>
              </a:p>
            </p:txBody>
          </p:sp>
          <p:sp>
            <p:nvSpPr>
              <p:cNvPr id="46139" name="Line 67"/>
              <p:cNvSpPr>
                <a:spLocks noChangeShapeType="1"/>
              </p:cNvSpPr>
              <p:nvPr/>
            </p:nvSpPr>
            <p:spPr bwMode="auto">
              <a:xfrm flipV="1">
                <a:off x="1906" y="2708"/>
                <a:ext cx="0" cy="273"/>
              </a:xfrm>
              <a:prstGeom prst="line">
                <a:avLst/>
              </a:prstGeom>
              <a:noFill/>
              <a:ln w="28575">
                <a:solidFill>
                  <a:schemeClr val="tx1"/>
                </a:solidFill>
                <a:round/>
                <a:headEnd/>
                <a:tailEnd/>
              </a:ln>
            </p:spPr>
            <p:txBody>
              <a:bodyPr/>
              <a:lstStyle/>
              <a:p>
                <a:endParaRPr lang="zh-CN" altLang="en-US"/>
              </a:p>
            </p:txBody>
          </p:sp>
          <p:sp>
            <p:nvSpPr>
              <p:cNvPr id="2" name="Line 68"/>
              <p:cNvSpPr>
                <a:spLocks noChangeShapeType="1"/>
              </p:cNvSpPr>
              <p:nvPr/>
            </p:nvSpPr>
            <p:spPr bwMode="auto">
              <a:xfrm flipV="1">
                <a:off x="1903" y="1843"/>
                <a:ext cx="0" cy="273"/>
              </a:xfrm>
              <a:prstGeom prst="line">
                <a:avLst/>
              </a:prstGeom>
              <a:noFill/>
              <a:ln w="28575">
                <a:solidFill>
                  <a:schemeClr val="tx1"/>
                </a:solidFill>
                <a:round/>
                <a:headEnd/>
                <a:tailEnd/>
              </a:ln>
            </p:spPr>
            <p:txBody>
              <a:bodyPr/>
              <a:lstStyle/>
              <a:p>
                <a:endParaRPr lang="zh-CN" altLang="en-US"/>
              </a:p>
            </p:txBody>
          </p:sp>
          <p:sp>
            <p:nvSpPr>
              <p:cNvPr id="4" name="Line 69"/>
              <p:cNvSpPr>
                <a:spLocks noChangeShapeType="1"/>
              </p:cNvSpPr>
              <p:nvPr/>
            </p:nvSpPr>
            <p:spPr bwMode="auto">
              <a:xfrm flipV="1">
                <a:off x="1178" y="2710"/>
                <a:ext cx="0" cy="273"/>
              </a:xfrm>
              <a:prstGeom prst="line">
                <a:avLst/>
              </a:prstGeom>
              <a:noFill/>
              <a:ln w="28575">
                <a:solidFill>
                  <a:schemeClr val="tx1"/>
                </a:solidFill>
                <a:round/>
                <a:headEnd/>
                <a:tailEnd/>
              </a:ln>
            </p:spPr>
            <p:txBody>
              <a:bodyPr/>
              <a:lstStyle/>
              <a:p>
                <a:endParaRPr lang="zh-CN" altLang="en-US"/>
              </a:p>
            </p:txBody>
          </p:sp>
          <p:sp>
            <p:nvSpPr>
              <p:cNvPr id="5" name="Line 70"/>
              <p:cNvSpPr>
                <a:spLocks noChangeShapeType="1"/>
              </p:cNvSpPr>
              <p:nvPr/>
            </p:nvSpPr>
            <p:spPr bwMode="auto">
              <a:xfrm flipV="1">
                <a:off x="1180" y="1843"/>
                <a:ext cx="0" cy="182"/>
              </a:xfrm>
              <a:prstGeom prst="line">
                <a:avLst/>
              </a:prstGeom>
              <a:noFill/>
              <a:ln w="28575">
                <a:solidFill>
                  <a:schemeClr val="tx1"/>
                </a:solidFill>
                <a:round/>
                <a:headEnd/>
                <a:tailEnd/>
              </a:ln>
            </p:spPr>
            <p:txBody>
              <a:bodyPr/>
              <a:lstStyle/>
              <a:p>
                <a:endParaRPr lang="zh-CN" altLang="en-US"/>
              </a:p>
            </p:txBody>
          </p:sp>
          <p:sp>
            <p:nvSpPr>
              <p:cNvPr id="6" name="AutoShape 140"/>
              <p:cNvSpPr>
                <a:spLocks noChangeArrowheads="1"/>
              </p:cNvSpPr>
              <p:nvPr/>
            </p:nvSpPr>
            <p:spPr bwMode="auto">
              <a:xfrm>
                <a:off x="1495" y="2613"/>
                <a:ext cx="91" cy="91"/>
              </a:xfrm>
              <a:prstGeom prst="triangle">
                <a:avLst>
                  <a:gd name="adj" fmla="val 50000"/>
                </a:avLst>
              </a:prstGeom>
              <a:noFill/>
              <a:ln w="22225">
                <a:solidFill>
                  <a:schemeClr val="tx1"/>
                </a:solidFill>
                <a:miter lim="800000"/>
                <a:headEnd/>
                <a:tailEnd/>
              </a:ln>
            </p:spPr>
            <p:txBody>
              <a:bodyPr wrap="none" anchor="ctr"/>
              <a:lstStyle/>
              <a:p>
                <a:endParaRPr lang="zh-CN" altLang="en-US"/>
              </a:p>
            </p:txBody>
          </p:sp>
          <p:sp>
            <p:nvSpPr>
              <p:cNvPr id="7" name="Line 141"/>
              <p:cNvSpPr>
                <a:spLocks noChangeShapeType="1"/>
              </p:cNvSpPr>
              <p:nvPr/>
            </p:nvSpPr>
            <p:spPr bwMode="auto">
              <a:xfrm flipV="1">
                <a:off x="1535" y="2795"/>
                <a:ext cx="0" cy="181"/>
              </a:xfrm>
              <a:prstGeom prst="line">
                <a:avLst/>
              </a:prstGeom>
              <a:noFill/>
              <a:ln w="28575">
                <a:solidFill>
                  <a:schemeClr val="tx1"/>
                </a:solidFill>
                <a:round/>
                <a:headEnd/>
                <a:tailEnd/>
              </a:ln>
            </p:spPr>
            <p:txBody>
              <a:bodyPr/>
              <a:lstStyle/>
              <a:p>
                <a:endParaRPr lang="zh-CN" altLang="en-US"/>
              </a:p>
            </p:txBody>
          </p:sp>
          <p:sp>
            <p:nvSpPr>
              <p:cNvPr id="8" name="Oval 66"/>
              <p:cNvSpPr>
                <a:spLocks noChangeArrowheads="1"/>
              </p:cNvSpPr>
              <p:nvPr/>
            </p:nvSpPr>
            <p:spPr bwMode="auto">
              <a:xfrm>
                <a:off x="1495" y="2704"/>
                <a:ext cx="91" cy="91"/>
              </a:xfrm>
              <a:prstGeom prst="ellipse">
                <a:avLst/>
              </a:prstGeom>
              <a:noFill/>
              <a:ln w="22225">
                <a:solidFill>
                  <a:schemeClr val="tx1"/>
                </a:solidFill>
                <a:round/>
                <a:headEnd/>
                <a:tailEnd/>
              </a:ln>
            </p:spPr>
            <p:txBody>
              <a:bodyPr wrap="none" anchor="ctr"/>
              <a:lstStyle/>
              <a:p>
                <a:endParaRPr lang="zh-CN" altLang="en-US"/>
              </a:p>
            </p:txBody>
          </p:sp>
        </p:grpSp>
        <p:grpSp>
          <p:nvGrpSpPr>
            <p:cNvPr id="46097" name="Group 51"/>
            <p:cNvGrpSpPr>
              <a:grpSpLocks/>
            </p:cNvGrpSpPr>
            <p:nvPr/>
          </p:nvGrpSpPr>
          <p:grpSpPr bwMode="auto">
            <a:xfrm>
              <a:off x="2246" y="1525"/>
              <a:ext cx="1224" cy="1140"/>
              <a:chOff x="930" y="1843"/>
              <a:chExt cx="1224" cy="1140"/>
            </a:xfrm>
          </p:grpSpPr>
          <p:sp>
            <p:nvSpPr>
              <p:cNvPr id="46124" name="Rectangle 60"/>
              <p:cNvSpPr>
                <a:spLocks noChangeArrowheads="1"/>
              </p:cNvSpPr>
              <p:nvPr/>
            </p:nvSpPr>
            <p:spPr bwMode="auto">
              <a:xfrm>
                <a:off x="930" y="2115"/>
                <a:ext cx="1224" cy="590"/>
              </a:xfrm>
              <a:prstGeom prst="rect">
                <a:avLst/>
              </a:prstGeom>
              <a:noFill/>
              <a:ln w="28575">
                <a:solidFill>
                  <a:schemeClr val="tx1"/>
                </a:solidFill>
                <a:miter lim="800000"/>
                <a:headEnd/>
                <a:tailEnd/>
              </a:ln>
            </p:spPr>
            <p:txBody>
              <a:bodyPr wrap="none" anchor="ctr"/>
              <a:lstStyle/>
              <a:p>
                <a:endParaRPr lang="zh-CN" altLang="en-US"/>
              </a:p>
            </p:txBody>
          </p:sp>
          <p:sp>
            <p:nvSpPr>
              <p:cNvPr id="46125" name="Text Box 61"/>
              <p:cNvSpPr txBox="1">
                <a:spLocks noChangeArrowheads="1"/>
              </p:cNvSpPr>
              <p:nvPr/>
            </p:nvSpPr>
            <p:spPr bwMode="auto">
              <a:xfrm>
                <a:off x="962"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K0</a:t>
                </a:r>
              </a:p>
            </p:txBody>
          </p:sp>
          <p:sp>
            <p:nvSpPr>
              <p:cNvPr id="46126" name="Text Box 62"/>
              <p:cNvSpPr txBox="1">
                <a:spLocks noChangeArrowheads="1"/>
              </p:cNvSpPr>
              <p:nvPr/>
            </p:nvSpPr>
            <p:spPr bwMode="auto">
              <a:xfrm>
                <a:off x="1688"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J0</a:t>
                </a:r>
              </a:p>
            </p:txBody>
          </p:sp>
          <p:sp>
            <p:nvSpPr>
              <p:cNvPr id="46127" name="Oval 66"/>
              <p:cNvSpPr>
                <a:spLocks noChangeArrowheads="1"/>
              </p:cNvSpPr>
              <p:nvPr/>
            </p:nvSpPr>
            <p:spPr bwMode="auto">
              <a:xfrm>
                <a:off x="1140" y="2024"/>
                <a:ext cx="91" cy="91"/>
              </a:xfrm>
              <a:prstGeom prst="ellipse">
                <a:avLst/>
              </a:prstGeom>
              <a:noFill/>
              <a:ln w="22225">
                <a:solidFill>
                  <a:schemeClr val="tx1"/>
                </a:solidFill>
                <a:round/>
                <a:headEnd/>
                <a:tailEnd/>
              </a:ln>
            </p:spPr>
            <p:txBody>
              <a:bodyPr wrap="none" anchor="ctr"/>
              <a:lstStyle/>
              <a:p>
                <a:endParaRPr lang="zh-CN" altLang="en-US"/>
              </a:p>
            </p:txBody>
          </p:sp>
          <p:sp>
            <p:nvSpPr>
              <p:cNvPr id="46128" name="Line 67"/>
              <p:cNvSpPr>
                <a:spLocks noChangeShapeType="1"/>
              </p:cNvSpPr>
              <p:nvPr/>
            </p:nvSpPr>
            <p:spPr bwMode="auto">
              <a:xfrm flipV="1">
                <a:off x="1906" y="2708"/>
                <a:ext cx="0" cy="273"/>
              </a:xfrm>
              <a:prstGeom prst="line">
                <a:avLst/>
              </a:prstGeom>
              <a:noFill/>
              <a:ln w="28575">
                <a:solidFill>
                  <a:schemeClr val="tx1"/>
                </a:solidFill>
                <a:round/>
                <a:headEnd/>
                <a:tailEnd/>
              </a:ln>
            </p:spPr>
            <p:txBody>
              <a:bodyPr/>
              <a:lstStyle/>
              <a:p>
                <a:endParaRPr lang="zh-CN" altLang="en-US"/>
              </a:p>
            </p:txBody>
          </p:sp>
          <p:sp>
            <p:nvSpPr>
              <p:cNvPr id="46129" name="Line 68"/>
              <p:cNvSpPr>
                <a:spLocks noChangeShapeType="1"/>
              </p:cNvSpPr>
              <p:nvPr/>
            </p:nvSpPr>
            <p:spPr bwMode="auto">
              <a:xfrm flipV="1">
                <a:off x="1903" y="1843"/>
                <a:ext cx="0" cy="273"/>
              </a:xfrm>
              <a:prstGeom prst="line">
                <a:avLst/>
              </a:prstGeom>
              <a:noFill/>
              <a:ln w="28575">
                <a:solidFill>
                  <a:schemeClr val="tx1"/>
                </a:solidFill>
                <a:round/>
                <a:headEnd/>
                <a:tailEnd/>
              </a:ln>
            </p:spPr>
            <p:txBody>
              <a:bodyPr/>
              <a:lstStyle/>
              <a:p>
                <a:endParaRPr lang="zh-CN" altLang="en-US"/>
              </a:p>
            </p:txBody>
          </p:sp>
          <p:sp>
            <p:nvSpPr>
              <p:cNvPr id="46130" name="Line 69"/>
              <p:cNvSpPr>
                <a:spLocks noChangeShapeType="1"/>
              </p:cNvSpPr>
              <p:nvPr/>
            </p:nvSpPr>
            <p:spPr bwMode="auto">
              <a:xfrm flipV="1">
                <a:off x="1178" y="2710"/>
                <a:ext cx="0" cy="273"/>
              </a:xfrm>
              <a:prstGeom prst="line">
                <a:avLst/>
              </a:prstGeom>
              <a:noFill/>
              <a:ln w="28575">
                <a:solidFill>
                  <a:schemeClr val="tx1"/>
                </a:solidFill>
                <a:round/>
                <a:headEnd/>
                <a:tailEnd/>
              </a:ln>
            </p:spPr>
            <p:txBody>
              <a:bodyPr/>
              <a:lstStyle/>
              <a:p>
                <a:endParaRPr lang="zh-CN" altLang="en-US"/>
              </a:p>
            </p:txBody>
          </p:sp>
          <p:sp>
            <p:nvSpPr>
              <p:cNvPr id="46131" name="Line 70"/>
              <p:cNvSpPr>
                <a:spLocks noChangeShapeType="1"/>
              </p:cNvSpPr>
              <p:nvPr/>
            </p:nvSpPr>
            <p:spPr bwMode="auto">
              <a:xfrm flipV="1">
                <a:off x="1180" y="1843"/>
                <a:ext cx="0" cy="182"/>
              </a:xfrm>
              <a:prstGeom prst="line">
                <a:avLst/>
              </a:prstGeom>
              <a:noFill/>
              <a:ln w="28575">
                <a:solidFill>
                  <a:schemeClr val="tx1"/>
                </a:solidFill>
                <a:round/>
                <a:headEnd/>
                <a:tailEnd/>
              </a:ln>
            </p:spPr>
            <p:txBody>
              <a:bodyPr/>
              <a:lstStyle/>
              <a:p>
                <a:endParaRPr lang="zh-CN" altLang="en-US"/>
              </a:p>
            </p:txBody>
          </p:sp>
          <p:sp>
            <p:nvSpPr>
              <p:cNvPr id="46132" name="AutoShape 140"/>
              <p:cNvSpPr>
                <a:spLocks noChangeArrowheads="1"/>
              </p:cNvSpPr>
              <p:nvPr/>
            </p:nvSpPr>
            <p:spPr bwMode="auto">
              <a:xfrm>
                <a:off x="1495" y="2613"/>
                <a:ext cx="91" cy="91"/>
              </a:xfrm>
              <a:prstGeom prst="triangle">
                <a:avLst>
                  <a:gd name="adj" fmla="val 50000"/>
                </a:avLst>
              </a:prstGeom>
              <a:noFill/>
              <a:ln w="22225">
                <a:solidFill>
                  <a:schemeClr val="tx1"/>
                </a:solidFill>
                <a:miter lim="800000"/>
                <a:headEnd/>
                <a:tailEnd/>
              </a:ln>
            </p:spPr>
            <p:txBody>
              <a:bodyPr wrap="none" anchor="ctr"/>
              <a:lstStyle/>
              <a:p>
                <a:endParaRPr lang="zh-CN" altLang="en-US"/>
              </a:p>
            </p:txBody>
          </p:sp>
          <p:sp>
            <p:nvSpPr>
              <p:cNvPr id="46133" name="Line 141"/>
              <p:cNvSpPr>
                <a:spLocks noChangeShapeType="1"/>
              </p:cNvSpPr>
              <p:nvPr/>
            </p:nvSpPr>
            <p:spPr bwMode="auto">
              <a:xfrm flipV="1">
                <a:off x="1535" y="2795"/>
                <a:ext cx="0" cy="181"/>
              </a:xfrm>
              <a:prstGeom prst="line">
                <a:avLst/>
              </a:prstGeom>
              <a:noFill/>
              <a:ln w="28575">
                <a:solidFill>
                  <a:schemeClr val="tx1"/>
                </a:solidFill>
                <a:round/>
                <a:headEnd/>
                <a:tailEnd/>
              </a:ln>
            </p:spPr>
            <p:txBody>
              <a:bodyPr/>
              <a:lstStyle/>
              <a:p>
                <a:endParaRPr lang="zh-CN" altLang="en-US"/>
              </a:p>
            </p:txBody>
          </p:sp>
          <p:sp>
            <p:nvSpPr>
              <p:cNvPr id="46134" name="Oval 66"/>
              <p:cNvSpPr>
                <a:spLocks noChangeArrowheads="1"/>
              </p:cNvSpPr>
              <p:nvPr/>
            </p:nvSpPr>
            <p:spPr bwMode="auto">
              <a:xfrm>
                <a:off x="1495" y="2704"/>
                <a:ext cx="91" cy="91"/>
              </a:xfrm>
              <a:prstGeom prst="ellipse">
                <a:avLst/>
              </a:prstGeom>
              <a:noFill/>
              <a:ln w="22225">
                <a:solidFill>
                  <a:schemeClr val="tx1"/>
                </a:solidFill>
                <a:round/>
                <a:headEnd/>
                <a:tailEnd/>
              </a:ln>
            </p:spPr>
            <p:txBody>
              <a:bodyPr wrap="none" anchor="ctr"/>
              <a:lstStyle/>
              <a:p>
                <a:endParaRPr lang="zh-CN" altLang="en-US"/>
              </a:p>
            </p:txBody>
          </p:sp>
        </p:grpSp>
        <p:sp>
          <p:nvSpPr>
            <p:cNvPr id="46098" name="Text Box 63"/>
            <p:cNvSpPr txBox="1">
              <a:spLocks noChangeArrowheads="1"/>
            </p:cNvSpPr>
            <p:nvPr/>
          </p:nvSpPr>
          <p:spPr bwMode="auto">
            <a:xfrm>
              <a:off x="1565" y="1328"/>
              <a:ext cx="499"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Q1</a:t>
              </a:r>
            </a:p>
          </p:txBody>
        </p:sp>
        <p:grpSp>
          <p:nvGrpSpPr>
            <p:cNvPr id="46099" name="Group 74"/>
            <p:cNvGrpSpPr>
              <a:grpSpLocks/>
            </p:cNvGrpSpPr>
            <p:nvPr/>
          </p:nvGrpSpPr>
          <p:grpSpPr bwMode="auto">
            <a:xfrm>
              <a:off x="1263" y="2635"/>
              <a:ext cx="2524" cy="45"/>
              <a:chOff x="1263" y="2635"/>
              <a:chExt cx="2524" cy="45"/>
            </a:xfrm>
          </p:grpSpPr>
          <p:sp>
            <p:nvSpPr>
              <p:cNvPr id="46122" name="Line 65"/>
              <p:cNvSpPr>
                <a:spLocks noChangeShapeType="1"/>
              </p:cNvSpPr>
              <p:nvPr/>
            </p:nvSpPr>
            <p:spPr bwMode="auto">
              <a:xfrm>
                <a:off x="1263" y="2659"/>
                <a:ext cx="2524" cy="0"/>
              </a:xfrm>
              <a:prstGeom prst="line">
                <a:avLst/>
              </a:prstGeom>
              <a:noFill/>
              <a:ln w="22225">
                <a:solidFill>
                  <a:schemeClr val="tx1"/>
                </a:solidFill>
                <a:round/>
                <a:headEnd/>
                <a:tailEnd/>
              </a:ln>
            </p:spPr>
            <p:txBody>
              <a:bodyPr/>
              <a:lstStyle/>
              <a:p>
                <a:endParaRPr lang="zh-CN" altLang="en-US"/>
              </a:p>
            </p:txBody>
          </p:sp>
          <p:sp>
            <p:nvSpPr>
              <p:cNvPr id="46123" name="Oval 67"/>
              <p:cNvSpPr>
                <a:spLocks noChangeArrowheads="1"/>
              </p:cNvSpPr>
              <p:nvPr/>
            </p:nvSpPr>
            <p:spPr bwMode="auto">
              <a:xfrm>
                <a:off x="2827" y="2635"/>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grpSp>
        <p:sp>
          <p:nvSpPr>
            <p:cNvPr id="46100" name="Text Box 68"/>
            <p:cNvSpPr txBox="1">
              <a:spLocks noChangeArrowheads="1"/>
            </p:cNvSpPr>
            <p:nvPr/>
          </p:nvSpPr>
          <p:spPr bwMode="auto">
            <a:xfrm>
              <a:off x="3709" y="2493"/>
              <a:ext cx="48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Cp</a:t>
              </a:r>
            </a:p>
          </p:txBody>
        </p:sp>
        <p:grpSp>
          <p:nvGrpSpPr>
            <p:cNvPr id="46101" name="Group 75"/>
            <p:cNvGrpSpPr>
              <a:grpSpLocks/>
            </p:cNvGrpSpPr>
            <p:nvPr/>
          </p:nvGrpSpPr>
          <p:grpSpPr bwMode="auto">
            <a:xfrm>
              <a:off x="2493" y="2614"/>
              <a:ext cx="755" cy="635"/>
              <a:chOff x="2493" y="2614"/>
              <a:chExt cx="755" cy="635"/>
            </a:xfrm>
          </p:grpSpPr>
          <p:sp>
            <p:nvSpPr>
              <p:cNvPr id="46118" name="Oval 66"/>
              <p:cNvSpPr>
                <a:spLocks noChangeArrowheads="1"/>
              </p:cNvSpPr>
              <p:nvPr/>
            </p:nvSpPr>
            <p:spPr bwMode="auto">
              <a:xfrm>
                <a:off x="3203" y="2816"/>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46119" name="Line 69"/>
              <p:cNvSpPr>
                <a:spLocks noChangeShapeType="1"/>
              </p:cNvSpPr>
              <p:nvPr/>
            </p:nvSpPr>
            <p:spPr bwMode="auto">
              <a:xfrm flipV="1">
                <a:off x="3221" y="2659"/>
                <a:ext cx="0" cy="590"/>
              </a:xfrm>
              <a:prstGeom prst="line">
                <a:avLst/>
              </a:prstGeom>
              <a:noFill/>
              <a:ln w="22225">
                <a:solidFill>
                  <a:schemeClr val="tx1"/>
                </a:solidFill>
                <a:round/>
                <a:headEnd/>
                <a:tailEnd/>
              </a:ln>
            </p:spPr>
            <p:txBody>
              <a:bodyPr/>
              <a:lstStyle/>
              <a:p>
                <a:endParaRPr lang="zh-CN" altLang="en-US"/>
              </a:p>
            </p:txBody>
          </p:sp>
          <p:sp>
            <p:nvSpPr>
              <p:cNvPr id="46120" name="Line 70"/>
              <p:cNvSpPr>
                <a:spLocks noChangeShapeType="1"/>
              </p:cNvSpPr>
              <p:nvPr/>
            </p:nvSpPr>
            <p:spPr bwMode="auto">
              <a:xfrm flipV="1">
                <a:off x="2493" y="2614"/>
                <a:ext cx="0" cy="226"/>
              </a:xfrm>
              <a:prstGeom prst="line">
                <a:avLst/>
              </a:prstGeom>
              <a:noFill/>
              <a:ln w="22225">
                <a:solidFill>
                  <a:schemeClr val="tx1"/>
                </a:solidFill>
                <a:round/>
                <a:headEnd/>
                <a:tailEnd/>
              </a:ln>
            </p:spPr>
            <p:txBody>
              <a:bodyPr/>
              <a:lstStyle/>
              <a:p>
                <a:endParaRPr lang="zh-CN" altLang="en-US"/>
              </a:p>
            </p:txBody>
          </p:sp>
          <p:sp>
            <p:nvSpPr>
              <p:cNvPr id="46121" name="Line 71"/>
              <p:cNvSpPr>
                <a:spLocks noChangeShapeType="1"/>
              </p:cNvSpPr>
              <p:nvPr/>
            </p:nvSpPr>
            <p:spPr bwMode="auto">
              <a:xfrm>
                <a:off x="2496" y="2840"/>
                <a:ext cx="725" cy="0"/>
              </a:xfrm>
              <a:prstGeom prst="line">
                <a:avLst/>
              </a:prstGeom>
              <a:noFill/>
              <a:ln w="22225">
                <a:solidFill>
                  <a:schemeClr val="tx1"/>
                </a:solidFill>
                <a:round/>
                <a:headEnd/>
                <a:tailEnd/>
              </a:ln>
            </p:spPr>
            <p:txBody>
              <a:bodyPr/>
              <a:lstStyle/>
              <a:p>
                <a:endParaRPr lang="zh-CN" altLang="en-US"/>
              </a:p>
            </p:txBody>
          </p:sp>
        </p:grpSp>
        <p:sp>
          <p:nvSpPr>
            <p:cNvPr id="46102" name="Text Box 72"/>
            <p:cNvSpPr txBox="1">
              <a:spLocks noChangeArrowheads="1"/>
            </p:cNvSpPr>
            <p:nvPr/>
          </p:nvSpPr>
          <p:spPr bwMode="auto">
            <a:xfrm>
              <a:off x="2925" y="3158"/>
              <a:ext cx="37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p>
          </p:txBody>
        </p:sp>
        <p:grpSp>
          <p:nvGrpSpPr>
            <p:cNvPr id="46103" name="Group 84"/>
            <p:cNvGrpSpPr>
              <a:grpSpLocks/>
            </p:cNvGrpSpPr>
            <p:nvPr/>
          </p:nvGrpSpPr>
          <p:grpSpPr bwMode="auto">
            <a:xfrm>
              <a:off x="908" y="2614"/>
              <a:ext cx="994" cy="688"/>
              <a:chOff x="908" y="2614"/>
              <a:chExt cx="994" cy="688"/>
            </a:xfrm>
          </p:grpSpPr>
          <p:sp>
            <p:nvSpPr>
              <p:cNvPr id="46111" name="Oval 77"/>
              <p:cNvSpPr>
                <a:spLocks noChangeArrowheads="1"/>
              </p:cNvSpPr>
              <p:nvPr/>
            </p:nvSpPr>
            <p:spPr bwMode="auto">
              <a:xfrm>
                <a:off x="1610" y="2816"/>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46112" name="Line 78"/>
              <p:cNvSpPr>
                <a:spLocks noChangeShapeType="1"/>
              </p:cNvSpPr>
              <p:nvPr/>
            </p:nvSpPr>
            <p:spPr bwMode="auto">
              <a:xfrm flipV="1">
                <a:off x="1631" y="2659"/>
                <a:ext cx="0" cy="363"/>
              </a:xfrm>
              <a:prstGeom prst="line">
                <a:avLst/>
              </a:prstGeom>
              <a:noFill/>
              <a:ln w="22225">
                <a:solidFill>
                  <a:schemeClr val="tx1"/>
                </a:solidFill>
                <a:round/>
                <a:headEnd/>
                <a:tailEnd/>
              </a:ln>
            </p:spPr>
            <p:txBody>
              <a:bodyPr/>
              <a:lstStyle/>
              <a:p>
                <a:endParaRPr lang="zh-CN" altLang="en-US"/>
              </a:p>
            </p:txBody>
          </p:sp>
          <p:sp>
            <p:nvSpPr>
              <p:cNvPr id="46113" name="Line 79"/>
              <p:cNvSpPr>
                <a:spLocks noChangeShapeType="1"/>
              </p:cNvSpPr>
              <p:nvPr/>
            </p:nvSpPr>
            <p:spPr bwMode="auto">
              <a:xfrm flipV="1">
                <a:off x="908" y="2614"/>
                <a:ext cx="0" cy="226"/>
              </a:xfrm>
              <a:prstGeom prst="line">
                <a:avLst/>
              </a:prstGeom>
              <a:noFill/>
              <a:ln w="22225">
                <a:solidFill>
                  <a:schemeClr val="tx1"/>
                </a:solidFill>
                <a:round/>
                <a:headEnd/>
                <a:tailEnd/>
              </a:ln>
            </p:spPr>
            <p:txBody>
              <a:bodyPr/>
              <a:lstStyle/>
              <a:p>
                <a:endParaRPr lang="zh-CN" altLang="en-US"/>
              </a:p>
            </p:txBody>
          </p:sp>
          <p:sp>
            <p:nvSpPr>
              <p:cNvPr id="46114" name="Line 80"/>
              <p:cNvSpPr>
                <a:spLocks noChangeShapeType="1"/>
              </p:cNvSpPr>
              <p:nvPr/>
            </p:nvSpPr>
            <p:spPr bwMode="auto">
              <a:xfrm>
                <a:off x="911" y="2840"/>
                <a:ext cx="725" cy="0"/>
              </a:xfrm>
              <a:prstGeom prst="line">
                <a:avLst/>
              </a:prstGeom>
              <a:noFill/>
              <a:ln w="22225">
                <a:solidFill>
                  <a:schemeClr val="tx1"/>
                </a:solidFill>
                <a:round/>
                <a:headEnd/>
                <a:tailEnd/>
              </a:ln>
            </p:spPr>
            <p:txBody>
              <a:bodyPr/>
              <a:lstStyle/>
              <a:p>
                <a:endParaRPr lang="zh-CN" altLang="en-US"/>
              </a:p>
            </p:txBody>
          </p:sp>
          <p:grpSp>
            <p:nvGrpSpPr>
              <p:cNvPr id="46115" name="Group 83"/>
              <p:cNvGrpSpPr>
                <a:grpSpLocks/>
              </p:cNvGrpSpPr>
              <p:nvPr/>
            </p:nvGrpSpPr>
            <p:grpSpPr bwMode="auto">
              <a:xfrm>
                <a:off x="1383" y="3014"/>
                <a:ext cx="519" cy="288"/>
                <a:chOff x="1247" y="3913"/>
                <a:chExt cx="519" cy="288"/>
              </a:xfrm>
            </p:grpSpPr>
            <p:sp>
              <p:nvSpPr>
                <p:cNvPr id="46116" name="Rectangle 81"/>
                <p:cNvSpPr>
                  <a:spLocks noChangeArrowheads="1"/>
                </p:cNvSpPr>
                <p:nvPr/>
              </p:nvSpPr>
              <p:spPr bwMode="auto">
                <a:xfrm>
                  <a:off x="1247" y="3929"/>
                  <a:ext cx="498" cy="272"/>
                </a:xfrm>
                <a:prstGeom prst="rect">
                  <a:avLst/>
                </a:prstGeom>
                <a:noFill/>
                <a:ln w="28575">
                  <a:solidFill>
                    <a:schemeClr val="tx1"/>
                  </a:solidFill>
                  <a:miter lim="800000"/>
                  <a:headEnd/>
                  <a:tailEnd/>
                </a:ln>
              </p:spPr>
              <p:txBody>
                <a:bodyPr wrap="none" anchor="ctr"/>
                <a:lstStyle/>
                <a:p>
                  <a:endParaRPr lang="zh-CN" altLang="en-US"/>
                </a:p>
              </p:txBody>
            </p:sp>
            <p:sp>
              <p:nvSpPr>
                <p:cNvPr id="46117" name="Text Box 82"/>
                <p:cNvSpPr txBox="1">
                  <a:spLocks noChangeArrowheads="1"/>
                </p:cNvSpPr>
                <p:nvPr/>
              </p:nvSpPr>
              <p:spPr bwMode="auto">
                <a:xfrm>
                  <a:off x="1255" y="3913"/>
                  <a:ext cx="51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p>
              </p:txBody>
            </p:sp>
          </p:grpSp>
        </p:grpSp>
        <p:sp>
          <p:nvSpPr>
            <p:cNvPr id="46104" name="Line 85"/>
            <p:cNvSpPr>
              <a:spLocks noChangeShapeType="1"/>
            </p:cNvSpPr>
            <p:nvPr/>
          </p:nvSpPr>
          <p:spPr bwMode="auto">
            <a:xfrm flipV="1">
              <a:off x="1474" y="3302"/>
              <a:ext cx="0" cy="408"/>
            </a:xfrm>
            <a:prstGeom prst="line">
              <a:avLst/>
            </a:prstGeom>
            <a:noFill/>
            <a:ln w="22225">
              <a:solidFill>
                <a:schemeClr val="tx1"/>
              </a:solidFill>
              <a:round/>
              <a:headEnd/>
              <a:tailEnd/>
            </a:ln>
          </p:spPr>
          <p:txBody>
            <a:bodyPr/>
            <a:lstStyle/>
            <a:p>
              <a:endParaRPr lang="zh-CN" altLang="en-US"/>
            </a:p>
          </p:txBody>
        </p:sp>
        <p:sp>
          <p:nvSpPr>
            <p:cNvPr id="46105" name="Line 86"/>
            <p:cNvSpPr>
              <a:spLocks noChangeShapeType="1"/>
            </p:cNvSpPr>
            <p:nvPr/>
          </p:nvSpPr>
          <p:spPr bwMode="auto">
            <a:xfrm flipV="1">
              <a:off x="1791" y="3302"/>
              <a:ext cx="0" cy="227"/>
            </a:xfrm>
            <a:prstGeom prst="line">
              <a:avLst/>
            </a:prstGeom>
            <a:noFill/>
            <a:ln w="22225">
              <a:solidFill>
                <a:schemeClr val="tx1"/>
              </a:solidFill>
              <a:round/>
              <a:headEnd/>
              <a:tailEnd/>
            </a:ln>
          </p:spPr>
          <p:txBody>
            <a:bodyPr/>
            <a:lstStyle/>
            <a:p>
              <a:endParaRPr lang="zh-CN" altLang="en-US"/>
            </a:p>
          </p:txBody>
        </p:sp>
        <p:sp>
          <p:nvSpPr>
            <p:cNvPr id="46106" name="Line 87"/>
            <p:cNvSpPr>
              <a:spLocks noChangeShapeType="1"/>
            </p:cNvSpPr>
            <p:nvPr/>
          </p:nvSpPr>
          <p:spPr bwMode="auto">
            <a:xfrm flipV="1">
              <a:off x="2064" y="1624"/>
              <a:ext cx="0" cy="1905"/>
            </a:xfrm>
            <a:prstGeom prst="line">
              <a:avLst/>
            </a:prstGeom>
            <a:noFill/>
            <a:ln w="22225">
              <a:solidFill>
                <a:schemeClr val="tx1"/>
              </a:solidFill>
              <a:round/>
              <a:headEnd/>
              <a:tailEnd/>
            </a:ln>
          </p:spPr>
          <p:txBody>
            <a:bodyPr/>
            <a:lstStyle/>
            <a:p>
              <a:endParaRPr lang="zh-CN" altLang="en-US"/>
            </a:p>
          </p:txBody>
        </p:sp>
        <p:sp>
          <p:nvSpPr>
            <p:cNvPr id="46107" name="Line 88"/>
            <p:cNvSpPr>
              <a:spLocks noChangeShapeType="1"/>
            </p:cNvSpPr>
            <p:nvPr/>
          </p:nvSpPr>
          <p:spPr bwMode="auto">
            <a:xfrm>
              <a:off x="1791" y="3529"/>
              <a:ext cx="273" cy="0"/>
            </a:xfrm>
            <a:prstGeom prst="line">
              <a:avLst/>
            </a:prstGeom>
            <a:noFill/>
            <a:ln w="22225">
              <a:solidFill>
                <a:schemeClr val="tx1"/>
              </a:solidFill>
              <a:round/>
              <a:headEnd/>
              <a:tailEnd/>
            </a:ln>
          </p:spPr>
          <p:txBody>
            <a:bodyPr/>
            <a:lstStyle/>
            <a:p>
              <a:endParaRPr lang="zh-CN" altLang="en-US"/>
            </a:p>
          </p:txBody>
        </p:sp>
        <p:sp>
          <p:nvSpPr>
            <p:cNvPr id="46108" name="Line 89"/>
            <p:cNvSpPr>
              <a:spLocks noChangeShapeType="1"/>
            </p:cNvSpPr>
            <p:nvPr/>
          </p:nvSpPr>
          <p:spPr bwMode="auto">
            <a:xfrm>
              <a:off x="2064" y="1616"/>
              <a:ext cx="1133" cy="0"/>
            </a:xfrm>
            <a:prstGeom prst="line">
              <a:avLst/>
            </a:prstGeom>
            <a:noFill/>
            <a:ln w="22225">
              <a:solidFill>
                <a:schemeClr val="tx1"/>
              </a:solidFill>
              <a:round/>
              <a:headEnd/>
              <a:tailEnd/>
            </a:ln>
          </p:spPr>
          <p:txBody>
            <a:bodyPr/>
            <a:lstStyle/>
            <a:p>
              <a:endParaRPr lang="zh-CN" altLang="en-US"/>
            </a:p>
          </p:txBody>
        </p:sp>
        <p:sp>
          <p:nvSpPr>
            <p:cNvPr id="46109" name="Oval 90"/>
            <p:cNvSpPr>
              <a:spLocks noChangeArrowheads="1"/>
            </p:cNvSpPr>
            <p:nvPr/>
          </p:nvSpPr>
          <p:spPr bwMode="auto">
            <a:xfrm>
              <a:off x="3192" y="1594"/>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46110" name="Text Box 91"/>
            <p:cNvSpPr txBox="1">
              <a:spLocks noChangeArrowheads="1"/>
            </p:cNvSpPr>
            <p:nvPr/>
          </p:nvSpPr>
          <p:spPr bwMode="auto">
            <a:xfrm>
              <a:off x="1157" y="3611"/>
              <a:ext cx="36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p>
          </p:txBody>
        </p:sp>
      </p:grpSp>
      <p:sp>
        <p:nvSpPr>
          <p:cNvPr id="3" name="AutoShape 89"/>
          <p:cNvSpPr>
            <a:spLocks noChangeArrowheads="1"/>
          </p:cNvSpPr>
          <p:nvPr/>
        </p:nvSpPr>
        <p:spPr bwMode="auto">
          <a:xfrm>
            <a:off x="2627313" y="6021388"/>
            <a:ext cx="2089150" cy="504825"/>
          </a:xfrm>
          <a:prstGeom prst="wedgeRoundRectCallout">
            <a:avLst>
              <a:gd name="adj1" fmla="val -73102"/>
              <a:gd name="adj2" fmla="val -49056"/>
              <a:gd name="adj3" fmla="val 16667"/>
            </a:avLst>
          </a:prstGeom>
          <a:noFill/>
          <a:ln w="22225">
            <a:solidFill>
              <a:schemeClr val="folHlink"/>
            </a:solidFill>
            <a:miter lim="800000"/>
            <a:headEnd/>
            <a:tailEnd/>
          </a:ln>
        </p:spPr>
        <p:txBody>
          <a:bodyPr/>
          <a:lstStyle/>
          <a:p>
            <a:pPr algn="ctr" defTabSz="914400"/>
            <a:r>
              <a:rPr lang="zh-CN" altLang="en-US" sz="2000"/>
              <a:t>输入：</a:t>
            </a:r>
            <a:r>
              <a:rPr lang="zh-CN" altLang="en-US" sz="2000">
                <a:solidFill>
                  <a:schemeClr val="folHlink"/>
                </a:solidFill>
              </a:rPr>
              <a:t>变量</a:t>
            </a:r>
            <a:r>
              <a:rPr lang="en-US" altLang="zh-CN" sz="2000">
                <a:solidFill>
                  <a:schemeClr val="folHlink"/>
                </a:solidFill>
                <a:latin typeface="Times New Roman" pitchFamily="18" charset="0"/>
              </a:rPr>
              <a:t>X</a:t>
            </a:r>
          </a:p>
        </p:txBody>
      </p:sp>
      <p:sp>
        <p:nvSpPr>
          <p:cNvPr id="46140" name="Rectangle 60"/>
          <p:cNvSpPr>
            <a:spLocks noChangeArrowheads="1"/>
          </p:cNvSpPr>
          <p:nvPr/>
        </p:nvSpPr>
        <p:spPr bwMode="auto">
          <a:xfrm>
            <a:off x="2255838" y="1938338"/>
            <a:ext cx="646112" cy="647700"/>
          </a:xfrm>
          <a:prstGeom prst="rect">
            <a:avLst/>
          </a:prstGeom>
          <a:noFill/>
          <a:ln w="22225">
            <a:solidFill>
              <a:schemeClr val="hlink"/>
            </a:solidFill>
            <a:miter lim="800000"/>
            <a:headEnd/>
            <a:tailEnd/>
          </a:ln>
        </p:spPr>
        <p:txBody>
          <a:bodyPr wrap="none" anchor="ctr"/>
          <a:lstStyle/>
          <a:p>
            <a:endParaRPr lang="zh-CN" altLang="en-US"/>
          </a:p>
        </p:txBody>
      </p:sp>
      <p:sp>
        <p:nvSpPr>
          <p:cNvPr id="46141" name="Rectangle 61"/>
          <p:cNvSpPr>
            <a:spLocks noChangeArrowheads="1"/>
          </p:cNvSpPr>
          <p:nvPr/>
        </p:nvSpPr>
        <p:spPr bwMode="auto">
          <a:xfrm>
            <a:off x="4884738" y="1943100"/>
            <a:ext cx="646112" cy="647700"/>
          </a:xfrm>
          <a:prstGeom prst="rect">
            <a:avLst/>
          </a:prstGeom>
          <a:noFill/>
          <a:ln w="22225">
            <a:solidFill>
              <a:schemeClr val="hlink"/>
            </a:solidFill>
            <a:miter lim="800000"/>
            <a:headEnd/>
            <a:tailEnd/>
          </a:ln>
        </p:spPr>
        <p:txBody>
          <a:bodyPr wrap="none" anchor="ctr"/>
          <a:lstStyle/>
          <a:p>
            <a:endParaRPr lang="zh-CN" altLang="en-US"/>
          </a:p>
        </p:txBody>
      </p:sp>
      <p:sp>
        <p:nvSpPr>
          <p:cNvPr id="46142" name="Rectangle 62"/>
          <p:cNvSpPr>
            <a:spLocks noChangeArrowheads="1"/>
          </p:cNvSpPr>
          <p:nvPr/>
        </p:nvSpPr>
        <p:spPr bwMode="auto">
          <a:xfrm>
            <a:off x="5003800" y="5661025"/>
            <a:ext cx="3887788" cy="822325"/>
          </a:xfrm>
          <a:prstGeom prst="rect">
            <a:avLst/>
          </a:prstGeom>
          <a:noFill/>
          <a:ln w="9525">
            <a:noFill/>
            <a:miter lim="800000"/>
            <a:headEnd/>
            <a:tailEnd/>
          </a:ln>
        </p:spPr>
        <p:txBody>
          <a:bodyPr>
            <a:spAutoFit/>
          </a:bodyPr>
          <a:lstStyle/>
          <a:p>
            <a:pPr defTabSz="914400"/>
            <a:r>
              <a:rPr kumimoji="1" lang="zh-CN" altLang="en-US"/>
              <a:t>输出即</a:t>
            </a:r>
            <a:r>
              <a:rPr kumimoji="1" lang="zh-CN" altLang="en-US">
                <a:solidFill>
                  <a:schemeClr val="folHlink"/>
                </a:solidFill>
              </a:rPr>
              <a:t>状态变量</a:t>
            </a:r>
            <a:r>
              <a:rPr kumimoji="1" lang="zh-CN" altLang="en-US"/>
              <a:t>，因此该电路属于</a:t>
            </a:r>
            <a:r>
              <a:rPr kumimoji="1" lang="en-US" altLang="zh-CN">
                <a:solidFill>
                  <a:schemeClr val="hlink"/>
                </a:solidFill>
                <a:latin typeface="Times New Roman" pitchFamily="18" charset="0"/>
              </a:rPr>
              <a:t>Moore</a:t>
            </a:r>
            <a:r>
              <a:rPr kumimoji="1" lang="zh-CN" altLang="en-US">
                <a:solidFill>
                  <a:schemeClr val="hlink"/>
                </a:solidFill>
              </a:rPr>
              <a:t>型</a:t>
            </a:r>
            <a:r>
              <a:rPr kumimoji="1" lang="zh-CN" altLang="en-US"/>
              <a:t>电路的特例</a:t>
            </a:r>
          </a:p>
        </p:txBody>
      </p:sp>
      <p:sp>
        <p:nvSpPr>
          <p:cNvPr id="46143" name="Rectangle 63"/>
          <p:cNvSpPr>
            <a:spLocks noChangeArrowheads="1"/>
          </p:cNvSpPr>
          <p:nvPr/>
        </p:nvSpPr>
        <p:spPr bwMode="auto">
          <a:xfrm>
            <a:off x="6372225" y="1484313"/>
            <a:ext cx="1871663" cy="457200"/>
          </a:xfrm>
          <a:prstGeom prst="rect">
            <a:avLst/>
          </a:prstGeom>
          <a:noFill/>
          <a:ln w="9525">
            <a:noFill/>
            <a:miter lim="800000"/>
            <a:headEnd/>
            <a:tailEnd/>
          </a:ln>
        </p:spPr>
        <p:txBody>
          <a:bodyPr>
            <a:spAutoFit/>
          </a:bodyPr>
          <a:lstStyle/>
          <a:p>
            <a:pPr defTabSz="914400"/>
            <a:r>
              <a:rPr lang="zh-CN" altLang="en-US"/>
              <a:t>* </a:t>
            </a:r>
            <a:r>
              <a:rPr lang="zh-CN" altLang="en-US">
                <a:solidFill>
                  <a:schemeClr val="hlink"/>
                </a:solidFill>
              </a:rPr>
              <a:t>表格法</a:t>
            </a:r>
          </a:p>
        </p:txBody>
      </p:sp>
      <p:sp>
        <p:nvSpPr>
          <p:cNvPr id="46144" name="Rectangle 64"/>
          <p:cNvSpPr>
            <a:spLocks noChangeArrowheads="1"/>
          </p:cNvSpPr>
          <p:nvPr/>
        </p:nvSpPr>
        <p:spPr bwMode="auto">
          <a:xfrm>
            <a:off x="5867400" y="2035175"/>
            <a:ext cx="320357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a</a:t>
            </a:r>
            <a:r>
              <a:rPr lang="zh-CN" altLang="en-US"/>
              <a:t>、写出</a:t>
            </a:r>
            <a:r>
              <a:rPr lang="zh-CN" altLang="en-US">
                <a:solidFill>
                  <a:schemeClr val="folHlink"/>
                </a:solidFill>
              </a:rPr>
              <a:t>激励表达式</a:t>
            </a:r>
          </a:p>
        </p:txBody>
      </p:sp>
      <p:sp>
        <p:nvSpPr>
          <p:cNvPr id="46145" name="Rectangle 65"/>
          <p:cNvSpPr>
            <a:spLocks noChangeArrowheads="1"/>
          </p:cNvSpPr>
          <p:nvPr/>
        </p:nvSpPr>
        <p:spPr bwMode="auto">
          <a:xfrm>
            <a:off x="6156325" y="2693988"/>
            <a:ext cx="1944688" cy="519112"/>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J0=K0=1</a:t>
            </a:r>
            <a:endParaRPr kumimoji="1" lang="zh-CN" altLang="en-US" sz="2800">
              <a:solidFill>
                <a:schemeClr val="folHlink"/>
              </a:solidFill>
              <a:latin typeface="Times New Roman" pitchFamily="18" charset="0"/>
            </a:endParaRPr>
          </a:p>
        </p:txBody>
      </p:sp>
      <p:sp>
        <p:nvSpPr>
          <p:cNvPr id="46146" name="Rectangle 66"/>
          <p:cNvSpPr>
            <a:spLocks noChangeArrowheads="1"/>
          </p:cNvSpPr>
          <p:nvPr/>
        </p:nvSpPr>
        <p:spPr bwMode="auto">
          <a:xfrm>
            <a:off x="6119813" y="3284538"/>
            <a:ext cx="2771775" cy="519112"/>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J1=K1=X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a:t>
            </a:r>
            <a:endParaRPr kumimoji="1" lang="zh-CN" altLang="en-US" sz="2800">
              <a:solidFill>
                <a:schemeClr val="fo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blinds(horizontal)">
                                      <p:cBhvr>
                                        <p:cTn id="7" dur="500"/>
                                        <p:tgtEl>
                                          <p:spTgt spid="4508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5090"/>
                                        </p:tgtEl>
                                        <p:attrNameLst>
                                          <p:attrName>style.visibility</p:attrName>
                                        </p:attrNameLst>
                                      </p:cBhvr>
                                      <p:to>
                                        <p:strVal val="visible"/>
                                      </p:to>
                                    </p:set>
                                    <p:anim calcmode="discrete" valueType="clr">
                                      <p:cBhvr override="childStyle">
                                        <p:cTn id="12" dur="80"/>
                                        <p:tgtEl>
                                          <p:spTgt spid="45090"/>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5090"/>
                                        </p:tgtEl>
                                        <p:attrNameLst>
                                          <p:attrName>fillcolor</p:attrName>
                                        </p:attrNameLst>
                                      </p:cBhvr>
                                      <p:tavLst>
                                        <p:tav tm="0">
                                          <p:val>
                                            <p:clrVal>
                                              <a:schemeClr val="accent2"/>
                                            </p:clrVal>
                                          </p:val>
                                        </p:tav>
                                        <p:tav tm="50000">
                                          <p:val>
                                            <p:clrVal>
                                              <a:schemeClr val="hlink"/>
                                            </p:clrVal>
                                          </p:val>
                                        </p:tav>
                                      </p:tavLst>
                                    </p:anim>
                                    <p:set>
                                      <p:cBhvr>
                                        <p:cTn id="14" dur="80"/>
                                        <p:tgtEl>
                                          <p:spTgt spid="45090"/>
                                        </p:tgtEl>
                                        <p:attrNameLst>
                                          <p:attrName>fill.type</p:attrName>
                                        </p:attrNameLst>
                                      </p:cBhvr>
                                      <p:to>
                                        <p:strVal val="solid"/>
                                      </p:to>
                                    </p:set>
                                  </p:childTnLst>
                                </p:cTn>
                              </p:par>
                            </p:childTnLst>
                          </p:cTn>
                        </p:par>
                        <p:par>
                          <p:cTn id="15" fill="hold">
                            <p:stCondLst>
                              <p:cond delay="680"/>
                            </p:stCondLst>
                            <p:childTnLst>
                              <p:par>
                                <p:cTn id="16" presetID="22" presetClass="entr" presetSubtype="1" fill="hold" nodeType="afterEffect">
                                  <p:stCondLst>
                                    <p:cond delay="0"/>
                                  </p:stCondLst>
                                  <p:childTnLst>
                                    <p:set>
                                      <p:cBhvr>
                                        <p:cTn id="17" dur="1" fill="hold">
                                          <p:stCondLst>
                                            <p:cond delay="0"/>
                                          </p:stCondLst>
                                        </p:cTn>
                                        <p:tgtEl>
                                          <p:spTgt spid="45148"/>
                                        </p:tgtEl>
                                        <p:attrNameLst>
                                          <p:attrName>style.visibility</p:attrName>
                                        </p:attrNameLst>
                                      </p:cBhvr>
                                      <p:to>
                                        <p:strVal val="visible"/>
                                      </p:to>
                                    </p:set>
                                    <p:animEffect transition="in" filter="wipe(up)">
                                      <p:cBhvr>
                                        <p:cTn id="18" dur="500"/>
                                        <p:tgtEl>
                                          <p:spTgt spid="4514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6140"/>
                                        </p:tgtEl>
                                        <p:attrNameLst>
                                          <p:attrName>style.visibility</p:attrName>
                                        </p:attrNameLst>
                                      </p:cBhvr>
                                      <p:to>
                                        <p:strVal val="visible"/>
                                      </p:to>
                                    </p:set>
                                    <p:animEffect transition="in" filter="blinds(horizontal)">
                                      <p:cBhvr>
                                        <p:cTn id="29" dur="500"/>
                                        <p:tgtEl>
                                          <p:spTgt spid="46140"/>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46141"/>
                                        </p:tgtEl>
                                        <p:attrNameLst>
                                          <p:attrName>style.visibility</p:attrName>
                                        </p:attrNameLst>
                                      </p:cBhvr>
                                      <p:to>
                                        <p:strVal val="visible"/>
                                      </p:to>
                                    </p:set>
                                    <p:animEffect transition="in" filter="blinds(horizontal)">
                                      <p:cBhvr>
                                        <p:cTn id="33" dur="500"/>
                                        <p:tgtEl>
                                          <p:spTgt spid="4614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6142"/>
                                        </p:tgtEl>
                                        <p:attrNameLst>
                                          <p:attrName>style.visibility</p:attrName>
                                        </p:attrNameLst>
                                      </p:cBhvr>
                                      <p:to>
                                        <p:strVal val="visible"/>
                                      </p:to>
                                    </p:set>
                                    <p:anim calcmode="lin" valueType="num">
                                      <p:cBhvr additive="base">
                                        <p:cTn id="38" dur="500" fill="hold"/>
                                        <p:tgtEl>
                                          <p:spTgt spid="46142"/>
                                        </p:tgtEl>
                                        <p:attrNameLst>
                                          <p:attrName>ppt_x</p:attrName>
                                        </p:attrNameLst>
                                      </p:cBhvr>
                                      <p:tavLst>
                                        <p:tav tm="0">
                                          <p:val>
                                            <p:strVal val="#ppt_x"/>
                                          </p:val>
                                        </p:tav>
                                        <p:tav tm="100000">
                                          <p:val>
                                            <p:strVal val="#ppt_x"/>
                                          </p:val>
                                        </p:tav>
                                      </p:tavLst>
                                    </p:anim>
                                    <p:anim calcmode="lin" valueType="num">
                                      <p:cBhvr additive="base">
                                        <p:cTn id="39" dur="500" fill="hold"/>
                                        <p:tgtEl>
                                          <p:spTgt spid="4614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6143"/>
                                        </p:tgtEl>
                                        <p:attrNameLst>
                                          <p:attrName>style.visibility</p:attrName>
                                        </p:attrNameLst>
                                      </p:cBhvr>
                                      <p:to>
                                        <p:strVal val="visible"/>
                                      </p:to>
                                    </p:set>
                                    <p:animEffect transition="in" filter="blinds(horizontal)">
                                      <p:cBhvr>
                                        <p:cTn id="44" dur="500"/>
                                        <p:tgtEl>
                                          <p:spTgt spid="4614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6144"/>
                                        </p:tgtEl>
                                        <p:attrNameLst>
                                          <p:attrName>style.visibility</p:attrName>
                                        </p:attrNameLst>
                                      </p:cBhvr>
                                      <p:to>
                                        <p:strVal val="visible"/>
                                      </p:to>
                                    </p:set>
                                    <p:animEffect transition="in" filter="blinds(horizontal)">
                                      <p:cBhvr>
                                        <p:cTn id="49" dur="500"/>
                                        <p:tgtEl>
                                          <p:spTgt spid="4614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6145"/>
                                        </p:tgtEl>
                                        <p:attrNameLst>
                                          <p:attrName>style.visibility</p:attrName>
                                        </p:attrNameLst>
                                      </p:cBhvr>
                                      <p:to>
                                        <p:strVal val="visible"/>
                                      </p:to>
                                    </p:set>
                                    <p:animEffect transition="in" filter="blinds(horizontal)">
                                      <p:cBhvr>
                                        <p:cTn id="54" dur="500"/>
                                        <p:tgtEl>
                                          <p:spTgt spid="4614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6146"/>
                                        </p:tgtEl>
                                        <p:attrNameLst>
                                          <p:attrName>style.visibility</p:attrName>
                                        </p:attrNameLst>
                                      </p:cBhvr>
                                      <p:to>
                                        <p:strVal val="visible"/>
                                      </p:to>
                                    </p:set>
                                    <p:animEffect transition="in" filter="blinds(horizontal)">
                                      <p:cBhvr>
                                        <p:cTn id="59" dur="500"/>
                                        <p:tgtEl>
                                          <p:spTgt spid="4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9" grpId="0"/>
      <p:bldP spid="45090" grpId="0"/>
      <p:bldP spid="3" grpId="0" animBg="1"/>
      <p:bldP spid="46140" grpId="0" animBg="1"/>
      <p:bldP spid="46141" grpId="0" animBg="1"/>
      <p:bldP spid="46142" grpId="0"/>
      <p:bldP spid="46143" grpId="0"/>
      <p:bldP spid="46144" grpId="0"/>
      <p:bldP spid="46145" grpId="0"/>
      <p:bldP spid="461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1945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54278" name="文本框 2"/>
          <p:cNvSpPr txBox="1">
            <a:spLocks noChangeArrowheads="1"/>
          </p:cNvSpPr>
          <p:nvPr/>
        </p:nvSpPr>
        <p:spPr bwMode="auto">
          <a:xfrm>
            <a:off x="395288" y="333375"/>
            <a:ext cx="5184775" cy="625475"/>
          </a:xfrm>
          <a:prstGeom prst="rect">
            <a:avLst/>
          </a:prstGeom>
          <a:noFill/>
          <a:ln w="9525">
            <a:noFill/>
            <a:miter lim="800000"/>
            <a:headEnd/>
            <a:tailEnd/>
          </a:ln>
        </p:spPr>
        <p:txBody>
          <a:bodyPr lIns="76773" tIns="38387" rIns="76773" bIns="38387">
            <a:spAutoFit/>
          </a:bodyPr>
          <a:lstStyle/>
          <a:p>
            <a:pPr>
              <a:defRPr/>
            </a:pP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&lt;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同步时序逻辑电路</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&gt;</a:t>
            </a:r>
          </a:p>
        </p:txBody>
      </p:sp>
      <p:sp>
        <p:nvSpPr>
          <p:cNvPr id="19460" name="Rectangle 7">
            <a:hlinkClick r:id="rId4" action="ppaction://hlinksldjump"/>
          </p:cNvPr>
          <p:cNvSpPr>
            <a:spLocks noChangeArrowheads="1"/>
          </p:cNvSpPr>
          <p:nvPr/>
        </p:nvSpPr>
        <p:spPr bwMode="auto">
          <a:xfrm>
            <a:off x="1397000" y="1274763"/>
            <a:ext cx="6127750" cy="641350"/>
          </a:xfrm>
          <a:prstGeom prst="rect">
            <a:avLst/>
          </a:prstGeom>
          <a:noFill/>
          <a:ln w="9525">
            <a:noFill/>
            <a:miter lim="800000"/>
            <a:headEnd/>
            <a:tailEnd/>
          </a:ln>
        </p:spPr>
        <p:txBody>
          <a:bodyPr wrap="none" anchor="ctr">
            <a:spAutoFit/>
          </a:bodyPr>
          <a:lstStyle/>
          <a:p>
            <a:r>
              <a:rPr lang="zh-CN" altLang="en-US" sz="3600">
                <a:solidFill>
                  <a:schemeClr val="accent2"/>
                </a:solidFill>
                <a:latin typeface="华文行楷" pitchFamily="2" charset="-122"/>
                <a:ea typeface="华文行楷" pitchFamily="2" charset="-122"/>
              </a:rPr>
              <a:t>同步时序逻辑电路的基本概念</a:t>
            </a:r>
          </a:p>
        </p:txBody>
      </p:sp>
      <p:sp>
        <p:nvSpPr>
          <p:cNvPr id="19461" name="Rectangle 8">
            <a:hlinkClick r:id="rId5" action="ppaction://hlinksldjump"/>
          </p:cNvPr>
          <p:cNvSpPr>
            <a:spLocks noChangeArrowheads="1"/>
          </p:cNvSpPr>
          <p:nvPr/>
        </p:nvSpPr>
        <p:spPr bwMode="auto">
          <a:xfrm>
            <a:off x="2217738" y="2276475"/>
            <a:ext cx="4298950" cy="641350"/>
          </a:xfrm>
          <a:prstGeom prst="rect">
            <a:avLst/>
          </a:prstGeom>
          <a:noFill/>
          <a:ln w="9525">
            <a:noFill/>
            <a:miter lim="800000"/>
            <a:headEnd/>
            <a:tailEnd/>
          </a:ln>
        </p:spPr>
        <p:txBody>
          <a:bodyPr wrap="none" anchor="ctr">
            <a:spAutoFit/>
          </a:bodyPr>
          <a:lstStyle/>
          <a:p>
            <a:r>
              <a:rPr lang="zh-CN" altLang="en-US" sz="3600">
                <a:solidFill>
                  <a:schemeClr val="accent2"/>
                </a:solidFill>
                <a:latin typeface="华文行楷" pitchFamily="2" charset="-122"/>
                <a:ea typeface="华文行楷" pitchFamily="2" charset="-122"/>
              </a:rPr>
              <a:t>时序逻辑电路的分类</a:t>
            </a:r>
          </a:p>
        </p:txBody>
      </p:sp>
      <p:sp>
        <p:nvSpPr>
          <p:cNvPr id="19462" name="Rectangle 9">
            <a:hlinkClick r:id="rId6" action="ppaction://hlinksldjump"/>
          </p:cNvPr>
          <p:cNvSpPr>
            <a:spLocks noChangeArrowheads="1"/>
          </p:cNvSpPr>
          <p:nvPr/>
        </p:nvSpPr>
        <p:spPr bwMode="auto">
          <a:xfrm>
            <a:off x="1427163" y="3435350"/>
            <a:ext cx="6529387" cy="641350"/>
          </a:xfrm>
          <a:prstGeom prst="rect">
            <a:avLst/>
          </a:prstGeom>
          <a:noFill/>
          <a:ln w="9525">
            <a:noFill/>
            <a:miter lim="800000"/>
            <a:headEnd/>
            <a:tailEnd/>
          </a:ln>
        </p:spPr>
        <p:txBody>
          <a:bodyPr anchor="ctr">
            <a:spAutoFit/>
          </a:bodyPr>
          <a:lstStyle/>
          <a:p>
            <a:r>
              <a:rPr lang="zh-CN" altLang="en-US" sz="3600">
                <a:solidFill>
                  <a:schemeClr val="accent2"/>
                </a:solidFill>
                <a:latin typeface="华文行楷" pitchFamily="2" charset="-122"/>
                <a:ea typeface="华文行楷" pitchFamily="2" charset="-122"/>
              </a:rPr>
              <a:t>同步时序逻辑电路的描述方法 </a:t>
            </a:r>
          </a:p>
        </p:txBody>
      </p:sp>
      <p:sp>
        <p:nvSpPr>
          <p:cNvPr id="19463" name="Rectangle 8">
            <a:hlinkClick r:id="rId7" action="ppaction://hlinksldjump"/>
          </p:cNvPr>
          <p:cNvSpPr>
            <a:spLocks noChangeArrowheads="1"/>
          </p:cNvSpPr>
          <p:nvPr/>
        </p:nvSpPr>
        <p:spPr bwMode="auto">
          <a:xfrm>
            <a:off x="1908175" y="4659313"/>
            <a:ext cx="5759450" cy="641350"/>
          </a:xfrm>
          <a:prstGeom prst="rect">
            <a:avLst/>
          </a:prstGeom>
          <a:noFill/>
          <a:ln w="9525">
            <a:noFill/>
            <a:miter lim="800000"/>
            <a:headEnd/>
            <a:tailEnd/>
          </a:ln>
        </p:spPr>
        <p:txBody>
          <a:bodyPr anchor="ctr">
            <a:spAutoFit/>
          </a:bodyPr>
          <a:lstStyle/>
          <a:p>
            <a:r>
              <a:rPr lang="zh-CN" altLang="en-US" sz="3600">
                <a:solidFill>
                  <a:schemeClr val="accent2"/>
                </a:solidFill>
                <a:latin typeface="华文行楷" pitchFamily="2" charset="-122"/>
                <a:ea typeface="华文行楷" pitchFamily="2" charset="-122"/>
              </a:rPr>
              <a:t>同步时序逻辑电路的分析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7106"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4082" name="Text Box 50"/>
          <p:cNvSpPr txBox="1">
            <a:spLocks noChangeArrowheads="1"/>
          </p:cNvSpPr>
          <p:nvPr/>
        </p:nvSpPr>
        <p:spPr bwMode="auto">
          <a:xfrm>
            <a:off x="684213" y="1125538"/>
            <a:ext cx="439102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b</a:t>
            </a:r>
            <a:r>
              <a:rPr lang="zh-CN" altLang="en-US"/>
              <a:t>、</a:t>
            </a:r>
            <a:r>
              <a:rPr lang="zh-CN" altLang="en-US">
                <a:solidFill>
                  <a:schemeClr val="hlink"/>
                </a:solidFill>
              </a:rPr>
              <a:t>表格形式</a:t>
            </a:r>
            <a:r>
              <a:rPr lang="zh-CN" altLang="en-US"/>
              <a:t>列出</a:t>
            </a:r>
            <a:r>
              <a:rPr lang="zh-CN" altLang="en-US">
                <a:solidFill>
                  <a:schemeClr val="folHlink"/>
                </a:solidFill>
              </a:rPr>
              <a:t>激励矩阵</a:t>
            </a:r>
            <a:endParaRPr lang="zh-CN" altLang="en-US"/>
          </a:p>
        </p:txBody>
      </p:sp>
      <p:grpSp>
        <p:nvGrpSpPr>
          <p:cNvPr id="47212" name="Group 108"/>
          <p:cNvGrpSpPr>
            <a:grpSpLocks/>
          </p:cNvGrpSpPr>
          <p:nvPr/>
        </p:nvGrpSpPr>
        <p:grpSpPr bwMode="auto">
          <a:xfrm>
            <a:off x="3074988" y="1844675"/>
            <a:ext cx="2884487" cy="3695700"/>
            <a:chOff x="1937" y="1162"/>
            <a:chExt cx="1817" cy="2328"/>
          </a:xfrm>
        </p:grpSpPr>
        <p:grpSp>
          <p:nvGrpSpPr>
            <p:cNvPr id="47225" name="Group 106"/>
            <p:cNvGrpSpPr>
              <a:grpSpLocks/>
            </p:cNvGrpSpPr>
            <p:nvPr/>
          </p:nvGrpSpPr>
          <p:grpSpPr bwMode="auto">
            <a:xfrm>
              <a:off x="1937" y="1570"/>
              <a:ext cx="1623" cy="1920"/>
              <a:chOff x="2246" y="1917"/>
              <a:chExt cx="1623" cy="1920"/>
            </a:xfrm>
          </p:grpSpPr>
          <p:grpSp>
            <p:nvGrpSpPr>
              <p:cNvPr id="47227" name="Group 85"/>
              <p:cNvGrpSpPr>
                <a:grpSpLocks/>
              </p:cNvGrpSpPr>
              <p:nvPr/>
            </p:nvGrpSpPr>
            <p:grpSpPr bwMode="auto">
              <a:xfrm>
                <a:off x="2246" y="1917"/>
                <a:ext cx="1042" cy="515"/>
                <a:chOff x="1519" y="1933"/>
                <a:chExt cx="1042" cy="515"/>
              </a:xfrm>
            </p:grpSpPr>
            <p:sp>
              <p:nvSpPr>
                <p:cNvPr id="47252" name="Line 75"/>
                <p:cNvSpPr>
                  <a:spLocks noChangeShapeType="1"/>
                </p:cNvSpPr>
                <p:nvPr/>
              </p:nvSpPr>
              <p:spPr bwMode="auto">
                <a:xfrm flipH="1" flipV="1">
                  <a:off x="2018" y="2040"/>
                  <a:ext cx="362" cy="362"/>
                </a:xfrm>
                <a:prstGeom prst="line">
                  <a:avLst/>
                </a:prstGeom>
                <a:noFill/>
                <a:ln w="28575">
                  <a:solidFill>
                    <a:schemeClr val="folHlink"/>
                  </a:solidFill>
                  <a:round/>
                  <a:headEnd/>
                  <a:tailEnd/>
                </a:ln>
              </p:spPr>
              <p:txBody>
                <a:bodyPr/>
                <a:lstStyle/>
                <a:p>
                  <a:endParaRPr lang="zh-CN" altLang="en-US"/>
                </a:p>
              </p:txBody>
            </p:sp>
            <p:sp>
              <p:nvSpPr>
                <p:cNvPr id="47253" name="Text Box 76"/>
                <p:cNvSpPr txBox="1">
                  <a:spLocks noChangeArrowheads="1"/>
                </p:cNvSpPr>
                <p:nvPr/>
              </p:nvSpPr>
              <p:spPr bwMode="auto">
                <a:xfrm>
                  <a:off x="1972" y="193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a:t>
                  </a:r>
                </a:p>
              </p:txBody>
            </p:sp>
            <p:sp>
              <p:nvSpPr>
                <p:cNvPr id="47254" name="Text Box 77"/>
                <p:cNvSpPr txBox="1">
                  <a:spLocks noChangeArrowheads="1"/>
                </p:cNvSpPr>
                <p:nvPr/>
              </p:nvSpPr>
              <p:spPr bwMode="auto">
                <a:xfrm>
                  <a:off x="1519" y="2160"/>
                  <a:ext cx="81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grpSp>
          <p:grpSp>
            <p:nvGrpSpPr>
              <p:cNvPr id="47228" name="Group 105"/>
              <p:cNvGrpSpPr>
                <a:grpSpLocks/>
              </p:cNvGrpSpPr>
              <p:nvPr/>
            </p:nvGrpSpPr>
            <p:grpSpPr bwMode="auto">
              <a:xfrm>
                <a:off x="2640" y="2091"/>
                <a:ext cx="1229" cy="1746"/>
                <a:chOff x="2640" y="2091"/>
                <a:chExt cx="1229" cy="1746"/>
              </a:xfrm>
            </p:grpSpPr>
            <p:grpSp>
              <p:nvGrpSpPr>
                <p:cNvPr id="47229" name="Group 103"/>
                <p:cNvGrpSpPr>
                  <a:grpSpLocks/>
                </p:cNvGrpSpPr>
                <p:nvPr/>
              </p:nvGrpSpPr>
              <p:grpSpPr bwMode="auto">
                <a:xfrm>
                  <a:off x="3094" y="2091"/>
                  <a:ext cx="775" cy="250"/>
                  <a:chOff x="3094" y="2091"/>
                  <a:chExt cx="775" cy="250"/>
                </a:xfrm>
              </p:grpSpPr>
              <p:sp>
                <p:nvSpPr>
                  <p:cNvPr id="47250" name="Text Box 71"/>
                  <p:cNvSpPr txBox="1">
                    <a:spLocks noChangeArrowheads="1"/>
                  </p:cNvSpPr>
                  <p:nvPr/>
                </p:nvSpPr>
                <p:spPr bwMode="auto">
                  <a:xfrm>
                    <a:off x="309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47251" name="Text Box 72"/>
                  <p:cNvSpPr txBox="1">
                    <a:spLocks noChangeArrowheads="1"/>
                  </p:cNvSpPr>
                  <p:nvPr/>
                </p:nvSpPr>
                <p:spPr bwMode="auto">
                  <a:xfrm>
                    <a:off x="3448"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47230" name="Group 104"/>
                <p:cNvGrpSpPr>
                  <a:grpSpLocks/>
                </p:cNvGrpSpPr>
                <p:nvPr/>
              </p:nvGrpSpPr>
              <p:grpSpPr bwMode="auto">
                <a:xfrm>
                  <a:off x="2640" y="2409"/>
                  <a:ext cx="421" cy="1362"/>
                  <a:chOff x="2640" y="2409"/>
                  <a:chExt cx="421" cy="1362"/>
                </a:xfrm>
              </p:grpSpPr>
              <p:sp>
                <p:nvSpPr>
                  <p:cNvPr id="47246" name="Text Box 73"/>
                  <p:cNvSpPr txBox="1">
                    <a:spLocks noChangeArrowheads="1"/>
                  </p:cNvSpPr>
                  <p:nvPr/>
                </p:nvSpPr>
                <p:spPr bwMode="auto">
                  <a:xfrm>
                    <a:off x="2640" y="240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0</a:t>
                    </a:r>
                  </a:p>
                </p:txBody>
              </p:sp>
              <p:sp>
                <p:nvSpPr>
                  <p:cNvPr id="47247" name="Text Box 74"/>
                  <p:cNvSpPr txBox="1">
                    <a:spLocks noChangeArrowheads="1"/>
                  </p:cNvSpPr>
                  <p:nvPr/>
                </p:nvSpPr>
                <p:spPr bwMode="auto">
                  <a:xfrm>
                    <a:off x="2640" y="2772"/>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1</a:t>
                    </a:r>
                  </a:p>
                </p:txBody>
              </p:sp>
              <p:sp>
                <p:nvSpPr>
                  <p:cNvPr id="47248" name="Text Box 73"/>
                  <p:cNvSpPr txBox="1">
                    <a:spLocks noChangeArrowheads="1"/>
                  </p:cNvSpPr>
                  <p:nvPr/>
                </p:nvSpPr>
                <p:spPr bwMode="auto">
                  <a:xfrm>
                    <a:off x="2640" y="3158"/>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0</a:t>
                    </a:r>
                  </a:p>
                </p:txBody>
              </p:sp>
              <p:sp>
                <p:nvSpPr>
                  <p:cNvPr id="47249" name="Text Box 74"/>
                  <p:cNvSpPr txBox="1">
                    <a:spLocks noChangeArrowheads="1"/>
                  </p:cNvSpPr>
                  <p:nvPr/>
                </p:nvSpPr>
                <p:spPr bwMode="auto">
                  <a:xfrm>
                    <a:off x="2640" y="3521"/>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1</a:t>
                    </a:r>
                  </a:p>
                </p:txBody>
              </p:sp>
            </p:grpSp>
            <p:grpSp>
              <p:nvGrpSpPr>
                <p:cNvPr id="47231" name="Group 101"/>
                <p:cNvGrpSpPr>
                  <a:grpSpLocks/>
                </p:cNvGrpSpPr>
                <p:nvPr/>
              </p:nvGrpSpPr>
              <p:grpSpPr bwMode="auto">
                <a:xfrm>
                  <a:off x="3107" y="2387"/>
                  <a:ext cx="725" cy="1450"/>
                  <a:chOff x="3107" y="2387"/>
                  <a:chExt cx="725" cy="1450"/>
                </a:xfrm>
              </p:grpSpPr>
              <p:grpSp>
                <p:nvGrpSpPr>
                  <p:cNvPr id="47232" name="Group 93"/>
                  <p:cNvGrpSpPr>
                    <a:grpSpLocks/>
                  </p:cNvGrpSpPr>
                  <p:nvPr/>
                </p:nvGrpSpPr>
                <p:grpSpPr bwMode="auto">
                  <a:xfrm>
                    <a:off x="3107" y="2387"/>
                    <a:ext cx="725" cy="725"/>
                    <a:chOff x="3107" y="2387"/>
                    <a:chExt cx="725" cy="725"/>
                  </a:xfrm>
                </p:grpSpPr>
                <p:grpSp>
                  <p:nvGrpSpPr>
                    <p:cNvPr id="47240" name="Group 89"/>
                    <p:cNvGrpSpPr>
                      <a:grpSpLocks/>
                    </p:cNvGrpSpPr>
                    <p:nvPr/>
                  </p:nvGrpSpPr>
                  <p:grpSpPr bwMode="auto">
                    <a:xfrm>
                      <a:off x="3107" y="2387"/>
                      <a:ext cx="725" cy="363"/>
                      <a:chOff x="3107" y="2387"/>
                      <a:chExt cx="725" cy="363"/>
                    </a:xfrm>
                  </p:grpSpPr>
                  <p:sp>
                    <p:nvSpPr>
                      <p:cNvPr id="47244" name="Rectangle 87"/>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245" name="Rectangle 88"/>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47241" name="Group 90"/>
                    <p:cNvGrpSpPr>
                      <a:grpSpLocks/>
                    </p:cNvGrpSpPr>
                    <p:nvPr/>
                  </p:nvGrpSpPr>
                  <p:grpSpPr bwMode="auto">
                    <a:xfrm>
                      <a:off x="3107" y="2749"/>
                      <a:ext cx="725" cy="363"/>
                      <a:chOff x="3107" y="2387"/>
                      <a:chExt cx="725" cy="363"/>
                    </a:xfrm>
                  </p:grpSpPr>
                  <p:sp>
                    <p:nvSpPr>
                      <p:cNvPr id="47242" name="Rectangle 91"/>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243" name="Rectangle 92"/>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nvGrpSpPr>
                  <p:cNvPr id="47233" name="Group 94"/>
                  <p:cNvGrpSpPr>
                    <a:grpSpLocks/>
                  </p:cNvGrpSpPr>
                  <p:nvPr/>
                </p:nvGrpSpPr>
                <p:grpSpPr bwMode="auto">
                  <a:xfrm>
                    <a:off x="3107" y="3112"/>
                    <a:ext cx="725" cy="725"/>
                    <a:chOff x="3107" y="2387"/>
                    <a:chExt cx="725" cy="725"/>
                  </a:xfrm>
                </p:grpSpPr>
                <p:grpSp>
                  <p:nvGrpSpPr>
                    <p:cNvPr id="47234" name="Group 95"/>
                    <p:cNvGrpSpPr>
                      <a:grpSpLocks/>
                    </p:cNvGrpSpPr>
                    <p:nvPr/>
                  </p:nvGrpSpPr>
                  <p:grpSpPr bwMode="auto">
                    <a:xfrm>
                      <a:off x="3107" y="2387"/>
                      <a:ext cx="725" cy="363"/>
                      <a:chOff x="3107" y="2387"/>
                      <a:chExt cx="725" cy="363"/>
                    </a:xfrm>
                  </p:grpSpPr>
                  <p:sp>
                    <p:nvSpPr>
                      <p:cNvPr id="47238" name="Rectangle 96"/>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239" name="Rectangle 97"/>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47235" name="Group 98"/>
                    <p:cNvGrpSpPr>
                      <a:grpSpLocks/>
                    </p:cNvGrpSpPr>
                    <p:nvPr/>
                  </p:nvGrpSpPr>
                  <p:grpSpPr bwMode="auto">
                    <a:xfrm>
                      <a:off x="3107" y="2749"/>
                      <a:ext cx="725" cy="363"/>
                      <a:chOff x="3107" y="2387"/>
                      <a:chExt cx="725" cy="363"/>
                    </a:xfrm>
                  </p:grpSpPr>
                  <p:sp>
                    <p:nvSpPr>
                      <p:cNvPr id="47236" name="Rectangle 99"/>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237" name="Rectangle 100"/>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grpSp>
        </p:grpSp>
        <p:sp>
          <p:nvSpPr>
            <p:cNvPr id="47226" name="Text Box 107"/>
            <p:cNvSpPr txBox="1">
              <a:spLocks noChangeArrowheads="1"/>
            </p:cNvSpPr>
            <p:nvPr/>
          </p:nvSpPr>
          <p:spPr bwMode="auto">
            <a:xfrm>
              <a:off x="2426" y="1162"/>
              <a:ext cx="1328" cy="288"/>
            </a:xfrm>
            <a:prstGeom prst="rect">
              <a:avLst/>
            </a:prstGeom>
            <a:noFill/>
            <a:ln w="9525">
              <a:noFill/>
              <a:miter lim="800000"/>
              <a:headEnd/>
              <a:tailEnd/>
            </a:ln>
          </p:spPr>
          <p:txBody>
            <a:bodyPr>
              <a:spAutoFit/>
            </a:bodyPr>
            <a:lstStyle/>
            <a:p>
              <a:pPr algn="ctr" defTabSz="914400"/>
              <a:r>
                <a:rPr lang="zh-CN" altLang="en-US"/>
                <a:t>激励 </a:t>
              </a:r>
              <a:r>
                <a:rPr lang="en-US" altLang="zh-CN">
                  <a:latin typeface="Times New Roman" pitchFamily="18" charset="0"/>
                </a:rPr>
                <a:t>J0 K0</a:t>
              </a:r>
            </a:p>
          </p:txBody>
        </p:sp>
      </p:grpSp>
      <p:grpSp>
        <p:nvGrpSpPr>
          <p:cNvPr id="47224" name="Group 120"/>
          <p:cNvGrpSpPr>
            <a:grpSpLocks/>
          </p:cNvGrpSpPr>
          <p:nvPr/>
        </p:nvGrpSpPr>
        <p:grpSpPr bwMode="auto">
          <a:xfrm>
            <a:off x="4427538" y="3284538"/>
            <a:ext cx="1249362" cy="2101850"/>
            <a:chOff x="4270" y="2069"/>
            <a:chExt cx="787" cy="1324"/>
          </a:xfrm>
        </p:grpSpPr>
        <p:grpSp>
          <p:nvGrpSpPr>
            <p:cNvPr id="47213" name="Group 110"/>
            <p:cNvGrpSpPr>
              <a:grpSpLocks/>
            </p:cNvGrpSpPr>
            <p:nvPr/>
          </p:nvGrpSpPr>
          <p:grpSpPr bwMode="auto">
            <a:xfrm>
              <a:off x="4273" y="2069"/>
              <a:ext cx="784" cy="250"/>
              <a:chOff x="4273" y="2069"/>
              <a:chExt cx="784" cy="250"/>
            </a:xfrm>
          </p:grpSpPr>
          <p:sp>
            <p:nvSpPr>
              <p:cNvPr id="47223"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2"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nvGrpSpPr>
            <p:cNvPr id="47214" name="Group 111"/>
            <p:cNvGrpSpPr>
              <a:grpSpLocks/>
            </p:cNvGrpSpPr>
            <p:nvPr/>
          </p:nvGrpSpPr>
          <p:grpSpPr bwMode="auto">
            <a:xfrm>
              <a:off x="4273" y="2409"/>
              <a:ext cx="784" cy="250"/>
              <a:chOff x="4273" y="2069"/>
              <a:chExt cx="784" cy="250"/>
            </a:xfrm>
          </p:grpSpPr>
          <p:sp>
            <p:nvSpPr>
              <p:cNvPr id="47221"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47222"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nvGrpSpPr>
            <p:cNvPr id="47215" name="Group 114"/>
            <p:cNvGrpSpPr>
              <a:grpSpLocks/>
            </p:cNvGrpSpPr>
            <p:nvPr/>
          </p:nvGrpSpPr>
          <p:grpSpPr bwMode="auto">
            <a:xfrm>
              <a:off x="4270" y="2795"/>
              <a:ext cx="784" cy="250"/>
              <a:chOff x="4273" y="2069"/>
              <a:chExt cx="784" cy="250"/>
            </a:xfrm>
          </p:grpSpPr>
          <p:sp>
            <p:nvSpPr>
              <p:cNvPr id="47219"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47220"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nvGrpSpPr>
            <p:cNvPr id="47216" name="Group 117"/>
            <p:cNvGrpSpPr>
              <a:grpSpLocks/>
            </p:cNvGrpSpPr>
            <p:nvPr/>
          </p:nvGrpSpPr>
          <p:grpSpPr bwMode="auto">
            <a:xfrm>
              <a:off x="4273" y="3143"/>
              <a:ext cx="784" cy="250"/>
              <a:chOff x="4273" y="2069"/>
              <a:chExt cx="784" cy="250"/>
            </a:xfrm>
          </p:grpSpPr>
          <p:sp>
            <p:nvSpPr>
              <p:cNvPr id="47217"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47218"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sp>
        <p:nvSpPr>
          <p:cNvPr id="3" name="AutoShape 89"/>
          <p:cNvSpPr>
            <a:spLocks noChangeArrowheads="1"/>
          </p:cNvSpPr>
          <p:nvPr/>
        </p:nvSpPr>
        <p:spPr bwMode="auto">
          <a:xfrm>
            <a:off x="4500563" y="5948363"/>
            <a:ext cx="2089150" cy="504825"/>
          </a:xfrm>
          <a:prstGeom prst="wedgeRoundRectCallout">
            <a:avLst>
              <a:gd name="adj1" fmla="val -38296"/>
              <a:gd name="adj2" fmla="val -132704"/>
              <a:gd name="adj3" fmla="val 16667"/>
            </a:avLst>
          </a:prstGeom>
          <a:noFill/>
          <a:ln w="22225">
            <a:solidFill>
              <a:schemeClr val="folHlink"/>
            </a:solidFill>
            <a:miter lim="800000"/>
            <a:headEnd/>
            <a:tailEnd/>
          </a:ln>
        </p:spPr>
        <p:txBody>
          <a:bodyPr/>
          <a:lstStyle/>
          <a:p>
            <a:pPr algn="ctr" defTabSz="914400"/>
            <a:r>
              <a:rPr lang="zh-CN" altLang="en-US"/>
              <a:t>决定</a:t>
            </a:r>
            <a:r>
              <a:rPr lang="en-US" altLang="zh-CN">
                <a:solidFill>
                  <a:schemeClr val="hlink"/>
                </a:solidFill>
              </a:rPr>
              <a:t>(</a:t>
            </a:r>
            <a:r>
              <a:rPr lang="en-US" altLang="zh-CN">
                <a:solidFill>
                  <a:schemeClr val="hlink"/>
                </a:solidFill>
                <a:latin typeface="Times New Roman" pitchFamily="18" charset="0"/>
              </a:rPr>
              <a:t>Q0</a:t>
            </a:r>
            <a:r>
              <a:rPr lang="en-US" altLang="zh-CN">
                <a:solidFill>
                  <a:schemeClr val="hlink"/>
                </a:solidFill>
              </a:rPr>
              <a:t>)</a:t>
            </a:r>
            <a:r>
              <a:rPr lang="en-US" altLang="zh-CN" baseline="30000">
                <a:solidFill>
                  <a:schemeClr val="hlink"/>
                </a:solidFill>
                <a:latin typeface="Times New Roman" pitchFamily="18" charset="0"/>
              </a:rPr>
              <a:t>n+1</a:t>
            </a:r>
          </a:p>
        </p:txBody>
      </p:sp>
      <p:grpSp>
        <p:nvGrpSpPr>
          <p:cNvPr id="47264" name="Group 160"/>
          <p:cNvGrpSpPr>
            <a:grpSpLocks/>
          </p:cNvGrpSpPr>
          <p:nvPr/>
        </p:nvGrpSpPr>
        <p:grpSpPr bwMode="auto">
          <a:xfrm>
            <a:off x="6300788" y="2324100"/>
            <a:ext cx="2600325" cy="2760663"/>
            <a:chOff x="3918" y="1389"/>
            <a:chExt cx="1638" cy="1739"/>
          </a:xfrm>
        </p:grpSpPr>
        <p:sp>
          <p:nvSpPr>
            <p:cNvPr id="47186" name="Text Box 57"/>
            <p:cNvSpPr txBox="1">
              <a:spLocks noChangeArrowheads="1"/>
            </p:cNvSpPr>
            <p:nvPr/>
          </p:nvSpPr>
          <p:spPr bwMode="auto">
            <a:xfrm>
              <a:off x="4059" y="1389"/>
              <a:ext cx="131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J-K</a:t>
              </a:r>
              <a:r>
                <a:rPr lang="zh-CN" altLang="en-US">
                  <a:latin typeface="Times New Roman" pitchFamily="18" charset="0"/>
                </a:rPr>
                <a:t>功能表</a:t>
              </a:r>
            </a:p>
          </p:txBody>
        </p:sp>
        <p:grpSp>
          <p:nvGrpSpPr>
            <p:cNvPr id="47187" name="Group 159"/>
            <p:cNvGrpSpPr>
              <a:grpSpLocks/>
            </p:cNvGrpSpPr>
            <p:nvPr/>
          </p:nvGrpSpPr>
          <p:grpSpPr bwMode="auto">
            <a:xfrm>
              <a:off x="3918" y="1706"/>
              <a:ext cx="1638" cy="1422"/>
              <a:chOff x="3833" y="1487"/>
              <a:chExt cx="1638" cy="1422"/>
            </a:xfrm>
          </p:grpSpPr>
          <p:grpSp>
            <p:nvGrpSpPr>
              <p:cNvPr id="47188" name="Group 29"/>
              <p:cNvGrpSpPr>
                <a:grpSpLocks/>
              </p:cNvGrpSpPr>
              <p:nvPr/>
            </p:nvGrpSpPr>
            <p:grpSpPr bwMode="auto">
              <a:xfrm>
                <a:off x="3879" y="1487"/>
                <a:ext cx="771" cy="288"/>
                <a:chOff x="3243" y="1101"/>
                <a:chExt cx="771" cy="288"/>
              </a:xfrm>
            </p:grpSpPr>
            <p:sp>
              <p:nvSpPr>
                <p:cNvPr id="47211" name="Text Box 17"/>
                <p:cNvSpPr txBox="1">
                  <a:spLocks noChangeArrowheads="1"/>
                </p:cNvSpPr>
                <p:nvPr/>
              </p:nvSpPr>
              <p:spPr bwMode="auto">
                <a:xfrm>
                  <a:off x="3243" y="1101"/>
                  <a:ext cx="408" cy="288"/>
                </a:xfrm>
                <a:prstGeom prst="rect">
                  <a:avLst/>
                </a:prstGeom>
                <a:noFill/>
                <a:ln w="9525">
                  <a:noFill/>
                  <a:miter lim="800000"/>
                  <a:headEnd/>
                  <a:tailEnd/>
                </a:ln>
              </p:spPr>
              <p:txBody>
                <a:bodyPr>
                  <a:spAutoFit/>
                </a:bodyPr>
                <a:lstStyle/>
                <a:p>
                  <a:pPr algn="ctr"/>
                  <a:r>
                    <a:rPr kumimoji="1" lang="en-US" altLang="zh-CN">
                      <a:latin typeface="Times New Roman" pitchFamily="18" charset="0"/>
                    </a:rPr>
                    <a:t>J</a:t>
                  </a:r>
                  <a:endParaRPr lang="en-US" altLang="zh-CN">
                    <a:latin typeface="Arial" charset="0"/>
                  </a:endParaRPr>
                </a:p>
              </p:txBody>
            </p:sp>
            <p:sp>
              <p:nvSpPr>
                <p:cNvPr id="4" name="Text Box 18"/>
                <p:cNvSpPr txBox="1">
                  <a:spLocks noChangeArrowheads="1"/>
                </p:cNvSpPr>
                <p:nvPr/>
              </p:nvSpPr>
              <p:spPr bwMode="auto">
                <a:xfrm>
                  <a:off x="3634" y="1101"/>
                  <a:ext cx="380" cy="288"/>
                </a:xfrm>
                <a:prstGeom prst="rect">
                  <a:avLst/>
                </a:prstGeom>
                <a:noFill/>
                <a:ln w="9525">
                  <a:noFill/>
                  <a:miter lim="800000"/>
                  <a:headEnd/>
                  <a:tailEnd/>
                </a:ln>
              </p:spPr>
              <p:txBody>
                <a:bodyPr>
                  <a:spAutoFit/>
                </a:bodyPr>
                <a:lstStyle/>
                <a:p>
                  <a:pPr algn="ctr"/>
                  <a:r>
                    <a:rPr kumimoji="1" lang="en-US" altLang="zh-CN">
                      <a:latin typeface="Times New Roman" pitchFamily="18" charset="0"/>
                    </a:rPr>
                    <a:t>K</a:t>
                  </a:r>
                  <a:endParaRPr lang="en-US" altLang="zh-CN">
                    <a:latin typeface="Arial" charset="0"/>
                  </a:endParaRPr>
                </a:p>
              </p:txBody>
            </p:sp>
          </p:grpSp>
          <p:sp>
            <p:nvSpPr>
              <p:cNvPr id="47189" name="Text Box 19"/>
              <p:cNvSpPr txBox="1">
                <a:spLocks noChangeArrowheads="1"/>
              </p:cNvSpPr>
              <p:nvPr/>
            </p:nvSpPr>
            <p:spPr bwMode="auto">
              <a:xfrm>
                <a:off x="4741" y="1487"/>
                <a:ext cx="730" cy="288"/>
              </a:xfrm>
              <a:prstGeom prst="rect">
                <a:avLst/>
              </a:prstGeom>
              <a:noFill/>
              <a:ln w="9525">
                <a:noFill/>
                <a:miter lim="800000"/>
                <a:headEnd/>
                <a:tailEnd/>
              </a:ln>
            </p:spPr>
            <p:txBody>
              <a:bodyPr>
                <a:spAutoFit/>
              </a:bodyPr>
              <a:lstStyle/>
              <a:p>
                <a:pPr algn="ctr"/>
                <a:r>
                  <a:rPr kumimoji="1" lang="en-US" altLang="zh-CN">
                    <a:latin typeface="Times New Roman" pitchFamily="18" charset="0"/>
                  </a:rPr>
                  <a:t>Q</a:t>
                </a:r>
                <a:r>
                  <a:rPr kumimoji="1" lang="en-US" altLang="zh-CN" baseline="30000">
                    <a:latin typeface="Times New Roman" pitchFamily="18" charset="0"/>
                  </a:rPr>
                  <a:t>n+1</a:t>
                </a:r>
                <a:endParaRPr lang="en-US" altLang="zh-CN" baseline="30000">
                  <a:latin typeface="Times New Roman" pitchFamily="18" charset="0"/>
                </a:endParaRPr>
              </a:p>
            </p:txBody>
          </p:sp>
          <p:sp>
            <p:nvSpPr>
              <p:cNvPr id="47190" name="Text Box 23"/>
              <p:cNvSpPr txBox="1">
                <a:spLocks noChangeArrowheads="1"/>
              </p:cNvSpPr>
              <p:nvPr/>
            </p:nvSpPr>
            <p:spPr bwMode="auto">
              <a:xfrm>
                <a:off x="4860" y="1787"/>
                <a:ext cx="360"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Q</a:t>
                </a:r>
                <a:endParaRPr lang="en-US" altLang="zh-CN" sz="2800">
                  <a:latin typeface="Arial" charset="0"/>
                </a:endParaRPr>
              </a:p>
            </p:txBody>
          </p:sp>
          <p:sp>
            <p:nvSpPr>
              <p:cNvPr id="47191" name="Line 32"/>
              <p:cNvSpPr>
                <a:spLocks noChangeShapeType="1"/>
              </p:cNvSpPr>
              <p:nvPr/>
            </p:nvSpPr>
            <p:spPr bwMode="auto">
              <a:xfrm>
                <a:off x="3833" y="1503"/>
                <a:ext cx="1587" cy="0"/>
              </a:xfrm>
              <a:prstGeom prst="line">
                <a:avLst/>
              </a:prstGeom>
              <a:noFill/>
              <a:ln w="28575">
                <a:solidFill>
                  <a:schemeClr val="folHlink"/>
                </a:solidFill>
                <a:round/>
                <a:headEnd/>
                <a:tailEnd/>
              </a:ln>
            </p:spPr>
            <p:txBody>
              <a:bodyPr/>
              <a:lstStyle/>
              <a:p>
                <a:endParaRPr lang="zh-CN" altLang="en-US"/>
              </a:p>
            </p:txBody>
          </p:sp>
          <p:sp>
            <p:nvSpPr>
              <p:cNvPr id="47192" name="Line 35"/>
              <p:cNvSpPr>
                <a:spLocks noChangeShapeType="1"/>
              </p:cNvSpPr>
              <p:nvPr/>
            </p:nvSpPr>
            <p:spPr bwMode="auto">
              <a:xfrm>
                <a:off x="4745" y="1503"/>
                <a:ext cx="0" cy="1392"/>
              </a:xfrm>
              <a:prstGeom prst="line">
                <a:avLst/>
              </a:prstGeom>
              <a:noFill/>
              <a:ln w="9525">
                <a:solidFill>
                  <a:srgbClr val="000000"/>
                </a:solidFill>
                <a:round/>
                <a:headEnd/>
                <a:tailEnd/>
              </a:ln>
            </p:spPr>
            <p:txBody>
              <a:bodyPr/>
              <a:lstStyle/>
              <a:p>
                <a:endParaRPr lang="zh-CN" altLang="en-US"/>
              </a:p>
            </p:txBody>
          </p:sp>
          <p:sp>
            <p:nvSpPr>
              <p:cNvPr id="47193" name="Line 32"/>
              <p:cNvSpPr>
                <a:spLocks noChangeShapeType="1"/>
              </p:cNvSpPr>
              <p:nvPr/>
            </p:nvSpPr>
            <p:spPr bwMode="auto">
              <a:xfrm>
                <a:off x="3833" y="1775"/>
                <a:ext cx="1587" cy="0"/>
              </a:xfrm>
              <a:prstGeom prst="line">
                <a:avLst/>
              </a:prstGeom>
              <a:noFill/>
              <a:ln w="28575">
                <a:solidFill>
                  <a:schemeClr val="folHlink"/>
                </a:solidFill>
                <a:round/>
                <a:headEnd/>
                <a:tailEnd/>
              </a:ln>
            </p:spPr>
            <p:txBody>
              <a:bodyPr/>
              <a:lstStyle/>
              <a:p>
                <a:endParaRPr lang="zh-CN" altLang="en-US"/>
              </a:p>
            </p:txBody>
          </p:sp>
          <p:grpSp>
            <p:nvGrpSpPr>
              <p:cNvPr id="47194" name="Group 37"/>
              <p:cNvGrpSpPr>
                <a:grpSpLocks/>
              </p:cNvGrpSpPr>
              <p:nvPr/>
            </p:nvGrpSpPr>
            <p:grpSpPr bwMode="auto">
              <a:xfrm>
                <a:off x="3879" y="1780"/>
                <a:ext cx="771" cy="327"/>
                <a:chOff x="3243" y="1101"/>
                <a:chExt cx="771" cy="327"/>
              </a:xfrm>
            </p:grpSpPr>
            <p:sp>
              <p:nvSpPr>
                <p:cNvPr id="47209" name="Text Box 17"/>
                <p:cNvSpPr txBox="1">
                  <a:spLocks noChangeArrowheads="1"/>
                </p:cNvSpPr>
                <p:nvPr/>
              </p:nvSpPr>
              <p:spPr bwMode="auto">
                <a:xfrm>
                  <a:off x="3243" y="1101"/>
                  <a:ext cx="408"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0</a:t>
                  </a:r>
                  <a:endParaRPr lang="en-US" altLang="zh-CN" sz="2800">
                    <a:latin typeface="Arial" charset="0"/>
                  </a:endParaRPr>
                </a:p>
              </p:txBody>
            </p:sp>
            <p:sp>
              <p:nvSpPr>
                <p:cNvPr id="47210" name="Text Box 18"/>
                <p:cNvSpPr txBox="1">
                  <a:spLocks noChangeArrowheads="1"/>
                </p:cNvSpPr>
                <p:nvPr/>
              </p:nvSpPr>
              <p:spPr bwMode="auto">
                <a:xfrm>
                  <a:off x="3634" y="1101"/>
                  <a:ext cx="380"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0</a:t>
                  </a:r>
                  <a:endParaRPr lang="en-US" altLang="zh-CN" sz="2800">
                    <a:latin typeface="Arial" charset="0"/>
                  </a:endParaRPr>
                </a:p>
              </p:txBody>
            </p:sp>
          </p:grpSp>
          <p:grpSp>
            <p:nvGrpSpPr>
              <p:cNvPr id="47195" name="Group 40"/>
              <p:cNvGrpSpPr>
                <a:grpSpLocks/>
              </p:cNvGrpSpPr>
              <p:nvPr/>
            </p:nvGrpSpPr>
            <p:grpSpPr bwMode="auto">
              <a:xfrm>
                <a:off x="3879" y="2047"/>
                <a:ext cx="771" cy="327"/>
                <a:chOff x="3243" y="1101"/>
                <a:chExt cx="771" cy="327"/>
              </a:xfrm>
            </p:grpSpPr>
            <p:sp>
              <p:nvSpPr>
                <p:cNvPr id="47207" name="Text Box 17"/>
                <p:cNvSpPr txBox="1">
                  <a:spLocks noChangeArrowheads="1"/>
                </p:cNvSpPr>
                <p:nvPr/>
              </p:nvSpPr>
              <p:spPr bwMode="auto">
                <a:xfrm>
                  <a:off x="3243" y="1101"/>
                  <a:ext cx="408"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0</a:t>
                  </a:r>
                  <a:endParaRPr lang="en-US" altLang="zh-CN" sz="2800">
                    <a:latin typeface="Arial" charset="0"/>
                  </a:endParaRPr>
                </a:p>
              </p:txBody>
            </p:sp>
            <p:sp>
              <p:nvSpPr>
                <p:cNvPr id="47208" name="Text Box 18"/>
                <p:cNvSpPr txBox="1">
                  <a:spLocks noChangeArrowheads="1"/>
                </p:cNvSpPr>
                <p:nvPr/>
              </p:nvSpPr>
              <p:spPr bwMode="auto">
                <a:xfrm>
                  <a:off x="3634" y="1101"/>
                  <a:ext cx="380"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1</a:t>
                  </a:r>
                  <a:endParaRPr lang="en-US" altLang="zh-CN" sz="2800">
                    <a:latin typeface="Arial" charset="0"/>
                  </a:endParaRPr>
                </a:p>
              </p:txBody>
            </p:sp>
          </p:grpSp>
          <p:grpSp>
            <p:nvGrpSpPr>
              <p:cNvPr id="47196" name="Group 43"/>
              <p:cNvGrpSpPr>
                <a:grpSpLocks/>
              </p:cNvGrpSpPr>
              <p:nvPr/>
            </p:nvGrpSpPr>
            <p:grpSpPr bwMode="auto">
              <a:xfrm>
                <a:off x="3879" y="2310"/>
                <a:ext cx="771" cy="327"/>
                <a:chOff x="3243" y="1101"/>
                <a:chExt cx="771" cy="327"/>
              </a:xfrm>
            </p:grpSpPr>
            <p:sp>
              <p:nvSpPr>
                <p:cNvPr id="47205" name="Text Box 17"/>
                <p:cNvSpPr txBox="1">
                  <a:spLocks noChangeArrowheads="1"/>
                </p:cNvSpPr>
                <p:nvPr/>
              </p:nvSpPr>
              <p:spPr bwMode="auto">
                <a:xfrm>
                  <a:off x="3243" y="1101"/>
                  <a:ext cx="408"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1</a:t>
                  </a:r>
                  <a:endParaRPr lang="en-US" altLang="zh-CN" sz="2800">
                    <a:latin typeface="Arial" charset="0"/>
                  </a:endParaRPr>
                </a:p>
              </p:txBody>
            </p:sp>
            <p:sp>
              <p:nvSpPr>
                <p:cNvPr id="47206" name="Text Box 18"/>
                <p:cNvSpPr txBox="1">
                  <a:spLocks noChangeArrowheads="1"/>
                </p:cNvSpPr>
                <p:nvPr/>
              </p:nvSpPr>
              <p:spPr bwMode="auto">
                <a:xfrm>
                  <a:off x="3634" y="1101"/>
                  <a:ext cx="380"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0</a:t>
                  </a:r>
                  <a:endParaRPr lang="en-US" altLang="zh-CN" sz="2800">
                    <a:latin typeface="Arial" charset="0"/>
                  </a:endParaRPr>
                </a:p>
              </p:txBody>
            </p:sp>
          </p:grpSp>
          <p:grpSp>
            <p:nvGrpSpPr>
              <p:cNvPr id="47197" name="Group 46"/>
              <p:cNvGrpSpPr>
                <a:grpSpLocks/>
              </p:cNvGrpSpPr>
              <p:nvPr/>
            </p:nvGrpSpPr>
            <p:grpSpPr bwMode="auto">
              <a:xfrm>
                <a:off x="3879" y="2582"/>
                <a:ext cx="771" cy="327"/>
                <a:chOff x="3243" y="1101"/>
                <a:chExt cx="771" cy="327"/>
              </a:xfrm>
            </p:grpSpPr>
            <p:sp>
              <p:nvSpPr>
                <p:cNvPr id="47203" name="Text Box 17"/>
                <p:cNvSpPr txBox="1">
                  <a:spLocks noChangeArrowheads="1"/>
                </p:cNvSpPr>
                <p:nvPr/>
              </p:nvSpPr>
              <p:spPr bwMode="auto">
                <a:xfrm>
                  <a:off x="3243" y="1101"/>
                  <a:ext cx="408"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1</a:t>
                  </a:r>
                  <a:endParaRPr lang="en-US" altLang="zh-CN" sz="2800">
                    <a:latin typeface="Arial" charset="0"/>
                  </a:endParaRPr>
                </a:p>
              </p:txBody>
            </p:sp>
            <p:sp>
              <p:nvSpPr>
                <p:cNvPr id="47204" name="Text Box 18"/>
                <p:cNvSpPr txBox="1">
                  <a:spLocks noChangeArrowheads="1"/>
                </p:cNvSpPr>
                <p:nvPr/>
              </p:nvSpPr>
              <p:spPr bwMode="auto">
                <a:xfrm>
                  <a:off x="3634" y="1101"/>
                  <a:ext cx="380"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1</a:t>
                  </a:r>
                  <a:endParaRPr lang="en-US" altLang="zh-CN" sz="2800">
                    <a:latin typeface="Arial" charset="0"/>
                  </a:endParaRPr>
                </a:p>
              </p:txBody>
            </p:sp>
          </p:grpSp>
          <p:sp>
            <p:nvSpPr>
              <p:cNvPr id="47198" name="Line 32"/>
              <p:cNvSpPr>
                <a:spLocks noChangeShapeType="1"/>
              </p:cNvSpPr>
              <p:nvPr/>
            </p:nvSpPr>
            <p:spPr bwMode="auto">
              <a:xfrm>
                <a:off x="3833" y="2909"/>
                <a:ext cx="1587" cy="0"/>
              </a:xfrm>
              <a:prstGeom prst="line">
                <a:avLst/>
              </a:prstGeom>
              <a:noFill/>
              <a:ln w="28575">
                <a:solidFill>
                  <a:schemeClr val="folHlink"/>
                </a:solidFill>
                <a:round/>
                <a:headEnd/>
                <a:tailEnd/>
              </a:ln>
            </p:spPr>
            <p:txBody>
              <a:bodyPr/>
              <a:lstStyle/>
              <a:p>
                <a:endParaRPr lang="zh-CN" altLang="en-US"/>
              </a:p>
            </p:txBody>
          </p:sp>
          <p:sp>
            <p:nvSpPr>
              <p:cNvPr id="47199" name="Text Box 23"/>
              <p:cNvSpPr txBox="1">
                <a:spLocks noChangeArrowheads="1"/>
              </p:cNvSpPr>
              <p:nvPr/>
            </p:nvSpPr>
            <p:spPr bwMode="auto">
              <a:xfrm>
                <a:off x="4823" y="2046"/>
                <a:ext cx="451"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0</a:t>
                </a:r>
                <a:endParaRPr lang="en-US" altLang="zh-CN" sz="2800">
                  <a:latin typeface="Arial" charset="0"/>
                </a:endParaRPr>
              </a:p>
            </p:txBody>
          </p:sp>
          <p:sp>
            <p:nvSpPr>
              <p:cNvPr id="47200" name="Text Box 23"/>
              <p:cNvSpPr txBox="1">
                <a:spLocks noChangeArrowheads="1"/>
              </p:cNvSpPr>
              <p:nvPr/>
            </p:nvSpPr>
            <p:spPr bwMode="auto">
              <a:xfrm>
                <a:off x="4823" y="2310"/>
                <a:ext cx="451"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1</a:t>
                </a:r>
                <a:endParaRPr lang="en-US" altLang="zh-CN" sz="2800">
                  <a:latin typeface="Arial" charset="0"/>
                </a:endParaRPr>
              </a:p>
            </p:txBody>
          </p:sp>
          <p:sp>
            <p:nvSpPr>
              <p:cNvPr id="47201" name="Text Box 23"/>
              <p:cNvSpPr txBox="1">
                <a:spLocks noChangeArrowheads="1"/>
              </p:cNvSpPr>
              <p:nvPr/>
            </p:nvSpPr>
            <p:spPr bwMode="auto">
              <a:xfrm>
                <a:off x="4823" y="2582"/>
                <a:ext cx="451" cy="327"/>
              </a:xfrm>
              <a:prstGeom prst="rect">
                <a:avLst/>
              </a:prstGeom>
              <a:noFill/>
              <a:ln w="9525">
                <a:noFill/>
                <a:miter lim="800000"/>
                <a:headEnd/>
                <a:tailEnd/>
              </a:ln>
            </p:spPr>
            <p:txBody>
              <a:bodyPr>
                <a:spAutoFit/>
              </a:bodyPr>
              <a:lstStyle/>
              <a:p>
                <a:pPr algn="ctr"/>
                <a:r>
                  <a:rPr kumimoji="1" lang="en-US" altLang="zh-CN" sz="2800">
                    <a:latin typeface="Times New Roman" pitchFamily="18" charset="0"/>
                  </a:rPr>
                  <a:t>Q</a:t>
                </a:r>
                <a:endParaRPr lang="en-US" altLang="zh-CN" sz="2800">
                  <a:latin typeface="Arial" charset="0"/>
                </a:endParaRPr>
              </a:p>
            </p:txBody>
          </p:sp>
          <p:sp>
            <p:nvSpPr>
              <p:cNvPr id="47202" name="Line 114"/>
              <p:cNvSpPr>
                <a:spLocks noChangeShapeType="1"/>
              </p:cNvSpPr>
              <p:nvPr/>
            </p:nvSpPr>
            <p:spPr bwMode="auto">
              <a:xfrm>
                <a:off x="4951" y="2637"/>
                <a:ext cx="181" cy="0"/>
              </a:xfrm>
              <a:prstGeom prst="line">
                <a:avLst/>
              </a:prstGeom>
              <a:noFill/>
              <a:ln w="28575">
                <a:solidFill>
                  <a:schemeClr val="tx1"/>
                </a:solidFill>
                <a:round/>
                <a:headEnd/>
                <a:tailEnd/>
              </a:ln>
            </p:spPr>
            <p:txBody>
              <a:bodyPr/>
              <a:lstStyle/>
              <a:p>
                <a:endParaRPr lang="zh-CN" altLang="en-US"/>
              </a:p>
            </p:txBody>
          </p:sp>
        </p:grpSp>
      </p:grpSp>
      <p:sp>
        <p:nvSpPr>
          <p:cNvPr id="47265" name="Rectangle 161"/>
          <p:cNvSpPr>
            <a:spLocks noChangeArrowheads="1"/>
          </p:cNvSpPr>
          <p:nvPr/>
        </p:nvSpPr>
        <p:spPr bwMode="auto">
          <a:xfrm>
            <a:off x="3995738" y="3284538"/>
            <a:ext cx="360362" cy="2160587"/>
          </a:xfrm>
          <a:prstGeom prst="rect">
            <a:avLst/>
          </a:prstGeom>
          <a:noFill/>
          <a:ln w="22225">
            <a:solidFill>
              <a:schemeClr val="hlink"/>
            </a:solidFill>
            <a:miter lim="800000"/>
            <a:headEnd/>
            <a:tailEnd/>
          </a:ln>
        </p:spPr>
        <p:txBody>
          <a:bodyPr wrap="none" anchor="ctr"/>
          <a:lstStyle/>
          <a:p>
            <a:endParaRPr lang="zh-CN" altLang="en-US"/>
          </a:p>
        </p:txBody>
      </p:sp>
      <p:grpSp>
        <p:nvGrpSpPr>
          <p:cNvPr id="47279" name="Group 175"/>
          <p:cNvGrpSpPr>
            <a:grpSpLocks/>
          </p:cNvGrpSpPr>
          <p:nvPr/>
        </p:nvGrpSpPr>
        <p:grpSpPr bwMode="auto">
          <a:xfrm>
            <a:off x="4452938" y="3246438"/>
            <a:ext cx="1173162" cy="2236787"/>
            <a:chOff x="975" y="2045"/>
            <a:chExt cx="739" cy="1409"/>
          </a:xfrm>
        </p:grpSpPr>
        <p:grpSp>
          <p:nvGrpSpPr>
            <p:cNvPr id="47174" name="Group 165"/>
            <p:cNvGrpSpPr>
              <a:grpSpLocks/>
            </p:cNvGrpSpPr>
            <p:nvPr/>
          </p:nvGrpSpPr>
          <p:grpSpPr bwMode="auto">
            <a:xfrm>
              <a:off x="975" y="2045"/>
              <a:ext cx="739" cy="330"/>
              <a:chOff x="962" y="2490"/>
              <a:chExt cx="739" cy="330"/>
            </a:xfrm>
          </p:grpSpPr>
          <p:sp>
            <p:nvSpPr>
              <p:cNvPr id="47184" name="Text Box 162"/>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47185" name="Text Box 164"/>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grpSp>
          <p:nvGrpSpPr>
            <p:cNvPr id="47175" name="Group 166"/>
            <p:cNvGrpSpPr>
              <a:grpSpLocks/>
            </p:cNvGrpSpPr>
            <p:nvPr/>
          </p:nvGrpSpPr>
          <p:grpSpPr bwMode="auto">
            <a:xfrm>
              <a:off x="975" y="2420"/>
              <a:ext cx="739" cy="330"/>
              <a:chOff x="962" y="2490"/>
              <a:chExt cx="739" cy="330"/>
            </a:xfrm>
          </p:grpSpPr>
          <p:sp>
            <p:nvSpPr>
              <p:cNvPr id="47182" name="Text Box 167"/>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47183" name="Text Box 168"/>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grpSp>
        <p:grpSp>
          <p:nvGrpSpPr>
            <p:cNvPr id="47176" name="Group 169"/>
            <p:cNvGrpSpPr>
              <a:grpSpLocks/>
            </p:cNvGrpSpPr>
            <p:nvPr/>
          </p:nvGrpSpPr>
          <p:grpSpPr bwMode="auto">
            <a:xfrm>
              <a:off x="975" y="2774"/>
              <a:ext cx="739" cy="330"/>
              <a:chOff x="962" y="2490"/>
              <a:chExt cx="739" cy="330"/>
            </a:xfrm>
          </p:grpSpPr>
          <p:sp>
            <p:nvSpPr>
              <p:cNvPr id="47180" name="Text Box 170"/>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47181" name="Text Box 171"/>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grpSp>
          <p:nvGrpSpPr>
            <p:cNvPr id="47177" name="Group 172"/>
            <p:cNvGrpSpPr>
              <a:grpSpLocks/>
            </p:cNvGrpSpPr>
            <p:nvPr/>
          </p:nvGrpSpPr>
          <p:grpSpPr bwMode="auto">
            <a:xfrm>
              <a:off x="975" y="3124"/>
              <a:ext cx="739" cy="330"/>
              <a:chOff x="962" y="2490"/>
              <a:chExt cx="739" cy="330"/>
            </a:xfrm>
          </p:grpSpPr>
          <p:sp>
            <p:nvSpPr>
              <p:cNvPr id="47178" name="Text Box 173"/>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47179" name="Text Box 174"/>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grpSp>
      </p:grpSp>
      <p:grpSp>
        <p:nvGrpSpPr>
          <p:cNvPr id="47280" name="Group 176"/>
          <p:cNvGrpSpPr>
            <a:grpSpLocks/>
          </p:cNvGrpSpPr>
          <p:nvPr/>
        </p:nvGrpSpPr>
        <p:grpSpPr bwMode="auto">
          <a:xfrm>
            <a:off x="336550" y="1844675"/>
            <a:ext cx="2884488" cy="3695700"/>
            <a:chOff x="1937" y="1162"/>
            <a:chExt cx="1817" cy="2328"/>
          </a:xfrm>
        </p:grpSpPr>
        <p:grpSp>
          <p:nvGrpSpPr>
            <p:cNvPr id="47144" name="Group 177"/>
            <p:cNvGrpSpPr>
              <a:grpSpLocks/>
            </p:cNvGrpSpPr>
            <p:nvPr/>
          </p:nvGrpSpPr>
          <p:grpSpPr bwMode="auto">
            <a:xfrm>
              <a:off x="1937" y="1570"/>
              <a:ext cx="1623" cy="1920"/>
              <a:chOff x="2246" y="1917"/>
              <a:chExt cx="1623" cy="1920"/>
            </a:xfrm>
          </p:grpSpPr>
          <p:grpSp>
            <p:nvGrpSpPr>
              <p:cNvPr id="47146" name="Group 178"/>
              <p:cNvGrpSpPr>
                <a:grpSpLocks/>
              </p:cNvGrpSpPr>
              <p:nvPr/>
            </p:nvGrpSpPr>
            <p:grpSpPr bwMode="auto">
              <a:xfrm>
                <a:off x="2246" y="1917"/>
                <a:ext cx="1042" cy="515"/>
                <a:chOff x="1519" y="1933"/>
                <a:chExt cx="1042" cy="515"/>
              </a:xfrm>
            </p:grpSpPr>
            <p:sp>
              <p:nvSpPr>
                <p:cNvPr id="47171" name="Line 75"/>
                <p:cNvSpPr>
                  <a:spLocks noChangeShapeType="1"/>
                </p:cNvSpPr>
                <p:nvPr/>
              </p:nvSpPr>
              <p:spPr bwMode="auto">
                <a:xfrm flipH="1" flipV="1">
                  <a:off x="2018" y="2040"/>
                  <a:ext cx="362" cy="362"/>
                </a:xfrm>
                <a:prstGeom prst="line">
                  <a:avLst/>
                </a:prstGeom>
                <a:noFill/>
                <a:ln w="28575">
                  <a:solidFill>
                    <a:schemeClr val="folHlink"/>
                  </a:solidFill>
                  <a:round/>
                  <a:headEnd/>
                  <a:tailEnd/>
                </a:ln>
              </p:spPr>
              <p:txBody>
                <a:bodyPr/>
                <a:lstStyle/>
                <a:p>
                  <a:endParaRPr lang="zh-CN" altLang="en-US"/>
                </a:p>
              </p:txBody>
            </p:sp>
            <p:sp>
              <p:nvSpPr>
                <p:cNvPr id="47172" name="Text Box 76"/>
                <p:cNvSpPr txBox="1">
                  <a:spLocks noChangeArrowheads="1"/>
                </p:cNvSpPr>
                <p:nvPr/>
              </p:nvSpPr>
              <p:spPr bwMode="auto">
                <a:xfrm>
                  <a:off x="1972" y="193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a:t>
                  </a:r>
                </a:p>
              </p:txBody>
            </p:sp>
            <p:sp>
              <p:nvSpPr>
                <p:cNvPr id="47173" name="Text Box 77"/>
                <p:cNvSpPr txBox="1">
                  <a:spLocks noChangeArrowheads="1"/>
                </p:cNvSpPr>
                <p:nvPr/>
              </p:nvSpPr>
              <p:spPr bwMode="auto">
                <a:xfrm>
                  <a:off x="1519" y="2160"/>
                  <a:ext cx="81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grpSp>
          <p:grpSp>
            <p:nvGrpSpPr>
              <p:cNvPr id="47147" name="Group 182"/>
              <p:cNvGrpSpPr>
                <a:grpSpLocks/>
              </p:cNvGrpSpPr>
              <p:nvPr/>
            </p:nvGrpSpPr>
            <p:grpSpPr bwMode="auto">
              <a:xfrm>
                <a:off x="2640" y="2091"/>
                <a:ext cx="1229" cy="1746"/>
                <a:chOff x="2640" y="2091"/>
                <a:chExt cx="1229" cy="1746"/>
              </a:xfrm>
            </p:grpSpPr>
            <p:grpSp>
              <p:nvGrpSpPr>
                <p:cNvPr id="47148" name="Group 183"/>
                <p:cNvGrpSpPr>
                  <a:grpSpLocks/>
                </p:cNvGrpSpPr>
                <p:nvPr/>
              </p:nvGrpSpPr>
              <p:grpSpPr bwMode="auto">
                <a:xfrm>
                  <a:off x="3094" y="2091"/>
                  <a:ext cx="775" cy="250"/>
                  <a:chOff x="3094" y="2091"/>
                  <a:chExt cx="775" cy="250"/>
                </a:xfrm>
              </p:grpSpPr>
              <p:sp>
                <p:nvSpPr>
                  <p:cNvPr id="47169" name="Text Box 71"/>
                  <p:cNvSpPr txBox="1">
                    <a:spLocks noChangeArrowheads="1"/>
                  </p:cNvSpPr>
                  <p:nvPr/>
                </p:nvSpPr>
                <p:spPr bwMode="auto">
                  <a:xfrm>
                    <a:off x="309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47170" name="Text Box 72"/>
                  <p:cNvSpPr txBox="1">
                    <a:spLocks noChangeArrowheads="1"/>
                  </p:cNvSpPr>
                  <p:nvPr/>
                </p:nvSpPr>
                <p:spPr bwMode="auto">
                  <a:xfrm>
                    <a:off x="3448"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47149" name="Group 186"/>
                <p:cNvGrpSpPr>
                  <a:grpSpLocks/>
                </p:cNvGrpSpPr>
                <p:nvPr/>
              </p:nvGrpSpPr>
              <p:grpSpPr bwMode="auto">
                <a:xfrm>
                  <a:off x="2640" y="2409"/>
                  <a:ext cx="421" cy="1362"/>
                  <a:chOff x="2640" y="2409"/>
                  <a:chExt cx="421" cy="1362"/>
                </a:xfrm>
              </p:grpSpPr>
              <p:sp>
                <p:nvSpPr>
                  <p:cNvPr id="47165" name="Text Box 73"/>
                  <p:cNvSpPr txBox="1">
                    <a:spLocks noChangeArrowheads="1"/>
                  </p:cNvSpPr>
                  <p:nvPr/>
                </p:nvSpPr>
                <p:spPr bwMode="auto">
                  <a:xfrm>
                    <a:off x="2640" y="240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0</a:t>
                    </a:r>
                  </a:p>
                </p:txBody>
              </p:sp>
              <p:sp>
                <p:nvSpPr>
                  <p:cNvPr id="47166" name="Text Box 74"/>
                  <p:cNvSpPr txBox="1">
                    <a:spLocks noChangeArrowheads="1"/>
                  </p:cNvSpPr>
                  <p:nvPr/>
                </p:nvSpPr>
                <p:spPr bwMode="auto">
                  <a:xfrm>
                    <a:off x="2640" y="2772"/>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1</a:t>
                    </a:r>
                  </a:p>
                </p:txBody>
              </p:sp>
              <p:sp>
                <p:nvSpPr>
                  <p:cNvPr id="47167" name="Text Box 73"/>
                  <p:cNvSpPr txBox="1">
                    <a:spLocks noChangeArrowheads="1"/>
                  </p:cNvSpPr>
                  <p:nvPr/>
                </p:nvSpPr>
                <p:spPr bwMode="auto">
                  <a:xfrm>
                    <a:off x="2640" y="3158"/>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0</a:t>
                    </a:r>
                  </a:p>
                </p:txBody>
              </p:sp>
              <p:sp>
                <p:nvSpPr>
                  <p:cNvPr id="47168" name="Text Box 74"/>
                  <p:cNvSpPr txBox="1">
                    <a:spLocks noChangeArrowheads="1"/>
                  </p:cNvSpPr>
                  <p:nvPr/>
                </p:nvSpPr>
                <p:spPr bwMode="auto">
                  <a:xfrm>
                    <a:off x="2640" y="3521"/>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1</a:t>
                    </a:r>
                  </a:p>
                </p:txBody>
              </p:sp>
            </p:grpSp>
            <p:grpSp>
              <p:nvGrpSpPr>
                <p:cNvPr id="47150" name="Group 191"/>
                <p:cNvGrpSpPr>
                  <a:grpSpLocks/>
                </p:cNvGrpSpPr>
                <p:nvPr/>
              </p:nvGrpSpPr>
              <p:grpSpPr bwMode="auto">
                <a:xfrm>
                  <a:off x="3107" y="2387"/>
                  <a:ext cx="725" cy="1450"/>
                  <a:chOff x="3107" y="2387"/>
                  <a:chExt cx="725" cy="1450"/>
                </a:xfrm>
              </p:grpSpPr>
              <p:grpSp>
                <p:nvGrpSpPr>
                  <p:cNvPr id="47151" name="Group 192"/>
                  <p:cNvGrpSpPr>
                    <a:grpSpLocks/>
                  </p:cNvGrpSpPr>
                  <p:nvPr/>
                </p:nvGrpSpPr>
                <p:grpSpPr bwMode="auto">
                  <a:xfrm>
                    <a:off x="3107" y="2387"/>
                    <a:ext cx="725" cy="725"/>
                    <a:chOff x="3107" y="2387"/>
                    <a:chExt cx="725" cy="725"/>
                  </a:xfrm>
                </p:grpSpPr>
                <p:grpSp>
                  <p:nvGrpSpPr>
                    <p:cNvPr id="47159" name="Group 193"/>
                    <p:cNvGrpSpPr>
                      <a:grpSpLocks/>
                    </p:cNvGrpSpPr>
                    <p:nvPr/>
                  </p:nvGrpSpPr>
                  <p:grpSpPr bwMode="auto">
                    <a:xfrm>
                      <a:off x="3107" y="2387"/>
                      <a:ext cx="725" cy="363"/>
                      <a:chOff x="3107" y="2387"/>
                      <a:chExt cx="725" cy="363"/>
                    </a:xfrm>
                  </p:grpSpPr>
                  <p:sp>
                    <p:nvSpPr>
                      <p:cNvPr id="47163" name="Rectangle 194"/>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164" name="Rectangle 195"/>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47160" name="Group 196"/>
                    <p:cNvGrpSpPr>
                      <a:grpSpLocks/>
                    </p:cNvGrpSpPr>
                    <p:nvPr/>
                  </p:nvGrpSpPr>
                  <p:grpSpPr bwMode="auto">
                    <a:xfrm>
                      <a:off x="3107" y="2749"/>
                      <a:ext cx="725" cy="363"/>
                      <a:chOff x="3107" y="2387"/>
                      <a:chExt cx="725" cy="363"/>
                    </a:xfrm>
                  </p:grpSpPr>
                  <p:sp>
                    <p:nvSpPr>
                      <p:cNvPr id="47161" name="Rectangle 197"/>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162" name="Rectangle 198"/>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nvGrpSpPr>
                  <p:cNvPr id="47152" name="Group 199"/>
                  <p:cNvGrpSpPr>
                    <a:grpSpLocks/>
                  </p:cNvGrpSpPr>
                  <p:nvPr/>
                </p:nvGrpSpPr>
                <p:grpSpPr bwMode="auto">
                  <a:xfrm>
                    <a:off x="3107" y="3112"/>
                    <a:ext cx="725" cy="725"/>
                    <a:chOff x="3107" y="2387"/>
                    <a:chExt cx="725" cy="725"/>
                  </a:xfrm>
                </p:grpSpPr>
                <p:grpSp>
                  <p:nvGrpSpPr>
                    <p:cNvPr id="47153" name="Group 200"/>
                    <p:cNvGrpSpPr>
                      <a:grpSpLocks/>
                    </p:cNvGrpSpPr>
                    <p:nvPr/>
                  </p:nvGrpSpPr>
                  <p:grpSpPr bwMode="auto">
                    <a:xfrm>
                      <a:off x="3107" y="2387"/>
                      <a:ext cx="725" cy="363"/>
                      <a:chOff x="3107" y="2387"/>
                      <a:chExt cx="725" cy="363"/>
                    </a:xfrm>
                  </p:grpSpPr>
                  <p:sp>
                    <p:nvSpPr>
                      <p:cNvPr id="47157" name="Rectangle 201"/>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158" name="Rectangle 202"/>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47154" name="Group 203"/>
                    <p:cNvGrpSpPr>
                      <a:grpSpLocks/>
                    </p:cNvGrpSpPr>
                    <p:nvPr/>
                  </p:nvGrpSpPr>
                  <p:grpSpPr bwMode="auto">
                    <a:xfrm>
                      <a:off x="3107" y="2749"/>
                      <a:ext cx="725" cy="363"/>
                      <a:chOff x="3107" y="2387"/>
                      <a:chExt cx="725" cy="363"/>
                    </a:xfrm>
                  </p:grpSpPr>
                  <p:sp>
                    <p:nvSpPr>
                      <p:cNvPr id="47155" name="Rectangle 204"/>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47156" name="Rectangle 205"/>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grpSp>
        </p:grpSp>
        <p:sp>
          <p:nvSpPr>
            <p:cNvPr id="47145" name="Text Box 206"/>
            <p:cNvSpPr txBox="1">
              <a:spLocks noChangeArrowheads="1"/>
            </p:cNvSpPr>
            <p:nvPr/>
          </p:nvSpPr>
          <p:spPr bwMode="auto">
            <a:xfrm>
              <a:off x="2426" y="1162"/>
              <a:ext cx="1328" cy="288"/>
            </a:xfrm>
            <a:prstGeom prst="rect">
              <a:avLst/>
            </a:prstGeom>
            <a:noFill/>
            <a:ln w="9525">
              <a:noFill/>
              <a:miter lim="800000"/>
              <a:headEnd/>
              <a:tailEnd/>
            </a:ln>
          </p:spPr>
          <p:txBody>
            <a:bodyPr>
              <a:spAutoFit/>
            </a:bodyPr>
            <a:lstStyle/>
            <a:p>
              <a:pPr algn="ctr" defTabSz="914400"/>
              <a:r>
                <a:rPr lang="zh-CN" altLang="en-US"/>
                <a:t>激励 </a:t>
              </a:r>
              <a:r>
                <a:rPr lang="en-US" altLang="zh-CN">
                  <a:latin typeface="Times New Roman" pitchFamily="18" charset="0"/>
                </a:rPr>
                <a:t>J1 K1</a:t>
              </a:r>
            </a:p>
          </p:txBody>
        </p:sp>
      </p:grpSp>
      <p:grpSp>
        <p:nvGrpSpPr>
          <p:cNvPr id="47311" name="Group 207"/>
          <p:cNvGrpSpPr>
            <a:grpSpLocks/>
          </p:cNvGrpSpPr>
          <p:nvPr/>
        </p:nvGrpSpPr>
        <p:grpSpPr bwMode="auto">
          <a:xfrm>
            <a:off x="1689100" y="3284538"/>
            <a:ext cx="1249363" cy="2101850"/>
            <a:chOff x="4270" y="2069"/>
            <a:chExt cx="787" cy="1324"/>
          </a:xfrm>
        </p:grpSpPr>
        <p:grpSp>
          <p:nvGrpSpPr>
            <p:cNvPr id="47132" name="Group 208"/>
            <p:cNvGrpSpPr>
              <a:grpSpLocks/>
            </p:cNvGrpSpPr>
            <p:nvPr/>
          </p:nvGrpSpPr>
          <p:grpSpPr bwMode="auto">
            <a:xfrm>
              <a:off x="4273" y="2069"/>
              <a:ext cx="784" cy="250"/>
              <a:chOff x="4273" y="2069"/>
              <a:chExt cx="784" cy="250"/>
            </a:xfrm>
          </p:grpSpPr>
          <p:sp>
            <p:nvSpPr>
              <p:cNvPr id="47142"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sp>
            <p:nvSpPr>
              <p:cNvPr id="47143"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grpSp>
        <p:grpSp>
          <p:nvGrpSpPr>
            <p:cNvPr id="47133" name="Group 211"/>
            <p:cNvGrpSpPr>
              <a:grpSpLocks/>
            </p:cNvGrpSpPr>
            <p:nvPr/>
          </p:nvGrpSpPr>
          <p:grpSpPr bwMode="auto">
            <a:xfrm>
              <a:off x="4273" y="2409"/>
              <a:ext cx="784" cy="250"/>
              <a:chOff x="4273" y="2069"/>
              <a:chExt cx="784" cy="250"/>
            </a:xfrm>
          </p:grpSpPr>
          <p:sp>
            <p:nvSpPr>
              <p:cNvPr id="47140"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sp>
            <p:nvSpPr>
              <p:cNvPr id="47141"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grpSp>
        <p:grpSp>
          <p:nvGrpSpPr>
            <p:cNvPr id="47134" name="Group 214"/>
            <p:cNvGrpSpPr>
              <a:grpSpLocks/>
            </p:cNvGrpSpPr>
            <p:nvPr/>
          </p:nvGrpSpPr>
          <p:grpSpPr bwMode="auto">
            <a:xfrm>
              <a:off x="4270" y="2795"/>
              <a:ext cx="784" cy="250"/>
              <a:chOff x="4273" y="2069"/>
              <a:chExt cx="784" cy="250"/>
            </a:xfrm>
          </p:grpSpPr>
          <p:sp>
            <p:nvSpPr>
              <p:cNvPr id="47138"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sp>
            <p:nvSpPr>
              <p:cNvPr id="47139"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grpSp>
        <p:grpSp>
          <p:nvGrpSpPr>
            <p:cNvPr id="47135" name="Group 217"/>
            <p:cNvGrpSpPr>
              <a:grpSpLocks/>
            </p:cNvGrpSpPr>
            <p:nvPr/>
          </p:nvGrpSpPr>
          <p:grpSpPr bwMode="auto">
            <a:xfrm>
              <a:off x="4273" y="3143"/>
              <a:ext cx="784" cy="250"/>
              <a:chOff x="4273" y="2069"/>
              <a:chExt cx="784" cy="250"/>
            </a:xfrm>
          </p:grpSpPr>
          <p:sp>
            <p:nvSpPr>
              <p:cNvPr id="47136"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sp>
            <p:nvSpPr>
              <p:cNvPr id="47137"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grpSp>
      </p:grpSp>
      <p:sp>
        <p:nvSpPr>
          <p:cNvPr id="47325" name="Rectangle 221"/>
          <p:cNvSpPr>
            <a:spLocks noChangeArrowheads="1"/>
          </p:cNvSpPr>
          <p:nvPr/>
        </p:nvSpPr>
        <p:spPr bwMode="auto">
          <a:xfrm>
            <a:off x="966788" y="3297238"/>
            <a:ext cx="360362" cy="2160587"/>
          </a:xfrm>
          <a:prstGeom prst="rect">
            <a:avLst/>
          </a:prstGeom>
          <a:noFill/>
          <a:ln w="22225">
            <a:solidFill>
              <a:schemeClr val="folHlink"/>
            </a:solidFill>
            <a:miter lim="800000"/>
            <a:headEnd/>
            <a:tailEnd/>
          </a:ln>
        </p:spPr>
        <p:txBody>
          <a:bodyPr wrap="none" anchor="ctr"/>
          <a:lstStyle/>
          <a:p>
            <a:endParaRPr lang="zh-CN" altLang="en-US"/>
          </a:p>
        </p:txBody>
      </p:sp>
      <p:grpSp>
        <p:nvGrpSpPr>
          <p:cNvPr id="47326" name="Group 222"/>
          <p:cNvGrpSpPr>
            <a:grpSpLocks/>
          </p:cNvGrpSpPr>
          <p:nvPr/>
        </p:nvGrpSpPr>
        <p:grpSpPr bwMode="auto">
          <a:xfrm>
            <a:off x="1717675" y="3259138"/>
            <a:ext cx="1173163" cy="2236787"/>
            <a:chOff x="975" y="2045"/>
            <a:chExt cx="739" cy="1409"/>
          </a:xfrm>
        </p:grpSpPr>
        <p:grpSp>
          <p:nvGrpSpPr>
            <p:cNvPr id="47120" name="Group 223"/>
            <p:cNvGrpSpPr>
              <a:grpSpLocks/>
            </p:cNvGrpSpPr>
            <p:nvPr/>
          </p:nvGrpSpPr>
          <p:grpSpPr bwMode="auto">
            <a:xfrm>
              <a:off x="975" y="2045"/>
              <a:ext cx="739" cy="330"/>
              <a:chOff x="962" y="2490"/>
              <a:chExt cx="739" cy="330"/>
            </a:xfrm>
          </p:grpSpPr>
          <p:sp>
            <p:nvSpPr>
              <p:cNvPr id="47130" name="Text Box 224"/>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47131" name="Text Box 225"/>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grpSp>
          <p:nvGrpSpPr>
            <p:cNvPr id="47121" name="Group 226"/>
            <p:cNvGrpSpPr>
              <a:grpSpLocks/>
            </p:cNvGrpSpPr>
            <p:nvPr/>
          </p:nvGrpSpPr>
          <p:grpSpPr bwMode="auto">
            <a:xfrm>
              <a:off x="975" y="2420"/>
              <a:ext cx="739" cy="330"/>
              <a:chOff x="962" y="2490"/>
              <a:chExt cx="739" cy="330"/>
            </a:xfrm>
          </p:grpSpPr>
          <p:sp>
            <p:nvSpPr>
              <p:cNvPr id="47128" name="Text Box 227"/>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47129" name="Text Box 228"/>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grpSp>
        <p:grpSp>
          <p:nvGrpSpPr>
            <p:cNvPr id="47122" name="Group 229"/>
            <p:cNvGrpSpPr>
              <a:grpSpLocks/>
            </p:cNvGrpSpPr>
            <p:nvPr/>
          </p:nvGrpSpPr>
          <p:grpSpPr bwMode="auto">
            <a:xfrm>
              <a:off x="975" y="2774"/>
              <a:ext cx="739" cy="330"/>
              <a:chOff x="962" y="2490"/>
              <a:chExt cx="739" cy="330"/>
            </a:xfrm>
          </p:grpSpPr>
          <p:sp>
            <p:nvSpPr>
              <p:cNvPr id="47126" name="Text Box 230"/>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47127" name="Text Box 231"/>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grpSp>
        <p:grpSp>
          <p:nvGrpSpPr>
            <p:cNvPr id="47123" name="Group 232"/>
            <p:cNvGrpSpPr>
              <a:grpSpLocks/>
            </p:cNvGrpSpPr>
            <p:nvPr/>
          </p:nvGrpSpPr>
          <p:grpSpPr bwMode="auto">
            <a:xfrm>
              <a:off x="975" y="3124"/>
              <a:ext cx="739" cy="330"/>
              <a:chOff x="962" y="2490"/>
              <a:chExt cx="739" cy="330"/>
            </a:xfrm>
          </p:grpSpPr>
          <p:sp>
            <p:nvSpPr>
              <p:cNvPr id="47124" name="Text Box 233"/>
              <p:cNvSpPr txBox="1">
                <a:spLocks noChangeArrowheads="1"/>
              </p:cNvSpPr>
              <p:nvPr/>
            </p:nvSpPr>
            <p:spPr bwMode="auto">
              <a:xfrm>
                <a:off x="962" y="249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47125" name="Text Box 234"/>
              <p:cNvSpPr txBox="1">
                <a:spLocks noChangeArrowheads="1"/>
              </p:cNvSpPr>
              <p:nvPr/>
            </p:nvSpPr>
            <p:spPr bwMode="auto">
              <a:xfrm>
                <a:off x="1325" y="2493"/>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grpSp>
      <p:sp>
        <p:nvSpPr>
          <p:cNvPr id="47339" name="Rectangle 235"/>
          <p:cNvSpPr>
            <a:spLocks noChangeArrowheads="1"/>
          </p:cNvSpPr>
          <p:nvPr/>
        </p:nvSpPr>
        <p:spPr bwMode="auto">
          <a:xfrm>
            <a:off x="900113" y="5934075"/>
            <a:ext cx="2771775" cy="519113"/>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J1=K1=X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a:t>
            </a:r>
            <a:endParaRPr kumimoji="1" lang="zh-CN" altLang="en-US" sz="2800">
              <a:solidFill>
                <a:schemeClr val="fo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4082"/>
                                        </p:tgtEl>
                                        <p:attrNameLst>
                                          <p:attrName>style.visibility</p:attrName>
                                        </p:attrNameLst>
                                      </p:cBhvr>
                                      <p:to>
                                        <p:strVal val="visible"/>
                                      </p:to>
                                    </p:set>
                                    <p:animEffect transition="in" filter="blinds(horizontal)">
                                      <p:cBhvr>
                                        <p:cTn id="7" dur="500"/>
                                        <p:tgtEl>
                                          <p:spTgt spid="44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212"/>
                                        </p:tgtEl>
                                        <p:attrNameLst>
                                          <p:attrName>style.visibility</p:attrName>
                                        </p:attrNameLst>
                                      </p:cBhvr>
                                      <p:to>
                                        <p:strVal val="visible"/>
                                      </p:to>
                                    </p:set>
                                    <p:animEffect transition="in" filter="wipe(up)">
                                      <p:cBhvr>
                                        <p:cTn id="12" dur="500"/>
                                        <p:tgtEl>
                                          <p:spTgt spid="472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224"/>
                                        </p:tgtEl>
                                        <p:attrNameLst>
                                          <p:attrName>style.visibility</p:attrName>
                                        </p:attrNameLst>
                                      </p:cBhvr>
                                      <p:to>
                                        <p:strVal val="visible"/>
                                      </p:to>
                                    </p:set>
                                    <p:animEffect transition="in" filter="blinds(horizontal)">
                                      <p:cBhvr>
                                        <p:cTn id="17" dur="500"/>
                                        <p:tgtEl>
                                          <p:spTgt spid="4722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7264"/>
                                        </p:tgtEl>
                                        <p:attrNameLst>
                                          <p:attrName>style.visibility</p:attrName>
                                        </p:attrNameLst>
                                      </p:cBhvr>
                                      <p:to>
                                        <p:strVal val="visible"/>
                                      </p:to>
                                    </p:set>
                                    <p:animEffect transition="in" filter="blinds(horizontal)">
                                      <p:cBhvr>
                                        <p:cTn id="28" dur="500"/>
                                        <p:tgtEl>
                                          <p:spTgt spid="4726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265"/>
                                        </p:tgtEl>
                                        <p:attrNameLst>
                                          <p:attrName>style.visibility</p:attrName>
                                        </p:attrNameLst>
                                      </p:cBhvr>
                                      <p:to>
                                        <p:strVal val="visible"/>
                                      </p:to>
                                    </p:set>
                                    <p:animEffect transition="in" filter="blinds(horizontal)">
                                      <p:cBhvr>
                                        <p:cTn id="33" dur="500"/>
                                        <p:tgtEl>
                                          <p:spTgt spid="4726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47224"/>
                                        </p:tgtEl>
                                      </p:cBhvr>
                                    </p:animEffect>
                                    <p:set>
                                      <p:cBhvr>
                                        <p:cTn id="38" dur="1" fill="hold">
                                          <p:stCondLst>
                                            <p:cond delay="499"/>
                                          </p:stCondLst>
                                        </p:cTn>
                                        <p:tgtEl>
                                          <p:spTgt spid="47224"/>
                                        </p:tgtEl>
                                        <p:attrNameLst>
                                          <p:attrName>style.visibility</p:attrName>
                                        </p:attrNameLst>
                                      </p:cBhvr>
                                      <p:to>
                                        <p:strVal val="hidden"/>
                                      </p:to>
                                    </p:se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47279"/>
                                        </p:tgtEl>
                                        <p:attrNameLst>
                                          <p:attrName>style.visibility</p:attrName>
                                        </p:attrNameLst>
                                      </p:cBhvr>
                                      <p:to>
                                        <p:strVal val="visible"/>
                                      </p:to>
                                    </p:set>
                                    <p:animEffect transition="in" filter="wipe(up)">
                                      <p:cBhvr>
                                        <p:cTn id="42" dur="500"/>
                                        <p:tgtEl>
                                          <p:spTgt spid="472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7280"/>
                                        </p:tgtEl>
                                        <p:attrNameLst>
                                          <p:attrName>style.visibility</p:attrName>
                                        </p:attrNameLst>
                                      </p:cBhvr>
                                      <p:to>
                                        <p:strVal val="visible"/>
                                      </p:to>
                                    </p:set>
                                    <p:animEffect transition="in" filter="wipe(up)">
                                      <p:cBhvr>
                                        <p:cTn id="47" dur="500"/>
                                        <p:tgtEl>
                                          <p:spTgt spid="4728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339"/>
                                        </p:tgtEl>
                                        <p:attrNameLst>
                                          <p:attrName>style.visibility</p:attrName>
                                        </p:attrNameLst>
                                      </p:cBhvr>
                                      <p:to>
                                        <p:strVal val="visible"/>
                                      </p:to>
                                    </p:set>
                                    <p:animEffect transition="in" filter="blinds(horizontal)">
                                      <p:cBhvr>
                                        <p:cTn id="52" dur="500"/>
                                        <p:tgtEl>
                                          <p:spTgt spid="4733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7311"/>
                                        </p:tgtEl>
                                        <p:attrNameLst>
                                          <p:attrName>style.visibility</p:attrName>
                                        </p:attrNameLst>
                                      </p:cBhvr>
                                      <p:to>
                                        <p:strVal val="visible"/>
                                      </p:to>
                                    </p:set>
                                    <p:animEffect transition="in" filter="blinds(horizontal)">
                                      <p:cBhvr>
                                        <p:cTn id="57" dur="500"/>
                                        <p:tgtEl>
                                          <p:spTgt spid="473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7325"/>
                                        </p:tgtEl>
                                        <p:attrNameLst>
                                          <p:attrName>style.visibility</p:attrName>
                                        </p:attrNameLst>
                                      </p:cBhvr>
                                      <p:to>
                                        <p:strVal val="visible"/>
                                      </p:to>
                                    </p:set>
                                    <p:animEffect transition="in" filter="blinds(horizontal)">
                                      <p:cBhvr>
                                        <p:cTn id="62" dur="500"/>
                                        <p:tgtEl>
                                          <p:spTgt spid="4732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nodeType="clickEffect">
                                  <p:stCondLst>
                                    <p:cond delay="0"/>
                                  </p:stCondLst>
                                  <p:childTnLst>
                                    <p:animEffect transition="out" filter="blinds(horizontal)">
                                      <p:cBhvr>
                                        <p:cTn id="66" dur="500"/>
                                        <p:tgtEl>
                                          <p:spTgt spid="47311"/>
                                        </p:tgtEl>
                                      </p:cBhvr>
                                    </p:animEffect>
                                    <p:set>
                                      <p:cBhvr>
                                        <p:cTn id="67" dur="1" fill="hold">
                                          <p:stCondLst>
                                            <p:cond delay="499"/>
                                          </p:stCondLst>
                                        </p:cTn>
                                        <p:tgtEl>
                                          <p:spTgt spid="47311"/>
                                        </p:tgtEl>
                                        <p:attrNameLst>
                                          <p:attrName>style.visibility</p:attrName>
                                        </p:attrNameLst>
                                      </p:cBhvr>
                                      <p:to>
                                        <p:strVal val="hidden"/>
                                      </p:to>
                                    </p:se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47326"/>
                                        </p:tgtEl>
                                        <p:attrNameLst>
                                          <p:attrName>style.visibility</p:attrName>
                                        </p:attrNameLst>
                                      </p:cBhvr>
                                      <p:to>
                                        <p:strVal val="visible"/>
                                      </p:to>
                                    </p:set>
                                    <p:animEffect transition="in" filter="wipe(up)">
                                      <p:cBhvr>
                                        <p:cTn id="71" dur="500"/>
                                        <p:tgtEl>
                                          <p:spTgt spid="47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2" grpId="1"/>
      <p:bldP spid="3" grpId="0" animBg="1"/>
      <p:bldP spid="47265" grpId="0" animBg="1"/>
      <p:bldP spid="47325" grpId="0" animBg="1"/>
      <p:bldP spid="47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813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8152" name="Rectangle 51"/>
          <p:cNvSpPr>
            <a:spLocks noChangeArrowheads="1"/>
          </p:cNvSpPr>
          <p:nvPr/>
        </p:nvSpPr>
        <p:spPr bwMode="auto">
          <a:xfrm>
            <a:off x="612775" y="1125538"/>
            <a:ext cx="417671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c</a:t>
            </a:r>
            <a:r>
              <a:rPr lang="zh-CN" altLang="en-US"/>
              <a:t>、得出</a:t>
            </a:r>
            <a:r>
              <a:rPr lang="zh-CN" altLang="en-US">
                <a:solidFill>
                  <a:schemeClr val="folHlink"/>
                </a:solidFill>
              </a:rPr>
              <a:t>状态表</a:t>
            </a:r>
            <a:r>
              <a:rPr lang="zh-CN" altLang="en-US"/>
              <a:t>、</a:t>
            </a:r>
            <a:r>
              <a:rPr lang="zh-CN" altLang="en-US">
                <a:solidFill>
                  <a:schemeClr val="folHlink"/>
                </a:solidFill>
              </a:rPr>
              <a:t>状态图</a:t>
            </a:r>
          </a:p>
        </p:txBody>
      </p:sp>
      <p:grpSp>
        <p:nvGrpSpPr>
          <p:cNvPr id="48153" name="Group 88"/>
          <p:cNvGrpSpPr>
            <a:grpSpLocks/>
          </p:cNvGrpSpPr>
          <p:nvPr/>
        </p:nvGrpSpPr>
        <p:grpSpPr bwMode="auto">
          <a:xfrm>
            <a:off x="684213" y="2133600"/>
            <a:ext cx="3598862" cy="3095625"/>
            <a:chOff x="386" y="1888"/>
            <a:chExt cx="2267" cy="1950"/>
          </a:xfrm>
        </p:grpSpPr>
        <p:sp>
          <p:nvSpPr>
            <p:cNvPr id="48175" name="Text Box 49"/>
            <p:cNvSpPr txBox="1">
              <a:spLocks noChangeArrowheads="1"/>
            </p:cNvSpPr>
            <p:nvPr/>
          </p:nvSpPr>
          <p:spPr bwMode="auto">
            <a:xfrm>
              <a:off x="1005" y="2523"/>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 0</a:t>
              </a:r>
              <a:r>
                <a:rPr lang="en-US" altLang="zh-CN">
                  <a:solidFill>
                    <a:schemeClr val="hlink"/>
                  </a:solidFill>
                  <a:latin typeface="Times New Roman" pitchFamily="18" charset="0"/>
                </a:rPr>
                <a:t>1</a:t>
              </a:r>
            </a:p>
          </p:txBody>
        </p:sp>
        <p:grpSp>
          <p:nvGrpSpPr>
            <p:cNvPr id="48176" name="Group 80"/>
            <p:cNvGrpSpPr>
              <a:grpSpLocks/>
            </p:cNvGrpSpPr>
            <p:nvPr/>
          </p:nvGrpSpPr>
          <p:grpSpPr bwMode="auto">
            <a:xfrm>
              <a:off x="386" y="1888"/>
              <a:ext cx="2222" cy="1950"/>
              <a:chOff x="386" y="1888"/>
              <a:chExt cx="2222" cy="1950"/>
            </a:xfrm>
          </p:grpSpPr>
          <p:sp>
            <p:nvSpPr>
              <p:cNvPr id="48184" name="Line 36"/>
              <p:cNvSpPr>
                <a:spLocks noChangeShapeType="1"/>
              </p:cNvSpPr>
              <p:nvPr/>
            </p:nvSpPr>
            <p:spPr bwMode="auto">
              <a:xfrm>
                <a:off x="403" y="1888"/>
                <a:ext cx="2205" cy="0"/>
              </a:xfrm>
              <a:prstGeom prst="line">
                <a:avLst/>
              </a:prstGeom>
              <a:noFill/>
              <a:ln w="28575">
                <a:solidFill>
                  <a:schemeClr val="folHlink"/>
                </a:solidFill>
                <a:round/>
                <a:headEnd/>
                <a:tailEnd/>
              </a:ln>
            </p:spPr>
            <p:txBody>
              <a:bodyPr/>
              <a:lstStyle/>
              <a:p>
                <a:endParaRPr lang="zh-CN" altLang="en-US"/>
              </a:p>
            </p:txBody>
          </p:sp>
          <p:sp>
            <p:nvSpPr>
              <p:cNvPr id="48185" name="Line 37"/>
              <p:cNvSpPr>
                <a:spLocks noChangeShapeType="1"/>
              </p:cNvSpPr>
              <p:nvPr/>
            </p:nvSpPr>
            <p:spPr bwMode="auto">
              <a:xfrm>
                <a:off x="403" y="3838"/>
                <a:ext cx="2205" cy="0"/>
              </a:xfrm>
              <a:prstGeom prst="line">
                <a:avLst/>
              </a:prstGeom>
              <a:noFill/>
              <a:ln w="28575">
                <a:solidFill>
                  <a:schemeClr val="folHlink"/>
                </a:solidFill>
                <a:round/>
                <a:headEnd/>
                <a:tailEnd/>
              </a:ln>
            </p:spPr>
            <p:txBody>
              <a:bodyPr/>
              <a:lstStyle/>
              <a:p>
                <a:endParaRPr lang="zh-CN" altLang="en-US"/>
              </a:p>
            </p:txBody>
          </p:sp>
          <p:sp>
            <p:nvSpPr>
              <p:cNvPr id="48186" name="Line 38"/>
              <p:cNvSpPr>
                <a:spLocks noChangeShapeType="1"/>
              </p:cNvSpPr>
              <p:nvPr/>
            </p:nvSpPr>
            <p:spPr bwMode="auto">
              <a:xfrm>
                <a:off x="993" y="1888"/>
                <a:ext cx="0" cy="1950"/>
              </a:xfrm>
              <a:prstGeom prst="line">
                <a:avLst/>
              </a:prstGeom>
              <a:noFill/>
              <a:ln w="9525">
                <a:solidFill>
                  <a:schemeClr val="tx1"/>
                </a:solidFill>
                <a:round/>
                <a:headEnd/>
                <a:tailEnd/>
              </a:ln>
            </p:spPr>
            <p:txBody>
              <a:bodyPr/>
              <a:lstStyle/>
              <a:p>
                <a:endParaRPr lang="zh-CN" altLang="en-US"/>
              </a:p>
            </p:txBody>
          </p:sp>
          <p:sp>
            <p:nvSpPr>
              <p:cNvPr id="48187" name="Line 39"/>
              <p:cNvSpPr>
                <a:spLocks noChangeShapeType="1"/>
              </p:cNvSpPr>
              <p:nvPr/>
            </p:nvSpPr>
            <p:spPr bwMode="auto">
              <a:xfrm>
                <a:off x="403" y="2523"/>
                <a:ext cx="2205" cy="0"/>
              </a:xfrm>
              <a:prstGeom prst="line">
                <a:avLst/>
              </a:prstGeom>
              <a:noFill/>
              <a:ln w="9525">
                <a:solidFill>
                  <a:schemeClr val="tx1"/>
                </a:solidFill>
                <a:round/>
                <a:headEnd/>
                <a:tailEnd/>
              </a:ln>
            </p:spPr>
            <p:txBody>
              <a:bodyPr/>
              <a:lstStyle/>
              <a:p>
                <a:endParaRPr lang="zh-CN" altLang="en-US"/>
              </a:p>
            </p:txBody>
          </p:sp>
          <p:sp>
            <p:nvSpPr>
              <p:cNvPr id="48188" name="Line 40"/>
              <p:cNvSpPr>
                <a:spLocks noChangeShapeType="1"/>
              </p:cNvSpPr>
              <p:nvPr/>
            </p:nvSpPr>
            <p:spPr bwMode="auto">
              <a:xfrm>
                <a:off x="403" y="2840"/>
                <a:ext cx="2205" cy="0"/>
              </a:xfrm>
              <a:prstGeom prst="line">
                <a:avLst/>
              </a:prstGeom>
              <a:noFill/>
              <a:ln w="9525">
                <a:solidFill>
                  <a:schemeClr val="tx1"/>
                </a:solidFill>
                <a:round/>
                <a:headEnd/>
                <a:tailEnd/>
              </a:ln>
            </p:spPr>
            <p:txBody>
              <a:bodyPr/>
              <a:lstStyle/>
              <a:p>
                <a:endParaRPr lang="zh-CN" altLang="en-US"/>
              </a:p>
            </p:txBody>
          </p:sp>
          <p:sp>
            <p:nvSpPr>
              <p:cNvPr id="48189" name="Line 41"/>
              <p:cNvSpPr>
                <a:spLocks noChangeShapeType="1"/>
              </p:cNvSpPr>
              <p:nvPr/>
            </p:nvSpPr>
            <p:spPr bwMode="auto">
              <a:xfrm>
                <a:off x="403" y="3158"/>
                <a:ext cx="2205" cy="0"/>
              </a:xfrm>
              <a:prstGeom prst="line">
                <a:avLst/>
              </a:prstGeom>
              <a:noFill/>
              <a:ln w="9525">
                <a:solidFill>
                  <a:schemeClr val="tx1"/>
                </a:solidFill>
                <a:round/>
                <a:headEnd/>
                <a:tailEnd/>
              </a:ln>
            </p:spPr>
            <p:txBody>
              <a:bodyPr/>
              <a:lstStyle/>
              <a:p>
                <a:endParaRPr lang="zh-CN" altLang="en-US"/>
              </a:p>
            </p:txBody>
          </p:sp>
          <p:sp>
            <p:nvSpPr>
              <p:cNvPr id="48190" name="Line 42"/>
              <p:cNvSpPr>
                <a:spLocks noChangeShapeType="1"/>
              </p:cNvSpPr>
              <p:nvPr/>
            </p:nvSpPr>
            <p:spPr bwMode="auto">
              <a:xfrm>
                <a:off x="993" y="2205"/>
                <a:ext cx="1615" cy="0"/>
              </a:xfrm>
              <a:prstGeom prst="line">
                <a:avLst/>
              </a:prstGeom>
              <a:noFill/>
              <a:ln w="9525">
                <a:solidFill>
                  <a:schemeClr val="tx1"/>
                </a:solidFill>
                <a:round/>
                <a:headEnd/>
                <a:tailEnd/>
              </a:ln>
            </p:spPr>
            <p:txBody>
              <a:bodyPr/>
              <a:lstStyle/>
              <a:p>
                <a:endParaRPr lang="zh-CN" altLang="en-US"/>
              </a:p>
            </p:txBody>
          </p:sp>
          <p:sp>
            <p:nvSpPr>
              <p:cNvPr id="48191" name="Line 43"/>
              <p:cNvSpPr>
                <a:spLocks noChangeShapeType="1"/>
              </p:cNvSpPr>
              <p:nvPr/>
            </p:nvSpPr>
            <p:spPr bwMode="auto">
              <a:xfrm>
                <a:off x="1837" y="2206"/>
                <a:ext cx="0" cy="1632"/>
              </a:xfrm>
              <a:prstGeom prst="line">
                <a:avLst/>
              </a:prstGeom>
              <a:noFill/>
              <a:ln w="9525">
                <a:solidFill>
                  <a:schemeClr val="tx1"/>
                </a:solidFill>
                <a:round/>
                <a:headEnd/>
                <a:tailEnd/>
              </a:ln>
            </p:spPr>
            <p:txBody>
              <a:bodyPr/>
              <a:lstStyle/>
              <a:p>
                <a:endParaRPr lang="zh-CN" altLang="en-US"/>
              </a:p>
            </p:txBody>
          </p:sp>
          <p:sp>
            <p:nvSpPr>
              <p:cNvPr id="48192" name="Text Box 45"/>
              <p:cNvSpPr txBox="1">
                <a:spLocks noChangeArrowheads="1"/>
              </p:cNvSpPr>
              <p:nvPr/>
            </p:nvSpPr>
            <p:spPr bwMode="auto">
              <a:xfrm>
                <a:off x="386" y="2046"/>
                <a:ext cx="60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sp>
            <p:nvSpPr>
              <p:cNvPr id="48193" name="Text Box 46"/>
              <p:cNvSpPr txBox="1">
                <a:spLocks noChangeArrowheads="1"/>
              </p:cNvSpPr>
              <p:nvPr/>
            </p:nvSpPr>
            <p:spPr bwMode="auto">
              <a:xfrm>
                <a:off x="1048"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48194" name="Text Box 47"/>
              <p:cNvSpPr txBox="1">
                <a:spLocks noChangeArrowheads="1"/>
              </p:cNvSpPr>
              <p:nvPr/>
            </p:nvSpPr>
            <p:spPr bwMode="auto">
              <a:xfrm>
                <a:off x="1230" y="1888"/>
                <a:ext cx="1242"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endParaRPr lang="en-US" altLang="zh-CN">
                  <a:solidFill>
                    <a:schemeClr val="folHlink"/>
                  </a:solidFill>
                  <a:latin typeface="Times New Roman" pitchFamily="18" charset="0"/>
                </a:endParaRPr>
              </a:p>
            </p:txBody>
          </p:sp>
          <p:sp>
            <p:nvSpPr>
              <p:cNvPr id="2"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0 1</a:t>
                </a:r>
              </a:p>
            </p:txBody>
          </p:sp>
          <p:sp>
            <p:nvSpPr>
              <p:cNvPr id="48196" name="Text Box 46"/>
              <p:cNvSpPr txBox="1">
                <a:spLocks noChangeArrowheads="1"/>
              </p:cNvSpPr>
              <p:nvPr/>
            </p:nvSpPr>
            <p:spPr bwMode="auto">
              <a:xfrm>
                <a:off x="1865"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48197" name="Line 41"/>
              <p:cNvSpPr>
                <a:spLocks noChangeShapeType="1"/>
              </p:cNvSpPr>
              <p:nvPr/>
            </p:nvSpPr>
            <p:spPr bwMode="auto">
              <a:xfrm>
                <a:off x="403" y="3475"/>
                <a:ext cx="2205" cy="0"/>
              </a:xfrm>
              <a:prstGeom prst="line">
                <a:avLst/>
              </a:prstGeom>
              <a:noFill/>
              <a:ln w="9525">
                <a:solidFill>
                  <a:schemeClr val="tx1"/>
                </a:solidFill>
                <a:round/>
                <a:headEnd/>
                <a:tailEnd/>
              </a:ln>
            </p:spPr>
            <p:txBody>
              <a:bodyPr/>
              <a:lstStyle/>
              <a:p>
                <a:endParaRPr lang="zh-CN" altLang="en-US"/>
              </a:p>
            </p:txBody>
          </p:sp>
          <p:sp>
            <p:nvSpPr>
              <p:cNvPr id="48198"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0 0</a:t>
                </a:r>
              </a:p>
            </p:txBody>
          </p:sp>
          <p:sp>
            <p:nvSpPr>
              <p:cNvPr id="48199" name="Text Box 48"/>
              <p:cNvSpPr txBox="1">
                <a:spLocks noChangeArrowheads="1"/>
              </p:cNvSpPr>
              <p:nvPr/>
            </p:nvSpPr>
            <p:spPr bwMode="auto">
              <a:xfrm>
                <a:off x="447" y="350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1 1</a:t>
                </a:r>
              </a:p>
            </p:txBody>
          </p:sp>
          <p:sp>
            <p:nvSpPr>
              <p:cNvPr id="48200"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1 0</a:t>
                </a:r>
              </a:p>
            </p:txBody>
          </p:sp>
        </p:grpSp>
        <p:sp>
          <p:nvSpPr>
            <p:cNvPr id="48177" name="Text Box 49"/>
            <p:cNvSpPr txBox="1">
              <a:spLocks noChangeArrowheads="1"/>
            </p:cNvSpPr>
            <p:nvPr/>
          </p:nvSpPr>
          <p:spPr bwMode="auto">
            <a:xfrm>
              <a:off x="1837" y="2523"/>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1</a:t>
              </a:r>
            </a:p>
          </p:txBody>
        </p:sp>
        <p:sp>
          <p:nvSpPr>
            <p:cNvPr id="48178" name="Text Box 49"/>
            <p:cNvSpPr txBox="1">
              <a:spLocks noChangeArrowheads="1"/>
            </p:cNvSpPr>
            <p:nvPr/>
          </p:nvSpPr>
          <p:spPr bwMode="auto">
            <a:xfrm>
              <a:off x="1021" y="2870"/>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0</a:t>
              </a:r>
            </a:p>
          </p:txBody>
        </p:sp>
        <p:sp>
          <p:nvSpPr>
            <p:cNvPr id="48179" name="Text Box 49"/>
            <p:cNvSpPr txBox="1">
              <a:spLocks noChangeArrowheads="1"/>
            </p:cNvSpPr>
            <p:nvPr/>
          </p:nvSpPr>
          <p:spPr bwMode="auto">
            <a:xfrm>
              <a:off x="1020" y="3187"/>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1</a:t>
              </a:r>
            </a:p>
          </p:txBody>
        </p:sp>
        <p:sp>
          <p:nvSpPr>
            <p:cNvPr id="48180" name="Text Box 49"/>
            <p:cNvSpPr txBox="1">
              <a:spLocks noChangeArrowheads="1"/>
            </p:cNvSpPr>
            <p:nvPr/>
          </p:nvSpPr>
          <p:spPr bwMode="auto">
            <a:xfrm>
              <a:off x="1837" y="3505"/>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0</a:t>
              </a:r>
            </a:p>
          </p:txBody>
        </p:sp>
        <p:sp>
          <p:nvSpPr>
            <p:cNvPr id="48181" name="Text Box 49"/>
            <p:cNvSpPr txBox="1">
              <a:spLocks noChangeArrowheads="1"/>
            </p:cNvSpPr>
            <p:nvPr/>
          </p:nvSpPr>
          <p:spPr bwMode="auto">
            <a:xfrm>
              <a:off x="1004" y="3505"/>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 0</a:t>
              </a:r>
              <a:r>
                <a:rPr lang="en-US" altLang="zh-CN">
                  <a:solidFill>
                    <a:schemeClr val="hlink"/>
                  </a:solidFill>
                  <a:latin typeface="Times New Roman" pitchFamily="18" charset="0"/>
                </a:rPr>
                <a:t>0</a:t>
              </a:r>
            </a:p>
          </p:txBody>
        </p:sp>
        <p:sp>
          <p:nvSpPr>
            <p:cNvPr id="48182" name="Text Box 49"/>
            <p:cNvSpPr txBox="1">
              <a:spLocks noChangeArrowheads="1"/>
            </p:cNvSpPr>
            <p:nvPr/>
          </p:nvSpPr>
          <p:spPr bwMode="auto">
            <a:xfrm>
              <a:off x="1837" y="3187"/>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a:t>
              </a:r>
              <a:r>
                <a:rPr lang="en-US" altLang="zh-CN">
                  <a:solidFill>
                    <a:schemeClr val="hlink"/>
                  </a:solidFill>
                  <a:latin typeface="Times New Roman" pitchFamily="18" charset="0"/>
                </a:rPr>
                <a:t>1</a:t>
              </a:r>
            </a:p>
          </p:txBody>
        </p:sp>
        <p:sp>
          <p:nvSpPr>
            <p:cNvPr id="48183" name="Text Box 49"/>
            <p:cNvSpPr txBox="1">
              <a:spLocks noChangeArrowheads="1"/>
            </p:cNvSpPr>
            <p:nvPr/>
          </p:nvSpPr>
          <p:spPr bwMode="auto">
            <a:xfrm>
              <a:off x="1837" y="2870"/>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a:t>
              </a:r>
              <a:r>
                <a:rPr lang="en-US" altLang="zh-CN">
                  <a:solidFill>
                    <a:schemeClr val="hlink"/>
                  </a:solidFill>
                  <a:latin typeface="Times New Roman" pitchFamily="18" charset="0"/>
                </a:rPr>
                <a:t>0</a:t>
              </a:r>
            </a:p>
          </p:txBody>
        </p:sp>
      </p:grpSp>
      <p:sp>
        <p:nvSpPr>
          <p:cNvPr id="3" name="AutoShape 89"/>
          <p:cNvSpPr>
            <a:spLocks noChangeArrowheads="1"/>
          </p:cNvSpPr>
          <p:nvPr/>
        </p:nvSpPr>
        <p:spPr bwMode="auto">
          <a:xfrm>
            <a:off x="5148263" y="4508500"/>
            <a:ext cx="3384550" cy="576263"/>
          </a:xfrm>
          <a:prstGeom prst="wedgeRoundRectCallout">
            <a:avLst>
              <a:gd name="adj1" fmla="val -73264"/>
              <a:gd name="adj2" fmla="val -46417"/>
              <a:gd name="adj3" fmla="val 16667"/>
            </a:avLst>
          </a:prstGeom>
          <a:noFill/>
          <a:ln w="22225">
            <a:solidFill>
              <a:schemeClr val="folHlink"/>
            </a:solidFill>
            <a:miter lim="800000"/>
            <a:headEnd/>
            <a:tailEnd/>
          </a:ln>
        </p:spPr>
        <p:txBody>
          <a:bodyPr/>
          <a:lstStyle/>
          <a:p>
            <a:pPr algn="ctr" defTabSz="914400"/>
            <a:r>
              <a:rPr lang="zh-CN" altLang="en-US"/>
              <a:t>输出即</a:t>
            </a:r>
            <a:r>
              <a:rPr lang="zh-CN" altLang="en-US">
                <a:solidFill>
                  <a:schemeClr val="folHlink"/>
                </a:solidFill>
              </a:rPr>
              <a:t>状态、</a:t>
            </a:r>
            <a:r>
              <a:rPr lang="zh-CN" altLang="en-US"/>
              <a:t>未列出</a:t>
            </a:r>
            <a:endParaRPr lang="en-US" altLang="zh-CN">
              <a:solidFill>
                <a:schemeClr val="folHlink"/>
              </a:solidFill>
              <a:latin typeface="Times New Roman" pitchFamily="18" charset="0"/>
            </a:endParaRPr>
          </a:p>
        </p:txBody>
      </p:sp>
      <p:grpSp>
        <p:nvGrpSpPr>
          <p:cNvPr id="48195" name="Group 67"/>
          <p:cNvGrpSpPr>
            <a:grpSpLocks/>
          </p:cNvGrpSpPr>
          <p:nvPr/>
        </p:nvGrpSpPr>
        <p:grpSpPr bwMode="auto">
          <a:xfrm>
            <a:off x="5815013" y="1593850"/>
            <a:ext cx="2374900" cy="2303463"/>
            <a:chOff x="3470" y="1798"/>
            <a:chExt cx="1496" cy="1451"/>
          </a:xfrm>
        </p:grpSpPr>
        <p:grpSp>
          <p:nvGrpSpPr>
            <p:cNvPr id="48163" name="Group 87"/>
            <p:cNvGrpSpPr>
              <a:grpSpLocks/>
            </p:cNvGrpSpPr>
            <p:nvPr/>
          </p:nvGrpSpPr>
          <p:grpSpPr bwMode="auto">
            <a:xfrm>
              <a:off x="3470" y="1798"/>
              <a:ext cx="454" cy="432"/>
              <a:chOff x="1333" y="2523"/>
              <a:chExt cx="454" cy="432"/>
            </a:xfrm>
          </p:grpSpPr>
          <p:sp>
            <p:nvSpPr>
              <p:cNvPr id="48173"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8174"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00</a:t>
                </a:r>
                <a:endParaRPr lang="en-US" altLang="zh-CN" baseline="30000">
                  <a:solidFill>
                    <a:schemeClr val="folHlink"/>
                  </a:solidFill>
                  <a:latin typeface="Times New Roman" pitchFamily="18" charset="0"/>
                </a:endParaRPr>
              </a:p>
            </p:txBody>
          </p:sp>
        </p:grpSp>
        <p:grpSp>
          <p:nvGrpSpPr>
            <p:cNvPr id="48164" name="Group 87"/>
            <p:cNvGrpSpPr>
              <a:grpSpLocks/>
            </p:cNvGrpSpPr>
            <p:nvPr/>
          </p:nvGrpSpPr>
          <p:grpSpPr bwMode="auto">
            <a:xfrm>
              <a:off x="4512" y="1798"/>
              <a:ext cx="454" cy="432"/>
              <a:chOff x="1333" y="2523"/>
              <a:chExt cx="454" cy="432"/>
            </a:xfrm>
          </p:grpSpPr>
          <p:sp>
            <p:nvSpPr>
              <p:cNvPr id="48171"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8172"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01</a:t>
                </a:r>
                <a:endParaRPr lang="en-US" altLang="zh-CN" baseline="30000">
                  <a:solidFill>
                    <a:schemeClr val="folHlink"/>
                  </a:solidFill>
                  <a:latin typeface="Times New Roman" pitchFamily="18" charset="0"/>
                </a:endParaRPr>
              </a:p>
            </p:txBody>
          </p:sp>
        </p:grpSp>
        <p:grpSp>
          <p:nvGrpSpPr>
            <p:cNvPr id="48165" name="Group 87"/>
            <p:cNvGrpSpPr>
              <a:grpSpLocks/>
            </p:cNvGrpSpPr>
            <p:nvPr/>
          </p:nvGrpSpPr>
          <p:grpSpPr bwMode="auto">
            <a:xfrm>
              <a:off x="3470" y="2817"/>
              <a:ext cx="454" cy="432"/>
              <a:chOff x="1333" y="2523"/>
              <a:chExt cx="454" cy="432"/>
            </a:xfrm>
          </p:grpSpPr>
          <p:sp>
            <p:nvSpPr>
              <p:cNvPr id="48169"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8170"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11</a:t>
                </a:r>
                <a:endParaRPr lang="en-US" altLang="zh-CN" baseline="30000">
                  <a:solidFill>
                    <a:schemeClr val="folHlink"/>
                  </a:solidFill>
                  <a:latin typeface="Times New Roman" pitchFamily="18" charset="0"/>
                </a:endParaRPr>
              </a:p>
            </p:txBody>
          </p:sp>
        </p:grpSp>
        <p:grpSp>
          <p:nvGrpSpPr>
            <p:cNvPr id="48166" name="Group 87"/>
            <p:cNvGrpSpPr>
              <a:grpSpLocks/>
            </p:cNvGrpSpPr>
            <p:nvPr/>
          </p:nvGrpSpPr>
          <p:grpSpPr bwMode="auto">
            <a:xfrm>
              <a:off x="4512" y="2817"/>
              <a:ext cx="454" cy="432"/>
              <a:chOff x="1333" y="2523"/>
              <a:chExt cx="454" cy="432"/>
            </a:xfrm>
          </p:grpSpPr>
          <p:sp>
            <p:nvSpPr>
              <p:cNvPr id="48167"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48168"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a:solidFill>
                      <a:schemeClr val="folHlink"/>
                    </a:solidFill>
                    <a:latin typeface="Times New Roman" pitchFamily="18" charset="0"/>
                  </a:rPr>
                  <a:t>10</a:t>
                </a:r>
                <a:endParaRPr lang="en-US" altLang="zh-CN" baseline="30000">
                  <a:solidFill>
                    <a:schemeClr val="folHlink"/>
                  </a:solidFill>
                  <a:latin typeface="Times New Roman" pitchFamily="18" charset="0"/>
                </a:endParaRPr>
              </a:p>
            </p:txBody>
          </p:sp>
        </p:grpSp>
      </p:grpSp>
      <p:grpSp>
        <p:nvGrpSpPr>
          <p:cNvPr id="48206" name="Group 78"/>
          <p:cNvGrpSpPr>
            <a:grpSpLocks/>
          </p:cNvGrpSpPr>
          <p:nvPr/>
        </p:nvGrpSpPr>
        <p:grpSpPr bwMode="auto">
          <a:xfrm>
            <a:off x="6489700" y="2097088"/>
            <a:ext cx="1008063" cy="396875"/>
            <a:chOff x="3985" y="1933"/>
            <a:chExt cx="635" cy="250"/>
          </a:xfrm>
        </p:grpSpPr>
        <p:sp>
          <p:nvSpPr>
            <p:cNvPr id="48161" name="Line 88"/>
            <p:cNvSpPr>
              <a:spLocks noChangeShapeType="1"/>
            </p:cNvSpPr>
            <p:nvPr/>
          </p:nvSpPr>
          <p:spPr bwMode="auto">
            <a:xfrm>
              <a:off x="3985" y="1963"/>
              <a:ext cx="635" cy="0"/>
            </a:xfrm>
            <a:prstGeom prst="line">
              <a:avLst/>
            </a:prstGeom>
            <a:noFill/>
            <a:ln w="28575">
              <a:solidFill>
                <a:schemeClr val="folHlink"/>
              </a:solidFill>
              <a:round/>
              <a:headEnd/>
              <a:tailEnd type="triangle" w="med" len="med"/>
            </a:ln>
          </p:spPr>
          <p:txBody>
            <a:bodyPr/>
            <a:lstStyle/>
            <a:p>
              <a:endParaRPr lang="zh-CN" altLang="en-US"/>
            </a:p>
          </p:txBody>
        </p:sp>
        <p:sp>
          <p:nvSpPr>
            <p:cNvPr id="48162" name="Text Box 171"/>
            <p:cNvSpPr txBox="1">
              <a:spLocks noChangeArrowheads="1"/>
            </p:cNvSpPr>
            <p:nvPr/>
          </p:nvSpPr>
          <p:spPr bwMode="auto">
            <a:xfrm>
              <a:off x="4061" y="1933"/>
              <a:ext cx="436" cy="250"/>
            </a:xfrm>
            <a:prstGeom prst="rect">
              <a:avLst/>
            </a:prstGeom>
            <a:noFill/>
            <a:ln w="9525">
              <a:noFill/>
              <a:miter lim="800000"/>
              <a:headEnd/>
              <a:tailEnd/>
            </a:ln>
          </p:spPr>
          <p:txBody>
            <a:bodyPr/>
            <a:lstStyle/>
            <a:p>
              <a:pPr algn="ctr"/>
              <a:r>
                <a:rPr lang="en-US" altLang="zh-CN">
                  <a:latin typeface="Times New Roman" pitchFamily="18" charset="0"/>
                </a:rPr>
                <a:t>1 </a:t>
              </a:r>
            </a:p>
          </p:txBody>
        </p:sp>
      </p:grpSp>
      <p:grpSp>
        <p:nvGrpSpPr>
          <p:cNvPr id="48207" name="Group 79"/>
          <p:cNvGrpSpPr>
            <a:grpSpLocks/>
          </p:cNvGrpSpPr>
          <p:nvPr/>
        </p:nvGrpSpPr>
        <p:grpSpPr bwMode="auto">
          <a:xfrm>
            <a:off x="7138988" y="2314575"/>
            <a:ext cx="692150" cy="863600"/>
            <a:chOff x="4394" y="2070"/>
            <a:chExt cx="436" cy="544"/>
          </a:xfrm>
        </p:grpSpPr>
        <p:sp>
          <p:nvSpPr>
            <p:cNvPr id="48159" name="Line 71"/>
            <p:cNvSpPr>
              <a:spLocks noChangeShapeType="1"/>
            </p:cNvSpPr>
            <p:nvPr/>
          </p:nvSpPr>
          <p:spPr bwMode="auto">
            <a:xfrm>
              <a:off x="4740" y="2070"/>
              <a:ext cx="0" cy="544"/>
            </a:xfrm>
            <a:prstGeom prst="line">
              <a:avLst/>
            </a:prstGeom>
            <a:noFill/>
            <a:ln w="28575">
              <a:solidFill>
                <a:schemeClr val="folHlink"/>
              </a:solidFill>
              <a:round/>
              <a:headEnd/>
              <a:tailEnd type="triangle" w="med" len="med"/>
            </a:ln>
          </p:spPr>
          <p:txBody>
            <a:bodyPr/>
            <a:lstStyle/>
            <a:p>
              <a:endParaRPr lang="zh-CN" altLang="en-US"/>
            </a:p>
          </p:txBody>
        </p:sp>
        <p:sp>
          <p:nvSpPr>
            <p:cNvPr id="48160" name="Text Box 171"/>
            <p:cNvSpPr txBox="1">
              <a:spLocks noChangeArrowheads="1"/>
            </p:cNvSpPr>
            <p:nvPr/>
          </p:nvSpPr>
          <p:spPr bwMode="auto">
            <a:xfrm>
              <a:off x="4394" y="2182"/>
              <a:ext cx="436" cy="250"/>
            </a:xfrm>
            <a:prstGeom prst="rect">
              <a:avLst/>
            </a:prstGeom>
            <a:noFill/>
            <a:ln w="9525">
              <a:noFill/>
              <a:miter lim="800000"/>
              <a:headEnd/>
              <a:tailEnd/>
            </a:ln>
          </p:spPr>
          <p:txBody>
            <a:bodyPr/>
            <a:lstStyle/>
            <a:p>
              <a:pPr algn="ctr"/>
              <a:r>
                <a:rPr lang="en-US" altLang="zh-CN">
                  <a:latin typeface="Times New Roman" pitchFamily="18" charset="0"/>
                </a:rPr>
                <a:t>1 </a:t>
              </a:r>
            </a:p>
          </p:txBody>
        </p:sp>
      </p:grpSp>
      <p:grpSp>
        <p:nvGrpSpPr>
          <p:cNvPr id="48205" name="Group 77"/>
          <p:cNvGrpSpPr>
            <a:grpSpLocks/>
          </p:cNvGrpSpPr>
          <p:nvPr/>
        </p:nvGrpSpPr>
        <p:grpSpPr bwMode="auto">
          <a:xfrm>
            <a:off x="6489700" y="2852738"/>
            <a:ext cx="1008063" cy="473075"/>
            <a:chOff x="3985" y="2409"/>
            <a:chExt cx="635" cy="298"/>
          </a:xfrm>
        </p:grpSpPr>
        <p:sp>
          <p:nvSpPr>
            <p:cNvPr id="48157" name="Line 88"/>
            <p:cNvSpPr>
              <a:spLocks noChangeShapeType="1"/>
            </p:cNvSpPr>
            <p:nvPr/>
          </p:nvSpPr>
          <p:spPr bwMode="auto">
            <a:xfrm flipH="1">
              <a:off x="3985" y="2707"/>
              <a:ext cx="635" cy="0"/>
            </a:xfrm>
            <a:prstGeom prst="line">
              <a:avLst/>
            </a:prstGeom>
            <a:noFill/>
            <a:ln w="28575">
              <a:solidFill>
                <a:schemeClr val="folHlink"/>
              </a:solidFill>
              <a:round/>
              <a:headEnd/>
              <a:tailEnd type="triangle" w="med" len="med"/>
            </a:ln>
          </p:spPr>
          <p:txBody>
            <a:bodyPr/>
            <a:lstStyle/>
            <a:p>
              <a:endParaRPr lang="zh-CN" altLang="en-US"/>
            </a:p>
          </p:txBody>
        </p:sp>
        <p:sp>
          <p:nvSpPr>
            <p:cNvPr id="48158" name="Text Box 171"/>
            <p:cNvSpPr txBox="1">
              <a:spLocks noChangeArrowheads="1"/>
            </p:cNvSpPr>
            <p:nvPr/>
          </p:nvSpPr>
          <p:spPr bwMode="auto">
            <a:xfrm>
              <a:off x="4059" y="2409"/>
              <a:ext cx="436" cy="250"/>
            </a:xfrm>
            <a:prstGeom prst="rect">
              <a:avLst/>
            </a:prstGeom>
            <a:noFill/>
            <a:ln w="9525">
              <a:noFill/>
              <a:miter lim="800000"/>
              <a:headEnd/>
              <a:tailEnd/>
            </a:ln>
          </p:spPr>
          <p:txBody>
            <a:bodyPr/>
            <a:lstStyle/>
            <a:p>
              <a:pPr algn="ctr"/>
              <a:r>
                <a:rPr lang="en-US" altLang="zh-CN">
                  <a:latin typeface="Times New Roman" pitchFamily="18" charset="0"/>
                </a:rPr>
                <a:t>1 </a:t>
              </a:r>
            </a:p>
          </p:txBody>
        </p:sp>
      </p:grpSp>
      <p:grpSp>
        <p:nvGrpSpPr>
          <p:cNvPr id="48208" name="Group 80"/>
          <p:cNvGrpSpPr>
            <a:grpSpLocks/>
          </p:cNvGrpSpPr>
          <p:nvPr/>
        </p:nvGrpSpPr>
        <p:grpSpPr bwMode="auto">
          <a:xfrm>
            <a:off x="6203950" y="2300288"/>
            <a:ext cx="692150" cy="863600"/>
            <a:chOff x="3805" y="2061"/>
            <a:chExt cx="436" cy="544"/>
          </a:xfrm>
        </p:grpSpPr>
        <p:sp>
          <p:nvSpPr>
            <p:cNvPr id="48155" name="Line 73"/>
            <p:cNvSpPr>
              <a:spLocks noChangeShapeType="1"/>
            </p:cNvSpPr>
            <p:nvPr/>
          </p:nvSpPr>
          <p:spPr bwMode="auto">
            <a:xfrm flipV="1">
              <a:off x="3867" y="2061"/>
              <a:ext cx="0" cy="544"/>
            </a:xfrm>
            <a:prstGeom prst="line">
              <a:avLst/>
            </a:prstGeom>
            <a:noFill/>
            <a:ln w="28575">
              <a:solidFill>
                <a:schemeClr val="folHlink"/>
              </a:solidFill>
              <a:round/>
              <a:headEnd/>
              <a:tailEnd type="triangle" w="med" len="med"/>
            </a:ln>
          </p:spPr>
          <p:txBody>
            <a:bodyPr/>
            <a:lstStyle/>
            <a:p>
              <a:endParaRPr lang="zh-CN" altLang="en-US"/>
            </a:p>
          </p:txBody>
        </p:sp>
        <p:sp>
          <p:nvSpPr>
            <p:cNvPr id="48156" name="Text Box 171"/>
            <p:cNvSpPr txBox="1">
              <a:spLocks noChangeArrowheads="1"/>
            </p:cNvSpPr>
            <p:nvPr/>
          </p:nvSpPr>
          <p:spPr bwMode="auto">
            <a:xfrm>
              <a:off x="3805" y="2184"/>
              <a:ext cx="436" cy="250"/>
            </a:xfrm>
            <a:prstGeom prst="rect">
              <a:avLst/>
            </a:prstGeom>
            <a:noFill/>
            <a:ln w="9525">
              <a:noFill/>
              <a:miter lim="800000"/>
              <a:headEnd/>
              <a:tailEnd/>
            </a:ln>
          </p:spPr>
          <p:txBody>
            <a:bodyPr/>
            <a:lstStyle/>
            <a:p>
              <a:pPr algn="ctr"/>
              <a:r>
                <a:rPr lang="en-US" altLang="zh-CN">
                  <a:latin typeface="Times New Roman" pitchFamily="18" charset="0"/>
                </a:rPr>
                <a:t>1 </a:t>
              </a:r>
            </a:p>
          </p:txBody>
        </p:sp>
      </p:grpSp>
      <p:grpSp>
        <p:nvGrpSpPr>
          <p:cNvPr id="48212" name="Group 84"/>
          <p:cNvGrpSpPr>
            <a:grpSpLocks/>
          </p:cNvGrpSpPr>
          <p:nvPr/>
        </p:nvGrpSpPr>
        <p:grpSpPr bwMode="auto">
          <a:xfrm>
            <a:off x="5411788" y="2312988"/>
            <a:ext cx="692150" cy="863600"/>
            <a:chOff x="3197" y="3475"/>
            <a:chExt cx="436" cy="544"/>
          </a:xfrm>
        </p:grpSpPr>
        <p:sp>
          <p:nvSpPr>
            <p:cNvPr id="4" name="Line 82"/>
            <p:cNvSpPr>
              <a:spLocks noChangeShapeType="1"/>
            </p:cNvSpPr>
            <p:nvPr/>
          </p:nvSpPr>
          <p:spPr bwMode="auto">
            <a:xfrm>
              <a:off x="3543" y="3475"/>
              <a:ext cx="0" cy="544"/>
            </a:xfrm>
            <a:prstGeom prst="line">
              <a:avLst/>
            </a:prstGeom>
            <a:noFill/>
            <a:ln w="28575">
              <a:solidFill>
                <a:srgbClr val="FF6600"/>
              </a:solidFill>
              <a:round/>
              <a:headEnd/>
              <a:tailEnd type="triangle" w="med" len="med"/>
            </a:ln>
          </p:spPr>
          <p:txBody>
            <a:bodyPr/>
            <a:lstStyle/>
            <a:p>
              <a:endParaRPr lang="zh-CN" altLang="en-US"/>
            </a:p>
          </p:txBody>
        </p:sp>
        <p:sp>
          <p:nvSpPr>
            <p:cNvPr id="48154" name="Text Box 171"/>
            <p:cNvSpPr txBox="1">
              <a:spLocks noChangeArrowheads="1"/>
            </p:cNvSpPr>
            <p:nvPr/>
          </p:nvSpPr>
          <p:spPr bwMode="auto">
            <a:xfrm>
              <a:off x="3197" y="3587"/>
              <a:ext cx="436" cy="250"/>
            </a:xfrm>
            <a:prstGeom prst="rect">
              <a:avLst/>
            </a:prstGeom>
            <a:noFill/>
            <a:ln w="9525">
              <a:noFill/>
              <a:miter lim="800000"/>
              <a:headEnd/>
              <a:tailEnd/>
            </a:ln>
          </p:spPr>
          <p:txBody>
            <a:bodyPr/>
            <a:lstStyle/>
            <a:p>
              <a:pPr algn="ctr"/>
              <a:r>
                <a:rPr lang="en-US" altLang="zh-CN">
                  <a:latin typeface="Times New Roman" pitchFamily="18" charset="0"/>
                </a:rPr>
                <a:t>0 </a:t>
              </a:r>
            </a:p>
          </p:txBody>
        </p:sp>
      </p:grpSp>
      <p:grpSp>
        <p:nvGrpSpPr>
          <p:cNvPr id="48216" name="Group 88"/>
          <p:cNvGrpSpPr>
            <a:grpSpLocks/>
          </p:cNvGrpSpPr>
          <p:nvPr/>
        </p:nvGrpSpPr>
        <p:grpSpPr bwMode="auto">
          <a:xfrm>
            <a:off x="6497638" y="3778250"/>
            <a:ext cx="1008062" cy="396875"/>
            <a:chOff x="3969" y="3316"/>
            <a:chExt cx="635" cy="250"/>
          </a:xfrm>
        </p:grpSpPr>
        <p:sp>
          <p:nvSpPr>
            <p:cNvPr id="48151" name="Line 88"/>
            <p:cNvSpPr>
              <a:spLocks noChangeShapeType="1"/>
            </p:cNvSpPr>
            <p:nvPr/>
          </p:nvSpPr>
          <p:spPr bwMode="auto">
            <a:xfrm>
              <a:off x="3969" y="3346"/>
              <a:ext cx="635" cy="0"/>
            </a:xfrm>
            <a:prstGeom prst="line">
              <a:avLst/>
            </a:prstGeom>
            <a:noFill/>
            <a:ln w="28575">
              <a:solidFill>
                <a:srgbClr val="FF6600"/>
              </a:solidFill>
              <a:round/>
              <a:headEnd/>
              <a:tailEnd type="triangle" w="med" len="med"/>
            </a:ln>
          </p:spPr>
          <p:txBody>
            <a:bodyPr/>
            <a:lstStyle/>
            <a:p>
              <a:endParaRPr lang="zh-CN" altLang="en-US"/>
            </a:p>
          </p:txBody>
        </p:sp>
        <p:sp>
          <p:nvSpPr>
            <p:cNvPr id="5" name="Text Box 171"/>
            <p:cNvSpPr txBox="1">
              <a:spLocks noChangeArrowheads="1"/>
            </p:cNvSpPr>
            <p:nvPr/>
          </p:nvSpPr>
          <p:spPr bwMode="auto">
            <a:xfrm>
              <a:off x="4045" y="3316"/>
              <a:ext cx="436" cy="250"/>
            </a:xfrm>
            <a:prstGeom prst="rect">
              <a:avLst/>
            </a:prstGeom>
            <a:noFill/>
            <a:ln w="9525">
              <a:noFill/>
              <a:miter lim="800000"/>
              <a:headEnd/>
              <a:tailEnd/>
            </a:ln>
          </p:spPr>
          <p:txBody>
            <a:bodyPr/>
            <a:lstStyle/>
            <a:p>
              <a:pPr algn="ctr"/>
              <a:r>
                <a:rPr lang="en-US" altLang="zh-CN">
                  <a:latin typeface="Times New Roman" pitchFamily="18" charset="0"/>
                </a:rPr>
                <a:t>0 </a:t>
              </a:r>
            </a:p>
          </p:txBody>
        </p:sp>
      </p:grpSp>
      <p:grpSp>
        <p:nvGrpSpPr>
          <p:cNvPr id="48220" name="Group 92"/>
          <p:cNvGrpSpPr>
            <a:grpSpLocks/>
          </p:cNvGrpSpPr>
          <p:nvPr/>
        </p:nvGrpSpPr>
        <p:grpSpPr bwMode="auto">
          <a:xfrm>
            <a:off x="6464300" y="1196975"/>
            <a:ext cx="1008063" cy="468313"/>
            <a:chOff x="3969" y="867"/>
            <a:chExt cx="635" cy="295"/>
          </a:xfrm>
        </p:grpSpPr>
        <p:sp>
          <p:nvSpPr>
            <p:cNvPr id="48149" name="Line 88"/>
            <p:cNvSpPr>
              <a:spLocks noChangeShapeType="1"/>
            </p:cNvSpPr>
            <p:nvPr/>
          </p:nvSpPr>
          <p:spPr bwMode="auto">
            <a:xfrm flipH="1">
              <a:off x="3969" y="1162"/>
              <a:ext cx="635" cy="0"/>
            </a:xfrm>
            <a:prstGeom prst="line">
              <a:avLst/>
            </a:prstGeom>
            <a:noFill/>
            <a:ln w="28575">
              <a:solidFill>
                <a:srgbClr val="FF6600"/>
              </a:solidFill>
              <a:round/>
              <a:headEnd/>
              <a:tailEnd type="triangle" w="med" len="med"/>
            </a:ln>
          </p:spPr>
          <p:txBody>
            <a:bodyPr/>
            <a:lstStyle/>
            <a:p>
              <a:endParaRPr lang="zh-CN" altLang="en-US"/>
            </a:p>
          </p:txBody>
        </p:sp>
        <p:sp>
          <p:nvSpPr>
            <p:cNvPr id="48150" name="Text Box 171"/>
            <p:cNvSpPr txBox="1">
              <a:spLocks noChangeArrowheads="1"/>
            </p:cNvSpPr>
            <p:nvPr/>
          </p:nvSpPr>
          <p:spPr bwMode="auto">
            <a:xfrm>
              <a:off x="4059" y="867"/>
              <a:ext cx="436" cy="250"/>
            </a:xfrm>
            <a:prstGeom prst="rect">
              <a:avLst/>
            </a:prstGeom>
            <a:noFill/>
            <a:ln w="9525">
              <a:noFill/>
              <a:miter lim="800000"/>
              <a:headEnd/>
              <a:tailEnd/>
            </a:ln>
          </p:spPr>
          <p:txBody>
            <a:bodyPr/>
            <a:lstStyle/>
            <a:p>
              <a:pPr algn="ctr"/>
              <a:r>
                <a:rPr lang="en-US" altLang="zh-CN">
                  <a:latin typeface="Times New Roman" pitchFamily="18" charset="0"/>
                </a:rPr>
                <a:t>0 </a:t>
              </a:r>
            </a:p>
          </p:txBody>
        </p:sp>
      </p:grpSp>
      <p:grpSp>
        <p:nvGrpSpPr>
          <p:cNvPr id="48224" name="Group 96"/>
          <p:cNvGrpSpPr>
            <a:grpSpLocks/>
          </p:cNvGrpSpPr>
          <p:nvPr/>
        </p:nvGrpSpPr>
        <p:grpSpPr bwMode="auto">
          <a:xfrm>
            <a:off x="7983538" y="2312988"/>
            <a:ext cx="692150" cy="863600"/>
            <a:chOff x="5211" y="1752"/>
            <a:chExt cx="436" cy="544"/>
          </a:xfrm>
        </p:grpSpPr>
        <p:sp>
          <p:nvSpPr>
            <p:cNvPr id="48147" name="Line 94"/>
            <p:cNvSpPr>
              <a:spLocks noChangeShapeType="1"/>
            </p:cNvSpPr>
            <p:nvPr/>
          </p:nvSpPr>
          <p:spPr bwMode="auto">
            <a:xfrm flipV="1">
              <a:off x="5273" y="1752"/>
              <a:ext cx="0" cy="544"/>
            </a:xfrm>
            <a:prstGeom prst="line">
              <a:avLst/>
            </a:prstGeom>
            <a:noFill/>
            <a:ln w="28575">
              <a:solidFill>
                <a:srgbClr val="FF6600"/>
              </a:solidFill>
              <a:round/>
              <a:headEnd/>
              <a:tailEnd type="triangle" w="med" len="med"/>
            </a:ln>
          </p:spPr>
          <p:txBody>
            <a:bodyPr/>
            <a:lstStyle/>
            <a:p>
              <a:endParaRPr lang="zh-CN" altLang="en-US"/>
            </a:p>
          </p:txBody>
        </p:sp>
        <p:sp>
          <p:nvSpPr>
            <p:cNvPr id="48148" name="Text Box 171"/>
            <p:cNvSpPr txBox="1">
              <a:spLocks noChangeArrowheads="1"/>
            </p:cNvSpPr>
            <p:nvPr/>
          </p:nvSpPr>
          <p:spPr bwMode="auto">
            <a:xfrm>
              <a:off x="5211" y="1875"/>
              <a:ext cx="436" cy="250"/>
            </a:xfrm>
            <a:prstGeom prst="rect">
              <a:avLst/>
            </a:prstGeom>
            <a:noFill/>
            <a:ln w="9525">
              <a:noFill/>
              <a:miter lim="800000"/>
              <a:headEnd/>
              <a:tailEnd/>
            </a:ln>
          </p:spPr>
          <p:txBody>
            <a:bodyPr/>
            <a:lstStyle/>
            <a:p>
              <a:pPr algn="ctr"/>
              <a:r>
                <a:rPr lang="en-US" altLang="zh-CN">
                  <a:latin typeface="Times New Roman" pitchFamily="18" charset="0"/>
                </a:rPr>
                <a:t>0 </a:t>
              </a:r>
            </a:p>
          </p:txBody>
        </p:sp>
      </p:grpSp>
      <p:sp>
        <p:nvSpPr>
          <p:cNvPr id="48225" name="Rectangle 52"/>
          <p:cNvSpPr>
            <a:spLocks noChangeArrowheads="1"/>
          </p:cNvSpPr>
          <p:nvPr/>
        </p:nvSpPr>
        <p:spPr bwMode="auto">
          <a:xfrm>
            <a:off x="612775" y="5445125"/>
            <a:ext cx="273526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d</a:t>
            </a:r>
            <a:r>
              <a:rPr lang="zh-CN" altLang="en-US"/>
              <a:t>、</a:t>
            </a:r>
            <a:r>
              <a:rPr lang="zh-CN" altLang="en-US">
                <a:solidFill>
                  <a:schemeClr val="folHlink"/>
                </a:solidFill>
              </a:rPr>
              <a:t>描述其功能</a:t>
            </a:r>
          </a:p>
        </p:txBody>
      </p:sp>
      <p:sp>
        <p:nvSpPr>
          <p:cNvPr id="48226" name="Text Box 98"/>
          <p:cNvSpPr txBox="1">
            <a:spLocks noChangeArrowheads="1"/>
          </p:cNvSpPr>
          <p:nvPr/>
        </p:nvSpPr>
        <p:spPr bwMode="auto">
          <a:xfrm>
            <a:off x="3492500" y="5445125"/>
            <a:ext cx="376396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X=1</a:t>
            </a:r>
            <a:r>
              <a:rPr lang="zh-CN" altLang="en-US">
                <a:latin typeface="Times New Roman" pitchFamily="18" charset="0"/>
              </a:rPr>
              <a:t>时，</a:t>
            </a:r>
            <a:r>
              <a:rPr lang="zh-CN" altLang="en-US">
                <a:solidFill>
                  <a:schemeClr val="folHlink"/>
                </a:solidFill>
                <a:latin typeface="Times New Roman" pitchFamily="18" charset="0"/>
              </a:rPr>
              <a:t>模</a:t>
            </a:r>
            <a:r>
              <a:rPr lang="en-US" altLang="zh-CN">
                <a:solidFill>
                  <a:schemeClr val="folHlink"/>
                </a:solidFill>
                <a:latin typeface="Times New Roman" pitchFamily="18" charset="0"/>
              </a:rPr>
              <a:t>4  </a:t>
            </a:r>
            <a:r>
              <a:rPr lang="zh-CN" altLang="en-US">
                <a:solidFill>
                  <a:schemeClr val="hlink"/>
                </a:solidFill>
                <a:latin typeface="Times New Roman" pitchFamily="18" charset="0"/>
              </a:rPr>
              <a:t>加</a:t>
            </a:r>
            <a:r>
              <a:rPr lang="en-US" altLang="zh-CN">
                <a:solidFill>
                  <a:schemeClr val="hlink"/>
                </a:solidFill>
                <a:latin typeface="Times New Roman" pitchFamily="18" charset="0"/>
              </a:rPr>
              <a:t>1</a:t>
            </a:r>
            <a:r>
              <a:rPr lang="zh-CN" altLang="en-US">
                <a:solidFill>
                  <a:schemeClr val="hlink"/>
                </a:solidFill>
                <a:latin typeface="Times New Roman" pitchFamily="18" charset="0"/>
              </a:rPr>
              <a:t>计数</a:t>
            </a:r>
          </a:p>
        </p:txBody>
      </p:sp>
      <p:sp>
        <p:nvSpPr>
          <p:cNvPr id="48227" name="Text Box 99"/>
          <p:cNvSpPr txBox="1">
            <a:spLocks noChangeArrowheads="1"/>
          </p:cNvSpPr>
          <p:nvPr/>
        </p:nvSpPr>
        <p:spPr bwMode="auto">
          <a:xfrm>
            <a:off x="3492500" y="5851525"/>
            <a:ext cx="376396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X=0</a:t>
            </a:r>
            <a:r>
              <a:rPr lang="zh-CN" altLang="en-US">
                <a:latin typeface="Times New Roman" pitchFamily="18" charset="0"/>
              </a:rPr>
              <a:t>时，</a:t>
            </a:r>
            <a:r>
              <a:rPr lang="zh-CN" altLang="en-US">
                <a:solidFill>
                  <a:schemeClr val="folHlink"/>
                </a:solidFill>
                <a:latin typeface="Times New Roman" pitchFamily="18" charset="0"/>
              </a:rPr>
              <a:t>模</a:t>
            </a:r>
            <a:r>
              <a:rPr lang="en-US" altLang="zh-CN">
                <a:solidFill>
                  <a:schemeClr val="folHlink"/>
                </a:solidFill>
                <a:latin typeface="Times New Roman" pitchFamily="18" charset="0"/>
              </a:rPr>
              <a:t>4  </a:t>
            </a:r>
            <a:r>
              <a:rPr lang="zh-CN" altLang="en-US">
                <a:solidFill>
                  <a:schemeClr val="hlink"/>
                </a:solidFill>
                <a:latin typeface="Times New Roman" pitchFamily="18" charset="0"/>
              </a:rPr>
              <a:t>减</a:t>
            </a:r>
            <a:r>
              <a:rPr lang="en-US" altLang="zh-CN">
                <a:solidFill>
                  <a:schemeClr val="hlink"/>
                </a:solidFill>
                <a:latin typeface="Times New Roman" pitchFamily="18" charset="0"/>
              </a:rPr>
              <a:t>1</a:t>
            </a:r>
            <a:r>
              <a:rPr lang="zh-CN" altLang="en-US">
                <a:solidFill>
                  <a:schemeClr val="hlink"/>
                </a:solidFill>
                <a:latin typeface="Times New Roman" pitchFamily="18" charset="0"/>
              </a:rPr>
              <a:t>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52"/>
                                        </p:tgtEl>
                                        <p:attrNameLst>
                                          <p:attrName>style.visibility</p:attrName>
                                        </p:attrNameLst>
                                      </p:cBhvr>
                                      <p:to>
                                        <p:strVal val="visible"/>
                                      </p:to>
                                    </p:set>
                                    <p:animEffect transition="in" filter="blinds(horizontal)">
                                      <p:cBhvr>
                                        <p:cTn id="7" dur="500"/>
                                        <p:tgtEl>
                                          <p:spTgt spid="481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53"/>
                                        </p:tgtEl>
                                        <p:attrNameLst>
                                          <p:attrName>style.visibility</p:attrName>
                                        </p:attrNameLst>
                                      </p:cBhvr>
                                      <p:to>
                                        <p:strVal val="visible"/>
                                      </p:to>
                                    </p:set>
                                    <p:animEffect transition="in" filter="blinds(horizontal)">
                                      <p:cBhvr>
                                        <p:cTn id="12" dur="500"/>
                                        <p:tgtEl>
                                          <p:spTgt spid="4815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8195"/>
                                        </p:tgtEl>
                                        <p:attrNameLst>
                                          <p:attrName>style.visibility</p:attrName>
                                        </p:attrNameLst>
                                      </p:cBhvr>
                                      <p:to>
                                        <p:strVal val="visible"/>
                                      </p:to>
                                    </p:set>
                                    <p:animEffect transition="in" filter="wipe(up)">
                                      <p:cBhvr>
                                        <p:cTn id="23" dur="500"/>
                                        <p:tgtEl>
                                          <p:spTgt spid="4819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8206"/>
                                        </p:tgtEl>
                                        <p:attrNameLst>
                                          <p:attrName>style.visibility</p:attrName>
                                        </p:attrNameLst>
                                      </p:cBhvr>
                                      <p:to>
                                        <p:strVal val="visible"/>
                                      </p:to>
                                    </p:set>
                                    <p:animEffect transition="in" filter="wipe(left)">
                                      <p:cBhvr>
                                        <p:cTn id="28" dur="500"/>
                                        <p:tgtEl>
                                          <p:spTgt spid="48206"/>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48207"/>
                                        </p:tgtEl>
                                        <p:attrNameLst>
                                          <p:attrName>style.visibility</p:attrName>
                                        </p:attrNameLst>
                                      </p:cBhvr>
                                      <p:to>
                                        <p:strVal val="visible"/>
                                      </p:to>
                                    </p:set>
                                    <p:animEffect transition="in" filter="wipe(up)">
                                      <p:cBhvr>
                                        <p:cTn id="32" dur="500"/>
                                        <p:tgtEl>
                                          <p:spTgt spid="48207"/>
                                        </p:tgtEl>
                                      </p:cBhvr>
                                    </p:animEffect>
                                  </p:childTnLst>
                                </p:cTn>
                              </p:par>
                            </p:childTnLst>
                          </p:cTn>
                        </p:par>
                        <p:par>
                          <p:cTn id="33" fill="hold">
                            <p:stCondLst>
                              <p:cond delay="1000"/>
                            </p:stCondLst>
                            <p:childTnLst>
                              <p:par>
                                <p:cTn id="34" presetID="22" presetClass="entr" presetSubtype="2" fill="hold" nodeType="afterEffect">
                                  <p:stCondLst>
                                    <p:cond delay="0"/>
                                  </p:stCondLst>
                                  <p:childTnLst>
                                    <p:set>
                                      <p:cBhvr>
                                        <p:cTn id="35" dur="1" fill="hold">
                                          <p:stCondLst>
                                            <p:cond delay="0"/>
                                          </p:stCondLst>
                                        </p:cTn>
                                        <p:tgtEl>
                                          <p:spTgt spid="48205"/>
                                        </p:tgtEl>
                                        <p:attrNameLst>
                                          <p:attrName>style.visibility</p:attrName>
                                        </p:attrNameLst>
                                      </p:cBhvr>
                                      <p:to>
                                        <p:strVal val="visible"/>
                                      </p:to>
                                    </p:set>
                                    <p:animEffect transition="in" filter="wipe(right)">
                                      <p:cBhvr>
                                        <p:cTn id="36" dur="500"/>
                                        <p:tgtEl>
                                          <p:spTgt spid="48205"/>
                                        </p:tgtEl>
                                      </p:cBhvr>
                                    </p:animEffect>
                                  </p:childTnLst>
                                </p:cTn>
                              </p:par>
                            </p:childTnLst>
                          </p:cTn>
                        </p:par>
                        <p:par>
                          <p:cTn id="37" fill="hold">
                            <p:stCondLst>
                              <p:cond delay="1500"/>
                            </p:stCondLst>
                            <p:childTnLst>
                              <p:par>
                                <p:cTn id="38" presetID="22" presetClass="entr" presetSubtype="4" fill="hold" nodeType="afterEffect">
                                  <p:stCondLst>
                                    <p:cond delay="0"/>
                                  </p:stCondLst>
                                  <p:childTnLst>
                                    <p:set>
                                      <p:cBhvr>
                                        <p:cTn id="39" dur="1" fill="hold">
                                          <p:stCondLst>
                                            <p:cond delay="0"/>
                                          </p:stCondLst>
                                        </p:cTn>
                                        <p:tgtEl>
                                          <p:spTgt spid="48208"/>
                                        </p:tgtEl>
                                        <p:attrNameLst>
                                          <p:attrName>style.visibility</p:attrName>
                                        </p:attrNameLst>
                                      </p:cBhvr>
                                      <p:to>
                                        <p:strVal val="visible"/>
                                      </p:to>
                                    </p:set>
                                    <p:animEffect transition="in" filter="wipe(down)">
                                      <p:cBhvr>
                                        <p:cTn id="40" dur="500"/>
                                        <p:tgtEl>
                                          <p:spTgt spid="4820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8212"/>
                                        </p:tgtEl>
                                        <p:attrNameLst>
                                          <p:attrName>style.visibility</p:attrName>
                                        </p:attrNameLst>
                                      </p:cBhvr>
                                      <p:to>
                                        <p:strVal val="visible"/>
                                      </p:to>
                                    </p:set>
                                    <p:animEffect transition="in" filter="wipe(up)">
                                      <p:cBhvr>
                                        <p:cTn id="45" dur="500"/>
                                        <p:tgtEl>
                                          <p:spTgt spid="48212"/>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48220"/>
                                        </p:tgtEl>
                                        <p:attrNameLst>
                                          <p:attrName>style.visibility</p:attrName>
                                        </p:attrNameLst>
                                      </p:cBhvr>
                                      <p:to>
                                        <p:strVal val="visible"/>
                                      </p:to>
                                    </p:set>
                                    <p:animEffect transition="in" filter="wipe(right)">
                                      <p:cBhvr>
                                        <p:cTn id="49" dur="500"/>
                                        <p:tgtEl>
                                          <p:spTgt spid="48220"/>
                                        </p:tgtEl>
                                      </p:cBhvr>
                                    </p:animEffect>
                                  </p:childTnLst>
                                </p:cTn>
                              </p:par>
                            </p:childTnLst>
                          </p:cTn>
                        </p:par>
                        <p:par>
                          <p:cTn id="50" fill="hold">
                            <p:stCondLst>
                              <p:cond delay="1000"/>
                            </p:stCondLst>
                            <p:childTnLst>
                              <p:par>
                                <p:cTn id="51" presetID="22" presetClass="entr" presetSubtype="4" fill="hold" nodeType="afterEffect">
                                  <p:stCondLst>
                                    <p:cond delay="0"/>
                                  </p:stCondLst>
                                  <p:childTnLst>
                                    <p:set>
                                      <p:cBhvr>
                                        <p:cTn id="52" dur="1" fill="hold">
                                          <p:stCondLst>
                                            <p:cond delay="0"/>
                                          </p:stCondLst>
                                        </p:cTn>
                                        <p:tgtEl>
                                          <p:spTgt spid="48224"/>
                                        </p:tgtEl>
                                        <p:attrNameLst>
                                          <p:attrName>style.visibility</p:attrName>
                                        </p:attrNameLst>
                                      </p:cBhvr>
                                      <p:to>
                                        <p:strVal val="visible"/>
                                      </p:to>
                                    </p:set>
                                    <p:animEffect transition="in" filter="wipe(down)">
                                      <p:cBhvr>
                                        <p:cTn id="53" dur="500"/>
                                        <p:tgtEl>
                                          <p:spTgt spid="48224"/>
                                        </p:tgtEl>
                                      </p:cBhvr>
                                    </p:animEffect>
                                  </p:childTnLst>
                                </p:cTn>
                              </p:par>
                            </p:childTnLst>
                          </p:cTn>
                        </p:par>
                        <p:par>
                          <p:cTn id="54" fill="hold">
                            <p:stCondLst>
                              <p:cond delay="1500"/>
                            </p:stCondLst>
                            <p:childTnLst>
                              <p:par>
                                <p:cTn id="55" presetID="22" presetClass="entr" presetSubtype="8" fill="hold" nodeType="afterEffect">
                                  <p:stCondLst>
                                    <p:cond delay="0"/>
                                  </p:stCondLst>
                                  <p:childTnLst>
                                    <p:set>
                                      <p:cBhvr>
                                        <p:cTn id="56" dur="1" fill="hold">
                                          <p:stCondLst>
                                            <p:cond delay="0"/>
                                          </p:stCondLst>
                                        </p:cTn>
                                        <p:tgtEl>
                                          <p:spTgt spid="48216"/>
                                        </p:tgtEl>
                                        <p:attrNameLst>
                                          <p:attrName>style.visibility</p:attrName>
                                        </p:attrNameLst>
                                      </p:cBhvr>
                                      <p:to>
                                        <p:strVal val="visible"/>
                                      </p:to>
                                    </p:set>
                                    <p:animEffect transition="in" filter="wipe(left)">
                                      <p:cBhvr>
                                        <p:cTn id="57" dur="500"/>
                                        <p:tgtEl>
                                          <p:spTgt spid="482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8225"/>
                                        </p:tgtEl>
                                        <p:attrNameLst>
                                          <p:attrName>style.visibility</p:attrName>
                                        </p:attrNameLst>
                                      </p:cBhvr>
                                      <p:to>
                                        <p:strVal val="visible"/>
                                      </p:to>
                                    </p:set>
                                    <p:animEffect transition="in" filter="blinds(horizontal)">
                                      <p:cBhvr>
                                        <p:cTn id="62" dur="500"/>
                                        <p:tgtEl>
                                          <p:spTgt spid="4822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8226"/>
                                        </p:tgtEl>
                                        <p:attrNameLst>
                                          <p:attrName>style.visibility</p:attrName>
                                        </p:attrNameLst>
                                      </p:cBhvr>
                                      <p:to>
                                        <p:strVal val="visible"/>
                                      </p:to>
                                    </p:set>
                                    <p:animEffect transition="in" filter="blinds(horizontal)">
                                      <p:cBhvr>
                                        <p:cTn id="67" dur="500"/>
                                        <p:tgtEl>
                                          <p:spTgt spid="482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8227"/>
                                        </p:tgtEl>
                                        <p:attrNameLst>
                                          <p:attrName>style.visibility</p:attrName>
                                        </p:attrNameLst>
                                      </p:cBhvr>
                                      <p:to>
                                        <p:strVal val="visible"/>
                                      </p:to>
                                    </p:set>
                                    <p:animEffect transition="in" filter="blinds(horizontal)">
                                      <p:cBhvr>
                                        <p:cTn id="72" dur="500"/>
                                        <p:tgtEl>
                                          <p:spTgt spid="48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2" grpId="0"/>
      <p:bldP spid="3" grpId="0" animBg="1"/>
      <p:bldP spid="48225" grpId="0"/>
      <p:bldP spid="48226" grpId="0"/>
      <p:bldP spid="482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9154"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9202" name="Rectangle 50"/>
          <p:cNvSpPr>
            <a:spLocks noChangeArrowheads="1"/>
          </p:cNvSpPr>
          <p:nvPr/>
        </p:nvSpPr>
        <p:spPr bwMode="auto">
          <a:xfrm>
            <a:off x="828675" y="1052513"/>
            <a:ext cx="1871663" cy="519112"/>
          </a:xfrm>
          <a:prstGeom prst="rect">
            <a:avLst/>
          </a:prstGeom>
          <a:noFill/>
          <a:ln w="9525">
            <a:noFill/>
            <a:miter lim="800000"/>
            <a:headEnd/>
            <a:tailEnd/>
          </a:ln>
        </p:spPr>
        <p:txBody>
          <a:bodyPr>
            <a:spAutoFit/>
          </a:bodyPr>
          <a:lstStyle/>
          <a:p>
            <a:pPr defTabSz="914400"/>
            <a:r>
              <a:rPr lang="zh-CN" altLang="en-US" sz="2800"/>
              <a:t>* </a:t>
            </a:r>
            <a:r>
              <a:rPr lang="zh-CN" altLang="en-US" sz="2800">
                <a:solidFill>
                  <a:schemeClr val="hlink"/>
                </a:solidFill>
              </a:rPr>
              <a:t>表格法</a:t>
            </a:r>
          </a:p>
        </p:txBody>
      </p:sp>
      <p:sp>
        <p:nvSpPr>
          <p:cNvPr id="49203" name="Rectangle 51"/>
          <p:cNvSpPr>
            <a:spLocks noChangeArrowheads="1"/>
          </p:cNvSpPr>
          <p:nvPr/>
        </p:nvSpPr>
        <p:spPr bwMode="auto">
          <a:xfrm>
            <a:off x="612775" y="1628775"/>
            <a:ext cx="320357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a</a:t>
            </a:r>
            <a:r>
              <a:rPr lang="zh-CN" altLang="en-US"/>
              <a:t>、写出</a:t>
            </a:r>
            <a:r>
              <a:rPr lang="zh-CN" altLang="en-US">
                <a:solidFill>
                  <a:schemeClr val="folHlink"/>
                </a:solidFill>
              </a:rPr>
              <a:t>激励表达式</a:t>
            </a:r>
          </a:p>
        </p:txBody>
      </p:sp>
      <p:sp>
        <p:nvSpPr>
          <p:cNvPr id="49204" name="Rectangle 52"/>
          <p:cNvSpPr>
            <a:spLocks noChangeArrowheads="1"/>
          </p:cNvSpPr>
          <p:nvPr/>
        </p:nvSpPr>
        <p:spPr bwMode="auto">
          <a:xfrm>
            <a:off x="901700" y="2144713"/>
            <a:ext cx="1944688" cy="519112"/>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J0=K0=1</a:t>
            </a:r>
            <a:endParaRPr kumimoji="1" lang="zh-CN" altLang="en-US" sz="2800">
              <a:solidFill>
                <a:schemeClr val="folHlink"/>
              </a:solidFill>
              <a:latin typeface="Times New Roman" pitchFamily="18" charset="0"/>
            </a:endParaRPr>
          </a:p>
        </p:txBody>
      </p:sp>
      <p:sp>
        <p:nvSpPr>
          <p:cNvPr id="49205" name="Rectangle 53"/>
          <p:cNvSpPr>
            <a:spLocks noChangeArrowheads="1"/>
          </p:cNvSpPr>
          <p:nvPr/>
        </p:nvSpPr>
        <p:spPr bwMode="auto">
          <a:xfrm>
            <a:off x="3492500" y="2133600"/>
            <a:ext cx="2771775" cy="519113"/>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J1=K1=X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a:t>
            </a:r>
            <a:endParaRPr kumimoji="1" lang="zh-CN" altLang="en-US" sz="2800">
              <a:solidFill>
                <a:schemeClr val="folHlink"/>
              </a:solidFill>
              <a:latin typeface="Times New Roman" pitchFamily="18" charset="0"/>
            </a:endParaRPr>
          </a:p>
        </p:txBody>
      </p:sp>
      <p:sp>
        <p:nvSpPr>
          <p:cNvPr id="49206" name="Text Box 54"/>
          <p:cNvSpPr txBox="1">
            <a:spLocks noChangeArrowheads="1"/>
          </p:cNvSpPr>
          <p:nvPr/>
        </p:nvSpPr>
        <p:spPr bwMode="auto">
          <a:xfrm>
            <a:off x="612775" y="2708275"/>
            <a:ext cx="698341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b</a:t>
            </a:r>
            <a:r>
              <a:rPr lang="zh-CN" altLang="en-US"/>
              <a:t>、把</a:t>
            </a:r>
            <a:r>
              <a:rPr lang="zh-CN" altLang="en-US">
                <a:solidFill>
                  <a:schemeClr val="folHlink"/>
                </a:solidFill>
              </a:rPr>
              <a:t>激励函数</a:t>
            </a:r>
            <a:r>
              <a:rPr lang="zh-CN" altLang="en-US"/>
              <a:t>代入次态方程，导出次态方程组</a:t>
            </a:r>
          </a:p>
        </p:txBody>
      </p:sp>
      <p:grpSp>
        <p:nvGrpSpPr>
          <p:cNvPr id="50244" name="Group 68"/>
          <p:cNvGrpSpPr>
            <a:grpSpLocks/>
          </p:cNvGrpSpPr>
          <p:nvPr/>
        </p:nvGrpSpPr>
        <p:grpSpPr bwMode="auto">
          <a:xfrm>
            <a:off x="4787900" y="3213100"/>
            <a:ext cx="3332163" cy="519113"/>
            <a:chOff x="612" y="3521"/>
            <a:chExt cx="2099" cy="327"/>
          </a:xfrm>
        </p:grpSpPr>
        <p:sp>
          <p:nvSpPr>
            <p:cNvPr id="49181" name="Text Box 112"/>
            <p:cNvSpPr txBox="1">
              <a:spLocks noChangeArrowheads="1"/>
            </p:cNvSpPr>
            <p:nvPr/>
          </p:nvSpPr>
          <p:spPr bwMode="auto">
            <a:xfrm>
              <a:off x="612" y="3521"/>
              <a:ext cx="2099"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 </a:t>
              </a:r>
              <a:r>
                <a:rPr lang="en-US" altLang="zh-CN" sz="2800">
                  <a:solidFill>
                    <a:schemeClr val="folHlink"/>
                  </a:solidFill>
                  <a:latin typeface="Times New Roman" pitchFamily="18" charset="0"/>
                </a:rPr>
                <a:t>= J Q + K Q</a:t>
              </a:r>
            </a:p>
          </p:txBody>
        </p:sp>
        <p:sp>
          <p:nvSpPr>
            <p:cNvPr id="49182" name="Line 113"/>
            <p:cNvSpPr>
              <a:spLocks noChangeShapeType="1"/>
            </p:cNvSpPr>
            <p:nvPr/>
          </p:nvSpPr>
          <p:spPr bwMode="auto">
            <a:xfrm>
              <a:off x="1479" y="3550"/>
              <a:ext cx="181" cy="0"/>
            </a:xfrm>
            <a:prstGeom prst="line">
              <a:avLst/>
            </a:prstGeom>
            <a:noFill/>
            <a:ln w="28575">
              <a:solidFill>
                <a:schemeClr val="folHlink"/>
              </a:solidFill>
              <a:round/>
              <a:headEnd/>
              <a:tailEnd/>
            </a:ln>
          </p:spPr>
          <p:txBody>
            <a:bodyPr/>
            <a:lstStyle/>
            <a:p>
              <a:endParaRPr lang="zh-CN" altLang="en-US"/>
            </a:p>
          </p:txBody>
        </p:sp>
        <p:sp>
          <p:nvSpPr>
            <p:cNvPr id="49183" name="Line 113"/>
            <p:cNvSpPr>
              <a:spLocks noChangeShapeType="1"/>
            </p:cNvSpPr>
            <p:nvPr/>
          </p:nvSpPr>
          <p:spPr bwMode="auto">
            <a:xfrm>
              <a:off x="1899" y="3550"/>
              <a:ext cx="181" cy="0"/>
            </a:xfrm>
            <a:prstGeom prst="line">
              <a:avLst/>
            </a:prstGeom>
            <a:noFill/>
            <a:ln w="28575">
              <a:solidFill>
                <a:schemeClr val="folHlink"/>
              </a:solidFill>
              <a:round/>
              <a:headEnd/>
              <a:tailEnd/>
            </a:ln>
          </p:spPr>
          <p:txBody>
            <a:bodyPr/>
            <a:lstStyle/>
            <a:p>
              <a:endParaRPr lang="zh-CN" altLang="en-US"/>
            </a:p>
          </p:txBody>
        </p:sp>
      </p:grpSp>
      <p:sp>
        <p:nvSpPr>
          <p:cNvPr id="49211" name="Text Box 59"/>
          <p:cNvSpPr txBox="1">
            <a:spLocks noChangeArrowheads="1"/>
          </p:cNvSpPr>
          <p:nvPr/>
        </p:nvSpPr>
        <p:spPr bwMode="auto">
          <a:xfrm>
            <a:off x="1116013" y="3260725"/>
            <a:ext cx="3835400"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J-K</a:t>
            </a:r>
            <a:r>
              <a:rPr lang="zh-CN" altLang="en-US"/>
              <a:t>触发器的次态方程：</a:t>
            </a:r>
          </a:p>
        </p:txBody>
      </p:sp>
      <p:grpSp>
        <p:nvGrpSpPr>
          <p:cNvPr id="49223" name="Group 71"/>
          <p:cNvGrpSpPr>
            <a:grpSpLocks/>
          </p:cNvGrpSpPr>
          <p:nvPr/>
        </p:nvGrpSpPr>
        <p:grpSpPr bwMode="auto">
          <a:xfrm>
            <a:off x="1044575" y="3933825"/>
            <a:ext cx="4175125" cy="519113"/>
            <a:chOff x="658" y="2659"/>
            <a:chExt cx="2630" cy="327"/>
          </a:xfrm>
        </p:grpSpPr>
        <p:sp>
          <p:nvSpPr>
            <p:cNvPr id="49178" name="Text Box 112"/>
            <p:cNvSpPr txBox="1">
              <a:spLocks noChangeArrowheads="1"/>
            </p:cNvSpPr>
            <p:nvPr/>
          </p:nvSpPr>
          <p:spPr bwMode="auto">
            <a:xfrm>
              <a:off x="658" y="2659"/>
              <a:ext cx="2630"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(Q0)</a:t>
              </a:r>
              <a:r>
                <a:rPr lang="en-US" altLang="zh-CN" sz="2800" baseline="30000">
                  <a:solidFill>
                    <a:schemeClr val="folHlink"/>
                  </a:solidFill>
                  <a:latin typeface="Times New Roman" pitchFamily="18" charset="0"/>
                </a:rPr>
                <a:t>n+1 </a:t>
              </a:r>
              <a:r>
                <a:rPr lang="en-US" altLang="zh-CN" sz="2800">
                  <a:solidFill>
                    <a:schemeClr val="folHlink"/>
                  </a:solidFill>
                  <a:latin typeface="Times New Roman" pitchFamily="18" charset="0"/>
                </a:rPr>
                <a:t>= J0 Q0 + K0 Q0</a:t>
              </a:r>
            </a:p>
          </p:txBody>
        </p:sp>
        <p:sp>
          <p:nvSpPr>
            <p:cNvPr id="49179" name="Line 113"/>
            <p:cNvSpPr>
              <a:spLocks noChangeShapeType="1"/>
            </p:cNvSpPr>
            <p:nvPr/>
          </p:nvSpPr>
          <p:spPr bwMode="auto">
            <a:xfrm>
              <a:off x="1915" y="2688"/>
              <a:ext cx="255" cy="0"/>
            </a:xfrm>
            <a:prstGeom prst="line">
              <a:avLst/>
            </a:prstGeom>
            <a:noFill/>
            <a:ln w="28575">
              <a:solidFill>
                <a:schemeClr val="folHlink"/>
              </a:solidFill>
              <a:round/>
              <a:headEnd/>
              <a:tailEnd/>
            </a:ln>
          </p:spPr>
          <p:txBody>
            <a:bodyPr/>
            <a:lstStyle/>
            <a:p>
              <a:endParaRPr lang="zh-CN" altLang="en-US"/>
            </a:p>
          </p:txBody>
        </p:sp>
        <p:sp>
          <p:nvSpPr>
            <p:cNvPr id="49180" name="Line 113"/>
            <p:cNvSpPr>
              <a:spLocks noChangeShapeType="1"/>
            </p:cNvSpPr>
            <p:nvPr/>
          </p:nvSpPr>
          <p:spPr bwMode="auto">
            <a:xfrm>
              <a:off x="2432" y="2688"/>
              <a:ext cx="272" cy="0"/>
            </a:xfrm>
            <a:prstGeom prst="line">
              <a:avLst/>
            </a:prstGeom>
            <a:noFill/>
            <a:ln w="28575">
              <a:solidFill>
                <a:schemeClr val="folHlink"/>
              </a:solidFill>
              <a:round/>
              <a:headEnd/>
              <a:tailEnd/>
            </a:ln>
          </p:spPr>
          <p:txBody>
            <a:bodyPr/>
            <a:lstStyle/>
            <a:p>
              <a:endParaRPr lang="zh-CN" altLang="en-US"/>
            </a:p>
          </p:txBody>
        </p:sp>
      </p:grpSp>
      <p:grpSp>
        <p:nvGrpSpPr>
          <p:cNvPr id="49222" name="Group 70"/>
          <p:cNvGrpSpPr>
            <a:grpSpLocks/>
          </p:cNvGrpSpPr>
          <p:nvPr/>
        </p:nvGrpSpPr>
        <p:grpSpPr bwMode="auto">
          <a:xfrm>
            <a:off x="5003800" y="3933825"/>
            <a:ext cx="1223963" cy="519113"/>
            <a:chOff x="1157" y="3339"/>
            <a:chExt cx="771" cy="327"/>
          </a:xfrm>
        </p:grpSpPr>
        <p:sp>
          <p:nvSpPr>
            <p:cNvPr id="49176" name="Text Box 112"/>
            <p:cNvSpPr txBox="1">
              <a:spLocks noChangeArrowheads="1"/>
            </p:cNvSpPr>
            <p:nvPr/>
          </p:nvSpPr>
          <p:spPr bwMode="auto">
            <a:xfrm>
              <a:off x="1157" y="3339"/>
              <a:ext cx="771"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 Q0 </a:t>
              </a:r>
            </a:p>
          </p:txBody>
        </p:sp>
        <p:sp>
          <p:nvSpPr>
            <p:cNvPr id="49177" name="Line 113"/>
            <p:cNvSpPr>
              <a:spLocks noChangeShapeType="1"/>
            </p:cNvSpPr>
            <p:nvPr/>
          </p:nvSpPr>
          <p:spPr bwMode="auto">
            <a:xfrm>
              <a:off x="1413" y="3368"/>
              <a:ext cx="258" cy="0"/>
            </a:xfrm>
            <a:prstGeom prst="line">
              <a:avLst/>
            </a:prstGeom>
            <a:noFill/>
            <a:ln w="28575">
              <a:solidFill>
                <a:schemeClr val="folHlink"/>
              </a:solidFill>
              <a:round/>
              <a:headEnd/>
              <a:tailEnd/>
            </a:ln>
          </p:spPr>
          <p:txBody>
            <a:bodyPr/>
            <a:lstStyle/>
            <a:p>
              <a:endParaRPr lang="zh-CN" altLang="en-US"/>
            </a:p>
          </p:txBody>
        </p:sp>
      </p:grpSp>
      <p:grpSp>
        <p:nvGrpSpPr>
          <p:cNvPr id="49224" name="Group 72"/>
          <p:cNvGrpSpPr>
            <a:grpSpLocks/>
          </p:cNvGrpSpPr>
          <p:nvPr/>
        </p:nvGrpSpPr>
        <p:grpSpPr bwMode="auto">
          <a:xfrm>
            <a:off x="1044575" y="4494213"/>
            <a:ext cx="4175125" cy="519112"/>
            <a:chOff x="658" y="2659"/>
            <a:chExt cx="2630" cy="327"/>
          </a:xfrm>
        </p:grpSpPr>
        <p:sp>
          <p:nvSpPr>
            <p:cNvPr id="49173" name="Text Box 112"/>
            <p:cNvSpPr txBox="1">
              <a:spLocks noChangeArrowheads="1"/>
            </p:cNvSpPr>
            <p:nvPr/>
          </p:nvSpPr>
          <p:spPr bwMode="auto">
            <a:xfrm>
              <a:off x="658" y="2659"/>
              <a:ext cx="2630"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(Q1)</a:t>
              </a:r>
              <a:r>
                <a:rPr lang="en-US" altLang="zh-CN" sz="2800" baseline="30000">
                  <a:solidFill>
                    <a:schemeClr val="folHlink"/>
                  </a:solidFill>
                  <a:latin typeface="Times New Roman" pitchFamily="18" charset="0"/>
                </a:rPr>
                <a:t>n+1 </a:t>
              </a:r>
              <a:r>
                <a:rPr lang="en-US" altLang="zh-CN" sz="2800">
                  <a:solidFill>
                    <a:schemeClr val="folHlink"/>
                  </a:solidFill>
                  <a:latin typeface="Times New Roman" pitchFamily="18" charset="0"/>
                </a:rPr>
                <a:t>= J1 Q1 + K1 Q1</a:t>
              </a:r>
            </a:p>
          </p:txBody>
        </p:sp>
        <p:sp>
          <p:nvSpPr>
            <p:cNvPr id="49174" name="Line 113"/>
            <p:cNvSpPr>
              <a:spLocks noChangeShapeType="1"/>
            </p:cNvSpPr>
            <p:nvPr/>
          </p:nvSpPr>
          <p:spPr bwMode="auto">
            <a:xfrm>
              <a:off x="1915" y="2688"/>
              <a:ext cx="255" cy="0"/>
            </a:xfrm>
            <a:prstGeom prst="line">
              <a:avLst/>
            </a:prstGeom>
            <a:noFill/>
            <a:ln w="28575">
              <a:solidFill>
                <a:schemeClr val="folHlink"/>
              </a:solidFill>
              <a:round/>
              <a:headEnd/>
              <a:tailEnd/>
            </a:ln>
          </p:spPr>
          <p:txBody>
            <a:bodyPr/>
            <a:lstStyle/>
            <a:p>
              <a:endParaRPr lang="zh-CN" altLang="en-US"/>
            </a:p>
          </p:txBody>
        </p:sp>
        <p:sp>
          <p:nvSpPr>
            <p:cNvPr id="49175" name="Line 113"/>
            <p:cNvSpPr>
              <a:spLocks noChangeShapeType="1"/>
            </p:cNvSpPr>
            <p:nvPr/>
          </p:nvSpPr>
          <p:spPr bwMode="auto">
            <a:xfrm>
              <a:off x="2432" y="2688"/>
              <a:ext cx="272" cy="0"/>
            </a:xfrm>
            <a:prstGeom prst="line">
              <a:avLst/>
            </a:prstGeom>
            <a:noFill/>
            <a:ln w="28575">
              <a:solidFill>
                <a:schemeClr val="folHlink"/>
              </a:solidFill>
              <a:round/>
              <a:headEnd/>
              <a:tailEnd/>
            </a:ln>
          </p:spPr>
          <p:txBody>
            <a:bodyPr/>
            <a:lstStyle/>
            <a:p>
              <a:endParaRPr lang="zh-CN" altLang="en-US"/>
            </a:p>
          </p:txBody>
        </p:sp>
      </p:grpSp>
      <p:sp>
        <p:nvSpPr>
          <p:cNvPr id="49229" name="Text Box 112"/>
          <p:cNvSpPr txBox="1">
            <a:spLocks noChangeArrowheads="1"/>
          </p:cNvSpPr>
          <p:nvPr/>
        </p:nvSpPr>
        <p:spPr bwMode="auto">
          <a:xfrm>
            <a:off x="2195513" y="5589588"/>
            <a:ext cx="2952750" cy="519112"/>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 </a:t>
            </a:r>
            <a:r>
              <a:rPr kumimoji="1" lang="en-US" altLang="zh-CN" sz="2800">
                <a:solidFill>
                  <a:schemeClr val="folHlink"/>
                </a:solidFill>
                <a:latin typeface="Times New Roman" pitchFamily="18" charset="0"/>
              </a:rPr>
              <a:t>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a:t>
            </a:r>
            <a:r>
              <a:rPr kumimoji="1" lang="en-US" altLang="zh-CN" sz="2800" b="0">
                <a:solidFill>
                  <a:schemeClr val="folHlink"/>
                </a:solidFill>
                <a:latin typeface="Times New Roman" pitchFamily="18" charset="0"/>
              </a:rPr>
              <a:t>⊕</a:t>
            </a:r>
            <a:r>
              <a:rPr lang="en-US" altLang="zh-CN" sz="2800">
                <a:solidFill>
                  <a:schemeClr val="folHlink"/>
                </a:solidFill>
                <a:latin typeface="Times New Roman" pitchFamily="18" charset="0"/>
              </a:rPr>
              <a:t>Q1 </a:t>
            </a:r>
          </a:p>
        </p:txBody>
      </p:sp>
      <p:grpSp>
        <p:nvGrpSpPr>
          <p:cNvPr id="49233" name="Group 81"/>
          <p:cNvGrpSpPr>
            <a:grpSpLocks/>
          </p:cNvGrpSpPr>
          <p:nvPr/>
        </p:nvGrpSpPr>
        <p:grpSpPr bwMode="auto">
          <a:xfrm>
            <a:off x="2195513" y="5013325"/>
            <a:ext cx="4895850" cy="519113"/>
            <a:chOff x="1338" y="3339"/>
            <a:chExt cx="3084" cy="327"/>
          </a:xfrm>
        </p:grpSpPr>
        <p:sp>
          <p:nvSpPr>
            <p:cNvPr id="49170" name="Line 113"/>
            <p:cNvSpPr>
              <a:spLocks noChangeShapeType="1"/>
            </p:cNvSpPr>
            <p:nvPr/>
          </p:nvSpPr>
          <p:spPr bwMode="auto">
            <a:xfrm>
              <a:off x="2464" y="3385"/>
              <a:ext cx="258" cy="0"/>
            </a:xfrm>
            <a:prstGeom prst="line">
              <a:avLst/>
            </a:prstGeom>
            <a:noFill/>
            <a:ln w="28575">
              <a:solidFill>
                <a:schemeClr val="folHlink"/>
              </a:solidFill>
              <a:round/>
              <a:headEnd/>
              <a:tailEnd/>
            </a:ln>
          </p:spPr>
          <p:txBody>
            <a:bodyPr/>
            <a:lstStyle/>
            <a:p>
              <a:endParaRPr lang="zh-CN" altLang="en-US"/>
            </a:p>
          </p:txBody>
        </p:sp>
        <p:sp>
          <p:nvSpPr>
            <p:cNvPr id="49171" name="Rectangle 79"/>
            <p:cNvSpPr>
              <a:spLocks noChangeArrowheads="1"/>
            </p:cNvSpPr>
            <p:nvPr/>
          </p:nvSpPr>
          <p:spPr bwMode="auto">
            <a:xfrm>
              <a:off x="1338" y="3339"/>
              <a:ext cx="3084"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 (X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 Q1+ (X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 Q1</a:t>
              </a:r>
              <a:endParaRPr kumimoji="1" lang="zh-CN" altLang="en-US" sz="2800">
                <a:solidFill>
                  <a:schemeClr val="folHlink"/>
                </a:solidFill>
                <a:latin typeface="Times New Roman" pitchFamily="18" charset="0"/>
              </a:endParaRPr>
            </a:p>
          </p:txBody>
        </p:sp>
        <p:sp>
          <p:nvSpPr>
            <p:cNvPr id="49172" name="Line 113"/>
            <p:cNvSpPr>
              <a:spLocks noChangeShapeType="1"/>
            </p:cNvSpPr>
            <p:nvPr/>
          </p:nvSpPr>
          <p:spPr bwMode="auto">
            <a:xfrm>
              <a:off x="2939" y="3385"/>
              <a:ext cx="803" cy="0"/>
            </a:xfrm>
            <a:prstGeom prst="line">
              <a:avLst/>
            </a:prstGeom>
            <a:noFill/>
            <a:ln w="28575">
              <a:solidFill>
                <a:schemeClr val="folHlink"/>
              </a:solidFill>
              <a:round/>
              <a:headEnd/>
              <a:tailEnd/>
            </a:ln>
          </p:spPr>
          <p:txBody>
            <a:bodyPr/>
            <a:lstStyle/>
            <a:p>
              <a:endParaRPr lang="zh-CN" altLang="en-US"/>
            </a:p>
          </p:txBody>
        </p:sp>
      </p:grpSp>
      <p:sp>
        <p:nvSpPr>
          <p:cNvPr id="49234" name="Rectangle 82"/>
          <p:cNvSpPr>
            <a:spLocks noChangeArrowheads="1"/>
          </p:cNvSpPr>
          <p:nvPr/>
        </p:nvSpPr>
        <p:spPr bwMode="auto">
          <a:xfrm>
            <a:off x="2543175" y="5086350"/>
            <a:ext cx="1368425" cy="431800"/>
          </a:xfrm>
          <a:prstGeom prst="rect">
            <a:avLst/>
          </a:prstGeom>
          <a:noFill/>
          <a:ln w="22225">
            <a:solidFill>
              <a:schemeClr val="hlink"/>
            </a:solidFill>
            <a:miter lim="800000"/>
            <a:headEnd/>
            <a:tailEnd/>
          </a:ln>
        </p:spPr>
        <p:txBody>
          <a:bodyPr wrap="none" anchor="ctr"/>
          <a:lstStyle/>
          <a:p>
            <a:endParaRPr lang="zh-CN" altLang="en-US"/>
          </a:p>
        </p:txBody>
      </p:sp>
      <p:sp>
        <p:nvSpPr>
          <p:cNvPr id="49235" name="Rectangle 83"/>
          <p:cNvSpPr>
            <a:spLocks noChangeArrowheads="1"/>
          </p:cNvSpPr>
          <p:nvPr/>
        </p:nvSpPr>
        <p:spPr bwMode="auto">
          <a:xfrm>
            <a:off x="4676775" y="5013325"/>
            <a:ext cx="1368425" cy="487363"/>
          </a:xfrm>
          <a:prstGeom prst="rect">
            <a:avLst/>
          </a:prstGeom>
          <a:noFill/>
          <a:ln w="22225">
            <a:solidFill>
              <a:schemeClr va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02"/>
                                        </p:tgtEl>
                                        <p:attrNameLst>
                                          <p:attrName>style.visibility</p:attrName>
                                        </p:attrNameLst>
                                      </p:cBhvr>
                                      <p:to>
                                        <p:strVal val="visible"/>
                                      </p:to>
                                    </p:set>
                                    <p:animEffect transition="in" filter="blinds(horizontal)">
                                      <p:cBhvr>
                                        <p:cTn id="7" dur="500"/>
                                        <p:tgtEl>
                                          <p:spTgt spid="49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203"/>
                                        </p:tgtEl>
                                        <p:attrNameLst>
                                          <p:attrName>style.visibility</p:attrName>
                                        </p:attrNameLst>
                                      </p:cBhvr>
                                      <p:to>
                                        <p:strVal val="visible"/>
                                      </p:to>
                                    </p:set>
                                    <p:animEffect transition="in" filter="blinds(horizontal)">
                                      <p:cBhvr>
                                        <p:cTn id="12" dur="500"/>
                                        <p:tgtEl>
                                          <p:spTgt spid="492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204"/>
                                        </p:tgtEl>
                                        <p:attrNameLst>
                                          <p:attrName>style.visibility</p:attrName>
                                        </p:attrNameLst>
                                      </p:cBhvr>
                                      <p:to>
                                        <p:strVal val="visible"/>
                                      </p:to>
                                    </p:set>
                                    <p:animEffect transition="in" filter="blinds(horizontal)">
                                      <p:cBhvr>
                                        <p:cTn id="17" dur="500"/>
                                        <p:tgtEl>
                                          <p:spTgt spid="492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205"/>
                                        </p:tgtEl>
                                        <p:attrNameLst>
                                          <p:attrName>style.visibility</p:attrName>
                                        </p:attrNameLst>
                                      </p:cBhvr>
                                      <p:to>
                                        <p:strVal val="visible"/>
                                      </p:to>
                                    </p:set>
                                    <p:animEffect transition="in" filter="blinds(horizontal)">
                                      <p:cBhvr>
                                        <p:cTn id="22" dur="500"/>
                                        <p:tgtEl>
                                          <p:spTgt spid="492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206"/>
                                        </p:tgtEl>
                                        <p:attrNameLst>
                                          <p:attrName>style.visibility</p:attrName>
                                        </p:attrNameLst>
                                      </p:cBhvr>
                                      <p:to>
                                        <p:strVal val="visible"/>
                                      </p:to>
                                    </p:set>
                                    <p:animEffect transition="in" filter="blinds(horizontal)">
                                      <p:cBhvr>
                                        <p:cTn id="27" dur="500"/>
                                        <p:tgtEl>
                                          <p:spTgt spid="4920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strips(downRight)">
                                      <p:cBhvr>
                                        <p:cTn id="32" dur="500"/>
                                        <p:tgtEl>
                                          <p:spTgt spid="49211"/>
                                        </p:tgtEl>
                                      </p:cBhvr>
                                    </p:animEffect>
                                  </p:childTnLst>
                                </p:cTn>
                              </p:par>
                            </p:childTnLst>
                          </p:cTn>
                        </p:par>
                        <p:par>
                          <p:cTn id="33" fill="hold">
                            <p:stCondLst>
                              <p:cond delay="500"/>
                            </p:stCondLst>
                            <p:childTnLst>
                              <p:par>
                                <p:cTn id="34" presetID="18" presetClass="entr" presetSubtype="6" fill="hold" nodeType="afterEffect">
                                  <p:stCondLst>
                                    <p:cond delay="0"/>
                                  </p:stCondLst>
                                  <p:childTnLst>
                                    <p:set>
                                      <p:cBhvr>
                                        <p:cTn id="35" dur="1" fill="hold">
                                          <p:stCondLst>
                                            <p:cond delay="0"/>
                                          </p:stCondLst>
                                        </p:cTn>
                                        <p:tgtEl>
                                          <p:spTgt spid="50244"/>
                                        </p:tgtEl>
                                        <p:attrNameLst>
                                          <p:attrName>style.visibility</p:attrName>
                                        </p:attrNameLst>
                                      </p:cBhvr>
                                      <p:to>
                                        <p:strVal val="visible"/>
                                      </p:to>
                                    </p:set>
                                    <p:animEffect transition="in" filter="strips(downRight)">
                                      <p:cBhvr>
                                        <p:cTn id="36" dur="500"/>
                                        <p:tgtEl>
                                          <p:spTgt spid="50244"/>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49223"/>
                                        </p:tgtEl>
                                        <p:attrNameLst>
                                          <p:attrName>style.visibility</p:attrName>
                                        </p:attrNameLst>
                                      </p:cBhvr>
                                      <p:to>
                                        <p:strVal val="visible"/>
                                      </p:to>
                                    </p:set>
                                    <p:animEffect transition="in" filter="strips(downRight)">
                                      <p:cBhvr>
                                        <p:cTn id="41" dur="500"/>
                                        <p:tgtEl>
                                          <p:spTgt spid="4922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49222"/>
                                        </p:tgtEl>
                                        <p:attrNameLst>
                                          <p:attrName>style.visibility</p:attrName>
                                        </p:attrNameLst>
                                      </p:cBhvr>
                                      <p:to>
                                        <p:strVal val="visible"/>
                                      </p:to>
                                    </p:set>
                                    <p:anim calcmode="lin" valueType="num">
                                      <p:cBhvr additive="base">
                                        <p:cTn id="46" dur="500" fill="hold"/>
                                        <p:tgtEl>
                                          <p:spTgt spid="49222"/>
                                        </p:tgtEl>
                                        <p:attrNameLst>
                                          <p:attrName>ppt_x</p:attrName>
                                        </p:attrNameLst>
                                      </p:cBhvr>
                                      <p:tavLst>
                                        <p:tav tm="0">
                                          <p:val>
                                            <p:strVal val="1+#ppt_w/2"/>
                                          </p:val>
                                        </p:tav>
                                        <p:tav tm="100000">
                                          <p:val>
                                            <p:strVal val="#ppt_x"/>
                                          </p:val>
                                        </p:tav>
                                      </p:tavLst>
                                    </p:anim>
                                    <p:anim calcmode="lin" valueType="num">
                                      <p:cBhvr additive="base">
                                        <p:cTn id="47" dur="500" fill="hold"/>
                                        <p:tgtEl>
                                          <p:spTgt spid="4922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9224"/>
                                        </p:tgtEl>
                                        <p:attrNameLst>
                                          <p:attrName>style.visibility</p:attrName>
                                        </p:attrNameLst>
                                      </p:cBhvr>
                                      <p:to>
                                        <p:strVal val="visible"/>
                                      </p:to>
                                    </p:set>
                                    <p:animEffect transition="in" filter="strips(downRight)">
                                      <p:cBhvr>
                                        <p:cTn id="52" dur="500"/>
                                        <p:tgtEl>
                                          <p:spTgt spid="4922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49233"/>
                                        </p:tgtEl>
                                        <p:attrNameLst>
                                          <p:attrName>style.visibility</p:attrName>
                                        </p:attrNameLst>
                                      </p:cBhvr>
                                      <p:to>
                                        <p:strVal val="visible"/>
                                      </p:to>
                                    </p:set>
                                    <p:animEffect transition="in" filter="strips(downRight)">
                                      <p:cBhvr>
                                        <p:cTn id="57" dur="500"/>
                                        <p:tgtEl>
                                          <p:spTgt spid="4923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234"/>
                                        </p:tgtEl>
                                        <p:attrNameLst>
                                          <p:attrName>style.visibility</p:attrName>
                                        </p:attrNameLst>
                                      </p:cBhvr>
                                      <p:to>
                                        <p:strVal val="visible"/>
                                      </p:to>
                                    </p:set>
                                    <p:animEffect transition="in" filter="blinds(horizontal)">
                                      <p:cBhvr>
                                        <p:cTn id="62" dur="500"/>
                                        <p:tgtEl>
                                          <p:spTgt spid="49234"/>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49235"/>
                                        </p:tgtEl>
                                        <p:attrNameLst>
                                          <p:attrName>style.visibility</p:attrName>
                                        </p:attrNameLst>
                                      </p:cBhvr>
                                      <p:to>
                                        <p:strVal val="visible"/>
                                      </p:to>
                                    </p:set>
                                    <p:animEffect transition="in" filter="blinds(horizontal)">
                                      <p:cBhvr>
                                        <p:cTn id="66" dur="500"/>
                                        <p:tgtEl>
                                          <p:spTgt spid="49235"/>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49229"/>
                                        </p:tgtEl>
                                        <p:attrNameLst>
                                          <p:attrName>style.visibility</p:attrName>
                                        </p:attrNameLst>
                                      </p:cBhvr>
                                      <p:to>
                                        <p:strVal val="visible"/>
                                      </p:to>
                                    </p:set>
                                    <p:animEffect transition="in" filter="strips(downRight)">
                                      <p:cBhvr>
                                        <p:cTn id="71" dur="500"/>
                                        <p:tgtEl>
                                          <p:spTgt spid="4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2" grpId="0"/>
      <p:bldP spid="49203" grpId="0"/>
      <p:bldP spid="49204" grpId="0"/>
      <p:bldP spid="49205" grpId="0"/>
      <p:bldP spid="49206" grpId="0"/>
      <p:bldP spid="49211" grpId="0"/>
      <p:bldP spid="49229" grpId="0"/>
      <p:bldP spid="49234" grpId="0" animBg="1"/>
      <p:bldP spid="492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017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67591" name="Rectangle 55"/>
          <p:cNvSpPr>
            <a:spLocks noChangeArrowheads="1"/>
          </p:cNvSpPr>
          <p:nvPr/>
        </p:nvSpPr>
        <p:spPr bwMode="auto">
          <a:xfrm>
            <a:off x="684213" y="1196975"/>
            <a:ext cx="6840537" cy="519113"/>
          </a:xfrm>
          <a:prstGeom prst="rect">
            <a:avLst/>
          </a:prstGeom>
          <a:noFill/>
          <a:ln w="9525">
            <a:noFill/>
            <a:miter lim="800000"/>
            <a:headEnd/>
            <a:tailEnd/>
          </a:ln>
        </p:spPr>
        <p:txBody>
          <a:bodyPr>
            <a:spAutoFit/>
          </a:bodyPr>
          <a:lstStyle/>
          <a:p>
            <a:pPr defTabSz="914400"/>
            <a:r>
              <a:rPr lang="en-US" altLang="zh-CN" sz="2800">
                <a:latin typeface="Times New Roman" pitchFamily="18" charset="0"/>
              </a:rPr>
              <a:t>c</a:t>
            </a:r>
            <a:r>
              <a:rPr lang="zh-CN" altLang="en-US" sz="2800"/>
              <a:t>、根据方程组得出</a:t>
            </a:r>
            <a:r>
              <a:rPr lang="zh-CN" altLang="en-US" sz="2800">
                <a:solidFill>
                  <a:schemeClr val="folHlink"/>
                </a:solidFill>
              </a:rPr>
              <a:t>状态表</a:t>
            </a:r>
            <a:r>
              <a:rPr lang="zh-CN" altLang="en-US" sz="2800"/>
              <a:t>、</a:t>
            </a:r>
            <a:r>
              <a:rPr lang="zh-CN" altLang="en-US" sz="2800">
                <a:solidFill>
                  <a:schemeClr val="folHlink"/>
                </a:solidFill>
              </a:rPr>
              <a:t>状态图</a:t>
            </a:r>
          </a:p>
        </p:txBody>
      </p:sp>
      <p:grpSp>
        <p:nvGrpSpPr>
          <p:cNvPr id="67594" name="Group 80"/>
          <p:cNvGrpSpPr>
            <a:grpSpLocks/>
          </p:cNvGrpSpPr>
          <p:nvPr/>
        </p:nvGrpSpPr>
        <p:grpSpPr bwMode="auto">
          <a:xfrm>
            <a:off x="900113" y="2133600"/>
            <a:ext cx="3527425" cy="3095625"/>
            <a:chOff x="386" y="1888"/>
            <a:chExt cx="2222" cy="1950"/>
          </a:xfrm>
        </p:grpSpPr>
        <p:sp>
          <p:nvSpPr>
            <p:cNvPr id="50208" name="Line 36"/>
            <p:cNvSpPr>
              <a:spLocks noChangeShapeType="1"/>
            </p:cNvSpPr>
            <p:nvPr/>
          </p:nvSpPr>
          <p:spPr bwMode="auto">
            <a:xfrm>
              <a:off x="403" y="1888"/>
              <a:ext cx="2205" cy="0"/>
            </a:xfrm>
            <a:prstGeom prst="line">
              <a:avLst/>
            </a:prstGeom>
            <a:noFill/>
            <a:ln w="28575">
              <a:solidFill>
                <a:schemeClr val="folHlink"/>
              </a:solidFill>
              <a:round/>
              <a:headEnd/>
              <a:tailEnd/>
            </a:ln>
          </p:spPr>
          <p:txBody>
            <a:bodyPr/>
            <a:lstStyle/>
            <a:p>
              <a:endParaRPr lang="zh-CN" altLang="en-US"/>
            </a:p>
          </p:txBody>
        </p:sp>
        <p:sp>
          <p:nvSpPr>
            <p:cNvPr id="50209" name="Line 37"/>
            <p:cNvSpPr>
              <a:spLocks noChangeShapeType="1"/>
            </p:cNvSpPr>
            <p:nvPr/>
          </p:nvSpPr>
          <p:spPr bwMode="auto">
            <a:xfrm>
              <a:off x="403" y="3838"/>
              <a:ext cx="2205" cy="0"/>
            </a:xfrm>
            <a:prstGeom prst="line">
              <a:avLst/>
            </a:prstGeom>
            <a:noFill/>
            <a:ln w="28575">
              <a:solidFill>
                <a:schemeClr val="folHlink"/>
              </a:solidFill>
              <a:round/>
              <a:headEnd/>
              <a:tailEnd/>
            </a:ln>
          </p:spPr>
          <p:txBody>
            <a:bodyPr/>
            <a:lstStyle/>
            <a:p>
              <a:endParaRPr lang="zh-CN" altLang="en-US"/>
            </a:p>
          </p:txBody>
        </p:sp>
        <p:sp>
          <p:nvSpPr>
            <p:cNvPr id="50210" name="Line 38"/>
            <p:cNvSpPr>
              <a:spLocks noChangeShapeType="1"/>
            </p:cNvSpPr>
            <p:nvPr/>
          </p:nvSpPr>
          <p:spPr bwMode="auto">
            <a:xfrm>
              <a:off x="993" y="1888"/>
              <a:ext cx="0" cy="1950"/>
            </a:xfrm>
            <a:prstGeom prst="line">
              <a:avLst/>
            </a:prstGeom>
            <a:noFill/>
            <a:ln w="9525">
              <a:solidFill>
                <a:schemeClr val="tx1"/>
              </a:solidFill>
              <a:round/>
              <a:headEnd/>
              <a:tailEnd/>
            </a:ln>
          </p:spPr>
          <p:txBody>
            <a:bodyPr/>
            <a:lstStyle/>
            <a:p>
              <a:endParaRPr lang="zh-CN" altLang="en-US"/>
            </a:p>
          </p:txBody>
        </p:sp>
        <p:sp>
          <p:nvSpPr>
            <p:cNvPr id="50211" name="Line 39"/>
            <p:cNvSpPr>
              <a:spLocks noChangeShapeType="1"/>
            </p:cNvSpPr>
            <p:nvPr/>
          </p:nvSpPr>
          <p:spPr bwMode="auto">
            <a:xfrm>
              <a:off x="403" y="2523"/>
              <a:ext cx="2205" cy="0"/>
            </a:xfrm>
            <a:prstGeom prst="line">
              <a:avLst/>
            </a:prstGeom>
            <a:noFill/>
            <a:ln w="9525">
              <a:solidFill>
                <a:schemeClr val="tx1"/>
              </a:solidFill>
              <a:round/>
              <a:headEnd/>
              <a:tailEnd/>
            </a:ln>
          </p:spPr>
          <p:txBody>
            <a:bodyPr/>
            <a:lstStyle/>
            <a:p>
              <a:endParaRPr lang="zh-CN" altLang="en-US"/>
            </a:p>
          </p:txBody>
        </p:sp>
        <p:sp>
          <p:nvSpPr>
            <p:cNvPr id="50212" name="Line 40"/>
            <p:cNvSpPr>
              <a:spLocks noChangeShapeType="1"/>
            </p:cNvSpPr>
            <p:nvPr/>
          </p:nvSpPr>
          <p:spPr bwMode="auto">
            <a:xfrm>
              <a:off x="403" y="2840"/>
              <a:ext cx="2205" cy="0"/>
            </a:xfrm>
            <a:prstGeom prst="line">
              <a:avLst/>
            </a:prstGeom>
            <a:noFill/>
            <a:ln w="9525">
              <a:solidFill>
                <a:schemeClr val="tx1"/>
              </a:solidFill>
              <a:round/>
              <a:headEnd/>
              <a:tailEnd/>
            </a:ln>
          </p:spPr>
          <p:txBody>
            <a:bodyPr/>
            <a:lstStyle/>
            <a:p>
              <a:endParaRPr lang="zh-CN" altLang="en-US"/>
            </a:p>
          </p:txBody>
        </p:sp>
        <p:sp>
          <p:nvSpPr>
            <p:cNvPr id="50213" name="Line 41"/>
            <p:cNvSpPr>
              <a:spLocks noChangeShapeType="1"/>
            </p:cNvSpPr>
            <p:nvPr/>
          </p:nvSpPr>
          <p:spPr bwMode="auto">
            <a:xfrm>
              <a:off x="403" y="3158"/>
              <a:ext cx="2205" cy="0"/>
            </a:xfrm>
            <a:prstGeom prst="line">
              <a:avLst/>
            </a:prstGeom>
            <a:noFill/>
            <a:ln w="9525">
              <a:solidFill>
                <a:schemeClr val="tx1"/>
              </a:solidFill>
              <a:round/>
              <a:headEnd/>
              <a:tailEnd/>
            </a:ln>
          </p:spPr>
          <p:txBody>
            <a:bodyPr/>
            <a:lstStyle/>
            <a:p>
              <a:endParaRPr lang="zh-CN" altLang="en-US"/>
            </a:p>
          </p:txBody>
        </p:sp>
        <p:sp>
          <p:nvSpPr>
            <p:cNvPr id="50214" name="Line 42"/>
            <p:cNvSpPr>
              <a:spLocks noChangeShapeType="1"/>
            </p:cNvSpPr>
            <p:nvPr/>
          </p:nvSpPr>
          <p:spPr bwMode="auto">
            <a:xfrm>
              <a:off x="993" y="2205"/>
              <a:ext cx="1615" cy="0"/>
            </a:xfrm>
            <a:prstGeom prst="line">
              <a:avLst/>
            </a:prstGeom>
            <a:noFill/>
            <a:ln w="9525">
              <a:solidFill>
                <a:schemeClr val="tx1"/>
              </a:solidFill>
              <a:round/>
              <a:headEnd/>
              <a:tailEnd/>
            </a:ln>
          </p:spPr>
          <p:txBody>
            <a:bodyPr/>
            <a:lstStyle/>
            <a:p>
              <a:endParaRPr lang="zh-CN" altLang="en-US"/>
            </a:p>
          </p:txBody>
        </p:sp>
        <p:sp>
          <p:nvSpPr>
            <p:cNvPr id="50215" name="Line 43"/>
            <p:cNvSpPr>
              <a:spLocks noChangeShapeType="1"/>
            </p:cNvSpPr>
            <p:nvPr/>
          </p:nvSpPr>
          <p:spPr bwMode="auto">
            <a:xfrm>
              <a:off x="1837" y="2206"/>
              <a:ext cx="0" cy="1632"/>
            </a:xfrm>
            <a:prstGeom prst="line">
              <a:avLst/>
            </a:prstGeom>
            <a:noFill/>
            <a:ln w="9525">
              <a:solidFill>
                <a:schemeClr val="tx1"/>
              </a:solidFill>
              <a:round/>
              <a:headEnd/>
              <a:tailEnd/>
            </a:ln>
          </p:spPr>
          <p:txBody>
            <a:bodyPr/>
            <a:lstStyle/>
            <a:p>
              <a:endParaRPr lang="zh-CN" altLang="en-US"/>
            </a:p>
          </p:txBody>
        </p:sp>
        <p:sp>
          <p:nvSpPr>
            <p:cNvPr id="50216" name="Text Box 45"/>
            <p:cNvSpPr txBox="1">
              <a:spLocks noChangeArrowheads="1"/>
            </p:cNvSpPr>
            <p:nvPr/>
          </p:nvSpPr>
          <p:spPr bwMode="auto">
            <a:xfrm>
              <a:off x="386" y="2046"/>
              <a:ext cx="60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sp>
          <p:nvSpPr>
            <p:cNvPr id="50217" name="Text Box 46"/>
            <p:cNvSpPr txBox="1">
              <a:spLocks noChangeArrowheads="1"/>
            </p:cNvSpPr>
            <p:nvPr/>
          </p:nvSpPr>
          <p:spPr bwMode="auto">
            <a:xfrm>
              <a:off x="1048"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50218" name="Text Box 47"/>
            <p:cNvSpPr txBox="1">
              <a:spLocks noChangeArrowheads="1"/>
            </p:cNvSpPr>
            <p:nvPr/>
          </p:nvSpPr>
          <p:spPr bwMode="auto">
            <a:xfrm>
              <a:off x="1230" y="1888"/>
              <a:ext cx="1242"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a:t>
              </a:r>
              <a:endParaRPr lang="en-US" altLang="zh-CN">
                <a:solidFill>
                  <a:schemeClr val="folHlink"/>
                </a:solidFill>
                <a:latin typeface="Times New Roman" pitchFamily="18" charset="0"/>
              </a:endParaRPr>
            </a:p>
          </p:txBody>
        </p:sp>
        <p:sp>
          <p:nvSpPr>
            <p:cNvPr id="50219"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0 1</a:t>
              </a:r>
            </a:p>
          </p:txBody>
        </p:sp>
        <p:sp>
          <p:nvSpPr>
            <p:cNvPr id="50220" name="Text Box 46"/>
            <p:cNvSpPr txBox="1">
              <a:spLocks noChangeArrowheads="1"/>
            </p:cNvSpPr>
            <p:nvPr/>
          </p:nvSpPr>
          <p:spPr bwMode="auto">
            <a:xfrm>
              <a:off x="1865"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50221" name="Line 41"/>
            <p:cNvSpPr>
              <a:spLocks noChangeShapeType="1"/>
            </p:cNvSpPr>
            <p:nvPr/>
          </p:nvSpPr>
          <p:spPr bwMode="auto">
            <a:xfrm>
              <a:off x="403" y="3475"/>
              <a:ext cx="2205" cy="0"/>
            </a:xfrm>
            <a:prstGeom prst="line">
              <a:avLst/>
            </a:prstGeom>
            <a:noFill/>
            <a:ln w="9525">
              <a:solidFill>
                <a:schemeClr val="tx1"/>
              </a:solidFill>
              <a:round/>
              <a:headEnd/>
              <a:tailEnd/>
            </a:ln>
          </p:spPr>
          <p:txBody>
            <a:bodyPr/>
            <a:lstStyle/>
            <a:p>
              <a:endParaRPr lang="zh-CN" altLang="en-US"/>
            </a:p>
          </p:txBody>
        </p:sp>
        <p:sp>
          <p:nvSpPr>
            <p:cNvPr id="50222"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0 0</a:t>
              </a:r>
            </a:p>
          </p:txBody>
        </p:sp>
        <p:sp>
          <p:nvSpPr>
            <p:cNvPr id="50223" name="Text Box 48"/>
            <p:cNvSpPr txBox="1">
              <a:spLocks noChangeArrowheads="1"/>
            </p:cNvSpPr>
            <p:nvPr/>
          </p:nvSpPr>
          <p:spPr bwMode="auto">
            <a:xfrm>
              <a:off x="447" y="350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1 1</a:t>
              </a:r>
            </a:p>
          </p:txBody>
        </p:sp>
        <p:sp>
          <p:nvSpPr>
            <p:cNvPr id="50224"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1 0</a:t>
              </a:r>
            </a:p>
          </p:txBody>
        </p:sp>
      </p:grpSp>
      <p:sp>
        <p:nvSpPr>
          <p:cNvPr id="67612" name="Text Box 49"/>
          <p:cNvSpPr txBox="1">
            <a:spLocks noChangeArrowheads="1"/>
          </p:cNvSpPr>
          <p:nvPr/>
        </p:nvSpPr>
        <p:spPr bwMode="auto">
          <a:xfrm>
            <a:off x="1979613" y="3094038"/>
            <a:ext cx="792162" cy="519112"/>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endParaRPr lang="en-US" altLang="zh-CN" sz="2800">
              <a:solidFill>
                <a:schemeClr val="hlink"/>
              </a:solidFill>
              <a:latin typeface="Times New Roman" pitchFamily="18" charset="0"/>
            </a:endParaRPr>
          </a:p>
        </p:txBody>
      </p:sp>
      <p:grpSp>
        <p:nvGrpSpPr>
          <p:cNvPr id="67622" name="Group 38"/>
          <p:cNvGrpSpPr>
            <a:grpSpLocks/>
          </p:cNvGrpSpPr>
          <p:nvPr/>
        </p:nvGrpSpPr>
        <p:grpSpPr bwMode="auto">
          <a:xfrm>
            <a:off x="5003800" y="2133600"/>
            <a:ext cx="2592388" cy="519113"/>
            <a:chOff x="3152" y="2477"/>
            <a:chExt cx="1633" cy="327"/>
          </a:xfrm>
        </p:grpSpPr>
        <p:sp>
          <p:nvSpPr>
            <p:cNvPr id="50206" name="Text Box 112"/>
            <p:cNvSpPr txBox="1">
              <a:spLocks noChangeArrowheads="1"/>
            </p:cNvSpPr>
            <p:nvPr/>
          </p:nvSpPr>
          <p:spPr bwMode="auto">
            <a:xfrm>
              <a:off x="3152" y="2477"/>
              <a:ext cx="1633"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(Q0)</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 Q0 </a:t>
              </a:r>
            </a:p>
          </p:txBody>
        </p:sp>
        <p:sp>
          <p:nvSpPr>
            <p:cNvPr id="50207" name="Line 113"/>
            <p:cNvSpPr>
              <a:spLocks noChangeShapeType="1"/>
            </p:cNvSpPr>
            <p:nvPr/>
          </p:nvSpPr>
          <p:spPr bwMode="auto">
            <a:xfrm>
              <a:off x="4089" y="2507"/>
              <a:ext cx="258" cy="0"/>
            </a:xfrm>
            <a:prstGeom prst="line">
              <a:avLst/>
            </a:prstGeom>
            <a:noFill/>
            <a:ln w="28575">
              <a:solidFill>
                <a:schemeClr val="folHlink"/>
              </a:solidFill>
              <a:round/>
              <a:headEnd/>
              <a:tailEnd/>
            </a:ln>
          </p:spPr>
          <p:txBody>
            <a:bodyPr/>
            <a:lstStyle/>
            <a:p>
              <a:endParaRPr lang="zh-CN" altLang="en-US"/>
            </a:p>
          </p:txBody>
        </p:sp>
      </p:grpSp>
      <p:sp>
        <p:nvSpPr>
          <p:cNvPr id="67623" name="Text Box 112"/>
          <p:cNvSpPr txBox="1">
            <a:spLocks noChangeArrowheads="1"/>
          </p:cNvSpPr>
          <p:nvPr/>
        </p:nvSpPr>
        <p:spPr bwMode="auto">
          <a:xfrm>
            <a:off x="5003800" y="2852738"/>
            <a:ext cx="3995738" cy="519112"/>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(Q1)</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 </a:t>
            </a:r>
            <a:r>
              <a:rPr kumimoji="1" lang="en-US" altLang="zh-CN" sz="2800">
                <a:solidFill>
                  <a:schemeClr val="folHlink"/>
                </a:solidFill>
                <a:latin typeface="Times New Roman" pitchFamily="18" charset="0"/>
              </a:rPr>
              <a:t>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a:t>
            </a:r>
            <a:r>
              <a:rPr kumimoji="1" lang="en-US" altLang="zh-CN" sz="2800" b="0">
                <a:solidFill>
                  <a:schemeClr val="folHlink"/>
                </a:solidFill>
                <a:latin typeface="Times New Roman" pitchFamily="18" charset="0"/>
              </a:rPr>
              <a:t>⊕</a:t>
            </a:r>
            <a:r>
              <a:rPr lang="en-US" altLang="zh-CN" sz="2800">
                <a:solidFill>
                  <a:schemeClr val="folHlink"/>
                </a:solidFill>
                <a:latin typeface="Times New Roman" pitchFamily="18" charset="0"/>
              </a:rPr>
              <a:t>Q1 </a:t>
            </a:r>
          </a:p>
        </p:txBody>
      </p:sp>
      <p:sp>
        <p:nvSpPr>
          <p:cNvPr id="67624" name="Rectangle 40"/>
          <p:cNvSpPr>
            <a:spLocks noChangeArrowheads="1"/>
          </p:cNvSpPr>
          <p:nvPr/>
        </p:nvSpPr>
        <p:spPr bwMode="auto">
          <a:xfrm>
            <a:off x="1365250" y="3200400"/>
            <a:ext cx="236538" cy="1957388"/>
          </a:xfrm>
          <a:prstGeom prst="rect">
            <a:avLst/>
          </a:prstGeom>
          <a:noFill/>
          <a:ln w="22225">
            <a:solidFill>
              <a:schemeClr val="hlink"/>
            </a:solidFill>
            <a:miter lim="800000"/>
            <a:headEnd/>
            <a:tailEnd/>
          </a:ln>
        </p:spPr>
        <p:txBody>
          <a:bodyPr wrap="none" anchor="ctr"/>
          <a:lstStyle/>
          <a:p>
            <a:endParaRPr lang="zh-CN" altLang="en-US"/>
          </a:p>
        </p:txBody>
      </p:sp>
      <p:grpSp>
        <p:nvGrpSpPr>
          <p:cNvPr id="67632" name="Group 48"/>
          <p:cNvGrpSpPr>
            <a:grpSpLocks/>
          </p:cNvGrpSpPr>
          <p:nvPr/>
        </p:nvGrpSpPr>
        <p:grpSpPr bwMode="auto">
          <a:xfrm>
            <a:off x="2339975" y="3090863"/>
            <a:ext cx="2074863" cy="2138362"/>
            <a:chOff x="1474" y="1947"/>
            <a:chExt cx="1307" cy="1347"/>
          </a:xfrm>
        </p:grpSpPr>
        <p:sp>
          <p:nvSpPr>
            <p:cNvPr id="50198" name="Text Box 49"/>
            <p:cNvSpPr txBox="1">
              <a:spLocks noChangeArrowheads="1"/>
            </p:cNvSpPr>
            <p:nvPr/>
          </p:nvSpPr>
          <p:spPr bwMode="auto">
            <a:xfrm>
              <a:off x="1474" y="1947"/>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50199" name="Text Box 49"/>
            <p:cNvSpPr txBox="1">
              <a:spLocks noChangeArrowheads="1"/>
            </p:cNvSpPr>
            <p:nvPr/>
          </p:nvSpPr>
          <p:spPr bwMode="auto">
            <a:xfrm>
              <a:off x="2298" y="1949"/>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50200" name="Text Box 49"/>
            <p:cNvSpPr txBox="1">
              <a:spLocks noChangeArrowheads="1"/>
            </p:cNvSpPr>
            <p:nvPr/>
          </p:nvSpPr>
          <p:spPr bwMode="auto">
            <a:xfrm>
              <a:off x="1474" y="2285"/>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50201" name="Text Box 49"/>
            <p:cNvSpPr txBox="1">
              <a:spLocks noChangeArrowheads="1"/>
            </p:cNvSpPr>
            <p:nvPr/>
          </p:nvSpPr>
          <p:spPr bwMode="auto">
            <a:xfrm>
              <a:off x="2298" y="2287"/>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50202" name="Text Box 49"/>
            <p:cNvSpPr txBox="1">
              <a:spLocks noChangeArrowheads="1"/>
            </p:cNvSpPr>
            <p:nvPr/>
          </p:nvSpPr>
          <p:spPr bwMode="auto">
            <a:xfrm>
              <a:off x="1474" y="2965"/>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50203" name="Text Box 49"/>
            <p:cNvSpPr txBox="1">
              <a:spLocks noChangeArrowheads="1"/>
            </p:cNvSpPr>
            <p:nvPr/>
          </p:nvSpPr>
          <p:spPr bwMode="auto">
            <a:xfrm>
              <a:off x="2298" y="2967"/>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50204" name="Text Box 49"/>
            <p:cNvSpPr txBox="1">
              <a:spLocks noChangeArrowheads="1"/>
            </p:cNvSpPr>
            <p:nvPr/>
          </p:nvSpPr>
          <p:spPr bwMode="auto">
            <a:xfrm>
              <a:off x="1474" y="2602"/>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50205" name="Text Box 49"/>
            <p:cNvSpPr txBox="1">
              <a:spLocks noChangeArrowheads="1"/>
            </p:cNvSpPr>
            <p:nvPr/>
          </p:nvSpPr>
          <p:spPr bwMode="auto">
            <a:xfrm>
              <a:off x="2298" y="2604"/>
              <a:ext cx="483"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sp>
        <p:nvSpPr>
          <p:cNvPr id="67633" name="Text Box 49"/>
          <p:cNvSpPr txBox="1">
            <a:spLocks noChangeArrowheads="1"/>
          </p:cNvSpPr>
          <p:nvPr/>
        </p:nvSpPr>
        <p:spPr bwMode="auto">
          <a:xfrm>
            <a:off x="3348038" y="3100388"/>
            <a:ext cx="792162" cy="519112"/>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endParaRPr lang="en-US" altLang="zh-CN" sz="2800">
              <a:solidFill>
                <a:schemeClr val="hlink"/>
              </a:solidFill>
              <a:latin typeface="Times New Roman" pitchFamily="18" charset="0"/>
            </a:endParaRPr>
          </a:p>
        </p:txBody>
      </p:sp>
      <p:grpSp>
        <p:nvGrpSpPr>
          <p:cNvPr id="67636" name="Group 52"/>
          <p:cNvGrpSpPr>
            <a:grpSpLocks/>
          </p:cNvGrpSpPr>
          <p:nvPr/>
        </p:nvGrpSpPr>
        <p:grpSpPr bwMode="auto">
          <a:xfrm>
            <a:off x="1966913" y="3619500"/>
            <a:ext cx="2160587" cy="525463"/>
            <a:chOff x="3152" y="3108"/>
            <a:chExt cx="1361" cy="331"/>
          </a:xfrm>
        </p:grpSpPr>
        <p:sp>
          <p:nvSpPr>
            <p:cNvPr id="50196" name="Text Box 49"/>
            <p:cNvSpPr txBox="1">
              <a:spLocks noChangeArrowheads="1"/>
            </p:cNvSpPr>
            <p:nvPr/>
          </p:nvSpPr>
          <p:spPr bwMode="auto">
            <a:xfrm>
              <a:off x="3152" y="3108"/>
              <a:ext cx="499"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endParaRPr lang="en-US" altLang="zh-CN" sz="2800">
                <a:solidFill>
                  <a:schemeClr val="hlink"/>
                </a:solidFill>
                <a:latin typeface="Times New Roman" pitchFamily="18" charset="0"/>
              </a:endParaRPr>
            </a:p>
          </p:txBody>
        </p:sp>
        <p:sp>
          <p:nvSpPr>
            <p:cNvPr id="50197" name="Text Box 49"/>
            <p:cNvSpPr txBox="1">
              <a:spLocks noChangeArrowheads="1"/>
            </p:cNvSpPr>
            <p:nvPr/>
          </p:nvSpPr>
          <p:spPr bwMode="auto">
            <a:xfrm>
              <a:off x="4014" y="3112"/>
              <a:ext cx="499"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endParaRPr lang="en-US" altLang="zh-CN" sz="2800">
                <a:solidFill>
                  <a:schemeClr val="hlink"/>
                </a:solidFill>
                <a:latin typeface="Times New Roman" pitchFamily="18" charset="0"/>
              </a:endParaRPr>
            </a:p>
          </p:txBody>
        </p:sp>
      </p:grpSp>
      <p:grpSp>
        <p:nvGrpSpPr>
          <p:cNvPr id="67637" name="Group 53"/>
          <p:cNvGrpSpPr>
            <a:grpSpLocks/>
          </p:cNvGrpSpPr>
          <p:nvPr/>
        </p:nvGrpSpPr>
        <p:grpSpPr bwMode="auto">
          <a:xfrm>
            <a:off x="1966913" y="4140200"/>
            <a:ext cx="2160587" cy="525463"/>
            <a:chOff x="3152" y="3108"/>
            <a:chExt cx="1361" cy="331"/>
          </a:xfrm>
        </p:grpSpPr>
        <p:sp>
          <p:nvSpPr>
            <p:cNvPr id="50194" name="Text Box 49"/>
            <p:cNvSpPr txBox="1">
              <a:spLocks noChangeArrowheads="1"/>
            </p:cNvSpPr>
            <p:nvPr/>
          </p:nvSpPr>
          <p:spPr bwMode="auto">
            <a:xfrm>
              <a:off x="3152" y="3108"/>
              <a:ext cx="499"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endParaRPr lang="en-US" altLang="zh-CN" sz="2800">
                <a:solidFill>
                  <a:schemeClr val="hlink"/>
                </a:solidFill>
                <a:latin typeface="Times New Roman" pitchFamily="18" charset="0"/>
              </a:endParaRPr>
            </a:p>
          </p:txBody>
        </p:sp>
        <p:sp>
          <p:nvSpPr>
            <p:cNvPr id="50195" name="Text Box 49"/>
            <p:cNvSpPr txBox="1">
              <a:spLocks noChangeArrowheads="1"/>
            </p:cNvSpPr>
            <p:nvPr/>
          </p:nvSpPr>
          <p:spPr bwMode="auto">
            <a:xfrm>
              <a:off x="4014" y="3112"/>
              <a:ext cx="499"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endParaRPr lang="en-US" altLang="zh-CN" sz="2800">
                <a:solidFill>
                  <a:schemeClr val="hlink"/>
                </a:solidFill>
                <a:latin typeface="Times New Roman" pitchFamily="18" charset="0"/>
              </a:endParaRPr>
            </a:p>
          </p:txBody>
        </p:sp>
      </p:grpSp>
      <p:grpSp>
        <p:nvGrpSpPr>
          <p:cNvPr id="67640" name="Group 56"/>
          <p:cNvGrpSpPr>
            <a:grpSpLocks/>
          </p:cNvGrpSpPr>
          <p:nvPr/>
        </p:nvGrpSpPr>
        <p:grpSpPr bwMode="auto">
          <a:xfrm>
            <a:off x="1966913" y="4703763"/>
            <a:ext cx="2160587" cy="525462"/>
            <a:chOff x="3152" y="3108"/>
            <a:chExt cx="1361" cy="331"/>
          </a:xfrm>
        </p:grpSpPr>
        <p:sp>
          <p:nvSpPr>
            <p:cNvPr id="50192" name="Text Box 49"/>
            <p:cNvSpPr txBox="1">
              <a:spLocks noChangeArrowheads="1"/>
            </p:cNvSpPr>
            <p:nvPr/>
          </p:nvSpPr>
          <p:spPr bwMode="auto">
            <a:xfrm>
              <a:off x="3152" y="3108"/>
              <a:ext cx="499"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endParaRPr lang="en-US" altLang="zh-CN" sz="2800">
                <a:solidFill>
                  <a:schemeClr val="hlink"/>
                </a:solidFill>
                <a:latin typeface="Times New Roman" pitchFamily="18" charset="0"/>
              </a:endParaRPr>
            </a:p>
          </p:txBody>
        </p:sp>
        <p:sp>
          <p:nvSpPr>
            <p:cNvPr id="50193" name="Text Box 49"/>
            <p:cNvSpPr txBox="1">
              <a:spLocks noChangeArrowheads="1"/>
            </p:cNvSpPr>
            <p:nvPr/>
          </p:nvSpPr>
          <p:spPr bwMode="auto">
            <a:xfrm>
              <a:off x="4014" y="3112"/>
              <a:ext cx="499"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endParaRPr lang="en-US" altLang="zh-CN" sz="2800">
                <a:solidFill>
                  <a:schemeClr val="hlink"/>
                </a:solidFill>
                <a:latin typeface="Times New Roman" pitchFamily="18" charset="0"/>
              </a:endParaRPr>
            </a:p>
          </p:txBody>
        </p:sp>
      </p:grpSp>
      <p:sp>
        <p:nvSpPr>
          <p:cNvPr id="67643" name="Rectangle 52"/>
          <p:cNvSpPr>
            <a:spLocks noChangeArrowheads="1"/>
          </p:cNvSpPr>
          <p:nvPr/>
        </p:nvSpPr>
        <p:spPr bwMode="auto">
          <a:xfrm>
            <a:off x="612775" y="5445125"/>
            <a:ext cx="273526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d</a:t>
            </a:r>
            <a:r>
              <a:rPr lang="zh-CN" altLang="en-US"/>
              <a:t>、</a:t>
            </a:r>
            <a:r>
              <a:rPr lang="zh-CN" altLang="en-US">
                <a:solidFill>
                  <a:schemeClr val="folHlink"/>
                </a:solidFill>
              </a:rPr>
              <a:t>描述其功能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blinds(horizontal)">
                                      <p:cBhvr>
                                        <p:cTn id="7" dur="500"/>
                                        <p:tgtEl>
                                          <p:spTgt spid="675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94"/>
                                        </p:tgtEl>
                                        <p:attrNameLst>
                                          <p:attrName>style.visibility</p:attrName>
                                        </p:attrNameLst>
                                      </p:cBhvr>
                                      <p:to>
                                        <p:strVal val="visible"/>
                                      </p:to>
                                    </p:set>
                                    <p:animEffect transition="in" filter="blinds(horizontal)">
                                      <p:cBhvr>
                                        <p:cTn id="12" dur="500"/>
                                        <p:tgtEl>
                                          <p:spTgt spid="67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622"/>
                                        </p:tgtEl>
                                        <p:attrNameLst>
                                          <p:attrName>style.visibility</p:attrName>
                                        </p:attrNameLst>
                                      </p:cBhvr>
                                      <p:to>
                                        <p:strVal val="visible"/>
                                      </p:to>
                                    </p:set>
                                    <p:animEffect transition="in" filter="blinds(horizontal)">
                                      <p:cBhvr>
                                        <p:cTn id="17" dur="500"/>
                                        <p:tgtEl>
                                          <p:spTgt spid="6762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7623"/>
                                        </p:tgtEl>
                                        <p:attrNameLst>
                                          <p:attrName>style.visibility</p:attrName>
                                        </p:attrNameLst>
                                      </p:cBhvr>
                                      <p:to>
                                        <p:strVal val="visible"/>
                                      </p:to>
                                    </p:set>
                                    <p:animEffect transition="in" filter="strips(downRight)">
                                      <p:cBhvr>
                                        <p:cTn id="22" dur="500"/>
                                        <p:tgtEl>
                                          <p:spTgt spid="676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624"/>
                                        </p:tgtEl>
                                        <p:attrNameLst>
                                          <p:attrName>style.visibility</p:attrName>
                                        </p:attrNameLst>
                                      </p:cBhvr>
                                      <p:to>
                                        <p:strVal val="visible"/>
                                      </p:to>
                                    </p:set>
                                    <p:animEffect transition="in" filter="blinds(horizontal)">
                                      <p:cBhvr>
                                        <p:cTn id="27" dur="500"/>
                                        <p:tgtEl>
                                          <p:spTgt spid="676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7632"/>
                                        </p:tgtEl>
                                        <p:attrNameLst>
                                          <p:attrName>style.visibility</p:attrName>
                                        </p:attrNameLst>
                                      </p:cBhvr>
                                      <p:to>
                                        <p:strVal val="visible"/>
                                      </p:to>
                                    </p:set>
                                    <p:animEffect transition="in" filter="blinds(horizontal)">
                                      <p:cBhvr>
                                        <p:cTn id="32" dur="500"/>
                                        <p:tgtEl>
                                          <p:spTgt spid="676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612"/>
                                        </p:tgtEl>
                                        <p:attrNameLst>
                                          <p:attrName>style.visibility</p:attrName>
                                        </p:attrNameLst>
                                      </p:cBhvr>
                                      <p:to>
                                        <p:strVal val="visible"/>
                                      </p:to>
                                    </p:set>
                                    <p:animEffect transition="in" filter="blinds(horizontal)">
                                      <p:cBhvr>
                                        <p:cTn id="37" dur="500"/>
                                        <p:tgtEl>
                                          <p:spTgt spid="676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633"/>
                                        </p:tgtEl>
                                        <p:attrNameLst>
                                          <p:attrName>style.visibility</p:attrName>
                                        </p:attrNameLst>
                                      </p:cBhvr>
                                      <p:to>
                                        <p:strVal val="visible"/>
                                      </p:to>
                                    </p:set>
                                    <p:animEffect transition="in" filter="blinds(horizontal)">
                                      <p:cBhvr>
                                        <p:cTn id="42" dur="500"/>
                                        <p:tgtEl>
                                          <p:spTgt spid="6763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636"/>
                                        </p:tgtEl>
                                        <p:attrNameLst>
                                          <p:attrName>style.visibility</p:attrName>
                                        </p:attrNameLst>
                                      </p:cBhvr>
                                      <p:to>
                                        <p:strVal val="visible"/>
                                      </p:to>
                                    </p:set>
                                    <p:animEffect transition="in" filter="blinds(horizontal)">
                                      <p:cBhvr>
                                        <p:cTn id="47" dur="500"/>
                                        <p:tgtEl>
                                          <p:spTgt spid="676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7637"/>
                                        </p:tgtEl>
                                        <p:attrNameLst>
                                          <p:attrName>style.visibility</p:attrName>
                                        </p:attrNameLst>
                                      </p:cBhvr>
                                      <p:to>
                                        <p:strVal val="visible"/>
                                      </p:to>
                                    </p:set>
                                    <p:animEffect transition="in" filter="blinds(horizontal)">
                                      <p:cBhvr>
                                        <p:cTn id="52" dur="500"/>
                                        <p:tgtEl>
                                          <p:spTgt spid="6763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7640"/>
                                        </p:tgtEl>
                                        <p:attrNameLst>
                                          <p:attrName>style.visibility</p:attrName>
                                        </p:attrNameLst>
                                      </p:cBhvr>
                                      <p:to>
                                        <p:strVal val="visible"/>
                                      </p:to>
                                    </p:set>
                                    <p:animEffect transition="in" filter="blinds(horizontal)">
                                      <p:cBhvr>
                                        <p:cTn id="57" dur="500"/>
                                        <p:tgtEl>
                                          <p:spTgt spid="6764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7643"/>
                                        </p:tgtEl>
                                        <p:attrNameLst>
                                          <p:attrName>style.visibility</p:attrName>
                                        </p:attrNameLst>
                                      </p:cBhvr>
                                      <p:to>
                                        <p:strVal val="visible"/>
                                      </p:to>
                                    </p:set>
                                    <p:animEffect transition="in" filter="blinds(horizontal)">
                                      <p:cBhvr>
                                        <p:cTn id="62" dur="500"/>
                                        <p:tgtEl>
                                          <p:spTgt spid="67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P spid="67612" grpId="0"/>
      <p:bldP spid="67623" grpId="0"/>
      <p:bldP spid="67624" grpId="0" animBg="1"/>
      <p:bldP spid="67633" grpId="0"/>
      <p:bldP spid="676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120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5090" name="Rectangle 34"/>
          <p:cNvSpPr>
            <a:spLocks noChangeArrowheads="1"/>
          </p:cNvSpPr>
          <p:nvPr/>
        </p:nvSpPr>
        <p:spPr bwMode="auto">
          <a:xfrm>
            <a:off x="468313" y="1027113"/>
            <a:ext cx="5897562" cy="457200"/>
          </a:xfrm>
          <a:prstGeom prst="rect">
            <a:avLst/>
          </a:prstGeom>
          <a:noFill/>
          <a:ln w="9525">
            <a:noFill/>
            <a:miter lim="800000"/>
            <a:headEnd/>
            <a:tailEnd/>
          </a:ln>
        </p:spPr>
        <p:txBody>
          <a:bodyPr>
            <a:spAutoFit/>
          </a:bodyPr>
          <a:lstStyle/>
          <a:p>
            <a:pPr defTabSz="914400"/>
            <a:r>
              <a:rPr kumimoji="1" lang="zh-CN" altLang="en-US"/>
              <a:t>例：分析下图所示同步时序逻辑电路</a:t>
            </a:r>
          </a:p>
        </p:txBody>
      </p:sp>
      <p:grpSp>
        <p:nvGrpSpPr>
          <p:cNvPr id="45148" name="Group 92"/>
          <p:cNvGrpSpPr>
            <a:grpSpLocks/>
          </p:cNvGrpSpPr>
          <p:nvPr/>
        </p:nvGrpSpPr>
        <p:grpSpPr bwMode="auto">
          <a:xfrm>
            <a:off x="755650" y="2659063"/>
            <a:ext cx="5614988" cy="4081462"/>
            <a:chOff x="658" y="1328"/>
            <a:chExt cx="3537" cy="2571"/>
          </a:xfrm>
        </p:grpSpPr>
        <p:sp>
          <p:nvSpPr>
            <p:cNvPr id="51230" name="Text Box 63"/>
            <p:cNvSpPr txBox="1">
              <a:spLocks noChangeArrowheads="1"/>
            </p:cNvSpPr>
            <p:nvPr/>
          </p:nvSpPr>
          <p:spPr bwMode="auto">
            <a:xfrm>
              <a:off x="3197" y="1328"/>
              <a:ext cx="499"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Q0</a:t>
              </a:r>
            </a:p>
          </p:txBody>
        </p:sp>
        <p:grpSp>
          <p:nvGrpSpPr>
            <p:cNvPr id="51231" name="Group 50"/>
            <p:cNvGrpSpPr>
              <a:grpSpLocks/>
            </p:cNvGrpSpPr>
            <p:nvPr/>
          </p:nvGrpSpPr>
          <p:grpSpPr bwMode="auto">
            <a:xfrm>
              <a:off x="658" y="1525"/>
              <a:ext cx="1224" cy="1140"/>
              <a:chOff x="930" y="1843"/>
              <a:chExt cx="1224" cy="1140"/>
            </a:xfrm>
          </p:grpSpPr>
          <p:sp>
            <p:nvSpPr>
              <p:cNvPr id="51270" name="Rectangle 60"/>
              <p:cNvSpPr>
                <a:spLocks noChangeArrowheads="1"/>
              </p:cNvSpPr>
              <p:nvPr/>
            </p:nvSpPr>
            <p:spPr bwMode="auto">
              <a:xfrm>
                <a:off x="930" y="2115"/>
                <a:ext cx="1224" cy="590"/>
              </a:xfrm>
              <a:prstGeom prst="rect">
                <a:avLst/>
              </a:prstGeom>
              <a:noFill/>
              <a:ln w="28575">
                <a:solidFill>
                  <a:schemeClr val="tx1"/>
                </a:solidFill>
                <a:miter lim="800000"/>
                <a:headEnd/>
                <a:tailEnd/>
              </a:ln>
            </p:spPr>
            <p:txBody>
              <a:bodyPr wrap="none" anchor="ctr"/>
              <a:lstStyle/>
              <a:p>
                <a:endParaRPr lang="zh-CN" altLang="en-US"/>
              </a:p>
            </p:txBody>
          </p:sp>
          <p:sp>
            <p:nvSpPr>
              <p:cNvPr id="51271" name="Text Box 61"/>
              <p:cNvSpPr txBox="1">
                <a:spLocks noChangeArrowheads="1"/>
              </p:cNvSpPr>
              <p:nvPr/>
            </p:nvSpPr>
            <p:spPr bwMode="auto">
              <a:xfrm>
                <a:off x="962"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K1</a:t>
                </a:r>
              </a:p>
            </p:txBody>
          </p:sp>
          <p:sp>
            <p:nvSpPr>
              <p:cNvPr id="51272" name="Text Box 62"/>
              <p:cNvSpPr txBox="1">
                <a:spLocks noChangeArrowheads="1"/>
              </p:cNvSpPr>
              <p:nvPr/>
            </p:nvSpPr>
            <p:spPr bwMode="auto">
              <a:xfrm>
                <a:off x="1688"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J1</a:t>
                </a:r>
              </a:p>
            </p:txBody>
          </p:sp>
          <p:sp>
            <p:nvSpPr>
              <p:cNvPr id="51273" name="Oval 66"/>
              <p:cNvSpPr>
                <a:spLocks noChangeArrowheads="1"/>
              </p:cNvSpPr>
              <p:nvPr/>
            </p:nvSpPr>
            <p:spPr bwMode="auto">
              <a:xfrm>
                <a:off x="1140" y="2024"/>
                <a:ext cx="91" cy="91"/>
              </a:xfrm>
              <a:prstGeom prst="ellipse">
                <a:avLst/>
              </a:prstGeom>
              <a:noFill/>
              <a:ln w="22225">
                <a:solidFill>
                  <a:schemeClr val="tx1"/>
                </a:solidFill>
                <a:round/>
                <a:headEnd/>
                <a:tailEnd/>
              </a:ln>
            </p:spPr>
            <p:txBody>
              <a:bodyPr wrap="none" anchor="ctr"/>
              <a:lstStyle/>
              <a:p>
                <a:endParaRPr lang="zh-CN" altLang="en-US"/>
              </a:p>
            </p:txBody>
          </p:sp>
          <p:sp>
            <p:nvSpPr>
              <p:cNvPr id="51274" name="Line 67"/>
              <p:cNvSpPr>
                <a:spLocks noChangeShapeType="1"/>
              </p:cNvSpPr>
              <p:nvPr/>
            </p:nvSpPr>
            <p:spPr bwMode="auto">
              <a:xfrm flipV="1">
                <a:off x="1906" y="2708"/>
                <a:ext cx="0" cy="273"/>
              </a:xfrm>
              <a:prstGeom prst="line">
                <a:avLst/>
              </a:prstGeom>
              <a:noFill/>
              <a:ln w="28575">
                <a:solidFill>
                  <a:schemeClr val="tx1"/>
                </a:solidFill>
                <a:round/>
                <a:headEnd/>
                <a:tailEnd/>
              </a:ln>
            </p:spPr>
            <p:txBody>
              <a:bodyPr/>
              <a:lstStyle/>
              <a:p>
                <a:endParaRPr lang="zh-CN" altLang="en-US"/>
              </a:p>
            </p:txBody>
          </p:sp>
          <p:sp>
            <p:nvSpPr>
              <p:cNvPr id="51275" name="Line 68"/>
              <p:cNvSpPr>
                <a:spLocks noChangeShapeType="1"/>
              </p:cNvSpPr>
              <p:nvPr/>
            </p:nvSpPr>
            <p:spPr bwMode="auto">
              <a:xfrm flipV="1">
                <a:off x="1903" y="1843"/>
                <a:ext cx="0" cy="273"/>
              </a:xfrm>
              <a:prstGeom prst="line">
                <a:avLst/>
              </a:prstGeom>
              <a:noFill/>
              <a:ln w="28575">
                <a:solidFill>
                  <a:schemeClr val="tx1"/>
                </a:solidFill>
                <a:round/>
                <a:headEnd/>
                <a:tailEnd/>
              </a:ln>
            </p:spPr>
            <p:txBody>
              <a:bodyPr/>
              <a:lstStyle/>
              <a:p>
                <a:endParaRPr lang="zh-CN" altLang="en-US"/>
              </a:p>
            </p:txBody>
          </p:sp>
          <p:sp>
            <p:nvSpPr>
              <p:cNvPr id="51276" name="Line 69"/>
              <p:cNvSpPr>
                <a:spLocks noChangeShapeType="1"/>
              </p:cNvSpPr>
              <p:nvPr/>
            </p:nvSpPr>
            <p:spPr bwMode="auto">
              <a:xfrm flipV="1">
                <a:off x="1178" y="2710"/>
                <a:ext cx="0" cy="273"/>
              </a:xfrm>
              <a:prstGeom prst="line">
                <a:avLst/>
              </a:prstGeom>
              <a:noFill/>
              <a:ln w="28575">
                <a:solidFill>
                  <a:schemeClr val="tx1"/>
                </a:solidFill>
                <a:round/>
                <a:headEnd/>
                <a:tailEnd/>
              </a:ln>
            </p:spPr>
            <p:txBody>
              <a:bodyPr/>
              <a:lstStyle/>
              <a:p>
                <a:endParaRPr lang="zh-CN" altLang="en-US"/>
              </a:p>
            </p:txBody>
          </p:sp>
          <p:sp>
            <p:nvSpPr>
              <p:cNvPr id="51277" name="Line 70"/>
              <p:cNvSpPr>
                <a:spLocks noChangeShapeType="1"/>
              </p:cNvSpPr>
              <p:nvPr/>
            </p:nvSpPr>
            <p:spPr bwMode="auto">
              <a:xfrm flipV="1">
                <a:off x="1180" y="1843"/>
                <a:ext cx="0" cy="182"/>
              </a:xfrm>
              <a:prstGeom prst="line">
                <a:avLst/>
              </a:prstGeom>
              <a:noFill/>
              <a:ln w="28575">
                <a:solidFill>
                  <a:schemeClr val="tx1"/>
                </a:solidFill>
                <a:round/>
                <a:headEnd/>
                <a:tailEnd/>
              </a:ln>
            </p:spPr>
            <p:txBody>
              <a:bodyPr/>
              <a:lstStyle/>
              <a:p>
                <a:endParaRPr lang="zh-CN" altLang="en-US"/>
              </a:p>
            </p:txBody>
          </p:sp>
          <p:sp>
            <p:nvSpPr>
              <p:cNvPr id="51278" name="AutoShape 140"/>
              <p:cNvSpPr>
                <a:spLocks noChangeArrowheads="1"/>
              </p:cNvSpPr>
              <p:nvPr/>
            </p:nvSpPr>
            <p:spPr bwMode="auto">
              <a:xfrm>
                <a:off x="1495" y="2613"/>
                <a:ext cx="91" cy="91"/>
              </a:xfrm>
              <a:prstGeom prst="triangle">
                <a:avLst>
                  <a:gd name="adj" fmla="val 50000"/>
                </a:avLst>
              </a:prstGeom>
              <a:noFill/>
              <a:ln w="22225">
                <a:solidFill>
                  <a:schemeClr val="tx1"/>
                </a:solidFill>
                <a:miter lim="800000"/>
                <a:headEnd/>
                <a:tailEnd/>
              </a:ln>
            </p:spPr>
            <p:txBody>
              <a:bodyPr wrap="none" anchor="ctr"/>
              <a:lstStyle/>
              <a:p>
                <a:endParaRPr lang="zh-CN" altLang="en-US"/>
              </a:p>
            </p:txBody>
          </p:sp>
          <p:sp>
            <p:nvSpPr>
              <p:cNvPr id="51279" name="Line 141"/>
              <p:cNvSpPr>
                <a:spLocks noChangeShapeType="1"/>
              </p:cNvSpPr>
              <p:nvPr/>
            </p:nvSpPr>
            <p:spPr bwMode="auto">
              <a:xfrm flipV="1">
                <a:off x="1535" y="2795"/>
                <a:ext cx="0" cy="181"/>
              </a:xfrm>
              <a:prstGeom prst="line">
                <a:avLst/>
              </a:prstGeom>
              <a:noFill/>
              <a:ln w="28575">
                <a:solidFill>
                  <a:schemeClr val="tx1"/>
                </a:solidFill>
                <a:round/>
                <a:headEnd/>
                <a:tailEnd/>
              </a:ln>
            </p:spPr>
            <p:txBody>
              <a:bodyPr/>
              <a:lstStyle/>
              <a:p>
                <a:endParaRPr lang="zh-CN" altLang="en-US"/>
              </a:p>
            </p:txBody>
          </p:sp>
          <p:sp>
            <p:nvSpPr>
              <p:cNvPr id="51280" name="Oval 66"/>
              <p:cNvSpPr>
                <a:spLocks noChangeArrowheads="1"/>
              </p:cNvSpPr>
              <p:nvPr/>
            </p:nvSpPr>
            <p:spPr bwMode="auto">
              <a:xfrm>
                <a:off x="1495" y="2704"/>
                <a:ext cx="91" cy="91"/>
              </a:xfrm>
              <a:prstGeom prst="ellipse">
                <a:avLst/>
              </a:prstGeom>
              <a:noFill/>
              <a:ln w="22225">
                <a:solidFill>
                  <a:schemeClr val="tx1"/>
                </a:solidFill>
                <a:round/>
                <a:headEnd/>
                <a:tailEnd/>
              </a:ln>
            </p:spPr>
            <p:txBody>
              <a:bodyPr wrap="none" anchor="ctr"/>
              <a:lstStyle/>
              <a:p>
                <a:endParaRPr lang="zh-CN" altLang="en-US"/>
              </a:p>
            </p:txBody>
          </p:sp>
        </p:grpSp>
        <p:grpSp>
          <p:nvGrpSpPr>
            <p:cNvPr id="51232" name="Group 51"/>
            <p:cNvGrpSpPr>
              <a:grpSpLocks/>
            </p:cNvGrpSpPr>
            <p:nvPr/>
          </p:nvGrpSpPr>
          <p:grpSpPr bwMode="auto">
            <a:xfrm>
              <a:off x="2246" y="1525"/>
              <a:ext cx="1224" cy="1140"/>
              <a:chOff x="930" y="1843"/>
              <a:chExt cx="1224" cy="1140"/>
            </a:xfrm>
          </p:grpSpPr>
          <p:sp>
            <p:nvSpPr>
              <p:cNvPr id="51259" name="Rectangle 60"/>
              <p:cNvSpPr>
                <a:spLocks noChangeArrowheads="1"/>
              </p:cNvSpPr>
              <p:nvPr/>
            </p:nvSpPr>
            <p:spPr bwMode="auto">
              <a:xfrm>
                <a:off x="930" y="2115"/>
                <a:ext cx="1224" cy="590"/>
              </a:xfrm>
              <a:prstGeom prst="rect">
                <a:avLst/>
              </a:prstGeom>
              <a:noFill/>
              <a:ln w="28575">
                <a:solidFill>
                  <a:schemeClr val="tx1"/>
                </a:solidFill>
                <a:miter lim="800000"/>
                <a:headEnd/>
                <a:tailEnd/>
              </a:ln>
            </p:spPr>
            <p:txBody>
              <a:bodyPr wrap="none" anchor="ctr"/>
              <a:lstStyle/>
              <a:p>
                <a:endParaRPr lang="zh-CN" altLang="en-US"/>
              </a:p>
            </p:txBody>
          </p:sp>
          <p:sp>
            <p:nvSpPr>
              <p:cNvPr id="51260" name="Text Box 61"/>
              <p:cNvSpPr txBox="1">
                <a:spLocks noChangeArrowheads="1"/>
              </p:cNvSpPr>
              <p:nvPr/>
            </p:nvSpPr>
            <p:spPr bwMode="auto">
              <a:xfrm>
                <a:off x="962"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K0</a:t>
                </a:r>
              </a:p>
            </p:txBody>
          </p:sp>
          <p:sp>
            <p:nvSpPr>
              <p:cNvPr id="51261" name="Text Box 62"/>
              <p:cNvSpPr txBox="1">
                <a:spLocks noChangeArrowheads="1"/>
              </p:cNvSpPr>
              <p:nvPr/>
            </p:nvSpPr>
            <p:spPr bwMode="auto">
              <a:xfrm>
                <a:off x="1688" y="2387"/>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J0</a:t>
                </a:r>
              </a:p>
            </p:txBody>
          </p:sp>
          <p:sp>
            <p:nvSpPr>
              <p:cNvPr id="51262" name="Oval 66"/>
              <p:cNvSpPr>
                <a:spLocks noChangeArrowheads="1"/>
              </p:cNvSpPr>
              <p:nvPr/>
            </p:nvSpPr>
            <p:spPr bwMode="auto">
              <a:xfrm>
                <a:off x="1140" y="2024"/>
                <a:ext cx="91" cy="91"/>
              </a:xfrm>
              <a:prstGeom prst="ellipse">
                <a:avLst/>
              </a:prstGeom>
              <a:noFill/>
              <a:ln w="22225">
                <a:solidFill>
                  <a:schemeClr val="tx1"/>
                </a:solidFill>
                <a:round/>
                <a:headEnd/>
                <a:tailEnd/>
              </a:ln>
            </p:spPr>
            <p:txBody>
              <a:bodyPr wrap="none" anchor="ctr"/>
              <a:lstStyle/>
              <a:p>
                <a:endParaRPr lang="zh-CN" altLang="en-US"/>
              </a:p>
            </p:txBody>
          </p:sp>
          <p:sp>
            <p:nvSpPr>
              <p:cNvPr id="51263" name="Line 67"/>
              <p:cNvSpPr>
                <a:spLocks noChangeShapeType="1"/>
              </p:cNvSpPr>
              <p:nvPr/>
            </p:nvSpPr>
            <p:spPr bwMode="auto">
              <a:xfrm flipV="1">
                <a:off x="1906" y="2708"/>
                <a:ext cx="0" cy="273"/>
              </a:xfrm>
              <a:prstGeom prst="line">
                <a:avLst/>
              </a:prstGeom>
              <a:noFill/>
              <a:ln w="28575">
                <a:solidFill>
                  <a:schemeClr val="tx1"/>
                </a:solidFill>
                <a:round/>
                <a:headEnd/>
                <a:tailEnd/>
              </a:ln>
            </p:spPr>
            <p:txBody>
              <a:bodyPr/>
              <a:lstStyle/>
              <a:p>
                <a:endParaRPr lang="zh-CN" altLang="en-US"/>
              </a:p>
            </p:txBody>
          </p:sp>
          <p:sp>
            <p:nvSpPr>
              <p:cNvPr id="51264" name="Line 68"/>
              <p:cNvSpPr>
                <a:spLocks noChangeShapeType="1"/>
              </p:cNvSpPr>
              <p:nvPr/>
            </p:nvSpPr>
            <p:spPr bwMode="auto">
              <a:xfrm flipV="1">
                <a:off x="1903" y="1843"/>
                <a:ext cx="0" cy="273"/>
              </a:xfrm>
              <a:prstGeom prst="line">
                <a:avLst/>
              </a:prstGeom>
              <a:noFill/>
              <a:ln w="28575">
                <a:solidFill>
                  <a:schemeClr val="tx1"/>
                </a:solidFill>
                <a:round/>
                <a:headEnd/>
                <a:tailEnd/>
              </a:ln>
            </p:spPr>
            <p:txBody>
              <a:bodyPr/>
              <a:lstStyle/>
              <a:p>
                <a:endParaRPr lang="zh-CN" altLang="en-US"/>
              </a:p>
            </p:txBody>
          </p:sp>
          <p:sp>
            <p:nvSpPr>
              <p:cNvPr id="51265" name="Line 69"/>
              <p:cNvSpPr>
                <a:spLocks noChangeShapeType="1"/>
              </p:cNvSpPr>
              <p:nvPr/>
            </p:nvSpPr>
            <p:spPr bwMode="auto">
              <a:xfrm flipV="1">
                <a:off x="1178" y="2710"/>
                <a:ext cx="0" cy="273"/>
              </a:xfrm>
              <a:prstGeom prst="line">
                <a:avLst/>
              </a:prstGeom>
              <a:noFill/>
              <a:ln w="28575">
                <a:solidFill>
                  <a:schemeClr val="tx1"/>
                </a:solidFill>
                <a:round/>
                <a:headEnd/>
                <a:tailEnd/>
              </a:ln>
            </p:spPr>
            <p:txBody>
              <a:bodyPr/>
              <a:lstStyle/>
              <a:p>
                <a:endParaRPr lang="zh-CN" altLang="en-US"/>
              </a:p>
            </p:txBody>
          </p:sp>
          <p:sp>
            <p:nvSpPr>
              <p:cNvPr id="51266" name="Line 70"/>
              <p:cNvSpPr>
                <a:spLocks noChangeShapeType="1"/>
              </p:cNvSpPr>
              <p:nvPr/>
            </p:nvSpPr>
            <p:spPr bwMode="auto">
              <a:xfrm flipV="1">
                <a:off x="1180" y="1843"/>
                <a:ext cx="0" cy="182"/>
              </a:xfrm>
              <a:prstGeom prst="line">
                <a:avLst/>
              </a:prstGeom>
              <a:noFill/>
              <a:ln w="28575">
                <a:solidFill>
                  <a:schemeClr val="tx1"/>
                </a:solidFill>
                <a:round/>
                <a:headEnd/>
                <a:tailEnd/>
              </a:ln>
            </p:spPr>
            <p:txBody>
              <a:bodyPr/>
              <a:lstStyle/>
              <a:p>
                <a:endParaRPr lang="zh-CN" altLang="en-US"/>
              </a:p>
            </p:txBody>
          </p:sp>
          <p:sp>
            <p:nvSpPr>
              <p:cNvPr id="51267" name="AutoShape 140"/>
              <p:cNvSpPr>
                <a:spLocks noChangeArrowheads="1"/>
              </p:cNvSpPr>
              <p:nvPr/>
            </p:nvSpPr>
            <p:spPr bwMode="auto">
              <a:xfrm>
                <a:off x="1495" y="2613"/>
                <a:ext cx="91" cy="91"/>
              </a:xfrm>
              <a:prstGeom prst="triangle">
                <a:avLst>
                  <a:gd name="adj" fmla="val 50000"/>
                </a:avLst>
              </a:prstGeom>
              <a:noFill/>
              <a:ln w="22225">
                <a:solidFill>
                  <a:schemeClr val="tx1"/>
                </a:solidFill>
                <a:miter lim="800000"/>
                <a:headEnd/>
                <a:tailEnd/>
              </a:ln>
            </p:spPr>
            <p:txBody>
              <a:bodyPr wrap="none" anchor="ctr"/>
              <a:lstStyle/>
              <a:p>
                <a:endParaRPr lang="zh-CN" altLang="en-US"/>
              </a:p>
            </p:txBody>
          </p:sp>
          <p:sp>
            <p:nvSpPr>
              <p:cNvPr id="51268" name="Line 141"/>
              <p:cNvSpPr>
                <a:spLocks noChangeShapeType="1"/>
              </p:cNvSpPr>
              <p:nvPr/>
            </p:nvSpPr>
            <p:spPr bwMode="auto">
              <a:xfrm flipV="1">
                <a:off x="1535" y="2795"/>
                <a:ext cx="0" cy="181"/>
              </a:xfrm>
              <a:prstGeom prst="line">
                <a:avLst/>
              </a:prstGeom>
              <a:noFill/>
              <a:ln w="28575">
                <a:solidFill>
                  <a:schemeClr val="tx1"/>
                </a:solidFill>
                <a:round/>
                <a:headEnd/>
                <a:tailEnd/>
              </a:ln>
            </p:spPr>
            <p:txBody>
              <a:bodyPr/>
              <a:lstStyle/>
              <a:p>
                <a:endParaRPr lang="zh-CN" altLang="en-US"/>
              </a:p>
            </p:txBody>
          </p:sp>
          <p:sp>
            <p:nvSpPr>
              <p:cNvPr id="51269" name="Oval 66"/>
              <p:cNvSpPr>
                <a:spLocks noChangeArrowheads="1"/>
              </p:cNvSpPr>
              <p:nvPr/>
            </p:nvSpPr>
            <p:spPr bwMode="auto">
              <a:xfrm>
                <a:off x="1495" y="2704"/>
                <a:ext cx="91" cy="91"/>
              </a:xfrm>
              <a:prstGeom prst="ellipse">
                <a:avLst/>
              </a:prstGeom>
              <a:noFill/>
              <a:ln w="22225">
                <a:solidFill>
                  <a:schemeClr val="tx1"/>
                </a:solidFill>
                <a:round/>
                <a:headEnd/>
                <a:tailEnd/>
              </a:ln>
            </p:spPr>
            <p:txBody>
              <a:bodyPr wrap="none" anchor="ctr"/>
              <a:lstStyle/>
              <a:p>
                <a:endParaRPr lang="zh-CN" altLang="en-US"/>
              </a:p>
            </p:txBody>
          </p:sp>
        </p:grpSp>
        <p:sp>
          <p:nvSpPr>
            <p:cNvPr id="51233" name="Text Box 63"/>
            <p:cNvSpPr txBox="1">
              <a:spLocks noChangeArrowheads="1"/>
            </p:cNvSpPr>
            <p:nvPr/>
          </p:nvSpPr>
          <p:spPr bwMode="auto">
            <a:xfrm>
              <a:off x="1565" y="1328"/>
              <a:ext cx="499"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Q1</a:t>
              </a:r>
            </a:p>
          </p:txBody>
        </p:sp>
        <p:grpSp>
          <p:nvGrpSpPr>
            <p:cNvPr id="51234" name="Group 74"/>
            <p:cNvGrpSpPr>
              <a:grpSpLocks/>
            </p:cNvGrpSpPr>
            <p:nvPr/>
          </p:nvGrpSpPr>
          <p:grpSpPr bwMode="auto">
            <a:xfrm>
              <a:off x="1263" y="2635"/>
              <a:ext cx="2524" cy="45"/>
              <a:chOff x="1263" y="2635"/>
              <a:chExt cx="2524" cy="45"/>
            </a:xfrm>
          </p:grpSpPr>
          <p:sp>
            <p:nvSpPr>
              <p:cNvPr id="51257" name="Line 65"/>
              <p:cNvSpPr>
                <a:spLocks noChangeShapeType="1"/>
              </p:cNvSpPr>
              <p:nvPr/>
            </p:nvSpPr>
            <p:spPr bwMode="auto">
              <a:xfrm>
                <a:off x="1263" y="2659"/>
                <a:ext cx="2524" cy="0"/>
              </a:xfrm>
              <a:prstGeom prst="line">
                <a:avLst/>
              </a:prstGeom>
              <a:noFill/>
              <a:ln w="22225">
                <a:solidFill>
                  <a:schemeClr val="tx1"/>
                </a:solidFill>
                <a:round/>
                <a:headEnd/>
                <a:tailEnd/>
              </a:ln>
            </p:spPr>
            <p:txBody>
              <a:bodyPr/>
              <a:lstStyle/>
              <a:p>
                <a:endParaRPr lang="zh-CN" altLang="en-US"/>
              </a:p>
            </p:txBody>
          </p:sp>
          <p:sp>
            <p:nvSpPr>
              <p:cNvPr id="51258" name="Oval 67"/>
              <p:cNvSpPr>
                <a:spLocks noChangeArrowheads="1"/>
              </p:cNvSpPr>
              <p:nvPr/>
            </p:nvSpPr>
            <p:spPr bwMode="auto">
              <a:xfrm>
                <a:off x="2827" y="2635"/>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grpSp>
        <p:sp>
          <p:nvSpPr>
            <p:cNvPr id="51235" name="Text Box 68"/>
            <p:cNvSpPr txBox="1">
              <a:spLocks noChangeArrowheads="1"/>
            </p:cNvSpPr>
            <p:nvPr/>
          </p:nvSpPr>
          <p:spPr bwMode="auto">
            <a:xfrm>
              <a:off x="3709" y="2493"/>
              <a:ext cx="48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Cp</a:t>
              </a:r>
            </a:p>
          </p:txBody>
        </p:sp>
        <p:grpSp>
          <p:nvGrpSpPr>
            <p:cNvPr id="51236" name="Group 75"/>
            <p:cNvGrpSpPr>
              <a:grpSpLocks/>
            </p:cNvGrpSpPr>
            <p:nvPr/>
          </p:nvGrpSpPr>
          <p:grpSpPr bwMode="auto">
            <a:xfrm>
              <a:off x="2493" y="2614"/>
              <a:ext cx="755" cy="635"/>
              <a:chOff x="2493" y="2614"/>
              <a:chExt cx="755" cy="635"/>
            </a:xfrm>
          </p:grpSpPr>
          <p:sp>
            <p:nvSpPr>
              <p:cNvPr id="51253" name="Oval 66"/>
              <p:cNvSpPr>
                <a:spLocks noChangeArrowheads="1"/>
              </p:cNvSpPr>
              <p:nvPr/>
            </p:nvSpPr>
            <p:spPr bwMode="auto">
              <a:xfrm>
                <a:off x="3203" y="2816"/>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54" name="Line 69"/>
              <p:cNvSpPr>
                <a:spLocks noChangeShapeType="1"/>
              </p:cNvSpPr>
              <p:nvPr/>
            </p:nvSpPr>
            <p:spPr bwMode="auto">
              <a:xfrm flipV="1">
                <a:off x="3221" y="2659"/>
                <a:ext cx="0" cy="590"/>
              </a:xfrm>
              <a:prstGeom prst="line">
                <a:avLst/>
              </a:prstGeom>
              <a:noFill/>
              <a:ln w="22225">
                <a:solidFill>
                  <a:schemeClr val="tx1"/>
                </a:solidFill>
                <a:round/>
                <a:headEnd/>
                <a:tailEnd/>
              </a:ln>
            </p:spPr>
            <p:txBody>
              <a:bodyPr/>
              <a:lstStyle/>
              <a:p>
                <a:endParaRPr lang="zh-CN" altLang="en-US"/>
              </a:p>
            </p:txBody>
          </p:sp>
          <p:sp>
            <p:nvSpPr>
              <p:cNvPr id="51255" name="Line 70"/>
              <p:cNvSpPr>
                <a:spLocks noChangeShapeType="1"/>
              </p:cNvSpPr>
              <p:nvPr/>
            </p:nvSpPr>
            <p:spPr bwMode="auto">
              <a:xfrm flipV="1">
                <a:off x="2493" y="2614"/>
                <a:ext cx="0" cy="226"/>
              </a:xfrm>
              <a:prstGeom prst="line">
                <a:avLst/>
              </a:prstGeom>
              <a:noFill/>
              <a:ln w="22225">
                <a:solidFill>
                  <a:schemeClr val="tx1"/>
                </a:solidFill>
                <a:round/>
                <a:headEnd/>
                <a:tailEnd/>
              </a:ln>
            </p:spPr>
            <p:txBody>
              <a:bodyPr/>
              <a:lstStyle/>
              <a:p>
                <a:endParaRPr lang="zh-CN" altLang="en-US"/>
              </a:p>
            </p:txBody>
          </p:sp>
          <p:sp>
            <p:nvSpPr>
              <p:cNvPr id="51256" name="Line 71"/>
              <p:cNvSpPr>
                <a:spLocks noChangeShapeType="1"/>
              </p:cNvSpPr>
              <p:nvPr/>
            </p:nvSpPr>
            <p:spPr bwMode="auto">
              <a:xfrm>
                <a:off x="2496" y="2840"/>
                <a:ext cx="725" cy="0"/>
              </a:xfrm>
              <a:prstGeom prst="line">
                <a:avLst/>
              </a:prstGeom>
              <a:noFill/>
              <a:ln w="22225">
                <a:solidFill>
                  <a:schemeClr val="tx1"/>
                </a:solidFill>
                <a:round/>
                <a:headEnd/>
                <a:tailEnd/>
              </a:ln>
            </p:spPr>
            <p:txBody>
              <a:bodyPr/>
              <a:lstStyle/>
              <a:p>
                <a:endParaRPr lang="zh-CN" altLang="en-US"/>
              </a:p>
            </p:txBody>
          </p:sp>
        </p:grpSp>
        <p:sp>
          <p:nvSpPr>
            <p:cNvPr id="51237" name="Text Box 72"/>
            <p:cNvSpPr txBox="1">
              <a:spLocks noChangeArrowheads="1"/>
            </p:cNvSpPr>
            <p:nvPr/>
          </p:nvSpPr>
          <p:spPr bwMode="auto">
            <a:xfrm>
              <a:off x="2925" y="3158"/>
              <a:ext cx="37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p>
          </p:txBody>
        </p:sp>
        <p:grpSp>
          <p:nvGrpSpPr>
            <p:cNvPr id="51238" name="Group 84"/>
            <p:cNvGrpSpPr>
              <a:grpSpLocks/>
            </p:cNvGrpSpPr>
            <p:nvPr/>
          </p:nvGrpSpPr>
          <p:grpSpPr bwMode="auto">
            <a:xfrm>
              <a:off x="908" y="2614"/>
              <a:ext cx="994" cy="688"/>
              <a:chOff x="908" y="2614"/>
              <a:chExt cx="994" cy="688"/>
            </a:xfrm>
          </p:grpSpPr>
          <p:sp>
            <p:nvSpPr>
              <p:cNvPr id="51246" name="Oval 77"/>
              <p:cNvSpPr>
                <a:spLocks noChangeArrowheads="1"/>
              </p:cNvSpPr>
              <p:nvPr/>
            </p:nvSpPr>
            <p:spPr bwMode="auto">
              <a:xfrm>
                <a:off x="1610" y="2816"/>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47" name="Line 78"/>
              <p:cNvSpPr>
                <a:spLocks noChangeShapeType="1"/>
              </p:cNvSpPr>
              <p:nvPr/>
            </p:nvSpPr>
            <p:spPr bwMode="auto">
              <a:xfrm flipV="1">
                <a:off x="1631" y="2659"/>
                <a:ext cx="0" cy="363"/>
              </a:xfrm>
              <a:prstGeom prst="line">
                <a:avLst/>
              </a:prstGeom>
              <a:noFill/>
              <a:ln w="22225">
                <a:solidFill>
                  <a:schemeClr val="tx1"/>
                </a:solidFill>
                <a:round/>
                <a:headEnd/>
                <a:tailEnd/>
              </a:ln>
            </p:spPr>
            <p:txBody>
              <a:bodyPr/>
              <a:lstStyle/>
              <a:p>
                <a:endParaRPr lang="zh-CN" altLang="en-US"/>
              </a:p>
            </p:txBody>
          </p:sp>
          <p:sp>
            <p:nvSpPr>
              <p:cNvPr id="51248" name="Line 79"/>
              <p:cNvSpPr>
                <a:spLocks noChangeShapeType="1"/>
              </p:cNvSpPr>
              <p:nvPr/>
            </p:nvSpPr>
            <p:spPr bwMode="auto">
              <a:xfrm flipV="1">
                <a:off x="908" y="2614"/>
                <a:ext cx="0" cy="226"/>
              </a:xfrm>
              <a:prstGeom prst="line">
                <a:avLst/>
              </a:prstGeom>
              <a:noFill/>
              <a:ln w="22225">
                <a:solidFill>
                  <a:schemeClr val="tx1"/>
                </a:solidFill>
                <a:round/>
                <a:headEnd/>
                <a:tailEnd/>
              </a:ln>
            </p:spPr>
            <p:txBody>
              <a:bodyPr/>
              <a:lstStyle/>
              <a:p>
                <a:endParaRPr lang="zh-CN" altLang="en-US"/>
              </a:p>
            </p:txBody>
          </p:sp>
          <p:sp>
            <p:nvSpPr>
              <p:cNvPr id="51249" name="Line 80"/>
              <p:cNvSpPr>
                <a:spLocks noChangeShapeType="1"/>
              </p:cNvSpPr>
              <p:nvPr/>
            </p:nvSpPr>
            <p:spPr bwMode="auto">
              <a:xfrm>
                <a:off x="911" y="2840"/>
                <a:ext cx="725" cy="0"/>
              </a:xfrm>
              <a:prstGeom prst="line">
                <a:avLst/>
              </a:prstGeom>
              <a:noFill/>
              <a:ln w="22225">
                <a:solidFill>
                  <a:schemeClr val="tx1"/>
                </a:solidFill>
                <a:round/>
                <a:headEnd/>
                <a:tailEnd/>
              </a:ln>
            </p:spPr>
            <p:txBody>
              <a:bodyPr/>
              <a:lstStyle/>
              <a:p>
                <a:endParaRPr lang="zh-CN" altLang="en-US"/>
              </a:p>
            </p:txBody>
          </p:sp>
          <p:grpSp>
            <p:nvGrpSpPr>
              <p:cNvPr id="51250" name="Group 83"/>
              <p:cNvGrpSpPr>
                <a:grpSpLocks/>
              </p:cNvGrpSpPr>
              <p:nvPr/>
            </p:nvGrpSpPr>
            <p:grpSpPr bwMode="auto">
              <a:xfrm>
                <a:off x="1383" y="3014"/>
                <a:ext cx="519" cy="288"/>
                <a:chOff x="1247" y="3913"/>
                <a:chExt cx="519" cy="288"/>
              </a:xfrm>
            </p:grpSpPr>
            <p:sp>
              <p:nvSpPr>
                <p:cNvPr id="51251" name="Rectangle 81"/>
                <p:cNvSpPr>
                  <a:spLocks noChangeArrowheads="1"/>
                </p:cNvSpPr>
                <p:nvPr/>
              </p:nvSpPr>
              <p:spPr bwMode="auto">
                <a:xfrm>
                  <a:off x="1247" y="3929"/>
                  <a:ext cx="498" cy="272"/>
                </a:xfrm>
                <a:prstGeom prst="rect">
                  <a:avLst/>
                </a:prstGeom>
                <a:noFill/>
                <a:ln w="28575">
                  <a:solidFill>
                    <a:schemeClr val="tx1"/>
                  </a:solidFill>
                  <a:miter lim="800000"/>
                  <a:headEnd/>
                  <a:tailEnd/>
                </a:ln>
              </p:spPr>
              <p:txBody>
                <a:bodyPr wrap="none" anchor="ctr"/>
                <a:lstStyle/>
                <a:p>
                  <a:endParaRPr lang="zh-CN" altLang="en-US"/>
                </a:p>
              </p:txBody>
            </p:sp>
            <p:sp>
              <p:nvSpPr>
                <p:cNvPr id="51252" name="Text Box 82"/>
                <p:cNvSpPr txBox="1">
                  <a:spLocks noChangeArrowheads="1"/>
                </p:cNvSpPr>
                <p:nvPr/>
              </p:nvSpPr>
              <p:spPr bwMode="auto">
                <a:xfrm>
                  <a:off x="1255" y="3913"/>
                  <a:ext cx="51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p>
              </p:txBody>
            </p:sp>
          </p:grpSp>
        </p:grpSp>
        <p:sp>
          <p:nvSpPr>
            <p:cNvPr id="51239" name="Line 85"/>
            <p:cNvSpPr>
              <a:spLocks noChangeShapeType="1"/>
            </p:cNvSpPr>
            <p:nvPr/>
          </p:nvSpPr>
          <p:spPr bwMode="auto">
            <a:xfrm flipV="1">
              <a:off x="1474" y="3302"/>
              <a:ext cx="0" cy="408"/>
            </a:xfrm>
            <a:prstGeom prst="line">
              <a:avLst/>
            </a:prstGeom>
            <a:noFill/>
            <a:ln w="22225">
              <a:solidFill>
                <a:schemeClr val="tx1"/>
              </a:solidFill>
              <a:round/>
              <a:headEnd/>
              <a:tailEnd/>
            </a:ln>
          </p:spPr>
          <p:txBody>
            <a:bodyPr/>
            <a:lstStyle/>
            <a:p>
              <a:endParaRPr lang="zh-CN" altLang="en-US"/>
            </a:p>
          </p:txBody>
        </p:sp>
        <p:sp>
          <p:nvSpPr>
            <p:cNvPr id="51240" name="Line 86"/>
            <p:cNvSpPr>
              <a:spLocks noChangeShapeType="1"/>
            </p:cNvSpPr>
            <p:nvPr/>
          </p:nvSpPr>
          <p:spPr bwMode="auto">
            <a:xfrm flipV="1">
              <a:off x="1791" y="3302"/>
              <a:ext cx="0" cy="227"/>
            </a:xfrm>
            <a:prstGeom prst="line">
              <a:avLst/>
            </a:prstGeom>
            <a:noFill/>
            <a:ln w="22225">
              <a:solidFill>
                <a:schemeClr val="tx1"/>
              </a:solidFill>
              <a:round/>
              <a:headEnd/>
              <a:tailEnd/>
            </a:ln>
          </p:spPr>
          <p:txBody>
            <a:bodyPr/>
            <a:lstStyle/>
            <a:p>
              <a:endParaRPr lang="zh-CN" altLang="en-US"/>
            </a:p>
          </p:txBody>
        </p:sp>
        <p:sp>
          <p:nvSpPr>
            <p:cNvPr id="51241" name="Line 87"/>
            <p:cNvSpPr>
              <a:spLocks noChangeShapeType="1"/>
            </p:cNvSpPr>
            <p:nvPr/>
          </p:nvSpPr>
          <p:spPr bwMode="auto">
            <a:xfrm flipV="1">
              <a:off x="2064" y="1624"/>
              <a:ext cx="0" cy="1905"/>
            </a:xfrm>
            <a:prstGeom prst="line">
              <a:avLst/>
            </a:prstGeom>
            <a:noFill/>
            <a:ln w="22225">
              <a:solidFill>
                <a:schemeClr val="tx1"/>
              </a:solidFill>
              <a:round/>
              <a:headEnd/>
              <a:tailEnd/>
            </a:ln>
          </p:spPr>
          <p:txBody>
            <a:bodyPr/>
            <a:lstStyle/>
            <a:p>
              <a:endParaRPr lang="zh-CN" altLang="en-US"/>
            </a:p>
          </p:txBody>
        </p:sp>
        <p:sp>
          <p:nvSpPr>
            <p:cNvPr id="51242" name="Line 88"/>
            <p:cNvSpPr>
              <a:spLocks noChangeShapeType="1"/>
            </p:cNvSpPr>
            <p:nvPr/>
          </p:nvSpPr>
          <p:spPr bwMode="auto">
            <a:xfrm>
              <a:off x="1791" y="3529"/>
              <a:ext cx="273" cy="0"/>
            </a:xfrm>
            <a:prstGeom prst="line">
              <a:avLst/>
            </a:prstGeom>
            <a:noFill/>
            <a:ln w="22225">
              <a:solidFill>
                <a:schemeClr val="tx1"/>
              </a:solidFill>
              <a:round/>
              <a:headEnd/>
              <a:tailEnd/>
            </a:ln>
          </p:spPr>
          <p:txBody>
            <a:bodyPr/>
            <a:lstStyle/>
            <a:p>
              <a:endParaRPr lang="zh-CN" altLang="en-US"/>
            </a:p>
          </p:txBody>
        </p:sp>
        <p:sp>
          <p:nvSpPr>
            <p:cNvPr id="51243" name="Line 89"/>
            <p:cNvSpPr>
              <a:spLocks noChangeShapeType="1"/>
            </p:cNvSpPr>
            <p:nvPr/>
          </p:nvSpPr>
          <p:spPr bwMode="auto">
            <a:xfrm>
              <a:off x="2064" y="1616"/>
              <a:ext cx="1133" cy="0"/>
            </a:xfrm>
            <a:prstGeom prst="line">
              <a:avLst/>
            </a:prstGeom>
            <a:noFill/>
            <a:ln w="22225">
              <a:solidFill>
                <a:schemeClr val="tx1"/>
              </a:solidFill>
              <a:round/>
              <a:headEnd/>
              <a:tailEnd/>
            </a:ln>
          </p:spPr>
          <p:txBody>
            <a:bodyPr/>
            <a:lstStyle/>
            <a:p>
              <a:endParaRPr lang="zh-CN" altLang="en-US"/>
            </a:p>
          </p:txBody>
        </p:sp>
        <p:sp>
          <p:nvSpPr>
            <p:cNvPr id="51244" name="Oval 90"/>
            <p:cNvSpPr>
              <a:spLocks noChangeArrowheads="1"/>
            </p:cNvSpPr>
            <p:nvPr/>
          </p:nvSpPr>
          <p:spPr bwMode="auto">
            <a:xfrm>
              <a:off x="3192" y="1594"/>
              <a:ext cx="45" cy="45"/>
            </a:xfrm>
            <a:prstGeom prst="ellipse">
              <a:avLst/>
            </a:prstGeom>
            <a:solidFill>
              <a:srgbClr val="000000"/>
            </a:solidFill>
            <a:ln w="9525">
              <a:solidFill>
                <a:schemeClr val="tx1"/>
              </a:solidFill>
              <a:round/>
              <a:headEnd/>
              <a:tailEnd/>
            </a:ln>
          </p:spPr>
          <p:txBody>
            <a:bodyPr wrap="none" anchor="ctr"/>
            <a:lstStyle/>
            <a:p>
              <a:endParaRPr lang="zh-CN" altLang="en-US"/>
            </a:p>
          </p:txBody>
        </p:sp>
        <p:sp>
          <p:nvSpPr>
            <p:cNvPr id="51245" name="Text Box 91"/>
            <p:cNvSpPr txBox="1">
              <a:spLocks noChangeArrowheads="1"/>
            </p:cNvSpPr>
            <p:nvPr/>
          </p:nvSpPr>
          <p:spPr bwMode="auto">
            <a:xfrm>
              <a:off x="1157" y="3611"/>
              <a:ext cx="36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p>
          </p:txBody>
        </p:sp>
      </p:grpSp>
      <p:grpSp>
        <p:nvGrpSpPr>
          <p:cNvPr id="68680" name="Group 72"/>
          <p:cNvGrpSpPr>
            <a:grpSpLocks/>
          </p:cNvGrpSpPr>
          <p:nvPr/>
        </p:nvGrpSpPr>
        <p:grpSpPr bwMode="auto">
          <a:xfrm>
            <a:off x="142875" y="1468438"/>
            <a:ext cx="1295400" cy="1897062"/>
            <a:chOff x="4558" y="2069"/>
            <a:chExt cx="816" cy="1195"/>
          </a:xfrm>
        </p:grpSpPr>
        <p:grpSp>
          <p:nvGrpSpPr>
            <p:cNvPr id="51220" name="Group 71"/>
            <p:cNvGrpSpPr>
              <a:grpSpLocks/>
            </p:cNvGrpSpPr>
            <p:nvPr/>
          </p:nvGrpSpPr>
          <p:grpSpPr bwMode="auto">
            <a:xfrm>
              <a:off x="4785" y="2251"/>
              <a:ext cx="499" cy="907"/>
              <a:chOff x="4740" y="1933"/>
              <a:chExt cx="499" cy="907"/>
            </a:xfrm>
          </p:grpSpPr>
          <p:grpSp>
            <p:nvGrpSpPr>
              <p:cNvPr id="51223" name="Group 62"/>
              <p:cNvGrpSpPr>
                <a:grpSpLocks/>
              </p:cNvGrpSpPr>
              <p:nvPr/>
            </p:nvGrpSpPr>
            <p:grpSpPr bwMode="auto">
              <a:xfrm>
                <a:off x="4740" y="2222"/>
                <a:ext cx="499" cy="288"/>
                <a:chOff x="3878" y="3363"/>
                <a:chExt cx="499" cy="288"/>
              </a:xfrm>
            </p:grpSpPr>
            <p:sp>
              <p:nvSpPr>
                <p:cNvPr id="51228" name="Rectangle 60"/>
                <p:cNvSpPr>
                  <a:spLocks noChangeArrowheads="1"/>
                </p:cNvSpPr>
                <p:nvPr/>
              </p:nvSpPr>
              <p:spPr bwMode="auto">
                <a:xfrm>
                  <a:off x="3878" y="3369"/>
                  <a:ext cx="499" cy="272"/>
                </a:xfrm>
                <a:prstGeom prst="rect">
                  <a:avLst/>
                </a:prstGeom>
                <a:noFill/>
                <a:ln w="28575">
                  <a:solidFill>
                    <a:schemeClr val="tx1"/>
                  </a:solidFill>
                  <a:miter lim="800000"/>
                  <a:headEnd/>
                  <a:tailEnd/>
                </a:ln>
              </p:spPr>
              <p:txBody>
                <a:bodyPr wrap="none" anchor="ctr"/>
                <a:lstStyle/>
                <a:p>
                  <a:endParaRPr lang="zh-CN" altLang="en-US"/>
                </a:p>
              </p:txBody>
            </p:sp>
            <p:sp>
              <p:nvSpPr>
                <p:cNvPr id="51229" name="Text Box 61"/>
                <p:cNvSpPr txBox="1">
                  <a:spLocks noChangeArrowheads="1"/>
                </p:cNvSpPr>
                <p:nvPr/>
              </p:nvSpPr>
              <p:spPr bwMode="auto">
                <a:xfrm>
                  <a:off x="3923" y="336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&amp;</a:t>
                  </a:r>
                </a:p>
              </p:txBody>
            </p:sp>
          </p:grpSp>
          <p:sp>
            <p:nvSpPr>
              <p:cNvPr id="51224" name="Oval 63"/>
              <p:cNvSpPr>
                <a:spLocks noChangeArrowheads="1"/>
              </p:cNvSpPr>
              <p:nvPr/>
            </p:nvSpPr>
            <p:spPr bwMode="auto">
              <a:xfrm>
                <a:off x="4943" y="2141"/>
                <a:ext cx="90" cy="90"/>
              </a:xfrm>
              <a:prstGeom prst="ellipse">
                <a:avLst/>
              </a:prstGeom>
              <a:noFill/>
              <a:ln w="22225">
                <a:solidFill>
                  <a:schemeClr val="tx1"/>
                </a:solidFill>
                <a:round/>
                <a:headEnd/>
                <a:tailEnd/>
              </a:ln>
            </p:spPr>
            <p:txBody>
              <a:bodyPr wrap="none" anchor="ctr"/>
              <a:lstStyle/>
              <a:p>
                <a:endParaRPr lang="zh-CN" altLang="en-US"/>
              </a:p>
            </p:txBody>
          </p:sp>
          <p:sp>
            <p:nvSpPr>
              <p:cNvPr id="51225" name="Line 64"/>
              <p:cNvSpPr>
                <a:spLocks noChangeShapeType="1"/>
              </p:cNvSpPr>
              <p:nvPr/>
            </p:nvSpPr>
            <p:spPr bwMode="auto">
              <a:xfrm flipV="1">
                <a:off x="4988" y="1933"/>
                <a:ext cx="0" cy="198"/>
              </a:xfrm>
              <a:prstGeom prst="line">
                <a:avLst/>
              </a:prstGeom>
              <a:noFill/>
              <a:ln w="22225">
                <a:solidFill>
                  <a:schemeClr val="tx1"/>
                </a:solidFill>
                <a:round/>
                <a:headEnd/>
                <a:tailEnd/>
              </a:ln>
            </p:spPr>
            <p:txBody>
              <a:bodyPr/>
              <a:lstStyle/>
              <a:p>
                <a:endParaRPr lang="zh-CN" altLang="en-US"/>
              </a:p>
            </p:txBody>
          </p:sp>
          <p:sp>
            <p:nvSpPr>
              <p:cNvPr id="51226" name="Line 65"/>
              <p:cNvSpPr>
                <a:spLocks noChangeShapeType="1"/>
              </p:cNvSpPr>
              <p:nvPr/>
            </p:nvSpPr>
            <p:spPr bwMode="auto">
              <a:xfrm flipV="1">
                <a:off x="4830" y="2493"/>
                <a:ext cx="0" cy="257"/>
              </a:xfrm>
              <a:prstGeom prst="line">
                <a:avLst/>
              </a:prstGeom>
              <a:noFill/>
              <a:ln w="22225">
                <a:solidFill>
                  <a:schemeClr val="tx1"/>
                </a:solidFill>
                <a:round/>
                <a:headEnd/>
                <a:tailEnd/>
              </a:ln>
            </p:spPr>
            <p:txBody>
              <a:bodyPr/>
              <a:lstStyle/>
              <a:p>
                <a:endParaRPr lang="zh-CN" altLang="en-US"/>
              </a:p>
            </p:txBody>
          </p:sp>
          <p:sp>
            <p:nvSpPr>
              <p:cNvPr id="51227" name="Line 66"/>
              <p:cNvSpPr>
                <a:spLocks noChangeShapeType="1"/>
              </p:cNvSpPr>
              <p:nvPr/>
            </p:nvSpPr>
            <p:spPr bwMode="auto">
              <a:xfrm flipV="1">
                <a:off x="5148" y="2494"/>
                <a:ext cx="0" cy="346"/>
              </a:xfrm>
              <a:prstGeom prst="line">
                <a:avLst/>
              </a:prstGeom>
              <a:noFill/>
              <a:ln w="22225">
                <a:solidFill>
                  <a:schemeClr val="tx1"/>
                </a:solidFill>
                <a:round/>
                <a:headEnd/>
                <a:tailEnd/>
              </a:ln>
            </p:spPr>
            <p:txBody>
              <a:bodyPr/>
              <a:lstStyle/>
              <a:p>
                <a:endParaRPr lang="zh-CN" altLang="en-US"/>
              </a:p>
            </p:txBody>
          </p:sp>
        </p:grpSp>
        <p:sp>
          <p:nvSpPr>
            <p:cNvPr id="51221" name="Text Box 68"/>
            <p:cNvSpPr txBox="1">
              <a:spLocks noChangeArrowheads="1"/>
            </p:cNvSpPr>
            <p:nvPr/>
          </p:nvSpPr>
          <p:spPr bwMode="auto">
            <a:xfrm>
              <a:off x="4999" y="2069"/>
              <a:ext cx="37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Z</a:t>
              </a:r>
            </a:p>
          </p:txBody>
        </p:sp>
        <p:sp>
          <p:nvSpPr>
            <p:cNvPr id="51222" name="Text Box 69"/>
            <p:cNvSpPr txBox="1">
              <a:spLocks noChangeArrowheads="1"/>
            </p:cNvSpPr>
            <p:nvPr/>
          </p:nvSpPr>
          <p:spPr bwMode="auto">
            <a:xfrm>
              <a:off x="4558" y="2976"/>
              <a:ext cx="37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p>
          </p:txBody>
        </p:sp>
      </p:grpSp>
      <p:sp>
        <p:nvSpPr>
          <p:cNvPr id="68681" name="Rectangle 73"/>
          <p:cNvSpPr>
            <a:spLocks noChangeArrowheads="1"/>
          </p:cNvSpPr>
          <p:nvPr/>
        </p:nvSpPr>
        <p:spPr bwMode="auto">
          <a:xfrm>
            <a:off x="2052638" y="1700213"/>
            <a:ext cx="2808287" cy="457200"/>
          </a:xfrm>
          <a:prstGeom prst="rect">
            <a:avLst/>
          </a:prstGeom>
          <a:noFill/>
          <a:ln w="9525">
            <a:noFill/>
            <a:miter lim="800000"/>
            <a:headEnd/>
            <a:tailEnd/>
          </a:ln>
        </p:spPr>
        <p:txBody>
          <a:bodyPr>
            <a:spAutoFit/>
          </a:bodyPr>
          <a:lstStyle/>
          <a:p>
            <a:pPr defTabSz="914400"/>
            <a:r>
              <a:rPr kumimoji="1" lang="zh-CN" altLang="en-US">
                <a:ea typeface="仿宋" pitchFamily="49" charset="-122"/>
              </a:rPr>
              <a:t>* </a:t>
            </a:r>
            <a:r>
              <a:rPr kumimoji="1" lang="en-US" altLang="zh-CN">
                <a:solidFill>
                  <a:schemeClr val="hlink"/>
                </a:solidFill>
                <a:latin typeface="Times New Roman" pitchFamily="18" charset="0"/>
              </a:rPr>
              <a:t>Mealy</a:t>
            </a:r>
            <a:r>
              <a:rPr kumimoji="1" lang="zh-CN" altLang="en-US">
                <a:solidFill>
                  <a:schemeClr val="hlink"/>
                </a:solidFill>
              </a:rPr>
              <a:t>型</a:t>
            </a:r>
            <a:r>
              <a:rPr kumimoji="1" lang="zh-CN" altLang="en-US"/>
              <a:t>电路</a:t>
            </a:r>
          </a:p>
        </p:txBody>
      </p:sp>
      <p:sp>
        <p:nvSpPr>
          <p:cNvPr id="68682" name="Rectangle 74"/>
          <p:cNvSpPr>
            <a:spLocks noChangeArrowheads="1"/>
          </p:cNvSpPr>
          <p:nvPr/>
        </p:nvSpPr>
        <p:spPr bwMode="auto">
          <a:xfrm>
            <a:off x="5651500" y="1676400"/>
            <a:ext cx="1871663" cy="457200"/>
          </a:xfrm>
          <a:prstGeom prst="rect">
            <a:avLst/>
          </a:prstGeom>
          <a:noFill/>
          <a:ln w="9525">
            <a:noFill/>
            <a:miter lim="800000"/>
            <a:headEnd/>
            <a:tailEnd/>
          </a:ln>
        </p:spPr>
        <p:txBody>
          <a:bodyPr>
            <a:spAutoFit/>
          </a:bodyPr>
          <a:lstStyle/>
          <a:p>
            <a:pPr defTabSz="914400"/>
            <a:r>
              <a:rPr lang="zh-CN" altLang="en-US"/>
              <a:t>* </a:t>
            </a:r>
            <a:r>
              <a:rPr lang="zh-CN" altLang="en-US">
                <a:solidFill>
                  <a:schemeClr val="hlink"/>
                </a:solidFill>
              </a:rPr>
              <a:t>表格法</a:t>
            </a:r>
          </a:p>
        </p:txBody>
      </p:sp>
      <p:sp>
        <p:nvSpPr>
          <p:cNvPr id="68683" name="Rectangle 75"/>
          <p:cNvSpPr>
            <a:spLocks noChangeArrowheads="1"/>
          </p:cNvSpPr>
          <p:nvPr/>
        </p:nvSpPr>
        <p:spPr bwMode="auto">
          <a:xfrm>
            <a:off x="5651500" y="2236788"/>
            <a:ext cx="320357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a</a:t>
            </a:r>
            <a:r>
              <a:rPr lang="zh-CN" altLang="en-US"/>
              <a:t>、写出</a:t>
            </a:r>
            <a:r>
              <a:rPr lang="zh-CN" altLang="en-US">
                <a:solidFill>
                  <a:schemeClr val="folHlink"/>
                </a:solidFill>
              </a:rPr>
              <a:t>激励表达式</a:t>
            </a:r>
          </a:p>
        </p:txBody>
      </p:sp>
      <p:sp>
        <p:nvSpPr>
          <p:cNvPr id="68684" name="Rectangle 76"/>
          <p:cNvSpPr>
            <a:spLocks noChangeArrowheads="1"/>
          </p:cNvSpPr>
          <p:nvPr/>
        </p:nvSpPr>
        <p:spPr bwMode="auto">
          <a:xfrm>
            <a:off x="6013450" y="2895600"/>
            <a:ext cx="1944688" cy="519113"/>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J0=K0=1</a:t>
            </a:r>
            <a:endParaRPr kumimoji="1" lang="zh-CN" altLang="en-US" sz="2800">
              <a:solidFill>
                <a:schemeClr val="folHlink"/>
              </a:solidFill>
              <a:latin typeface="Times New Roman" pitchFamily="18" charset="0"/>
            </a:endParaRPr>
          </a:p>
        </p:txBody>
      </p:sp>
      <p:sp>
        <p:nvSpPr>
          <p:cNvPr id="68685" name="Rectangle 77"/>
          <p:cNvSpPr>
            <a:spLocks noChangeArrowheads="1"/>
          </p:cNvSpPr>
          <p:nvPr/>
        </p:nvSpPr>
        <p:spPr bwMode="auto">
          <a:xfrm>
            <a:off x="5976938" y="3486150"/>
            <a:ext cx="2771775" cy="519113"/>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J1=K1=X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Q0</a:t>
            </a:r>
            <a:endParaRPr kumimoji="1" lang="zh-CN" altLang="en-US" sz="2800">
              <a:solidFill>
                <a:schemeClr val="folHlink"/>
              </a:solidFill>
              <a:latin typeface="Times New Roman" pitchFamily="18" charset="0"/>
            </a:endParaRPr>
          </a:p>
        </p:txBody>
      </p:sp>
      <p:sp>
        <p:nvSpPr>
          <p:cNvPr id="68686" name="Rectangle 78"/>
          <p:cNvSpPr>
            <a:spLocks noChangeArrowheads="1"/>
          </p:cNvSpPr>
          <p:nvPr/>
        </p:nvSpPr>
        <p:spPr bwMode="auto">
          <a:xfrm>
            <a:off x="6335713" y="4772025"/>
            <a:ext cx="2808287" cy="457200"/>
          </a:xfrm>
          <a:prstGeom prst="rect">
            <a:avLst/>
          </a:prstGeom>
          <a:noFill/>
          <a:ln w="9525">
            <a:noFill/>
            <a:miter lim="800000"/>
            <a:headEnd/>
            <a:tailEnd/>
          </a:ln>
        </p:spPr>
        <p:txBody>
          <a:bodyPr>
            <a:spAutoFit/>
          </a:bodyPr>
          <a:lstStyle/>
          <a:p>
            <a:pPr defTabSz="914400"/>
            <a:r>
              <a:rPr lang="zh-CN" altLang="en-US">
                <a:solidFill>
                  <a:schemeClr val="folHlink"/>
                </a:solidFill>
              </a:rPr>
              <a:t>输出</a:t>
            </a:r>
            <a:r>
              <a:rPr lang="zh-CN" altLang="en-US"/>
              <a:t>方程表达式</a:t>
            </a:r>
          </a:p>
        </p:txBody>
      </p:sp>
      <p:grpSp>
        <p:nvGrpSpPr>
          <p:cNvPr id="68690" name="Group 82"/>
          <p:cNvGrpSpPr>
            <a:grpSpLocks/>
          </p:cNvGrpSpPr>
          <p:nvPr/>
        </p:nvGrpSpPr>
        <p:grpSpPr bwMode="auto">
          <a:xfrm>
            <a:off x="5724525" y="5356225"/>
            <a:ext cx="1727200" cy="592138"/>
            <a:chOff x="3651" y="3611"/>
            <a:chExt cx="1088" cy="373"/>
          </a:xfrm>
        </p:grpSpPr>
        <p:sp>
          <p:nvSpPr>
            <p:cNvPr id="51217" name="Rectangle 79"/>
            <p:cNvSpPr>
              <a:spLocks noChangeArrowheads="1"/>
            </p:cNvSpPr>
            <p:nvPr/>
          </p:nvSpPr>
          <p:spPr bwMode="auto">
            <a:xfrm>
              <a:off x="3651" y="3657"/>
              <a:ext cx="1088"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Z=X Q1</a:t>
              </a:r>
              <a:endParaRPr kumimoji="1" lang="zh-CN" altLang="en-US" sz="2800">
                <a:solidFill>
                  <a:schemeClr val="folHlink"/>
                </a:solidFill>
                <a:latin typeface="Times New Roman" pitchFamily="18" charset="0"/>
              </a:endParaRPr>
            </a:p>
          </p:txBody>
        </p:sp>
        <p:sp>
          <p:nvSpPr>
            <p:cNvPr id="51218" name="Line 80"/>
            <p:cNvSpPr>
              <a:spLocks noChangeShapeType="1"/>
            </p:cNvSpPr>
            <p:nvPr/>
          </p:nvSpPr>
          <p:spPr bwMode="auto">
            <a:xfrm>
              <a:off x="4209" y="3678"/>
              <a:ext cx="258" cy="0"/>
            </a:xfrm>
            <a:prstGeom prst="line">
              <a:avLst/>
            </a:prstGeom>
            <a:noFill/>
            <a:ln w="22225">
              <a:solidFill>
                <a:schemeClr val="folHlink"/>
              </a:solidFill>
              <a:round/>
              <a:headEnd/>
              <a:tailEnd/>
            </a:ln>
          </p:spPr>
          <p:txBody>
            <a:bodyPr/>
            <a:lstStyle/>
            <a:p>
              <a:endParaRPr lang="zh-CN" altLang="en-US"/>
            </a:p>
          </p:txBody>
        </p:sp>
        <p:sp>
          <p:nvSpPr>
            <p:cNvPr id="51219" name="Line 81"/>
            <p:cNvSpPr>
              <a:spLocks noChangeShapeType="1"/>
            </p:cNvSpPr>
            <p:nvPr/>
          </p:nvSpPr>
          <p:spPr bwMode="auto">
            <a:xfrm>
              <a:off x="3969" y="3611"/>
              <a:ext cx="544" cy="0"/>
            </a:xfrm>
            <a:prstGeom prst="line">
              <a:avLst/>
            </a:prstGeom>
            <a:noFill/>
            <a:ln w="22225">
              <a:solidFill>
                <a:schemeClr val="folHlink"/>
              </a:solidFill>
              <a:round/>
              <a:headEnd/>
              <a:tailEnd/>
            </a:ln>
          </p:spPr>
          <p:txBody>
            <a:bodyPr/>
            <a:lstStyle/>
            <a:p>
              <a:endParaRPr lang="zh-CN" altLang="en-US"/>
            </a:p>
          </p:txBody>
        </p:sp>
      </p:grpSp>
      <p:grpSp>
        <p:nvGrpSpPr>
          <p:cNvPr id="68693" name="Group 85"/>
          <p:cNvGrpSpPr>
            <a:grpSpLocks/>
          </p:cNvGrpSpPr>
          <p:nvPr/>
        </p:nvGrpSpPr>
        <p:grpSpPr bwMode="auto">
          <a:xfrm>
            <a:off x="7164388" y="5426075"/>
            <a:ext cx="1655762" cy="519113"/>
            <a:chOff x="4717" y="2795"/>
            <a:chExt cx="1043" cy="327"/>
          </a:xfrm>
        </p:grpSpPr>
        <p:sp>
          <p:nvSpPr>
            <p:cNvPr id="51215" name="Rectangle 83"/>
            <p:cNvSpPr>
              <a:spLocks noChangeArrowheads="1"/>
            </p:cNvSpPr>
            <p:nvPr/>
          </p:nvSpPr>
          <p:spPr bwMode="auto">
            <a:xfrm>
              <a:off x="4717" y="2795"/>
              <a:ext cx="1043"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=X </a:t>
              </a:r>
              <a:r>
                <a:rPr kumimoji="1" lang="en-US" altLang="zh-CN" sz="2800" b="0">
                  <a:solidFill>
                    <a:schemeClr val="folHlink"/>
                  </a:solidFill>
                  <a:latin typeface="Times New Roman" pitchFamily="18" charset="0"/>
                </a:rPr>
                <a:t>+ </a:t>
              </a:r>
              <a:r>
                <a:rPr kumimoji="1" lang="en-US" altLang="zh-CN" sz="2800">
                  <a:solidFill>
                    <a:schemeClr val="folHlink"/>
                  </a:solidFill>
                  <a:latin typeface="Times New Roman" pitchFamily="18" charset="0"/>
                </a:rPr>
                <a:t>Q1</a:t>
              </a:r>
              <a:endParaRPr kumimoji="1" lang="zh-CN" altLang="en-US" sz="2800">
                <a:solidFill>
                  <a:schemeClr val="folHlink"/>
                </a:solidFill>
                <a:latin typeface="Times New Roman" pitchFamily="18" charset="0"/>
              </a:endParaRPr>
            </a:p>
          </p:txBody>
        </p:sp>
        <p:sp>
          <p:nvSpPr>
            <p:cNvPr id="51216" name="Line 84"/>
            <p:cNvSpPr>
              <a:spLocks noChangeShapeType="1"/>
            </p:cNvSpPr>
            <p:nvPr/>
          </p:nvSpPr>
          <p:spPr bwMode="auto">
            <a:xfrm>
              <a:off x="4889" y="2832"/>
              <a:ext cx="181" cy="0"/>
            </a:xfrm>
            <a:prstGeom prst="line">
              <a:avLst/>
            </a:prstGeom>
            <a:noFill/>
            <a:ln w="22225">
              <a:solidFill>
                <a:schemeClr val="folHlink"/>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090"/>
                                        </p:tgtEl>
                                        <p:attrNameLst>
                                          <p:attrName>style.visibility</p:attrName>
                                        </p:attrNameLst>
                                      </p:cBhvr>
                                      <p:to>
                                        <p:strVal val="visible"/>
                                      </p:to>
                                    </p:set>
                                    <p:anim calcmode="discrete" valueType="clr">
                                      <p:cBhvr override="childStyle">
                                        <p:cTn id="7" dur="80"/>
                                        <p:tgtEl>
                                          <p:spTgt spid="450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090"/>
                                        </p:tgtEl>
                                        <p:attrNameLst>
                                          <p:attrName>fillcolor</p:attrName>
                                        </p:attrNameLst>
                                      </p:cBhvr>
                                      <p:tavLst>
                                        <p:tav tm="0">
                                          <p:val>
                                            <p:clrVal>
                                              <a:schemeClr val="accent2"/>
                                            </p:clrVal>
                                          </p:val>
                                        </p:tav>
                                        <p:tav tm="50000">
                                          <p:val>
                                            <p:clrVal>
                                              <a:schemeClr val="hlink"/>
                                            </p:clrVal>
                                          </p:val>
                                        </p:tav>
                                      </p:tavLst>
                                    </p:anim>
                                    <p:set>
                                      <p:cBhvr>
                                        <p:cTn id="9" dur="80"/>
                                        <p:tgtEl>
                                          <p:spTgt spid="45090"/>
                                        </p:tgtEl>
                                        <p:attrNameLst>
                                          <p:attrName>fill.type</p:attrName>
                                        </p:attrNameLst>
                                      </p:cBhvr>
                                      <p:to>
                                        <p:strVal val="solid"/>
                                      </p:to>
                                    </p:set>
                                  </p:childTnLst>
                                </p:cTn>
                              </p:par>
                            </p:childTnLst>
                          </p:cTn>
                        </p:par>
                        <p:par>
                          <p:cTn id="10" fill="hold">
                            <p:stCondLst>
                              <p:cond delay="680"/>
                            </p:stCondLst>
                            <p:childTnLst>
                              <p:par>
                                <p:cTn id="11" presetID="22" presetClass="entr" presetSubtype="1" fill="hold" nodeType="afterEffect">
                                  <p:stCondLst>
                                    <p:cond delay="0"/>
                                  </p:stCondLst>
                                  <p:childTnLst>
                                    <p:set>
                                      <p:cBhvr>
                                        <p:cTn id="12" dur="1" fill="hold">
                                          <p:stCondLst>
                                            <p:cond delay="0"/>
                                          </p:stCondLst>
                                        </p:cTn>
                                        <p:tgtEl>
                                          <p:spTgt spid="45148"/>
                                        </p:tgtEl>
                                        <p:attrNameLst>
                                          <p:attrName>style.visibility</p:attrName>
                                        </p:attrNameLst>
                                      </p:cBhvr>
                                      <p:to>
                                        <p:strVal val="visible"/>
                                      </p:to>
                                    </p:set>
                                    <p:animEffect transition="in" filter="wipe(up)">
                                      <p:cBhvr>
                                        <p:cTn id="13" dur="500"/>
                                        <p:tgtEl>
                                          <p:spTgt spid="451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8680"/>
                                        </p:tgtEl>
                                        <p:attrNameLst>
                                          <p:attrName>style.visibility</p:attrName>
                                        </p:attrNameLst>
                                      </p:cBhvr>
                                      <p:to>
                                        <p:strVal val="visible"/>
                                      </p:to>
                                    </p:set>
                                    <p:animEffect transition="in" filter="wipe(down)">
                                      <p:cBhvr>
                                        <p:cTn id="18" dur="500"/>
                                        <p:tgtEl>
                                          <p:spTgt spid="686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8681"/>
                                        </p:tgtEl>
                                        <p:attrNameLst>
                                          <p:attrName>style.visibility</p:attrName>
                                        </p:attrNameLst>
                                      </p:cBhvr>
                                      <p:to>
                                        <p:strVal val="visible"/>
                                      </p:to>
                                    </p:set>
                                    <p:animEffect transition="in" filter="blinds(horizontal)">
                                      <p:cBhvr>
                                        <p:cTn id="23" dur="500"/>
                                        <p:tgtEl>
                                          <p:spTgt spid="6868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8682"/>
                                        </p:tgtEl>
                                        <p:attrNameLst>
                                          <p:attrName>style.visibility</p:attrName>
                                        </p:attrNameLst>
                                      </p:cBhvr>
                                      <p:to>
                                        <p:strVal val="visible"/>
                                      </p:to>
                                    </p:set>
                                    <p:animEffect transition="in" filter="blinds(horizontal)">
                                      <p:cBhvr>
                                        <p:cTn id="28" dur="500"/>
                                        <p:tgtEl>
                                          <p:spTgt spid="6868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8683"/>
                                        </p:tgtEl>
                                        <p:attrNameLst>
                                          <p:attrName>style.visibility</p:attrName>
                                        </p:attrNameLst>
                                      </p:cBhvr>
                                      <p:to>
                                        <p:strVal val="visible"/>
                                      </p:to>
                                    </p:set>
                                    <p:animEffect transition="in" filter="blinds(horizontal)">
                                      <p:cBhvr>
                                        <p:cTn id="33" dur="500"/>
                                        <p:tgtEl>
                                          <p:spTgt spid="6868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8684"/>
                                        </p:tgtEl>
                                        <p:attrNameLst>
                                          <p:attrName>style.visibility</p:attrName>
                                        </p:attrNameLst>
                                      </p:cBhvr>
                                      <p:to>
                                        <p:strVal val="visible"/>
                                      </p:to>
                                    </p:set>
                                    <p:animEffect transition="in" filter="blinds(horizontal)">
                                      <p:cBhvr>
                                        <p:cTn id="38" dur="500"/>
                                        <p:tgtEl>
                                          <p:spTgt spid="6868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8685"/>
                                        </p:tgtEl>
                                        <p:attrNameLst>
                                          <p:attrName>style.visibility</p:attrName>
                                        </p:attrNameLst>
                                      </p:cBhvr>
                                      <p:to>
                                        <p:strVal val="visible"/>
                                      </p:to>
                                    </p:set>
                                    <p:animEffect transition="in" filter="blinds(horizontal)">
                                      <p:cBhvr>
                                        <p:cTn id="43" dur="500"/>
                                        <p:tgtEl>
                                          <p:spTgt spid="6868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8686"/>
                                        </p:tgtEl>
                                        <p:attrNameLst>
                                          <p:attrName>style.visibility</p:attrName>
                                        </p:attrNameLst>
                                      </p:cBhvr>
                                      <p:to>
                                        <p:strVal val="visible"/>
                                      </p:to>
                                    </p:set>
                                    <p:animEffect transition="in" filter="blinds(horizontal)">
                                      <p:cBhvr>
                                        <p:cTn id="48" dur="500"/>
                                        <p:tgtEl>
                                          <p:spTgt spid="6868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8690"/>
                                        </p:tgtEl>
                                        <p:attrNameLst>
                                          <p:attrName>style.visibility</p:attrName>
                                        </p:attrNameLst>
                                      </p:cBhvr>
                                      <p:to>
                                        <p:strVal val="visible"/>
                                      </p:to>
                                    </p:set>
                                    <p:animEffect transition="in" filter="blinds(horizontal)">
                                      <p:cBhvr>
                                        <p:cTn id="53" dur="500"/>
                                        <p:tgtEl>
                                          <p:spTgt spid="6869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68693"/>
                                        </p:tgtEl>
                                        <p:attrNameLst>
                                          <p:attrName>style.visibility</p:attrName>
                                        </p:attrNameLst>
                                      </p:cBhvr>
                                      <p:to>
                                        <p:strVal val="visible"/>
                                      </p:to>
                                    </p:set>
                                    <p:anim calcmode="lin" valueType="num">
                                      <p:cBhvr additive="base">
                                        <p:cTn id="58" dur="500" fill="hold"/>
                                        <p:tgtEl>
                                          <p:spTgt spid="68693"/>
                                        </p:tgtEl>
                                        <p:attrNameLst>
                                          <p:attrName>ppt_x</p:attrName>
                                        </p:attrNameLst>
                                      </p:cBhvr>
                                      <p:tavLst>
                                        <p:tav tm="0">
                                          <p:val>
                                            <p:strVal val="1+#ppt_w/2"/>
                                          </p:val>
                                        </p:tav>
                                        <p:tav tm="100000">
                                          <p:val>
                                            <p:strVal val="#ppt_x"/>
                                          </p:val>
                                        </p:tav>
                                      </p:tavLst>
                                    </p:anim>
                                    <p:anim calcmode="lin" valueType="num">
                                      <p:cBhvr additive="base">
                                        <p:cTn id="59" dur="500" fill="hold"/>
                                        <p:tgtEl>
                                          <p:spTgt spid="686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0" grpId="0"/>
      <p:bldP spid="68681" grpId="0"/>
      <p:bldP spid="68682" grpId="0"/>
      <p:bldP spid="68683" grpId="0"/>
      <p:bldP spid="68684" grpId="0"/>
      <p:bldP spid="68685" grpId="0"/>
      <p:bldP spid="686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2226"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4082" name="Text Box 50"/>
          <p:cNvSpPr txBox="1">
            <a:spLocks noChangeArrowheads="1"/>
          </p:cNvSpPr>
          <p:nvPr/>
        </p:nvSpPr>
        <p:spPr bwMode="auto">
          <a:xfrm>
            <a:off x="684213" y="1125538"/>
            <a:ext cx="439102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b</a:t>
            </a:r>
            <a:r>
              <a:rPr lang="zh-CN" altLang="en-US"/>
              <a:t>、</a:t>
            </a:r>
            <a:r>
              <a:rPr lang="zh-CN" altLang="en-US">
                <a:solidFill>
                  <a:schemeClr val="hlink"/>
                </a:solidFill>
              </a:rPr>
              <a:t>表格形式</a:t>
            </a:r>
            <a:r>
              <a:rPr lang="zh-CN" altLang="en-US"/>
              <a:t>列出</a:t>
            </a:r>
            <a:r>
              <a:rPr lang="zh-CN" altLang="en-US">
                <a:solidFill>
                  <a:schemeClr val="folHlink"/>
                </a:solidFill>
              </a:rPr>
              <a:t>激励矩阵</a:t>
            </a:r>
            <a:endParaRPr lang="zh-CN" altLang="en-US"/>
          </a:p>
        </p:txBody>
      </p:sp>
      <p:grpSp>
        <p:nvGrpSpPr>
          <p:cNvPr id="50456" name="Group 280"/>
          <p:cNvGrpSpPr>
            <a:grpSpLocks/>
          </p:cNvGrpSpPr>
          <p:nvPr/>
        </p:nvGrpSpPr>
        <p:grpSpPr bwMode="auto">
          <a:xfrm>
            <a:off x="107950" y="1773238"/>
            <a:ext cx="5622925" cy="3695700"/>
            <a:chOff x="212" y="1162"/>
            <a:chExt cx="3542" cy="2328"/>
          </a:xfrm>
        </p:grpSpPr>
        <p:grpSp>
          <p:nvGrpSpPr>
            <p:cNvPr id="52275" name="Group 120"/>
            <p:cNvGrpSpPr>
              <a:grpSpLocks/>
            </p:cNvGrpSpPr>
            <p:nvPr/>
          </p:nvGrpSpPr>
          <p:grpSpPr bwMode="auto">
            <a:xfrm>
              <a:off x="1937" y="1162"/>
              <a:ext cx="1817" cy="2328"/>
              <a:chOff x="1937" y="1162"/>
              <a:chExt cx="1817" cy="2328"/>
            </a:xfrm>
          </p:grpSpPr>
          <p:grpSp>
            <p:nvGrpSpPr>
              <p:cNvPr id="52333" name="Group 121"/>
              <p:cNvGrpSpPr>
                <a:grpSpLocks/>
              </p:cNvGrpSpPr>
              <p:nvPr/>
            </p:nvGrpSpPr>
            <p:grpSpPr bwMode="auto">
              <a:xfrm>
                <a:off x="1937" y="1570"/>
                <a:ext cx="1623" cy="1920"/>
                <a:chOff x="2246" y="1917"/>
                <a:chExt cx="1623" cy="1920"/>
              </a:xfrm>
            </p:grpSpPr>
            <p:grpSp>
              <p:nvGrpSpPr>
                <p:cNvPr id="52335" name="Group 122"/>
                <p:cNvGrpSpPr>
                  <a:grpSpLocks/>
                </p:cNvGrpSpPr>
                <p:nvPr/>
              </p:nvGrpSpPr>
              <p:grpSpPr bwMode="auto">
                <a:xfrm>
                  <a:off x="2246" y="1917"/>
                  <a:ext cx="1042" cy="515"/>
                  <a:chOff x="1519" y="1933"/>
                  <a:chExt cx="1042" cy="515"/>
                </a:xfrm>
              </p:grpSpPr>
              <p:sp>
                <p:nvSpPr>
                  <p:cNvPr id="52360" name="Line 75"/>
                  <p:cNvSpPr>
                    <a:spLocks noChangeShapeType="1"/>
                  </p:cNvSpPr>
                  <p:nvPr/>
                </p:nvSpPr>
                <p:spPr bwMode="auto">
                  <a:xfrm flipH="1" flipV="1">
                    <a:off x="2018" y="2040"/>
                    <a:ext cx="362" cy="362"/>
                  </a:xfrm>
                  <a:prstGeom prst="line">
                    <a:avLst/>
                  </a:prstGeom>
                  <a:noFill/>
                  <a:ln w="28575">
                    <a:solidFill>
                      <a:schemeClr val="folHlink"/>
                    </a:solidFill>
                    <a:round/>
                    <a:headEnd/>
                    <a:tailEnd/>
                  </a:ln>
                </p:spPr>
                <p:txBody>
                  <a:bodyPr/>
                  <a:lstStyle/>
                  <a:p>
                    <a:endParaRPr lang="zh-CN" altLang="en-US"/>
                  </a:p>
                </p:txBody>
              </p:sp>
              <p:sp>
                <p:nvSpPr>
                  <p:cNvPr id="52361" name="Text Box 76"/>
                  <p:cNvSpPr txBox="1">
                    <a:spLocks noChangeArrowheads="1"/>
                  </p:cNvSpPr>
                  <p:nvPr/>
                </p:nvSpPr>
                <p:spPr bwMode="auto">
                  <a:xfrm>
                    <a:off x="1972" y="193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a:t>
                    </a:r>
                  </a:p>
                </p:txBody>
              </p:sp>
              <p:sp>
                <p:nvSpPr>
                  <p:cNvPr id="52362" name="Text Box 77"/>
                  <p:cNvSpPr txBox="1">
                    <a:spLocks noChangeArrowheads="1"/>
                  </p:cNvSpPr>
                  <p:nvPr/>
                </p:nvSpPr>
                <p:spPr bwMode="auto">
                  <a:xfrm>
                    <a:off x="1519" y="2160"/>
                    <a:ext cx="81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grpSp>
            <p:grpSp>
              <p:nvGrpSpPr>
                <p:cNvPr id="52336" name="Group 126"/>
                <p:cNvGrpSpPr>
                  <a:grpSpLocks/>
                </p:cNvGrpSpPr>
                <p:nvPr/>
              </p:nvGrpSpPr>
              <p:grpSpPr bwMode="auto">
                <a:xfrm>
                  <a:off x="2640" y="2091"/>
                  <a:ext cx="1229" cy="1746"/>
                  <a:chOff x="2640" y="2091"/>
                  <a:chExt cx="1229" cy="1746"/>
                </a:xfrm>
              </p:grpSpPr>
              <p:grpSp>
                <p:nvGrpSpPr>
                  <p:cNvPr id="52337" name="Group 127"/>
                  <p:cNvGrpSpPr>
                    <a:grpSpLocks/>
                  </p:cNvGrpSpPr>
                  <p:nvPr/>
                </p:nvGrpSpPr>
                <p:grpSpPr bwMode="auto">
                  <a:xfrm>
                    <a:off x="3094" y="2091"/>
                    <a:ext cx="775" cy="250"/>
                    <a:chOff x="3094" y="2091"/>
                    <a:chExt cx="775" cy="250"/>
                  </a:xfrm>
                </p:grpSpPr>
                <p:sp>
                  <p:nvSpPr>
                    <p:cNvPr id="52358" name="Text Box 71"/>
                    <p:cNvSpPr txBox="1">
                      <a:spLocks noChangeArrowheads="1"/>
                    </p:cNvSpPr>
                    <p:nvPr/>
                  </p:nvSpPr>
                  <p:spPr bwMode="auto">
                    <a:xfrm>
                      <a:off x="309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359" name="Text Box 72"/>
                    <p:cNvSpPr txBox="1">
                      <a:spLocks noChangeArrowheads="1"/>
                    </p:cNvSpPr>
                    <p:nvPr/>
                  </p:nvSpPr>
                  <p:spPr bwMode="auto">
                    <a:xfrm>
                      <a:off x="3448"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338" name="Group 130"/>
                  <p:cNvGrpSpPr>
                    <a:grpSpLocks/>
                  </p:cNvGrpSpPr>
                  <p:nvPr/>
                </p:nvGrpSpPr>
                <p:grpSpPr bwMode="auto">
                  <a:xfrm>
                    <a:off x="2640" y="2409"/>
                    <a:ext cx="421" cy="1362"/>
                    <a:chOff x="2640" y="2409"/>
                    <a:chExt cx="421" cy="1362"/>
                  </a:xfrm>
                </p:grpSpPr>
                <p:sp>
                  <p:nvSpPr>
                    <p:cNvPr id="52354" name="Text Box 73"/>
                    <p:cNvSpPr txBox="1">
                      <a:spLocks noChangeArrowheads="1"/>
                    </p:cNvSpPr>
                    <p:nvPr/>
                  </p:nvSpPr>
                  <p:spPr bwMode="auto">
                    <a:xfrm>
                      <a:off x="2640" y="240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0</a:t>
                      </a:r>
                    </a:p>
                  </p:txBody>
                </p:sp>
                <p:sp>
                  <p:nvSpPr>
                    <p:cNvPr id="52355" name="Text Box 74"/>
                    <p:cNvSpPr txBox="1">
                      <a:spLocks noChangeArrowheads="1"/>
                    </p:cNvSpPr>
                    <p:nvPr/>
                  </p:nvSpPr>
                  <p:spPr bwMode="auto">
                    <a:xfrm>
                      <a:off x="2640" y="2772"/>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1</a:t>
                      </a:r>
                    </a:p>
                  </p:txBody>
                </p:sp>
                <p:sp>
                  <p:nvSpPr>
                    <p:cNvPr id="52356" name="Text Box 73"/>
                    <p:cNvSpPr txBox="1">
                      <a:spLocks noChangeArrowheads="1"/>
                    </p:cNvSpPr>
                    <p:nvPr/>
                  </p:nvSpPr>
                  <p:spPr bwMode="auto">
                    <a:xfrm>
                      <a:off x="2640" y="3158"/>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0</a:t>
                      </a:r>
                    </a:p>
                  </p:txBody>
                </p:sp>
                <p:sp>
                  <p:nvSpPr>
                    <p:cNvPr id="52357" name="Text Box 74"/>
                    <p:cNvSpPr txBox="1">
                      <a:spLocks noChangeArrowheads="1"/>
                    </p:cNvSpPr>
                    <p:nvPr/>
                  </p:nvSpPr>
                  <p:spPr bwMode="auto">
                    <a:xfrm>
                      <a:off x="2640" y="3521"/>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1</a:t>
                      </a:r>
                    </a:p>
                  </p:txBody>
                </p:sp>
              </p:grpSp>
              <p:grpSp>
                <p:nvGrpSpPr>
                  <p:cNvPr id="52339" name="Group 135"/>
                  <p:cNvGrpSpPr>
                    <a:grpSpLocks/>
                  </p:cNvGrpSpPr>
                  <p:nvPr/>
                </p:nvGrpSpPr>
                <p:grpSpPr bwMode="auto">
                  <a:xfrm>
                    <a:off x="3107" y="2387"/>
                    <a:ext cx="725" cy="1450"/>
                    <a:chOff x="3107" y="2387"/>
                    <a:chExt cx="725" cy="1450"/>
                  </a:xfrm>
                </p:grpSpPr>
                <p:grpSp>
                  <p:nvGrpSpPr>
                    <p:cNvPr id="52340" name="Group 136"/>
                    <p:cNvGrpSpPr>
                      <a:grpSpLocks/>
                    </p:cNvGrpSpPr>
                    <p:nvPr/>
                  </p:nvGrpSpPr>
                  <p:grpSpPr bwMode="auto">
                    <a:xfrm>
                      <a:off x="3107" y="2387"/>
                      <a:ext cx="725" cy="725"/>
                      <a:chOff x="3107" y="2387"/>
                      <a:chExt cx="725" cy="725"/>
                    </a:xfrm>
                  </p:grpSpPr>
                  <p:grpSp>
                    <p:nvGrpSpPr>
                      <p:cNvPr id="52348" name="Group 137"/>
                      <p:cNvGrpSpPr>
                        <a:grpSpLocks/>
                      </p:cNvGrpSpPr>
                      <p:nvPr/>
                    </p:nvGrpSpPr>
                    <p:grpSpPr bwMode="auto">
                      <a:xfrm>
                        <a:off x="3107" y="2387"/>
                        <a:ext cx="725" cy="363"/>
                        <a:chOff x="3107" y="2387"/>
                        <a:chExt cx="725" cy="363"/>
                      </a:xfrm>
                    </p:grpSpPr>
                    <p:sp>
                      <p:nvSpPr>
                        <p:cNvPr id="52352" name="Rectangle 138"/>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53" name="Rectangle 139"/>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52349" name="Group 140"/>
                      <p:cNvGrpSpPr>
                        <a:grpSpLocks/>
                      </p:cNvGrpSpPr>
                      <p:nvPr/>
                    </p:nvGrpSpPr>
                    <p:grpSpPr bwMode="auto">
                      <a:xfrm>
                        <a:off x="3107" y="2749"/>
                        <a:ext cx="725" cy="363"/>
                        <a:chOff x="3107" y="2387"/>
                        <a:chExt cx="725" cy="363"/>
                      </a:xfrm>
                    </p:grpSpPr>
                    <p:sp>
                      <p:nvSpPr>
                        <p:cNvPr id="52350" name="Rectangle 141"/>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51" name="Rectangle 142"/>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nvGrpSpPr>
                    <p:cNvPr id="52341" name="Group 143"/>
                    <p:cNvGrpSpPr>
                      <a:grpSpLocks/>
                    </p:cNvGrpSpPr>
                    <p:nvPr/>
                  </p:nvGrpSpPr>
                  <p:grpSpPr bwMode="auto">
                    <a:xfrm>
                      <a:off x="3107" y="3112"/>
                      <a:ext cx="725" cy="725"/>
                      <a:chOff x="3107" y="2387"/>
                      <a:chExt cx="725" cy="725"/>
                    </a:xfrm>
                  </p:grpSpPr>
                  <p:grpSp>
                    <p:nvGrpSpPr>
                      <p:cNvPr id="52342" name="Group 144"/>
                      <p:cNvGrpSpPr>
                        <a:grpSpLocks/>
                      </p:cNvGrpSpPr>
                      <p:nvPr/>
                    </p:nvGrpSpPr>
                    <p:grpSpPr bwMode="auto">
                      <a:xfrm>
                        <a:off x="3107" y="2387"/>
                        <a:ext cx="725" cy="363"/>
                        <a:chOff x="3107" y="2387"/>
                        <a:chExt cx="725" cy="363"/>
                      </a:xfrm>
                    </p:grpSpPr>
                    <p:sp>
                      <p:nvSpPr>
                        <p:cNvPr id="52346" name="Rectangle 145"/>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47" name="Rectangle 146"/>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52343" name="Group 147"/>
                      <p:cNvGrpSpPr>
                        <a:grpSpLocks/>
                      </p:cNvGrpSpPr>
                      <p:nvPr/>
                    </p:nvGrpSpPr>
                    <p:grpSpPr bwMode="auto">
                      <a:xfrm>
                        <a:off x="3107" y="2749"/>
                        <a:ext cx="725" cy="363"/>
                        <a:chOff x="3107" y="2387"/>
                        <a:chExt cx="725" cy="363"/>
                      </a:xfrm>
                    </p:grpSpPr>
                    <p:sp>
                      <p:nvSpPr>
                        <p:cNvPr id="52344" name="Rectangle 148"/>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45" name="Rectangle 149"/>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grpSp>
          </p:grpSp>
          <p:sp>
            <p:nvSpPr>
              <p:cNvPr id="52334" name="Text Box 150"/>
              <p:cNvSpPr txBox="1">
                <a:spLocks noChangeArrowheads="1"/>
              </p:cNvSpPr>
              <p:nvPr/>
            </p:nvSpPr>
            <p:spPr bwMode="auto">
              <a:xfrm>
                <a:off x="2426" y="1162"/>
                <a:ext cx="1328" cy="288"/>
              </a:xfrm>
              <a:prstGeom prst="rect">
                <a:avLst/>
              </a:prstGeom>
              <a:noFill/>
              <a:ln w="9525">
                <a:noFill/>
                <a:miter lim="800000"/>
                <a:headEnd/>
                <a:tailEnd/>
              </a:ln>
            </p:spPr>
            <p:txBody>
              <a:bodyPr>
                <a:spAutoFit/>
              </a:bodyPr>
              <a:lstStyle/>
              <a:p>
                <a:pPr algn="ctr" defTabSz="914400"/>
                <a:r>
                  <a:rPr lang="zh-CN" altLang="en-US"/>
                  <a:t>激励 </a:t>
                </a:r>
                <a:r>
                  <a:rPr lang="en-US" altLang="zh-CN">
                    <a:latin typeface="Times New Roman" pitchFamily="18" charset="0"/>
                  </a:rPr>
                  <a:t>J0 K0</a:t>
                </a:r>
              </a:p>
            </p:txBody>
          </p:sp>
        </p:grpSp>
        <p:grpSp>
          <p:nvGrpSpPr>
            <p:cNvPr id="52276" name="Group 151"/>
            <p:cNvGrpSpPr>
              <a:grpSpLocks/>
            </p:cNvGrpSpPr>
            <p:nvPr/>
          </p:nvGrpSpPr>
          <p:grpSpPr bwMode="auto">
            <a:xfrm>
              <a:off x="2789" y="2069"/>
              <a:ext cx="787" cy="1324"/>
              <a:chOff x="4270" y="2069"/>
              <a:chExt cx="787" cy="1324"/>
            </a:xfrm>
          </p:grpSpPr>
          <p:grpSp>
            <p:nvGrpSpPr>
              <p:cNvPr id="52321" name="Group 152"/>
              <p:cNvGrpSpPr>
                <a:grpSpLocks/>
              </p:cNvGrpSpPr>
              <p:nvPr/>
            </p:nvGrpSpPr>
            <p:grpSpPr bwMode="auto">
              <a:xfrm>
                <a:off x="4273" y="2069"/>
                <a:ext cx="784" cy="250"/>
                <a:chOff x="4273" y="2069"/>
                <a:chExt cx="784" cy="250"/>
              </a:xfrm>
            </p:grpSpPr>
            <p:sp>
              <p:nvSpPr>
                <p:cNvPr id="52331"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2332"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nvGrpSpPr>
              <p:cNvPr id="52322" name="Group 155"/>
              <p:cNvGrpSpPr>
                <a:grpSpLocks/>
              </p:cNvGrpSpPr>
              <p:nvPr/>
            </p:nvGrpSpPr>
            <p:grpSpPr bwMode="auto">
              <a:xfrm>
                <a:off x="4273" y="2409"/>
                <a:ext cx="784" cy="250"/>
                <a:chOff x="4273" y="2069"/>
                <a:chExt cx="784" cy="250"/>
              </a:xfrm>
            </p:grpSpPr>
            <p:sp>
              <p:nvSpPr>
                <p:cNvPr id="52329"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2330"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nvGrpSpPr>
              <p:cNvPr id="52323" name="Group 158"/>
              <p:cNvGrpSpPr>
                <a:grpSpLocks/>
              </p:cNvGrpSpPr>
              <p:nvPr/>
            </p:nvGrpSpPr>
            <p:grpSpPr bwMode="auto">
              <a:xfrm>
                <a:off x="4270" y="2795"/>
                <a:ext cx="784" cy="250"/>
                <a:chOff x="4273" y="2069"/>
                <a:chExt cx="784" cy="250"/>
              </a:xfrm>
            </p:grpSpPr>
            <p:sp>
              <p:nvSpPr>
                <p:cNvPr id="52327"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2328"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nvGrpSpPr>
              <p:cNvPr id="52324" name="Group 161"/>
              <p:cNvGrpSpPr>
                <a:grpSpLocks/>
              </p:cNvGrpSpPr>
              <p:nvPr/>
            </p:nvGrpSpPr>
            <p:grpSpPr bwMode="auto">
              <a:xfrm>
                <a:off x="4273" y="3143"/>
                <a:ext cx="784" cy="250"/>
                <a:chOff x="4273" y="2069"/>
                <a:chExt cx="784" cy="250"/>
              </a:xfrm>
            </p:grpSpPr>
            <p:sp>
              <p:nvSpPr>
                <p:cNvPr id="52325"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2326"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grpSp>
          <p:nvGrpSpPr>
            <p:cNvPr id="52277" name="Group 178"/>
            <p:cNvGrpSpPr>
              <a:grpSpLocks/>
            </p:cNvGrpSpPr>
            <p:nvPr/>
          </p:nvGrpSpPr>
          <p:grpSpPr bwMode="auto">
            <a:xfrm>
              <a:off x="212" y="1162"/>
              <a:ext cx="1817" cy="2328"/>
              <a:chOff x="1937" y="1162"/>
              <a:chExt cx="1817" cy="2328"/>
            </a:xfrm>
          </p:grpSpPr>
          <p:grpSp>
            <p:nvGrpSpPr>
              <p:cNvPr id="52291" name="Group 179"/>
              <p:cNvGrpSpPr>
                <a:grpSpLocks/>
              </p:cNvGrpSpPr>
              <p:nvPr/>
            </p:nvGrpSpPr>
            <p:grpSpPr bwMode="auto">
              <a:xfrm>
                <a:off x="1937" y="1570"/>
                <a:ext cx="1623" cy="1920"/>
                <a:chOff x="2246" y="1917"/>
                <a:chExt cx="1623" cy="1920"/>
              </a:xfrm>
            </p:grpSpPr>
            <p:grpSp>
              <p:nvGrpSpPr>
                <p:cNvPr id="52293" name="Group 180"/>
                <p:cNvGrpSpPr>
                  <a:grpSpLocks/>
                </p:cNvGrpSpPr>
                <p:nvPr/>
              </p:nvGrpSpPr>
              <p:grpSpPr bwMode="auto">
                <a:xfrm>
                  <a:off x="2246" y="1917"/>
                  <a:ext cx="1042" cy="515"/>
                  <a:chOff x="1519" y="1933"/>
                  <a:chExt cx="1042" cy="515"/>
                </a:xfrm>
              </p:grpSpPr>
              <p:sp>
                <p:nvSpPr>
                  <p:cNvPr id="52318" name="Line 75"/>
                  <p:cNvSpPr>
                    <a:spLocks noChangeShapeType="1"/>
                  </p:cNvSpPr>
                  <p:nvPr/>
                </p:nvSpPr>
                <p:spPr bwMode="auto">
                  <a:xfrm flipH="1" flipV="1">
                    <a:off x="2018" y="2040"/>
                    <a:ext cx="362" cy="362"/>
                  </a:xfrm>
                  <a:prstGeom prst="line">
                    <a:avLst/>
                  </a:prstGeom>
                  <a:noFill/>
                  <a:ln w="28575">
                    <a:solidFill>
                      <a:schemeClr val="folHlink"/>
                    </a:solidFill>
                    <a:round/>
                    <a:headEnd/>
                    <a:tailEnd/>
                  </a:ln>
                </p:spPr>
                <p:txBody>
                  <a:bodyPr/>
                  <a:lstStyle/>
                  <a:p>
                    <a:endParaRPr lang="zh-CN" altLang="en-US"/>
                  </a:p>
                </p:txBody>
              </p:sp>
              <p:sp>
                <p:nvSpPr>
                  <p:cNvPr id="52319" name="Text Box 76"/>
                  <p:cNvSpPr txBox="1">
                    <a:spLocks noChangeArrowheads="1"/>
                  </p:cNvSpPr>
                  <p:nvPr/>
                </p:nvSpPr>
                <p:spPr bwMode="auto">
                  <a:xfrm>
                    <a:off x="1972" y="193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a:t>
                    </a:r>
                  </a:p>
                </p:txBody>
              </p:sp>
              <p:sp>
                <p:nvSpPr>
                  <p:cNvPr id="52320" name="Text Box 77"/>
                  <p:cNvSpPr txBox="1">
                    <a:spLocks noChangeArrowheads="1"/>
                  </p:cNvSpPr>
                  <p:nvPr/>
                </p:nvSpPr>
                <p:spPr bwMode="auto">
                  <a:xfrm>
                    <a:off x="1519" y="2160"/>
                    <a:ext cx="81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grpSp>
            <p:grpSp>
              <p:nvGrpSpPr>
                <p:cNvPr id="52294" name="Group 184"/>
                <p:cNvGrpSpPr>
                  <a:grpSpLocks/>
                </p:cNvGrpSpPr>
                <p:nvPr/>
              </p:nvGrpSpPr>
              <p:grpSpPr bwMode="auto">
                <a:xfrm>
                  <a:off x="2640" y="2091"/>
                  <a:ext cx="1229" cy="1746"/>
                  <a:chOff x="2640" y="2091"/>
                  <a:chExt cx="1229" cy="1746"/>
                </a:xfrm>
              </p:grpSpPr>
              <p:grpSp>
                <p:nvGrpSpPr>
                  <p:cNvPr id="52295" name="Group 185"/>
                  <p:cNvGrpSpPr>
                    <a:grpSpLocks/>
                  </p:cNvGrpSpPr>
                  <p:nvPr/>
                </p:nvGrpSpPr>
                <p:grpSpPr bwMode="auto">
                  <a:xfrm>
                    <a:off x="3094" y="2091"/>
                    <a:ext cx="775" cy="250"/>
                    <a:chOff x="3094" y="2091"/>
                    <a:chExt cx="775" cy="250"/>
                  </a:xfrm>
                </p:grpSpPr>
                <p:sp>
                  <p:nvSpPr>
                    <p:cNvPr id="52316" name="Text Box 71"/>
                    <p:cNvSpPr txBox="1">
                      <a:spLocks noChangeArrowheads="1"/>
                    </p:cNvSpPr>
                    <p:nvPr/>
                  </p:nvSpPr>
                  <p:spPr bwMode="auto">
                    <a:xfrm>
                      <a:off x="309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317" name="Text Box 72"/>
                    <p:cNvSpPr txBox="1">
                      <a:spLocks noChangeArrowheads="1"/>
                    </p:cNvSpPr>
                    <p:nvPr/>
                  </p:nvSpPr>
                  <p:spPr bwMode="auto">
                    <a:xfrm>
                      <a:off x="3448"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296" name="Group 188"/>
                  <p:cNvGrpSpPr>
                    <a:grpSpLocks/>
                  </p:cNvGrpSpPr>
                  <p:nvPr/>
                </p:nvGrpSpPr>
                <p:grpSpPr bwMode="auto">
                  <a:xfrm>
                    <a:off x="2640" y="2409"/>
                    <a:ext cx="421" cy="1362"/>
                    <a:chOff x="2640" y="2409"/>
                    <a:chExt cx="421" cy="1362"/>
                  </a:xfrm>
                </p:grpSpPr>
                <p:sp>
                  <p:nvSpPr>
                    <p:cNvPr id="52312" name="Text Box 73"/>
                    <p:cNvSpPr txBox="1">
                      <a:spLocks noChangeArrowheads="1"/>
                    </p:cNvSpPr>
                    <p:nvPr/>
                  </p:nvSpPr>
                  <p:spPr bwMode="auto">
                    <a:xfrm>
                      <a:off x="2640" y="240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0</a:t>
                      </a:r>
                    </a:p>
                  </p:txBody>
                </p:sp>
                <p:sp>
                  <p:nvSpPr>
                    <p:cNvPr id="52313" name="Text Box 74"/>
                    <p:cNvSpPr txBox="1">
                      <a:spLocks noChangeArrowheads="1"/>
                    </p:cNvSpPr>
                    <p:nvPr/>
                  </p:nvSpPr>
                  <p:spPr bwMode="auto">
                    <a:xfrm>
                      <a:off x="2640" y="2772"/>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1</a:t>
                      </a:r>
                    </a:p>
                  </p:txBody>
                </p:sp>
                <p:sp>
                  <p:nvSpPr>
                    <p:cNvPr id="52314" name="Text Box 73"/>
                    <p:cNvSpPr txBox="1">
                      <a:spLocks noChangeArrowheads="1"/>
                    </p:cNvSpPr>
                    <p:nvPr/>
                  </p:nvSpPr>
                  <p:spPr bwMode="auto">
                    <a:xfrm>
                      <a:off x="2640" y="3158"/>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0</a:t>
                      </a:r>
                    </a:p>
                  </p:txBody>
                </p:sp>
                <p:sp>
                  <p:nvSpPr>
                    <p:cNvPr id="52315" name="Text Box 74"/>
                    <p:cNvSpPr txBox="1">
                      <a:spLocks noChangeArrowheads="1"/>
                    </p:cNvSpPr>
                    <p:nvPr/>
                  </p:nvSpPr>
                  <p:spPr bwMode="auto">
                    <a:xfrm>
                      <a:off x="2640" y="3521"/>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1</a:t>
                      </a:r>
                    </a:p>
                  </p:txBody>
                </p:sp>
              </p:grpSp>
              <p:grpSp>
                <p:nvGrpSpPr>
                  <p:cNvPr id="52297" name="Group 193"/>
                  <p:cNvGrpSpPr>
                    <a:grpSpLocks/>
                  </p:cNvGrpSpPr>
                  <p:nvPr/>
                </p:nvGrpSpPr>
                <p:grpSpPr bwMode="auto">
                  <a:xfrm>
                    <a:off x="3107" y="2387"/>
                    <a:ext cx="725" cy="1450"/>
                    <a:chOff x="3107" y="2387"/>
                    <a:chExt cx="725" cy="1450"/>
                  </a:xfrm>
                </p:grpSpPr>
                <p:grpSp>
                  <p:nvGrpSpPr>
                    <p:cNvPr id="52298" name="Group 194"/>
                    <p:cNvGrpSpPr>
                      <a:grpSpLocks/>
                    </p:cNvGrpSpPr>
                    <p:nvPr/>
                  </p:nvGrpSpPr>
                  <p:grpSpPr bwMode="auto">
                    <a:xfrm>
                      <a:off x="3107" y="2387"/>
                      <a:ext cx="725" cy="725"/>
                      <a:chOff x="3107" y="2387"/>
                      <a:chExt cx="725" cy="725"/>
                    </a:xfrm>
                  </p:grpSpPr>
                  <p:grpSp>
                    <p:nvGrpSpPr>
                      <p:cNvPr id="52306" name="Group 195"/>
                      <p:cNvGrpSpPr>
                        <a:grpSpLocks/>
                      </p:cNvGrpSpPr>
                      <p:nvPr/>
                    </p:nvGrpSpPr>
                    <p:grpSpPr bwMode="auto">
                      <a:xfrm>
                        <a:off x="3107" y="2387"/>
                        <a:ext cx="725" cy="363"/>
                        <a:chOff x="3107" y="2387"/>
                        <a:chExt cx="725" cy="363"/>
                      </a:xfrm>
                    </p:grpSpPr>
                    <p:sp>
                      <p:nvSpPr>
                        <p:cNvPr id="52310" name="Rectangle 196"/>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11" name="Rectangle 197"/>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52307" name="Group 198"/>
                      <p:cNvGrpSpPr>
                        <a:grpSpLocks/>
                      </p:cNvGrpSpPr>
                      <p:nvPr/>
                    </p:nvGrpSpPr>
                    <p:grpSpPr bwMode="auto">
                      <a:xfrm>
                        <a:off x="3107" y="2749"/>
                        <a:ext cx="725" cy="363"/>
                        <a:chOff x="3107" y="2387"/>
                        <a:chExt cx="725" cy="363"/>
                      </a:xfrm>
                    </p:grpSpPr>
                    <p:sp>
                      <p:nvSpPr>
                        <p:cNvPr id="52308" name="Rectangle 199"/>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09" name="Rectangle 200"/>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nvGrpSpPr>
                    <p:cNvPr id="52299" name="Group 201"/>
                    <p:cNvGrpSpPr>
                      <a:grpSpLocks/>
                    </p:cNvGrpSpPr>
                    <p:nvPr/>
                  </p:nvGrpSpPr>
                  <p:grpSpPr bwMode="auto">
                    <a:xfrm>
                      <a:off x="3107" y="3112"/>
                      <a:ext cx="725" cy="725"/>
                      <a:chOff x="3107" y="2387"/>
                      <a:chExt cx="725" cy="725"/>
                    </a:xfrm>
                  </p:grpSpPr>
                  <p:grpSp>
                    <p:nvGrpSpPr>
                      <p:cNvPr id="52300" name="Group 202"/>
                      <p:cNvGrpSpPr>
                        <a:grpSpLocks/>
                      </p:cNvGrpSpPr>
                      <p:nvPr/>
                    </p:nvGrpSpPr>
                    <p:grpSpPr bwMode="auto">
                      <a:xfrm>
                        <a:off x="3107" y="2387"/>
                        <a:ext cx="725" cy="363"/>
                        <a:chOff x="3107" y="2387"/>
                        <a:chExt cx="725" cy="363"/>
                      </a:xfrm>
                    </p:grpSpPr>
                    <p:sp>
                      <p:nvSpPr>
                        <p:cNvPr id="52304" name="Rectangle 203"/>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05" name="Rectangle 204"/>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52301" name="Group 205"/>
                      <p:cNvGrpSpPr>
                        <a:grpSpLocks/>
                      </p:cNvGrpSpPr>
                      <p:nvPr/>
                    </p:nvGrpSpPr>
                    <p:grpSpPr bwMode="auto">
                      <a:xfrm>
                        <a:off x="3107" y="2749"/>
                        <a:ext cx="725" cy="363"/>
                        <a:chOff x="3107" y="2387"/>
                        <a:chExt cx="725" cy="363"/>
                      </a:xfrm>
                    </p:grpSpPr>
                    <p:sp>
                      <p:nvSpPr>
                        <p:cNvPr id="52302" name="Rectangle 206"/>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303" name="Rectangle 207"/>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grpSp>
          </p:grpSp>
          <p:sp>
            <p:nvSpPr>
              <p:cNvPr id="52292" name="Text Box 208"/>
              <p:cNvSpPr txBox="1">
                <a:spLocks noChangeArrowheads="1"/>
              </p:cNvSpPr>
              <p:nvPr/>
            </p:nvSpPr>
            <p:spPr bwMode="auto">
              <a:xfrm>
                <a:off x="2426" y="1162"/>
                <a:ext cx="1328" cy="288"/>
              </a:xfrm>
              <a:prstGeom prst="rect">
                <a:avLst/>
              </a:prstGeom>
              <a:noFill/>
              <a:ln w="9525">
                <a:noFill/>
                <a:miter lim="800000"/>
                <a:headEnd/>
                <a:tailEnd/>
              </a:ln>
            </p:spPr>
            <p:txBody>
              <a:bodyPr>
                <a:spAutoFit/>
              </a:bodyPr>
              <a:lstStyle/>
              <a:p>
                <a:pPr algn="ctr" defTabSz="914400"/>
                <a:r>
                  <a:rPr lang="zh-CN" altLang="en-US"/>
                  <a:t>激励 </a:t>
                </a:r>
                <a:r>
                  <a:rPr lang="en-US" altLang="zh-CN">
                    <a:latin typeface="Times New Roman" pitchFamily="18" charset="0"/>
                  </a:rPr>
                  <a:t>J1 K1</a:t>
                </a:r>
              </a:p>
            </p:txBody>
          </p:sp>
        </p:grpSp>
        <p:grpSp>
          <p:nvGrpSpPr>
            <p:cNvPr id="52278" name="Group 209"/>
            <p:cNvGrpSpPr>
              <a:grpSpLocks/>
            </p:cNvGrpSpPr>
            <p:nvPr/>
          </p:nvGrpSpPr>
          <p:grpSpPr bwMode="auto">
            <a:xfrm>
              <a:off x="1064" y="2069"/>
              <a:ext cx="787" cy="1324"/>
              <a:chOff x="4270" y="2069"/>
              <a:chExt cx="787" cy="1324"/>
            </a:xfrm>
          </p:grpSpPr>
          <p:grpSp>
            <p:nvGrpSpPr>
              <p:cNvPr id="52279" name="Group 210"/>
              <p:cNvGrpSpPr>
                <a:grpSpLocks/>
              </p:cNvGrpSpPr>
              <p:nvPr/>
            </p:nvGrpSpPr>
            <p:grpSpPr bwMode="auto">
              <a:xfrm>
                <a:off x="4273" y="2069"/>
                <a:ext cx="784" cy="250"/>
                <a:chOff x="4273" y="2069"/>
                <a:chExt cx="784" cy="250"/>
              </a:xfrm>
            </p:grpSpPr>
            <p:sp>
              <p:nvSpPr>
                <p:cNvPr id="52289"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sp>
              <p:nvSpPr>
                <p:cNvPr id="52290"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grpSp>
          <p:grpSp>
            <p:nvGrpSpPr>
              <p:cNvPr id="52280" name="Group 213"/>
              <p:cNvGrpSpPr>
                <a:grpSpLocks/>
              </p:cNvGrpSpPr>
              <p:nvPr/>
            </p:nvGrpSpPr>
            <p:grpSpPr bwMode="auto">
              <a:xfrm>
                <a:off x="4273" y="2409"/>
                <a:ext cx="784" cy="250"/>
                <a:chOff x="4273" y="2069"/>
                <a:chExt cx="784" cy="250"/>
              </a:xfrm>
            </p:grpSpPr>
            <p:sp>
              <p:nvSpPr>
                <p:cNvPr id="52287"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sp>
              <p:nvSpPr>
                <p:cNvPr id="52288"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grpSp>
          <p:grpSp>
            <p:nvGrpSpPr>
              <p:cNvPr id="52281" name="Group 216"/>
              <p:cNvGrpSpPr>
                <a:grpSpLocks/>
              </p:cNvGrpSpPr>
              <p:nvPr/>
            </p:nvGrpSpPr>
            <p:grpSpPr bwMode="auto">
              <a:xfrm>
                <a:off x="4270" y="2795"/>
                <a:ext cx="784" cy="250"/>
                <a:chOff x="4273" y="2069"/>
                <a:chExt cx="784" cy="250"/>
              </a:xfrm>
            </p:grpSpPr>
            <p:sp>
              <p:nvSpPr>
                <p:cNvPr id="52285"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sp>
              <p:nvSpPr>
                <p:cNvPr id="52286"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grpSp>
          <p:grpSp>
            <p:nvGrpSpPr>
              <p:cNvPr id="52282" name="Group 219"/>
              <p:cNvGrpSpPr>
                <a:grpSpLocks/>
              </p:cNvGrpSpPr>
              <p:nvPr/>
            </p:nvGrpSpPr>
            <p:grpSpPr bwMode="auto">
              <a:xfrm>
                <a:off x="4273" y="3143"/>
                <a:ext cx="784" cy="250"/>
                <a:chOff x="4273" y="2069"/>
                <a:chExt cx="784" cy="250"/>
              </a:xfrm>
            </p:grpSpPr>
            <p:sp>
              <p:nvSpPr>
                <p:cNvPr id="52283" name="Text Box 73"/>
                <p:cNvSpPr txBox="1">
                  <a:spLocks noChangeArrowheads="1"/>
                </p:cNvSpPr>
                <p:nvPr/>
              </p:nvSpPr>
              <p:spPr bwMode="auto">
                <a:xfrm>
                  <a:off x="4273"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11</a:t>
                  </a:r>
                </a:p>
              </p:txBody>
            </p:sp>
            <p:sp>
              <p:nvSpPr>
                <p:cNvPr id="52284" name="Text Box 73"/>
                <p:cNvSpPr txBox="1">
                  <a:spLocks noChangeArrowheads="1"/>
                </p:cNvSpPr>
                <p:nvPr/>
              </p:nvSpPr>
              <p:spPr bwMode="auto">
                <a:xfrm>
                  <a:off x="4636" y="206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00</a:t>
                  </a:r>
                </a:p>
              </p:txBody>
            </p:sp>
          </p:grpSp>
        </p:grpSp>
      </p:grpSp>
      <p:sp>
        <p:nvSpPr>
          <p:cNvPr id="50398" name="Rectangle 222"/>
          <p:cNvSpPr>
            <a:spLocks noChangeArrowheads="1"/>
          </p:cNvSpPr>
          <p:nvPr/>
        </p:nvSpPr>
        <p:spPr bwMode="auto">
          <a:xfrm>
            <a:off x="6278563" y="3238500"/>
            <a:ext cx="360362" cy="2160588"/>
          </a:xfrm>
          <a:prstGeom prst="rect">
            <a:avLst/>
          </a:prstGeom>
          <a:noFill/>
          <a:ln w="22225">
            <a:solidFill>
              <a:schemeClr val="folHlink"/>
            </a:solidFill>
            <a:miter lim="800000"/>
            <a:headEnd/>
            <a:tailEnd/>
          </a:ln>
        </p:spPr>
        <p:txBody>
          <a:bodyPr wrap="none" anchor="ctr"/>
          <a:lstStyle/>
          <a:p>
            <a:endParaRPr lang="zh-CN" altLang="en-US"/>
          </a:p>
        </p:txBody>
      </p:sp>
      <p:grpSp>
        <p:nvGrpSpPr>
          <p:cNvPr id="50412" name="Group 236"/>
          <p:cNvGrpSpPr>
            <a:grpSpLocks/>
          </p:cNvGrpSpPr>
          <p:nvPr/>
        </p:nvGrpSpPr>
        <p:grpSpPr bwMode="auto">
          <a:xfrm>
            <a:off x="5646738" y="1762125"/>
            <a:ext cx="2884487" cy="3695700"/>
            <a:chOff x="1937" y="1162"/>
            <a:chExt cx="1817" cy="2328"/>
          </a:xfrm>
        </p:grpSpPr>
        <p:grpSp>
          <p:nvGrpSpPr>
            <p:cNvPr id="52245" name="Group 237"/>
            <p:cNvGrpSpPr>
              <a:grpSpLocks/>
            </p:cNvGrpSpPr>
            <p:nvPr/>
          </p:nvGrpSpPr>
          <p:grpSpPr bwMode="auto">
            <a:xfrm>
              <a:off x="1937" y="1570"/>
              <a:ext cx="1623" cy="1920"/>
              <a:chOff x="2246" y="1917"/>
              <a:chExt cx="1623" cy="1920"/>
            </a:xfrm>
          </p:grpSpPr>
          <p:grpSp>
            <p:nvGrpSpPr>
              <p:cNvPr id="52247" name="Group 238"/>
              <p:cNvGrpSpPr>
                <a:grpSpLocks/>
              </p:cNvGrpSpPr>
              <p:nvPr/>
            </p:nvGrpSpPr>
            <p:grpSpPr bwMode="auto">
              <a:xfrm>
                <a:off x="2246" y="1917"/>
                <a:ext cx="1042" cy="515"/>
                <a:chOff x="1519" y="1933"/>
                <a:chExt cx="1042" cy="515"/>
              </a:xfrm>
            </p:grpSpPr>
            <p:sp>
              <p:nvSpPr>
                <p:cNvPr id="52272" name="Line 75"/>
                <p:cNvSpPr>
                  <a:spLocks noChangeShapeType="1"/>
                </p:cNvSpPr>
                <p:nvPr/>
              </p:nvSpPr>
              <p:spPr bwMode="auto">
                <a:xfrm flipH="1" flipV="1">
                  <a:off x="2018" y="2040"/>
                  <a:ext cx="362" cy="362"/>
                </a:xfrm>
                <a:prstGeom prst="line">
                  <a:avLst/>
                </a:prstGeom>
                <a:noFill/>
                <a:ln w="28575">
                  <a:solidFill>
                    <a:schemeClr val="folHlink"/>
                  </a:solidFill>
                  <a:round/>
                  <a:headEnd/>
                  <a:tailEnd/>
                </a:ln>
              </p:spPr>
              <p:txBody>
                <a:bodyPr/>
                <a:lstStyle/>
                <a:p>
                  <a:endParaRPr lang="zh-CN" altLang="en-US"/>
                </a:p>
              </p:txBody>
            </p:sp>
            <p:sp>
              <p:nvSpPr>
                <p:cNvPr id="52273" name="Text Box 76"/>
                <p:cNvSpPr txBox="1">
                  <a:spLocks noChangeArrowheads="1"/>
                </p:cNvSpPr>
                <p:nvPr/>
              </p:nvSpPr>
              <p:spPr bwMode="auto">
                <a:xfrm>
                  <a:off x="1972" y="1933"/>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a:t>
                  </a:r>
                </a:p>
              </p:txBody>
            </p:sp>
            <p:sp>
              <p:nvSpPr>
                <p:cNvPr id="52274" name="Text Box 77"/>
                <p:cNvSpPr txBox="1">
                  <a:spLocks noChangeArrowheads="1"/>
                </p:cNvSpPr>
                <p:nvPr/>
              </p:nvSpPr>
              <p:spPr bwMode="auto">
                <a:xfrm>
                  <a:off x="1519" y="2160"/>
                  <a:ext cx="81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grpSp>
          <p:grpSp>
            <p:nvGrpSpPr>
              <p:cNvPr id="52248" name="Group 242"/>
              <p:cNvGrpSpPr>
                <a:grpSpLocks/>
              </p:cNvGrpSpPr>
              <p:nvPr/>
            </p:nvGrpSpPr>
            <p:grpSpPr bwMode="auto">
              <a:xfrm>
                <a:off x="2640" y="2091"/>
                <a:ext cx="1229" cy="1746"/>
                <a:chOff x="2640" y="2091"/>
                <a:chExt cx="1229" cy="1746"/>
              </a:xfrm>
            </p:grpSpPr>
            <p:grpSp>
              <p:nvGrpSpPr>
                <p:cNvPr id="52249" name="Group 243"/>
                <p:cNvGrpSpPr>
                  <a:grpSpLocks/>
                </p:cNvGrpSpPr>
                <p:nvPr/>
              </p:nvGrpSpPr>
              <p:grpSpPr bwMode="auto">
                <a:xfrm>
                  <a:off x="3094" y="2091"/>
                  <a:ext cx="775" cy="250"/>
                  <a:chOff x="3094" y="2091"/>
                  <a:chExt cx="775" cy="250"/>
                </a:xfrm>
              </p:grpSpPr>
              <p:sp>
                <p:nvSpPr>
                  <p:cNvPr id="52270" name="Text Box 71"/>
                  <p:cNvSpPr txBox="1">
                    <a:spLocks noChangeArrowheads="1"/>
                  </p:cNvSpPr>
                  <p:nvPr/>
                </p:nvSpPr>
                <p:spPr bwMode="auto">
                  <a:xfrm>
                    <a:off x="309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271" name="Text Box 72"/>
                  <p:cNvSpPr txBox="1">
                    <a:spLocks noChangeArrowheads="1"/>
                  </p:cNvSpPr>
                  <p:nvPr/>
                </p:nvSpPr>
                <p:spPr bwMode="auto">
                  <a:xfrm>
                    <a:off x="3448"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250" name="Group 246"/>
                <p:cNvGrpSpPr>
                  <a:grpSpLocks/>
                </p:cNvGrpSpPr>
                <p:nvPr/>
              </p:nvGrpSpPr>
              <p:grpSpPr bwMode="auto">
                <a:xfrm>
                  <a:off x="2640" y="2409"/>
                  <a:ext cx="421" cy="1362"/>
                  <a:chOff x="2640" y="2409"/>
                  <a:chExt cx="421" cy="1362"/>
                </a:xfrm>
              </p:grpSpPr>
              <p:sp>
                <p:nvSpPr>
                  <p:cNvPr id="52266" name="Text Box 73"/>
                  <p:cNvSpPr txBox="1">
                    <a:spLocks noChangeArrowheads="1"/>
                  </p:cNvSpPr>
                  <p:nvPr/>
                </p:nvSpPr>
                <p:spPr bwMode="auto">
                  <a:xfrm>
                    <a:off x="2640" y="2409"/>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0</a:t>
                    </a:r>
                  </a:p>
                </p:txBody>
              </p:sp>
              <p:sp>
                <p:nvSpPr>
                  <p:cNvPr id="52267" name="Text Box 74"/>
                  <p:cNvSpPr txBox="1">
                    <a:spLocks noChangeArrowheads="1"/>
                  </p:cNvSpPr>
                  <p:nvPr/>
                </p:nvSpPr>
                <p:spPr bwMode="auto">
                  <a:xfrm>
                    <a:off x="2640" y="2772"/>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0</a:t>
                    </a:r>
                    <a:r>
                      <a:rPr lang="en-US" altLang="zh-CN" sz="2000">
                        <a:solidFill>
                          <a:schemeClr val="hlink"/>
                        </a:solidFill>
                      </a:rPr>
                      <a:t> 1</a:t>
                    </a:r>
                  </a:p>
                </p:txBody>
              </p:sp>
              <p:sp>
                <p:nvSpPr>
                  <p:cNvPr id="52268" name="Text Box 73"/>
                  <p:cNvSpPr txBox="1">
                    <a:spLocks noChangeArrowheads="1"/>
                  </p:cNvSpPr>
                  <p:nvPr/>
                </p:nvSpPr>
                <p:spPr bwMode="auto">
                  <a:xfrm>
                    <a:off x="2640" y="3158"/>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0</a:t>
                    </a:r>
                  </a:p>
                </p:txBody>
              </p:sp>
              <p:sp>
                <p:nvSpPr>
                  <p:cNvPr id="52269" name="Text Box 74"/>
                  <p:cNvSpPr txBox="1">
                    <a:spLocks noChangeArrowheads="1"/>
                  </p:cNvSpPr>
                  <p:nvPr/>
                </p:nvSpPr>
                <p:spPr bwMode="auto">
                  <a:xfrm>
                    <a:off x="2640" y="3521"/>
                    <a:ext cx="421" cy="250"/>
                  </a:xfrm>
                  <a:prstGeom prst="rect">
                    <a:avLst/>
                  </a:prstGeom>
                  <a:noFill/>
                  <a:ln w="9525">
                    <a:noFill/>
                    <a:miter lim="800000"/>
                    <a:headEnd/>
                    <a:tailEnd/>
                  </a:ln>
                </p:spPr>
                <p:txBody>
                  <a:bodyPr>
                    <a:spAutoFit/>
                  </a:bodyPr>
                  <a:lstStyle/>
                  <a:p>
                    <a:pPr algn="ctr" defTabSz="914400"/>
                    <a:r>
                      <a:rPr lang="en-US" altLang="zh-CN" sz="2000">
                        <a:solidFill>
                          <a:schemeClr val="folHlink"/>
                        </a:solidFill>
                      </a:rPr>
                      <a:t>1</a:t>
                    </a:r>
                    <a:r>
                      <a:rPr lang="en-US" altLang="zh-CN" sz="2000">
                        <a:solidFill>
                          <a:schemeClr val="hlink"/>
                        </a:solidFill>
                      </a:rPr>
                      <a:t> 1</a:t>
                    </a:r>
                  </a:p>
                </p:txBody>
              </p:sp>
            </p:grpSp>
            <p:grpSp>
              <p:nvGrpSpPr>
                <p:cNvPr id="52251" name="Group 251"/>
                <p:cNvGrpSpPr>
                  <a:grpSpLocks/>
                </p:cNvGrpSpPr>
                <p:nvPr/>
              </p:nvGrpSpPr>
              <p:grpSpPr bwMode="auto">
                <a:xfrm>
                  <a:off x="3107" y="2387"/>
                  <a:ext cx="725" cy="1450"/>
                  <a:chOff x="3107" y="2387"/>
                  <a:chExt cx="725" cy="1450"/>
                </a:xfrm>
              </p:grpSpPr>
              <p:grpSp>
                <p:nvGrpSpPr>
                  <p:cNvPr id="52252" name="Group 252"/>
                  <p:cNvGrpSpPr>
                    <a:grpSpLocks/>
                  </p:cNvGrpSpPr>
                  <p:nvPr/>
                </p:nvGrpSpPr>
                <p:grpSpPr bwMode="auto">
                  <a:xfrm>
                    <a:off x="3107" y="2387"/>
                    <a:ext cx="725" cy="725"/>
                    <a:chOff x="3107" y="2387"/>
                    <a:chExt cx="725" cy="725"/>
                  </a:xfrm>
                </p:grpSpPr>
                <p:grpSp>
                  <p:nvGrpSpPr>
                    <p:cNvPr id="52260" name="Group 253"/>
                    <p:cNvGrpSpPr>
                      <a:grpSpLocks/>
                    </p:cNvGrpSpPr>
                    <p:nvPr/>
                  </p:nvGrpSpPr>
                  <p:grpSpPr bwMode="auto">
                    <a:xfrm>
                      <a:off x="3107" y="2387"/>
                      <a:ext cx="725" cy="363"/>
                      <a:chOff x="3107" y="2387"/>
                      <a:chExt cx="725" cy="363"/>
                    </a:xfrm>
                  </p:grpSpPr>
                  <p:sp>
                    <p:nvSpPr>
                      <p:cNvPr id="52264" name="Rectangle 254"/>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265" name="Rectangle 255"/>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52261" name="Group 256"/>
                    <p:cNvGrpSpPr>
                      <a:grpSpLocks/>
                    </p:cNvGrpSpPr>
                    <p:nvPr/>
                  </p:nvGrpSpPr>
                  <p:grpSpPr bwMode="auto">
                    <a:xfrm>
                      <a:off x="3107" y="2749"/>
                      <a:ext cx="725" cy="363"/>
                      <a:chOff x="3107" y="2387"/>
                      <a:chExt cx="725" cy="363"/>
                    </a:xfrm>
                  </p:grpSpPr>
                  <p:sp>
                    <p:nvSpPr>
                      <p:cNvPr id="52262" name="Rectangle 257"/>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263" name="Rectangle 258"/>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nvGrpSpPr>
                  <p:cNvPr id="52253" name="Group 259"/>
                  <p:cNvGrpSpPr>
                    <a:grpSpLocks/>
                  </p:cNvGrpSpPr>
                  <p:nvPr/>
                </p:nvGrpSpPr>
                <p:grpSpPr bwMode="auto">
                  <a:xfrm>
                    <a:off x="3107" y="3112"/>
                    <a:ext cx="725" cy="725"/>
                    <a:chOff x="3107" y="2387"/>
                    <a:chExt cx="725" cy="725"/>
                  </a:xfrm>
                </p:grpSpPr>
                <p:grpSp>
                  <p:nvGrpSpPr>
                    <p:cNvPr id="52254" name="Group 260"/>
                    <p:cNvGrpSpPr>
                      <a:grpSpLocks/>
                    </p:cNvGrpSpPr>
                    <p:nvPr/>
                  </p:nvGrpSpPr>
                  <p:grpSpPr bwMode="auto">
                    <a:xfrm>
                      <a:off x="3107" y="2387"/>
                      <a:ext cx="725" cy="363"/>
                      <a:chOff x="3107" y="2387"/>
                      <a:chExt cx="725" cy="363"/>
                    </a:xfrm>
                  </p:grpSpPr>
                  <p:sp>
                    <p:nvSpPr>
                      <p:cNvPr id="52258" name="Rectangle 261"/>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259" name="Rectangle 262"/>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nvGrpSpPr>
                    <p:cNvPr id="52255" name="Group 263"/>
                    <p:cNvGrpSpPr>
                      <a:grpSpLocks/>
                    </p:cNvGrpSpPr>
                    <p:nvPr/>
                  </p:nvGrpSpPr>
                  <p:grpSpPr bwMode="auto">
                    <a:xfrm>
                      <a:off x="3107" y="2749"/>
                      <a:ext cx="725" cy="363"/>
                      <a:chOff x="3107" y="2387"/>
                      <a:chExt cx="725" cy="363"/>
                    </a:xfrm>
                  </p:grpSpPr>
                  <p:sp>
                    <p:nvSpPr>
                      <p:cNvPr id="52256" name="Rectangle 264"/>
                      <p:cNvSpPr>
                        <a:spLocks noChangeArrowheads="1"/>
                      </p:cNvSpPr>
                      <p:nvPr/>
                    </p:nvSpPr>
                    <p:spPr bwMode="auto">
                      <a:xfrm>
                        <a:off x="3107" y="2387"/>
                        <a:ext cx="363" cy="363"/>
                      </a:xfrm>
                      <a:prstGeom prst="rect">
                        <a:avLst/>
                      </a:prstGeom>
                      <a:noFill/>
                      <a:ln w="22225">
                        <a:solidFill>
                          <a:schemeClr val="folHlink"/>
                        </a:solidFill>
                        <a:miter lim="800000"/>
                        <a:headEnd/>
                        <a:tailEnd/>
                      </a:ln>
                    </p:spPr>
                    <p:txBody>
                      <a:bodyPr wrap="none" anchor="ctr"/>
                      <a:lstStyle/>
                      <a:p>
                        <a:endParaRPr lang="zh-CN" altLang="en-US"/>
                      </a:p>
                    </p:txBody>
                  </p:sp>
                  <p:sp>
                    <p:nvSpPr>
                      <p:cNvPr id="52257" name="Rectangle 265"/>
                      <p:cNvSpPr>
                        <a:spLocks noChangeArrowheads="1"/>
                      </p:cNvSpPr>
                      <p:nvPr/>
                    </p:nvSpPr>
                    <p:spPr bwMode="auto">
                      <a:xfrm>
                        <a:off x="3469" y="2387"/>
                        <a:ext cx="363" cy="363"/>
                      </a:xfrm>
                      <a:prstGeom prst="rect">
                        <a:avLst/>
                      </a:prstGeom>
                      <a:noFill/>
                      <a:ln w="22225">
                        <a:solidFill>
                          <a:schemeClr val="folHlink"/>
                        </a:solidFill>
                        <a:miter lim="800000"/>
                        <a:headEnd/>
                        <a:tailEnd/>
                      </a:ln>
                    </p:spPr>
                    <p:txBody>
                      <a:bodyPr wrap="none" anchor="ctr"/>
                      <a:lstStyle/>
                      <a:p>
                        <a:endParaRPr lang="zh-CN" altLang="en-US"/>
                      </a:p>
                    </p:txBody>
                  </p:sp>
                </p:grpSp>
              </p:grpSp>
            </p:grpSp>
          </p:grpSp>
        </p:grpSp>
        <p:sp>
          <p:nvSpPr>
            <p:cNvPr id="52246" name="Text Box 266"/>
            <p:cNvSpPr txBox="1">
              <a:spLocks noChangeArrowheads="1"/>
            </p:cNvSpPr>
            <p:nvPr/>
          </p:nvSpPr>
          <p:spPr bwMode="auto">
            <a:xfrm>
              <a:off x="2426" y="1162"/>
              <a:ext cx="1328" cy="288"/>
            </a:xfrm>
            <a:prstGeom prst="rect">
              <a:avLst/>
            </a:prstGeom>
            <a:noFill/>
            <a:ln w="9525">
              <a:noFill/>
              <a:miter lim="800000"/>
              <a:headEnd/>
              <a:tailEnd/>
            </a:ln>
          </p:spPr>
          <p:txBody>
            <a:bodyPr>
              <a:spAutoFit/>
            </a:bodyPr>
            <a:lstStyle/>
            <a:p>
              <a:pPr algn="ctr" defTabSz="914400"/>
              <a:r>
                <a:rPr lang="zh-CN" altLang="en-US"/>
                <a:t>输出 </a:t>
              </a:r>
              <a:r>
                <a:rPr lang="en-US" altLang="zh-CN">
                  <a:latin typeface="Times New Roman" pitchFamily="18" charset="0"/>
                </a:rPr>
                <a:t>Z</a:t>
              </a:r>
            </a:p>
          </p:txBody>
        </p:sp>
      </p:grpSp>
      <p:grpSp>
        <p:nvGrpSpPr>
          <p:cNvPr id="50460" name="Group 284"/>
          <p:cNvGrpSpPr>
            <a:grpSpLocks/>
          </p:cNvGrpSpPr>
          <p:nvPr/>
        </p:nvGrpSpPr>
        <p:grpSpPr bwMode="auto">
          <a:xfrm>
            <a:off x="6588125" y="5789613"/>
            <a:ext cx="2232025" cy="519112"/>
            <a:chOff x="4150" y="3702"/>
            <a:chExt cx="1406" cy="327"/>
          </a:xfrm>
        </p:grpSpPr>
        <p:sp>
          <p:nvSpPr>
            <p:cNvPr id="52243" name="Rectangle 282"/>
            <p:cNvSpPr>
              <a:spLocks noChangeArrowheads="1"/>
            </p:cNvSpPr>
            <p:nvPr/>
          </p:nvSpPr>
          <p:spPr bwMode="auto">
            <a:xfrm>
              <a:off x="4150" y="3702"/>
              <a:ext cx="1406"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Z=X </a:t>
              </a:r>
              <a:r>
                <a:rPr kumimoji="1" lang="en-US" altLang="zh-CN" sz="2800" b="0">
                  <a:solidFill>
                    <a:schemeClr val="folHlink"/>
                  </a:solidFill>
                  <a:latin typeface="Times New Roman" pitchFamily="18" charset="0"/>
                </a:rPr>
                <a:t>+ </a:t>
              </a:r>
              <a:r>
                <a:rPr kumimoji="1" lang="en-US" altLang="zh-CN" sz="2800">
                  <a:solidFill>
                    <a:schemeClr val="folHlink"/>
                  </a:solidFill>
                  <a:latin typeface="Times New Roman" pitchFamily="18" charset="0"/>
                </a:rPr>
                <a:t>Q1</a:t>
              </a:r>
              <a:endParaRPr kumimoji="1" lang="zh-CN" altLang="en-US" sz="2800">
                <a:solidFill>
                  <a:schemeClr val="folHlink"/>
                </a:solidFill>
                <a:latin typeface="Times New Roman" pitchFamily="18" charset="0"/>
              </a:endParaRPr>
            </a:p>
          </p:txBody>
        </p:sp>
        <p:sp>
          <p:nvSpPr>
            <p:cNvPr id="52244" name="Line 283"/>
            <p:cNvSpPr>
              <a:spLocks noChangeShapeType="1"/>
            </p:cNvSpPr>
            <p:nvPr/>
          </p:nvSpPr>
          <p:spPr bwMode="auto">
            <a:xfrm>
              <a:off x="4468" y="3739"/>
              <a:ext cx="181" cy="0"/>
            </a:xfrm>
            <a:prstGeom prst="line">
              <a:avLst/>
            </a:prstGeom>
            <a:noFill/>
            <a:ln w="22225">
              <a:solidFill>
                <a:schemeClr val="folHlink"/>
              </a:solidFill>
              <a:round/>
              <a:headEnd/>
              <a:tailEnd/>
            </a:ln>
          </p:spPr>
          <p:txBody>
            <a:bodyPr/>
            <a:lstStyle/>
            <a:p>
              <a:endParaRPr lang="zh-CN" altLang="en-US"/>
            </a:p>
          </p:txBody>
        </p:sp>
      </p:grpSp>
      <p:grpSp>
        <p:nvGrpSpPr>
          <p:cNvPr id="50464" name="Group 288"/>
          <p:cNvGrpSpPr>
            <a:grpSpLocks/>
          </p:cNvGrpSpPr>
          <p:nvPr/>
        </p:nvGrpSpPr>
        <p:grpSpPr bwMode="auto">
          <a:xfrm>
            <a:off x="6994525" y="3154363"/>
            <a:ext cx="601663" cy="2290762"/>
            <a:chOff x="4422" y="1987"/>
            <a:chExt cx="379" cy="1443"/>
          </a:xfrm>
        </p:grpSpPr>
        <p:sp>
          <p:nvSpPr>
            <p:cNvPr id="52239" name="Text Box 167"/>
            <p:cNvSpPr txBox="1">
              <a:spLocks noChangeArrowheads="1"/>
            </p:cNvSpPr>
            <p:nvPr/>
          </p:nvSpPr>
          <p:spPr bwMode="auto">
            <a:xfrm>
              <a:off x="4425" y="1987"/>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52240" name="Text Box 285"/>
            <p:cNvSpPr txBox="1">
              <a:spLocks noChangeArrowheads="1"/>
            </p:cNvSpPr>
            <p:nvPr/>
          </p:nvSpPr>
          <p:spPr bwMode="auto">
            <a:xfrm>
              <a:off x="4422" y="2377"/>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52241" name="Text Box 286"/>
            <p:cNvSpPr txBox="1">
              <a:spLocks noChangeArrowheads="1"/>
            </p:cNvSpPr>
            <p:nvPr/>
          </p:nvSpPr>
          <p:spPr bwMode="auto">
            <a:xfrm>
              <a:off x="4422" y="274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52242" name="Text Box 287"/>
            <p:cNvSpPr txBox="1">
              <a:spLocks noChangeArrowheads="1"/>
            </p:cNvSpPr>
            <p:nvPr/>
          </p:nvSpPr>
          <p:spPr bwMode="auto">
            <a:xfrm>
              <a:off x="4422" y="3103"/>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grpSp>
        <p:nvGrpSpPr>
          <p:cNvPr id="50468" name="Group 292"/>
          <p:cNvGrpSpPr>
            <a:grpSpLocks/>
          </p:cNvGrpSpPr>
          <p:nvPr/>
        </p:nvGrpSpPr>
        <p:grpSpPr bwMode="auto">
          <a:xfrm>
            <a:off x="7588250" y="3159125"/>
            <a:ext cx="604838" cy="2286000"/>
            <a:chOff x="4780" y="1990"/>
            <a:chExt cx="381" cy="1440"/>
          </a:xfrm>
        </p:grpSpPr>
        <p:sp>
          <p:nvSpPr>
            <p:cNvPr id="52235" name="Text Box 168"/>
            <p:cNvSpPr txBox="1">
              <a:spLocks noChangeArrowheads="1"/>
            </p:cNvSpPr>
            <p:nvPr/>
          </p:nvSpPr>
          <p:spPr bwMode="auto">
            <a:xfrm>
              <a:off x="4780" y="199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52236" name="Text Box 289"/>
            <p:cNvSpPr txBox="1">
              <a:spLocks noChangeArrowheads="1"/>
            </p:cNvSpPr>
            <p:nvPr/>
          </p:nvSpPr>
          <p:spPr bwMode="auto">
            <a:xfrm>
              <a:off x="4785" y="2377"/>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52237" name="Text Box 290"/>
            <p:cNvSpPr txBox="1">
              <a:spLocks noChangeArrowheads="1"/>
            </p:cNvSpPr>
            <p:nvPr/>
          </p:nvSpPr>
          <p:spPr bwMode="auto">
            <a:xfrm>
              <a:off x="4785" y="2740"/>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52238" name="Text Box 291"/>
            <p:cNvSpPr txBox="1">
              <a:spLocks noChangeArrowheads="1"/>
            </p:cNvSpPr>
            <p:nvPr/>
          </p:nvSpPr>
          <p:spPr bwMode="auto">
            <a:xfrm>
              <a:off x="4785" y="3103"/>
              <a:ext cx="376"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82"/>
                                        </p:tgtEl>
                                        <p:attrNameLst>
                                          <p:attrName>style.visibility</p:attrName>
                                        </p:attrNameLst>
                                      </p:cBhvr>
                                      <p:to>
                                        <p:strVal val="visible"/>
                                      </p:to>
                                    </p:set>
                                    <p:animEffect transition="in" filter="blinds(horizontal)">
                                      <p:cBhvr>
                                        <p:cTn id="7" dur="500"/>
                                        <p:tgtEl>
                                          <p:spTgt spid="44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456"/>
                                        </p:tgtEl>
                                        <p:attrNameLst>
                                          <p:attrName>style.visibility</p:attrName>
                                        </p:attrNameLst>
                                      </p:cBhvr>
                                      <p:to>
                                        <p:strVal val="visible"/>
                                      </p:to>
                                    </p:set>
                                    <p:animEffect transition="in" filter="wipe(up)">
                                      <p:cBhvr>
                                        <p:cTn id="12" dur="500"/>
                                        <p:tgtEl>
                                          <p:spTgt spid="504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0412"/>
                                        </p:tgtEl>
                                        <p:attrNameLst>
                                          <p:attrName>style.visibility</p:attrName>
                                        </p:attrNameLst>
                                      </p:cBhvr>
                                      <p:to>
                                        <p:strVal val="visible"/>
                                      </p:to>
                                    </p:set>
                                    <p:animEffect transition="in" filter="wipe(up)">
                                      <p:cBhvr>
                                        <p:cTn id="17" dur="500"/>
                                        <p:tgtEl>
                                          <p:spTgt spid="5041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0460"/>
                                        </p:tgtEl>
                                        <p:attrNameLst>
                                          <p:attrName>style.visibility</p:attrName>
                                        </p:attrNameLst>
                                      </p:cBhvr>
                                      <p:to>
                                        <p:strVal val="visible"/>
                                      </p:to>
                                    </p:set>
                                    <p:animEffect transition="in" filter="strips(downRight)">
                                      <p:cBhvr>
                                        <p:cTn id="22" dur="500"/>
                                        <p:tgtEl>
                                          <p:spTgt spid="504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398"/>
                                        </p:tgtEl>
                                        <p:attrNameLst>
                                          <p:attrName>style.visibility</p:attrName>
                                        </p:attrNameLst>
                                      </p:cBhvr>
                                      <p:to>
                                        <p:strVal val="visible"/>
                                      </p:to>
                                    </p:set>
                                    <p:animEffect transition="in" filter="blinds(horizontal)">
                                      <p:cBhvr>
                                        <p:cTn id="27" dur="500"/>
                                        <p:tgtEl>
                                          <p:spTgt spid="503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464"/>
                                        </p:tgtEl>
                                        <p:attrNameLst>
                                          <p:attrName>style.visibility</p:attrName>
                                        </p:attrNameLst>
                                      </p:cBhvr>
                                      <p:to>
                                        <p:strVal val="visible"/>
                                      </p:to>
                                    </p:set>
                                    <p:animEffect transition="in" filter="blinds(horizontal)">
                                      <p:cBhvr>
                                        <p:cTn id="32" dur="500"/>
                                        <p:tgtEl>
                                          <p:spTgt spid="504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0468"/>
                                        </p:tgtEl>
                                        <p:attrNameLst>
                                          <p:attrName>style.visibility</p:attrName>
                                        </p:attrNameLst>
                                      </p:cBhvr>
                                      <p:to>
                                        <p:strVal val="visible"/>
                                      </p:to>
                                    </p:set>
                                    <p:animEffect transition="in" filter="blinds(horizontal)">
                                      <p:cBhvr>
                                        <p:cTn id="37" dur="500"/>
                                        <p:tgtEl>
                                          <p:spTgt spid="5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2" grpId="0"/>
      <p:bldP spid="5039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325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51277" name="Rectangle 51"/>
          <p:cNvSpPr>
            <a:spLocks noChangeArrowheads="1"/>
          </p:cNvSpPr>
          <p:nvPr/>
        </p:nvSpPr>
        <p:spPr bwMode="auto">
          <a:xfrm>
            <a:off x="612775" y="1125538"/>
            <a:ext cx="417671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c</a:t>
            </a:r>
            <a:r>
              <a:rPr lang="zh-CN" altLang="en-US"/>
              <a:t>、得出</a:t>
            </a:r>
            <a:r>
              <a:rPr lang="zh-CN" altLang="en-US">
                <a:solidFill>
                  <a:schemeClr val="folHlink"/>
                </a:solidFill>
              </a:rPr>
              <a:t>状态表</a:t>
            </a:r>
            <a:r>
              <a:rPr lang="zh-CN" altLang="en-US"/>
              <a:t>、</a:t>
            </a:r>
            <a:r>
              <a:rPr lang="zh-CN" altLang="en-US">
                <a:solidFill>
                  <a:schemeClr val="folHlink"/>
                </a:solidFill>
              </a:rPr>
              <a:t>状态图</a:t>
            </a:r>
          </a:p>
        </p:txBody>
      </p:sp>
      <p:grpSp>
        <p:nvGrpSpPr>
          <p:cNvPr id="51278" name="Group 88"/>
          <p:cNvGrpSpPr>
            <a:grpSpLocks/>
          </p:cNvGrpSpPr>
          <p:nvPr/>
        </p:nvGrpSpPr>
        <p:grpSpPr bwMode="auto">
          <a:xfrm>
            <a:off x="684213" y="2133600"/>
            <a:ext cx="3598862" cy="3095625"/>
            <a:chOff x="386" y="1888"/>
            <a:chExt cx="2267" cy="1950"/>
          </a:xfrm>
        </p:grpSpPr>
        <p:sp>
          <p:nvSpPr>
            <p:cNvPr id="53259" name="Text Box 49"/>
            <p:cNvSpPr txBox="1">
              <a:spLocks noChangeArrowheads="1"/>
            </p:cNvSpPr>
            <p:nvPr/>
          </p:nvSpPr>
          <p:spPr bwMode="auto">
            <a:xfrm>
              <a:off x="1005" y="2523"/>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 0</a:t>
              </a:r>
              <a:r>
                <a:rPr lang="en-US" altLang="zh-CN">
                  <a:solidFill>
                    <a:schemeClr val="hlink"/>
                  </a:solidFill>
                  <a:latin typeface="Times New Roman" pitchFamily="18" charset="0"/>
                </a:rPr>
                <a:t>1</a:t>
              </a:r>
              <a:r>
                <a:rPr lang="en-US" altLang="zh-CN">
                  <a:latin typeface="Times New Roman" pitchFamily="18" charset="0"/>
                </a:rPr>
                <a:t>/ 1</a:t>
              </a:r>
            </a:p>
          </p:txBody>
        </p:sp>
        <p:grpSp>
          <p:nvGrpSpPr>
            <p:cNvPr id="53260" name="Group 80"/>
            <p:cNvGrpSpPr>
              <a:grpSpLocks/>
            </p:cNvGrpSpPr>
            <p:nvPr/>
          </p:nvGrpSpPr>
          <p:grpSpPr bwMode="auto">
            <a:xfrm>
              <a:off x="386" y="1888"/>
              <a:ext cx="2222" cy="1950"/>
              <a:chOff x="386" y="1888"/>
              <a:chExt cx="2222" cy="1950"/>
            </a:xfrm>
          </p:grpSpPr>
          <p:sp>
            <p:nvSpPr>
              <p:cNvPr id="53268" name="Line 36"/>
              <p:cNvSpPr>
                <a:spLocks noChangeShapeType="1"/>
              </p:cNvSpPr>
              <p:nvPr/>
            </p:nvSpPr>
            <p:spPr bwMode="auto">
              <a:xfrm>
                <a:off x="403" y="1888"/>
                <a:ext cx="2205" cy="0"/>
              </a:xfrm>
              <a:prstGeom prst="line">
                <a:avLst/>
              </a:prstGeom>
              <a:noFill/>
              <a:ln w="28575">
                <a:solidFill>
                  <a:schemeClr val="folHlink"/>
                </a:solidFill>
                <a:round/>
                <a:headEnd/>
                <a:tailEnd/>
              </a:ln>
            </p:spPr>
            <p:txBody>
              <a:bodyPr/>
              <a:lstStyle/>
              <a:p>
                <a:endParaRPr lang="zh-CN" altLang="en-US"/>
              </a:p>
            </p:txBody>
          </p:sp>
          <p:sp>
            <p:nvSpPr>
              <p:cNvPr id="53269" name="Line 37"/>
              <p:cNvSpPr>
                <a:spLocks noChangeShapeType="1"/>
              </p:cNvSpPr>
              <p:nvPr/>
            </p:nvSpPr>
            <p:spPr bwMode="auto">
              <a:xfrm>
                <a:off x="403" y="3838"/>
                <a:ext cx="2205" cy="0"/>
              </a:xfrm>
              <a:prstGeom prst="line">
                <a:avLst/>
              </a:prstGeom>
              <a:noFill/>
              <a:ln w="28575">
                <a:solidFill>
                  <a:schemeClr val="folHlink"/>
                </a:solidFill>
                <a:round/>
                <a:headEnd/>
                <a:tailEnd/>
              </a:ln>
            </p:spPr>
            <p:txBody>
              <a:bodyPr/>
              <a:lstStyle/>
              <a:p>
                <a:endParaRPr lang="zh-CN" altLang="en-US"/>
              </a:p>
            </p:txBody>
          </p:sp>
          <p:sp>
            <p:nvSpPr>
              <p:cNvPr id="53270" name="Line 38"/>
              <p:cNvSpPr>
                <a:spLocks noChangeShapeType="1"/>
              </p:cNvSpPr>
              <p:nvPr/>
            </p:nvSpPr>
            <p:spPr bwMode="auto">
              <a:xfrm>
                <a:off x="993" y="1888"/>
                <a:ext cx="0" cy="1950"/>
              </a:xfrm>
              <a:prstGeom prst="line">
                <a:avLst/>
              </a:prstGeom>
              <a:noFill/>
              <a:ln w="9525">
                <a:solidFill>
                  <a:schemeClr val="tx1"/>
                </a:solidFill>
                <a:round/>
                <a:headEnd/>
                <a:tailEnd/>
              </a:ln>
            </p:spPr>
            <p:txBody>
              <a:bodyPr/>
              <a:lstStyle/>
              <a:p>
                <a:endParaRPr lang="zh-CN" altLang="en-US"/>
              </a:p>
            </p:txBody>
          </p:sp>
          <p:sp>
            <p:nvSpPr>
              <p:cNvPr id="53271" name="Line 39"/>
              <p:cNvSpPr>
                <a:spLocks noChangeShapeType="1"/>
              </p:cNvSpPr>
              <p:nvPr/>
            </p:nvSpPr>
            <p:spPr bwMode="auto">
              <a:xfrm>
                <a:off x="403" y="2523"/>
                <a:ext cx="2205" cy="0"/>
              </a:xfrm>
              <a:prstGeom prst="line">
                <a:avLst/>
              </a:prstGeom>
              <a:noFill/>
              <a:ln w="9525">
                <a:solidFill>
                  <a:schemeClr val="tx1"/>
                </a:solidFill>
                <a:round/>
                <a:headEnd/>
                <a:tailEnd/>
              </a:ln>
            </p:spPr>
            <p:txBody>
              <a:bodyPr/>
              <a:lstStyle/>
              <a:p>
                <a:endParaRPr lang="zh-CN" altLang="en-US"/>
              </a:p>
            </p:txBody>
          </p:sp>
          <p:sp>
            <p:nvSpPr>
              <p:cNvPr id="53272" name="Line 40"/>
              <p:cNvSpPr>
                <a:spLocks noChangeShapeType="1"/>
              </p:cNvSpPr>
              <p:nvPr/>
            </p:nvSpPr>
            <p:spPr bwMode="auto">
              <a:xfrm>
                <a:off x="403" y="2840"/>
                <a:ext cx="2205" cy="0"/>
              </a:xfrm>
              <a:prstGeom prst="line">
                <a:avLst/>
              </a:prstGeom>
              <a:noFill/>
              <a:ln w="9525">
                <a:solidFill>
                  <a:schemeClr val="tx1"/>
                </a:solidFill>
                <a:round/>
                <a:headEnd/>
                <a:tailEnd/>
              </a:ln>
            </p:spPr>
            <p:txBody>
              <a:bodyPr/>
              <a:lstStyle/>
              <a:p>
                <a:endParaRPr lang="zh-CN" altLang="en-US"/>
              </a:p>
            </p:txBody>
          </p:sp>
          <p:sp>
            <p:nvSpPr>
              <p:cNvPr id="53273" name="Line 41"/>
              <p:cNvSpPr>
                <a:spLocks noChangeShapeType="1"/>
              </p:cNvSpPr>
              <p:nvPr/>
            </p:nvSpPr>
            <p:spPr bwMode="auto">
              <a:xfrm>
                <a:off x="403" y="3158"/>
                <a:ext cx="2205" cy="0"/>
              </a:xfrm>
              <a:prstGeom prst="line">
                <a:avLst/>
              </a:prstGeom>
              <a:noFill/>
              <a:ln w="9525">
                <a:solidFill>
                  <a:schemeClr val="tx1"/>
                </a:solidFill>
                <a:round/>
                <a:headEnd/>
                <a:tailEnd/>
              </a:ln>
            </p:spPr>
            <p:txBody>
              <a:bodyPr/>
              <a:lstStyle/>
              <a:p>
                <a:endParaRPr lang="zh-CN" altLang="en-US"/>
              </a:p>
            </p:txBody>
          </p:sp>
          <p:sp>
            <p:nvSpPr>
              <p:cNvPr id="53274" name="Line 42"/>
              <p:cNvSpPr>
                <a:spLocks noChangeShapeType="1"/>
              </p:cNvSpPr>
              <p:nvPr/>
            </p:nvSpPr>
            <p:spPr bwMode="auto">
              <a:xfrm>
                <a:off x="993" y="2205"/>
                <a:ext cx="1615" cy="0"/>
              </a:xfrm>
              <a:prstGeom prst="line">
                <a:avLst/>
              </a:prstGeom>
              <a:noFill/>
              <a:ln w="9525">
                <a:solidFill>
                  <a:schemeClr val="tx1"/>
                </a:solidFill>
                <a:round/>
                <a:headEnd/>
                <a:tailEnd/>
              </a:ln>
            </p:spPr>
            <p:txBody>
              <a:bodyPr/>
              <a:lstStyle/>
              <a:p>
                <a:endParaRPr lang="zh-CN" altLang="en-US"/>
              </a:p>
            </p:txBody>
          </p:sp>
          <p:sp>
            <p:nvSpPr>
              <p:cNvPr id="53275" name="Line 43"/>
              <p:cNvSpPr>
                <a:spLocks noChangeShapeType="1"/>
              </p:cNvSpPr>
              <p:nvPr/>
            </p:nvSpPr>
            <p:spPr bwMode="auto">
              <a:xfrm>
                <a:off x="1837" y="2206"/>
                <a:ext cx="0" cy="1632"/>
              </a:xfrm>
              <a:prstGeom prst="line">
                <a:avLst/>
              </a:prstGeom>
              <a:noFill/>
              <a:ln w="9525">
                <a:solidFill>
                  <a:schemeClr val="tx1"/>
                </a:solidFill>
                <a:round/>
                <a:headEnd/>
                <a:tailEnd/>
              </a:ln>
            </p:spPr>
            <p:txBody>
              <a:bodyPr/>
              <a:lstStyle/>
              <a:p>
                <a:endParaRPr lang="zh-CN" altLang="en-US"/>
              </a:p>
            </p:txBody>
          </p:sp>
          <p:sp>
            <p:nvSpPr>
              <p:cNvPr id="53276" name="Text Box 45"/>
              <p:cNvSpPr txBox="1">
                <a:spLocks noChangeArrowheads="1"/>
              </p:cNvSpPr>
              <p:nvPr/>
            </p:nvSpPr>
            <p:spPr bwMode="auto">
              <a:xfrm>
                <a:off x="386" y="2046"/>
                <a:ext cx="60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Q1</a:t>
                </a:r>
                <a:r>
                  <a:rPr lang="en-US" altLang="zh-CN">
                    <a:solidFill>
                      <a:schemeClr val="hlink"/>
                    </a:solidFill>
                    <a:latin typeface="Times New Roman" pitchFamily="18" charset="0"/>
                  </a:rPr>
                  <a:t>Q0</a:t>
                </a:r>
              </a:p>
            </p:txBody>
          </p:sp>
          <p:sp>
            <p:nvSpPr>
              <p:cNvPr id="53277" name="Text Box 46"/>
              <p:cNvSpPr txBox="1">
                <a:spLocks noChangeArrowheads="1"/>
              </p:cNvSpPr>
              <p:nvPr/>
            </p:nvSpPr>
            <p:spPr bwMode="auto">
              <a:xfrm>
                <a:off x="1048" y="2227"/>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X=0</a:t>
                </a:r>
              </a:p>
            </p:txBody>
          </p:sp>
          <p:sp>
            <p:nvSpPr>
              <p:cNvPr id="53278" name="Text Box 47"/>
              <p:cNvSpPr txBox="1">
                <a:spLocks noChangeArrowheads="1"/>
              </p:cNvSpPr>
              <p:nvPr/>
            </p:nvSpPr>
            <p:spPr bwMode="auto">
              <a:xfrm>
                <a:off x="1230" y="1888"/>
                <a:ext cx="1242"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 </a:t>
                </a:r>
                <a:r>
                  <a:rPr lang="en-US" altLang="zh-CN">
                    <a:latin typeface="Times New Roman" pitchFamily="18" charset="0"/>
                  </a:rPr>
                  <a:t>/</a:t>
                </a:r>
                <a:r>
                  <a:rPr lang="en-US" altLang="zh-CN">
                    <a:solidFill>
                      <a:schemeClr val="folHlink"/>
                    </a:solidFill>
                    <a:latin typeface="Times New Roman" pitchFamily="18" charset="0"/>
                  </a:rPr>
                  <a:t> Z</a:t>
                </a:r>
              </a:p>
            </p:txBody>
          </p:sp>
          <p:sp>
            <p:nvSpPr>
              <p:cNvPr id="53279" name="Text Box 48"/>
              <p:cNvSpPr txBox="1">
                <a:spLocks noChangeArrowheads="1"/>
              </p:cNvSpPr>
              <p:nvPr/>
            </p:nvSpPr>
            <p:spPr bwMode="auto">
              <a:xfrm>
                <a:off x="449" y="2848"/>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0 1</a:t>
                </a:r>
              </a:p>
            </p:txBody>
          </p:sp>
          <p:sp>
            <p:nvSpPr>
              <p:cNvPr id="53280" name="Text Box 46"/>
              <p:cNvSpPr txBox="1">
                <a:spLocks noChangeArrowheads="1"/>
              </p:cNvSpPr>
              <p:nvPr/>
            </p:nvSpPr>
            <p:spPr bwMode="auto">
              <a:xfrm>
                <a:off x="1865" y="2235"/>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X=1</a:t>
                </a:r>
              </a:p>
            </p:txBody>
          </p:sp>
          <p:sp>
            <p:nvSpPr>
              <p:cNvPr id="53281" name="Line 41"/>
              <p:cNvSpPr>
                <a:spLocks noChangeShapeType="1"/>
              </p:cNvSpPr>
              <p:nvPr/>
            </p:nvSpPr>
            <p:spPr bwMode="auto">
              <a:xfrm>
                <a:off x="403" y="3475"/>
                <a:ext cx="2205" cy="0"/>
              </a:xfrm>
              <a:prstGeom prst="line">
                <a:avLst/>
              </a:prstGeom>
              <a:noFill/>
              <a:ln w="9525">
                <a:solidFill>
                  <a:schemeClr val="tx1"/>
                </a:solidFill>
                <a:round/>
                <a:headEnd/>
                <a:tailEnd/>
              </a:ln>
            </p:spPr>
            <p:txBody>
              <a:bodyPr/>
              <a:lstStyle/>
              <a:p>
                <a:endParaRPr lang="zh-CN" altLang="en-US"/>
              </a:p>
            </p:txBody>
          </p:sp>
          <p:sp>
            <p:nvSpPr>
              <p:cNvPr id="53282" name="Text Box 48"/>
              <p:cNvSpPr txBox="1">
                <a:spLocks noChangeArrowheads="1"/>
              </p:cNvSpPr>
              <p:nvPr/>
            </p:nvSpPr>
            <p:spPr bwMode="auto">
              <a:xfrm>
                <a:off x="453" y="2523"/>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0 0</a:t>
                </a:r>
              </a:p>
            </p:txBody>
          </p:sp>
          <p:sp>
            <p:nvSpPr>
              <p:cNvPr id="53283" name="Text Box 48"/>
              <p:cNvSpPr txBox="1">
                <a:spLocks noChangeArrowheads="1"/>
              </p:cNvSpPr>
              <p:nvPr/>
            </p:nvSpPr>
            <p:spPr bwMode="auto">
              <a:xfrm>
                <a:off x="447" y="3505"/>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1 1</a:t>
                </a:r>
              </a:p>
            </p:txBody>
          </p:sp>
          <p:sp>
            <p:nvSpPr>
              <p:cNvPr id="53284" name="Text Box 48"/>
              <p:cNvSpPr txBox="1">
                <a:spLocks noChangeArrowheads="1"/>
              </p:cNvSpPr>
              <p:nvPr/>
            </p:nvSpPr>
            <p:spPr bwMode="auto">
              <a:xfrm>
                <a:off x="451" y="3180"/>
                <a:ext cx="45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1 0</a:t>
                </a:r>
              </a:p>
            </p:txBody>
          </p:sp>
        </p:grpSp>
        <p:sp>
          <p:nvSpPr>
            <p:cNvPr id="53261" name="Text Box 49"/>
            <p:cNvSpPr txBox="1">
              <a:spLocks noChangeArrowheads="1"/>
            </p:cNvSpPr>
            <p:nvPr/>
          </p:nvSpPr>
          <p:spPr bwMode="auto">
            <a:xfrm>
              <a:off x="1837" y="2523"/>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1</a:t>
              </a:r>
              <a:r>
                <a:rPr lang="en-US" altLang="zh-CN">
                  <a:latin typeface="Times New Roman" pitchFamily="18" charset="0"/>
                </a:rPr>
                <a:t>/ 0</a:t>
              </a:r>
            </a:p>
          </p:txBody>
        </p:sp>
        <p:sp>
          <p:nvSpPr>
            <p:cNvPr id="53262" name="Text Box 49"/>
            <p:cNvSpPr txBox="1">
              <a:spLocks noChangeArrowheads="1"/>
            </p:cNvSpPr>
            <p:nvPr/>
          </p:nvSpPr>
          <p:spPr bwMode="auto">
            <a:xfrm>
              <a:off x="1021" y="2870"/>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0</a:t>
              </a:r>
              <a:r>
                <a:rPr lang="en-US" altLang="zh-CN">
                  <a:latin typeface="Times New Roman" pitchFamily="18" charset="0"/>
                </a:rPr>
                <a:t>/ 1</a:t>
              </a:r>
            </a:p>
          </p:txBody>
        </p:sp>
        <p:sp>
          <p:nvSpPr>
            <p:cNvPr id="53263" name="Text Box 49"/>
            <p:cNvSpPr txBox="1">
              <a:spLocks noChangeArrowheads="1"/>
            </p:cNvSpPr>
            <p:nvPr/>
          </p:nvSpPr>
          <p:spPr bwMode="auto">
            <a:xfrm>
              <a:off x="1020" y="3187"/>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1</a:t>
              </a:r>
              <a:r>
                <a:rPr lang="en-US" altLang="zh-CN">
                  <a:latin typeface="Times New Roman" pitchFamily="18" charset="0"/>
                </a:rPr>
                <a:t>/ 1</a:t>
              </a:r>
            </a:p>
          </p:txBody>
        </p:sp>
        <p:sp>
          <p:nvSpPr>
            <p:cNvPr id="53264" name="Text Box 49"/>
            <p:cNvSpPr txBox="1">
              <a:spLocks noChangeArrowheads="1"/>
            </p:cNvSpPr>
            <p:nvPr/>
          </p:nvSpPr>
          <p:spPr bwMode="auto">
            <a:xfrm>
              <a:off x="1837" y="3505"/>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r>
                <a:rPr lang="en-US" altLang="zh-CN">
                  <a:solidFill>
                    <a:schemeClr val="hlink"/>
                  </a:solidFill>
                  <a:latin typeface="Times New Roman" pitchFamily="18" charset="0"/>
                </a:rPr>
                <a:t>0</a:t>
              </a:r>
              <a:r>
                <a:rPr lang="en-US" altLang="zh-CN">
                  <a:latin typeface="Times New Roman" pitchFamily="18" charset="0"/>
                </a:rPr>
                <a:t>/ 0</a:t>
              </a:r>
            </a:p>
          </p:txBody>
        </p:sp>
        <p:sp>
          <p:nvSpPr>
            <p:cNvPr id="53265" name="Text Box 49"/>
            <p:cNvSpPr txBox="1">
              <a:spLocks noChangeArrowheads="1"/>
            </p:cNvSpPr>
            <p:nvPr/>
          </p:nvSpPr>
          <p:spPr bwMode="auto">
            <a:xfrm>
              <a:off x="1004" y="3505"/>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 0</a:t>
              </a:r>
              <a:r>
                <a:rPr lang="en-US" altLang="zh-CN">
                  <a:solidFill>
                    <a:schemeClr val="hlink"/>
                  </a:solidFill>
                  <a:latin typeface="Times New Roman" pitchFamily="18" charset="0"/>
                </a:rPr>
                <a:t>0</a:t>
              </a:r>
              <a:r>
                <a:rPr lang="en-US" altLang="zh-CN">
                  <a:latin typeface="Times New Roman" pitchFamily="18" charset="0"/>
                </a:rPr>
                <a:t>/ 1</a:t>
              </a:r>
            </a:p>
          </p:txBody>
        </p:sp>
        <p:sp>
          <p:nvSpPr>
            <p:cNvPr id="53266" name="Text Box 49"/>
            <p:cNvSpPr txBox="1">
              <a:spLocks noChangeArrowheads="1"/>
            </p:cNvSpPr>
            <p:nvPr/>
          </p:nvSpPr>
          <p:spPr bwMode="auto">
            <a:xfrm>
              <a:off x="1837" y="3187"/>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a:t>
              </a:r>
              <a:r>
                <a:rPr lang="en-US" altLang="zh-CN">
                  <a:solidFill>
                    <a:schemeClr val="hlink"/>
                  </a:solidFill>
                  <a:latin typeface="Times New Roman" pitchFamily="18" charset="0"/>
                </a:rPr>
                <a:t>1</a:t>
              </a:r>
              <a:r>
                <a:rPr lang="en-US" altLang="zh-CN">
                  <a:latin typeface="Times New Roman" pitchFamily="18" charset="0"/>
                </a:rPr>
                <a:t>/ 0</a:t>
              </a:r>
            </a:p>
          </p:txBody>
        </p:sp>
        <p:sp>
          <p:nvSpPr>
            <p:cNvPr id="53267" name="Text Box 49"/>
            <p:cNvSpPr txBox="1">
              <a:spLocks noChangeArrowheads="1"/>
            </p:cNvSpPr>
            <p:nvPr/>
          </p:nvSpPr>
          <p:spPr bwMode="auto">
            <a:xfrm>
              <a:off x="1837" y="2870"/>
              <a:ext cx="816"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0</a:t>
              </a:r>
              <a:r>
                <a:rPr lang="en-US" altLang="zh-CN">
                  <a:solidFill>
                    <a:schemeClr val="hlink"/>
                  </a:solidFill>
                  <a:latin typeface="Times New Roman" pitchFamily="18" charset="0"/>
                </a:rPr>
                <a:t>0</a:t>
              </a:r>
              <a:r>
                <a:rPr lang="en-US" altLang="zh-CN">
                  <a:latin typeface="Times New Roman" pitchFamily="18" charset="0"/>
                </a:rPr>
                <a:t>/ 0</a:t>
              </a:r>
            </a:p>
          </p:txBody>
        </p:sp>
      </p:grpSp>
      <p:sp>
        <p:nvSpPr>
          <p:cNvPr id="51305" name="Rectangle 52"/>
          <p:cNvSpPr>
            <a:spLocks noChangeArrowheads="1"/>
          </p:cNvSpPr>
          <p:nvPr/>
        </p:nvSpPr>
        <p:spPr bwMode="auto">
          <a:xfrm>
            <a:off x="5221288" y="1120775"/>
            <a:ext cx="2735262"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d</a:t>
            </a:r>
            <a:r>
              <a:rPr lang="zh-CN" altLang="en-US"/>
              <a:t>、</a:t>
            </a:r>
            <a:r>
              <a:rPr lang="zh-CN" altLang="en-US">
                <a:solidFill>
                  <a:schemeClr val="folHlink"/>
                </a:solidFill>
              </a:rPr>
              <a:t>描述其功能</a:t>
            </a:r>
          </a:p>
        </p:txBody>
      </p:sp>
      <p:sp>
        <p:nvSpPr>
          <p:cNvPr id="51306" name="Text Box 106"/>
          <p:cNvSpPr txBox="1">
            <a:spLocks noChangeArrowheads="1"/>
          </p:cNvSpPr>
          <p:nvPr/>
        </p:nvSpPr>
        <p:spPr bwMode="auto">
          <a:xfrm>
            <a:off x="5148263" y="1917700"/>
            <a:ext cx="3763962"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X=1</a:t>
            </a:r>
            <a:r>
              <a:rPr lang="zh-CN" altLang="en-US">
                <a:latin typeface="Times New Roman" pitchFamily="18" charset="0"/>
              </a:rPr>
              <a:t>时，</a:t>
            </a:r>
            <a:r>
              <a:rPr lang="zh-CN" altLang="en-US">
                <a:solidFill>
                  <a:schemeClr val="folHlink"/>
                </a:solidFill>
                <a:latin typeface="Times New Roman" pitchFamily="18" charset="0"/>
              </a:rPr>
              <a:t>模</a:t>
            </a:r>
            <a:r>
              <a:rPr lang="en-US" altLang="zh-CN">
                <a:solidFill>
                  <a:schemeClr val="folHlink"/>
                </a:solidFill>
                <a:latin typeface="Times New Roman" pitchFamily="18" charset="0"/>
              </a:rPr>
              <a:t>4  </a:t>
            </a:r>
            <a:r>
              <a:rPr lang="zh-CN" altLang="en-US">
                <a:solidFill>
                  <a:schemeClr val="hlink"/>
                </a:solidFill>
                <a:latin typeface="Times New Roman" pitchFamily="18" charset="0"/>
              </a:rPr>
              <a:t>加</a:t>
            </a:r>
            <a:r>
              <a:rPr lang="en-US" altLang="zh-CN">
                <a:solidFill>
                  <a:schemeClr val="hlink"/>
                </a:solidFill>
                <a:latin typeface="Times New Roman" pitchFamily="18" charset="0"/>
              </a:rPr>
              <a:t>1</a:t>
            </a:r>
            <a:r>
              <a:rPr lang="zh-CN" altLang="en-US">
                <a:solidFill>
                  <a:schemeClr val="hlink"/>
                </a:solidFill>
                <a:latin typeface="Times New Roman" pitchFamily="18" charset="0"/>
              </a:rPr>
              <a:t>计数</a:t>
            </a:r>
          </a:p>
        </p:txBody>
      </p:sp>
      <p:sp>
        <p:nvSpPr>
          <p:cNvPr id="51307" name="Text Box 107"/>
          <p:cNvSpPr txBox="1">
            <a:spLocks noChangeArrowheads="1"/>
          </p:cNvSpPr>
          <p:nvPr/>
        </p:nvSpPr>
        <p:spPr bwMode="auto">
          <a:xfrm>
            <a:off x="5148263" y="2492375"/>
            <a:ext cx="3763962"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X=0</a:t>
            </a:r>
            <a:r>
              <a:rPr lang="zh-CN" altLang="en-US">
                <a:latin typeface="Times New Roman" pitchFamily="18" charset="0"/>
              </a:rPr>
              <a:t>时，</a:t>
            </a:r>
            <a:r>
              <a:rPr lang="zh-CN" altLang="en-US">
                <a:solidFill>
                  <a:schemeClr val="folHlink"/>
                </a:solidFill>
                <a:latin typeface="Times New Roman" pitchFamily="18" charset="0"/>
              </a:rPr>
              <a:t>模</a:t>
            </a:r>
            <a:r>
              <a:rPr lang="en-US" altLang="zh-CN">
                <a:solidFill>
                  <a:schemeClr val="folHlink"/>
                </a:solidFill>
                <a:latin typeface="Times New Roman" pitchFamily="18" charset="0"/>
              </a:rPr>
              <a:t>4  </a:t>
            </a:r>
            <a:r>
              <a:rPr lang="zh-CN" altLang="en-US">
                <a:solidFill>
                  <a:schemeClr val="hlink"/>
                </a:solidFill>
                <a:latin typeface="Times New Roman" pitchFamily="18" charset="0"/>
              </a:rPr>
              <a:t>减</a:t>
            </a:r>
            <a:r>
              <a:rPr lang="en-US" altLang="zh-CN">
                <a:solidFill>
                  <a:schemeClr val="hlink"/>
                </a:solidFill>
                <a:latin typeface="Times New Roman" pitchFamily="18" charset="0"/>
              </a:rPr>
              <a:t>1</a:t>
            </a:r>
            <a:r>
              <a:rPr lang="zh-CN" altLang="en-US">
                <a:solidFill>
                  <a:schemeClr val="hlink"/>
                </a:solidFill>
                <a:latin typeface="Times New Roman" pitchFamily="18" charset="0"/>
              </a:rPr>
              <a:t>计数</a:t>
            </a:r>
          </a:p>
        </p:txBody>
      </p:sp>
      <p:sp>
        <p:nvSpPr>
          <p:cNvPr id="51308" name="Text Box 108"/>
          <p:cNvSpPr txBox="1">
            <a:spLocks noChangeArrowheads="1"/>
          </p:cNvSpPr>
          <p:nvPr/>
        </p:nvSpPr>
        <p:spPr bwMode="auto">
          <a:xfrm>
            <a:off x="5148263" y="3249613"/>
            <a:ext cx="3187700" cy="1187450"/>
          </a:xfrm>
          <a:prstGeom prst="rect">
            <a:avLst/>
          </a:prstGeom>
          <a:noFill/>
          <a:ln w="9525">
            <a:noFill/>
            <a:miter lim="800000"/>
            <a:headEnd/>
            <a:tailEnd/>
          </a:ln>
        </p:spPr>
        <p:txBody>
          <a:bodyPr>
            <a:spAutoFit/>
          </a:bodyPr>
          <a:lstStyle/>
          <a:p>
            <a:pPr algn="ctr" defTabSz="914400"/>
            <a:r>
              <a:rPr lang="zh-CN" altLang="en-US"/>
              <a:t>当减</a:t>
            </a:r>
            <a:r>
              <a:rPr lang="en-US" altLang="zh-CN"/>
              <a:t>1</a:t>
            </a:r>
            <a:r>
              <a:rPr lang="zh-CN" altLang="en-US"/>
              <a:t>计数过程中，</a:t>
            </a:r>
            <a:r>
              <a:rPr lang="en-US" altLang="zh-CN">
                <a:solidFill>
                  <a:schemeClr val="folHlink"/>
                </a:solidFill>
                <a:latin typeface="Times New Roman" pitchFamily="18" charset="0"/>
              </a:rPr>
              <a:t>00</a:t>
            </a:r>
            <a:r>
              <a:rPr lang="en-US" altLang="zh-CN">
                <a:solidFill>
                  <a:schemeClr val="folHlink"/>
                </a:solidFill>
                <a:latin typeface="Times New Roman" pitchFamily="18" charset="0"/>
                <a:ea typeface="仿宋" pitchFamily="49" charset="-122"/>
              </a:rPr>
              <a:t>→</a:t>
            </a:r>
            <a:r>
              <a:rPr lang="en-US" altLang="zh-CN">
                <a:solidFill>
                  <a:schemeClr val="folHlink"/>
                </a:solidFill>
                <a:latin typeface="Times New Roman" pitchFamily="18" charset="0"/>
              </a:rPr>
              <a:t>11</a:t>
            </a:r>
            <a:r>
              <a:rPr lang="zh-CN" altLang="en-US"/>
              <a:t>和</a:t>
            </a:r>
            <a:r>
              <a:rPr lang="en-US" altLang="zh-CN">
                <a:solidFill>
                  <a:schemeClr val="folHlink"/>
                </a:solidFill>
                <a:latin typeface="Times New Roman" pitchFamily="18" charset="0"/>
              </a:rPr>
              <a:t>01</a:t>
            </a:r>
            <a:r>
              <a:rPr lang="en-US" altLang="zh-CN">
                <a:solidFill>
                  <a:schemeClr val="folHlink"/>
                </a:solidFill>
                <a:latin typeface="Times New Roman" pitchFamily="18" charset="0"/>
                <a:ea typeface="仿宋" pitchFamily="49" charset="-122"/>
              </a:rPr>
              <a:t>→00</a:t>
            </a:r>
            <a:r>
              <a:rPr lang="zh-CN" altLang="en-US">
                <a:latin typeface="宋体" charset="-122"/>
              </a:rPr>
              <a:t>时</a:t>
            </a:r>
            <a:r>
              <a:rPr lang="zh-CN" altLang="en-US">
                <a:ea typeface="仿宋" pitchFamily="49" charset="-122"/>
              </a:rPr>
              <a:t>，</a:t>
            </a:r>
            <a:r>
              <a:rPr lang="en-US" altLang="zh-CN">
                <a:latin typeface="Times New Roman" pitchFamily="18" charset="0"/>
              </a:rPr>
              <a:t>Z</a:t>
            </a:r>
            <a:r>
              <a:rPr lang="zh-CN" altLang="en-US">
                <a:latin typeface="Times New Roman" pitchFamily="18" charset="0"/>
              </a:rPr>
              <a:t>输出为</a:t>
            </a:r>
            <a:r>
              <a:rPr lang="en-US" altLang="zh-CN">
                <a:solidFill>
                  <a:schemeClr val="folHlink"/>
                </a:solidFill>
                <a:latin typeface="Times New Roman" pitchFamily="18" charset="0"/>
              </a:rPr>
              <a:t>0</a:t>
            </a:r>
            <a:r>
              <a:rPr lang="zh-CN" altLang="en-US">
                <a:latin typeface="Times New Roman" pitchFamily="18" charset="0"/>
              </a:rPr>
              <a:t>，其余均为</a:t>
            </a:r>
            <a:r>
              <a:rPr lang="en-US" altLang="zh-CN">
                <a:solidFill>
                  <a:schemeClr val="folHlink"/>
                </a:solidFill>
                <a:latin typeface="Times New Roman" pitchFamily="18" charset="0"/>
              </a:rPr>
              <a:t>1</a:t>
            </a:r>
          </a:p>
        </p:txBody>
      </p:sp>
      <p:sp>
        <p:nvSpPr>
          <p:cNvPr id="51309" name="Text Box 50"/>
          <p:cNvSpPr txBox="1">
            <a:spLocks noChangeArrowheads="1"/>
          </p:cNvSpPr>
          <p:nvPr/>
        </p:nvSpPr>
        <p:spPr bwMode="auto">
          <a:xfrm>
            <a:off x="755650" y="5718175"/>
            <a:ext cx="7416800" cy="519113"/>
          </a:xfrm>
          <a:prstGeom prst="rect">
            <a:avLst/>
          </a:prstGeom>
          <a:noFill/>
          <a:ln w="9525">
            <a:noFill/>
            <a:miter lim="800000"/>
            <a:headEnd/>
            <a:tailEnd/>
          </a:ln>
        </p:spPr>
        <p:txBody>
          <a:bodyPr>
            <a:spAutoFit/>
          </a:bodyPr>
          <a:lstStyle/>
          <a:p>
            <a:pPr defTabSz="914400"/>
            <a:r>
              <a:rPr lang="zh-CN" altLang="en-US" sz="2800">
                <a:solidFill>
                  <a:srgbClr val="FF0000"/>
                </a:solidFill>
              </a:rPr>
              <a:t>注意：</a:t>
            </a:r>
            <a:r>
              <a:rPr lang="en-US" altLang="zh-CN" sz="2800">
                <a:solidFill>
                  <a:schemeClr val="folHlink"/>
                </a:solidFill>
                <a:latin typeface="Times New Roman" pitchFamily="18" charset="0"/>
              </a:rPr>
              <a:t>Mealy</a:t>
            </a:r>
            <a:r>
              <a:rPr lang="zh-CN" altLang="en-US" sz="2800">
                <a:solidFill>
                  <a:schemeClr val="folHlink"/>
                </a:solidFill>
              </a:rPr>
              <a:t>型</a:t>
            </a:r>
            <a:r>
              <a:rPr lang="zh-CN" altLang="en-US" sz="2800"/>
              <a:t>和</a:t>
            </a:r>
            <a:r>
              <a:rPr lang="en-US" altLang="zh-CN" sz="2800">
                <a:solidFill>
                  <a:schemeClr val="folHlink"/>
                </a:solidFill>
                <a:latin typeface="Times New Roman" pitchFamily="18" charset="0"/>
              </a:rPr>
              <a:t>Moore</a:t>
            </a:r>
            <a:r>
              <a:rPr lang="zh-CN" altLang="en-US" sz="2800">
                <a:solidFill>
                  <a:schemeClr val="folHlink"/>
                </a:solidFill>
              </a:rPr>
              <a:t>型</a:t>
            </a:r>
            <a:r>
              <a:rPr lang="zh-CN" altLang="en-US" sz="2800"/>
              <a:t>电路分析的区别</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77"/>
                                        </p:tgtEl>
                                        <p:attrNameLst>
                                          <p:attrName>style.visibility</p:attrName>
                                        </p:attrNameLst>
                                      </p:cBhvr>
                                      <p:to>
                                        <p:strVal val="visible"/>
                                      </p:to>
                                    </p:set>
                                    <p:animEffect transition="in" filter="blinds(horizontal)">
                                      <p:cBhvr>
                                        <p:cTn id="7" dur="500"/>
                                        <p:tgtEl>
                                          <p:spTgt spid="51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78"/>
                                        </p:tgtEl>
                                        <p:attrNameLst>
                                          <p:attrName>style.visibility</p:attrName>
                                        </p:attrNameLst>
                                      </p:cBhvr>
                                      <p:to>
                                        <p:strVal val="visible"/>
                                      </p:to>
                                    </p:set>
                                    <p:animEffect transition="in" filter="blinds(horizontal)">
                                      <p:cBhvr>
                                        <p:cTn id="12" dur="500"/>
                                        <p:tgtEl>
                                          <p:spTgt spid="51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305"/>
                                        </p:tgtEl>
                                        <p:attrNameLst>
                                          <p:attrName>style.visibility</p:attrName>
                                        </p:attrNameLst>
                                      </p:cBhvr>
                                      <p:to>
                                        <p:strVal val="visible"/>
                                      </p:to>
                                    </p:set>
                                    <p:animEffect transition="in" filter="blinds(horizontal)">
                                      <p:cBhvr>
                                        <p:cTn id="17" dur="500"/>
                                        <p:tgtEl>
                                          <p:spTgt spid="513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306"/>
                                        </p:tgtEl>
                                        <p:attrNameLst>
                                          <p:attrName>style.visibility</p:attrName>
                                        </p:attrNameLst>
                                      </p:cBhvr>
                                      <p:to>
                                        <p:strVal val="visible"/>
                                      </p:to>
                                    </p:set>
                                    <p:animEffect transition="in" filter="blinds(horizontal)">
                                      <p:cBhvr>
                                        <p:cTn id="22" dur="500"/>
                                        <p:tgtEl>
                                          <p:spTgt spid="513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307"/>
                                        </p:tgtEl>
                                        <p:attrNameLst>
                                          <p:attrName>style.visibility</p:attrName>
                                        </p:attrNameLst>
                                      </p:cBhvr>
                                      <p:to>
                                        <p:strVal val="visible"/>
                                      </p:to>
                                    </p:set>
                                    <p:animEffect transition="in" filter="blinds(horizontal)">
                                      <p:cBhvr>
                                        <p:cTn id="27" dur="500"/>
                                        <p:tgtEl>
                                          <p:spTgt spid="51307"/>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51308"/>
                                        </p:tgtEl>
                                        <p:attrNameLst>
                                          <p:attrName>style.visibility</p:attrName>
                                        </p:attrNameLst>
                                      </p:cBhvr>
                                      <p:to>
                                        <p:strVal val="visible"/>
                                      </p:to>
                                    </p:set>
                                    <p:anim calcmode="discrete" valueType="clr">
                                      <p:cBhvr override="childStyle">
                                        <p:cTn id="32" dur="80"/>
                                        <p:tgtEl>
                                          <p:spTgt spid="51308"/>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51308"/>
                                        </p:tgtEl>
                                        <p:attrNameLst>
                                          <p:attrName>fillcolor</p:attrName>
                                        </p:attrNameLst>
                                      </p:cBhvr>
                                      <p:tavLst>
                                        <p:tav tm="0">
                                          <p:val>
                                            <p:clrVal>
                                              <a:schemeClr val="accent2"/>
                                            </p:clrVal>
                                          </p:val>
                                        </p:tav>
                                        <p:tav tm="50000">
                                          <p:val>
                                            <p:clrVal>
                                              <a:schemeClr val="hlink"/>
                                            </p:clrVal>
                                          </p:val>
                                        </p:tav>
                                      </p:tavLst>
                                    </p:anim>
                                    <p:set>
                                      <p:cBhvr>
                                        <p:cTn id="34" dur="80"/>
                                        <p:tgtEl>
                                          <p:spTgt spid="51308"/>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51309"/>
                                        </p:tgtEl>
                                        <p:attrNameLst>
                                          <p:attrName>style.visibility</p:attrName>
                                        </p:attrNameLst>
                                      </p:cBhvr>
                                      <p:to>
                                        <p:strVal val="visible"/>
                                      </p:to>
                                    </p:set>
                                    <p:animEffect transition="in" filter="strips(downRight)">
                                      <p:cBhvr>
                                        <p:cTn id="39" dur="500"/>
                                        <p:tgtEl>
                                          <p:spTgt spid="5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7" grpId="0"/>
      <p:bldP spid="51305" grpId="0"/>
      <p:bldP spid="51306" grpId="0"/>
      <p:bldP spid="51307" grpId="0"/>
      <p:bldP spid="51308" grpId="0"/>
      <p:bldP spid="5130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4274"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5090" name="Rectangle 34"/>
          <p:cNvSpPr>
            <a:spLocks noChangeArrowheads="1"/>
          </p:cNvSpPr>
          <p:nvPr/>
        </p:nvSpPr>
        <p:spPr bwMode="auto">
          <a:xfrm>
            <a:off x="468313" y="1027113"/>
            <a:ext cx="5897562" cy="457200"/>
          </a:xfrm>
          <a:prstGeom prst="rect">
            <a:avLst/>
          </a:prstGeom>
          <a:noFill/>
          <a:ln w="9525">
            <a:noFill/>
            <a:miter lim="800000"/>
            <a:headEnd/>
            <a:tailEnd/>
          </a:ln>
        </p:spPr>
        <p:txBody>
          <a:bodyPr>
            <a:spAutoFit/>
          </a:bodyPr>
          <a:lstStyle/>
          <a:p>
            <a:pPr defTabSz="914400"/>
            <a:r>
              <a:rPr kumimoji="1" lang="zh-CN" altLang="en-US"/>
              <a:t>例：分析下图所示同步时序逻辑电路</a:t>
            </a:r>
          </a:p>
        </p:txBody>
      </p:sp>
      <p:grpSp>
        <p:nvGrpSpPr>
          <p:cNvPr id="54342" name="Group 70"/>
          <p:cNvGrpSpPr>
            <a:grpSpLocks/>
          </p:cNvGrpSpPr>
          <p:nvPr/>
        </p:nvGrpSpPr>
        <p:grpSpPr bwMode="auto">
          <a:xfrm>
            <a:off x="1023938" y="1628775"/>
            <a:ext cx="6808787" cy="3024188"/>
            <a:chOff x="645" y="1117"/>
            <a:chExt cx="4289" cy="1905"/>
          </a:xfrm>
        </p:grpSpPr>
        <p:grpSp>
          <p:nvGrpSpPr>
            <p:cNvPr id="54340" name="Group 68"/>
            <p:cNvGrpSpPr>
              <a:grpSpLocks/>
            </p:cNvGrpSpPr>
            <p:nvPr/>
          </p:nvGrpSpPr>
          <p:grpSpPr bwMode="auto">
            <a:xfrm>
              <a:off x="1066" y="1163"/>
              <a:ext cx="3446" cy="1859"/>
              <a:chOff x="1066" y="1163"/>
              <a:chExt cx="3446" cy="1859"/>
            </a:xfrm>
          </p:grpSpPr>
          <p:grpSp>
            <p:nvGrpSpPr>
              <p:cNvPr id="54280" name="Group 8"/>
              <p:cNvGrpSpPr>
                <a:grpSpLocks/>
              </p:cNvGrpSpPr>
              <p:nvPr/>
            </p:nvGrpSpPr>
            <p:grpSpPr bwMode="auto">
              <a:xfrm>
                <a:off x="2335" y="1163"/>
                <a:ext cx="466" cy="408"/>
                <a:chOff x="1882" y="1525"/>
                <a:chExt cx="466" cy="408"/>
              </a:xfrm>
            </p:grpSpPr>
            <p:sp>
              <p:nvSpPr>
                <p:cNvPr id="54278" name="Rectangle 6"/>
                <p:cNvSpPr>
                  <a:spLocks noChangeArrowheads="1"/>
                </p:cNvSpPr>
                <p:nvPr/>
              </p:nvSpPr>
              <p:spPr bwMode="auto">
                <a:xfrm>
                  <a:off x="1973" y="1525"/>
                  <a:ext cx="272"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4279" name="Text Box 7"/>
                <p:cNvSpPr txBox="1">
                  <a:spLocks noChangeArrowheads="1"/>
                </p:cNvSpPr>
                <p:nvPr/>
              </p:nvSpPr>
              <p:spPr bwMode="auto">
                <a:xfrm>
                  <a:off x="1882" y="1570"/>
                  <a:ext cx="466" cy="288"/>
                </a:xfrm>
                <a:prstGeom prst="rect">
                  <a:avLst/>
                </a:prstGeom>
                <a:noFill/>
                <a:ln w="9525">
                  <a:noFill/>
                  <a:miter lim="800000"/>
                  <a:headEnd/>
                  <a:tailEnd/>
                </a:ln>
                <a:effectLst/>
              </p:spPr>
              <p:txBody>
                <a:bodyPr>
                  <a:spAutoFit/>
                </a:bodyPr>
                <a:lstStyle/>
                <a:p>
                  <a:pPr algn="ctr" defTabSz="914400"/>
                  <a:r>
                    <a:rPr lang="en-US" altLang="zh-CN">
                      <a:latin typeface="Times New Roman" pitchFamily="18" charset="0"/>
                    </a:rPr>
                    <a:t>=1</a:t>
                  </a:r>
                </a:p>
              </p:txBody>
            </p:sp>
          </p:grpSp>
          <p:grpSp>
            <p:nvGrpSpPr>
              <p:cNvPr id="54281" name="Group 9"/>
              <p:cNvGrpSpPr>
                <a:grpSpLocks/>
              </p:cNvGrpSpPr>
              <p:nvPr/>
            </p:nvGrpSpPr>
            <p:grpSpPr bwMode="auto">
              <a:xfrm>
                <a:off x="3696" y="1253"/>
                <a:ext cx="466" cy="408"/>
                <a:chOff x="1882" y="1525"/>
                <a:chExt cx="466" cy="408"/>
              </a:xfrm>
            </p:grpSpPr>
            <p:sp>
              <p:nvSpPr>
                <p:cNvPr id="54282" name="Rectangle 10"/>
                <p:cNvSpPr>
                  <a:spLocks noChangeArrowheads="1"/>
                </p:cNvSpPr>
                <p:nvPr/>
              </p:nvSpPr>
              <p:spPr bwMode="auto">
                <a:xfrm>
                  <a:off x="1973" y="1525"/>
                  <a:ext cx="272"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4283" name="Text Box 11"/>
                <p:cNvSpPr txBox="1">
                  <a:spLocks noChangeArrowheads="1"/>
                </p:cNvSpPr>
                <p:nvPr/>
              </p:nvSpPr>
              <p:spPr bwMode="auto">
                <a:xfrm>
                  <a:off x="1882" y="1570"/>
                  <a:ext cx="466" cy="288"/>
                </a:xfrm>
                <a:prstGeom prst="rect">
                  <a:avLst/>
                </a:prstGeom>
                <a:noFill/>
                <a:ln w="9525">
                  <a:noFill/>
                  <a:miter lim="800000"/>
                  <a:headEnd/>
                  <a:tailEnd/>
                </a:ln>
                <a:effectLst/>
              </p:spPr>
              <p:txBody>
                <a:bodyPr>
                  <a:spAutoFit/>
                </a:bodyPr>
                <a:lstStyle/>
                <a:p>
                  <a:pPr algn="ctr" defTabSz="914400"/>
                  <a:r>
                    <a:rPr lang="en-US" altLang="zh-CN">
                      <a:latin typeface="Times New Roman" pitchFamily="18" charset="0"/>
                    </a:rPr>
                    <a:t>=1</a:t>
                  </a:r>
                </a:p>
              </p:txBody>
            </p:sp>
          </p:grpSp>
          <p:grpSp>
            <p:nvGrpSpPr>
              <p:cNvPr id="54288" name="Group 16"/>
              <p:cNvGrpSpPr>
                <a:grpSpLocks/>
              </p:cNvGrpSpPr>
              <p:nvPr/>
            </p:nvGrpSpPr>
            <p:grpSpPr bwMode="auto">
              <a:xfrm>
                <a:off x="2970" y="1889"/>
                <a:ext cx="466" cy="408"/>
                <a:chOff x="1882" y="2342"/>
                <a:chExt cx="466" cy="408"/>
              </a:xfrm>
            </p:grpSpPr>
            <p:grpSp>
              <p:nvGrpSpPr>
                <p:cNvPr id="54284" name="Group 12"/>
                <p:cNvGrpSpPr>
                  <a:grpSpLocks/>
                </p:cNvGrpSpPr>
                <p:nvPr/>
              </p:nvGrpSpPr>
              <p:grpSpPr bwMode="auto">
                <a:xfrm>
                  <a:off x="1882" y="2342"/>
                  <a:ext cx="466" cy="408"/>
                  <a:chOff x="1882" y="1525"/>
                  <a:chExt cx="466" cy="408"/>
                </a:xfrm>
              </p:grpSpPr>
              <p:sp>
                <p:nvSpPr>
                  <p:cNvPr id="54285" name="Rectangle 13"/>
                  <p:cNvSpPr>
                    <a:spLocks noChangeArrowheads="1"/>
                  </p:cNvSpPr>
                  <p:nvPr/>
                </p:nvSpPr>
                <p:spPr bwMode="auto">
                  <a:xfrm>
                    <a:off x="1973" y="1525"/>
                    <a:ext cx="272"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4286" name="Text Box 14"/>
                  <p:cNvSpPr txBox="1">
                    <a:spLocks noChangeArrowheads="1"/>
                  </p:cNvSpPr>
                  <p:nvPr/>
                </p:nvSpPr>
                <p:spPr bwMode="auto">
                  <a:xfrm>
                    <a:off x="1882" y="1570"/>
                    <a:ext cx="466" cy="288"/>
                  </a:xfrm>
                  <a:prstGeom prst="rect">
                    <a:avLst/>
                  </a:prstGeom>
                  <a:noFill/>
                  <a:ln w="9525">
                    <a:noFill/>
                    <a:miter lim="800000"/>
                    <a:headEnd/>
                    <a:tailEnd/>
                  </a:ln>
                  <a:effectLst/>
                </p:spPr>
                <p:txBody>
                  <a:bodyPr>
                    <a:spAutoFit/>
                  </a:bodyPr>
                  <a:lstStyle/>
                  <a:p>
                    <a:pPr algn="ctr" defTabSz="914400"/>
                    <a:r>
                      <a:rPr lang="en-US" altLang="zh-CN">
                        <a:latin typeface="Times New Roman" pitchFamily="18" charset="0"/>
                      </a:rPr>
                      <a:t>&amp;</a:t>
                    </a:r>
                  </a:p>
                </p:txBody>
              </p:sp>
            </p:grpSp>
            <p:sp>
              <p:nvSpPr>
                <p:cNvPr id="54287" name="Oval 15"/>
                <p:cNvSpPr>
                  <a:spLocks noChangeArrowheads="1"/>
                </p:cNvSpPr>
                <p:nvPr/>
              </p:nvSpPr>
              <p:spPr bwMode="auto">
                <a:xfrm>
                  <a:off x="2245" y="2501"/>
                  <a:ext cx="91" cy="91"/>
                </a:xfrm>
                <a:prstGeom prst="ellipse">
                  <a:avLst/>
                </a:prstGeom>
                <a:noFill/>
                <a:ln w="22225">
                  <a:solidFill>
                    <a:schemeClr val="tx1"/>
                  </a:solidFill>
                  <a:round/>
                  <a:headEnd/>
                  <a:tailEnd/>
                </a:ln>
                <a:effectLst/>
              </p:spPr>
              <p:txBody>
                <a:bodyPr wrap="none" anchor="ctr"/>
                <a:lstStyle/>
                <a:p>
                  <a:endParaRPr lang="zh-CN" altLang="en-US"/>
                </a:p>
              </p:txBody>
            </p:sp>
          </p:grpSp>
          <p:grpSp>
            <p:nvGrpSpPr>
              <p:cNvPr id="54289" name="Group 17"/>
              <p:cNvGrpSpPr>
                <a:grpSpLocks/>
              </p:cNvGrpSpPr>
              <p:nvPr/>
            </p:nvGrpSpPr>
            <p:grpSpPr bwMode="auto">
              <a:xfrm>
                <a:off x="2970" y="2433"/>
                <a:ext cx="466" cy="408"/>
                <a:chOff x="1882" y="2342"/>
                <a:chExt cx="466" cy="408"/>
              </a:xfrm>
            </p:grpSpPr>
            <p:grpSp>
              <p:nvGrpSpPr>
                <p:cNvPr id="54290" name="Group 18"/>
                <p:cNvGrpSpPr>
                  <a:grpSpLocks/>
                </p:cNvGrpSpPr>
                <p:nvPr/>
              </p:nvGrpSpPr>
              <p:grpSpPr bwMode="auto">
                <a:xfrm>
                  <a:off x="1882" y="2342"/>
                  <a:ext cx="466" cy="408"/>
                  <a:chOff x="1882" y="1525"/>
                  <a:chExt cx="466" cy="408"/>
                </a:xfrm>
              </p:grpSpPr>
              <p:sp>
                <p:nvSpPr>
                  <p:cNvPr id="54291" name="Rectangle 19"/>
                  <p:cNvSpPr>
                    <a:spLocks noChangeArrowheads="1"/>
                  </p:cNvSpPr>
                  <p:nvPr/>
                </p:nvSpPr>
                <p:spPr bwMode="auto">
                  <a:xfrm>
                    <a:off x="1973" y="1525"/>
                    <a:ext cx="272"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4292" name="Text Box 20"/>
                  <p:cNvSpPr txBox="1">
                    <a:spLocks noChangeArrowheads="1"/>
                  </p:cNvSpPr>
                  <p:nvPr/>
                </p:nvSpPr>
                <p:spPr bwMode="auto">
                  <a:xfrm>
                    <a:off x="1882" y="1570"/>
                    <a:ext cx="466" cy="288"/>
                  </a:xfrm>
                  <a:prstGeom prst="rect">
                    <a:avLst/>
                  </a:prstGeom>
                  <a:noFill/>
                  <a:ln w="9525">
                    <a:noFill/>
                    <a:miter lim="800000"/>
                    <a:headEnd/>
                    <a:tailEnd/>
                  </a:ln>
                  <a:effectLst/>
                </p:spPr>
                <p:txBody>
                  <a:bodyPr>
                    <a:spAutoFit/>
                  </a:bodyPr>
                  <a:lstStyle/>
                  <a:p>
                    <a:pPr algn="ctr" defTabSz="914400"/>
                    <a:r>
                      <a:rPr lang="en-US" altLang="zh-CN">
                        <a:latin typeface="Times New Roman" pitchFamily="18" charset="0"/>
                      </a:rPr>
                      <a:t>&amp;</a:t>
                    </a:r>
                  </a:p>
                </p:txBody>
              </p:sp>
            </p:grpSp>
            <p:sp>
              <p:nvSpPr>
                <p:cNvPr id="54293" name="Oval 21"/>
                <p:cNvSpPr>
                  <a:spLocks noChangeArrowheads="1"/>
                </p:cNvSpPr>
                <p:nvPr/>
              </p:nvSpPr>
              <p:spPr bwMode="auto">
                <a:xfrm>
                  <a:off x="2245" y="2501"/>
                  <a:ext cx="91" cy="91"/>
                </a:xfrm>
                <a:prstGeom prst="ellipse">
                  <a:avLst/>
                </a:prstGeom>
                <a:noFill/>
                <a:ln w="22225">
                  <a:solidFill>
                    <a:schemeClr val="tx1"/>
                  </a:solidFill>
                  <a:round/>
                  <a:headEnd/>
                  <a:tailEnd/>
                </a:ln>
                <a:effectLst/>
              </p:spPr>
              <p:txBody>
                <a:bodyPr wrap="none" anchor="ctr"/>
                <a:lstStyle/>
                <a:p>
                  <a:endParaRPr lang="zh-CN" altLang="en-US"/>
                </a:p>
              </p:txBody>
            </p:sp>
          </p:grpSp>
          <p:grpSp>
            <p:nvGrpSpPr>
              <p:cNvPr id="54294" name="Group 22"/>
              <p:cNvGrpSpPr>
                <a:grpSpLocks/>
              </p:cNvGrpSpPr>
              <p:nvPr/>
            </p:nvGrpSpPr>
            <p:grpSpPr bwMode="auto">
              <a:xfrm>
                <a:off x="3697" y="2174"/>
                <a:ext cx="466" cy="408"/>
                <a:chOff x="1882" y="2342"/>
                <a:chExt cx="466" cy="408"/>
              </a:xfrm>
            </p:grpSpPr>
            <p:grpSp>
              <p:nvGrpSpPr>
                <p:cNvPr id="54295" name="Group 23"/>
                <p:cNvGrpSpPr>
                  <a:grpSpLocks/>
                </p:cNvGrpSpPr>
                <p:nvPr/>
              </p:nvGrpSpPr>
              <p:grpSpPr bwMode="auto">
                <a:xfrm>
                  <a:off x="1882" y="2342"/>
                  <a:ext cx="466" cy="408"/>
                  <a:chOff x="1882" y="1525"/>
                  <a:chExt cx="466" cy="408"/>
                </a:xfrm>
              </p:grpSpPr>
              <p:sp>
                <p:nvSpPr>
                  <p:cNvPr id="54296" name="Rectangle 24"/>
                  <p:cNvSpPr>
                    <a:spLocks noChangeArrowheads="1"/>
                  </p:cNvSpPr>
                  <p:nvPr/>
                </p:nvSpPr>
                <p:spPr bwMode="auto">
                  <a:xfrm>
                    <a:off x="1973" y="1525"/>
                    <a:ext cx="272"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4297" name="Text Box 25"/>
                  <p:cNvSpPr txBox="1">
                    <a:spLocks noChangeArrowheads="1"/>
                  </p:cNvSpPr>
                  <p:nvPr/>
                </p:nvSpPr>
                <p:spPr bwMode="auto">
                  <a:xfrm>
                    <a:off x="1882" y="1570"/>
                    <a:ext cx="466" cy="288"/>
                  </a:xfrm>
                  <a:prstGeom prst="rect">
                    <a:avLst/>
                  </a:prstGeom>
                  <a:noFill/>
                  <a:ln w="9525">
                    <a:noFill/>
                    <a:miter lim="800000"/>
                    <a:headEnd/>
                    <a:tailEnd/>
                  </a:ln>
                  <a:effectLst/>
                </p:spPr>
                <p:txBody>
                  <a:bodyPr>
                    <a:spAutoFit/>
                  </a:bodyPr>
                  <a:lstStyle/>
                  <a:p>
                    <a:pPr algn="ctr" defTabSz="914400"/>
                    <a:r>
                      <a:rPr lang="en-US" altLang="zh-CN">
                        <a:latin typeface="Times New Roman" pitchFamily="18" charset="0"/>
                      </a:rPr>
                      <a:t>&amp;</a:t>
                    </a:r>
                  </a:p>
                </p:txBody>
              </p:sp>
            </p:grpSp>
            <p:sp>
              <p:nvSpPr>
                <p:cNvPr id="54298" name="Oval 26"/>
                <p:cNvSpPr>
                  <a:spLocks noChangeArrowheads="1"/>
                </p:cNvSpPr>
                <p:nvPr/>
              </p:nvSpPr>
              <p:spPr bwMode="auto">
                <a:xfrm>
                  <a:off x="2245" y="2501"/>
                  <a:ext cx="91" cy="91"/>
                </a:xfrm>
                <a:prstGeom prst="ellipse">
                  <a:avLst/>
                </a:prstGeom>
                <a:noFill/>
                <a:ln w="22225">
                  <a:solidFill>
                    <a:schemeClr val="tx1"/>
                  </a:solidFill>
                  <a:round/>
                  <a:headEnd/>
                  <a:tailEnd/>
                </a:ln>
                <a:effectLst/>
              </p:spPr>
              <p:txBody>
                <a:bodyPr wrap="none" anchor="ctr"/>
                <a:lstStyle/>
                <a:p>
                  <a:endParaRPr lang="zh-CN" altLang="en-US"/>
                </a:p>
              </p:txBody>
            </p:sp>
          </p:grpSp>
          <p:sp>
            <p:nvSpPr>
              <p:cNvPr id="54299" name="Line 27"/>
              <p:cNvSpPr>
                <a:spLocks noChangeShapeType="1"/>
              </p:cNvSpPr>
              <p:nvPr/>
            </p:nvSpPr>
            <p:spPr bwMode="auto">
              <a:xfrm>
                <a:off x="3424" y="2638"/>
                <a:ext cx="182" cy="0"/>
              </a:xfrm>
              <a:prstGeom prst="line">
                <a:avLst/>
              </a:prstGeom>
              <a:noFill/>
              <a:ln w="22225">
                <a:solidFill>
                  <a:schemeClr val="tx1"/>
                </a:solidFill>
                <a:round/>
                <a:headEnd/>
                <a:tailEnd/>
              </a:ln>
              <a:effectLst/>
            </p:spPr>
            <p:txBody>
              <a:bodyPr/>
              <a:lstStyle/>
              <a:p>
                <a:endParaRPr lang="zh-CN" altLang="en-US"/>
              </a:p>
            </p:txBody>
          </p:sp>
          <p:sp>
            <p:nvSpPr>
              <p:cNvPr id="54300" name="Line 28"/>
              <p:cNvSpPr>
                <a:spLocks noChangeShapeType="1"/>
              </p:cNvSpPr>
              <p:nvPr/>
            </p:nvSpPr>
            <p:spPr bwMode="auto">
              <a:xfrm>
                <a:off x="3424" y="2094"/>
                <a:ext cx="182" cy="0"/>
              </a:xfrm>
              <a:prstGeom prst="line">
                <a:avLst/>
              </a:prstGeom>
              <a:noFill/>
              <a:ln w="22225">
                <a:solidFill>
                  <a:schemeClr val="tx1"/>
                </a:solidFill>
                <a:round/>
                <a:headEnd/>
                <a:tailEnd/>
              </a:ln>
              <a:effectLst/>
            </p:spPr>
            <p:txBody>
              <a:bodyPr/>
              <a:lstStyle/>
              <a:p>
                <a:endParaRPr lang="zh-CN" altLang="en-US"/>
              </a:p>
            </p:txBody>
          </p:sp>
          <p:sp>
            <p:nvSpPr>
              <p:cNvPr id="54301" name="Line 29"/>
              <p:cNvSpPr>
                <a:spLocks noChangeShapeType="1"/>
              </p:cNvSpPr>
              <p:nvPr/>
            </p:nvSpPr>
            <p:spPr bwMode="auto">
              <a:xfrm>
                <a:off x="3605" y="2297"/>
                <a:ext cx="182" cy="0"/>
              </a:xfrm>
              <a:prstGeom prst="line">
                <a:avLst/>
              </a:prstGeom>
              <a:noFill/>
              <a:ln w="22225">
                <a:solidFill>
                  <a:schemeClr val="tx1"/>
                </a:solidFill>
                <a:round/>
                <a:headEnd/>
                <a:tailEnd/>
              </a:ln>
              <a:effectLst/>
            </p:spPr>
            <p:txBody>
              <a:bodyPr/>
              <a:lstStyle/>
              <a:p>
                <a:endParaRPr lang="zh-CN" altLang="en-US"/>
              </a:p>
            </p:txBody>
          </p:sp>
          <p:sp>
            <p:nvSpPr>
              <p:cNvPr id="54302" name="Line 30"/>
              <p:cNvSpPr>
                <a:spLocks noChangeShapeType="1"/>
              </p:cNvSpPr>
              <p:nvPr/>
            </p:nvSpPr>
            <p:spPr bwMode="auto">
              <a:xfrm>
                <a:off x="3605" y="2476"/>
                <a:ext cx="182" cy="0"/>
              </a:xfrm>
              <a:prstGeom prst="line">
                <a:avLst/>
              </a:prstGeom>
              <a:noFill/>
              <a:ln w="22225">
                <a:solidFill>
                  <a:schemeClr val="tx1"/>
                </a:solidFill>
                <a:round/>
                <a:headEnd/>
                <a:tailEnd/>
              </a:ln>
              <a:effectLst/>
            </p:spPr>
            <p:txBody>
              <a:bodyPr/>
              <a:lstStyle/>
              <a:p>
                <a:endParaRPr lang="zh-CN" altLang="en-US"/>
              </a:p>
            </p:txBody>
          </p:sp>
          <p:sp>
            <p:nvSpPr>
              <p:cNvPr id="54303" name="Line 31"/>
              <p:cNvSpPr>
                <a:spLocks noChangeShapeType="1"/>
              </p:cNvSpPr>
              <p:nvPr/>
            </p:nvSpPr>
            <p:spPr bwMode="auto">
              <a:xfrm flipV="1">
                <a:off x="3605" y="2094"/>
                <a:ext cx="0" cy="203"/>
              </a:xfrm>
              <a:prstGeom prst="line">
                <a:avLst/>
              </a:prstGeom>
              <a:noFill/>
              <a:ln w="22225">
                <a:solidFill>
                  <a:schemeClr val="tx1"/>
                </a:solidFill>
                <a:round/>
                <a:headEnd/>
                <a:tailEnd/>
              </a:ln>
              <a:effectLst/>
            </p:spPr>
            <p:txBody>
              <a:bodyPr/>
              <a:lstStyle/>
              <a:p>
                <a:endParaRPr lang="zh-CN" altLang="en-US"/>
              </a:p>
            </p:txBody>
          </p:sp>
          <p:sp>
            <p:nvSpPr>
              <p:cNvPr id="54304" name="Line 32"/>
              <p:cNvSpPr>
                <a:spLocks noChangeShapeType="1"/>
              </p:cNvSpPr>
              <p:nvPr/>
            </p:nvSpPr>
            <p:spPr bwMode="auto">
              <a:xfrm flipV="1">
                <a:off x="3605" y="2478"/>
                <a:ext cx="0" cy="158"/>
              </a:xfrm>
              <a:prstGeom prst="line">
                <a:avLst/>
              </a:prstGeom>
              <a:noFill/>
              <a:ln w="22225">
                <a:solidFill>
                  <a:schemeClr val="tx1"/>
                </a:solidFill>
                <a:round/>
                <a:headEnd/>
                <a:tailEnd/>
              </a:ln>
              <a:effectLst/>
            </p:spPr>
            <p:txBody>
              <a:bodyPr/>
              <a:lstStyle/>
              <a:p>
                <a:endParaRPr lang="zh-CN" altLang="en-US"/>
              </a:p>
            </p:txBody>
          </p:sp>
          <p:grpSp>
            <p:nvGrpSpPr>
              <p:cNvPr id="54313" name="Group 41"/>
              <p:cNvGrpSpPr>
                <a:grpSpLocks/>
              </p:cNvGrpSpPr>
              <p:nvPr/>
            </p:nvGrpSpPr>
            <p:grpSpPr bwMode="auto">
              <a:xfrm>
                <a:off x="1066" y="2070"/>
                <a:ext cx="907" cy="817"/>
                <a:chOff x="431" y="2976"/>
                <a:chExt cx="907" cy="817"/>
              </a:xfrm>
            </p:grpSpPr>
            <p:sp>
              <p:nvSpPr>
                <p:cNvPr id="54307" name="Rectangle 35"/>
                <p:cNvSpPr>
                  <a:spLocks noChangeArrowheads="1"/>
                </p:cNvSpPr>
                <p:nvPr/>
              </p:nvSpPr>
              <p:spPr bwMode="auto">
                <a:xfrm>
                  <a:off x="794" y="2976"/>
                  <a:ext cx="544" cy="817"/>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4308" name="Text Box 36"/>
                <p:cNvSpPr txBox="1">
                  <a:spLocks noChangeArrowheads="1"/>
                </p:cNvSpPr>
                <p:nvPr/>
              </p:nvSpPr>
              <p:spPr bwMode="auto">
                <a:xfrm>
                  <a:off x="711" y="3473"/>
                  <a:ext cx="466" cy="288"/>
                </a:xfrm>
                <a:prstGeom prst="rect">
                  <a:avLst/>
                </a:prstGeom>
                <a:noFill/>
                <a:ln w="9525">
                  <a:noFill/>
                  <a:miter lim="800000"/>
                  <a:headEnd/>
                  <a:tailEnd/>
                </a:ln>
                <a:effectLst/>
              </p:spPr>
              <p:txBody>
                <a:bodyPr>
                  <a:spAutoFit/>
                </a:bodyPr>
                <a:lstStyle/>
                <a:p>
                  <a:pPr algn="ctr" defTabSz="914400"/>
                  <a:r>
                    <a:rPr lang="en-US" altLang="zh-CN">
                      <a:latin typeface="Times New Roman" pitchFamily="18" charset="0"/>
                    </a:rPr>
                    <a:t>ID</a:t>
                  </a:r>
                </a:p>
              </p:txBody>
            </p:sp>
            <p:sp>
              <p:nvSpPr>
                <p:cNvPr id="54310" name="AutoShape 38"/>
                <p:cNvSpPr>
                  <a:spLocks noChangeArrowheads="1"/>
                </p:cNvSpPr>
                <p:nvPr/>
              </p:nvSpPr>
              <p:spPr bwMode="auto">
                <a:xfrm rot="5400000">
                  <a:off x="794" y="3112"/>
                  <a:ext cx="135" cy="136"/>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4312" name="Line 40"/>
                <p:cNvSpPr>
                  <a:spLocks noChangeShapeType="1"/>
                </p:cNvSpPr>
                <p:nvPr/>
              </p:nvSpPr>
              <p:spPr bwMode="auto">
                <a:xfrm>
                  <a:off x="431" y="3174"/>
                  <a:ext cx="363" cy="0"/>
                </a:xfrm>
                <a:prstGeom prst="line">
                  <a:avLst/>
                </a:prstGeom>
                <a:noFill/>
                <a:ln w="22225">
                  <a:solidFill>
                    <a:schemeClr val="tx1"/>
                  </a:solidFill>
                  <a:round/>
                  <a:headEnd/>
                  <a:tailEnd/>
                </a:ln>
                <a:effectLst/>
              </p:spPr>
              <p:txBody>
                <a:bodyPr/>
                <a:lstStyle/>
                <a:p>
                  <a:endParaRPr lang="zh-CN" altLang="en-US"/>
                </a:p>
              </p:txBody>
            </p:sp>
          </p:grpSp>
          <p:sp>
            <p:nvSpPr>
              <p:cNvPr id="54314" name="Line 42"/>
              <p:cNvSpPr>
                <a:spLocks noChangeShapeType="1"/>
              </p:cNvSpPr>
              <p:nvPr/>
            </p:nvSpPr>
            <p:spPr bwMode="auto">
              <a:xfrm>
                <a:off x="1066" y="1253"/>
                <a:ext cx="1360" cy="0"/>
              </a:xfrm>
              <a:prstGeom prst="line">
                <a:avLst/>
              </a:prstGeom>
              <a:noFill/>
              <a:ln w="22225">
                <a:solidFill>
                  <a:schemeClr val="tx1"/>
                </a:solidFill>
                <a:round/>
                <a:headEnd/>
                <a:tailEnd/>
              </a:ln>
              <a:effectLst/>
            </p:spPr>
            <p:txBody>
              <a:bodyPr/>
              <a:lstStyle/>
              <a:p>
                <a:endParaRPr lang="zh-CN" altLang="en-US"/>
              </a:p>
            </p:txBody>
          </p:sp>
          <p:sp>
            <p:nvSpPr>
              <p:cNvPr id="54315" name="Line 43"/>
              <p:cNvSpPr>
                <a:spLocks noChangeShapeType="1"/>
              </p:cNvSpPr>
              <p:nvPr/>
            </p:nvSpPr>
            <p:spPr bwMode="auto">
              <a:xfrm>
                <a:off x="1066" y="1480"/>
                <a:ext cx="1360" cy="0"/>
              </a:xfrm>
              <a:prstGeom prst="line">
                <a:avLst/>
              </a:prstGeom>
              <a:noFill/>
              <a:ln w="22225">
                <a:solidFill>
                  <a:schemeClr val="tx1"/>
                </a:solidFill>
                <a:round/>
                <a:headEnd/>
                <a:tailEnd/>
              </a:ln>
              <a:effectLst/>
            </p:spPr>
            <p:txBody>
              <a:bodyPr/>
              <a:lstStyle/>
              <a:p>
                <a:endParaRPr lang="zh-CN" altLang="en-US"/>
              </a:p>
            </p:txBody>
          </p:sp>
          <p:sp>
            <p:nvSpPr>
              <p:cNvPr id="54316" name="Line 44"/>
              <p:cNvSpPr>
                <a:spLocks noChangeShapeType="1"/>
              </p:cNvSpPr>
              <p:nvPr/>
            </p:nvSpPr>
            <p:spPr bwMode="auto">
              <a:xfrm>
                <a:off x="2698" y="1360"/>
                <a:ext cx="1089" cy="0"/>
              </a:xfrm>
              <a:prstGeom prst="line">
                <a:avLst/>
              </a:prstGeom>
              <a:noFill/>
              <a:ln w="22225">
                <a:solidFill>
                  <a:schemeClr val="tx1"/>
                </a:solidFill>
                <a:round/>
                <a:headEnd/>
                <a:tailEnd/>
              </a:ln>
              <a:effectLst/>
            </p:spPr>
            <p:txBody>
              <a:bodyPr/>
              <a:lstStyle/>
              <a:p>
                <a:endParaRPr lang="zh-CN" altLang="en-US"/>
              </a:p>
            </p:txBody>
          </p:sp>
          <p:sp>
            <p:nvSpPr>
              <p:cNvPr id="54317" name="Line 45"/>
              <p:cNvSpPr>
                <a:spLocks noChangeShapeType="1"/>
              </p:cNvSpPr>
              <p:nvPr/>
            </p:nvSpPr>
            <p:spPr bwMode="auto">
              <a:xfrm>
                <a:off x="2290" y="1979"/>
                <a:ext cx="770" cy="0"/>
              </a:xfrm>
              <a:prstGeom prst="line">
                <a:avLst/>
              </a:prstGeom>
              <a:noFill/>
              <a:ln w="22225">
                <a:solidFill>
                  <a:schemeClr val="tx1"/>
                </a:solidFill>
                <a:round/>
                <a:headEnd/>
                <a:tailEnd/>
              </a:ln>
              <a:effectLst/>
            </p:spPr>
            <p:txBody>
              <a:bodyPr/>
              <a:lstStyle/>
              <a:p>
                <a:endParaRPr lang="zh-CN" altLang="en-US"/>
              </a:p>
            </p:txBody>
          </p:sp>
          <p:sp>
            <p:nvSpPr>
              <p:cNvPr id="54318" name="Line 46"/>
              <p:cNvSpPr>
                <a:spLocks noChangeShapeType="1"/>
              </p:cNvSpPr>
              <p:nvPr/>
            </p:nvSpPr>
            <p:spPr bwMode="auto">
              <a:xfrm>
                <a:off x="2154" y="2206"/>
                <a:ext cx="906" cy="0"/>
              </a:xfrm>
              <a:prstGeom prst="line">
                <a:avLst/>
              </a:prstGeom>
              <a:noFill/>
              <a:ln w="22225">
                <a:solidFill>
                  <a:schemeClr val="tx1"/>
                </a:solidFill>
                <a:round/>
                <a:headEnd/>
                <a:tailEnd/>
              </a:ln>
              <a:effectLst/>
            </p:spPr>
            <p:txBody>
              <a:bodyPr/>
              <a:lstStyle/>
              <a:p>
                <a:endParaRPr lang="zh-CN" altLang="en-US"/>
              </a:p>
            </p:txBody>
          </p:sp>
          <p:sp>
            <p:nvSpPr>
              <p:cNvPr id="54319" name="Line 47"/>
              <p:cNvSpPr>
                <a:spLocks noChangeShapeType="1"/>
              </p:cNvSpPr>
              <p:nvPr/>
            </p:nvSpPr>
            <p:spPr bwMode="auto">
              <a:xfrm flipV="1">
                <a:off x="2290" y="1480"/>
                <a:ext cx="0" cy="499"/>
              </a:xfrm>
              <a:prstGeom prst="line">
                <a:avLst/>
              </a:prstGeom>
              <a:noFill/>
              <a:ln w="22225">
                <a:solidFill>
                  <a:schemeClr val="tx1"/>
                </a:solidFill>
                <a:round/>
                <a:headEnd/>
                <a:tailEnd/>
              </a:ln>
              <a:effectLst/>
            </p:spPr>
            <p:txBody>
              <a:bodyPr/>
              <a:lstStyle/>
              <a:p>
                <a:endParaRPr lang="zh-CN" altLang="en-US"/>
              </a:p>
            </p:txBody>
          </p:sp>
          <p:sp>
            <p:nvSpPr>
              <p:cNvPr id="54320" name="Line 48"/>
              <p:cNvSpPr>
                <a:spLocks noChangeShapeType="1"/>
              </p:cNvSpPr>
              <p:nvPr/>
            </p:nvSpPr>
            <p:spPr bwMode="auto">
              <a:xfrm flipV="1">
                <a:off x="2154" y="1253"/>
                <a:ext cx="0" cy="953"/>
              </a:xfrm>
              <a:prstGeom prst="line">
                <a:avLst/>
              </a:prstGeom>
              <a:noFill/>
              <a:ln w="22225">
                <a:solidFill>
                  <a:schemeClr val="tx1"/>
                </a:solidFill>
                <a:round/>
                <a:headEnd/>
                <a:tailEnd/>
              </a:ln>
              <a:effectLst/>
            </p:spPr>
            <p:txBody>
              <a:bodyPr/>
              <a:lstStyle/>
              <a:p>
                <a:endParaRPr lang="zh-CN" altLang="en-US"/>
              </a:p>
            </p:txBody>
          </p:sp>
          <p:sp>
            <p:nvSpPr>
              <p:cNvPr id="54321" name="Line 49"/>
              <p:cNvSpPr>
                <a:spLocks noChangeShapeType="1"/>
              </p:cNvSpPr>
              <p:nvPr/>
            </p:nvSpPr>
            <p:spPr bwMode="auto">
              <a:xfrm flipV="1">
                <a:off x="2925" y="1352"/>
                <a:ext cx="0" cy="1179"/>
              </a:xfrm>
              <a:prstGeom prst="line">
                <a:avLst/>
              </a:prstGeom>
              <a:noFill/>
              <a:ln w="22225">
                <a:solidFill>
                  <a:schemeClr val="tx1"/>
                </a:solidFill>
                <a:round/>
                <a:headEnd/>
                <a:tailEnd/>
              </a:ln>
              <a:effectLst/>
            </p:spPr>
            <p:txBody>
              <a:bodyPr/>
              <a:lstStyle/>
              <a:p>
                <a:endParaRPr lang="zh-CN" altLang="en-US"/>
              </a:p>
            </p:txBody>
          </p:sp>
          <p:sp>
            <p:nvSpPr>
              <p:cNvPr id="54322" name="Line 50"/>
              <p:cNvSpPr>
                <a:spLocks noChangeShapeType="1"/>
              </p:cNvSpPr>
              <p:nvPr/>
            </p:nvSpPr>
            <p:spPr bwMode="auto">
              <a:xfrm>
                <a:off x="2925" y="2523"/>
                <a:ext cx="137" cy="0"/>
              </a:xfrm>
              <a:prstGeom prst="line">
                <a:avLst/>
              </a:prstGeom>
              <a:noFill/>
              <a:ln w="22225">
                <a:solidFill>
                  <a:schemeClr val="tx1"/>
                </a:solidFill>
                <a:round/>
                <a:headEnd/>
                <a:tailEnd/>
              </a:ln>
              <a:effectLst/>
            </p:spPr>
            <p:txBody>
              <a:bodyPr/>
              <a:lstStyle/>
              <a:p>
                <a:endParaRPr lang="zh-CN" altLang="en-US"/>
              </a:p>
            </p:txBody>
          </p:sp>
          <p:sp>
            <p:nvSpPr>
              <p:cNvPr id="54323" name="Line 51"/>
              <p:cNvSpPr>
                <a:spLocks noChangeShapeType="1"/>
              </p:cNvSpPr>
              <p:nvPr/>
            </p:nvSpPr>
            <p:spPr bwMode="auto">
              <a:xfrm>
                <a:off x="1973" y="2750"/>
                <a:ext cx="1088" cy="0"/>
              </a:xfrm>
              <a:prstGeom prst="line">
                <a:avLst/>
              </a:prstGeom>
              <a:noFill/>
              <a:ln w="22225">
                <a:solidFill>
                  <a:schemeClr val="tx1"/>
                </a:solidFill>
                <a:round/>
                <a:headEnd/>
                <a:tailEnd/>
              </a:ln>
              <a:effectLst/>
            </p:spPr>
            <p:txBody>
              <a:bodyPr/>
              <a:lstStyle/>
              <a:p>
                <a:endParaRPr lang="zh-CN" altLang="en-US"/>
              </a:p>
            </p:txBody>
          </p:sp>
          <p:sp>
            <p:nvSpPr>
              <p:cNvPr id="54324" name="Line 52"/>
              <p:cNvSpPr>
                <a:spLocks noChangeShapeType="1"/>
              </p:cNvSpPr>
              <p:nvPr/>
            </p:nvSpPr>
            <p:spPr bwMode="auto">
              <a:xfrm>
                <a:off x="4059" y="1459"/>
                <a:ext cx="453" cy="0"/>
              </a:xfrm>
              <a:prstGeom prst="line">
                <a:avLst/>
              </a:prstGeom>
              <a:noFill/>
              <a:ln w="22225">
                <a:solidFill>
                  <a:schemeClr val="tx1"/>
                </a:solidFill>
                <a:round/>
                <a:headEnd/>
                <a:tailEnd/>
              </a:ln>
              <a:effectLst/>
            </p:spPr>
            <p:txBody>
              <a:bodyPr/>
              <a:lstStyle/>
              <a:p>
                <a:endParaRPr lang="zh-CN" altLang="en-US"/>
              </a:p>
            </p:txBody>
          </p:sp>
          <p:sp>
            <p:nvSpPr>
              <p:cNvPr id="54325" name="Line 53"/>
              <p:cNvSpPr>
                <a:spLocks noChangeShapeType="1"/>
              </p:cNvSpPr>
              <p:nvPr/>
            </p:nvSpPr>
            <p:spPr bwMode="auto">
              <a:xfrm>
                <a:off x="4150" y="2379"/>
                <a:ext cx="136" cy="0"/>
              </a:xfrm>
              <a:prstGeom prst="line">
                <a:avLst/>
              </a:prstGeom>
              <a:noFill/>
              <a:ln w="22225">
                <a:solidFill>
                  <a:schemeClr val="tx1"/>
                </a:solidFill>
                <a:round/>
                <a:headEnd/>
                <a:tailEnd/>
              </a:ln>
              <a:effectLst/>
            </p:spPr>
            <p:txBody>
              <a:bodyPr/>
              <a:lstStyle/>
              <a:p>
                <a:endParaRPr lang="zh-CN" altLang="en-US"/>
              </a:p>
            </p:txBody>
          </p:sp>
          <p:sp>
            <p:nvSpPr>
              <p:cNvPr id="54326" name="Line 54"/>
              <p:cNvSpPr>
                <a:spLocks noChangeShapeType="1"/>
              </p:cNvSpPr>
              <p:nvPr/>
            </p:nvSpPr>
            <p:spPr bwMode="auto">
              <a:xfrm>
                <a:off x="2789" y="1571"/>
                <a:ext cx="992" cy="0"/>
              </a:xfrm>
              <a:prstGeom prst="line">
                <a:avLst/>
              </a:prstGeom>
              <a:noFill/>
              <a:ln w="22225">
                <a:solidFill>
                  <a:schemeClr val="tx1"/>
                </a:solidFill>
                <a:round/>
                <a:headEnd/>
                <a:tailEnd/>
              </a:ln>
              <a:effectLst/>
            </p:spPr>
            <p:txBody>
              <a:bodyPr/>
              <a:lstStyle/>
              <a:p>
                <a:endParaRPr lang="zh-CN" altLang="en-US"/>
              </a:p>
            </p:txBody>
          </p:sp>
          <p:sp>
            <p:nvSpPr>
              <p:cNvPr id="54327" name="Line 55"/>
              <p:cNvSpPr>
                <a:spLocks noChangeShapeType="1"/>
              </p:cNvSpPr>
              <p:nvPr/>
            </p:nvSpPr>
            <p:spPr bwMode="auto">
              <a:xfrm flipV="1">
                <a:off x="2789" y="1571"/>
                <a:ext cx="0" cy="1179"/>
              </a:xfrm>
              <a:prstGeom prst="line">
                <a:avLst/>
              </a:prstGeom>
              <a:noFill/>
              <a:ln w="22225">
                <a:solidFill>
                  <a:schemeClr val="tx1"/>
                </a:solidFill>
                <a:round/>
                <a:headEnd/>
                <a:tailEnd/>
              </a:ln>
              <a:effectLst/>
            </p:spPr>
            <p:txBody>
              <a:bodyPr/>
              <a:lstStyle/>
              <a:p>
                <a:endParaRPr lang="zh-CN" altLang="en-US"/>
              </a:p>
            </p:txBody>
          </p:sp>
          <p:sp>
            <p:nvSpPr>
              <p:cNvPr id="54328" name="Line 56"/>
              <p:cNvSpPr>
                <a:spLocks noChangeShapeType="1"/>
              </p:cNvSpPr>
              <p:nvPr/>
            </p:nvSpPr>
            <p:spPr bwMode="auto">
              <a:xfrm flipV="1">
                <a:off x="4286" y="2371"/>
                <a:ext cx="0" cy="651"/>
              </a:xfrm>
              <a:prstGeom prst="line">
                <a:avLst/>
              </a:prstGeom>
              <a:noFill/>
              <a:ln w="22225">
                <a:solidFill>
                  <a:schemeClr val="tx1"/>
                </a:solidFill>
                <a:round/>
                <a:headEnd/>
                <a:tailEnd/>
              </a:ln>
              <a:effectLst/>
            </p:spPr>
            <p:txBody>
              <a:bodyPr/>
              <a:lstStyle/>
              <a:p>
                <a:endParaRPr lang="zh-CN" altLang="en-US"/>
              </a:p>
            </p:txBody>
          </p:sp>
          <p:sp>
            <p:nvSpPr>
              <p:cNvPr id="54329" name="Line 57"/>
              <p:cNvSpPr>
                <a:spLocks noChangeShapeType="1"/>
              </p:cNvSpPr>
              <p:nvPr/>
            </p:nvSpPr>
            <p:spPr bwMode="auto">
              <a:xfrm flipV="1">
                <a:off x="1247" y="2689"/>
                <a:ext cx="0" cy="333"/>
              </a:xfrm>
              <a:prstGeom prst="line">
                <a:avLst/>
              </a:prstGeom>
              <a:noFill/>
              <a:ln w="22225">
                <a:solidFill>
                  <a:schemeClr val="tx1"/>
                </a:solidFill>
                <a:round/>
                <a:headEnd/>
                <a:tailEnd/>
              </a:ln>
              <a:effectLst/>
            </p:spPr>
            <p:txBody>
              <a:bodyPr/>
              <a:lstStyle/>
              <a:p>
                <a:endParaRPr lang="zh-CN" altLang="en-US"/>
              </a:p>
            </p:txBody>
          </p:sp>
          <p:sp>
            <p:nvSpPr>
              <p:cNvPr id="54330" name="Line 58"/>
              <p:cNvSpPr>
                <a:spLocks noChangeShapeType="1"/>
              </p:cNvSpPr>
              <p:nvPr/>
            </p:nvSpPr>
            <p:spPr bwMode="auto">
              <a:xfrm>
                <a:off x="1247" y="3022"/>
                <a:ext cx="3039" cy="0"/>
              </a:xfrm>
              <a:prstGeom prst="line">
                <a:avLst/>
              </a:prstGeom>
              <a:noFill/>
              <a:ln w="22225">
                <a:solidFill>
                  <a:schemeClr val="tx1"/>
                </a:solidFill>
                <a:round/>
                <a:headEnd/>
                <a:tailEnd/>
              </a:ln>
              <a:effectLst/>
            </p:spPr>
            <p:txBody>
              <a:bodyPr/>
              <a:lstStyle/>
              <a:p>
                <a:endParaRPr lang="zh-CN" altLang="en-US"/>
              </a:p>
            </p:txBody>
          </p:sp>
          <p:sp>
            <p:nvSpPr>
              <p:cNvPr id="54331" name="Line 59"/>
              <p:cNvSpPr>
                <a:spLocks noChangeShapeType="1"/>
              </p:cNvSpPr>
              <p:nvPr/>
            </p:nvSpPr>
            <p:spPr bwMode="auto">
              <a:xfrm>
                <a:off x="1247" y="2689"/>
                <a:ext cx="176" cy="0"/>
              </a:xfrm>
              <a:prstGeom prst="line">
                <a:avLst/>
              </a:prstGeom>
              <a:noFill/>
              <a:ln w="22225">
                <a:solidFill>
                  <a:schemeClr val="tx1"/>
                </a:solidFill>
                <a:round/>
                <a:headEnd/>
                <a:tailEnd/>
              </a:ln>
              <a:effectLst/>
            </p:spPr>
            <p:txBody>
              <a:bodyPr/>
              <a:lstStyle/>
              <a:p>
                <a:endParaRPr lang="zh-CN" altLang="en-US"/>
              </a:p>
            </p:txBody>
          </p:sp>
          <p:sp>
            <p:nvSpPr>
              <p:cNvPr id="54332" name="Oval 60"/>
              <p:cNvSpPr>
                <a:spLocks noChangeArrowheads="1"/>
              </p:cNvSpPr>
              <p:nvPr/>
            </p:nvSpPr>
            <p:spPr bwMode="auto">
              <a:xfrm>
                <a:off x="2768" y="2723"/>
                <a:ext cx="45" cy="45"/>
              </a:xfrm>
              <a:prstGeom prst="ellipse">
                <a:avLst/>
              </a:prstGeom>
              <a:solidFill>
                <a:srgbClr val="000000"/>
              </a:solidFill>
              <a:ln w="22225">
                <a:solidFill>
                  <a:schemeClr val="tx1"/>
                </a:solidFill>
                <a:round/>
                <a:headEnd/>
                <a:tailEnd/>
              </a:ln>
              <a:effectLst/>
            </p:spPr>
            <p:txBody>
              <a:bodyPr wrap="none" anchor="ctr"/>
              <a:lstStyle/>
              <a:p>
                <a:endParaRPr lang="zh-CN" altLang="en-US"/>
              </a:p>
            </p:txBody>
          </p:sp>
          <p:sp>
            <p:nvSpPr>
              <p:cNvPr id="54333" name="Oval 61"/>
              <p:cNvSpPr>
                <a:spLocks noChangeArrowheads="1"/>
              </p:cNvSpPr>
              <p:nvPr/>
            </p:nvSpPr>
            <p:spPr bwMode="auto">
              <a:xfrm>
                <a:off x="2266" y="1456"/>
                <a:ext cx="45" cy="45"/>
              </a:xfrm>
              <a:prstGeom prst="ellipse">
                <a:avLst/>
              </a:prstGeom>
              <a:solidFill>
                <a:srgbClr val="000000"/>
              </a:solidFill>
              <a:ln w="22225">
                <a:solidFill>
                  <a:schemeClr val="tx1"/>
                </a:solidFill>
                <a:round/>
                <a:headEnd/>
                <a:tailEnd/>
              </a:ln>
              <a:effectLst/>
            </p:spPr>
            <p:txBody>
              <a:bodyPr wrap="none" anchor="ctr"/>
              <a:lstStyle/>
              <a:p>
                <a:endParaRPr lang="zh-CN" altLang="en-US"/>
              </a:p>
            </p:txBody>
          </p:sp>
          <p:sp>
            <p:nvSpPr>
              <p:cNvPr id="54334" name="Oval 62"/>
              <p:cNvSpPr>
                <a:spLocks noChangeArrowheads="1"/>
              </p:cNvSpPr>
              <p:nvPr/>
            </p:nvSpPr>
            <p:spPr bwMode="auto">
              <a:xfrm>
                <a:off x="2125" y="1229"/>
                <a:ext cx="45" cy="45"/>
              </a:xfrm>
              <a:prstGeom prst="ellipse">
                <a:avLst/>
              </a:prstGeom>
              <a:solidFill>
                <a:srgbClr val="000000"/>
              </a:solidFill>
              <a:ln w="22225">
                <a:solidFill>
                  <a:schemeClr val="tx1"/>
                </a:solidFill>
                <a:round/>
                <a:headEnd/>
                <a:tailEnd/>
              </a:ln>
              <a:effectLst/>
            </p:spPr>
            <p:txBody>
              <a:bodyPr wrap="none" anchor="ctr"/>
              <a:lstStyle/>
              <a:p>
                <a:endParaRPr lang="zh-CN" altLang="en-US"/>
              </a:p>
            </p:txBody>
          </p:sp>
          <p:sp>
            <p:nvSpPr>
              <p:cNvPr id="54335" name="Oval 63"/>
              <p:cNvSpPr>
                <a:spLocks noChangeArrowheads="1"/>
              </p:cNvSpPr>
              <p:nvPr/>
            </p:nvSpPr>
            <p:spPr bwMode="auto">
              <a:xfrm>
                <a:off x="2904" y="1333"/>
                <a:ext cx="45" cy="45"/>
              </a:xfrm>
              <a:prstGeom prst="ellipse">
                <a:avLst/>
              </a:prstGeom>
              <a:solidFill>
                <a:srgbClr val="000000"/>
              </a:solidFill>
              <a:ln w="22225">
                <a:solidFill>
                  <a:schemeClr val="tx1"/>
                </a:solidFill>
                <a:round/>
                <a:headEnd/>
                <a:tailEnd/>
              </a:ln>
              <a:effectLst/>
            </p:spPr>
            <p:txBody>
              <a:bodyPr wrap="none" anchor="ctr"/>
              <a:lstStyle/>
              <a:p>
                <a:endParaRPr lang="zh-CN" altLang="en-US"/>
              </a:p>
            </p:txBody>
          </p:sp>
        </p:grpSp>
        <p:sp>
          <p:nvSpPr>
            <p:cNvPr id="54337" name="Text Box 65"/>
            <p:cNvSpPr txBox="1">
              <a:spLocks noChangeArrowheads="1"/>
            </p:cNvSpPr>
            <p:nvPr/>
          </p:nvSpPr>
          <p:spPr bwMode="auto">
            <a:xfrm>
              <a:off x="645" y="1117"/>
              <a:ext cx="512" cy="288"/>
            </a:xfrm>
            <a:prstGeom prst="rect">
              <a:avLst/>
            </a:prstGeom>
            <a:noFill/>
            <a:ln w="9525">
              <a:noFill/>
              <a:miter lim="800000"/>
              <a:headEnd/>
              <a:tailEnd/>
            </a:ln>
            <a:effectLst/>
          </p:spPr>
          <p:txBody>
            <a:bodyPr>
              <a:spAutoFit/>
            </a:bodyPr>
            <a:lstStyle/>
            <a:p>
              <a:pPr algn="ctr" defTabSz="914400"/>
              <a:r>
                <a:rPr lang="en-US" altLang="zh-CN">
                  <a:solidFill>
                    <a:schemeClr val="folHlink"/>
                  </a:solidFill>
                  <a:latin typeface="Times New Roman" pitchFamily="18" charset="0"/>
                </a:rPr>
                <a:t>X</a:t>
              </a:r>
            </a:p>
          </p:txBody>
        </p:sp>
        <p:sp>
          <p:nvSpPr>
            <p:cNvPr id="54338" name="Text Box 66"/>
            <p:cNvSpPr txBox="1">
              <a:spLocks noChangeArrowheads="1"/>
            </p:cNvSpPr>
            <p:nvPr/>
          </p:nvSpPr>
          <p:spPr bwMode="auto">
            <a:xfrm>
              <a:off x="645" y="1344"/>
              <a:ext cx="512" cy="288"/>
            </a:xfrm>
            <a:prstGeom prst="rect">
              <a:avLst/>
            </a:prstGeom>
            <a:noFill/>
            <a:ln w="9525">
              <a:noFill/>
              <a:miter lim="800000"/>
              <a:headEnd/>
              <a:tailEnd/>
            </a:ln>
            <a:effectLst/>
          </p:spPr>
          <p:txBody>
            <a:bodyPr>
              <a:spAutoFit/>
            </a:bodyPr>
            <a:lstStyle/>
            <a:p>
              <a:pPr algn="ctr" defTabSz="914400"/>
              <a:r>
                <a:rPr lang="en-US" altLang="zh-CN">
                  <a:solidFill>
                    <a:schemeClr val="folHlink"/>
                  </a:solidFill>
                  <a:latin typeface="Times New Roman" pitchFamily="18" charset="0"/>
                </a:rPr>
                <a:t>Y</a:t>
              </a:r>
            </a:p>
          </p:txBody>
        </p:sp>
        <p:sp>
          <p:nvSpPr>
            <p:cNvPr id="54339" name="Text Box 67"/>
            <p:cNvSpPr txBox="1">
              <a:spLocks noChangeArrowheads="1"/>
            </p:cNvSpPr>
            <p:nvPr/>
          </p:nvSpPr>
          <p:spPr bwMode="auto">
            <a:xfrm>
              <a:off x="4422" y="1298"/>
              <a:ext cx="512" cy="288"/>
            </a:xfrm>
            <a:prstGeom prst="rect">
              <a:avLst/>
            </a:prstGeom>
            <a:noFill/>
            <a:ln w="9525">
              <a:noFill/>
              <a:miter lim="800000"/>
              <a:headEnd/>
              <a:tailEnd/>
            </a:ln>
            <a:effectLst/>
          </p:spPr>
          <p:txBody>
            <a:bodyPr>
              <a:spAutoFit/>
            </a:bodyPr>
            <a:lstStyle/>
            <a:p>
              <a:pPr algn="ctr" defTabSz="914400"/>
              <a:r>
                <a:rPr lang="en-US" altLang="zh-CN">
                  <a:solidFill>
                    <a:schemeClr val="folHlink"/>
                  </a:solidFill>
                  <a:latin typeface="Times New Roman" pitchFamily="18" charset="0"/>
                </a:rPr>
                <a:t>Z</a:t>
              </a:r>
            </a:p>
          </p:txBody>
        </p:sp>
        <p:sp>
          <p:nvSpPr>
            <p:cNvPr id="54341" name="Text Box 69"/>
            <p:cNvSpPr txBox="1">
              <a:spLocks noChangeArrowheads="1"/>
            </p:cNvSpPr>
            <p:nvPr/>
          </p:nvSpPr>
          <p:spPr bwMode="auto">
            <a:xfrm>
              <a:off x="645" y="2115"/>
              <a:ext cx="512" cy="288"/>
            </a:xfrm>
            <a:prstGeom prst="rect">
              <a:avLst/>
            </a:prstGeom>
            <a:noFill/>
            <a:ln w="9525">
              <a:noFill/>
              <a:miter lim="800000"/>
              <a:headEnd/>
              <a:tailEnd/>
            </a:ln>
            <a:effectLst/>
          </p:spPr>
          <p:txBody>
            <a:bodyPr>
              <a:spAutoFit/>
            </a:bodyPr>
            <a:lstStyle/>
            <a:p>
              <a:pPr algn="ctr" defTabSz="914400"/>
              <a:r>
                <a:rPr lang="en-US" altLang="zh-CN">
                  <a:solidFill>
                    <a:schemeClr val="folHlink"/>
                  </a:solidFill>
                  <a:latin typeface="Times New Roman" pitchFamily="18" charset="0"/>
                </a:rPr>
                <a:t>Cp</a:t>
              </a:r>
            </a:p>
          </p:txBody>
        </p:sp>
      </p:grpSp>
      <p:sp>
        <p:nvSpPr>
          <p:cNvPr id="46143" name="Rectangle 63"/>
          <p:cNvSpPr>
            <a:spLocks noChangeArrowheads="1"/>
          </p:cNvSpPr>
          <p:nvPr/>
        </p:nvSpPr>
        <p:spPr bwMode="auto">
          <a:xfrm>
            <a:off x="612775" y="4724400"/>
            <a:ext cx="1871663" cy="457200"/>
          </a:xfrm>
          <a:prstGeom prst="rect">
            <a:avLst/>
          </a:prstGeom>
          <a:noFill/>
          <a:ln w="9525">
            <a:noFill/>
            <a:miter lim="800000"/>
            <a:headEnd/>
            <a:tailEnd/>
          </a:ln>
        </p:spPr>
        <p:txBody>
          <a:bodyPr>
            <a:spAutoFit/>
          </a:bodyPr>
          <a:lstStyle/>
          <a:p>
            <a:pPr defTabSz="914400"/>
            <a:r>
              <a:rPr lang="zh-CN" altLang="en-US"/>
              <a:t>* </a:t>
            </a:r>
            <a:r>
              <a:rPr lang="zh-CN" altLang="en-US">
                <a:solidFill>
                  <a:schemeClr val="hlink"/>
                </a:solidFill>
              </a:rPr>
              <a:t>表格法</a:t>
            </a:r>
          </a:p>
        </p:txBody>
      </p:sp>
      <p:sp>
        <p:nvSpPr>
          <p:cNvPr id="54344" name="Rectangle 64"/>
          <p:cNvSpPr>
            <a:spLocks noChangeArrowheads="1"/>
          </p:cNvSpPr>
          <p:nvPr/>
        </p:nvSpPr>
        <p:spPr bwMode="auto">
          <a:xfrm>
            <a:off x="3168650" y="4724400"/>
            <a:ext cx="536257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a</a:t>
            </a:r>
            <a:r>
              <a:rPr lang="zh-CN" altLang="en-US"/>
              <a:t>、写出</a:t>
            </a:r>
            <a:r>
              <a:rPr lang="zh-CN" altLang="en-US">
                <a:solidFill>
                  <a:schemeClr val="folHlink"/>
                </a:solidFill>
              </a:rPr>
              <a:t>激励表达式、输出表达式</a:t>
            </a:r>
          </a:p>
        </p:txBody>
      </p:sp>
      <p:sp>
        <p:nvSpPr>
          <p:cNvPr id="46146" name="Rectangle 66"/>
          <p:cNvSpPr>
            <a:spLocks noChangeArrowheads="1"/>
          </p:cNvSpPr>
          <p:nvPr/>
        </p:nvSpPr>
        <p:spPr bwMode="auto">
          <a:xfrm>
            <a:off x="1355725" y="5805488"/>
            <a:ext cx="2771775" cy="519112"/>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Z = 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Y</a:t>
            </a:r>
            <a:r>
              <a:rPr kumimoji="1" lang="en-US" altLang="zh-CN" sz="2800" b="0">
                <a:solidFill>
                  <a:schemeClr val="folHlink"/>
                </a:solidFill>
              </a:rPr>
              <a:t>⊕</a:t>
            </a:r>
            <a:r>
              <a:rPr kumimoji="1" lang="en-US" altLang="zh-CN" sz="2800">
                <a:solidFill>
                  <a:schemeClr val="folHlink"/>
                </a:solidFill>
                <a:latin typeface="Times New Roman" pitchFamily="18" charset="0"/>
              </a:rPr>
              <a:t>Q</a:t>
            </a:r>
            <a:endParaRPr kumimoji="1" lang="zh-CN" altLang="en-US" sz="2800">
              <a:solidFill>
                <a:schemeClr val="folHlink"/>
              </a:solidFill>
              <a:latin typeface="Times New Roman" pitchFamily="18" charset="0"/>
            </a:endParaRPr>
          </a:p>
        </p:txBody>
      </p:sp>
      <p:grpSp>
        <p:nvGrpSpPr>
          <p:cNvPr id="54351" name="Group 79"/>
          <p:cNvGrpSpPr>
            <a:grpSpLocks/>
          </p:cNvGrpSpPr>
          <p:nvPr/>
        </p:nvGrpSpPr>
        <p:grpSpPr bwMode="auto">
          <a:xfrm>
            <a:off x="1331913" y="5229225"/>
            <a:ext cx="3382962" cy="557213"/>
            <a:chOff x="930" y="3451"/>
            <a:chExt cx="2131" cy="351"/>
          </a:xfrm>
        </p:grpSpPr>
        <p:sp>
          <p:nvSpPr>
            <p:cNvPr id="54345" name="Rectangle 65"/>
            <p:cNvSpPr>
              <a:spLocks noChangeArrowheads="1"/>
            </p:cNvSpPr>
            <p:nvPr/>
          </p:nvSpPr>
          <p:spPr bwMode="auto">
            <a:xfrm>
              <a:off x="930" y="3475"/>
              <a:ext cx="2131"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D = XY (X</a:t>
              </a:r>
              <a:r>
                <a:rPr kumimoji="1" lang="en-US" altLang="zh-CN" sz="2800" b="0">
                  <a:solidFill>
                    <a:schemeClr val="folHlink"/>
                  </a:solidFill>
                </a:rPr>
                <a:t>⊕</a:t>
              </a:r>
              <a:r>
                <a:rPr kumimoji="1" lang="en-US" altLang="zh-CN" sz="2800">
                  <a:solidFill>
                    <a:schemeClr val="folHlink"/>
                  </a:solidFill>
                  <a:latin typeface="Times New Roman" pitchFamily="18" charset="0"/>
                </a:rPr>
                <a:t>Y)Q</a:t>
              </a:r>
              <a:endParaRPr kumimoji="1" lang="zh-CN" altLang="en-US" sz="2800">
                <a:solidFill>
                  <a:schemeClr val="folHlink"/>
                </a:solidFill>
                <a:latin typeface="Times New Roman" pitchFamily="18" charset="0"/>
              </a:endParaRPr>
            </a:p>
          </p:txBody>
        </p:sp>
        <p:sp>
          <p:nvSpPr>
            <p:cNvPr id="54347" name="Line 75"/>
            <p:cNvSpPr>
              <a:spLocks noChangeShapeType="1"/>
            </p:cNvSpPr>
            <p:nvPr/>
          </p:nvSpPr>
          <p:spPr bwMode="auto">
            <a:xfrm>
              <a:off x="1383" y="3521"/>
              <a:ext cx="355" cy="0"/>
            </a:xfrm>
            <a:prstGeom prst="line">
              <a:avLst/>
            </a:prstGeom>
            <a:noFill/>
            <a:ln w="22225">
              <a:solidFill>
                <a:schemeClr val="folHlink"/>
              </a:solidFill>
              <a:round/>
              <a:headEnd/>
              <a:tailEnd/>
            </a:ln>
            <a:effectLst/>
          </p:spPr>
          <p:txBody>
            <a:bodyPr/>
            <a:lstStyle/>
            <a:p>
              <a:endParaRPr lang="zh-CN" altLang="en-US"/>
            </a:p>
          </p:txBody>
        </p:sp>
        <p:sp>
          <p:nvSpPr>
            <p:cNvPr id="54348" name="Line 76"/>
            <p:cNvSpPr>
              <a:spLocks noChangeShapeType="1"/>
            </p:cNvSpPr>
            <p:nvPr/>
          </p:nvSpPr>
          <p:spPr bwMode="auto">
            <a:xfrm>
              <a:off x="1799" y="3521"/>
              <a:ext cx="854" cy="0"/>
            </a:xfrm>
            <a:prstGeom prst="line">
              <a:avLst/>
            </a:prstGeom>
            <a:noFill/>
            <a:ln w="22225">
              <a:solidFill>
                <a:schemeClr val="folHlink"/>
              </a:solidFill>
              <a:round/>
              <a:headEnd/>
              <a:tailEnd/>
            </a:ln>
            <a:effectLst/>
          </p:spPr>
          <p:txBody>
            <a:bodyPr/>
            <a:lstStyle/>
            <a:p>
              <a:endParaRPr lang="zh-CN" altLang="en-US"/>
            </a:p>
          </p:txBody>
        </p:sp>
        <p:sp>
          <p:nvSpPr>
            <p:cNvPr id="54349" name="Line 77"/>
            <p:cNvSpPr>
              <a:spLocks noChangeShapeType="1"/>
            </p:cNvSpPr>
            <p:nvPr/>
          </p:nvSpPr>
          <p:spPr bwMode="auto">
            <a:xfrm>
              <a:off x="1383" y="3451"/>
              <a:ext cx="1316" cy="0"/>
            </a:xfrm>
            <a:prstGeom prst="line">
              <a:avLst/>
            </a:prstGeom>
            <a:noFill/>
            <a:ln w="22225">
              <a:solidFill>
                <a:schemeClr val="folHlink"/>
              </a:solidFill>
              <a:round/>
              <a:headEnd/>
              <a:tailEnd/>
            </a:ln>
            <a:effectLst/>
          </p:spPr>
          <p:txBody>
            <a:bodyPr/>
            <a:lstStyle/>
            <a:p>
              <a:endParaRPr lang="zh-CN" altLang="en-US"/>
            </a:p>
          </p:txBody>
        </p:sp>
      </p:grpSp>
      <p:sp>
        <p:nvSpPr>
          <p:cNvPr id="54350" name="Rectangle 65"/>
          <p:cNvSpPr>
            <a:spLocks noChangeArrowheads="1"/>
          </p:cNvSpPr>
          <p:nvPr/>
        </p:nvSpPr>
        <p:spPr bwMode="auto">
          <a:xfrm>
            <a:off x="4211638" y="5260975"/>
            <a:ext cx="3240087" cy="519113"/>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 XY + (X</a:t>
            </a:r>
            <a:r>
              <a:rPr kumimoji="1" lang="en-US" altLang="zh-CN" sz="2800" b="0">
                <a:solidFill>
                  <a:schemeClr val="folHlink"/>
                </a:solidFill>
              </a:rPr>
              <a:t>⊕</a:t>
            </a:r>
            <a:r>
              <a:rPr kumimoji="1" lang="en-US" altLang="zh-CN" sz="2800">
                <a:solidFill>
                  <a:schemeClr val="folHlink"/>
                </a:solidFill>
                <a:latin typeface="Times New Roman" pitchFamily="18" charset="0"/>
              </a:rPr>
              <a:t>Y)Q</a:t>
            </a:r>
            <a:endParaRPr kumimoji="1" lang="zh-CN" altLang="en-US" sz="2800">
              <a:solidFill>
                <a:schemeClr val="fo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090"/>
                                        </p:tgtEl>
                                        <p:attrNameLst>
                                          <p:attrName>style.visibility</p:attrName>
                                        </p:attrNameLst>
                                      </p:cBhvr>
                                      <p:to>
                                        <p:strVal val="visible"/>
                                      </p:to>
                                    </p:set>
                                    <p:anim calcmode="discrete" valueType="clr">
                                      <p:cBhvr override="childStyle">
                                        <p:cTn id="7" dur="80"/>
                                        <p:tgtEl>
                                          <p:spTgt spid="450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5090"/>
                                        </p:tgtEl>
                                        <p:attrNameLst>
                                          <p:attrName>fillcolor</p:attrName>
                                        </p:attrNameLst>
                                      </p:cBhvr>
                                      <p:tavLst>
                                        <p:tav tm="0">
                                          <p:val>
                                            <p:clrVal>
                                              <a:schemeClr val="accent2"/>
                                            </p:clrVal>
                                          </p:val>
                                        </p:tav>
                                        <p:tav tm="50000">
                                          <p:val>
                                            <p:clrVal>
                                              <a:schemeClr val="hlink"/>
                                            </p:clrVal>
                                          </p:val>
                                        </p:tav>
                                      </p:tavLst>
                                    </p:anim>
                                    <p:set>
                                      <p:cBhvr>
                                        <p:cTn id="9" dur="80"/>
                                        <p:tgtEl>
                                          <p:spTgt spid="45090"/>
                                        </p:tgtEl>
                                        <p:attrNameLst>
                                          <p:attrName>fill.type</p:attrName>
                                        </p:attrNameLst>
                                      </p:cBhvr>
                                      <p:to>
                                        <p:strVal val="solid"/>
                                      </p:to>
                                    </p:set>
                                  </p:childTnLst>
                                </p:cTn>
                              </p:par>
                            </p:childTnLst>
                          </p:cTn>
                        </p:par>
                        <p:par>
                          <p:cTn id="10" fill="hold">
                            <p:stCondLst>
                              <p:cond delay="680"/>
                            </p:stCondLst>
                            <p:childTnLst>
                              <p:par>
                                <p:cTn id="11" presetID="22" presetClass="entr" presetSubtype="8" fill="hold" nodeType="afterEffect">
                                  <p:stCondLst>
                                    <p:cond delay="0"/>
                                  </p:stCondLst>
                                  <p:childTnLst>
                                    <p:set>
                                      <p:cBhvr>
                                        <p:cTn id="12" dur="1" fill="hold">
                                          <p:stCondLst>
                                            <p:cond delay="0"/>
                                          </p:stCondLst>
                                        </p:cTn>
                                        <p:tgtEl>
                                          <p:spTgt spid="54342"/>
                                        </p:tgtEl>
                                        <p:attrNameLst>
                                          <p:attrName>style.visibility</p:attrName>
                                        </p:attrNameLst>
                                      </p:cBhvr>
                                      <p:to>
                                        <p:strVal val="visible"/>
                                      </p:to>
                                    </p:set>
                                    <p:animEffect transition="in" filter="wipe(left)">
                                      <p:cBhvr>
                                        <p:cTn id="13" dur="500"/>
                                        <p:tgtEl>
                                          <p:spTgt spid="5434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143"/>
                                        </p:tgtEl>
                                        <p:attrNameLst>
                                          <p:attrName>style.visibility</p:attrName>
                                        </p:attrNameLst>
                                      </p:cBhvr>
                                      <p:to>
                                        <p:strVal val="visible"/>
                                      </p:to>
                                    </p:set>
                                    <p:animEffect transition="in" filter="blinds(horizontal)">
                                      <p:cBhvr>
                                        <p:cTn id="18" dur="500"/>
                                        <p:tgtEl>
                                          <p:spTgt spid="4614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4344"/>
                                        </p:tgtEl>
                                        <p:attrNameLst>
                                          <p:attrName>style.visibility</p:attrName>
                                        </p:attrNameLst>
                                      </p:cBhvr>
                                      <p:to>
                                        <p:strVal val="visible"/>
                                      </p:to>
                                    </p:set>
                                    <p:animEffect transition="in" filter="blinds(horizontal)">
                                      <p:cBhvr>
                                        <p:cTn id="23" dur="500"/>
                                        <p:tgtEl>
                                          <p:spTgt spid="5434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4351"/>
                                        </p:tgtEl>
                                        <p:attrNameLst>
                                          <p:attrName>style.visibility</p:attrName>
                                        </p:attrNameLst>
                                      </p:cBhvr>
                                      <p:to>
                                        <p:strVal val="visible"/>
                                      </p:to>
                                    </p:set>
                                    <p:animEffect transition="in" filter="strips(downRight)">
                                      <p:cBhvr>
                                        <p:cTn id="28" dur="500"/>
                                        <p:tgtEl>
                                          <p:spTgt spid="5435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4350"/>
                                        </p:tgtEl>
                                        <p:attrNameLst>
                                          <p:attrName>style.visibility</p:attrName>
                                        </p:attrNameLst>
                                      </p:cBhvr>
                                      <p:to>
                                        <p:strVal val="visible"/>
                                      </p:to>
                                    </p:set>
                                    <p:anim calcmode="lin" valueType="num">
                                      <p:cBhvr additive="base">
                                        <p:cTn id="33" dur="500" fill="hold"/>
                                        <p:tgtEl>
                                          <p:spTgt spid="54350"/>
                                        </p:tgtEl>
                                        <p:attrNameLst>
                                          <p:attrName>ppt_x</p:attrName>
                                        </p:attrNameLst>
                                      </p:cBhvr>
                                      <p:tavLst>
                                        <p:tav tm="0">
                                          <p:val>
                                            <p:strVal val="1+#ppt_w/2"/>
                                          </p:val>
                                        </p:tav>
                                        <p:tav tm="100000">
                                          <p:val>
                                            <p:strVal val="#ppt_x"/>
                                          </p:val>
                                        </p:tav>
                                      </p:tavLst>
                                    </p:anim>
                                    <p:anim calcmode="lin" valueType="num">
                                      <p:cBhvr additive="base">
                                        <p:cTn id="34" dur="500" fill="hold"/>
                                        <p:tgtEl>
                                          <p:spTgt spid="5435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146"/>
                                        </p:tgtEl>
                                        <p:attrNameLst>
                                          <p:attrName>style.visibility</p:attrName>
                                        </p:attrNameLst>
                                      </p:cBhvr>
                                      <p:to>
                                        <p:strVal val="visible"/>
                                      </p:to>
                                    </p:set>
                                    <p:animEffect transition="in" filter="blinds(horizontal)">
                                      <p:cBhvr>
                                        <p:cTn id="39" dur="500"/>
                                        <p:tgtEl>
                                          <p:spTgt spid="4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0" grpId="0"/>
      <p:bldP spid="46143" grpId="0"/>
      <p:bldP spid="54344" grpId="0"/>
      <p:bldP spid="46146" grpId="0"/>
      <p:bldP spid="543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529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44082" name="Text Box 50"/>
          <p:cNvSpPr txBox="1">
            <a:spLocks noChangeArrowheads="1"/>
          </p:cNvSpPr>
          <p:nvPr/>
        </p:nvSpPr>
        <p:spPr bwMode="auto">
          <a:xfrm>
            <a:off x="684213" y="1125538"/>
            <a:ext cx="4391025"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b</a:t>
            </a:r>
            <a:r>
              <a:rPr lang="zh-CN" altLang="en-US"/>
              <a:t>、</a:t>
            </a:r>
            <a:r>
              <a:rPr lang="zh-CN" altLang="en-US">
                <a:solidFill>
                  <a:schemeClr val="hlink"/>
                </a:solidFill>
              </a:rPr>
              <a:t>表格形式</a:t>
            </a:r>
            <a:r>
              <a:rPr lang="zh-CN" altLang="en-US"/>
              <a:t>列出</a:t>
            </a:r>
            <a:r>
              <a:rPr lang="zh-CN" altLang="en-US">
                <a:solidFill>
                  <a:schemeClr val="folHlink"/>
                </a:solidFill>
              </a:rPr>
              <a:t>激励矩阵</a:t>
            </a:r>
            <a:endParaRPr lang="zh-CN" altLang="en-US"/>
          </a:p>
        </p:txBody>
      </p:sp>
      <p:grpSp>
        <p:nvGrpSpPr>
          <p:cNvPr id="55361" name="Group 65"/>
          <p:cNvGrpSpPr>
            <a:grpSpLocks/>
          </p:cNvGrpSpPr>
          <p:nvPr/>
        </p:nvGrpSpPr>
        <p:grpSpPr bwMode="auto">
          <a:xfrm>
            <a:off x="539750" y="1917700"/>
            <a:ext cx="3643313" cy="2614613"/>
            <a:chOff x="340" y="1344"/>
            <a:chExt cx="2295" cy="1647"/>
          </a:xfrm>
        </p:grpSpPr>
        <p:grpSp>
          <p:nvGrpSpPr>
            <p:cNvPr id="55359" name="Group 63"/>
            <p:cNvGrpSpPr>
              <a:grpSpLocks/>
            </p:cNvGrpSpPr>
            <p:nvPr/>
          </p:nvGrpSpPr>
          <p:grpSpPr bwMode="auto">
            <a:xfrm>
              <a:off x="340" y="1706"/>
              <a:ext cx="2295" cy="1285"/>
              <a:chOff x="886" y="2190"/>
              <a:chExt cx="2295" cy="1285"/>
            </a:xfrm>
          </p:grpSpPr>
          <p:grpSp>
            <p:nvGrpSpPr>
              <p:cNvPr id="55303" name="Group 80"/>
              <p:cNvGrpSpPr>
                <a:grpSpLocks/>
              </p:cNvGrpSpPr>
              <p:nvPr/>
            </p:nvGrpSpPr>
            <p:grpSpPr bwMode="auto">
              <a:xfrm>
                <a:off x="886" y="2190"/>
                <a:ext cx="815" cy="469"/>
                <a:chOff x="658" y="1555"/>
                <a:chExt cx="815" cy="469"/>
              </a:xfrm>
            </p:grpSpPr>
            <p:sp>
              <p:nvSpPr>
                <p:cNvPr id="55304"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5305"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XY</a:t>
                  </a:r>
                </a:p>
              </p:txBody>
            </p:sp>
            <p:sp>
              <p:nvSpPr>
                <p:cNvPr id="55306"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Q</a:t>
                  </a:r>
                </a:p>
              </p:txBody>
            </p:sp>
          </p:grpSp>
          <p:grpSp>
            <p:nvGrpSpPr>
              <p:cNvPr id="55324" name="Group 79"/>
              <p:cNvGrpSpPr>
                <a:grpSpLocks/>
              </p:cNvGrpSpPr>
              <p:nvPr/>
            </p:nvGrpSpPr>
            <p:grpSpPr bwMode="auto">
              <a:xfrm>
                <a:off x="1149" y="2726"/>
                <a:ext cx="421" cy="659"/>
                <a:chOff x="884" y="2091"/>
                <a:chExt cx="421" cy="659"/>
              </a:xfrm>
            </p:grpSpPr>
            <p:sp>
              <p:nvSpPr>
                <p:cNvPr id="55325"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5326"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5358" name="Group 62"/>
              <p:cNvGrpSpPr>
                <a:grpSpLocks/>
              </p:cNvGrpSpPr>
              <p:nvPr/>
            </p:nvGrpSpPr>
            <p:grpSpPr bwMode="auto">
              <a:xfrm>
                <a:off x="1503" y="2361"/>
                <a:ext cx="1678" cy="253"/>
                <a:chOff x="1194" y="1208"/>
                <a:chExt cx="1678" cy="253"/>
              </a:xfrm>
            </p:grpSpPr>
            <p:grpSp>
              <p:nvGrpSpPr>
                <p:cNvPr id="55321" name="Group 78"/>
                <p:cNvGrpSpPr>
                  <a:grpSpLocks/>
                </p:cNvGrpSpPr>
                <p:nvPr/>
              </p:nvGrpSpPr>
              <p:grpSpPr bwMode="auto">
                <a:xfrm>
                  <a:off x="1194" y="1211"/>
                  <a:ext cx="829" cy="250"/>
                  <a:chOff x="1293" y="1752"/>
                  <a:chExt cx="829" cy="250"/>
                </a:xfrm>
              </p:grpSpPr>
              <p:sp>
                <p:nvSpPr>
                  <p:cNvPr id="55322"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5323"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5340" name="Group 78"/>
                <p:cNvGrpSpPr>
                  <a:grpSpLocks/>
                </p:cNvGrpSpPr>
                <p:nvPr/>
              </p:nvGrpSpPr>
              <p:grpSpPr bwMode="auto">
                <a:xfrm>
                  <a:off x="2043" y="1208"/>
                  <a:ext cx="829" cy="250"/>
                  <a:chOff x="1293" y="1752"/>
                  <a:chExt cx="829" cy="250"/>
                </a:xfrm>
              </p:grpSpPr>
              <p:sp>
                <p:nvSpPr>
                  <p:cNvPr id="55341"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sp>
                <p:nvSpPr>
                  <p:cNvPr id="55342"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grpSp>
            <p:nvGrpSpPr>
              <p:cNvPr id="55357" name="Group 61"/>
              <p:cNvGrpSpPr>
                <a:grpSpLocks/>
              </p:cNvGrpSpPr>
              <p:nvPr/>
            </p:nvGrpSpPr>
            <p:grpSpPr bwMode="auto">
              <a:xfrm>
                <a:off x="1519" y="2659"/>
                <a:ext cx="1633" cy="816"/>
                <a:chOff x="1519" y="2659"/>
                <a:chExt cx="1633" cy="816"/>
              </a:xfrm>
            </p:grpSpPr>
            <p:grpSp>
              <p:nvGrpSpPr>
                <p:cNvPr id="55349" name="Group 53"/>
                <p:cNvGrpSpPr>
                  <a:grpSpLocks/>
                </p:cNvGrpSpPr>
                <p:nvPr/>
              </p:nvGrpSpPr>
              <p:grpSpPr bwMode="auto">
                <a:xfrm>
                  <a:off x="1519" y="2659"/>
                  <a:ext cx="1633" cy="408"/>
                  <a:chOff x="1519" y="2659"/>
                  <a:chExt cx="1633" cy="408"/>
                </a:xfrm>
              </p:grpSpPr>
              <p:grpSp>
                <p:nvGrpSpPr>
                  <p:cNvPr id="55345" name="Group 49"/>
                  <p:cNvGrpSpPr>
                    <a:grpSpLocks/>
                  </p:cNvGrpSpPr>
                  <p:nvPr/>
                </p:nvGrpSpPr>
                <p:grpSpPr bwMode="auto">
                  <a:xfrm>
                    <a:off x="1519" y="2659"/>
                    <a:ext cx="817" cy="408"/>
                    <a:chOff x="1519" y="2659"/>
                    <a:chExt cx="817" cy="408"/>
                  </a:xfrm>
                </p:grpSpPr>
                <p:sp>
                  <p:nvSpPr>
                    <p:cNvPr id="55343" name="Rectangle 47"/>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44" name="Rectangle 48"/>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nvGrpSpPr>
                  <p:cNvPr id="55346" name="Group 50"/>
                  <p:cNvGrpSpPr>
                    <a:grpSpLocks/>
                  </p:cNvGrpSpPr>
                  <p:nvPr/>
                </p:nvGrpSpPr>
                <p:grpSpPr bwMode="auto">
                  <a:xfrm>
                    <a:off x="2335" y="2659"/>
                    <a:ext cx="817" cy="408"/>
                    <a:chOff x="1519" y="2659"/>
                    <a:chExt cx="817" cy="408"/>
                  </a:xfrm>
                </p:grpSpPr>
                <p:sp>
                  <p:nvSpPr>
                    <p:cNvPr id="55347" name="Rectangle 51"/>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48" name="Rectangle 52"/>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grpSp>
              <p:nvGrpSpPr>
                <p:cNvPr id="55350" name="Group 54"/>
                <p:cNvGrpSpPr>
                  <a:grpSpLocks/>
                </p:cNvGrpSpPr>
                <p:nvPr/>
              </p:nvGrpSpPr>
              <p:grpSpPr bwMode="auto">
                <a:xfrm>
                  <a:off x="1519" y="3067"/>
                  <a:ext cx="1633" cy="408"/>
                  <a:chOff x="1519" y="2659"/>
                  <a:chExt cx="1633" cy="408"/>
                </a:xfrm>
              </p:grpSpPr>
              <p:grpSp>
                <p:nvGrpSpPr>
                  <p:cNvPr id="55351" name="Group 55"/>
                  <p:cNvGrpSpPr>
                    <a:grpSpLocks/>
                  </p:cNvGrpSpPr>
                  <p:nvPr/>
                </p:nvGrpSpPr>
                <p:grpSpPr bwMode="auto">
                  <a:xfrm>
                    <a:off x="1519" y="2659"/>
                    <a:ext cx="817" cy="408"/>
                    <a:chOff x="1519" y="2659"/>
                    <a:chExt cx="817" cy="408"/>
                  </a:xfrm>
                </p:grpSpPr>
                <p:sp>
                  <p:nvSpPr>
                    <p:cNvPr id="55352" name="Rectangle 56"/>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53" name="Rectangle 57"/>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nvGrpSpPr>
                  <p:cNvPr id="55354" name="Group 58"/>
                  <p:cNvGrpSpPr>
                    <a:grpSpLocks/>
                  </p:cNvGrpSpPr>
                  <p:nvPr/>
                </p:nvGrpSpPr>
                <p:grpSpPr bwMode="auto">
                  <a:xfrm>
                    <a:off x="2335" y="2659"/>
                    <a:ext cx="817" cy="408"/>
                    <a:chOff x="1519" y="2659"/>
                    <a:chExt cx="817" cy="408"/>
                  </a:xfrm>
                </p:grpSpPr>
                <p:sp>
                  <p:nvSpPr>
                    <p:cNvPr id="55355" name="Rectangle 59"/>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56" name="Rectangle 60"/>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grpSp>
        </p:grpSp>
        <p:sp>
          <p:nvSpPr>
            <p:cNvPr id="55360" name="Text Box 64"/>
            <p:cNvSpPr txBox="1">
              <a:spLocks noChangeArrowheads="1"/>
            </p:cNvSpPr>
            <p:nvPr/>
          </p:nvSpPr>
          <p:spPr bwMode="auto">
            <a:xfrm>
              <a:off x="1234" y="1344"/>
              <a:ext cx="920" cy="288"/>
            </a:xfrm>
            <a:prstGeom prst="rect">
              <a:avLst/>
            </a:prstGeom>
            <a:noFill/>
            <a:ln w="9525">
              <a:noFill/>
              <a:miter lim="800000"/>
              <a:headEnd/>
              <a:tailEnd/>
            </a:ln>
            <a:effectLst/>
          </p:spPr>
          <p:txBody>
            <a:bodyPr>
              <a:spAutoFit/>
            </a:bodyPr>
            <a:lstStyle/>
            <a:p>
              <a:pPr algn="ctr" defTabSz="914400"/>
              <a:r>
                <a:rPr lang="zh-CN" altLang="en-US"/>
                <a:t>激励 </a:t>
              </a:r>
              <a:r>
                <a:rPr lang="en-US" altLang="zh-CN">
                  <a:latin typeface="Times New Roman" pitchFamily="18" charset="0"/>
                </a:rPr>
                <a:t>D</a:t>
              </a:r>
            </a:p>
          </p:txBody>
        </p:sp>
      </p:grpSp>
      <p:grpSp>
        <p:nvGrpSpPr>
          <p:cNvPr id="55362" name="Group 66"/>
          <p:cNvGrpSpPr>
            <a:grpSpLocks/>
          </p:cNvGrpSpPr>
          <p:nvPr/>
        </p:nvGrpSpPr>
        <p:grpSpPr bwMode="auto">
          <a:xfrm>
            <a:off x="4672013" y="1917700"/>
            <a:ext cx="3643312" cy="2614613"/>
            <a:chOff x="340" y="1344"/>
            <a:chExt cx="2295" cy="1647"/>
          </a:xfrm>
        </p:grpSpPr>
        <p:grpSp>
          <p:nvGrpSpPr>
            <p:cNvPr id="55363" name="Group 67"/>
            <p:cNvGrpSpPr>
              <a:grpSpLocks/>
            </p:cNvGrpSpPr>
            <p:nvPr/>
          </p:nvGrpSpPr>
          <p:grpSpPr bwMode="auto">
            <a:xfrm>
              <a:off x="340" y="1706"/>
              <a:ext cx="2295" cy="1285"/>
              <a:chOff x="886" y="2190"/>
              <a:chExt cx="2295" cy="1285"/>
            </a:xfrm>
          </p:grpSpPr>
          <p:grpSp>
            <p:nvGrpSpPr>
              <p:cNvPr id="55364" name="Group 80"/>
              <p:cNvGrpSpPr>
                <a:grpSpLocks/>
              </p:cNvGrpSpPr>
              <p:nvPr/>
            </p:nvGrpSpPr>
            <p:grpSpPr bwMode="auto">
              <a:xfrm>
                <a:off x="886" y="2190"/>
                <a:ext cx="815" cy="469"/>
                <a:chOff x="658" y="1555"/>
                <a:chExt cx="815" cy="469"/>
              </a:xfrm>
            </p:grpSpPr>
            <p:sp>
              <p:nvSpPr>
                <p:cNvPr id="55365"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5366"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XY</a:t>
                  </a:r>
                </a:p>
              </p:txBody>
            </p:sp>
            <p:sp>
              <p:nvSpPr>
                <p:cNvPr id="55367"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Q</a:t>
                  </a:r>
                </a:p>
              </p:txBody>
            </p:sp>
          </p:grpSp>
          <p:grpSp>
            <p:nvGrpSpPr>
              <p:cNvPr id="55368" name="Group 79"/>
              <p:cNvGrpSpPr>
                <a:grpSpLocks/>
              </p:cNvGrpSpPr>
              <p:nvPr/>
            </p:nvGrpSpPr>
            <p:grpSpPr bwMode="auto">
              <a:xfrm>
                <a:off x="1149" y="2726"/>
                <a:ext cx="421" cy="659"/>
                <a:chOff x="884" y="2091"/>
                <a:chExt cx="421" cy="659"/>
              </a:xfrm>
            </p:grpSpPr>
            <p:sp>
              <p:nvSpPr>
                <p:cNvPr id="55369"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5370"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5371" name="Group 75"/>
              <p:cNvGrpSpPr>
                <a:grpSpLocks/>
              </p:cNvGrpSpPr>
              <p:nvPr/>
            </p:nvGrpSpPr>
            <p:grpSpPr bwMode="auto">
              <a:xfrm>
                <a:off x="1503" y="2361"/>
                <a:ext cx="1678" cy="253"/>
                <a:chOff x="1194" y="1208"/>
                <a:chExt cx="1678" cy="253"/>
              </a:xfrm>
            </p:grpSpPr>
            <p:grpSp>
              <p:nvGrpSpPr>
                <p:cNvPr id="55372" name="Group 78"/>
                <p:cNvGrpSpPr>
                  <a:grpSpLocks/>
                </p:cNvGrpSpPr>
                <p:nvPr/>
              </p:nvGrpSpPr>
              <p:grpSpPr bwMode="auto">
                <a:xfrm>
                  <a:off x="1194" y="1211"/>
                  <a:ext cx="829" cy="250"/>
                  <a:chOff x="1293" y="1752"/>
                  <a:chExt cx="829" cy="250"/>
                </a:xfrm>
              </p:grpSpPr>
              <p:sp>
                <p:nvSpPr>
                  <p:cNvPr id="55373"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5374"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5375" name="Group 78"/>
                <p:cNvGrpSpPr>
                  <a:grpSpLocks/>
                </p:cNvGrpSpPr>
                <p:nvPr/>
              </p:nvGrpSpPr>
              <p:grpSpPr bwMode="auto">
                <a:xfrm>
                  <a:off x="2043" y="1208"/>
                  <a:ext cx="829" cy="250"/>
                  <a:chOff x="1293" y="1752"/>
                  <a:chExt cx="829" cy="250"/>
                </a:xfrm>
              </p:grpSpPr>
              <p:sp>
                <p:nvSpPr>
                  <p:cNvPr id="55376"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sp>
                <p:nvSpPr>
                  <p:cNvPr id="55377"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grpSp>
          </p:grpSp>
          <p:grpSp>
            <p:nvGrpSpPr>
              <p:cNvPr id="55378" name="Group 82"/>
              <p:cNvGrpSpPr>
                <a:grpSpLocks/>
              </p:cNvGrpSpPr>
              <p:nvPr/>
            </p:nvGrpSpPr>
            <p:grpSpPr bwMode="auto">
              <a:xfrm>
                <a:off x="1519" y="2659"/>
                <a:ext cx="1633" cy="816"/>
                <a:chOff x="1519" y="2659"/>
                <a:chExt cx="1633" cy="816"/>
              </a:xfrm>
            </p:grpSpPr>
            <p:grpSp>
              <p:nvGrpSpPr>
                <p:cNvPr id="55379" name="Group 83"/>
                <p:cNvGrpSpPr>
                  <a:grpSpLocks/>
                </p:cNvGrpSpPr>
                <p:nvPr/>
              </p:nvGrpSpPr>
              <p:grpSpPr bwMode="auto">
                <a:xfrm>
                  <a:off x="1519" y="2659"/>
                  <a:ext cx="1633" cy="408"/>
                  <a:chOff x="1519" y="2659"/>
                  <a:chExt cx="1633" cy="408"/>
                </a:xfrm>
              </p:grpSpPr>
              <p:grpSp>
                <p:nvGrpSpPr>
                  <p:cNvPr id="55380" name="Group 84"/>
                  <p:cNvGrpSpPr>
                    <a:grpSpLocks/>
                  </p:cNvGrpSpPr>
                  <p:nvPr/>
                </p:nvGrpSpPr>
                <p:grpSpPr bwMode="auto">
                  <a:xfrm>
                    <a:off x="1519" y="2659"/>
                    <a:ext cx="817" cy="408"/>
                    <a:chOff x="1519" y="2659"/>
                    <a:chExt cx="817" cy="408"/>
                  </a:xfrm>
                </p:grpSpPr>
                <p:sp>
                  <p:nvSpPr>
                    <p:cNvPr id="55381" name="Rectangle 85"/>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82" name="Rectangle 86"/>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nvGrpSpPr>
                  <p:cNvPr id="55383" name="Group 87"/>
                  <p:cNvGrpSpPr>
                    <a:grpSpLocks/>
                  </p:cNvGrpSpPr>
                  <p:nvPr/>
                </p:nvGrpSpPr>
                <p:grpSpPr bwMode="auto">
                  <a:xfrm>
                    <a:off x="2335" y="2659"/>
                    <a:ext cx="817" cy="408"/>
                    <a:chOff x="1519" y="2659"/>
                    <a:chExt cx="817" cy="408"/>
                  </a:xfrm>
                </p:grpSpPr>
                <p:sp>
                  <p:nvSpPr>
                    <p:cNvPr id="55384" name="Rectangle 88"/>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85" name="Rectangle 89"/>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grpSp>
              <p:nvGrpSpPr>
                <p:cNvPr id="55386" name="Group 90"/>
                <p:cNvGrpSpPr>
                  <a:grpSpLocks/>
                </p:cNvGrpSpPr>
                <p:nvPr/>
              </p:nvGrpSpPr>
              <p:grpSpPr bwMode="auto">
                <a:xfrm>
                  <a:off x="1519" y="3067"/>
                  <a:ext cx="1633" cy="408"/>
                  <a:chOff x="1519" y="2659"/>
                  <a:chExt cx="1633" cy="408"/>
                </a:xfrm>
              </p:grpSpPr>
              <p:grpSp>
                <p:nvGrpSpPr>
                  <p:cNvPr id="55387" name="Group 91"/>
                  <p:cNvGrpSpPr>
                    <a:grpSpLocks/>
                  </p:cNvGrpSpPr>
                  <p:nvPr/>
                </p:nvGrpSpPr>
                <p:grpSpPr bwMode="auto">
                  <a:xfrm>
                    <a:off x="1519" y="2659"/>
                    <a:ext cx="817" cy="408"/>
                    <a:chOff x="1519" y="2659"/>
                    <a:chExt cx="817" cy="408"/>
                  </a:xfrm>
                </p:grpSpPr>
                <p:sp>
                  <p:nvSpPr>
                    <p:cNvPr id="55388" name="Rectangle 92"/>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89" name="Rectangle 93"/>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nvGrpSpPr>
                  <p:cNvPr id="55390" name="Group 94"/>
                  <p:cNvGrpSpPr>
                    <a:grpSpLocks/>
                  </p:cNvGrpSpPr>
                  <p:nvPr/>
                </p:nvGrpSpPr>
                <p:grpSpPr bwMode="auto">
                  <a:xfrm>
                    <a:off x="2335" y="2659"/>
                    <a:ext cx="817" cy="408"/>
                    <a:chOff x="1519" y="2659"/>
                    <a:chExt cx="817" cy="408"/>
                  </a:xfrm>
                </p:grpSpPr>
                <p:sp>
                  <p:nvSpPr>
                    <p:cNvPr id="55391" name="Rectangle 95"/>
                    <p:cNvSpPr>
                      <a:spLocks noChangeArrowheads="1"/>
                    </p:cNvSpPr>
                    <p:nvPr/>
                  </p:nvSpPr>
                  <p:spPr bwMode="auto">
                    <a:xfrm>
                      <a:off x="1519"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sp>
                  <p:nvSpPr>
                    <p:cNvPr id="55392" name="Rectangle 96"/>
                    <p:cNvSpPr>
                      <a:spLocks noChangeArrowheads="1"/>
                    </p:cNvSpPr>
                    <p:nvPr/>
                  </p:nvSpPr>
                  <p:spPr bwMode="auto">
                    <a:xfrm>
                      <a:off x="1928" y="2659"/>
                      <a:ext cx="408" cy="408"/>
                    </a:xfrm>
                    <a:prstGeom prst="rect">
                      <a:avLst/>
                    </a:prstGeom>
                    <a:noFill/>
                    <a:ln w="22225">
                      <a:solidFill>
                        <a:schemeClr val="folHlink"/>
                      </a:solidFill>
                      <a:miter lim="800000"/>
                      <a:headEnd/>
                      <a:tailEnd/>
                    </a:ln>
                    <a:effectLst/>
                  </p:spPr>
                  <p:txBody>
                    <a:bodyPr wrap="none" anchor="ctr"/>
                    <a:lstStyle/>
                    <a:p>
                      <a:endParaRPr lang="zh-CN" altLang="en-US"/>
                    </a:p>
                  </p:txBody>
                </p:sp>
              </p:grpSp>
            </p:grpSp>
          </p:grpSp>
        </p:grpSp>
        <p:sp>
          <p:nvSpPr>
            <p:cNvPr id="55393" name="Text Box 97"/>
            <p:cNvSpPr txBox="1">
              <a:spLocks noChangeArrowheads="1"/>
            </p:cNvSpPr>
            <p:nvPr/>
          </p:nvSpPr>
          <p:spPr bwMode="auto">
            <a:xfrm>
              <a:off x="1234" y="1344"/>
              <a:ext cx="920" cy="288"/>
            </a:xfrm>
            <a:prstGeom prst="rect">
              <a:avLst/>
            </a:prstGeom>
            <a:noFill/>
            <a:ln w="9525">
              <a:noFill/>
              <a:miter lim="800000"/>
              <a:headEnd/>
              <a:tailEnd/>
            </a:ln>
            <a:effectLst/>
          </p:spPr>
          <p:txBody>
            <a:bodyPr>
              <a:spAutoFit/>
            </a:bodyPr>
            <a:lstStyle/>
            <a:p>
              <a:pPr algn="ctr" defTabSz="914400"/>
              <a:r>
                <a:rPr lang="zh-CN" altLang="en-US"/>
                <a:t>输出 </a:t>
              </a:r>
              <a:r>
                <a:rPr lang="en-US" altLang="zh-CN">
                  <a:latin typeface="Times New Roman" pitchFamily="18" charset="0"/>
                </a:rPr>
                <a:t>Z</a:t>
              </a:r>
            </a:p>
          </p:txBody>
        </p:sp>
      </p:grpSp>
      <p:sp>
        <p:nvSpPr>
          <p:cNvPr id="55394" name="Rectangle 65"/>
          <p:cNvSpPr>
            <a:spLocks noChangeArrowheads="1"/>
          </p:cNvSpPr>
          <p:nvPr/>
        </p:nvSpPr>
        <p:spPr bwMode="auto">
          <a:xfrm>
            <a:off x="1044575" y="4868863"/>
            <a:ext cx="3455988" cy="519112"/>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D = XY + (X</a:t>
            </a:r>
            <a:r>
              <a:rPr kumimoji="1" lang="en-US" altLang="zh-CN" sz="2800" b="0">
                <a:solidFill>
                  <a:schemeClr val="folHlink"/>
                </a:solidFill>
              </a:rPr>
              <a:t>⊕</a:t>
            </a:r>
            <a:r>
              <a:rPr kumimoji="1" lang="en-US" altLang="zh-CN" sz="2800">
                <a:solidFill>
                  <a:schemeClr val="folHlink"/>
                </a:solidFill>
                <a:latin typeface="Times New Roman" pitchFamily="18" charset="0"/>
              </a:rPr>
              <a:t>Y)Q</a:t>
            </a:r>
            <a:endParaRPr kumimoji="1" lang="zh-CN" altLang="en-US" sz="2800">
              <a:solidFill>
                <a:schemeClr val="folHlink"/>
              </a:solidFill>
              <a:latin typeface="Times New Roman" pitchFamily="18" charset="0"/>
            </a:endParaRPr>
          </a:p>
        </p:txBody>
      </p:sp>
      <p:sp>
        <p:nvSpPr>
          <p:cNvPr id="46146" name="Rectangle 66"/>
          <p:cNvSpPr>
            <a:spLocks noChangeArrowheads="1"/>
          </p:cNvSpPr>
          <p:nvPr/>
        </p:nvSpPr>
        <p:spPr bwMode="auto">
          <a:xfrm>
            <a:off x="5759450" y="4868863"/>
            <a:ext cx="2771775" cy="519112"/>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Z = X</a:t>
            </a:r>
            <a:r>
              <a:rPr kumimoji="1" lang="en-US" altLang="zh-CN" sz="2800" b="0">
                <a:solidFill>
                  <a:schemeClr val="folHlink"/>
                </a:solidFill>
                <a:latin typeface="Times New Roman" pitchFamily="18" charset="0"/>
              </a:rPr>
              <a:t>⊕</a:t>
            </a:r>
            <a:r>
              <a:rPr kumimoji="1" lang="en-US" altLang="zh-CN" sz="2800">
                <a:solidFill>
                  <a:schemeClr val="folHlink"/>
                </a:solidFill>
                <a:latin typeface="Times New Roman" pitchFamily="18" charset="0"/>
              </a:rPr>
              <a:t>Y</a:t>
            </a:r>
            <a:r>
              <a:rPr kumimoji="1" lang="en-US" altLang="zh-CN" sz="2800" b="0">
                <a:solidFill>
                  <a:schemeClr val="folHlink"/>
                </a:solidFill>
              </a:rPr>
              <a:t>⊕</a:t>
            </a:r>
            <a:r>
              <a:rPr kumimoji="1" lang="en-US" altLang="zh-CN" sz="2800">
                <a:solidFill>
                  <a:schemeClr val="folHlink"/>
                </a:solidFill>
                <a:latin typeface="Times New Roman" pitchFamily="18" charset="0"/>
              </a:rPr>
              <a:t>Q</a:t>
            </a:r>
            <a:endParaRPr kumimoji="1" lang="zh-CN" altLang="en-US" sz="2800">
              <a:solidFill>
                <a:schemeClr val="folHlink"/>
              </a:solidFill>
              <a:latin typeface="Times New Roman" pitchFamily="18" charset="0"/>
            </a:endParaRPr>
          </a:p>
        </p:txBody>
      </p:sp>
      <p:grpSp>
        <p:nvGrpSpPr>
          <p:cNvPr id="55400" name="Group 104"/>
          <p:cNvGrpSpPr>
            <a:grpSpLocks/>
          </p:cNvGrpSpPr>
          <p:nvPr/>
        </p:nvGrpSpPr>
        <p:grpSpPr bwMode="auto">
          <a:xfrm>
            <a:off x="1593850" y="3281363"/>
            <a:ext cx="2495550" cy="522287"/>
            <a:chOff x="1004" y="2067"/>
            <a:chExt cx="1572" cy="329"/>
          </a:xfrm>
        </p:grpSpPr>
        <p:sp>
          <p:nvSpPr>
            <p:cNvPr id="55396" name="Text Box 100"/>
            <p:cNvSpPr txBox="1">
              <a:spLocks noChangeArrowheads="1"/>
            </p:cNvSpPr>
            <p:nvPr/>
          </p:nvSpPr>
          <p:spPr bwMode="auto">
            <a:xfrm>
              <a:off x="1004" y="2067"/>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397" name="Text Box 101"/>
            <p:cNvSpPr txBox="1">
              <a:spLocks noChangeArrowheads="1"/>
            </p:cNvSpPr>
            <p:nvPr/>
          </p:nvSpPr>
          <p:spPr bwMode="auto">
            <a:xfrm>
              <a:off x="141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398" name="Text Box 102"/>
            <p:cNvSpPr txBox="1">
              <a:spLocks noChangeArrowheads="1"/>
            </p:cNvSpPr>
            <p:nvPr/>
          </p:nvSpPr>
          <p:spPr bwMode="auto">
            <a:xfrm>
              <a:off x="1823"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399" name="Text Box 103"/>
            <p:cNvSpPr txBox="1">
              <a:spLocks noChangeArrowheads="1"/>
            </p:cNvSpPr>
            <p:nvPr/>
          </p:nvSpPr>
          <p:spPr bwMode="auto">
            <a:xfrm>
              <a:off x="224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grpSp>
      <p:grpSp>
        <p:nvGrpSpPr>
          <p:cNvPr id="55401" name="Group 105"/>
          <p:cNvGrpSpPr>
            <a:grpSpLocks/>
          </p:cNvGrpSpPr>
          <p:nvPr/>
        </p:nvGrpSpPr>
        <p:grpSpPr bwMode="auto">
          <a:xfrm>
            <a:off x="1598613" y="3948113"/>
            <a:ext cx="2495550" cy="522287"/>
            <a:chOff x="1004" y="2067"/>
            <a:chExt cx="1572" cy="329"/>
          </a:xfrm>
        </p:grpSpPr>
        <p:sp>
          <p:nvSpPr>
            <p:cNvPr id="55402" name="Text Box 106"/>
            <p:cNvSpPr txBox="1">
              <a:spLocks noChangeArrowheads="1"/>
            </p:cNvSpPr>
            <p:nvPr/>
          </p:nvSpPr>
          <p:spPr bwMode="auto">
            <a:xfrm>
              <a:off x="1004" y="2067"/>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403" name="Text Box 107"/>
            <p:cNvSpPr txBox="1">
              <a:spLocks noChangeArrowheads="1"/>
            </p:cNvSpPr>
            <p:nvPr/>
          </p:nvSpPr>
          <p:spPr bwMode="auto">
            <a:xfrm>
              <a:off x="141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sp>
          <p:nvSpPr>
            <p:cNvPr id="55404" name="Text Box 108"/>
            <p:cNvSpPr txBox="1">
              <a:spLocks noChangeArrowheads="1"/>
            </p:cNvSpPr>
            <p:nvPr/>
          </p:nvSpPr>
          <p:spPr bwMode="auto">
            <a:xfrm>
              <a:off x="1823"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sp>
          <p:nvSpPr>
            <p:cNvPr id="55405" name="Text Box 109"/>
            <p:cNvSpPr txBox="1">
              <a:spLocks noChangeArrowheads="1"/>
            </p:cNvSpPr>
            <p:nvPr/>
          </p:nvSpPr>
          <p:spPr bwMode="auto">
            <a:xfrm>
              <a:off x="224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grpSp>
      <p:grpSp>
        <p:nvGrpSpPr>
          <p:cNvPr id="55416" name="Group 120"/>
          <p:cNvGrpSpPr>
            <a:grpSpLocks/>
          </p:cNvGrpSpPr>
          <p:nvPr/>
        </p:nvGrpSpPr>
        <p:grpSpPr bwMode="auto">
          <a:xfrm>
            <a:off x="5718175" y="3284538"/>
            <a:ext cx="2500313" cy="1189037"/>
            <a:chOff x="3602" y="2069"/>
            <a:chExt cx="1575" cy="749"/>
          </a:xfrm>
        </p:grpSpPr>
        <p:grpSp>
          <p:nvGrpSpPr>
            <p:cNvPr id="55406" name="Group 110"/>
            <p:cNvGrpSpPr>
              <a:grpSpLocks/>
            </p:cNvGrpSpPr>
            <p:nvPr/>
          </p:nvGrpSpPr>
          <p:grpSpPr bwMode="auto">
            <a:xfrm>
              <a:off x="3602" y="2069"/>
              <a:ext cx="1572" cy="329"/>
              <a:chOff x="1004" y="2067"/>
              <a:chExt cx="1572" cy="329"/>
            </a:xfrm>
          </p:grpSpPr>
          <p:sp>
            <p:nvSpPr>
              <p:cNvPr id="55407" name="Text Box 111"/>
              <p:cNvSpPr txBox="1">
                <a:spLocks noChangeArrowheads="1"/>
              </p:cNvSpPr>
              <p:nvPr/>
            </p:nvSpPr>
            <p:spPr bwMode="auto">
              <a:xfrm>
                <a:off x="1004" y="2067"/>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408" name="Text Box 112"/>
              <p:cNvSpPr txBox="1">
                <a:spLocks noChangeArrowheads="1"/>
              </p:cNvSpPr>
              <p:nvPr/>
            </p:nvSpPr>
            <p:spPr bwMode="auto">
              <a:xfrm>
                <a:off x="141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sp>
            <p:nvSpPr>
              <p:cNvPr id="55409" name="Text Box 113"/>
              <p:cNvSpPr txBox="1">
                <a:spLocks noChangeArrowheads="1"/>
              </p:cNvSpPr>
              <p:nvPr/>
            </p:nvSpPr>
            <p:spPr bwMode="auto">
              <a:xfrm>
                <a:off x="1823"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sp>
            <p:nvSpPr>
              <p:cNvPr id="55410" name="Text Box 114"/>
              <p:cNvSpPr txBox="1">
                <a:spLocks noChangeArrowheads="1"/>
              </p:cNvSpPr>
              <p:nvPr/>
            </p:nvSpPr>
            <p:spPr bwMode="auto">
              <a:xfrm>
                <a:off x="224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grpSp>
        <p:grpSp>
          <p:nvGrpSpPr>
            <p:cNvPr id="55411" name="Group 115"/>
            <p:cNvGrpSpPr>
              <a:grpSpLocks/>
            </p:cNvGrpSpPr>
            <p:nvPr/>
          </p:nvGrpSpPr>
          <p:grpSpPr bwMode="auto">
            <a:xfrm>
              <a:off x="3605" y="2489"/>
              <a:ext cx="1572" cy="329"/>
              <a:chOff x="1004" y="2067"/>
              <a:chExt cx="1572" cy="329"/>
            </a:xfrm>
          </p:grpSpPr>
          <p:sp>
            <p:nvSpPr>
              <p:cNvPr id="55412" name="Text Box 116"/>
              <p:cNvSpPr txBox="1">
                <a:spLocks noChangeArrowheads="1"/>
              </p:cNvSpPr>
              <p:nvPr/>
            </p:nvSpPr>
            <p:spPr bwMode="auto">
              <a:xfrm>
                <a:off x="1004" y="2067"/>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sp>
            <p:nvSpPr>
              <p:cNvPr id="55413" name="Text Box 117"/>
              <p:cNvSpPr txBox="1">
                <a:spLocks noChangeArrowheads="1"/>
              </p:cNvSpPr>
              <p:nvPr/>
            </p:nvSpPr>
            <p:spPr bwMode="auto">
              <a:xfrm>
                <a:off x="141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414" name="Text Box 118"/>
              <p:cNvSpPr txBox="1">
                <a:spLocks noChangeArrowheads="1"/>
              </p:cNvSpPr>
              <p:nvPr/>
            </p:nvSpPr>
            <p:spPr bwMode="auto">
              <a:xfrm>
                <a:off x="1823"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0</a:t>
                </a:r>
              </a:p>
            </p:txBody>
          </p:sp>
          <p:sp>
            <p:nvSpPr>
              <p:cNvPr id="55415" name="Text Box 119"/>
              <p:cNvSpPr txBox="1">
                <a:spLocks noChangeArrowheads="1"/>
              </p:cNvSpPr>
              <p:nvPr/>
            </p:nvSpPr>
            <p:spPr bwMode="auto">
              <a:xfrm>
                <a:off x="2245" y="2069"/>
                <a:ext cx="331" cy="327"/>
              </a:xfrm>
              <a:prstGeom prst="rect">
                <a:avLst/>
              </a:prstGeom>
              <a:noFill/>
              <a:ln w="9525">
                <a:noFill/>
                <a:miter lim="800000"/>
                <a:headEnd/>
                <a:tailEnd/>
              </a:ln>
              <a:effectLst/>
            </p:spPr>
            <p:txBody>
              <a:bodyPr>
                <a:spAutoFit/>
              </a:bodyPr>
              <a:lstStyle/>
              <a:p>
                <a:pPr algn="ctr" defTabSz="914400"/>
                <a:r>
                  <a:rPr lang="en-US" altLang="zh-CN" sz="2800">
                    <a:solidFill>
                      <a:schemeClr val="folHlink"/>
                    </a:solidFill>
                    <a:latin typeface="Times New Roman" pitchFamily="18" charset="0"/>
                  </a:rPr>
                  <a:t>1</a:t>
                </a:r>
              </a:p>
            </p:txBody>
          </p:sp>
        </p:grpSp>
      </p:grpSp>
      <p:sp>
        <p:nvSpPr>
          <p:cNvPr id="3" name="AutoShape 89"/>
          <p:cNvSpPr>
            <a:spLocks noChangeArrowheads="1"/>
          </p:cNvSpPr>
          <p:nvPr/>
        </p:nvSpPr>
        <p:spPr bwMode="auto">
          <a:xfrm>
            <a:off x="4356100" y="5516563"/>
            <a:ext cx="3384550" cy="576262"/>
          </a:xfrm>
          <a:prstGeom prst="wedgeRoundRectCallout">
            <a:avLst>
              <a:gd name="adj1" fmla="val -58630"/>
              <a:gd name="adj2" fmla="val -202894"/>
              <a:gd name="adj3" fmla="val 16667"/>
            </a:avLst>
          </a:prstGeom>
          <a:noFill/>
          <a:ln w="22225">
            <a:solidFill>
              <a:schemeClr val="folHlink"/>
            </a:solidFill>
            <a:miter lim="800000"/>
            <a:headEnd/>
            <a:tailEnd/>
          </a:ln>
        </p:spPr>
        <p:txBody>
          <a:bodyPr/>
          <a:lstStyle/>
          <a:p>
            <a:pPr algn="ctr" defTabSz="914400"/>
            <a:r>
              <a:rPr lang="en-US" altLang="zh-CN">
                <a:latin typeface="Times New Roman" pitchFamily="18" charset="0"/>
              </a:rPr>
              <a:t>D</a:t>
            </a:r>
            <a:r>
              <a:rPr lang="zh-CN" altLang="en-US"/>
              <a:t>触发：</a:t>
            </a:r>
            <a:r>
              <a:rPr lang="zh-CN" altLang="en-US">
                <a:solidFill>
                  <a:schemeClr val="folHlink"/>
                </a:solidFill>
              </a:rPr>
              <a:t>激励</a:t>
            </a:r>
            <a:r>
              <a:rPr lang="zh-CN" altLang="en-US"/>
              <a:t>即</a:t>
            </a:r>
            <a:r>
              <a:rPr lang="zh-CN" altLang="en-US">
                <a:solidFill>
                  <a:schemeClr val="hlink"/>
                </a:solidFill>
              </a:rPr>
              <a:t>次态</a:t>
            </a:r>
            <a:endParaRPr lang="zh-CN" altLang="en-US">
              <a:solidFill>
                <a:schemeClr val="hlink"/>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82"/>
                                        </p:tgtEl>
                                        <p:attrNameLst>
                                          <p:attrName>style.visibility</p:attrName>
                                        </p:attrNameLst>
                                      </p:cBhvr>
                                      <p:to>
                                        <p:strVal val="visible"/>
                                      </p:to>
                                    </p:set>
                                    <p:animEffect transition="in" filter="blinds(horizontal)">
                                      <p:cBhvr>
                                        <p:cTn id="7" dur="500"/>
                                        <p:tgtEl>
                                          <p:spTgt spid="440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61"/>
                                        </p:tgtEl>
                                        <p:attrNameLst>
                                          <p:attrName>style.visibility</p:attrName>
                                        </p:attrNameLst>
                                      </p:cBhvr>
                                      <p:to>
                                        <p:strVal val="visible"/>
                                      </p:to>
                                    </p:set>
                                    <p:animEffect transition="in" filter="blinds(horizontal)">
                                      <p:cBhvr>
                                        <p:cTn id="12" dur="500"/>
                                        <p:tgtEl>
                                          <p:spTgt spid="553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362"/>
                                        </p:tgtEl>
                                        <p:attrNameLst>
                                          <p:attrName>style.visibility</p:attrName>
                                        </p:attrNameLst>
                                      </p:cBhvr>
                                      <p:to>
                                        <p:strVal val="visible"/>
                                      </p:to>
                                    </p:set>
                                    <p:animEffect transition="in" filter="blinds(horizontal)">
                                      <p:cBhvr>
                                        <p:cTn id="17" dur="500"/>
                                        <p:tgtEl>
                                          <p:spTgt spid="5536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5394"/>
                                        </p:tgtEl>
                                        <p:attrNameLst>
                                          <p:attrName>style.visibility</p:attrName>
                                        </p:attrNameLst>
                                      </p:cBhvr>
                                      <p:to>
                                        <p:strVal val="visible"/>
                                      </p:to>
                                    </p:set>
                                    <p:anim calcmode="lin" valueType="num">
                                      <p:cBhvr additive="base">
                                        <p:cTn id="22" dur="500" fill="hold"/>
                                        <p:tgtEl>
                                          <p:spTgt spid="55394"/>
                                        </p:tgtEl>
                                        <p:attrNameLst>
                                          <p:attrName>ppt_x</p:attrName>
                                        </p:attrNameLst>
                                      </p:cBhvr>
                                      <p:tavLst>
                                        <p:tav tm="0">
                                          <p:val>
                                            <p:strVal val="#ppt_x"/>
                                          </p:val>
                                        </p:tav>
                                        <p:tav tm="100000">
                                          <p:val>
                                            <p:strVal val="#ppt_x"/>
                                          </p:val>
                                        </p:tav>
                                      </p:tavLst>
                                    </p:anim>
                                    <p:anim calcmode="lin" valueType="num">
                                      <p:cBhvr additive="base">
                                        <p:cTn id="23" dur="500" fill="hold"/>
                                        <p:tgtEl>
                                          <p:spTgt spid="55394"/>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46146"/>
                                        </p:tgtEl>
                                        <p:attrNameLst>
                                          <p:attrName>style.visibility</p:attrName>
                                        </p:attrNameLst>
                                      </p:cBhvr>
                                      <p:to>
                                        <p:strVal val="visible"/>
                                      </p:to>
                                    </p:set>
                                    <p:anim calcmode="lin" valueType="num">
                                      <p:cBhvr additive="base">
                                        <p:cTn id="27" dur="500" fill="hold"/>
                                        <p:tgtEl>
                                          <p:spTgt spid="46146"/>
                                        </p:tgtEl>
                                        <p:attrNameLst>
                                          <p:attrName>ppt_x</p:attrName>
                                        </p:attrNameLst>
                                      </p:cBhvr>
                                      <p:tavLst>
                                        <p:tav tm="0">
                                          <p:val>
                                            <p:strVal val="#ppt_x"/>
                                          </p:val>
                                        </p:tav>
                                        <p:tav tm="100000">
                                          <p:val>
                                            <p:strVal val="#ppt_x"/>
                                          </p:val>
                                        </p:tav>
                                      </p:tavLst>
                                    </p:anim>
                                    <p:anim calcmode="lin" valueType="num">
                                      <p:cBhvr additive="base">
                                        <p:cTn id="28" dur="500" fill="hold"/>
                                        <p:tgtEl>
                                          <p:spTgt spid="4614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55400"/>
                                        </p:tgtEl>
                                        <p:attrNameLst>
                                          <p:attrName>style.visibility</p:attrName>
                                        </p:attrNameLst>
                                      </p:cBhvr>
                                      <p:to>
                                        <p:strVal val="visible"/>
                                      </p:to>
                                    </p:set>
                                    <p:animEffect transition="in" filter="strips(downRight)">
                                      <p:cBhvr>
                                        <p:cTn id="33" dur="500"/>
                                        <p:tgtEl>
                                          <p:spTgt spid="5540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55401"/>
                                        </p:tgtEl>
                                        <p:attrNameLst>
                                          <p:attrName>style.visibility</p:attrName>
                                        </p:attrNameLst>
                                      </p:cBhvr>
                                      <p:to>
                                        <p:strVal val="visible"/>
                                      </p:to>
                                    </p:set>
                                    <p:animEffect transition="in" filter="strips(downRight)">
                                      <p:cBhvr>
                                        <p:cTn id="38" dur="500"/>
                                        <p:tgtEl>
                                          <p:spTgt spid="5540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5416"/>
                                        </p:tgtEl>
                                        <p:attrNameLst>
                                          <p:attrName>style.visibility</p:attrName>
                                        </p:attrNameLst>
                                      </p:cBhvr>
                                      <p:to>
                                        <p:strVal val="visible"/>
                                      </p:to>
                                    </p:set>
                                    <p:animEffect transition="in" filter="blinds(horizontal)">
                                      <p:cBhvr>
                                        <p:cTn id="43" dur="500"/>
                                        <p:tgtEl>
                                          <p:spTgt spid="554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82" grpId="0"/>
      <p:bldP spid="55394" grpId="0"/>
      <p:bldP spid="46146"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69637"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51277" name="Rectangle 51"/>
          <p:cNvSpPr>
            <a:spLocks noChangeArrowheads="1"/>
          </p:cNvSpPr>
          <p:nvPr/>
        </p:nvSpPr>
        <p:spPr bwMode="auto">
          <a:xfrm>
            <a:off x="612775" y="1125538"/>
            <a:ext cx="4176713" cy="457200"/>
          </a:xfrm>
          <a:prstGeom prst="rect">
            <a:avLst/>
          </a:prstGeom>
          <a:noFill/>
          <a:ln w="9525">
            <a:noFill/>
            <a:miter lim="800000"/>
            <a:headEnd/>
            <a:tailEnd/>
          </a:ln>
        </p:spPr>
        <p:txBody>
          <a:bodyPr>
            <a:spAutoFit/>
          </a:bodyPr>
          <a:lstStyle/>
          <a:p>
            <a:pPr defTabSz="914400"/>
            <a:r>
              <a:rPr lang="en-US" altLang="zh-CN">
                <a:latin typeface="Times New Roman" pitchFamily="18" charset="0"/>
              </a:rPr>
              <a:t>c</a:t>
            </a:r>
            <a:r>
              <a:rPr lang="zh-CN" altLang="en-US"/>
              <a:t>、得出</a:t>
            </a:r>
            <a:r>
              <a:rPr lang="zh-CN" altLang="en-US">
                <a:solidFill>
                  <a:schemeClr val="folHlink"/>
                </a:solidFill>
              </a:rPr>
              <a:t>状态表</a:t>
            </a:r>
            <a:r>
              <a:rPr lang="zh-CN" altLang="en-US"/>
              <a:t>、</a:t>
            </a:r>
            <a:r>
              <a:rPr lang="zh-CN" altLang="en-US">
                <a:solidFill>
                  <a:schemeClr val="folHlink"/>
                </a:solidFill>
              </a:rPr>
              <a:t>状态图</a:t>
            </a:r>
          </a:p>
        </p:txBody>
      </p:sp>
      <p:grpSp>
        <p:nvGrpSpPr>
          <p:cNvPr id="69673" name="Group 41"/>
          <p:cNvGrpSpPr>
            <a:grpSpLocks/>
          </p:cNvGrpSpPr>
          <p:nvPr/>
        </p:nvGrpSpPr>
        <p:grpSpPr bwMode="auto">
          <a:xfrm>
            <a:off x="1377950" y="1844675"/>
            <a:ext cx="6002338" cy="2016125"/>
            <a:chOff x="386" y="1344"/>
            <a:chExt cx="3781" cy="1270"/>
          </a:xfrm>
        </p:grpSpPr>
        <p:sp>
          <p:nvSpPr>
            <p:cNvPr id="69643" name="Line 36"/>
            <p:cNvSpPr>
              <a:spLocks noChangeShapeType="1"/>
            </p:cNvSpPr>
            <p:nvPr/>
          </p:nvSpPr>
          <p:spPr bwMode="auto">
            <a:xfrm>
              <a:off x="448" y="1344"/>
              <a:ext cx="3657" cy="0"/>
            </a:xfrm>
            <a:prstGeom prst="line">
              <a:avLst/>
            </a:prstGeom>
            <a:noFill/>
            <a:ln w="28575">
              <a:solidFill>
                <a:schemeClr val="folHlink"/>
              </a:solidFill>
              <a:round/>
              <a:headEnd/>
              <a:tailEnd/>
            </a:ln>
          </p:spPr>
          <p:txBody>
            <a:bodyPr/>
            <a:lstStyle/>
            <a:p>
              <a:endParaRPr lang="zh-CN" altLang="en-US"/>
            </a:p>
          </p:txBody>
        </p:sp>
        <p:sp>
          <p:nvSpPr>
            <p:cNvPr id="69644" name="Line 37"/>
            <p:cNvSpPr>
              <a:spLocks noChangeShapeType="1"/>
            </p:cNvSpPr>
            <p:nvPr/>
          </p:nvSpPr>
          <p:spPr bwMode="auto">
            <a:xfrm>
              <a:off x="448" y="2614"/>
              <a:ext cx="3657" cy="0"/>
            </a:xfrm>
            <a:prstGeom prst="line">
              <a:avLst/>
            </a:prstGeom>
            <a:noFill/>
            <a:ln w="28575">
              <a:solidFill>
                <a:schemeClr val="folHlink"/>
              </a:solidFill>
              <a:round/>
              <a:headEnd/>
              <a:tailEnd/>
            </a:ln>
          </p:spPr>
          <p:txBody>
            <a:bodyPr/>
            <a:lstStyle/>
            <a:p>
              <a:endParaRPr lang="zh-CN" altLang="en-US"/>
            </a:p>
          </p:txBody>
        </p:sp>
        <p:sp>
          <p:nvSpPr>
            <p:cNvPr id="69645" name="Line 38"/>
            <p:cNvSpPr>
              <a:spLocks noChangeShapeType="1"/>
            </p:cNvSpPr>
            <p:nvPr/>
          </p:nvSpPr>
          <p:spPr bwMode="auto">
            <a:xfrm>
              <a:off x="1038" y="1344"/>
              <a:ext cx="0" cy="1270"/>
            </a:xfrm>
            <a:prstGeom prst="line">
              <a:avLst/>
            </a:prstGeom>
            <a:noFill/>
            <a:ln w="9525">
              <a:solidFill>
                <a:schemeClr val="tx1"/>
              </a:solidFill>
              <a:round/>
              <a:headEnd/>
              <a:tailEnd/>
            </a:ln>
          </p:spPr>
          <p:txBody>
            <a:bodyPr/>
            <a:lstStyle/>
            <a:p>
              <a:endParaRPr lang="zh-CN" altLang="en-US"/>
            </a:p>
          </p:txBody>
        </p:sp>
        <p:sp>
          <p:nvSpPr>
            <p:cNvPr id="69646" name="Line 39"/>
            <p:cNvSpPr>
              <a:spLocks noChangeShapeType="1"/>
            </p:cNvSpPr>
            <p:nvPr/>
          </p:nvSpPr>
          <p:spPr bwMode="auto">
            <a:xfrm>
              <a:off x="448" y="1979"/>
              <a:ext cx="3657" cy="0"/>
            </a:xfrm>
            <a:prstGeom prst="line">
              <a:avLst/>
            </a:prstGeom>
            <a:noFill/>
            <a:ln w="9525">
              <a:solidFill>
                <a:schemeClr val="tx1"/>
              </a:solidFill>
              <a:round/>
              <a:headEnd/>
              <a:tailEnd/>
            </a:ln>
          </p:spPr>
          <p:txBody>
            <a:bodyPr/>
            <a:lstStyle/>
            <a:p>
              <a:endParaRPr lang="zh-CN" altLang="en-US"/>
            </a:p>
          </p:txBody>
        </p:sp>
        <p:sp>
          <p:nvSpPr>
            <p:cNvPr id="69647" name="Line 40"/>
            <p:cNvSpPr>
              <a:spLocks noChangeShapeType="1"/>
            </p:cNvSpPr>
            <p:nvPr/>
          </p:nvSpPr>
          <p:spPr bwMode="auto">
            <a:xfrm>
              <a:off x="448" y="2296"/>
              <a:ext cx="3657" cy="0"/>
            </a:xfrm>
            <a:prstGeom prst="line">
              <a:avLst/>
            </a:prstGeom>
            <a:noFill/>
            <a:ln w="9525">
              <a:solidFill>
                <a:schemeClr val="tx1"/>
              </a:solidFill>
              <a:round/>
              <a:headEnd/>
              <a:tailEnd/>
            </a:ln>
          </p:spPr>
          <p:txBody>
            <a:bodyPr/>
            <a:lstStyle/>
            <a:p>
              <a:endParaRPr lang="zh-CN" altLang="en-US"/>
            </a:p>
          </p:txBody>
        </p:sp>
        <p:sp>
          <p:nvSpPr>
            <p:cNvPr id="69649" name="Line 42"/>
            <p:cNvSpPr>
              <a:spLocks noChangeShapeType="1"/>
            </p:cNvSpPr>
            <p:nvPr/>
          </p:nvSpPr>
          <p:spPr bwMode="auto">
            <a:xfrm>
              <a:off x="1038" y="1661"/>
              <a:ext cx="3067" cy="0"/>
            </a:xfrm>
            <a:prstGeom prst="line">
              <a:avLst/>
            </a:prstGeom>
            <a:noFill/>
            <a:ln w="9525">
              <a:solidFill>
                <a:schemeClr val="tx1"/>
              </a:solidFill>
              <a:round/>
              <a:headEnd/>
              <a:tailEnd/>
            </a:ln>
          </p:spPr>
          <p:txBody>
            <a:bodyPr/>
            <a:lstStyle/>
            <a:p>
              <a:endParaRPr lang="zh-CN" altLang="en-US"/>
            </a:p>
          </p:txBody>
        </p:sp>
        <p:sp>
          <p:nvSpPr>
            <p:cNvPr id="69650" name="Line 43"/>
            <p:cNvSpPr>
              <a:spLocks noChangeShapeType="1"/>
            </p:cNvSpPr>
            <p:nvPr/>
          </p:nvSpPr>
          <p:spPr bwMode="auto">
            <a:xfrm>
              <a:off x="1837" y="1662"/>
              <a:ext cx="0" cy="952"/>
            </a:xfrm>
            <a:prstGeom prst="line">
              <a:avLst/>
            </a:prstGeom>
            <a:noFill/>
            <a:ln w="9525">
              <a:solidFill>
                <a:schemeClr val="tx1"/>
              </a:solidFill>
              <a:round/>
              <a:headEnd/>
              <a:tailEnd/>
            </a:ln>
          </p:spPr>
          <p:txBody>
            <a:bodyPr/>
            <a:lstStyle/>
            <a:p>
              <a:endParaRPr lang="zh-CN" altLang="en-US"/>
            </a:p>
          </p:txBody>
        </p:sp>
        <p:sp>
          <p:nvSpPr>
            <p:cNvPr id="69651" name="Text Box 45"/>
            <p:cNvSpPr txBox="1">
              <a:spLocks noChangeArrowheads="1"/>
            </p:cNvSpPr>
            <p:nvPr/>
          </p:nvSpPr>
          <p:spPr bwMode="auto">
            <a:xfrm>
              <a:off x="386" y="1480"/>
              <a:ext cx="607"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endParaRPr lang="en-US" altLang="zh-CN">
                <a:solidFill>
                  <a:schemeClr val="hlink"/>
                </a:solidFill>
                <a:latin typeface="Times New Roman" pitchFamily="18" charset="0"/>
              </a:endParaRPr>
            </a:p>
          </p:txBody>
        </p:sp>
        <p:sp>
          <p:nvSpPr>
            <p:cNvPr id="69652" name="Text Box 46"/>
            <p:cNvSpPr txBox="1">
              <a:spLocks noChangeArrowheads="1"/>
            </p:cNvSpPr>
            <p:nvPr/>
          </p:nvSpPr>
          <p:spPr bwMode="auto">
            <a:xfrm>
              <a:off x="1093" y="1683"/>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XY=00</a:t>
              </a:r>
            </a:p>
          </p:txBody>
        </p:sp>
        <p:sp>
          <p:nvSpPr>
            <p:cNvPr id="69653" name="Text Box 47"/>
            <p:cNvSpPr txBox="1">
              <a:spLocks noChangeArrowheads="1"/>
            </p:cNvSpPr>
            <p:nvPr/>
          </p:nvSpPr>
          <p:spPr bwMode="auto">
            <a:xfrm>
              <a:off x="2046" y="1344"/>
              <a:ext cx="1242"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Q</a:t>
              </a:r>
              <a:r>
                <a:rPr lang="en-US" altLang="zh-CN" baseline="30000">
                  <a:solidFill>
                    <a:schemeClr val="folHlink"/>
                  </a:solidFill>
                  <a:latin typeface="Times New Roman" pitchFamily="18" charset="0"/>
                </a:rPr>
                <a:t>n+1 </a:t>
              </a:r>
              <a:r>
                <a:rPr lang="en-US" altLang="zh-CN">
                  <a:latin typeface="Times New Roman" pitchFamily="18" charset="0"/>
                </a:rPr>
                <a:t>/</a:t>
              </a:r>
              <a:r>
                <a:rPr lang="en-US" altLang="zh-CN">
                  <a:solidFill>
                    <a:schemeClr val="folHlink"/>
                  </a:solidFill>
                  <a:latin typeface="Times New Roman" pitchFamily="18" charset="0"/>
                </a:rPr>
                <a:t> Z</a:t>
              </a:r>
            </a:p>
          </p:txBody>
        </p:sp>
        <p:sp>
          <p:nvSpPr>
            <p:cNvPr id="69655" name="Text Box 46"/>
            <p:cNvSpPr txBox="1">
              <a:spLocks noChangeArrowheads="1"/>
            </p:cNvSpPr>
            <p:nvPr/>
          </p:nvSpPr>
          <p:spPr bwMode="auto">
            <a:xfrm>
              <a:off x="1882" y="1691"/>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XY=01</a:t>
              </a:r>
            </a:p>
          </p:txBody>
        </p:sp>
        <p:sp>
          <p:nvSpPr>
            <p:cNvPr id="69657" name="Text Box 48"/>
            <p:cNvSpPr txBox="1">
              <a:spLocks noChangeArrowheads="1"/>
            </p:cNvSpPr>
            <p:nvPr/>
          </p:nvSpPr>
          <p:spPr bwMode="auto">
            <a:xfrm>
              <a:off x="476" y="1971"/>
              <a:ext cx="453"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69667" name="Line 43"/>
            <p:cNvSpPr>
              <a:spLocks noChangeShapeType="1"/>
            </p:cNvSpPr>
            <p:nvPr/>
          </p:nvSpPr>
          <p:spPr bwMode="auto">
            <a:xfrm>
              <a:off x="2608" y="1661"/>
              <a:ext cx="0" cy="952"/>
            </a:xfrm>
            <a:prstGeom prst="line">
              <a:avLst/>
            </a:prstGeom>
            <a:noFill/>
            <a:ln w="9525">
              <a:solidFill>
                <a:schemeClr val="tx1"/>
              </a:solidFill>
              <a:round/>
              <a:headEnd/>
              <a:tailEnd/>
            </a:ln>
          </p:spPr>
          <p:txBody>
            <a:bodyPr/>
            <a:lstStyle/>
            <a:p>
              <a:endParaRPr lang="zh-CN" altLang="en-US"/>
            </a:p>
          </p:txBody>
        </p:sp>
        <p:sp>
          <p:nvSpPr>
            <p:cNvPr id="69668" name="Line 43"/>
            <p:cNvSpPr>
              <a:spLocks noChangeShapeType="1"/>
            </p:cNvSpPr>
            <p:nvPr/>
          </p:nvSpPr>
          <p:spPr bwMode="auto">
            <a:xfrm>
              <a:off x="3379" y="1661"/>
              <a:ext cx="0" cy="952"/>
            </a:xfrm>
            <a:prstGeom prst="line">
              <a:avLst/>
            </a:prstGeom>
            <a:noFill/>
            <a:ln w="9525">
              <a:solidFill>
                <a:schemeClr val="tx1"/>
              </a:solidFill>
              <a:round/>
              <a:headEnd/>
              <a:tailEnd/>
            </a:ln>
          </p:spPr>
          <p:txBody>
            <a:bodyPr/>
            <a:lstStyle/>
            <a:p>
              <a:endParaRPr lang="zh-CN" altLang="en-US"/>
            </a:p>
          </p:txBody>
        </p:sp>
        <p:sp>
          <p:nvSpPr>
            <p:cNvPr id="69670" name="Text Box 46"/>
            <p:cNvSpPr txBox="1">
              <a:spLocks noChangeArrowheads="1"/>
            </p:cNvSpPr>
            <p:nvPr/>
          </p:nvSpPr>
          <p:spPr bwMode="auto">
            <a:xfrm>
              <a:off x="2653" y="1683"/>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XY=10</a:t>
              </a:r>
            </a:p>
          </p:txBody>
        </p:sp>
        <p:sp>
          <p:nvSpPr>
            <p:cNvPr id="69671" name="Text Box 46"/>
            <p:cNvSpPr txBox="1">
              <a:spLocks noChangeArrowheads="1"/>
            </p:cNvSpPr>
            <p:nvPr/>
          </p:nvSpPr>
          <p:spPr bwMode="auto">
            <a:xfrm>
              <a:off x="3424" y="1691"/>
              <a:ext cx="743"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XY=11</a:t>
              </a:r>
            </a:p>
          </p:txBody>
        </p:sp>
        <p:sp>
          <p:nvSpPr>
            <p:cNvPr id="69672" name="Text Box 48"/>
            <p:cNvSpPr txBox="1">
              <a:spLocks noChangeArrowheads="1"/>
            </p:cNvSpPr>
            <p:nvPr/>
          </p:nvSpPr>
          <p:spPr bwMode="auto">
            <a:xfrm>
              <a:off x="476" y="2287"/>
              <a:ext cx="453"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grpSp>
        <p:nvGrpSpPr>
          <p:cNvPr id="69677" name="Group 45"/>
          <p:cNvGrpSpPr>
            <a:grpSpLocks/>
          </p:cNvGrpSpPr>
          <p:nvPr/>
        </p:nvGrpSpPr>
        <p:grpSpPr bwMode="auto">
          <a:xfrm>
            <a:off x="2484438" y="2852738"/>
            <a:ext cx="4822825" cy="519112"/>
            <a:chOff x="1565" y="1797"/>
            <a:chExt cx="3038" cy="327"/>
          </a:xfrm>
        </p:grpSpPr>
        <p:sp>
          <p:nvSpPr>
            <p:cNvPr id="69641" name="Text Box 49"/>
            <p:cNvSpPr txBox="1">
              <a:spLocks noChangeArrowheads="1"/>
            </p:cNvSpPr>
            <p:nvPr/>
          </p:nvSpPr>
          <p:spPr bwMode="auto">
            <a:xfrm>
              <a:off x="1565"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0 </a:t>
              </a:r>
              <a:r>
                <a:rPr lang="en-US" altLang="zh-CN" sz="2800">
                  <a:latin typeface="Times New Roman" pitchFamily="18" charset="0"/>
                </a:rPr>
                <a:t>/ 0</a:t>
              </a:r>
            </a:p>
          </p:txBody>
        </p:sp>
        <p:sp>
          <p:nvSpPr>
            <p:cNvPr id="69674" name="Text Box 49"/>
            <p:cNvSpPr txBox="1">
              <a:spLocks noChangeArrowheads="1"/>
            </p:cNvSpPr>
            <p:nvPr/>
          </p:nvSpPr>
          <p:spPr bwMode="auto">
            <a:xfrm>
              <a:off x="2360"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0 </a:t>
              </a:r>
              <a:r>
                <a:rPr lang="en-US" altLang="zh-CN" sz="2800">
                  <a:latin typeface="Times New Roman" pitchFamily="18" charset="0"/>
                </a:rPr>
                <a:t>/ 1</a:t>
              </a:r>
            </a:p>
          </p:txBody>
        </p:sp>
        <p:sp>
          <p:nvSpPr>
            <p:cNvPr id="69675" name="Text Box 49"/>
            <p:cNvSpPr txBox="1">
              <a:spLocks noChangeArrowheads="1"/>
            </p:cNvSpPr>
            <p:nvPr/>
          </p:nvSpPr>
          <p:spPr bwMode="auto">
            <a:xfrm>
              <a:off x="3152"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0 </a:t>
              </a:r>
              <a:r>
                <a:rPr lang="en-US" altLang="zh-CN" sz="2800">
                  <a:latin typeface="Times New Roman" pitchFamily="18" charset="0"/>
                </a:rPr>
                <a:t>/ 1</a:t>
              </a:r>
            </a:p>
          </p:txBody>
        </p:sp>
        <p:sp>
          <p:nvSpPr>
            <p:cNvPr id="69676" name="Text Box 49"/>
            <p:cNvSpPr txBox="1">
              <a:spLocks noChangeArrowheads="1"/>
            </p:cNvSpPr>
            <p:nvPr/>
          </p:nvSpPr>
          <p:spPr bwMode="auto">
            <a:xfrm>
              <a:off x="3923"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1 </a:t>
              </a:r>
              <a:r>
                <a:rPr lang="en-US" altLang="zh-CN" sz="2800">
                  <a:latin typeface="Times New Roman" pitchFamily="18" charset="0"/>
                </a:rPr>
                <a:t>/ 0</a:t>
              </a:r>
            </a:p>
          </p:txBody>
        </p:sp>
      </p:grpSp>
      <p:grpSp>
        <p:nvGrpSpPr>
          <p:cNvPr id="69678" name="Group 46"/>
          <p:cNvGrpSpPr>
            <a:grpSpLocks/>
          </p:cNvGrpSpPr>
          <p:nvPr/>
        </p:nvGrpSpPr>
        <p:grpSpPr bwMode="auto">
          <a:xfrm>
            <a:off x="2484438" y="3341688"/>
            <a:ext cx="4822825" cy="519112"/>
            <a:chOff x="1565" y="1797"/>
            <a:chExt cx="3038" cy="327"/>
          </a:xfrm>
        </p:grpSpPr>
        <p:sp>
          <p:nvSpPr>
            <p:cNvPr id="69679" name="Text Box 49"/>
            <p:cNvSpPr txBox="1">
              <a:spLocks noChangeArrowheads="1"/>
            </p:cNvSpPr>
            <p:nvPr/>
          </p:nvSpPr>
          <p:spPr bwMode="auto">
            <a:xfrm>
              <a:off x="1565"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0 </a:t>
              </a:r>
              <a:r>
                <a:rPr lang="en-US" altLang="zh-CN" sz="2800">
                  <a:latin typeface="Times New Roman" pitchFamily="18" charset="0"/>
                </a:rPr>
                <a:t>/ 1</a:t>
              </a:r>
            </a:p>
          </p:txBody>
        </p:sp>
        <p:sp>
          <p:nvSpPr>
            <p:cNvPr id="69680" name="Text Box 49"/>
            <p:cNvSpPr txBox="1">
              <a:spLocks noChangeArrowheads="1"/>
            </p:cNvSpPr>
            <p:nvPr/>
          </p:nvSpPr>
          <p:spPr bwMode="auto">
            <a:xfrm>
              <a:off x="2360"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1 </a:t>
              </a:r>
              <a:r>
                <a:rPr lang="en-US" altLang="zh-CN" sz="2800">
                  <a:latin typeface="Times New Roman" pitchFamily="18" charset="0"/>
                </a:rPr>
                <a:t>/ 0</a:t>
              </a:r>
            </a:p>
          </p:txBody>
        </p:sp>
        <p:sp>
          <p:nvSpPr>
            <p:cNvPr id="69681" name="Text Box 49"/>
            <p:cNvSpPr txBox="1">
              <a:spLocks noChangeArrowheads="1"/>
            </p:cNvSpPr>
            <p:nvPr/>
          </p:nvSpPr>
          <p:spPr bwMode="auto">
            <a:xfrm>
              <a:off x="3152"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1 </a:t>
              </a:r>
              <a:r>
                <a:rPr lang="en-US" altLang="zh-CN" sz="2800">
                  <a:latin typeface="Times New Roman" pitchFamily="18" charset="0"/>
                </a:rPr>
                <a:t>/ 0</a:t>
              </a:r>
            </a:p>
          </p:txBody>
        </p:sp>
        <p:sp>
          <p:nvSpPr>
            <p:cNvPr id="69682" name="Text Box 49"/>
            <p:cNvSpPr txBox="1">
              <a:spLocks noChangeArrowheads="1"/>
            </p:cNvSpPr>
            <p:nvPr/>
          </p:nvSpPr>
          <p:spPr bwMode="auto">
            <a:xfrm>
              <a:off x="3923" y="1797"/>
              <a:ext cx="680"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 1 </a:t>
              </a:r>
              <a:r>
                <a:rPr lang="en-US" altLang="zh-CN" sz="2800">
                  <a:latin typeface="Times New Roman" pitchFamily="18" charset="0"/>
                </a:rPr>
                <a:t>/ 1</a:t>
              </a:r>
            </a:p>
          </p:txBody>
        </p:sp>
      </p:grpSp>
      <p:grpSp>
        <p:nvGrpSpPr>
          <p:cNvPr id="69702" name="Group 70"/>
          <p:cNvGrpSpPr>
            <a:grpSpLocks/>
          </p:cNvGrpSpPr>
          <p:nvPr/>
        </p:nvGrpSpPr>
        <p:grpSpPr bwMode="auto">
          <a:xfrm>
            <a:off x="3132138" y="4149725"/>
            <a:ext cx="2663825" cy="1693863"/>
            <a:chOff x="1973" y="2659"/>
            <a:chExt cx="1678" cy="1067"/>
          </a:xfrm>
        </p:grpSpPr>
        <p:grpSp>
          <p:nvGrpSpPr>
            <p:cNvPr id="69684" name="Group 87"/>
            <p:cNvGrpSpPr>
              <a:grpSpLocks/>
            </p:cNvGrpSpPr>
            <p:nvPr/>
          </p:nvGrpSpPr>
          <p:grpSpPr bwMode="auto">
            <a:xfrm>
              <a:off x="2018" y="3294"/>
              <a:ext cx="454" cy="432"/>
              <a:chOff x="1333" y="2523"/>
              <a:chExt cx="454" cy="432"/>
            </a:xfrm>
          </p:grpSpPr>
          <p:sp>
            <p:nvSpPr>
              <p:cNvPr id="69685"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69686"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sz="2800">
                    <a:solidFill>
                      <a:schemeClr val="folHlink"/>
                    </a:solidFill>
                    <a:latin typeface="Times New Roman" pitchFamily="18" charset="0"/>
                  </a:rPr>
                  <a:t>0</a:t>
                </a:r>
                <a:endParaRPr lang="en-US" altLang="zh-CN" sz="2800" baseline="30000">
                  <a:solidFill>
                    <a:schemeClr val="folHlink"/>
                  </a:solidFill>
                  <a:latin typeface="Times New Roman" pitchFamily="18" charset="0"/>
                </a:endParaRPr>
              </a:p>
            </p:txBody>
          </p:sp>
        </p:grpSp>
        <p:grpSp>
          <p:nvGrpSpPr>
            <p:cNvPr id="69687" name="Group 87"/>
            <p:cNvGrpSpPr>
              <a:grpSpLocks/>
            </p:cNvGrpSpPr>
            <p:nvPr/>
          </p:nvGrpSpPr>
          <p:grpSpPr bwMode="auto">
            <a:xfrm>
              <a:off x="3197" y="3294"/>
              <a:ext cx="454" cy="432"/>
              <a:chOff x="1333" y="2523"/>
              <a:chExt cx="454" cy="432"/>
            </a:xfrm>
          </p:grpSpPr>
          <p:sp>
            <p:nvSpPr>
              <p:cNvPr id="69688" name="Oval 133"/>
              <p:cNvSpPr>
                <a:spLocks noChangeArrowheads="1"/>
              </p:cNvSpPr>
              <p:nvPr/>
            </p:nvSpPr>
            <p:spPr bwMode="auto">
              <a:xfrm>
                <a:off x="1338" y="2523"/>
                <a:ext cx="432" cy="432"/>
              </a:xfrm>
              <a:prstGeom prst="ellipse">
                <a:avLst/>
              </a:prstGeom>
              <a:noFill/>
              <a:ln w="28575">
                <a:solidFill>
                  <a:schemeClr val="tx1"/>
                </a:solidFill>
                <a:round/>
                <a:headEnd/>
                <a:tailEnd/>
              </a:ln>
            </p:spPr>
            <p:txBody>
              <a:bodyPr/>
              <a:lstStyle/>
              <a:p>
                <a:endParaRPr lang="zh-CN" altLang="en-US"/>
              </a:p>
            </p:txBody>
          </p:sp>
          <p:sp>
            <p:nvSpPr>
              <p:cNvPr id="69689" name="Text Box 132"/>
              <p:cNvSpPr txBox="1">
                <a:spLocks noChangeArrowheads="1"/>
              </p:cNvSpPr>
              <p:nvPr/>
            </p:nvSpPr>
            <p:spPr bwMode="auto">
              <a:xfrm>
                <a:off x="1333" y="2574"/>
                <a:ext cx="454" cy="312"/>
              </a:xfrm>
              <a:prstGeom prst="rect">
                <a:avLst/>
              </a:prstGeom>
              <a:noFill/>
              <a:ln w="9525">
                <a:noFill/>
                <a:miter lim="800000"/>
                <a:headEnd/>
                <a:tailEnd/>
              </a:ln>
            </p:spPr>
            <p:txBody>
              <a:bodyPr/>
              <a:lstStyle/>
              <a:p>
                <a:pPr algn="ctr"/>
                <a:r>
                  <a:rPr lang="en-US" altLang="zh-CN" sz="2800">
                    <a:solidFill>
                      <a:schemeClr val="folHlink"/>
                    </a:solidFill>
                    <a:latin typeface="Times New Roman" pitchFamily="18" charset="0"/>
                  </a:rPr>
                  <a:t>1</a:t>
                </a:r>
                <a:endParaRPr lang="en-US" altLang="zh-CN" sz="2800" baseline="30000">
                  <a:solidFill>
                    <a:schemeClr val="folHlink"/>
                  </a:solidFill>
                  <a:latin typeface="Times New Roman" pitchFamily="18" charset="0"/>
                </a:endParaRPr>
              </a:p>
            </p:txBody>
          </p:sp>
        </p:grpSp>
        <p:sp>
          <p:nvSpPr>
            <p:cNvPr id="69701" name="Text Box 69"/>
            <p:cNvSpPr txBox="1">
              <a:spLocks noChangeArrowheads="1"/>
            </p:cNvSpPr>
            <p:nvPr/>
          </p:nvSpPr>
          <p:spPr bwMode="auto">
            <a:xfrm>
              <a:off x="1973" y="2659"/>
              <a:ext cx="1678" cy="288"/>
            </a:xfrm>
            <a:prstGeom prst="rect">
              <a:avLst/>
            </a:prstGeom>
            <a:noFill/>
            <a:ln w="9525">
              <a:noFill/>
              <a:miter lim="800000"/>
              <a:headEnd/>
              <a:tailEnd/>
            </a:ln>
            <a:effectLst/>
          </p:spPr>
          <p:txBody>
            <a:bodyPr>
              <a:spAutoFit/>
            </a:bodyPr>
            <a:lstStyle/>
            <a:p>
              <a:pPr algn="ctr" defTabSz="914400"/>
              <a:r>
                <a:rPr lang="zh-CN" altLang="en-US">
                  <a:latin typeface="Times New Roman" pitchFamily="18" charset="0"/>
                </a:rPr>
                <a:t>输入</a:t>
              </a:r>
              <a:r>
                <a:rPr lang="en-US" altLang="zh-CN">
                  <a:latin typeface="Times New Roman" pitchFamily="18" charset="0"/>
                </a:rPr>
                <a:t>XY / </a:t>
              </a:r>
              <a:r>
                <a:rPr lang="zh-CN" altLang="en-US">
                  <a:latin typeface="Times New Roman" pitchFamily="18" charset="0"/>
                </a:rPr>
                <a:t>输出</a:t>
              </a:r>
              <a:r>
                <a:rPr lang="en-US" altLang="zh-CN">
                  <a:latin typeface="Times New Roman" pitchFamily="18" charset="0"/>
                </a:rPr>
                <a:t>Z</a:t>
              </a:r>
            </a:p>
          </p:txBody>
        </p:sp>
      </p:grpSp>
      <p:grpSp>
        <p:nvGrpSpPr>
          <p:cNvPr id="69707" name="Group 75"/>
          <p:cNvGrpSpPr>
            <a:grpSpLocks/>
          </p:cNvGrpSpPr>
          <p:nvPr/>
        </p:nvGrpSpPr>
        <p:grpSpPr bwMode="auto">
          <a:xfrm>
            <a:off x="3779838" y="4832350"/>
            <a:ext cx="1368425" cy="541338"/>
            <a:chOff x="2381" y="3044"/>
            <a:chExt cx="862" cy="341"/>
          </a:xfrm>
        </p:grpSpPr>
        <p:sp>
          <p:nvSpPr>
            <p:cNvPr id="69704" name="Line 88"/>
            <p:cNvSpPr>
              <a:spLocks noChangeShapeType="1"/>
            </p:cNvSpPr>
            <p:nvPr/>
          </p:nvSpPr>
          <p:spPr bwMode="auto">
            <a:xfrm>
              <a:off x="2485" y="3385"/>
              <a:ext cx="680" cy="0"/>
            </a:xfrm>
            <a:prstGeom prst="line">
              <a:avLst/>
            </a:prstGeom>
            <a:noFill/>
            <a:ln w="28575">
              <a:solidFill>
                <a:schemeClr val="folHlink"/>
              </a:solidFill>
              <a:round/>
              <a:headEnd/>
              <a:tailEnd type="triangle" w="med" len="med"/>
            </a:ln>
          </p:spPr>
          <p:txBody>
            <a:bodyPr/>
            <a:lstStyle/>
            <a:p>
              <a:endParaRPr lang="zh-CN" altLang="en-US"/>
            </a:p>
          </p:txBody>
        </p:sp>
        <p:sp>
          <p:nvSpPr>
            <p:cNvPr id="69705" name="Text Box 171"/>
            <p:cNvSpPr txBox="1">
              <a:spLocks noChangeArrowheads="1"/>
            </p:cNvSpPr>
            <p:nvPr/>
          </p:nvSpPr>
          <p:spPr bwMode="auto">
            <a:xfrm>
              <a:off x="2381" y="3044"/>
              <a:ext cx="862" cy="250"/>
            </a:xfrm>
            <a:prstGeom prst="rect">
              <a:avLst/>
            </a:prstGeom>
            <a:noFill/>
            <a:ln w="9525">
              <a:noFill/>
              <a:miter lim="800000"/>
              <a:headEnd/>
              <a:tailEnd/>
            </a:ln>
          </p:spPr>
          <p:txBody>
            <a:bodyPr/>
            <a:lstStyle/>
            <a:p>
              <a:pPr algn="ctr"/>
              <a:r>
                <a:rPr lang="en-US" altLang="zh-CN">
                  <a:latin typeface="Times New Roman" pitchFamily="18" charset="0"/>
                </a:rPr>
                <a:t>11 / 0 </a:t>
              </a:r>
            </a:p>
          </p:txBody>
        </p:sp>
      </p:grpSp>
      <p:grpSp>
        <p:nvGrpSpPr>
          <p:cNvPr id="69711" name="Group 79"/>
          <p:cNvGrpSpPr>
            <a:grpSpLocks/>
          </p:cNvGrpSpPr>
          <p:nvPr/>
        </p:nvGrpSpPr>
        <p:grpSpPr bwMode="auto">
          <a:xfrm>
            <a:off x="1403350" y="4940300"/>
            <a:ext cx="1830388" cy="1152525"/>
            <a:chOff x="884" y="3112"/>
            <a:chExt cx="1153" cy="726"/>
          </a:xfrm>
        </p:grpSpPr>
        <p:grpSp>
          <p:nvGrpSpPr>
            <p:cNvPr id="69697" name="Group 59"/>
            <p:cNvGrpSpPr>
              <a:grpSpLocks/>
            </p:cNvGrpSpPr>
            <p:nvPr/>
          </p:nvGrpSpPr>
          <p:grpSpPr bwMode="auto">
            <a:xfrm rot="-11596289">
              <a:off x="1655" y="3294"/>
              <a:ext cx="382" cy="354"/>
              <a:chOff x="4513" y="3838"/>
              <a:chExt cx="382" cy="354"/>
            </a:xfrm>
          </p:grpSpPr>
          <p:sp>
            <p:nvSpPr>
              <p:cNvPr id="69698" name="Arc 144"/>
              <p:cNvSpPr>
                <a:spLocks/>
              </p:cNvSpPr>
              <p:nvPr/>
            </p:nvSpPr>
            <p:spPr bwMode="auto">
              <a:xfrm rot="-9033537" flipH="1" flipV="1">
                <a:off x="4539" y="3838"/>
                <a:ext cx="356" cy="35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path>
                  <a:path w="43200" h="43200" stroke="0"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lnTo>
                      <a:pt x="21600" y="21600"/>
                    </a:lnTo>
                    <a:close/>
                  </a:path>
                </a:pathLst>
              </a:custGeom>
              <a:noFill/>
              <a:ln w="28575">
                <a:solidFill>
                  <a:schemeClr val="hlink"/>
                </a:solidFill>
                <a:round/>
                <a:headEnd/>
                <a:tailEnd/>
              </a:ln>
            </p:spPr>
            <p:txBody>
              <a:bodyPr/>
              <a:lstStyle/>
              <a:p>
                <a:endParaRPr lang="zh-CN" altLang="en-US"/>
              </a:p>
            </p:txBody>
          </p:sp>
          <p:sp>
            <p:nvSpPr>
              <p:cNvPr id="69699" name="Line 145"/>
              <p:cNvSpPr>
                <a:spLocks noChangeShapeType="1"/>
              </p:cNvSpPr>
              <p:nvPr/>
            </p:nvSpPr>
            <p:spPr bwMode="auto">
              <a:xfrm flipH="1" flipV="1">
                <a:off x="4513" y="4067"/>
                <a:ext cx="72" cy="63"/>
              </a:xfrm>
              <a:prstGeom prst="line">
                <a:avLst/>
              </a:prstGeom>
              <a:noFill/>
              <a:ln w="28575">
                <a:solidFill>
                  <a:schemeClr val="hlink"/>
                </a:solidFill>
                <a:round/>
                <a:headEnd/>
                <a:tailEnd type="triangle" w="med" len="med"/>
              </a:ln>
            </p:spPr>
            <p:txBody>
              <a:bodyPr/>
              <a:lstStyle/>
              <a:p>
                <a:endParaRPr lang="zh-CN" altLang="en-US"/>
              </a:p>
            </p:txBody>
          </p:sp>
        </p:grpSp>
        <p:sp>
          <p:nvSpPr>
            <p:cNvPr id="69708" name="Text Box 171"/>
            <p:cNvSpPr txBox="1">
              <a:spLocks noChangeArrowheads="1"/>
            </p:cNvSpPr>
            <p:nvPr/>
          </p:nvSpPr>
          <p:spPr bwMode="auto">
            <a:xfrm>
              <a:off x="884" y="3112"/>
              <a:ext cx="862" cy="250"/>
            </a:xfrm>
            <a:prstGeom prst="rect">
              <a:avLst/>
            </a:prstGeom>
            <a:noFill/>
            <a:ln w="9525">
              <a:noFill/>
              <a:miter lim="800000"/>
              <a:headEnd/>
              <a:tailEnd/>
            </a:ln>
          </p:spPr>
          <p:txBody>
            <a:bodyPr/>
            <a:lstStyle/>
            <a:p>
              <a:pPr algn="ctr"/>
              <a:r>
                <a:rPr lang="en-US" altLang="zh-CN">
                  <a:latin typeface="Times New Roman" pitchFamily="18" charset="0"/>
                </a:rPr>
                <a:t>00 / 0 </a:t>
              </a:r>
            </a:p>
          </p:txBody>
        </p:sp>
        <p:sp>
          <p:nvSpPr>
            <p:cNvPr id="69709" name="Text Box 171"/>
            <p:cNvSpPr txBox="1">
              <a:spLocks noChangeArrowheads="1"/>
            </p:cNvSpPr>
            <p:nvPr/>
          </p:nvSpPr>
          <p:spPr bwMode="auto">
            <a:xfrm>
              <a:off x="884" y="3339"/>
              <a:ext cx="862" cy="250"/>
            </a:xfrm>
            <a:prstGeom prst="rect">
              <a:avLst/>
            </a:prstGeom>
            <a:noFill/>
            <a:ln w="9525">
              <a:noFill/>
              <a:miter lim="800000"/>
              <a:headEnd/>
              <a:tailEnd/>
            </a:ln>
          </p:spPr>
          <p:txBody>
            <a:bodyPr/>
            <a:lstStyle/>
            <a:p>
              <a:pPr algn="ctr"/>
              <a:r>
                <a:rPr lang="en-US" altLang="zh-CN">
                  <a:latin typeface="Times New Roman" pitchFamily="18" charset="0"/>
                </a:rPr>
                <a:t>01 / 1 </a:t>
              </a:r>
            </a:p>
          </p:txBody>
        </p:sp>
        <p:sp>
          <p:nvSpPr>
            <p:cNvPr id="69710" name="Text Box 171"/>
            <p:cNvSpPr txBox="1">
              <a:spLocks noChangeArrowheads="1"/>
            </p:cNvSpPr>
            <p:nvPr/>
          </p:nvSpPr>
          <p:spPr bwMode="auto">
            <a:xfrm>
              <a:off x="884" y="3588"/>
              <a:ext cx="862" cy="250"/>
            </a:xfrm>
            <a:prstGeom prst="rect">
              <a:avLst/>
            </a:prstGeom>
            <a:noFill/>
            <a:ln w="9525">
              <a:noFill/>
              <a:miter lim="800000"/>
              <a:headEnd/>
              <a:tailEnd/>
            </a:ln>
          </p:spPr>
          <p:txBody>
            <a:bodyPr/>
            <a:lstStyle/>
            <a:p>
              <a:pPr algn="ctr"/>
              <a:r>
                <a:rPr lang="en-US" altLang="zh-CN">
                  <a:latin typeface="Times New Roman" pitchFamily="18" charset="0"/>
                </a:rPr>
                <a:t>10 / 1 </a:t>
              </a:r>
            </a:p>
          </p:txBody>
        </p:sp>
      </p:grpSp>
      <p:grpSp>
        <p:nvGrpSpPr>
          <p:cNvPr id="69715" name="Group 83"/>
          <p:cNvGrpSpPr>
            <a:grpSpLocks/>
          </p:cNvGrpSpPr>
          <p:nvPr/>
        </p:nvGrpSpPr>
        <p:grpSpPr bwMode="auto">
          <a:xfrm>
            <a:off x="3805238" y="5732463"/>
            <a:ext cx="1368425" cy="444500"/>
            <a:chOff x="2397" y="3611"/>
            <a:chExt cx="862" cy="280"/>
          </a:xfrm>
        </p:grpSpPr>
        <p:sp>
          <p:nvSpPr>
            <p:cNvPr id="69706" name="Text Box 171"/>
            <p:cNvSpPr txBox="1">
              <a:spLocks noChangeArrowheads="1"/>
            </p:cNvSpPr>
            <p:nvPr/>
          </p:nvSpPr>
          <p:spPr bwMode="auto">
            <a:xfrm>
              <a:off x="2397" y="3641"/>
              <a:ext cx="862" cy="250"/>
            </a:xfrm>
            <a:prstGeom prst="rect">
              <a:avLst/>
            </a:prstGeom>
            <a:noFill/>
            <a:ln w="9525">
              <a:noFill/>
              <a:miter lim="800000"/>
              <a:headEnd/>
              <a:tailEnd/>
            </a:ln>
          </p:spPr>
          <p:txBody>
            <a:bodyPr/>
            <a:lstStyle/>
            <a:p>
              <a:pPr algn="ctr"/>
              <a:r>
                <a:rPr lang="en-US" altLang="zh-CN">
                  <a:latin typeface="Times New Roman" pitchFamily="18" charset="0"/>
                </a:rPr>
                <a:t>00 / 1 </a:t>
              </a:r>
            </a:p>
          </p:txBody>
        </p:sp>
        <p:sp>
          <p:nvSpPr>
            <p:cNvPr id="69713" name="Line 88"/>
            <p:cNvSpPr>
              <a:spLocks noChangeShapeType="1"/>
            </p:cNvSpPr>
            <p:nvPr/>
          </p:nvSpPr>
          <p:spPr bwMode="auto">
            <a:xfrm flipH="1">
              <a:off x="2463" y="3611"/>
              <a:ext cx="689" cy="0"/>
            </a:xfrm>
            <a:prstGeom prst="line">
              <a:avLst/>
            </a:prstGeom>
            <a:noFill/>
            <a:ln w="28575">
              <a:solidFill>
                <a:schemeClr val="folHlink"/>
              </a:solidFill>
              <a:round/>
              <a:headEnd/>
              <a:tailEnd type="triangle" w="med" len="med"/>
            </a:ln>
          </p:spPr>
          <p:txBody>
            <a:bodyPr/>
            <a:lstStyle/>
            <a:p>
              <a:endParaRPr lang="zh-CN" altLang="en-US"/>
            </a:p>
          </p:txBody>
        </p:sp>
      </p:grpSp>
      <p:grpSp>
        <p:nvGrpSpPr>
          <p:cNvPr id="69723" name="Group 91"/>
          <p:cNvGrpSpPr>
            <a:grpSpLocks/>
          </p:cNvGrpSpPr>
          <p:nvPr/>
        </p:nvGrpSpPr>
        <p:grpSpPr bwMode="auto">
          <a:xfrm>
            <a:off x="5783263" y="4868863"/>
            <a:ext cx="1812925" cy="1223962"/>
            <a:chOff x="3643" y="3067"/>
            <a:chExt cx="1142" cy="771"/>
          </a:xfrm>
        </p:grpSpPr>
        <p:grpSp>
          <p:nvGrpSpPr>
            <p:cNvPr id="69717" name="Group 59"/>
            <p:cNvGrpSpPr>
              <a:grpSpLocks/>
            </p:cNvGrpSpPr>
            <p:nvPr/>
          </p:nvGrpSpPr>
          <p:grpSpPr bwMode="auto">
            <a:xfrm rot="-22512777">
              <a:off x="3643" y="3257"/>
              <a:ext cx="382" cy="354"/>
              <a:chOff x="4513" y="3838"/>
              <a:chExt cx="382" cy="354"/>
            </a:xfrm>
          </p:grpSpPr>
          <p:sp>
            <p:nvSpPr>
              <p:cNvPr id="69718" name="Arc 144"/>
              <p:cNvSpPr>
                <a:spLocks/>
              </p:cNvSpPr>
              <p:nvPr/>
            </p:nvSpPr>
            <p:spPr bwMode="auto">
              <a:xfrm rot="-9033537" flipH="1" flipV="1">
                <a:off x="4539" y="3838"/>
                <a:ext cx="356" cy="35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path>
                  <a:path w="43200" h="43200" stroke="0" extrusionOk="0">
                    <a:moveTo>
                      <a:pt x="0" y="21611"/>
                    </a:moveTo>
                    <a:cubicBezTo>
                      <a:pt x="0" y="21607"/>
                      <a:pt x="0" y="21603"/>
                      <a:pt x="0" y="21600"/>
                    </a:cubicBezTo>
                    <a:cubicBezTo>
                      <a:pt x="0" y="9670"/>
                      <a:pt x="9670" y="0"/>
                      <a:pt x="21600" y="0"/>
                    </a:cubicBezTo>
                    <a:cubicBezTo>
                      <a:pt x="33529" y="0"/>
                      <a:pt x="43200" y="9670"/>
                      <a:pt x="43200" y="21600"/>
                    </a:cubicBezTo>
                    <a:cubicBezTo>
                      <a:pt x="43200" y="33529"/>
                      <a:pt x="33529" y="43200"/>
                      <a:pt x="21600" y="43200"/>
                    </a:cubicBezTo>
                    <a:cubicBezTo>
                      <a:pt x="17940" y="43200"/>
                      <a:pt x="14341" y="42270"/>
                      <a:pt x="11140" y="40498"/>
                    </a:cubicBezTo>
                    <a:lnTo>
                      <a:pt x="21600" y="21600"/>
                    </a:lnTo>
                    <a:close/>
                  </a:path>
                </a:pathLst>
              </a:custGeom>
              <a:noFill/>
              <a:ln w="28575">
                <a:solidFill>
                  <a:schemeClr val="hlink"/>
                </a:solidFill>
                <a:round/>
                <a:headEnd/>
                <a:tailEnd/>
              </a:ln>
            </p:spPr>
            <p:txBody>
              <a:bodyPr/>
              <a:lstStyle/>
              <a:p>
                <a:endParaRPr lang="zh-CN" altLang="en-US"/>
              </a:p>
            </p:txBody>
          </p:sp>
          <p:sp>
            <p:nvSpPr>
              <p:cNvPr id="69719" name="Line 145"/>
              <p:cNvSpPr>
                <a:spLocks noChangeShapeType="1"/>
              </p:cNvSpPr>
              <p:nvPr/>
            </p:nvSpPr>
            <p:spPr bwMode="auto">
              <a:xfrm flipH="1" flipV="1">
                <a:off x="4513" y="4067"/>
                <a:ext cx="72" cy="63"/>
              </a:xfrm>
              <a:prstGeom prst="line">
                <a:avLst/>
              </a:prstGeom>
              <a:noFill/>
              <a:ln w="28575">
                <a:solidFill>
                  <a:schemeClr val="hlink"/>
                </a:solidFill>
                <a:round/>
                <a:headEnd/>
                <a:tailEnd type="triangle" w="med" len="med"/>
              </a:ln>
            </p:spPr>
            <p:txBody>
              <a:bodyPr/>
              <a:lstStyle/>
              <a:p>
                <a:endParaRPr lang="zh-CN" altLang="en-US"/>
              </a:p>
            </p:txBody>
          </p:sp>
        </p:grpSp>
        <p:sp>
          <p:nvSpPr>
            <p:cNvPr id="69720" name="Text Box 171"/>
            <p:cNvSpPr txBox="1">
              <a:spLocks noChangeArrowheads="1"/>
            </p:cNvSpPr>
            <p:nvPr/>
          </p:nvSpPr>
          <p:spPr bwMode="auto">
            <a:xfrm>
              <a:off x="3923" y="3588"/>
              <a:ext cx="862" cy="250"/>
            </a:xfrm>
            <a:prstGeom prst="rect">
              <a:avLst/>
            </a:prstGeom>
            <a:noFill/>
            <a:ln w="9525">
              <a:noFill/>
              <a:miter lim="800000"/>
              <a:headEnd/>
              <a:tailEnd/>
            </a:ln>
          </p:spPr>
          <p:txBody>
            <a:bodyPr/>
            <a:lstStyle/>
            <a:p>
              <a:pPr algn="ctr"/>
              <a:r>
                <a:rPr lang="en-US" altLang="zh-CN">
                  <a:latin typeface="Times New Roman" pitchFamily="18" charset="0"/>
                </a:rPr>
                <a:t>11 / 1 </a:t>
              </a:r>
            </a:p>
          </p:txBody>
        </p:sp>
        <p:sp>
          <p:nvSpPr>
            <p:cNvPr id="69721" name="Text Box 171"/>
            <p:cNvSpPr txBox="1">
              <a:spLocks noChangeArrowheads="1"/>
            </p:cNvSpPr>
            <p:nvPr/>
          </p:nvSpPr>
          <p:spPr bwMode="auto">
            <a:xfrm>
              <a:off x="3923" y="3067"/>
              <a:ext cx="862" cy="250"/>
            </a:xfrm>
            <a:prstGeom prst="rect">
              <a:avLst/>
            </a:prstGeom>
            <a:noFill/>
            <a:ln w="9525">
              <a:noFill/>
              <a:miter lim="800000"/>
              <a:headEnd/>
              <a:tailEnd/>
            </a:ln>
          </p:spPr>
          <p:txBody>
            <a:bodyPr/>
            <a:lstStyle/>
            <a:p>
              <a:pPr algn="ctr"/>
              <a:r>
                <a:rPr lang="en-US" altLang="zh-CN">
                  <a:latin typeface="Times New Roman" pitchFamily="18" charset="0"/>
                </a:rPr>
                <a:t>01 / 0 </a:t>
              </a:r>
            </a:p>
          </p:txBody>
        </p:sp>
        <p:sp>
          <p:nvSpPr>
            <p:cNvPr id="69722" name="Text Box 171"/>
            <p:cNvSpPr txBox="1">
              <a:spLocks noChangeArrowheads="1"/>
            </p:cNvSpPr>
            <p:nvPr/>
          </p:nvSpPr>
          <p:spPr bwMode="auto">
            <a:xfrm>
              <a:off x="3923" y="3316"/>
              <a:ext cx="862" cy="250"/>
            </a:xfrm>
            <a:prstGeom prst="rect">
              <a:avLst/>
            </a:prstGeom>
            <a:noFill/>
            <a:ln w="9525">
              <a:noFill/>
              <a:miter lim="800000"/>
              <a:headEnd/>
              <a:tailEnd/>
            </a:ln>
          </p:spPr>
          <p:txBody>
            <a:bodyPr/>
            <a:lstStyle/>
            <a:p>
              <a:pPr algn="ctr"/>
              <a:r>
                <a:rPr lang="en-US" altLang="zh-CN">
                  <a:latin typeface="Times New Roman" pitchFamily="18" charset="0"/>
                </a:rPr>
                <a:t>10 / 0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77"/>
                                        </p:tgtEl>
                                        <p:attrNameLst>
                                          <p:attrName>style.visibility</p:attrName>
                                        </p:attrNameLst>
                                      </p:cBhvr>
                                      <p:to>
                                        <p:strVal val="visible"/>
                                      </p:to>
                                    </p:set>
                                    <p:animEffect transition="in" filter="blinds(horizontal)">
                                      <p:cBhvr>
                                        <p:cTn id="7" dur="500"/>
                                        <p:tgtEl>
                                          <p:spTgt spid="512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73"/>
                                        </p:tgtEl>
                                        <p:attrNameLst>
                                          <p:attrName>style.visibility</p:attrName>
                                        </p:attrNameLst>
                                      </p:cBhvr>
                                      <p:to>
                                        <p:strVal val="visible"/>
                                      </p:to>
                                    </p:set>
                                    <p:animEffect transition="in" filter="blinds(horizontal)">
                                      <p:cBhvr>
                                        <p:cTn id="12" dur="500"/>
                                        <p:tgtEl>
                                          <p:spTgt spid="6967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9677"/>
                                        </p:tgtEl>
                                        <p:attrNameLst>
                                          <p:attrName>style.visibility</p:attrName>
                                        </p:attrNameLst>
                                      </p:cBhvr>
                                      <p:to>
                                        <p:strVal val="visible"/>
                                      </p:to>
                                    </p:set>
                                    <p:animEffect transition="in" filter="strips(downRight)">
                                      <p:cBhvr>
                                        <p:cTn id="17" dur="500"/>
                                        <p:tgtEl>
                                          <p:spTgt spid="6967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9678"/>
                                        </p:tgtEl>
                                        <p:attrNameLst>
                                          <p:attrName>style.visibility</p:attrName>
                                        </p:attrNameLst>
                                      </p:cBhvr>
                                      <p:to>
                                        <p:strVal val="visible"/>
                                      </p:to>
                                    </p:set>
                                    <p:animEffect transition="in" filter="strips(downRight)">
                                      <p:cBhvr>
                                        <p:cTn id="22" dur="500"/>
                                        <p:tgtEl>
                                          <p:spTgt spid="6967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702"/>
                                        </p:tgtEl>
                                        <p:attrNameLst>
                                          <p:attrName>style.visibility</p:attrName>
                                        </p:attrNameLst>
                                      </p:cBhvr>
                                      <p:to>
                                        <p:strVal val="visible"/>
                                      </p:to>
                                    </p:set>
                                    <p:animEffect transition="in" filter="blinds(horizontal)">
                                      <p:cBhvr>
                                        <p:cTn id="27" dur="500"/>
                                        <p:tgtEl>
                                          <p:spTgt spid="697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707"/>
                                        </p:tgtEl>
                                        <p:attrNameLst>
                                          <p:attrName>style.visibility</p:attrName>
                                        </p:attrNameLst>
                                      </p:cBhvr>
                                      <p:to>
                                        <p:strVal val="visible"/>
                                      </p:to>
                                    </p:set>
                                    <p:animEffect transition="in" filter="wipe(left)">
                                      <p:cBhvr>
                                        <p:cTn id="32" dur="500"/>
                                        <p:tgtEl>
                                          <p:spTgt spid="697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9711"/>
                                        </p:tgtEl>
                                        <p:attrNameLst>
                                          <p:attrName>style.visibility</p:attrName>
                                        </p:attrNameLst>
                                      </p:cBhvr>
                                      <p:to>
                                        <p:strVal val="visible"/>
                                      </p:to>
                                    </p:set>
                                    <p:animEffect transition="in" filter="wipe(down)">
                                      <p:cBhvr>
                                        <p:cTn id="37" dur="500"/>
                                        <p:tgtEl>
                                          <p:spTgt spid="697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69715"/>
                                        </p:tgtEl>
                                        <p:attrNameLst>
                                          <p:attrName>style.visibility</p:attrName>
                                        </p:attrNameLst>
                                      </p:cBhvr>
                                      <p:to>
                                        <p:strVal val="visible"/>
                                      </p:to>
                                    </p:set>
                                    <p:animEffect transition="in" filter="wipe(right)">
                                      <p:cBhvr>
                                        <p:cTn id="42" dur="500"/>
                                        <p:tgtEl>
                                          <p:spTgt spid="697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9723"/>
                                        </p:tgtEl>
                                        <p:attrNameLst>
                                          <p:attrName>style.visibility</p:attrName>
                                        </p:attrNameLst>
                                      </p:cBhvr>
                                      <p:to>
                                        <p:strVal val="visible"/>
                                      </p:to>
                                    </p:set>
                                    <p:animEffect transition="in" filter="wipe(up)">
                                      <p:cBhvr>
                                        <p:cTn id="47" dur="500"/>
                                        <p:tgtEl>
                                          <p:spTgt spid="69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0482"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0483"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一</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同步电路的基本概念</a:t>
            </a:r>
          </a:p>
        </p:txBody>
      </p:sp>
      <p:sp>
        <p:nvSpPr>
          <p:cNvPr id="20501" name="Rectangle 21"/>
          <p:cNvSpPr>
            <a:spLocks noChangeArrowheads="1"/>
          </p:cNvSpPr>
          <p:nvPr/>
        </p:nvSpPr>
        <p:spPr bwMode="auto">
          <a:xfrm>
            <a:off x="395288" y="1125538"/>
            <a:ext cx="8496300" cy="1187450"/>
          </a:xfrm>
          <a:prstGeom prst="rect">
            <a:avLst/>
          </a:prstGeom>
          <a:noFill/>
          <a:ln w="9525">
            <a:noFill/>
            <a:miter lim="800000"/>
            <a:headEnd/>
            <a:tailEnd/>
          </a:ln>
        </p:spPr>
        <p:txBody>
          <a:bodyPr>
            <a:spAutoFit/>
          </a:bodyPr>
          <a:lstStyle/>
          <a:p>
            <a:pPr defTabSz="914400"/>
            <a:r>
              <a:rPr kumimoji="1" lang="zh-CN" altLang="en-US"/>
              <a:t>  若逻辑电路在任何时刻产生的稳定输出信号不仅与电路该时刻的输入信号有关，还与电路过去的输入信号有关，则称为</a:t>
            </a:r>
            <a:r>
              <a:rPr kumimoji="1" lang="zh-CN" altLang="en-US">
                <a:solidFill>
                  <a:schemeClr val="hlink"/>
                </a:solidFill>
              </a:rPr>
              <a:t>时序逻辑电路</a:t>
            </a:r>
          </a:p>
        </p:txBody>
      </p:sp>
      <p:grpSp>
        <p:nvGrpSpPr>
          <p:cNvPr id="20530" name="Group 50"/>
          <p:cNvGrpSpPr>
            <a:grpSpLocks/>
          </p:cNvGrpSpPr>
          <p:nvPr/>
        </p:nvGrpSpPr>
        <p:grpSpPr bwMode="auto">
          <a:xfrm>
            <a:off x="2411413" y="2349500"/>
            <a:ext cx="4267200" cy="1655763"/>
            <a:chOff x="1123" y="2115"/>
            <a:chExt cx="2688" cy="1043"/>
          </a:xfrm>
        </p:grpSpPr>
        <p:grpSp>
          <p:nvGrpSpPr>
            <p:cNvPr id="20516" name="Group 27"/>
            <p:cNvGrpSpPr>
              <a:grpSpLocks/>
            </p:cNvGrpSpPr>
            <p:nvPr/>
          </p:nvGrpSpPr>
          <p:grpSpPr bwMode="auto">
            <a:xfrm>
              <a:off x="1123" y="2115"/>
              <a:ext cx="797" cy="288"/>
              <a:chOff x="1357" y="2045"/>
              <a:chExt cx="797" cy="288"/>
            </a:xfrm>
          </p:grpSpPr>
          <p:sp>
            <p:nvSpPr>
              <p:cNvPr id="2" name="Line 25"/>
              <p:cNvSpPr>
                <a:spLocks noChangeShapeType="1"/>
              </p:cNvSpPr>
              <p:nvPr/>
            </p:nvSpPr>
            <p:spPr bwMode="auto">
              <a:xfrm>
                <a:off x="1791" y="2205"/>
                <a:ext cx="363" cy="0"/>
              </a:xfrm>
              <a:prstGeom prst="line">
                <a:avLst/>
              </a:prstGeom>
              <a:noFill/>
              <a:ln w="38100">
                <a:solidFill>
                  <a:schemeClr val="folHlink"/>
                </a:solidFill>
                <a:round/>
                <a:headEnd/>
                <a:tailEnd type="triangle" w="med" len="med"/>
              </a:ln>
            </p:spPr>
            <p:txBody>
              <a:bodyPr/>
              <a:lstStyle/>
              <a:p>
                <a:endParaRPr lang="zh-CN" altLang="en-US"/>
              </a:p>
            </p:txBody>
          </p:sp>
          <p:sp>
            <p:nvSpPr>
              <p:cNvPr id="20531" name="Text Box 26"/>
              <p:cNvSpPr txBox="1">
                <a:spLocks noChangeArrowheads="1"/>
              </p:cNvSpPr>
              <p:nvPr/>
            </p:nvSpPr>
            <p:spPr bwMode="auto">
              <a:xfrm>
                <a:off x="1357" y="204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r>
                  <a:rPr lang="en-US" altLang="zh-CN" baseline="-25000">
                    <a:latin typeface="Times New Roman" pitchFamily="18" charset="0"/>
                  </a:rPr>
                  <a:t>1</a:t>
                </a:r>
              </a:p>
            </p:txBody>
          </p:sp>
        </p:grpSp>
        <p:grpSp>
          <p:nvGrpSpPr>
            <p:cNvPr id="20517" name="Group 31"/>
            <p:cNvGrpSpPr>
              <a:grpSpLocks/>
            </p:cNvGrpSpPr>
            <p:nvPr/>
          </p:nvGrpSpPr>
          <p:grpSpPr bwMode="auto">
            <a:xfrm>
              <a:off x="1127" y="2507"/>
              <a:ext cx="797" cy="288"/>
              <a:chOff x="1357" y="2045"/>
              <a:chExt cx="797" cy="288"/>
            </a:xfrm>
          </p:grpSpPr>
          <p:sp>
            <p:nvSpPr>
              <p:cNvPr id="20528" name="Line 32"/>
              <p:cNvSpPr>
                <a:spLocks noChangeShapeType="1"/>
              </p:cNvSpPr>
              <p:nvPr/>
            </p:nvSpPr>
            <p:spPr bwMode="auto">
              <a:xfrm>
                <a:off x="1791" y="2205"/>
                <a:ext cx="363" cy="0"/>
              </a:xfrm>
              <a:prstGeom prst="line">
                <a:avLst/>
              </a:prstGeom>
              <a:noFill/>
              <a:ln w="38100">
                <a:solidFill>
                  <a:schemeClr val="folHlink"/>
                </a:solidFill>
                <a:round/>
                <a:headEnd/>
                <a:tailEnd type="triangle" w="med" len="med"/>
              </a:ln>
            </p:spPr>
            <p:txBody>
              <a:bodyPr/>
              <a:lstStyle/>
              <a:p>
                <a:endParaRPr lang="zh-CN" altLang="en-US"/>
              </a:p>
            </p:txBody>
          </p:sp>
          <p:sp>
            <p:nvSpPr>
              <p:cNvPr id="20529" name="Text Box 33"/>
              <p:cNvSpPr txBox="1">
                <a:spLocks noChangeArrowheads="1"/>
              </p:cNvSpPr>
              <p:nvPr/>
            </p:nvSpPr>
            <p:spPr bwMode="auto">
              <a:xfrm>
                <a:off x="1357" y="204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r>
                  <a:rPr lang="en-US" altLang="zh-CN" baseline="-25000">
                    <a:latin typeface="Times New Roman" pitchFamily="18" charset="0"/>
                  </a:rPr>
                  <a:t>n</a:t>
                </a:r>
              </a:p>
            </p:txBody>
          </p:sp>
        </p:grpSp>
        <p:sp>
          <p:nvSpPr>
            <p:cNvPr id="20518" name="Text Box 34"/>
            <p:cNvSpPr txBox="1">
              <a:spLocks noChangeArrowheads="1"/>
            </p:cNvSpPr>
            <p:nvPr/>
          </p:nvSpPr>
          <p:spPr bwMode="auto">
            <a:xfrm>
              <a:off x="1474" y="2320"/>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20519" name="Group 39"/>
            <p:cNvGrpSpPr>
              <a:grpSpLocks/>
            </p:cNvGrpSpPr>
            <p:nvPr/>
          </p:nvGrpSpPr>
          <p:grpSpPr bwMode="auto">
            <a:xfrm>
              <a:off x="3064" y="2123"/>
              <a:ext cx="747" cy="288"/>
              <a:chOff x="2501" y="2053"/>
              <a:chExt cx="747" cy="288"/>
            </a:xfrm>
          </p:grpSpPr>
          <p:sp>
            <p:nvSpPr>
              <p:cNvPr id="20526" name="Line 37"/>
              <p:cNvSpPr>
                <a:spLocks noChangeShapeType="1"/>
              </p:cNvSpPr>
              <p:nvPr/>
            </p:nvSpPr>
            <p:spPr bwMode="auto">
              <a:xfrm>
                <a:off x="2501" y="2205"/>
                <a:ext cx="362" cy="0"/>
              </a:xfrm>
              <a:prstGeom prst="line">
                <a:avLst/>
              </a:prstGeom>
              <a:noFill/>
              <a:ln w="38100">
                <a:solidFill>
                  <a:schemeClr val="folHlink"/>
                </a:solidFill>
                <a:round/>
                <a:headEnd/>
                <a:tailEnd type="triangle" w="med" len="med"/>
              </a:ln>
            </p:spPr>
            <p:txBody>
              <a:bodyPr/>
              <a:lstStyle/>
              <a:p>
                <a:endParaRPr lang="zh-CN" altLang="en-US"/>
              </a:p>
            </p:txBody>
          </p:sp>
          <p:sp>
            <p:nvSpPr>
              <p:cNvPr id="20527" name="Text Box 38"/>
              <p:cNvSpPr txBox="1">
                <a:spLocks noChangeArrowheads="1"/>
              </p:cNvSpPr>
              <p:nvPr/>
            </p:nvSpPr>
            <p:spPr bwMode="auto">
              <a:xfrm>
                <a:off x="2827" y="205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t>
                </a:r>
                <a:r>
                  <a:rPr lang="en-US" altLang="zh-CN" baseline="-25000">
                    <a:latin typeface="Times New Roman" pitchFamily="18" charset="0"/>
                  </a:rPr>
                  <a:t>1</a:t>
                </a:r>
              </a:p>
            </p:txBody>
          </p:sp>
        </p:grpSp>
        <p:grpSp>
          <p:nvGrpSpPr>
            <p:cNvPr id="20520" name="Group 43"/>
            <p:cNvGrpSpPr>
              <a:grpSpLocks/>
            </p:cNvGrpSpPr>
            <p:nvPr/>
          </p:nvGrpSpPr>
          <p:grpSpPr bwMode="auto">
            <a:xfrm>
              <a:off x="3061" y="2515"/>
              <a:ext cx="747" cy="288"/>
              <a:chOff x="2501" y="2053"/>
              <a:chExt cx="747" cy="288"/>
            </a:xfrm>
          </p:grpSpPr>
          <p:sp>
            <p:nvSpPr>
              <p:cNvPr id="20524" name="Line 44"/>
              <p:cNvSpPr>
                <a:spLocks noChangeShapeType="1"/>
              </p:cNvSpPr>
              <p:nvPr/>
            </p:nvSpPr>
            <p:spPr bwMode="auto">
              <a:xfrm>
                <a:off x="2501" y="2205"/>
                <a:ext cx="362" cy="0"/>
              </a:xfrm>
              <a:prstGeom prst="line">
                <a:avLst/>
              </a:prstGeom>
              <a:noFill/>
              <a:ln w="38100">
                <a:solidFill>
                  <a:schemeClr val="folHlink"/>
                </a:solidFill>
                <a:round/>
                <a:headEnd/>
                <a:tailEnd type="triangle" w="med" len="med"/>
              </a:ln>
            </p:spPr>
            <p:txBody>
              <a:bodyPr/>
              <a:lstStyle/>
              <a:p>
                <a:endParaRPr lang="zh-CN" altLang="en-US"/>
              </a:p>
            </p:txBody>
          </p:sp>
          <p:sp>
            <p:nvSpPr>
              <p:cNvPr id="20525" name="Text Box 45"/>
              <p:cNvSpPr txBox="1">
                <a:spLocks noChangeArrowheads="1"/>
              </p:cNvSpPr>
              <p:nvPr/>
            </p:nvSpPr>
            <p:spPr bwMode="auto">
              <a:xfrm>
                <a:off x="2827" y="205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t>
                </a:r>
                <a:r>
                  <a:rPr lang="en-US" altLang="zh-CN" baseline="-25000">
                    <a:latin typeface="Times New Roman" pitchFamily="18" charset="0"/>
                  </a:rPr>
                  <a:t>m</a:t>
                </a:r>
              </a:p>
            </p:txBody>
          </p:sp>
        </p:grpSp>
        <p:sp>
          <p:nvSpPr>
            <p:cNvPr id="20521" name="Text Box 46"/>
            <p:cNvSpPr txBox="1">
              <a:spLocks noChangeArrowheads="1"/>
            </p:cNvSpPr>
            <p:nvPr/>
          </p:nvSpPr>
          <p:spPr bwMode="auto">
            <a:xfrm>
              <a:off x="3050" y="2318"/>
              <a:ext cx="420"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sp>
          <p:nvSpPr>
            <p:cNvPr id="20522" name="Rectangle 22"/>
            <p:cNvSpPr>
              <a:spLocks noChangeArrowheads="1"/>
            </p:cNvSpPr>
            <p:nvPr/>
          </p:nvSpPr>
          <p:spPr bwMode="auto">
            <a:xfrm>
              <a:off x="1928" y="2205"/>
              <a:ext cx="1135" cy="953"/>
            </a:xfrm>
            <a:prstGeom prst="rect">
              <a:avLst/>
            </a:prstGeom>
            <a:noFill/>
            <a:ln w="28575">
              <a:solidFill>
                <a:schemeClr val="folHlink"/>
              </a:solidFill>
              <a:miter lim="800000"/>
              <a:headEnd/>
              <a:tailEnd/>
            </a:ln>
          </p:spPr>
          <p:txBody>
            <a:bodyPr wrap="none" anchor="ctr"/>
            <a:lstStyle/>
            <a:p>
              <a:endParaRPr lang="zh-CN" altLang="en-US"/>
            </a:p>
          </p:txBody>
        </p:sp>
        <p:sp>
          <p:nvSpPr>
            <p:cNvPr id="20523" name="Text Box 48"/>
            <p:cNvSpPr txBox="1">
              <a:spLocks noChangeArrowheads="1"/>
            </p:cNvSpPr>
            <p:nvPr/>
          </p:nvSpPr>
          <p:spPr bwMode="auto">
            <a:xfrm>
              <a:off x="1936" y="2507"/>
              <a:ext cx="1101" cy="288"/>
            </a:xfrm>
            <a:prstGeom prst="rect">
              <a:avLst/>
            </a:prstGeom>
            <a:noFill/>
            <a:ln w="9525">
              <a:noFill/>
              <a:miter lim="800000"/>
              <a:headEnd/>
              <a:tailEnd/>
            </a:ln>
          </p:spPr>
          <p:txBody>
            <a:bodyPr>
              <a:spAutoFit/>
            </a:bodyPr>
            <a:lstStyle/>
            <a:p>
              <a:pPr algn="ctr" defTabSz="914400"/>
              <a:r>
                <a:rPr lang="zh-CN" altLang="en-US"/>
                <a:t>组合电路</a:t>
              </a:r>
            </a:p>
          </p:txBody>
        </p:sp>
      </p:grpSp>
      <p:grpSp>
        <p:nvGrpSpPr>
          <p:cNvPr id="20548" name="Group 68"/>
          <p:cNvGrpSpPr>
            <a:grpSpLocks/>
          </p:cNvGrpSpPr>
          <p:nvPr/>
        </p:nvGrpSpPr>
        <p:grpSpPr bwMode="auto">
          <a:xfrm>
            <a:off x="3683000" y="4365625"/>
            <a:ext cx="1800225" cy="1152525"/>
            <a:chOff x="2320" y="2750"/>
            <a:chExt cx="1134" cy="726"/>
          </a:xfrm>
        </p:grpSpPr>
        <p:sp>
          <p:nvSpPr>
            <p:cNvPr id="20514" name="Rectangle 66"/>
            <p:cNvSpPr>
              <a:spLocks noChangeArrowheads="1"/>
            </p:cNvSpPr>
            <p:nvPr/>
          </p:nvSpPr>
          <p:spPr bwMode="auto">
            <a:xfrm>
              <a:off x="2320" y="2750"/>
              <a:ext cx="1134" cy="726"/>
            </a:xfrm>
            <a:prstGeom prst="rect">
              <a:avLst/>
            </a:prstGeom>
            <a:noFill/>
            <a:ln w="34925">
              <a:solidFill>
                <a:schemeClr val="folHlink"/>
              </a:solidFill>
              <a:miter lim="800000"/>
              <a:headEnd/>
              <a:tailEnd/>
            </a:ln>
          </p:spPr>
          <p:txBody>
            <a:bodyPr wrap="none" anchor="ctr"/>
            <a:lstStyle/>
            <a:p>
              <a:endParaRPr lang="zh-CN" altLang="en-US"/>
            </a:p>
          </p:txBody>
        </p:sp>
        <p:sp>
          <p:nvSpPr>
            <p:cNvPr id="20515" name="Text Box 67"/>
            <p:cNvSpPr txBox="1">
              <a:spLocks noChangeArrowheads="1"/>
            </p:cNvSpPr>
            <p:nvPr/>
          </p:nvSpPr>
          <p:spPr bwMode="auto">
            <a:xfrm>
              <a:off x="2323" y="2976"/>
              <a:ext cx="1101" cy="288"/>
            </a:xfrm>
            <a:prstGeom prst="rect">
              <a:avLst/>
            </a:prstGeom>
            <a:noFill/>
            <a:ln w="9525">
              <a:noFill/>
              <a:miter lim="800000"/>
              <a:headEnd/>
              <a:tailEnd/>
            </a:ln>
          </p:spPr>
          <p:txBody>
            <a:bodyPr>
              <a:spAutoFit/>
            </a:bodyPr>
            <a:lstStyle/>
            <a:p>
              <a:pPr algn="ctr" defTabSz="914400"/>
              <a:r>
                <a:rPr lang="zh-CN" altLang="en-US"/>
                <a:t>记忆电路</a:t>
              </a:r>
            </a:p>
          </p:txBody>
        </p:sp>
      </p:grpSp>
      <p:grpSp>
        <p:nvGrpSpPr>
          <p:cNvPr id="20558" name="Group 78"/>
          <p:cNvGrpSpPr>
            <a:grpSpLocks/>
          </p:cNvGrpSpPr>
          <p:nvPr/>
        </p:nvGrpSpPr>
        <p:grpSpPr bwMode="auto">
          <a:xfrm>
            <a:off x="2771775" y="3573463"/>
            <a:ext cx="969963" cy="2114550"/>
            <a:chOff x="1746" y="2341"/>
            <a:chExt cx="611" cy="1332"/>
          </a:xfrm>
        </p:grpSpPr>
        <p:grpSp>
          <p:nvGrpSpPr>
            <p:cNvPr id="20503" name="Group 73"/>
            <p:cNvGrpSpPr>
              <a:grpSpLocks/>
            </p:cNvGrpSpPr>
            <p:nvPr/>
          </p:nvGrpSpPr>
          <p:grpSpPr bwMode="auto">
            <a:xfrm>
              <a:off x="1944" y="2523"/>
              <a:ext cx="364" cy="453"/>
              <a:chOff x="1942" y="2523"/>
              <a:chExt cx="364" cy="453"/>
            </a:xfrm>
          </p:grpSpPr>
          <p:sp>
            <p:nvSpPr>
              <p:cNvPr id="20511" name="Line 29"/>
              <p:cNvSpPr>
                <a:spLocks noChangeShapeType="1"/>
              </p:cNvSpPr>
              <p:nvPr/>
            </p:nvSpPr>
            <p:spPr bwMode="auto">
              <a:xfrm>
                <a:off x="1943" y="2523"/>
                <a:ext cx="363" cy="0"/>
              </a:xfrm>
              <a:prstGeom prst="line">
                <a:avLst/>
              </a:prstGeom>
              <a:noFill/>
              <a:ln w="38100">
                <a:solidFill>
                  <a:schemeClr val="hlink"/>
                </a:solidFill>
                <a:round/>
                <a:headEnd/>
                <a:tailEnd type="triangle" w="med" len="med"/>
              </a:ln>
            </p:spPr>
            <p:txBody>
              <a:bodyPr/>
              <a:lstStyle/>
              <a:p>
                <a:endParaRPr lang="zh-CN" altLang="en-US"/>
              </a:p>
            </p:txBody>
          </p:sp>
          <p:sp>
            <p:nvSpPr>
              <p:cNvPr id="20512" name="Line 69"/>
              <p:cNvSpPr>
                <a:spLocks noChangeShapeType="1"/>
              </p:cNvSpPr>
              <p:nvPr/>
            </p:nvSpPr>
            <p:spPr bwMode="auto">
              <a:xfrm flipH="1">
                <a:off x="1942" y="2976"/>
                <a:ext cx="362" cy="0"/>
              </a:xfrm>
              <a:prstGeom prst="line">
                <a:avLst/>
              </a:prstGeom>
              <a:noFill/>
              <a:ln w="38100">
                <a:solidFill>
                  <a:schemeClr val="hlink"/>
                </a:solidFill>
                <a:round/>
                <a:headEnd/>
                <a:tailEnd/>
              </a:ln>
            </p:spPr>
            <p:txBody>
              <a:bodyPr/>
              <a:lstStyle/>
              <a:p>
                <a:endParaRPr lang="zh-CN" altLang="en-US"/>
              </a:p>
            </p:txBody>
          </p:sp>
          <p:sp>
            <p:nvSpPr>
              <p:cNvPr id="20513" name="Line 71"/>
              <p:cNvSpPr>
                <a:spLocks noChangeShapeType="1"/>
              </p:cNvSpPr>
              <p:nvPr/>
            </p:nvSpPr>
            <p:spPr bwMode="auto">
              <a:xfrm flipV="1">
                <a:off x="1944" y="2523"/>
                <a:ext cx="0" cy="453"/>
              </a:xfrm>
              <a:prstGeom prst="line">
                <a:avLst/>
              </a:prstGeom>
              <a:noFill/>
              <a:ln w="38100">
                <a:solidFill>
                  <a:schemeClr val="hlink"/>
                </a:solidFill>
                <a:round/>
                <a:headEnd/>
                <a:tailEnd/>
              </a:ln>
            </p:spPr>
            <p:txBody>
              <a:bodyPr/>
              <a:lstStyle/>
              <a:p>
                <a:endParaRPr lang="zh-CN" altLang="en-US"/>
              </a:p>
            </p:txBody>
          </p:sp>
        </p:grpSp>
        <p:grpSp>
          <p:nvGrpSpPr>
            <p:cNvPr id="20504" name="Group 74"/>
            <p:cNvGrpSpPr>
              <a:grpSpLocks/>
            </p:cNvGrpSpPr>
            <p:nvPr/>
          </p:nvGrpSpPr>
          <p:grpSpPr bwMode="auto">
            <a:xfrm>
              <a:off x="1746" y="2341"/>
              <a:ext cx="566" cy="1089"/>
              <a:chOff x="1746" y="2341"/>
              <a:chExt cx="566" cy="1089"/>
            </a:xfrm>
          </p:grpSpPr>
          <p:sp>
            <p:nvSpPr>
              <p:cNvPr id="20508" name="Line 25"/>
              <p:cNvSpPr>
                <a:spLocks noChangeShapeType="1"/>
              </p:cNvSpPr>
              <p:nvPr/>
            </p:nvSpPr>
            <p:spPr bwMode="auto">
              <a:xfrm>
                <a:off x="1746" y="2341"/>
                <a:ext cx="566" cy="0"/>
              </a:xfrm>
              <a:prstGeom prst="line">
                <a:avLst/>
              </a:prstGeom>
              <a:noFill/>
              <a:ln w="38100">
                <a:solidFill>
                  <a:schemeClr val="hlink"/>
                </a:solidFill>
                <a:round/>
                <a:headEnd/>
                <a:tailEnd type="triangle" w="med" len="med"/>
              </a:ln>
            </p:spPr>
            <p:txBody>
              <a:bodyPr/>
              <a:lstStyle/>
              <a:p>
                <a:endParaRPr lang="zh-CN" altLang="en-US"/>
              </a:p>
            </p:txBody>
          </p:sp>
          <p:sp>
            <p:nvSpPr>
              <p:cNvPr id="20509" name="Line 70"/>
              <p:cNvSpPr>
                <a:spLocks noChangeShapeType="1"/>
              </p:cNvSpPr>
              <p:nvPr/>
            </p:nvSpPr>
            <p:spPr bwMode="auto">
              <a:xfrm flipH="1">
                <a:off x="1746" y="3430"/>
                <a:ext cx="565" cy="0"/>
              </a:xfrm>
              <a:prstGeom prst="line">
                <a:avLst/>
              </a:prstGeom>
              <a:noFill/>
              <a:ln w="38100">
                <a:solidFill>
                  <a:schemeClr val="hlink"/>
                </a:solidFill>
                <a:round/>
                <a:headEnd/>
                <a:tailEnd/>
              </a:ln>
            </p:spPr>
            <p:txBody>
              <a:bodyPr/>
              <a:lstStyle/>
              <a:p>
                <a:endParaRPr lang="zh-CN" altLang="en-US"/>
              </a:p>
            </p:txBody>
          </p:sp>
          <p:sp>
            <p:nvSpPr>
              <p:cNvPr id="20510" name="Line 72"/>
              <p:cNvSpPr>
                <a:spLocks noChangeShapeType="1"/>
              </p:cNvSpPr>
              <p:nvPr/>
            </p:nvSpPr>
            <p:spPr bwMode="auto">
              <a:xfrm flipV="1">
                <a:off x="1746" y="2341"/>
                <a:ext cx="0" cy="1081"/>
              </a:xfrm>
              <a:prstGeom prst="line">
                <a:avLst/>
              </a:prstGeom>
              <a:noFill/>
              <a:ln w="38100">
                <a:solidFill>
                  <a:schemeClr val="hlink"/>
                </a:solidFill>
                <a:round/>
                <a:headEnd/>
                <a:tailEnd/>
              </a:ln>
            </p:spPr>
            <p:txBody>
              <a:bodyPr/>
              <a:lstStyle/>
              <a:p>
                <a:endParaRPr lang="zh-CN" altLang="en-US"/>
              </a:p>
            </p:txBody>
          </p:sp>
        </p:grpSp>
        <p:sp>
          <p:nvSpPr>
            <p:cNvPr id="20505" name="Text Box 26"/>
            <p:cNvSpPr txBox="1">
              <a:spLocks noChangeArrowheads="1"/>
            </p:cNvSpPr>
            <p:nvPr/>
          </p:nvSpPr>
          <p:spPr bwMode="auto">
            <a:xfrm>
              <a:off x="1891" y="263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1</a:t>
              </a:r>
            </a:p>
          </p:txBody>
        </p:sp>
        <p:sp>
          <p:nvSpPr>
            <p:cNvPr id="20506" name="Text Box 26"/>
            <p:cNvSpPr txBox="1">
              <a:spLocks noChangeArrowheads="1"/>
            </p:cNvSpPr>
            <p:nvPr/>
          </p:nvSpPr>
          <p:spPr bwMode="auto">
            <a:xfrm>
              <a:off x="1890" y="338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s</a:t>
              </a:r>
            </a:p>
          </p:txBody>
        </p:sp>
        <p:sp>
          <p:nvSpPr>
            <p:cNvPr id="20507" name="Text Box 34"/>
            <p:cNvSpPr txBox="1">
              <a:spLocks noChangeArrowheads="1"/>
            </p:cNvSpPr>
            <p:nvPr/>
          </p:nvSpPr>
          <p:spPr bwMode="auto">
            <a:xfrm>
              <a:off x="1866" y="3051"/>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grpSp>
        <p:nvGrpSpPr>
          <p:cNvPr id="20567" name="Group 87"/>
          <p:cNvGrpSpPr>
            <a:grpSpLocks/>
          </p:cNvGrpSpPr>
          <p:nvPr/>
        </p:nvGrpSpPr>
        <p:grpSpPr bwMode="auto">
          <a:xfrm>
            <a:off x="5435600" y="3573463"/>
            <a:ext cx="1833563" cy="1728787"/>
            <a:chOff x="3424" y="2341"/>
            <a:chExt cx="1155" cy="1089"/>
          </a:xfrm>
        </p:grpSpPr>
        <p:sp>
          <p:nvSpPr>
            <p:cNvPr id="20492" name="Text Box 26"/>
            <p:cNvSpPr txBox="1">
              <a:spLocks noChangeArrowheads="1"/>
            </p:cNvSpPr>
            <p:nvPr/>
          </p:nvSpPr>
          <p:spPr bwMode="auto">
            <a:xfrm>
              <a:off x="4113" y="2600"/>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1</a:t>
              </a:r>
            </a:p>
          </p:txBody>
        </p:sp>
        <p:sp>
          <p:nvSpPr>
            <p:cNvPr id="20493" name="Text Box 30"/>
            <p:cNvSpPr txBox="1">
              <a:spLocks noChangeArrowheads="1"/>
            </p:cNvSpPr>
            <p:nvPr/>
          </p:nvSpPr>
          <p:spPr bwMode="auto">
            <a:xfrm>
              <a:off x="3424" y="2598"/>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r</a:t>
              </a:r>
            </a:p>
          </p:txBody>
        </p:sp>
        <p:sp>
          <p:nvSpPr>
            <p:cNvPr id="20494" name="Text Box 34"/>
            <p:cNvSpPr txBox="1">
              <a:spLocks noChangeArrowheads="1"/>
            </p:cNvSpPr>
            <p:nvPr/>
          </p:nvSpPr>
          <p:spPr bwMode="auto">
            <a:xfrm>
              <a:off x="3438" y="3051"/>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20495" name="Group 85"/>
            <p:cNvGrpSpPr>
              <a:grpSpLocks/>
            </p:cNvGrpSpPr>
            <p:nvPr/>
          </p:nvGrpSpPr>
          <p:grpSpPr bwMode="auto">
            <a:xfrm>
              <a:off x="3470" y="2523"/>
              <a:ext cx="362" cy="453"/>
              <a:chOff x="3470" y="2523"/>
              <a:chExt cx="362" cy="453"/>
            </a:xfrm>
          </p:grpSpPr>
          <p:sp>
            <p:nvSpPr>
              <p:cNvPr id="20500" name="Line 80"/>
              <p:cNvSpPr>
                <a:spLocks noChangeShapeType="1"/>
              </p:cNvSpPr>
              <p:nvPr/>
            </p:nvSpPr>
            <p:spPr bwMode="auto">
              <a:xfrm flipH="1">
                <a:off x="3470" y="2976"/>
                <a:ext cx="362" cy="0"/>
              </a:xfrm>
              <a:prstGeom prst="line">
                <a:avLst/>
              </a:prstGeom>
              <a:noFill/>
              <a:ln w="38100">
                <a:solidFill>
                  <a:srgbClr val="339966"/>
                </a:solidFill>
                <a:round/>
                <a:headEnd/>
                <a:tailEnd type="triangle" w="med" len="med"/>
              </a:ln>
            </p:spPr>
            <p:txBody>
              <a:bodyPr/>
              <a:lstStyle/>
              <a:p>
                <a:endParaRPr lang="zh-CN" altLang="en-US"/>
              </a:p>
            </p:txBody>
          </p:sp>
          <p:sp>
            <p:nvSpPr>
              <p:cNvPr id="3" name="Line 81"/>
              <p:cNvSpPr>
                <a:spLocks noChangeShapeType="1"/>
              </p:cNvSpPr>
              <p:nvPr/>
            </p:nvSpPr>
            <p:spPr bwMode="auto">
              <a:xfrm flipH="1">
                <a:off x="3470" y="2523"/>
                <a:ext cx="362" cy="0"/>
              </a:xfrm>
              <a:prstGeom prst="line">
                <a:avLst/>
              </a:prstGeom>
              <a:noFill/>
              <a:ln w="38100">
                <a:solidFill>
                  <a:srgbClr val="339966"/>
                </a:solidFill>
                <a:round/>
                <a:headEnd/>
                <a:tailEnd/>
              </a:ln>
            </p:spPr>
            <p:txBody>
              <a:bodyPr/>
              <a:lstStyle/>
              <a:p>
                <a:endParaRPr lang="zh-CN" altLang="en-US"/>
              </a:p>
            </p:txBody>
          </p:sp>
          <p:sp>
            <p:nvSpPr>
              <p:cNvPr id="20502" name="Line 83"/>
              <p:cNvSpPr>
                <a:spLocks noChangeShapeType="1"/>
              </p:cNvSpPr>
              <p:nvPr/>
            </p:nvSpPr>
            <p:spPr bwMode="auto">
              <a:xfrm>
                <a:off x="3832" y="2523"/>
                <a:ext cx="0" cy="453"/>
              </a:xfrm>
              <a:prstGeom prst="line">
                <a:avLst/>
              </a:prstGeom>
              <a:noFill/>
              <a:ln w="38100">
                <a:solidFill>
                  <a:srgbClr val="339966"/>
                </a:solidFill>
                <a:round/>
                <a:headEnd/>
                <a:tailEnd/>
              </a:ln>
            </p:spPr>
            <p:txBody>
              <a:bodyPr/>
              <a:lstStyle/>
              <a:p>
                <a:endParaRPr lang="zh-CN" altLang="en-US"/>
              </a:p>
            </p:txBody>
          </p:sp>
        </p:grpSp>
        <p:grpSp>
          <p:nvGrpSpPr>
            <p:cNvPr id="20496" name="Group 86"/>
            <p:cNvGrpSpPr>
              <a:grpSpLocks/>
            </p:cNvGrpSpPr>
            <p:nvPr/>
          </p:nvGrpSpPr>
          <p:grpSpPr bwMode="auto">
            <a:xfrm>
              <a:off x="3470" y="2341"/>
              <a:ext cx="589" cy="1089"/>
              <a:chOff x="3470" y="2341"/>
              <a:chExt cx="589" cy="1089"/>
            </a:xfrm>
          </p:grpSpPr>
          <p:sp>
            <p:nvSpPr>
              <p:cNvPr id="20497" name="Line 79"/>
              <p:cNvSpPr>
                <a:spLocks noChangeShapeType="1"/>
              </p:cNvSpPr>
              <p:nvPr/>
            </p:nvSpPr>
            <p:spPr bwMode="auto">
              <a:xfrm flipH="1">
                <a:off x="3470" y="3425"/>
                <a:ext cx="589" cy="0"/>
              </a:xfrm>
              <a:prstGeom prst="line">
                <a:avLst/>
              </a:prstGeom>
              <a:noFill/>
              <a:ln w="38100">
                <a:solidFill>
                  <a:srgbClr val="339966"/>
                </a:solidFill>
                <a:round/>
                <a:headEnd/>
                <a:tailEnd type="triangle" w="med" len="med"/>
              </a:ln>
            </p:spPr>
            <p:txBody>
              <a:bodyPr/>
              <a:lstStyle/>
              <a:p>
                <a:endParaRPr lang="zh-CN" altLang="en-US"/>
              </a:p>
            </p:txBody>
          </p:sp>
          <p:sp>
            <p:nvSpPr>
              <p:cNvPr id="20498" name="Line 82"/>
              <p:cNvSpPr>
                <a:spLocks noChangeShapeType="1"/>
              </p:cNvSpPr>
              <p:nvPr/>
            </p:nvSpPr>
            <p:spPr bwMode="auto">
              <a:xfrm flipH="1">
                <a:off x="3470" y="2341"/>
                <a:ext cx="589" cy="0"/>
              </a:xfrm>
              <a:prstGeom prst="line">
                <a:avLst/>
              </a:prstGeom>
              <a:noFill/>
              <a:ln w="38100">
                <a:solidFill>
                  <a:srgbClr val="339966"/>
                </a:solidFill>
                <a:round/>
                <a:headEnd/>
                <a:tailEnd/>
              </a:ln>
            </p:spPr>
            <p:txBody>
              <a:bodyPr/>
              <a:lstStyle/>
              <a:p>
                <a:endParaRPr lang="zh-CN" altLang="en-US"/>
              </a:p>
            </p:txBody>
          </p:sp>
          <p:sp>
            <p:nvSpPr>
              <p:cNvPr id="20499" name="Line 84"/>
              <p:cNvSpPr>
                <a:spLocks noChangeShapeType="1"/>
              </p:cNvSpPr>
              <p:nvPr/>
            </p:nvSpPr>
            <p:spPr bwMode="auto">
              <a:xfrm>
                <a:off x="4059" y="2341"/>
                <a:ext cx="0" cy="1089"/>
              </a:xfrm>
              <a:prstGeom prst="line">
                <a:avLst/>
              </a:prstGeom>
              <a:noFill/>
              <a:ln w="38100">
                <a:solidFill>
                  <a:srgbClr val="339966"/>
                </a:solidFill>
                <a:round/>
                <a:headEnd/>
                <a:tailEnd/>
              </a:ln>
            </p:spPr>
            <p:txBody>
              <a:bodyPr/>
              <a:lstStyle/>
              <a:p>
                <a:endParaRPr lang="zh-CN" altLang="en-US"/>
              </a:p>
            </p:txBody>
          </p:sp>
        </p:grpSp>
      </p:grpSp>
      <p:sp>
        <p:nvSpPr>
          <p:cNvPr id="20568" name="AutoShape 88"/>
          <p:cNvSpPr>
            <a:spLocks noChangeArrowheads="1"/>
          </p:cNvSpPr>
          <p:nvPr/>
        </p:nvSpPr>
        <p:spPr bwMode="auto">
          <a:xfrm>
            <a:off x="1331913" y="5373688"/>
            <a:ext cx="1079500" cy="504825"/>
          </a:xfrm>
          <a:prstGeom prst="wedgeRoundRectCallout">
            <a:avLst>
              <a:gd name="adj1" fmla="val 71616"/>
              <a:gd name="adj2" fmla="val -120440"/>
              <a:gd name="adj3" fmla="val 16667"/>
            </a:avLst>
          </a:prstGeom>
          <a:noFill/>
          <a:ln w="22225">
            <a:solidFill>
              <a:schemeClr val="folHlink"/>
            </a:solidFill>
            <a:miter lim="800000"/>
            <a:headEnd/>
            <a:tailEnd/>
          </a:ln>
        </p:spPr>
        <p:txBody>
          <a:bodyPr/>
          <a:lstStyle/>
          <a:p>
            <a:pPr algn="ctr" defTabSz="914400"/>
            <a:r>
              <a:rPr lang="zh-CN" altLang="en-US"/>
              <a:t>状态</a:t>
            </a:r>
          </a:p>
        </p:txBody>
      </p:sp>
      <p:sp>
        <p:nvSpPr>
          <p:cNvPr id="20569" name="AutoShape 89"/>
          <p:cNvSpPr>
            <a:spLocks noChangeArrowheads="1"/>
          </p:cNvSpPr>
          <p:nvPr/>
        </p:nvSpPr>
        <p:spPr bwMode="auto">
          <a:xfrm>
            <a:off x="6732588" y="5302250"/>
            <a:ext cx="1079500" cy="504825"/>
          </a:xfrm>
          <a:prstGeom prst="wedgeRoundRectCallout">
            <a:avLst>
              <a:gd name="adj1" fmla="val -64852"/>
              <a:gd name="adj2" fmla="val -115407"/>
              <a:gd name="adj3" fmla="val 16667"/>
            </a:avLst>
          </a:prstGeom>
          <a:noFill/>
          <a:ln w="22225">
            <a:solidFill>
              <a:schemeClr val="folHlink"/>
            </a:solidFill>
            <a:miter lim="800000"/>
            <a:headEnd/>
            <a:tailEnd/>
          </a:ln>
        </p:spPr>
        <p:txBody>
          <a:bodyPr/>
          <a:lstStyle/>
          <a:p>
            <a:pPr algn="ctr" defTabSz="914400"/>
            <a:r>
              <a:rPr lang="zh-CN" altLang="en-US"/>
              <a:t>激励</a:t>
            </a:r>
          </a:p>
        </p:txBody>
      </p:sp>
      <p:sp>
        <p:nvSpPr>
          <p:cNvPr id="20570" name="Rectangle 24"/>
          <p:cNvSpPr>
            <a:spLocks noChangeArrowheads="1"/>
          </p:cNvSpPr>
          <p:nvPr/>
        </p:nvSpPr>
        <p:spPr bwMode="auto">
          <a:xfrm>
            <a:off x="827088" y="6021388"/>
            <a:ext cx="7272337" cy="457200"/>
          </a:xfrm>
          <a:prstGeom prst="rect">
            <a:avLst/>
          </a:prstGeom>
          <a:noFill/>
          <a:ln w="9525">
            <a:noFill/>
            <a:miter lim="800000"/>
            <a:headEnd/>
            <a:tailEnd/>
          </a:ln>
        </p:spPr>
        <p:txBody>
          <a:bodyPr anchor="ctr">
            <a:spAutoFit/>
          </a:bodyPr>
          <a:lstStyle/>
          <a:p>
            <a:r>
              <a:rPr lang="zh-CN" altLang="en-US">
                <a:solidFill>
                  <a:srgbClr val="FF0000"/>
                </a:solidFill>
                <a:latin typeface="宋体" charset="-122"/>
              </a:rPr>
              <a:t>注意：</a:t>
            </a:r>
            <a:r>
              <a:rPr lang="zh-CN" altLang="en-US">
                <a:latin typeface="宋体" charset="-122"/>
              </a:rPr>
              <a:t>为了描述方便，后述用</a:t>
            </a:r>
            <a:r>
              <a:rPr lang="en-US" altLang="zh-CN">
                <a:solidFill>
                  <a:schemeClr val="hlink"/>
                </a:solidFill>
                <a:latin typeface="Times New Roman" pitchFamily="18" charset="0"/>
              </a:rPr>
              <a:t>Y</a:t>
            </a:r>
            <a:r>
              <a:rPr lang="zh-CN" altLang="en-US">
                <a:latin typeface="宋体" charset="-122"/>
              </a:rPr>
              <a:t>代表</a:t>
            </a:r>
            <a:r>
              <a:rPr lang="en-US" altLang="zh-CN">
                <a:latin typeface="宋体" charset="-122"/>
              </a:rPr>
              <a:t>(</a:t>
            </a:r>
            <a:r>
              <a:rPr lang="en-US" altLang="zh-CN">
                <a:solidFill>
                  <a:schemeClr val="hlink"/>
                </a:solidFill>
                <a:latin typeface="Times New Roman" pitchFamily="18" charset="0"/>
              </a:rPr>
              <a:t>Y</a:t>
            </a:r>
            <a:r>
              <a:rPr lang="en-US" altLang="zh-CN" baseline="-25000">
                <a:solidFill>
                  <a:schemeClr val="hlink"/>
                </a:solidFill>
                <a:latin typeface="Times New Roman" pitchFamily="18" charset="0"/>
              </a:rPr>
              <a:t>1</a:t>
            </a:r>
            <a:r>
              <a:rPr lang="en-US" altLang="zh-CN">
                <a:solidFill>
                  <a:schemeClr val="hlink"/>
                </a:solidFill>
                <a:latin typeface="Times New Roman" pitchFamily="18" charset="0"/>
              </a:rPr>
              <a:t>Y</a:t>
            </a:r>
            <a:r>
              <a:rPr lang="en-US" altLang="zh-CN" baseline="-25000">
                <a:solidFill>
                  <a:schemeClr val="hlink"/>
                </a:solidFill>
                <a:latin typeface="Times New Roman" pitchFamily="18" charset="0"/>
              </a:rPr>
              <a:t>2</a:t>
            </a:r>
            <a:r>
              <a:rPr lang="en-US" altLang="zh-CN">
                <a:solidFill>
                  <a:schemeClr val="hlink"/>
                </a:solidFill>
                <a:latin typeface="Times New Roman" pitchFamily="18" charset="0"/>
                <a:cs typeface="Times New Roman" pitchFamily="18" charset="0"/>
              </a:rPr>
              <a:t>…</a:t>
            </a:r>
            <a:r>
              <a:rPr lang="en-US" altLang="zh-CN">
                <a:solidFill>
                  <a:schemeClr val="hlink"/>
                </a:solidFill>
                <a:latin typeface="Times New Roman" pitchFamily="18" charset="0"/>
              </a:rPr>
              <a:t>Y</a:t>
            </a:r>
            <a:r>
              <a:rPr lang="en-US" altLang="zh-CN" baseline="-25000">
                <a:solidFill>
                  <a:schemeClr val="hlink"/>
                </a:solidFill>
                <a:latin typeface="Times New Roman" pitchFamily="18" charset="0"/>
              </a:rPr>
              <a:t>r</a:t>
            </a:r>
            <a:r>
              <a:rPr lang="en-US" altLang="zh-CN">
                <a:latin typeface="宋体" charset="-122"/>
              </a:rPr>
              <a:t>)</a:t>
            </a:r>
            <a:r>
              <a:rPr lang="en-US" altLang="zh-CN">
                <a:solidFill>
                  <a:srgbClr val="FF0000"/>
                </a:solidFill>
                <a:latin typeface="宋体"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0501"/>
                                        </p:tgtEl>
                                        <p:attrNameLst>
                                          <p:attrName>style.visibility</p:attrName>
                                        </p:attrNameLst>
                                      </p:cBhvr>
                                      <p:to>
                                        <p:strVal val="visible"/>
                                      </p:to>
                                    </p:set>
                                    <p:anim calcmode="discrete" valueType="clr">
                                      <p:cBhvr override="childStyle">
                                        <p:cTn id="7" dur="80"/>
                                        <p:tgtEl>
                                          <p:spTgt spid="2050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0501"/>
                                        </p:tgtEl>
                                        <p:attrNameLst>
                                          <p:attrName>fillcolor</p:attrName>
                                        </p:attrNameLst>
                                      </p:cBhvr>
                                      <p:tavLst>
                                        <p:tav tm="0">
                                          <p:val>
                                            <p:clrVal>
                                              <a:schemeClr val="accent2"/>
                                            </p:clrVal>
                                          </p:val>
                                        </p:tav>
                                        <p:tav tm="50000">
                                          <p:val>
                                            <p:clrVal>
                                              <a:schemeClr val="hlink"/>
                                            </p:clrVal>
                                          </p:val>
                                        </p:tav>
                                      </p:tavLst>
                                    </p:anim>
                                    <p:set>
                                      <p:cBhvr>
                                        <p:cTn id="9" dur="80"/>
                                        <p:tgtEl>
                                          <p:spTgt spid="2050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0530"/>
                                        </p:tgtEl>
                                        <p:attrNameLst>
                                          <p:attrName>style.visibility</p:attrName>
                                        </p:attrNameLst>
                                      </p:cBhvr>
                                      <p:to>
                                        <p:strVal val="visible"/>
                                      </p:to>
                                    </p:set>
                                    <p:animEffect transition="in" filter="wipe(up)">
                                      <p:cBhvr>
                                        <p:cTn id="14" dur="500"/>
                                        <p:tgtEl>
                                          <p:spTgt spid="2053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548"/>
                                        </p:tgtEl>
                                        <p:attrNameLst>
                                          <p:attrName>style.visibility</p:attrName>
                                        </p:attrNameLst>
                                      </p:cBhvr>
                                      <p:to>
                                        <p:strVal val="visible"/>
                                      </p:to>
                                    </p:set>
                                    <p:animEffect transition="in" filter="wipe(down)">
                                      <p:cBhvr>
                                        <p:cTn id="19" dur="500"/>
                                        <p:tgtEl>
                                          <p:spTgt spid="205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0558"/>
                                        </p:tgtEl>
                                        <p:attrNameLst>
                                          <p:attrName>style.visibility</p:attrName>
                                        </p:attrNameLst>
                                      </p:cBhvr>
                                      <p:to>
                                        <p:strVal val="visible"/>
                                      </p:to>
                                    </p:set>
                                    <p:animEffect transition="in" filter="wipe(down)">
                                      <p:cBhvr>
                                        <p:cTn id="24" dur="500"/>
                                        <p:tgtEl>
                                          <p:spTgt spid="2055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568"/>
                                        </p:tgtEl>
                                        <p:attrNameLst>
                                          <p:attrName>style.visibility</p:attrName>
                                        </p:attrNameLst>
                                      </p:cBhvr>
                                      <p:to>
                                        <p:strVal val="visible"/>
                                      </p:to>
                                    </p:set>
                                    <p:anim calcmode="lin" valueType="num">
                                      <p:cBhvr additive="base">
                                        <p:cTn id="29" dur="500" fill="hold"/>
                                        <p:tgtEl>
                                          <p:spTgt spid="20568"/>
                                        </p:tgtEl>
                                        <p:attrNameLst>
                                          <p:attrName>ppt_x</p:attrName>
                                        </p:attrNameLst>
                                      </p:cBhvr>
                                      <p:tavLst>
                                        <p:tav tm="0">
                                          <p:val>
                                            <p:strVal val="#ppt_x"/>
                                          </p:val>
                                        </p:tav>
                                        <p:tav tm="100000">
                                          <p:val>
                                            <p:strVal val="#ppt_x"/>
                                          </p:val>
                                        </p:tav>
                                      </p:tavLst>
                                    </p:anim>
                                    <p:anim calcmode="lin" valueType="num">
                                      <p:cBhvr additive="base">
                                        <p:cTn id="30" dur="500" fill="hold"/>
                                        <p:tgtEl>
                                          <p:spTgt spid="2056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0567"/>
                                        </p:tgtEl>
                                        <p:attrNameLst>
                                          <p:attrName>style.visibility</p:attrName>
                                        </p:attrNameLst>
                                      </p:cBhvr>
                                      <p:to>
                                        <p:strVal val="visible"/>
                                      </p:to>
                                    </p:set>
                                    <p:animEffect transition="in" filter="wipe(up)">
                                      <p:cBhvr>
                                        <p:cTn id="35" dur="500"/>
                                        <p:tgtEl>
                                          <p:spTgt spid="2056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0569"/>
                                        </p:tgtEl>
                                        <p:attrNameLst>
                                          <p:attrName>style.visibility</p:attrName>
                                        </p:attrNameLst>
                                      </p:cBhvr>
                                      <p:to>
                                        <p:strVal val="visible"/>
                                      </p:to>
                                    </p:set>
                                    <p:anim calcmode="lin" valueType="num">
                                      <p:cBhvr additive="base">
                                        <p:cTn id="40" dur="500" fill="hold"/>
                                        <p:tgtEl>
                                          <p:spTgt spid="20569"/>
                                        </p:tgtEl>
                                        <p:attrNameLst>
                                          <p:attrName>ppt_x</p:attrName>
                                        </p:attrNameLst>
                                      </p:cBhvr>
                                      <p:tavLst>
                                        <p:tav tm="0">
                                          <p:val>
                                            <p:strVal val="#ppt_x"/>
                                          </p:val>
                                        </p:tav>
                                        <p:tav tm="100000">
                                          <p:val>
                                            <p:strVal val="#ppt_x"/>
                                          </p:val>
                                        </p:tav>
                                      </p:tavLst>
                                    </p:anim>
                                    <p:anim calcmode="lin" valueType="num">
                                      <p:cBhvr additive="base">
                                        <p:cTn id="41" dur="500" fill="hold"/>
                                        <p:tgtEl>
                                          <p:spTgt spid="2056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0570"/>
                                        </p:tgtEl>
                                        <p:attrNameLst>
                                          <p:attrName>style.visibility</p:attrName>
                                        </p:attrNameLst>
                                      </p:cBhvr>
                                      <p:to>
                                        <p:strVal val="visible"/>
                                      </p:to>
                                    </p:set>
                                    <p:animEffect transition="in" filter="blinds(horizontal)">
                                      <p:cBhvr>
                                        <p:cTn id="46" dur="500"/>
                                        <p:tgtEl>
                                          <p:spTgt spid="20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p:bldP spid="20568" grpId="0" animBg="1"/>
      <p:bldP spid="20569" grpId="0" animBg="1"/>
      <p:bldP spid="205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632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56330" name="AutoShape 43">
            <a:hlinkClick r:id="rId4"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四</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同步时序电路的分析</a:t>
            </a:r>
          </a:p>
        </p:txBody>
      </p:sp>
      <p:sp>
        <p:nvSpPr>
          <p:cNvPr id="56333" name="Rectangle 52"/>
          <p:cNvSpPr>
            <a:spLocks noChangeArrowheads="1"/>
          </p:cNvSpPr>
          <p:nvPr/>
        </p:nvSpPr>
        <p:spPr bwMode="auto">
          <a:xfrm>
            <a:off x="612775" y="1100138"/>
            <a:ext cx="4751388" cy="519112"/>
          </a:xfrm>
          <a:prstGeom prst="rect">
            <a:avLst/>
          </a:prstGeom>
          <a:noFill/>
          <a:ln w="9525">
            <a:noFill/>
            <a:miter lim="800000"/>
            <a:headEnd/>
            <a:tailEnd/>
          </a:ln>
        </p:spPr>
        <p:txBody>
          <a:bodyPr>
            <a:spAutoFit/>
          </a:bodyPr>
          <a:lstStyle/>
          <a:p>
            <a:pPr defTabSz="914400"/>
            <a:r>
              <a:rPr lang="en-US" altLang="zh-CN" sz="2800">
                <a:latin typeface="Times New Roman" pitchFamily="18" charset="0"/>
              </a:rPr>
              <a:t>d</a:t>
            </a:r>
            <a:r>
              <a:rPr lang="zh-CN" altLang="en-US" sz="2800"/>
              <a:t>、描述其功能</a:t>
            </a:r>
            <a:r>
              <a:rPr lang="en-US" altLang="zh-CN" sz="2800">
                <a:solidFill>
                  <a:schemeClr val="folHlink"/>
                </a:solidFill>
              </a:rPr>
              <a:t>( </a:t>
            </a:r>
            <a:r>
              <a:rPr lang="zh-CN" altLang="en-US" sz="2800">
                <a:solidFill>
                  <a:schemeClr val="folHlink"/>
                </a:solidFill>
              </a:rPr>
              <a:t>时间图 </a:t>
            </a:r>
            <a:r>
              <a:rPr lang="en-US" altLang="zh-CN" sz="2800">
                <a:solidFill>
                  <a:schemeClr val="folHlink"/>
                </a:solidFill>
              </a:rPr>
              <a:t>)</a:t>
            </a:r>
          </a:p>
        </p:txBody>
      </p:sp>
      <p:grpSp>
        <p:nvGrpSpPr>
          <p:cNvPr id="56337" name="Group 17"/>
          <p:cNvGrpSpPr>
            <a:grpSpLocks/>
          </p:cNvGrpSpPr>
          <p:nvPr/>
        </p:nvGrpSpPr>
        <p:grpSpPr bwMode="auto">
          <a:xfrm>
            <a:off x="612775" y="1844675"/>
            <a:ext cx="1387475" cy="1152525"/>
            <a:chOff x="386" y="1162"/>
            <a:chExt cx="874" cy="726"/>
          </a:xfrm>
        </p:grpSpPr>
        <p:sp>
          <p:nvSpPr>
            <p:cNvPr id="56334" name="Text Box 14"/>
            <p:cNvSpPr txBox="1">
              <a:spLocks noChangeArrowheads="1"/>
            </p:cNvSpPr>
            <p:nvPr/>
          </p:nvSpPr>
          <p:spPr bwMode="auto">
            <a:xfrm>
              <a:off x="386" y="1162"/>
              <a:ext cx="874" cy="327"/>
            </a:xfrm>
            <a:prstGeom prst="rect">
              <a:avLst/>
            </a:prstGeom>
            <a:noFill/>
            <a:ln w="9525">
              <a:noFill/>
              <a:miter lim="800000"/>
              <a:headEnd/>
              <a:tailEnd/>
            </a:ln>
            <a:effectLst/>
          </p:spPr>
          <p:txBody>
            <a:bodyPr>
              <a:spAutoFit/>
            </a:bodyPr>
            <a:lstStyle/>
            <a:p>
              <a:pPr defTabSz="914400"/>
              <a:r>
                <a:rPr lang="zh-CN" altLang="en-US" sz="2800"/>
                <a:t>输入 </a:t>
              </a:r>
              <a:r>
                <a:rPr lang="en-US" altLang="zh-CN" sz="2800">
                  <a:solidFill>
                    <a:schemeClr val="folHlink"/>
                  </a:solidFill>
                  <a:latin typeface="Times New Roman" pitchFamily="18" charset="0"/>
                </a:rPr>
                <a:t>X</a:t>
              </a:r>
            </a:p>
          </p:txBody>
        </p:sp>
        <p:sp>
          <p:nvSpPr>
            <p:cNvPr id="56335" name="Text Box 15"/>
            <p:cNvSpPr txBox="1">
              <a:spLocks noChangeArrowheads="1"/>
            </p:cNvSpPr>
            <p:nvPr/>
          </p:nvSpPr>
          <p:spPr bwMode="auto">
            <a:xfrm>
              <a:off x="386" y="1561"/>
              <a:ext cx="874" cy="327"/>
            </a:xfrm>
            <a:prstGeom prst="rect">
              <a:avLst/>
            </a:prstGeom>
            <a:noFill/>
            <a:ln w="9525">
              <a:noFill/>
              <a:miter lim="800000"/>
              <a:headEnd/>
              <a:tailEnd/>
            </a:ln>
            <a:effectLst/>
          </p:spPr>
          <p:txBody>
            <a:bodyPr>
              <a:spAutoFit/>
            </a:bodyPr>
            <a:lstStyle/>
            <a:p>
              <a:pPr defTabSz="914400"/>
              <a:r>
                <a:rPr lang="zh-CN" altLang="en-US" sz="2800"/>
                <a:t>输入 </a:t>
              </a:r>
              <a:r>
                <a:rPr lang="en-US" altLang="zh-CN" sz="2800">
                  <a:solidFill>
                    <a:schemeClr val="folHlink"/>
                  </a:solidFill>
                  <a:latin typeface="Times New Roman" pitchFamily="18" charset="0"/>
                </a:rPr>
                <a:t>Y</a:t>
              </a:r>
            </a:p>
          </p:txBody>
        </p:sp>
      </p:grpSp>
      <p:grpSp>
        <p:nvGrpSpPr>
          <p:cNvPr id="56339" name="Group 19"/>
          <p:cNvGrpSpPr>
            <a:grpSpLocks/>
          </p:cNvGrpSpPr>
          <p:nvPr/>
        </p:nvGrpSpPr>
        <p:grpSpPr bwMode="auto">
          <a:xfrm>
            <a:off x="2771775" y="1844675"/>
            <a:ext cx="2376488" cy="1152525"/>
            <a:chOff x="1746" y="1162"/>
            <a:chExt cx="1497" cy="726"/>
          </a:xfrm>
        </p:grpSpPr>
        <p:sp>
          <p:nvSpPr>
            <p:cNvPr id="56336" name="Text Box 16"/>
            <p:cNvSpPr txBox="1">
              <a:spLocks noChangeArrowheads="1"/>
            </p:cNvSpPr>
            <p:nvPr/>
          </p:nvSpPr>
          <p:spPr bwMode="auto">
            <a:xfrm>
              <a:off x="1747" y="1162"/>
              <a:ext cx="1496" cy="327"/>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0    0    1    1 </a:t>
              </a:r>
            </a:p>
          </p:txBody>
        </p:sp>
        <p:sp>
          <p:nvSpPr>
            <p:cNvPr id="56338" name="Text Box 18"/>
            <p:cNvSpPr txBox="1">
              <a:spLocks noChangeArrowheads="1"/>
            </p:cNvSpPr>
            <p:nvPr/>
          </p:nvSpPr>
          <p:spPr bwMode="auto">
            <a:xfrm>
              <a:off x="1746" y="1561"/>
              <a:ext cx="1496" cy="327"/>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0    1    0    1 </a:t>
              </a:r>
            </a:p>
          </p:txBody>
        </p:sp>
      </p:grpSp>
      <p:sp>
        <p:nvSpPr>
          <p:cNvPr id="56341" name="Text Box 21"/>
          <p:cNvSpPr txBox="1">
            <a:spLocks noChangeArrowheads="1"/>
          </p:cNvSpPr>
          <p:nvPr/>
        </p:nvSpPr>
        <p:spPr bwMode="auto">
          <a:xfrm>
            <a:off x="612775" y="3197225"/>
            <a:ext cx="1387475" cy="519113"/>
          </a:xfrm>
          <a:prstGeom prst="rect">
            <a:avLst/>
          </a:prstGeom>
          <a:noFill/>
          <a:ln w="9525">
            <a:noFill/>
            <a:miter lim="800000"/>
            <a:headEnd/>
            <a:tailEnd/>
          </a:ln>
          <a:effectLst/>
        </p:spPr>
        <p:txBody>
          <a:bodyPr>
            <a:spAutoFit/>
          </a:bodyPr>
          <a:lstStyle/>
          <a:p>
            <a:pPr defTabSz="914400"/>
            <a:r>
              <a:rPr lang="zh-CN" altLang="en-US" sz="2800"/>
              <a:t>现态 </a:t>
            </a:r>
            <a:r>
              <a:rPr lang="en-US" altLang="zh-CN" sz="2800">
                <a:solidFill>
                  <a:schemeClr val="folHlink"/>
                </a:solidFill>
                <a:latin typeface="Times New Roman" pitchFamily="18" charset="0"/>
              </a:rPr>
              <a:t>Q</a:t>
            </a:r>
          </a:p>
        </p:txBody>
      </p:sp>
      <p:sp>
        <p:nvSpPr>
          <p:cNvPr id="56342" name="Text Box 22"/>
          <p:cNvSpPr txBox="1">
            <a:spLocks noChangeArrowheads="1"/>
          </p:cNvSpPr>
          <p:nvPr/>
        </p:nvSpPr>
        <p:spPr bwMode="auto">
          <a:xfrm>
            <a:off x="611188" y="4005263"/>
            <a:ext cx="2232025" cy="519112"/>
          </a:xfrm>
          <a:prstGeom prst="rect">
            <a:avLst/>
          </a:prstGeom>
          <a:noFill/>
          <a:ln w="9525">
            <a:noFill/>
            <a:miter lim="800000"/>
            <a:headEnd/>
            <a:tailEnd/>
          </a:ln>
          <a:effectLst/>
        </p:spPr>
        <p:txBody>
          <a:bodyPr>
            <a:spAutoFit/>
          </a:bodyPr>
          <a:lstStyle/>
          <a:p>
            <a:pPr defTabSz="914400"/>
            <a:r>
              <a:rPr lang="zh-CN" altLang="en-US" sz="2800"/>
              <a:t>次态 </a:t>
            </a:r>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a:t>
            </a:r>
          </a:p>
        </p:txBody>
      </p:sp>
      <p:sp>
        <p:nvSpPr>
          <p:cNvPr id="56344" name="Text Box 24"/>
          <p:cNvSpPr txBox="1">
            <a:spLocks noChangeArrowheads="1"/>
          </p:cNvSpPr>
          <p:nvPr/>
        </p:nvSpPr>
        <p:spPr bwMode="auto">
          <a:xfrm>
            <a:off x="2773363" y="3213100"/>
            <a:ext cx="2374900" cy="519113"/>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0    0    0    0 </a:t>
            </a:r>
          </a:p>
        </p:txBody>
      </p:sp>
      <p:sp>
        <p:nvSpPr>
          <p:cNvPr id="56345" name="Text Box 25"/>
          <p:cNvSpPr txBox="1">
            <a:spLocks noChangeArrowheads="1"/>
          </p:cNvSpPr>
          <p:nvPr/>
        </p:nvSpPr>
        <p:spPr bwMode="auto">
          <a:xfrm>
            <a:off x="5221288" y="3213100"/>
            <a:ext cx="2374900" cy="519113"/>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1    1    1    1 </a:t>
            </a:r>
          </a:p>
        </p:txBody>
      </p:sp>
      <p:grpSp>
        <p:nvGrpSpPr>
          <p:cNvPr id="56346" name="Group 26"/>
          <p:cNvGrpSpPr>
            <a:grpSpLocks/>
          </p:cNvGrpSpPr>
          <p:nvPr/>
        </p:nvGrpSpPr>
        <p:grpSpPr bwMode="auto">
          <a:xfrm>
            <a:off x="5219700" y="1844675"/>
            <a:ext cx="2376488" cy="1152525"/>
            <a:chOff x="1746" y="1162"/>
            <a:chExt cx="1497" cy="726"/>
          </a:xfrm>
        </p:grpSpPr>
        <p:sp>
          <p:nvSpPr>
            <p:cNvPr id="56347" name="Text Box 27"/>
            <p:cNvSpPr txBox="1">
              <a:spLocks noChangeArrowheads="1"/>
            </p:cNvSpPr>
            <p:nvPr/>
          </p:nvSpPr>
          <p:spPr bwMode="auto">
            <a:xfrm>
              <a:off x="1747" y="1162"/>
              <a:ext cx="1496" cy="327"/>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0    1    1    0 </a:t>
              </a:r>
            </a:p>
          </p:txBody>
        </p:sp>
        <p:sp>
          <p:nvSpPr>
            <p:cNvPr id="56348" name="Text Box 28"/>
            <p:cNvSpPr txBox="1">
              <a:spLocks noChangeArrowheads="1"/>
            </p:cNvSpPr>
            <p:nvPr/>
          </p:nvSpPr>
          <p:spPr bwMode="auto">
            <a:xfrm>
              <a:off x="1746" y="1561"/>
              <a:ext cx="1496" cy="327"/>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1    0    1    0 </a:t>
              </a:r>
            </a:p>
          </p:txBody>
        </p:sp>
      </p:grpSp>
      <p:sp>
        <p:nvSpPr>
          <p:cNvPr id="56349" name="Line 29"/>
          <p:cNvSpPr>
            <a:spLocks noChangeShapeType="1"/>
          </p:cNvSpPr>
          <p:nvPr/>
        </p:nvSpPr>
        <p:spPr bwMode="auto">
          <a:xfrm>
            <a:off x="395288" y="3860800"/>
            <a:ext cx="7343775" cy="0"/>
          </a:xfrm>
          <a:prstGeom prst="line">
            <a:avLst/>
          </a:prstGeom>
          <a:noFill/>
          <a:ln w="22225">
            <a:solidFill>
              <a:schemeClr val="hlink"/>
            </a:solidFill>
            <a:round/>
            <a:headEnd/>
            <a:tailEnd/>
          </a:ln>
          <a:effectLst/>
        </p:spPr>
        <p:txBody>
          <a:bodyPr/>
          <a:lstStyle/>
          <a:p>
            <a:endParaRPr lang="zh-CN" altLang="en-US"/>
          </a:p>
        </p:txBody>
      </p:sp>
      <p:sp>
        <p:nvSpPr>
          <p:cNvPr id="56350" name="Rectangle 65"/>
          <p:cNvSpPr>
            <a:spLocks noChangeArrowheads="1"/>
          </p:cNvSpPr>
          <p:nvPr/>
        </p:nvSpPr>
        <p:spPr bwMode="auto">
          <a:xfrm>
            <a:off x="5256213" y="5445125"/>
            <a:ext cx="3708400" cy="457200"/>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D = XY + (X</a:t>
            </a:r>
            <a:r>
              <a:rPr kumimoji="1" lang="en-US" altLang="zh-CN" b="0">
                <a:solidFill>
                  <a:schemeClr val="folHlink"/>
                </a:solidFill>
              </a:rPr>
              <a:t>⊕</a:t>
            </a:r>
            <a:r>
              <a:rPr kumimoji="1" lang="en-US" altLang="zh-CN">
                <a:solidFill>
                  <a:schemeClr val="folHlink"/>
                </a:solidFill>
                <a:latin typeface="Times New Roman" pitchFamily="18" charset="0"/>
              </a:rPr>
              <a:t>Y)Q = Q</a:t>
            </a:r>
            <a:r>
              <a:rPr kumimoji="1" lang="en-US" altLang="zh-CN" baseline="30000">
                <a:solidFill>
                  <a:schemeClr val="folHlink"/>
                </a:solidFill>
                <a:latin typeface="Times New Roman" pitchFamily="18" charset="0"/>
              </a:rPr>
              <a:t>n+1</a:t>
            </a:r>
            <a:endParaRPr kumimoji="1" lang="zh-CN" altLang="en-US" baseline="30000">
              <a:solidFill>
                <a:schemeClr val="folHlink"/>
              </a:solidFill>
              <a:latin typeface="Times New Roman" pitchFamily="18" charset="0"/>
            </a:endParaRPr>
          </a:p>
        </p:txBody>
      </p:sp>
      <p:sp>
        <p:nvSpPr>
          <p:cNvPr id="56351" name="Rectangle 66"/>
          <p:cNvSpPr>
            <a:spLocks noChangeArrowheads="1"/>
          </p:cNvSpPr>
          <p:nvPr/>
        </p:nvSpPr>
        <p:spPr bwMode="auto">
          <a:xfrm>
            <a:off x="5281613" y="5902325"/>
            <a:ext cx="2447925" cy="457200"/>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Z = X</a:t>
            </a:r>
            <a:r>
              <a:rPr kumimoji="1" lang="en-US" altLang="zh-CN" b="0">
                <a:solidFill>
                  <a:schemeClr val="folHlink"/>
                </a:solidFill>
                <a:latin typeface="Times New Roman" pitchFamily="18" charset="0"/>
              </a:rPr>
              <a:t>⊕</a:t>
            </a:r>
            <a:r>
              <a:rPr kumimoji="1" lang="en-US" altLang="zh-CN">
                <a:solidFill>
                  <a:schemeClr val="folHlink"/>
                </a:solidFill>
                <a:latin typeface="Times New Roman" pitchFamily="18" charset="0"/>
              </a:rPr>
              <a:t>Y</a:t>
            </a:r>
            <a:r>
              <a:rPr kumimoji="1" lang="en-US" altLang="zh-CN" b="0">
                <a:solidFill>
                  <a:schemeClr val="folHlink"/>
                </a:solidFill>
              </a:rPr>
              <a:t>⊕</a:t>
            </a:r>
            <a:r>
              <a:rPr kumimoji="1" lang="en-US" altLang="zh-CN">
                <a:solidFill>
                  <a:schemeClr val="folHlink"/>
                </a:solidFill>
                <a:latin typeface="Times New Roman" pitchFamily="18" charset="0"/>
              </a:rPr>
              <a:t>Q </a:t>
            </a:r>
            <a:endParaRPr kumimoji="1" lang="zh-CN" altLang="en-US">
              <a:solidFill>
                <a:schemeClr val="folHlink"/>
              </a:solidFill>
              <a:latin typeface="Times New Roman" pitchFamily="18" charset="0"/>
            </a:endParaRPr>
          </a:p>
        </p:txBody>
      </p:sp>
      <p:sp>
        <p:nvSpPr>
          <p:cNvPr id="56352" name="Text Box 32"/>
          <p:cNvSpPr txBox="1">
            <a:spLocks noChangeArrowheads="1"/>
          </p:cNvSpPr>
          <p:nvPr/>
        </p:nvSpPr>
        <p:spPr bwMode="auto">
          <a:xfrm>
            <a:off x="612775" y="4652963"/>
            <a:ext cx="1387475" cy="519112"/>
          </a:xfrm>
          <a:prstGeom prst="rect">
            <a:avLst/>
          </a:prstGeom>
          <a:noFill/>
          <a:ln w="9525">
            <a:noFill/>
            <a:miter lim="800000"/>
            <a:headEnd/>
            <a:tailEnd/>
          </a:ln>
          <a:effectLst/>
        </p:spPr>
        <p:txBody>
          <a:bodyPr>
            <a:spAutoFit/>
          </a:bodyPr>
          <a:lstStyle/>
          <a:p>
            <a:pPr defTabSz="914400"/>
            <a:r>
              <a:rPr lang="zh-CN" altLang="en-US" sz="2800"/>
              <a:t>输出 </a:t>
            </a:r>
            <a:r>
              <a:rPr lang="en-US" altLang="zh-CN" sz="2800">
                <a:solidFill>
                  <a:schemeClr val="folHlink"/>
                </a:solidFill>
                <a:latin typeface="Times New Roman" pitchFamily="18" charset="0"/>
              </a:rPr>
              <a:t>Z</a:t>
            </a:r>
          </a:p>
        </p:txBody>
      </p:sp>
      <p:sp>
        <p:nvSpPr>
          <p:cNvPr id="56353" name="Text Box 33"/>
          <p:cNvSpPr txBox="1">
            <a:spLocks noChangeArrowheads="1"/>
          </p:cNvSpPr>
          <p:nvPr/>
        </p:nvSpPr>
        <p:spPr bwMode="auto">
          <a:xfrm>
            <a:off x="2771775" y="4005263"/>
            <a:ext cx="2374900" cy="519112"/>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0    0    0    1 </a:t>
            </a:r>
          </a:p>
        </p:txBody>
      </p:sp>
      <p:sp>
        <p:nvSpPr>
          <p:cNvPr id="56354" name="Text Box 34"/>
          <p:cNvSpPr txBox="1">
            <a:spLocks noChangeArrowheads="1"/>
          </p:cNvSpPr>
          <p:nvPr/>
        </p:nvSpPr>
        <p:spPr bwMode="auto">
          <a:xfrm>
            <a:off x="2771775" y="4638675"/>
            <a:ext cx="2374900" cy="519113"/>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0    1    1    0 </a:t>
            </a:r>
          </a:p>
        </p:txBody>
      </p:sp>
      <p:sp>
        <p:nvSpPr>
          <p:cNvPr id="56355" name="Line 35"/>
          <p:cNvSpPr>
            <a:spLocks noChangeShapeType="1"/>
          </p:cNvSpPr>
          <p:nvPr/>
        </p:nvSpPr>
        <p:spPr bwMode="auto">
          <a:xfrm>
            <a:off x="2954338" y="3475038"/>
            <a:ext cx="2151062" cy="0"/>
          </a:xfrm>
          <a:prstGeom prst="line">
            <a:avLst/>
          </a:prstGeom>
          <a:noFill/>
          <a:ln w="22225">
            <a:solidFill>
              <a:srgbClr val="FF6600"/>
            </a:solidFill>
            <a:prstDash val="dash"/>
            <a:round/>
            <a:headEnd/>
            <a:tailEnd/>
          </a:ln>
          <a:effectLst/>
        </p:spPr>
        <p:txBody>
          <a:bodyPr/>
          <a:lstStyle/>
          <a:p>
            <a:endParaRPr lang="zh-CN" altLang="en-US"/>
          </a:p>
        </p:txBody>
      </p:sp>
      <p:sp>
        <p:nvSpPr>
          <p:cNvPr id="56356" name="Text Box 36"/>
          <p:cNvSpPr txBox="1">
            <a:spLocks noChangeArrowheads="1"/>
          </p:cNvSpPr>
          <p:nvPr/>
        </p:nvSpPr>
        <p:spPr bwMode="auto">
          <a:xfrm>
            <a:off x="5219700" y="4005263"/>
            <a:ext cx="2374900" cy="519112"/>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1    1    1    0 </a:t>
            </a:r>
          </a:p>
        </p:txBody>
      </p:sp>
      <p:sp>
        <p:nvSpPr>
          <p:cNvPr id="56357" name="Text Box 37"/>
          <p:cNvSpPr txBox="1">
            <a:spLocks noChangeArrowheads="1"/>
          </p:cNvSpPr>
          <p:nvPr/>
        </p:nvSpPr>
        <p:spPr bwMode="auto">
          <a:xfrm>
            <a:off x="5241925" y="4652963"/>
            <a:ext cx="2374900" cy="519112"/>
          </a:xfrm>
          <a:prstGeom prst="rect">
            <a:avLst/>
          </a:prstGeom>
          <a:noFill/>
          <a:ln w="9525">
            <a:noFill/>
            <a:miter lim="800000"/>
            <a:headEnd/>
            <a:tailEnd/>
          </a:ln>
          <a:effectLst/>
        </p:spPr>
        <p:txBody>
          <a:bodyPr>
            <a:spAutoFit/>
          </a:bodyPr>
          <a:lstStyle/>
          <a:p>
            <a:pPr algn="ctr" defTabSz="914400"/>
            <a:r>
              <a:rPr lang="en-US" altLang="zh-CN" sz="2800">
                <a:latin typeface="Times New Roman" pitchFamily="18" charset="0"/>
              </a:rPr>
              <a:t> 0    0    1    1 </a:t>
            </a:r>
          </a:p>
        </p:txBody>
      </p:sp>
      <p:sp>
        <p:nvSpPr>
          <p:cNvPr id="3" name="AutoShape 89"/>
          <p:cNvSpPr>
            <a:spLocks noChangeArrowheads="1"/>
          </p:cNvSpPr>
          <p:nvPr/>
        </p:nvSpPr>
        <p:spPr bwMode="auto">
          <a:xfrm>
            <a:off x="7812088" y="4652963"/>
            <a:ext cx="1187450" cy="431800"/>
          </a:xfrm>
          <a:prstGeom prst="wedgeRoundRectCallout">
            <a:avLst>
              <a:gd name="adj1" fmla="val -70856"/>
              <a:gd name="adj2" fmla="val -125366"/>
              <a:gd name="adj3" fmla="val 16667"/>
            </a:avLst>
          </a:prstGeom>
          <a:noFill/>
          <a:ln w="22225">
            <a:solidFill>
              <a:schemeClr val="folHlink"/>
            </a:solidFill>
            <a:miter lim="800000"/>
            <a:headEnd/>
            <a:tailEnd/>
          </a:ln>
        </p:spPr>
        <p:txBody>
          <a:bodyPr/>
          <a:lstStyle/>
          <a:p>
            <a:pPr algn="ctr" defTabSz="914400"/>
            <a:r>
              <a:rPr lang="zh-CN" altLang="en-US" sz="2000">
                <a:latin typeface="Times New Roman" pitchFamily="18" charset="0"/>
              </a:rPr>
              <a:t>新进位</a:t>
            </a:r>
            <a:endParaRPr lang="zh-CN" altLang="en-US" sz="2000">
              <a:solidFill>
                <a:schemeClr val="hlink"/>
              </a:solidFill>
              <a:latin typeface="Times New Roman" pitchFamily="18" charset="0"/>
            </a:endParaRPr>
          </a:p>
        </p:txBody>
      </p:sp>
      <p:sp>
        <p:nvSpPr>
          <p:cNvPr id="2" name="AutoShape 89"/>
          <p:cNvSpPr>
            <a:spLocks noChangeArrowheads="1"/>
          </p:cNvSpPr>
          <p:nvPr/>
        </p:nvSpPr>
        <p:spPr bwMode="auto">
          <a:xfrm>
            <a:off x="7812088" y="2781300"/>
            <a:ext cx="1187450" cy="431800"/>
          </a:xfrm>
          <a:prstGeom prst="wedgeRoundRectCallout">
            <a:avLst>
              <a:gd name="adj1" fmla="val -67648"/>
              <a:gd name="adj2" fmla="val 124634"/>
              <a:gd name="adj3" fmla="val 16667"/>
            </a:avLst>
          </a:prstGeom>
          <a:noFill/>
          <a:ln w="22225">
            <a:solidFill>
              <a:schemeClr val="folHlink"/>
            </a:solidFill>
            <a:miter lim="800000"/>
            <a:headEnd/>
            <a:tailEnd/>
          </a:ln>
        </p:spPr>
        <p:txBody>
          <a:bodyPr/>
          <a:lstStyle/>
          <a:p>
            <a:pPr algn="ctr" defTabSz="914400"/>
            <a:r>
              <a:rPr lang="zh-CN" altLang="en-US" sz="2000">
                <a:latin typeface="Times New Roman" pitchFamily="18" charset="0"/>
              </a:rPr>
              <a:t>原进位</a:t>
            </a:r>
            <a:endParaRPr lang="zh-CN" altLang="en-US" sz="2000">
              <a:solidFill>
                <a:schemeClr val="hlink"/>
              </a:solidFill>
              <a:latin typeface="Times New Roman" pitchFamily="18" charset="0"/>
            </a:endParaRPr>
          </a:p>
        </p:txBody>
      </p:sp>
      <p:sp>
        <p:nvSpPr>
          <p:cNvPr id="56360" name="Rectangle 40"/>
          <p:cNvSpPr>
            <a:spLocks noChangeArrowheads="1"/>
          </p:cNvSpPr>
          <p:nvPr/>
        </p:nvSpPr>
        <p:spPr bwMode="auto">
          <a:xfrm>
            <a:off x="323850" y="5492750"/>
            <a:ext cx="4103688" cy="457200"/>
          </a:xfrm>
          <a:prstGeom prst="rect">
            <a:avLst/>
          </a:prstGeom>
          <a:noFill/>
          <a:ln w="9525">
            <a:noFill/>
            <a:miter lim="800000"/>
            <a:headEnd/>
            <a:tailEnd/>
          </a:ln>
          <a:effectLst/>
        </p:spPr>
        <p:txBody>
          <a:bodyPr anchor="ctr">
            <a:spAutoFit/>
          </a:bodyPr>
          <a:lstStyle/>
          <a:p>
            <a:r>
              <a:rPr lang="zh-CN" altLang="en-US">
                <a:solidFill>
                  <a:schemeClr val="folHlink"/>
                </a:solidFill>
              </a:rPr>
              <a:t>输出</a:t>
            </a:r>
            <a:r>
              <a:rPr lang="en-US" altLang="zh-CN">
                <a:solidFill>
                  <a:schemeClr val="folHlink"/>
                </a:solidFill>
                <a:latin typeface="Times New Roman" pitchFamily="18" charset="0"/>
              </a:rPr>
              <a:t>Z</a:t>
            </a:r>
            <a:r>
              <a:rPr lang="zh-CN" altLang="en-US">
                <a:solidFill>
                  <a:schemeClr val="folHlink"/>
                </a:solidFill>
                <a:latin typeface="Times New Roman" pitchFamily="18" charset="0"/>
              </a:rPr>
              <a:t>＝</a:t>
            </a:r>
            <a:r>
              <a:rPr lang="en-US" altLang="zh-CN">
                <a:solidFill>
                  <a:schemeClr val="folHlink"/>
                </a:solidFill>
                <a:latin typeface="Times New Roman" pitchFamily="18" charset="0"/>
              </a:rPr>
              <a:t>X+Y+</a:t>
            </a:r>
            <a:r>
              <a:rPr lang="zh-CN" altLang="en-US">
                <a:solidFill>
                  <a:schemeClr val="folHlink"/>
                </a:solidFill>
              </a:rPr>
              <a:t>记忆单元</a:t>
            </a:r>
            <a:r>
              <a:rPr lang="en-US" altLang="zh-CN">
                <a:solidFill>
                  <a:schemeClr val="folHlink"/>
                </a:solidFill>
                <a:latin typeface="Times New Roman" pitchFamily="18" charset="0"/>
              </a:rPr>
              <a:t>Q</a:t>
            </a:r>
            <a:r>
              <a:rPr lang="en-US" altLang="zh-CN"/>
              <a:t> </a:t>
            </a:r>
          </a:p>
        </p:txBody>
      </p:sp>
      <p:sp>
        <p:nvSpPr>
          <p:cNvPr id="56361" name="Rectangle 41"/>
          <p:cNvSpPr>
            <a:spLocks noChangeArrowheads="1"/>
          </p:cNvSpPr>
          <p:nvPr/>
        </p:nvSpPr>
        <p:spPr bwMode="auto">
          <a:xfrm>
            <a:off x="323850" y="5995988"/>
            <a:ext cx="5113338" cy="457200"/>
          </a:xfrm>
          <a:prstGeom prst="rect">
            <a:avLst/>
          </a:prstGeom>
          <a:noFill/>
          <a:ln w="9525">
            <a:noFill/>
            <a:miter lim="800000"/>
            <a:headEnd/>
            <a:tailEnd/>
          </a:ln>
          <a:effectLst/>
        </p:spPr>
        <p:txBody>
          <a:bodyPr anchor="ctr">
            <a:spAutoFit/>
          </a:bodyPr>
          <a:lstStyle/>
          <a:p>
            <a:r>
              <a:rPr lang="zh-CN" altLang="en-US">
                <a:solidFill>
                  <a:schemeClr val="folHlink"/>
                </a:solidFill>
              </a:rPr>
              <a:t>记忆单元</a:t>
            </a:r>
            <a:r>
              <a:rPr lang="en-US" altLang="zh-CN">
                <a:solidFill>
                  <a:schemeClr val="folHlink"/>
                </a:solidFill>
                <a:latin typeface="Times New Roman" pitchFamily="18" charset="0"/>
              </a:rPr>
              <a:t>Q</a:t>
            </a:r>
            <a:r>
              <a:rPr lang="zh-CN" altLang="en-US">
                <a:solidFill>
                  <a:schemeClr val="folHlink"/>
                </a:solidFill>
              </a:rPr>
              <a:t>再保留本次运算的进位</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33"/>
                                        </p:tgtEl>
                                        <p:attrNameLst>
                                          <p:attrName>style.visibility</p:attrName>
                                        </p:attrNameLst>
                                      </p:cBhvr>
                                      <p:to>
                                        <p:strVal val="visible"/>
                                      </p:to>
                                    </p:set>
                                    <p:animEffect transition="in" filter="blinds(horizontal)">
                                      <p:cBhvr>
                                        <p:cTn id="7" dur="500"/>
                                        <p:tgtEl>
                                          <p:spTgt spid="5633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6337"/>
                                        </p:tgtEl>
                                        <p:attrNameLst>
                                          <p:attrName>style.visibility</p:attrName>
                                        </p:attrNameLst>
                                      </p:cBhvr>
                                      <p:to>
                                        <p:strVal val="visible"/>
                                      </p:to>
                                    </p:set>
                                    <p:animEffect transition="in" filter="strips(downRight)">
                                      <p:cBhvr>
                                        <p:cTn id="12" dur="500"/>
                                        <p:tgtEl>
                                          <p:spTgt spid="5633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6339"/>
                                        </p:tgtEl>
                                        <p:attrNameLst>
                                          <p:attrName>style.visibility</p:attrName>
                                        </p:attrNameLst>
                                      </p:cBhvr>
                                      <p:to>
                                        <p:strVal val="visible"/>
                                      </p:to>
                                    </p:set>
                                    <p:animEffect transition="in" filter="strips(downRight)">
                                      <p:cBhvr>
                                        <p:cTn id="17" dur="500"/>
                                        <p:tgtEl>
                                          <p:spTgt spid="563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341"/>
                                        </p:tgtEl>
                                        <p:attrNameLst>
                                          <p:attrName>style.visibility</p:attrName>
                                        </p:attrNameLst>
                                      </p:cBhvr>
                                      <p:to>
                                        <p:strVal val="visible"/>
                                      </p:to>
                                    </p:set>
                                    <p:animEffect transition="in" filter="blinds(horizontal)">
                                      <p:cBhvr>
                                        <p:cTn id="22" dur="500"/>
                                        <p:tgtEl>
                                          <p:spTgt spid="5634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6344"/>
                                        </p:tgtEl>
                                        <p:attrNameLst>
                                          <p:attrName>style.visibility</p:attrName>
                                        </p:attrNameLst>
                                      </p:cBhvr>
                                      <p:to>
                                        <p:strVal val="visible"/>
                                      </p:to>
                                    </p:set>
                                    <p:animEffect transition="in" filter="strips(downRight)">
                                      <p:cBhvr>
                                        <p:cTn id="27" dur="500"/>
                                        <p:tgtEl>
                                          <p:spTgt spid="5634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6345"/>
                                        </p:tgtEl>
                                        <p:attrNameLst>
                                          <p:attrName>style.visibility</p:attrName>
                                        </p:attrNameLst>
                                      </p:cBhvr>
                                      <p:to>
                                        <p:strVal val="visible"/>
                                      </p:to>
                                    </p:set>
                                    <p:animEffect transition="in" filter="strips(downRight)">
                                      <p:cBhvr>
                                        <p:cTn id="32" dur="500"/>
                                        <p:tgtEl>
                                          <p:spTgt spid="5634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6346"/>
                                        </p:tgtEl>
                                        <p:attrNameLst>
                                          <p:attrName>style.visibility</p:attrName>
                                        </p:attrNameLst>
                                      </p:cBhvr>
                                      <p:to>
                                        <p:strVal val="visible"/>
                                      </p:to>
                                    </p:set>
                                    <p:animEffect transition="in" filter="strips(downRight)">
                                      <p:cBhvr>
                                        <p:cTn id="37" dur="500"/>
                                        <p:tgtEl>
                                          <p:spTgt spid="56346"/>
                                        </p:tgtEl>
                                      </p:cBhvr>
                                    </p:animEffect>
                                  </p:childTnLst>
                                </p:cTn>
                              </p:par>
                            </p:childTnLst>
                          </p:cTn>
                        </p:par>
                        <p:par>
                          <p:cTn id="38" fill="hold">
                            <p:stCondLst>
                              <p:cond delay="500"/>
                            </p:stCondLst>
                            <p:childTnLst>
                              <p:par>
                                <p:cTn id="39" presetID="18" presetClass="entr" presetSubtype="6" fill="hold" grpId="0" nodeType="afterEffect">
                                  <p:stCondLst>
                                    <p:cond delay="0"/>
                                  </p:stCondLst>
                                  <p:childTnLst>
                                    <p:set>
                                      <p:cBhvr>
                                        <p:cTn id="40" dur="1" fill="hold">
                                          <p:stCondLst>
                                            <p:cond delay="0"/>
                                          </p:stCondLst>
                                        </p:cTn>
                                        <p:tgtEl>
                                          <p:spTgt spid="56349"/>
                                        </p:tgtEl>
                                        <p:attrNameLst>
                                          <p:attrName>style.visibility</p:attrName>
                                        </p:attrNameLst>
                                      </p:cBhvr>
                                      <p:to>
                                        <p:strVal val="visible"/>
                                      </p:to>
                                    </p:set>
                                    <p:animEffect transition="in" filter="strips(downRight)">
                                      <p:cBhvr>
                                        <p:cTn id="41" dur="500"/>
                                        <p:tgtEl>
                                          <p:spTgt spid="5634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6350"/>
                                        </p:tgtEl>
                                        <p:attrNameLst>
                                          <p:attrName>style.visibility</p:attrName>
                                        </p:attrNameLst>
                                      </p:cBhvr>
                                      <p:to>
                                        <p:strVal val="visible"/>
                                      </p:to>
                                    </p:set>
                                    <p:anim calcmode="lin" valueType="num">
                                      <p:cBhvr additive="base">
                                        <p:cTn id="46" dur="500" fill="hold"/>
                                        <p:tgtEl>
                                          <p:spTgt spid="56350"/>
                                        </p:tgtEl>
                                        <p:attrNameLst>
                                          <p:attrName>ppt_x</p:attrName>
                                        </p:attrNameLst>
                                      </p:cBhvr>
                                      <p:tavLst>
                                        <p:tav tm="0">
                                          <p:val>
                                            <p:strVal val="#ppt_x"/>
                                          </p:val>
                                        </p:tav>
                                        <p:tav tm="100000">
                                          <p:val>
                                            <p:strVal val="#ppt_x"/>
                                          </p:val>
                                        </p:tav>
                                      </p:tavLst>
                                    </p:anim>
                                    <p:anim calcmode="lin" valueType="num">
                                      <p:cBhvr additive="base">
                                        <p:cTn id="47" dur="500" fill="hold"/>
                                        <p:tgtEl>
                                          <p:spTgt spid="56350"/>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56351"/>
                                        </p:tgtEl>
                                        <p:attrNameLst>
                                          <p:attrName>style.visibility</p:attrName>
                                        </p:attrNameLst>
                                      </p:cBhvr>
                                      <p:to>
                                        <p:strVal val="visible"/>
                                      </p:to>
                                    </p:set>
                                    <p:anim calcmode="lin" valueType="num">
                                      <p:cBhvr additive="base">
                                        <p:cTn id="51" dur="500" fill="hold"/>
                                        <p:tgtEl>
                                          <p:spTgt spid="56351"/>
                                        </p:tgtEl>
                                        <p:attrNameLst>
                                          <p:attrName>ppt_x</p:attrName>
                                        </p:attrNameLst>
                                      </p:cBhvr>
                                      <p:tavLst>
                                        <p:tav tm="0">
                                          <p:val>
                                            <p:strVal val="#ppt_x"/>
                                          </p:val>
                                        </p:tav>
                                        <p:tav tm="100000">
                                          <p:val>
                                            <p:strVal val="#ppt_x"/>
                                          </p:val>
                                        </p:tav>
                                      </p:tavLst>
                                    </p:anim>
                                    <p:anim calcmode="lin" valueType="num">
                                      <p:cBhvr additive="base">
                                        <p:cTn id="52" dur="500" fill="hold"/>
                                        <p:tgtEl>
                                          <p:spTgt spid="563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342"/>
                                        </p:tgtEl>
                                        <p:attrNameLst>
                                          <p:attrName>style.visibility</p:attrName>
                                        </p:attrNameLst>
                                      </p:cBhvr>
                                      <p:to>
                                        <p:strVal val="visible"/>
                                      </p:to>
                                    </p:set>
                                    <p:animEffect transition="in" filter="blinds(horizontal)">
                                      <p:cBhvr>
                                        <p:cTn id="57" dur="500"/>
                                        <p:tgtEl>
                                          <p:spTgt spid="56342"/>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56352"/>
                                        </p:tgtEl>
                                        <p:attrNameLst>
                                          <p:attrName>style.visibility</p:attrName>
                                        </p:attrNameLst>
                                      </p:cBhvr>
                                      <p:to>
                                        <p:strVal val="visible"/>
                                      </p:to>
                                    </p:set>
                                    <p:animEffect transition="in" filter="blinds(horizontal)">
                                      <p:cBhvr>
                                        <p:cTn id="61" dur="500"/>
                                        <p:tgtEl>
                                          <p:spTgt spid="56352"/>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56353"/>
                                        </p:tgtEl>
                                        <p:attrNameLst>
                                          <p:attrName>style.visibility</p:attrName>
                                        </p:attrNameLst>
                                      </p:cBhvr>
                                      <p:to>
                                        <p:strVal val="visible"/>
                                      </p:to>
                                    </p:set>
                                    <p:animEffect transition="in" filter="strips(downRight)">
                                      <p:cBhvr>
                                        <p:cTn id="66" dur="500"/>
                                        <p:tgtEl>
                                          <p:spTgt spid="56353"/>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56354"/>
                                        </p:tgtEl>
                                        <p:attrNameLst>
                                          <p:attrName>style.visibility</p:attrName>
                                        </p:attrNameLst>
                                      </p:cBhvr>
                                      <p:to>
                                        <p:strVal val="visible"/>
                                      </p:to>
                                    </p:set>
                                    <p:animEffect transition="in" filter="strips(downRight)">
                                      <p:cBhvr>
                                        <p:cTn id="71" dur="500"/>
                                        <p:tgtEl>
                                          <p:spTgt spid="56354"/>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56355"/>
                                        </p:tgtEl>
                                        <p:attrNameLst>
                                          <p:attrName>style.visibility</p:attrName>
                                        </p:attrNameLst>
                                      </p:cBhvr>
                                      <p:to>
                                        <p:strVal val="visible"/>
                                      </p:to>
                                    </p:set>
                                    <p:animEffect transition="in" filter="strips(downRight)">
                                      <p:cBhvr>
                                        <p:cTn id="76" dur="500"/>
                                        <p:tgtEl>
                                          <p:spTgt spid="56355"/>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56356"/>
                                        </p:tgtEl>
                                        <p:attrNameLst>
                                          <p:attrName>style.visibility</p:attrName>
                                        </p:attrNameLst>
                                      </p:cBhvr>
                                      <p:to>
                                        <p:strVal val="visible"/>
                                      </p:to>
                                    </p:set>
                                    <p:animEffect transition="in" filter="strips(downRight)">
                                      <p:cBhvr>
                                        <p:cTn id="81" dur="500"/>
                                        <p:tgtEl>
                                          <p:spTgt spid="56356"/>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56357"/>
                                        </p:tgtEl>
                                        <p:attrNameLst>
                                          <p:attrName>style.visibility</p:attrName>
                                        </p:attrNameLst>
                                      </p:cBhvr>
                                      <p:to>
                                        <p:strVal val="visible"/>
                                      </p:to>
                                    </p:set>
                                    <p:animEffect transition="in" filter="strips(downRight)">
                                      <p:cBhvr>
                                        <p:cTn id="86" dur="500"/>
                                        <p:tgtEl>
                                          <p:spTgt spid="56357"/>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 calcmode="lin" valueType="num">
                                      <p:cBhvr additive="base">
                                        <p:cTn id="91" dur="500" fill="hold"/>
                                        <p:tgtEl>
                                          <p:spTgt spid="2"/>
                                        </p:tgtEl>
                                        <p:attrNameLst>
                                          <p:attrName>ppt_x</p:attrName>
                                        </p:attrNameLst>
                                      </p:cBhvr>
                                      <p:tavLst>
                                        <p:tav tm="0">
                                          <p:val>
                                            <p:strVal val="1+#ppt_w/2"/>
                                          </p:val>
                                        </p:tav>
                                        <p:tav tm="100000">
                                          <p:val>
                                            <p:strVal val="#ppt_x"/>
                                          </p:val>
                                        </p:tav>
                                      </p:tavLst>
                                    </p:anim>
                                    <p:anim calcmode="lin" valueType="num">
                                      <p:cBhvr additive="base">
                                        <p:cTn id="9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
                                        </p:tgtEl>
                                        <p:attrNameLst>
                                          <p:attrName>style.visibility</p:attrName>
                                        </p:attrNameLst>
                                      </p:cBhvr>
                                      <p:to>
                                        <p:strVal val="visible"/>
                                      </p:to>
                                    </p:set>
                                    <p:anim calcmode="lin" valueType="num">
                                      <p:cBhvr additive="base">
                                        <p:cTn id="97" dur="500" fill="hold"/>
                                        <p:tgtEl>
                                          <p:spTgt spid="3"/>
                                        </p:tgtEl>
                                        <p:attrNameLst>
                                          <p:attrName>ppt_x</p:attrName>
                                        </p:attrNameLst>
                                      </p:cBhvr>
                                      <p:tavLst>
                                        <p:tav tm="0">
                                          <p:val>
                                            <p:strVal val="1+#ppt_w/2"/>
                                          </p:val>
                                        </p:tav>
                                        <p:tav tm="100000">
                                          <p:val>
                                            <p:strVal val="#ppt_x"/>
                                          </p:val>
                                        </p:tav>
                                      </p:tavLst>
                                    </p:anim>
                                    <p:anim calcmode="lin" valueType="num">
                                      <p:cBhvr additive="base">
                                        <p:cTn id="9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7" presetClass="entr" presetSubtype="0" fill="hold" grpId="0" nodeType="clickEffect">
                                  <p:stCondLst>
                                    <p:cond delay="0"/>
                                  </p:stCondLst>
                                  <p:iterate type="lt">
                                    <p:tmPct val="50000"/>
                                  </p:iterate>
                                  <p:childTnLst>
                                    <p:set>
                                      <p:cBhvr>
                                        <p:cTn id="102" dur="1" fill="hold">
                                          <p:stCondLst>
                                            <p:cond delay="0"/>
                                          </p:stCondLst>
                                        </p:cTn>
                                        <p:tgtEl>
                                          <p:spTgt spid="56360"/>
                                        </p:tgtEl>
                                        <p:attrNameLst>
                                          <p:attrName>style.visibility</p:attrName>
                                        </p:attrNameLst>
                                      </p:cBhvr>
                                      <p:to>
                                        <p:strVal val="visible"/>
                                      </p:to>
                                    </p:set>
                                    <p:anim calcmode="discrete" valueType="clr">
                                      <p:cBhvr override="childStyle">
                                        <p:cTn id="103" dur="80"/>
                                        <p:tgtEl>
                                          <p:spTgt spid="56360"/>
                                        </p:tgtEl>
                                        <p:attrNameLst>
                                          <p:attrName>style.color</p:attrName>
                                        </p:attrNameLst>
                                      </p:cBhvr>
                                      <p:tavLst>
                                        <p:tav tm="0">
                                          <p:val>
                                            <p:clrVal>
                                              <a:schemeClr val="accent2"/>
                                            </p:clrVal>
                                          </p:val>
                                        </p:tav>
                                        <p:tav tm="50000">
                                          <p:val>
                                            <p:clrVal>
                                              <a:schemeClr val="hlink"/>
                                            </p:clrVal>
                                          </p:val>
                                        </p:tav>
                                      </p:tavLst>
                                    </p:anim>
                                    <p:anim calcmode="discrete" valueType="clr">
                                      <p:cBhvr>
                                        <p:cTn id="104" dur="80"/>
                                        <p:tgtEl>
                                          <p:spTgt spid="56360"/>
                                        </p:tgtEl>
                                        <p:attrNameLst>
                                          <p:attrName>fillcolor</p:attrName>
                                        </p:attrNameLst>
                                      </p:cBhvr>
                                      <p:tavLst>
                                        <p:tav tm="0">
                                          <p:val>
                                            <p:clrVal>
                                              <a:schemeClr val="accent2"/>
                                            </p:clrVal>
                                          </p:val>
                                        </p:tav>
                                        <p:tav tm="50000">
                                          <p:val>
                                            <p:clrVal>
                                              <a:schemeClr val="hlink"/>
                                            </p:clrVal>
                                          </p:val>
                                        </p:tav>
                                      </p:tavLst>
                                    </p:anim>
                                    <p:set>
                                      <p:cBhvr>
                                        <p:cTn id="105" dur="80"/>
                                        <p:tgtEl>
                                          <p:spTgt spid="56360"/>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27" presetClass="entr" presetSubtype="0" fill="hold" grpId="0" nodeType="clickEffect">
                                  <p:stCondLst>
                                    <p:cond delay="0"/>
                                  </p:stCondLst>
                                  <p:iterate type="lt">
                                    <p:tmPct val="50000"/>
                                  </p:iterate>
                                  <p:childTnLst>
                                    <p:set>
                                      <p:cBhvr>
                                        <p:cTn id="109" dur="1" fill="hold">
                                          <p:stCondLst>
                                            <p:cond delay="0"/>
                                          </p:stCondLst>
                                        </p:cTn>
                                        <p:tgtEl>
                                          <p:spTgt spid="56361"/>
                                        </p:tgtEl>
                                        <p:attrNameLst>
                                          <p:attrName>style.visibility</p:attrName>
                                        </p:attrNameLst>
                                      </p:cBhvr>
                                      <p:to>
                                        <p:strVal val="visible"/>
                                      </p:to>
                                    </p:set>
                                    <p:anim calcmode="discrete" valueType="clr">
                                      <p:cBhvr override="childStyle">
                                        <p:cTn id="110" dur="80"/>
                                        <p:tgtEl>
                                          <p:spTgt spid="56361"/>
                                        </p:tgtEl>
                                        <p:attrNameLst>
                                          <p:attrName>style.color</p:attrName>
                                        </p:attrNameLst>
                                      </p:cBhvr>
                                      <p:tavLst>
                                        <p:tav tm="0">
                                          <p:val>
                                            <p:clrVal>
                                              <a:schemeClr val="accent2"/>
                                            </p:clrVal>
                                          </p:val>
                                        </p:tav>
                                        <p:tav tm="50000">
                                          <p:val>
                                            <p:clrVal>
                                              <a:schemeClr val="hlink"/>
                                            </p:clrVal>
                                          </p:val>
                                        </p:tav>
                                      </p:tavLst>
                                    </p:anim>
                                    <p:anim calcmode="discrete" valueType="clr">
                                      <p:cBhvr>
                                        <p:cTn id="111" dur="80"/>
                                        <p:tgtEl>
                                          <p:spTgt spid="56361"/>
                                        </p:tgtEl>
                                        <p:attrNameLst>
                                          <p:attrName>fillcolor</p:attrName>
                                        </p:attrNameLst>
                                      </p:cBhvr>
                                      <p:tavLst>
                                        <p:tav tm="0">
                                          <p:val>
                                            <p:clrVal>
                                              <a:schemeClr val="accent2"/>
                                            </p:clrVal>
                                          </p:val>
                                        </p:tav>
                                        <p:tav tm="50000">
                                          <p:val>
                                            <p:clrVal>
                                              <a:schemeClr val="hlink"/>
                                            </p:clrVal>
                                          </p:val>
                                        </p:tav>
                                      </p:tavLst>
                                    </p:anim>
                                    <p:set>
                                      <p:cBhvr>
                                        <p:cTn id="112" dur="80"/>
                                        <p:tgtEl>
                                          <p:spTgt spid="5636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3" grpId="0"/>
      <p:bldP spid="56341" grpId="0"/>
      <p:bldP spid="56342" grpId="0"/>
      <p:bldP spid="56344" grpId="0"/>
      <p:bldP spid="56345" grpId="0"/>
      <p:bldP spid="56349" grpId="0" animBg="1"/>
      <p:bldP spid="56350" grpId="0"/>
      <p:bldP spid="56351" grpId="0"/>
      <p:bldP spid="56352" grpId="0"/>
      <p:bldP spid="56353" grpId="0"/>
      <p:bldP spid="56354" grpId="0"/>
      <p:bldP spid="56355" grpId="0" animBg="1"/>
      <p:bldP spid="56356" grpId="0"/>
      <p:bldP spid="56357" grpId="0"/>
      <p:bldP spid="3" grpId="0" animBg="1"/>
      <p:bldP spid="2" grpId="0" animBg="1"/>
      <p:bldP spid="56360" grpId="0"/>
      <p:bldP spid="563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7"/>
          <p:cNvSpPr/>
          <p:nvPr/>
        </p:nvSpPr>
        <p:spPr bwMode="auto">
          <a:xfrm>
            <a:off x="2387600" y="2441575"/>
            <a:ext cx="703263" cy="245427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0" name="Freeform 8"/>
          <p:cNvSpPr/>
          <p:nvPr/>
        </p:nvSpPr>
        <p:spPr bwMode="auto">
          <a:xfrm>
            <a:off x="3403600" y="1273175"/>
            <a:ext cx="452438" cy="2308225"/>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1" name="Freeform 10"/>
          <p:cNvSpPr/>
          <p:nvPr/>
        </p:nvSpPr>
        <p:spPr bwMode="auto">
          <a:xfrm>
            <a:off x="3835400" y="265113"/>
            <a:ext cx="385763" cy="3316287"/>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4" name="Freeform 11"/>
          <p:cNvSpPr/>
          <p:nvPr/>
        </p:nvSpPr>
        <p:spPr bwMode="auto">
          <a:xfrm>
            <a:off x="3381375" y="3581400"/>
            <a:ext cx="473075" cy="1398588"/>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6" name="Freeform 12"/>
          <p:cNvSpPr/>
          <p:nvPr/>
        </p:nvSpPr>
        <p:spPr bwMode="auto">
          <a:xfrm>
            <a:off x="3381375" y="3913188"/>
            <a:ext cx="671513" cy="1066800"/>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7" name="Freeform 16"/>
          <p:cNvSpPr/>
          <p:nvPr/>
        </p:nvSpPr>
        <p:spPr bwMode="auto">
          <a:xfrm>
            <a:off x="1873250" y="2563813"/>
            <a:ext cx="434975" cy="3444875"/>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8" name="Freeform 21"/>
          <p:cNvSpPr/>
          <p:nvPr/>
        </p:nvSpPr>
        <p:spPr bwMode="auto">
          <a:xfrm>
            <a:off x="530225" y="2563813"/>
            <a:ext cx="1778000" cy="3470275"/>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9" name="Freeform 22"/>
          <p:cNvSpPr/>
          <p:nvPr/>
        </p:nvSpPr>
        <p:spPr bwMode="auto">
          <a:xfrm>
            <a:off x="530225" y="1749425"/>
            <a:ext cx="2751138" cy="4284663"/>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0" name="Freeform 25"/>
          <p:cNvSpPr/>
          <p:nvPr/>
        </p:nvSpPr>
        <p:spPr bwMode="auto">
          <a:xfrm>
            <a:off x="-855663" y="4979988"/>
            <a:ext cx="4237038" cy="1219200"/>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1" name="Freeform 26"/>
          <p:cNvSpPr/>
          <p:nvPr/>
        </p:nvSpPr>
        <p:spPr bwMode="auto">
          <a:xfrm>
            <a:off x="-855663" y="3913188"/>
            <a:ext cx="4908551" cy="2216150"/>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2" name="Freeform 27"/>
          <p:cNvSpPr/>
          <p:nvPr/>
        </p:nvSpPr>
        <p:spPr bwMode="auto">
          <a:xfrm>
            <a:off x="-855663" y="2563813"/>
            <a:ext cx="3163888" cy="2871787"/>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3" name="Freeform 31"/>
          <p:cNvSpPr/>
          <p:nvPr/>
        </p:nvSpPr>
        <p:spPr bwMode="auto">
          <a:xfrm>
            <a:off x="3763963" y="-88900"/>
            <a:ext cx="595312" cy="344488"/>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4" name="Freeform 32"/>
          <p:cNvSpPr/>
          <p:nvPr/>
        </p:nvSpPr>
        <p:spPr bwMode="auto">
          <a:xfrm>
            <a:off x="3633788" y="-117475"/>
            <a:ext cx="725487" cy="509588"/>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5" name="Freeform 35"/>
          <p:cNvSpPr/>
          <p:nvPr/>
        </p:nvSpPr>
        <p:spPr bwMode="auto">
          <a:xfrm>
            <a:off x="3370263" y="-73025"/>
            <a:ext cx="989012" cy="1046163"/>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6" name="Freeform 37"/>
          <p:cNvSpPr/>
          <p:nvPr/>
        </p:nvSpPr>
        <p:spPr bwMode="auto">
          <a:xfrm>
            <a:off x="2308225" y="-31750"/>
            <a:ext cx="2051050" cy="2595563"/>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7" name="Freeform 38"/>
          <p:cNvSpPr/>
          <p:nvPr/>
        </p:nvSpPr>
        <p:spPr bwMode="auto">
          <a:xfrm>
            <a:off x="3281363" y="-31750"/>
            <a:ext cx="1077912" cy="1782763"/>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8" name="Freeform 39"/>
          <p:cNvSpPr/>
          <p:nvPr/>
        </p:nvSpPr>
        <p:spPr bwMode="auto">
          <a:xfrm>
            <a:off x="3922713" y="-31750"/>
            <a:ext cx="436562" cy="549275"/>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9" name="Freeform 44"/>
          <p:cNvSpPr/>
          <p:nvPr/>
        </p:nvSpPr>
        <p:spPr bwMode="auto">
          <a:xfrm>
            <a:off x="4359275" y="-31750"/>
            <a:ext cx="428625" cy="34607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0" name="Freeform 45"/>
          <p:cNvSpPr/>
          <p:nvPr/>
        </p:nvSpPr>
        <p:spPr bwMode="auto">
          <a:xfrm>
            <a:off x="3763963" y="-122238"/>
            <a:ext cx="1023937" cy="436563"/>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1" name="Freeform 46"/>
          <p:cNvSpPr/>
          <p:nvPr/>
        </p:nvSpPr>
        <p:spPr bwMode="auto">
          <a:xfrm>
            <a:off x="3633788" y="-138113"/>
            <a:ext cx="1154112" cy="530226"/>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2" name="Freeform 47"/>
          <p:cNvSpPr/>
          <p:nvPr/>
        </p:nvSpPr>
        <p:spPr bwMode="auto">
          <a:xfrm>
            <a:off x="1873250" y="314325"/>
            <a:ext cx="2998788" cy="5695950"/>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3" name="Freeform 48"/>
          <p:cNvSpPr/>
          <p:nvPr/>
        </p:nvSpPr>
        <p:spPr bwMode="auto">
          <a:xfrm>
            <a:off x="3381375" y="314325"/>
            <a:ext cx="1565275" cy="4665663"/>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4" name="Freeform 49"/>
          <p:cNvSpPr/>
          <p:nvPr/>
        </p:nvSpPr>
        <p:spPr bwMode="auto">
          <a:xfrm>
            <a:off x="3854450" y="314325"/>
            <a:ext cx="1114425" cy="3270250"/>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5" name="Freeform 52"/>
          <p:cNvSpPr/>
          <p:nvPr/>
        </p:nvSpPr>
        <p:spPr bwMode="auto">
          <a:xfrm>
            <a:off x="3370263" y="-134938"/>
            <a:ext cx="1417637" cy="1108076"/>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6" name="Freeform 53"/>
          <p:cNvSpPr/>
          <p:nvPr/>
        </p:nvSpPr>
        <p:spPr bwMode="auto">
          <a:xfrm>
            <a:off x="4051300" y="314325"/>
            <a:ext cx="898525" cy="3602038"/>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7" name="Freeform 54"/>
          <p:cNvSpPr/>
          <p:nvPr/>
        </p:nvSpPr>
        <p:spPr bwMode="auto">
          <a:xfrm>
            <a:off x="3835400" y="85725"/>
            <a:ext cx="984250" cy="228600"/>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8" name="Freeform 55"/>
          <p:cNvSpPr/>
          <p:nvPr/>
        </p:nvSpPr>
        <p:spPr bwMode="auto">
          <a:xfrm>
            <a:off x="2308225" y="314325"/>
            <a:ext cx="2479675" cy="2249488"/>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1" fmla="*/ 0 w 10000"/>
              <a:gd name="connsiteY0-2" fmla="*/ 10000 h 10000"/>
              <a:gd name="connsiteX1-3" fmla="*/ 0 w 10000"/>
              <a:gd name="connsiteY1-4" fmla="*/ 10000 h 10000"/>
              <a:gd name="connsiteX2-5" fmla="*/ 3818 w 10000"/>
              <a:gd name="connsiteY2-6" fmla="*/ 7314 h 10000"/>
              <a:gd name="connsiteX3-7" fmla="*/ 5544 w 10000"/>
              <a:gd name="connsiteY3-8" fmla="*/ 5886 h 10000"/>
              <a:gd name="connsiteX4-9" fmla="*/ 6322 w 10000"/>
              <a:gd name="connsiteY4-10" fmla="*/ 5166 h 10000"/>
              <a:gd name="connsiteX5-11" fmla="*/ 6547 w 10000"/>
              <a:gd name="connsiteY5-12" fmla="*/ 4960 h 10000"/>
              <a:gd name="connsiteX6-13" fmla="*/ 7030 w 10000"/>
              <a:gd name="connsiteY6-14" fmla="*/ 4469 h 10000"/>
              <a:gd name="connsiteX7-15" fmla="*/ 8227 w 10000"/>
              <a:gd name="connsiteY7-16" fmla="*/ 3131 h 10000"/>
              <a:gd name="connsiteX8-17" fmla="*/ 9121 w 10000"/>
              <a:gd name="connsiteY8-18" fmla="*/ 1920 h 10000"/>
              <a:gd name="connsiteX9-19" fmla="*/ 10000 w 10000"/>
              <a:gd name="connsiteY9-20" fmla="*/ 0 h 10000"/>
              <a:gd name="connsiteX10-21" fmla="*/ 10000 w 10000"/>
              <a:gd name="connsiteY10-22" fmla="*/ 0 h 10000"/>
              <a:gd name="connsiteX11-23" fmla="*/ 9121 w 10000"/>
              <a:gd name="connsiteY11-24" fmla="*/ 1931 h 10000"/>
              <a:gd name="connsiteX12-25" fmla="*/ 8235 w 10000"/>
              <a:gd name="connsiteY12-26" fmla="*/ 3131 h 10000"/>
              <a:gd name="connsiteX13-27" fmla="*/ 7030 w 10000"/>
              <a:gd name="connsiteY13-28" fmla="*/ 4469 h 10000"/>
              <a:gd name="connsiteX14-29" fmla="*/ 6555 w 10000"/>
              <a:gd name="connsiteY14-30" fmla="*/ 4971 h 10000"/>
              <a:gd name="connsiteX15-31" fmla="*/ 6322 w 10000"/>
              <a:gd name="connsiteY15-32" fmla="*/ 5177 h 10000"/>
              <a:gd name="connsiteX16-33" fmla="*/ 5544 w 10000"/>
              <a:gd name="connsiteY16-34" fmla="*/ 5886 h 10000"/>
              <a:gd name="connsiteX17-35" fmla="*/ 3818 w 10000"/>
              <a:gd name="connsiteY17-36" fmla="*/ 7326 h 10000"/>
              <a:gd name="connsiteX18-37" fmla="*/ 0 w 10000"/>
              <a:gd name="connsiteY18-38" fmla="*/ 10000 h 10000"/>
              <a:gd name="connsiteX0-39" fmla="*/ 0 w 10000"/>
              <a:gd name="connsiteY0-40" fmla="*/ 10000 h 10000"/>
              <a:gd name="connsiteX1-41" fmla="*/ 0 w 10000"/>
              <a:gd name="connsiteY1-42" fmla="*/ 10000 h 10000"/>
              <a:gd name="connsiteX2-43" fmla="*/ 3818 w 10000"/>
              <a:gd name="connsiteY2-44" fmla="*/ 7314 h 10000"/>
              <a:gd name="connsiteX3-45" fmla="*/ 5544 w 10000"/>
              <a:gd name="connsiteY3-46" fmla="*/ 5886 h 10000"/>
              <a:gd name="connsiteX4-47" fmla="*/ 6322 w 10000"/>
              <a:gd name="connsiteY4-48" fmla="*/ 5166 h 10000"/>
              <a:gd name="connsiteX5-49" fmla="*/ 6547 w 10000"/>
              <a:gd name="connsiteY5-50" fmla="*/ 4960 h 10000"/>
              <a:gd name="connsiteX6-51" fmla="*/ 7030 w 10000"/>
              <a:gd name="connsiteY6-52" fmla="*/ 4469 h 10000"/>
              <a:gd name="connsiteX7-53" fmla="*/ 8227 w 10000"/>
              <a:gd name="connsiteY7-54" fmla="*/ 3131 h 10000"/>
              <a:gd name="connsiteX8-55" fmla="*/ 9121 w 10000"/>
              <a:gd name="connsiteY8-56" fmla="*/ 1920 h 10000"/>
              <a:gd name="connsiteX9-57" fmla="*/ 10000 w 10000"/>
              <a:gd name="connsiteY9-58" fmla="*/ 0 h 10000"/>
              <a:gd name="connsiteX10-59" fmla="*/ 10000 w 10000"/>
              <a:gd name="connsiteY10-60" fmla="*/ 0 h 10000"/>
              <a:gd name="connsiteX11-61" fmla="*/ 9121 w 10000"/>
              <a:gd name="connsiteY11-62" fmla="*/ 1931 h 10000"/>
              <a:gd name="connsiteX12-63" fmla="*/ 8235 w 10000"/>
              <a:gd name="connsiteY12-64" fmla="*/ 3131 h 10000"/>
              <a:gd name="connsiteX13-65" fmla="*/ 7030 w 10000"/>
              <a:gd name="connsiteY13-66" fmla="*/ 4469 h 10000"/>
              <a:gd name="connsiteX14-67" fmla="*/ 6322 w 10000"/>
              <a:gd name="connsiteY14-68" fmla="*/ 5177 h 10000"/>
              <a:gd name="connsiteX15-69" fmla="*/ 5544 w 10000"/>
              <a:gd name="connsiteY15-70" fmla="*/ 5886 h 10000"/>
              <a:gd name="connsiteX16-71" fmla="*/ 3818 w 10000"/>
              <a:gd name="connsiteY16-72" fmla="*/ 7326 h 10000"/>
              <a:gd name="connsiteX17-73" fmla="*/ 0 w 10000"/>
              <a:gd name="connsiteY17-74" fmla="*/ 10000 h 10000"/>
              <a:gd name="connsiteX0-75" fmla="*/ 0 w 10000"/>
              <a:gd name="connsiteY0-76" fmla="*/ 10000 h 10000"/>
              <a:gd name="connsiteX1-77" fmla="*/ 0 w 10000"/>
              <a:gd name="connsiteY1-78" fmla="*/ 10000 h 10000"/>
              <a:gd name="connsiteX2-79" fmla="*/ 3818 w 10000"/>
              <a:gd name="connsiteY2-80" fmla="*/ 7314 h 10000"/>
              <a:gd name="connsiteX3-81" fmla="*/ 5544 w 10000"/>
              <a:gd name="connsiteY3-82" fmla="*/ 5886 h 10000"/>
              <a:gd name="connsiteX4-83" fmla="*/ 6322 w 10000"/>
              <a:gd name="connsiteY4-84" fmla="*/ 5166 h 10000"/>
              <a:gd name="connsiteX5-85" fmla="*/ 7030 w 10000"/>
              <a:gd name="connsiteY5-86" fmla="*/ 4469 h 10000"/>
              <a:gd name="connsiteX6-87" fmla="*/ 8227 w 10000"/>
              <a:gd name="connsiteY6-88" fmla="*/ 3131 h 10000"/>
              <a:gd name="connsiteX7-89" fmla="*/ 9121 w 10000"/>
              <a:gd name="connsiteY7-90" fmla="*/ 1920 h 10000"/>
              <a:gd name="connsiteX8-91" fmla="*/ 10000 w 10000"/>
              <a:gd name="connsiteY8-92" fmla="*/ 0 h 10000"/>
              <a:gd name="connsiteX9-93" fmla="*/ 10000 w 10000"/>
              <a:gd name="connsiteY9-94" fmla="*/ 0 h 10000"/>
              <a:gd name="connsiteX10-95" fmla="*/ 9121 w 10000"/>
              <a:gd name="connsiteY10-96" fmla="*/ 1931 h 10000"/>
              <a:gd name="connsiteX11-97" fmla="*/ 8235 w 10000"/>
              <a:gd name="connsiteY11-98" fmla="*/ 3131 h 10000"/>
              <a:gd name="connsiteX12-99" fmla="*/ 7030 w 10000"/>
              <a:gd name="connsiteY12-100" fmla="*/ 4469 h 10000"/>
              <a:gd name="connsiteX13-101" fmla="*/ 6322 w 10000"/>
              <a:gd name="connsiteY13-102" fmla="*/ 5177 h 10000"/>
              <a:gd name="connsiteX14-103" fmla="*/ 5544 w 10000"/>
              <a:gd name="connsiteY14-104" fmla="*/ 5886 h 10000"/>
              <a:gd name="connsiteX15-105" fmla="*/ 3818 w 10000"/>
              <a:gd name="connsiteY15-106" fmla="*/ 7326 h 10000"/>
              <a:gd name="connsiteX16-107" fmla="*/ 0 w 10000"/>
              <a:gd name="connsiteY16-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9" name="Freeform 56"/>
          <p:cNvSpPr/>
          <p:nvPr/>
        </p:nvSpPr>
        <p:spPr bwMode="auto">
          <a:xfrm>
            <a:off x="3281363" y="314325"/>
            <a:ext cx="1506537" cy="143668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0" name="Freeform 57"/>
          <p:cNvSpPr/>
          <p:nvPr/>
        </p:nvSpPr>
        <p:spPr bwMode="auto">
          <a:xfrm>
            <a:off x="3922713" y="101600"/>
            <a:ext cx="865187" cy="415925"/>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1" name="Freeform 61"/>
          <p:cNvSpPr/>
          <p:nvPr/>
        </p:nvSpPr>
        <p:spPr bwMode="auto">
          <a:xfrm>
            <a:off x="4787900" y="314325"/>
            <a:ext cx="171450" cy="92551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2" name="Freeform 62"/>
          <p:cNvSpPr/>
          <p:nvPr/>
        </p:nvSpPr>
        <p:spPr bwMode="auto">
          <a:xfrm>
            <a:off x="4359275" y="-52388"/>
            <a:ext cx="600075" cy="1292226"/>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3" name="Freeform 63"/>
          <p:cNvSpPr/>
          <p:nvPr/>
        </p:nvSpPr>
        <p:spPr bwMode="auto">
          <a:xfrm>
            <a:off x="3763963" y="-230188"/>
            <a:ext cx="1195387" cy="1470026"/>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4" name="Freeform 64"/>
          <p:cNvSpPr/>
          <p:nvPr/>
        </p:nvSpPr>
        <p:spPr bwMode="auto">
          <a:xfrm>
            <a:off x="3633788" y="-268288"/>
            <a:ext cx="1325562" cy="1508126"/>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5" name="Freeform 65"/>
          <p:cNvSpPr/>
          <p:nvPr/>
        </p:nvSpPr>
        <p:spPr bwMode="auto">
          <a:xfrm>
            <a:off x="530225" y="1239838"/>
            <a:ext cx="4419600" cy="4814887"/>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6" name="Freeform 66"/>
          <p:cNvSpPr/>
          <p:nvPr/>
        </p:nvSpPr>
        <p:spPr bwMode="auto">
          <a:xfrm>
            <a:off x="1873250" y="1239838"/>
            <a:ext cx="3076575" cy="4768850"/>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7" name="Freeform 67"/>
          <p:cNvSpPr/>
          <p:nvPr/>
        </p:nvSpPr>
        <p:spPr bwMode="auto">
          <a:xfrm>
            <a:off x="3381375" y="1239838"/>
            <a:ext cx="1568450" cy="3740150"/>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8" name="Freeform 68"/>
          <p:cNvSpPr/>
          <p:nvPr/>
        </p:nvSpPr>
        <p:spPr bwMode="auto">
          <a:xfrm>
            <a:off x="3854450" y="1239838"/>
            <a:ext cx="1095375" cy="2344737"/>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9" name="Freeform 69"/>
          <p:cNvSpPr/>
          <p:nvPr/>
        </p:nvSpPr>
        <p:spPr bwMode="auto">
          <a:xfrm>
            <a:off x="4051300" y="1239838"/>
            <a:ext cx="898525" cy="2673350"/>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0" name="Freeform 70"/>
          <p:cNvSpPr/>
          <p:nvPr/>
        </p:nvSpPr>
        <p:spPr bwMode="auto">
          <a:xfrm>
            <a:off x="3835400" y="265113"/>
            <a:ext cx="1114425" cy="974725"/>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1" name="Freeform 71"/>
          <p:cNvSpPr/>
          <p:nvPr/>
        </p:nvSpPr>
        <p:spPr bwMode="auto">
          <a:xfrm>
            <a:off x="2308225" y="1239838"/>
            <a:ext cx="2641600" cy="1325562"/>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2" name="Freeform 72"/>
          <p:cNvSpPr/>
          <p:nvPr/>
        </p:nvSpPr>
        <p:spPr bwMode="auto">
          <a:xfrm>
            <a:off x="2641600" y="2030413"/>
            <a:ext cx="1673225" cy="735012"/>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3" name="Freeform 73"/>
          <p:cNvSpPr/>
          <p:nvPr/>
        </p:nvSpPr>
        <p:spPr bwMode="auto">
          <a:xfrm>
            <a:off x="3922713" y="147638"/>
            <a:ext cx="1033462" cy="1092200"/>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grpSp>
        <p:nvGrpSpPr>
          <p:cNvPr id="57387" name="组合 63"/>
          <p:cNvGrpSpPr>
            <a:grpSpLocks/>
          </p:cNvGrpSpPr>
          <p:nvPr/>
        </p:nvGrpSpPr>
        <p:grpSpPr bwMode="auto">
          <a:xfrm>
            <a:off x="1370013" y="1885950"/>
            <a:ext cx="1727200" cy="1760538"/>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68" name="组合 67"/>
          <p:cNvGrpSpPr/>
          <p:nvPr/>
        </p:nvGrpSpPr>
        <p:grpSpPr>
          <a:xfrm>
            <a:off x="3656868" y="3307804"/>
            <a:ext cx="377845" cy="503939"/>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sp>
        <p:nvSpPr>
          <p:cNvPr id="71" name="同心圆 70"/>
          <p:cNvSpPr/>
          <p:nvPr/>
        </p:nvSpPr>
        <p:spPr>
          <a:xfrm>
            <a:off x="3465513" y="1885950"/>
            <a:ext cx="133350" cy="179388"/>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2" name="同心圆 71"/>
          <p:cNvSpPr/>
          <p:nvPr/>
        </p:nvSpPr>
        <p:spPr>
          <a:xfrm>
            <a:off x="4124325" y="1581150"/>
            <a:ext cx="134938"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3" name="同心圆 72"/>
          <p:cNvSpPr/>
          <p:nvPr/>
        </p:nvSpPr>
        <p:spPr>
          <a:xfrm>
            <a:off x="3789363" y="20002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4" name="同心圆 73"/>
          <p:cNvSpPr/>
          <p:nvPr/>
        </p:nvSpPr>
        <p:spPr>
          <a:xfrm>
            <a:off x="4475163" y="48577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5" name="同心圆 74"/>
          <p:cNvSpPr/>
          <p:nvPr/>
        </p:nvSpPr>
        <p:spPr>
          <a:xfrm>
            <a:off x="4000500" y="3821113"/>
            <a:ext cx="134938" cy="17780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6" name="同心圆 75"/>
          <p:cNvSpPr/>
          <p:nvPr/>
        </p:nvSpPr>
        <p:spPr>
          <a:xfrm>
            <a:off x="1839913" y="5886450"/>
            <a:ext cx="133350"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7" name="同心圆 76"/>
          <p:cNvSpPr/>
          <p:nvPr/>
        </p:nvSpPr>
        <p:spPr>
          <a:xfrm>
            <a:off x="473075" y="5942013"/>
            <a:ext cx="134938" cy="179387"/>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grpSp>
        <p:nvGrpSpPr>
          <p:cNvPr id="78" name="组合 77"/>
          <p:cNvGrpSpPr/>
          <p:nvPr/>
        </p:nvGrpSpPr>
        <p:grpSpPr>
          <a:xfrm>
            <a:off x="4757930" y="934797"/>
            <a:ext cx="377845" cy="503939"/>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57397" name="组合 80"/>
          <p:cNvGrpSpPr>
            <a:grpSpLocks/>
          </p:cNvGrpSpPr>
          <p:nvPr/>
        </p:nvGrpSpPr>
        <p:grpSpPr bwMode="auto">
          <a:xfrm>
            <a:off x="4286250" y="2659063"/>
            <a:ext cx="377825" cy="503237"/>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57398" name="组合 83"/>
          <p:cNvGrpSpPr>
            <a:grpSpLocks/>
          </p:cNvGrpSpPr>
          <p:nvPr/>
        </p:nvGrpSpPr>
        <p:grpSpPr bwMode="auto">
          <a:xfrm>
            <a:off x="3522663" y="4286250"/>
            <a:ext cx="377825" cy="503238"/>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57399" name="组合 86"/>
          <p:cNvGrpSpPr>
            <a:grpSpLocks/>
          </p:cNvGrpSpPr>
          <p:nvPr/>
        </p:nvGrpSpPr>
        <p:grpSpPr bwMode="auto">
          <a:xfrm>
            <a:off x="3040063" y="738188"/>
            <a:ext cx="558800" cy="746125"/>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pic>
        <p:nvPicPr>
          <p:cNvPr id="90" name="图片 89" descr="东北林业大学图标"/>
          <p:cNvPicPr>
            <a:picLocks noChangeAspect="1"/>
          </p:cNvPicPr>
          <p:nvPr/>
        </p:nvPicPr>
        <p:blipFill>
          <a:blip r:embed="rId3" cstate="print">
            <a:clrChange>
              <a:clrFrom>
                <a:srgbClr val="FFFFFF">
                  <a:alpha val="100000"/>
                </a:srgbClr>
              </a:clrFrom>
              <a:clrTo>
                <a:srgbClr val="FFFFFF">
                  <a:alpha val="100000"/>
                  <a:alpha val="0"/>
                </a:srgbClr>
              </a:clrTo>
            </a:clrChange>
          </a:blip>
          <a:stretch>
            <a:fillRect/>
          </a:stretch>
        </p:blipFill>
        <p:spPr>
          <a:xfrm>
            <a:off x="1405296" y="1941368"/>
            <a:ext cx="1652618" cy="1647614"/>
          </a:xfrm>
          <a:prstGeom prst="ellipse">
            <a:avLst/>
          </a:prstGeom>
        </p:spPr>
      </p:pic>
      <p:pic>
        <p:nvPicPr>
          <p:cNvPr id="57401" name="图片 90" descr="T:\我的答辩PPT\东北林业大学.jpg东北林业大学"/>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7402" name="Picture 2"/>
          <p:cNvPicPr>
            <a:picLocks noChangeAspect="1" noChangeArrowheads="1"/>
          </p:cNvPicPr>
          <p:nvPr/>
        </p:nvPicPr>
        <p:blipFill>
          <a:blip r:embed="rId5"/>
          <a:srcRect/>
          <a:stretch>
            <a:fillRect/>
          </a:stretch>
        </p:blipFill>
        <p:spPr bwMode="auto">
          <a:xfrm>
            <a:off x="5795963" y="80963"/>
            <a:ext cx="857250" cy="847725"/>
          </a:xfrm>
          <a:prstGeom prst="rect">
            <a:avLst/>
          </a:prstGeom>
          <a:noFill/>
          <a:ln w="9525">
            <a:noFill/>
            <a:miter lim="800000"/>
            <a:headEnd/>
            <a:tailEnd/>
          </a:ln>
        </p:spPr>
      </p:pic>
      <p:sp>
        <p:nvSpPr>
          <p:cNvPr id="3" name="TextBox 12"/>
          <p:cNvSpPr txBox="1"/>
          <p:nvPr/>
        </p:nvSpPr>
        <p:spPr>
          <a:xfrm>
            <a:off x="4797425" y="3175000"/>
            <a:ext cx="4038600" cy="998538"/>
          </a:xfrm>
          <a:prstGeom prst="rect">
            <a:avLst/>
          </a:prstGeom>
          <a:noFill/>
        </p:spPr>
        <p:txBody>
          <a:bodyPr lIns="76800" tIns="38400" rIns="76800" bIns="3840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defTabSz="1024255" fontAlgn="auto">
              <a:spcBef>
                <a:spcPts val="0"/>
              </a:spcBef>
              <a:spcAft>
                <a:spcPts val="0"/>
              </a:spcAft>
              <a:defRPr/>
            </a:pPr>
            <a:r>
              <a:rPr lang="zh-CN" altLang="en-US" b="0" spc="504" dirty="0">
                <a:solidFill>
                  <a:schemeClr val="tx2"/>
                </a:solidFill>
                <a:effectLst>
                  <a:outerShdw blurRad="38100" dist="38100" dir="2700000" algn="tl">
                    <a:srgbClr val="000000">
                      <a:alpha val="43137"/>
                    </a:srgbClr>
                  </a:outerShdw>
                </a:effectLst>
                <a:latin typeface="隶书" panose="02010509060101010101" charset="-122"/>
                <a:ea typeface="隶书" panose="02010509060101010101" charset="-122"/>
              </a:rPr>
              <a:t>谢谢聆听！</a:t>
            </a:r>
          </a:p>
        </p:txBody>
      </p:sp>
      <p:sp>
        <p:nvSpPr>
          <p:cNvPr id="57404" name="矩形 3"/>
          <p:cNvSpPr>
            <a:spLocks noChangeArrowheads="1"/>
          </p:cNvSpPr>
          <p:nvPr/>
        </p:nvSpPr>
        <p:spPr bwMode="auto">
          <a:xfrm>
            <a:off x="4359275" y="4595813"/>
            <a:ext cx="4630738" cy="384175"/>
          </a:xfrm>
          <a:prstGeom prst="rect">
            <a:avLst/>
          </a:prstGeom>
          <a:noFill/>
          <a:ln w="9525">
            <a:noFill/>
            <a:miter lim="800000"/>
            <a:headEnd/>
            <a:tailEnd/>
          </a:ln>
        </p:spPr>
        <p:txBody>
          <a:bodyPr wrap="none" lIns="76773" tIns="38387" rIns="76773" bIns="38387">
            <a:spAutoFit/>
          </a:bodyPr>
          <a:lstStyle/>
          <a:p>
            <a:pPr algn="ctr"/>
            <a:r>
              <a:rPr lang="zh-CN" altLang="en-US" sz="2000">
                <a:latin typeface="Calibri" pitchFamily="34" charset="0"/>
              </a:rPr>
              <a:t>教师：赵更寅      信息与计算机工程学院</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8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2530"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2552"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一</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同步电路的基本概念</a:t>
            </a:r>
          </a:p>
        </p:txBody>
      </p:sp>
      <p:sp>
        <p:nvSpPr>
          <p:cNvPr id="22553" name="Rectangle 25"/>
          <p:cNvSpPr>
            <a:spLocks noChangeArrowheads="1"/>
          </p:cNvSpPr>
          <p:nvPr/>
        </p:nvSpPr>
        <p:spPr bwMode="auto">
          <a:xfrm>
            <a:off x="612775" y="1125538"/>
            <a:ext cx="5254625" cy="519112"/>
          </a:xfrm>
          <a:prstGeom prst="rect">
            <a:avLst/>
          </a:prstGeom>
          <a:noFill/>
          <a:ln w="9525">
            <a:noFill/>
            <a:miter lim="800000"/>
            <a:headEnd/>
            <a:tailEnd/>
          </a:ln>
        </p:spPr>
        <p:txBody>
          <a:bodyPr>
            <a:spAutoFit/>
          </a:bodyPr>
          <a:lstStyle/>
          <a:p>
            <a:pPr defTabSz="914400"/>
            <a:r>
              <a:rPr kumimoji="1" lang="zh-CN" altLang="en-US" sz="2800"/>
              <a:t>* 时序电路的</a:t>
            </a:r>
            <a:r>
              <a:rPr kumimoji="1" lang="zh-CN" altLang="en-US" sz="2800">
                <a:solidFill>
                  <a:srgbClr val="FF0000"/>
                </a:solidFill>
              </a:rPr>
              <a:t>现态</a:t>
            </a:r>
            <a:r>
              <a:rPr kumimoji="1" lang="zh-CN" altLang="en-US" sz="2800"/>
              <a:t>与</a:t>
            </a:r>
            <a:r>
              <a:rPr kumimoji="1" lang="zh-CN" altLang="en-US" sz="2800">
                <a:solidFill>
                  <a:srgbClr val="FF0000"/>
                </a:solidFill>
              </a:rPr>
              <a:t>次态</a:t>
            </a:r>
          </a:p>
        </p:txBody>
      </p:sp>
      <p:grpSp>
        <p:nvGrpSpPr>
          <p:cNvPr id="22558" name="Group 30"/>
          <p:cNvGrpSpPr>
            <a:grpSpLocks/>
          </p:cNvGrpSpPr>
          <p:nvPr/>
        </p:nvGrpSpPr>
        <p:grpSpPr bwMode="auto">
          <a:xfrm>
            <a:off x="3492500" y="1844675"/>
            <a:ext cx="1800225" cy="1944688"/>
            <a:chOff x="2200" y="1298"/>
            <a:chExt cx="1134" cy="1225"/>
          </a:xfrm>
        </p:grpSpPr>
        <p:grpSp>
          <p:nvGrpSpPr>
            <p:cNvPr id="22562" name="Group 26"/>
            <p:cNvGrpSpPr>
              <a:grpSpLocks/>
            </p:cNvGrpSpPr>
            <p:nvPr/>
          </p:nvGrpSpPr>
          <p:grpSpPr bwMode="auto">
            <a:xfrm>
              <a:off x="2200" y="1797"/>
              <a:ext cx="1134" cy="726"/>
              <a:chOff x="2320" y="2750"/>
              <a:chExt cx="1134" cy="726"/>
            </a:xfrm>
          </p:grpSpPr>
          <p:sp>
            <p:nvSpPr>
              <p:cNvPr id="22564" name="Rectangle 27"/>
              <p:cNvSpPr>
                <a:spLocks noChangeArrowheads="1"/>
              </p:cNvSpPr>
              <p:nvPr/>
            </p:nvSpPr>
            <p:spPr bwMode="auto">
              <a:xfrm>
                <a:off x="2320" y="2750"/>
                <a:ext cx="1134" cy="726"/>
              </a:xfrm>
              <a:prstGeom prst="rect">
                <a:avLst/>
              </a:prstGeom>
              <a:noFill/>
              <a:ln w="34925">
                <a:solidFill>
                  <a:schemeClr val="folHlink"/>
                </a:solidFill>
                <a:miter lim="800000"/>
                <a:headEnd/>
                <a:tailEnd/>
              </a:ln>
            </p:spPr>
            <p:txBody>
              <a:bodyPr wrap="none" anchor="ctr"/>
              <a:lstStyle/>
              <a:p>
                <a:endParaRPr lang="zh-CN" altLang="en-US"/>
              </a:p>
            </p:txBody>
          </p:sp>
          <p:sp>
            <p:nvSpPr>
              <p:cNvPr id="22565" name="Text Box 28"/>
              <p:cNvSpPr txBox="1">
                <a:spLocks noChangeArrowheads="1"/>
              </p:cNvSpPr>
              <p:nvPr/>
            </p:nvSpPr>
            <p:spPr bwMode="auto">
              <a:xfrm>
                <a:off x="2323" y="2976"/>
                <a:ext cx="1101" cy="288"/>
              </a:xfrm>
              <a:prstGeom prst="rect">
                <a:avLst/>
              </a:prstGeom>
              <a:noFill/>
              <a:ln w="9525">
                <a:noFill/>
                <a:miter lim="800000"/>
                <a:headEnd/>
                <a:tailEnd/>
              </a:ln>
            </p:spPr>
            <p:txBody>
              <a:bodyPr>
                <a:spAutoFit/>
              </a:bodyPr>
              <a:lstStyle/>
              <a:p>
                <a:pPr algn="ctr" defTabSz="914400"/>
                <a:r>
                  <a:rPr lang="zh-CN" altLang="en-US"/>
                  <a:t>记忆电路</a:t>
                </a:r>
              </a:p>
            </p:txBody>
          </p:sp>
        </p:grpSp>
        <p:sp>
          <p:nvSpPr>
            <p:cNvPr id="22563" name="Text Box 29"/>
            <p:cNvSpPr txBox="1">
              <a:spLocks noChangeArrowheads="1"/>
            </p:cNvSpPr>
            <p:nvPr/>
          </p:nvSpPr>
          <p:spPr bwMode="auto">
            <a:xfrm>
              <a:off x="2472" y="1298"/>
              <a:ext cx="51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sp>
        <p:nvSpPr>
          <p:cNvPr id="22559" name="Text Box 31"/>
          <p:cNvSpPr txBox="1">
            <a:spLocks noChangeArrowheads="1"/>
          </p:cNvSpPr>
          <p:nvPr/>
        </p:nvSpPr>
        <p:spPr bwMode="auto">
          <a:xfrm>
            <a:off x="755650" y="4005263"/>
            <a:ext cx="7704138" cy="457200"/>
          </a:xfrm>
          <a:prstGeom prst="rect">
            <a:avLst/>
          </a:prstGeom>
          <a:noFill/>
          <a:ln w="9525">
            <a:noFill/>
            <a:miter lim="800000"/>
            <a:headEnd/>
            <a:tailEnd/>
          </a:ln>
        </p:spPr>
        <p:txBody>
          <a:bodyPr>
            <a:spAutoFit/>
          </a:bodyPr>
          <a:lstStyle/>
          <a:p>
            <a:pPr defTabSz="914400"/>
            <a:r>
              <a:rPr lang="zh-CN" altLang="en-US">
                <a:solidFill>
                  <a:schemeClr val="folHlink"/>
                </a:solidFill>
              </a:rPr>
              <a:t>现态：</a:t>
            </a:r>
            <a:r>
              <a:rPr lang="zh-CN" altLang="en-US"/>
              <a:t>某个时间点，未触发</a:t>
            </a:r>
            <a:r>
              <a:rPr lang="en-US" altLang="zh-CN"/>
              <a:t>(</a:t>
            </a:r>
            <a:r>
              <a:rPr lang="zh-CN" altLang="en-US"/>
              <a:t>激励</a:t>
            </a:r>
            <a:r>
              <a:rPr lang="en-US" altLang="zh-CN"/>
              <a:t>)</a:t>
            </a:r>
            <a:r>
              <a:rPr lang="zh-CN" altLang="en-US">
                <a:solidFill>
                  <a:schemeClr val="hlink"/>
                </a:solidFill>
              </a:rPr>
              <a:t>之前</a:t>
            </a:r>
            <a:r>
              <a:rPr lang="zh-CN" altLang="en-US"/>
              <a:t>所保持的状态</a:t>
            </a:r>
          </a:p>
        </p:txBody>
      </p:sp>
      <p:sp>
        <p:nvSpPr>
          <p:cNvPr id="22560" name="Text Box 32"/>
          <p:cNvSpPr txBox="1">
            <a:spLocks noChangeArrowheads="1"/>
          </p:cNvSpPr>
          <p:nvPr/>
        </p:nvSpPr>
        <p:spPr bwMode="auto">
          <a:xfrm>
            <a:off x="1692275" y="4565650"/>
            <a:ext cx="3887788" cy="519113"/>
          </a:xfrm>
          <a:prstGeom prst="rect">
            <a:avLst/>
          </a:prstGeom>
          <a:noFill/>
          <a:ln w="9525">
            <a:noFill/>
            <a:miter lim="800000"/>
            <a:headEnd/>
            <a:tailEnd/>
          </a:ln>
        </p:spPr>
        <p:txBody>
          <a:bodyPr>
            <a:spAutoFit/>
          </a:bodyPr>
          <a:lstStyle/>
          <a:p>
            <a:pPr defTabSz="914400"/>
            <a:r>
              <a:rPr lang="zh-CN" altLang="en-US" sz="2800">
                <a:latin typeface="Times New Roman" pitchFamily="18" charset="0"/>
              </a:rPr>
              <a:t>通常用 </a:t>
            </a:r>
            <a:r>
              <a:rPr lang="en-US" altLang="zh-CN" sz="2800">
                <a:solidFill>
                  <a:srgbClr val="FF0000"/>
                </a:solidFill>
                <a:latin typeface="Times New Roman" pitchFamily="18" charset="0"/>
              </a:rPr>
              <a:t>y</a:t>
            </a:r>
            <a:r>
              <a:rPr lang="en-US" altLang="zh-CN" sz="2800">
                <a:latin typeface="Times New Roman" pitchFamily="18" charset="0"/>
              </a:rPr>
              <a:t> </a:t>
            </a:r>
            <a:r>
              <a:rPr lang="zh-CN" altLang="en-US" sz="2800">
                <a:latin typeface="Times New Roman" pitchFamily="18" charset="0"/>
              </a:rPr>
              <a:t>或</a:t>
            </a:r>
            <a:r>
              <a:rPr lang="zh-CN" altLang="en-US" sz="2800">
                <a:solidFill>
                  <a:srgbClr val="FF0000"/>
                </a:solidFill>
                <a:latin typeface="Times New Roman" pitchFamily="18" charset="0"/>
              </a:rPr>
              <a:t> </a:t>
            </a:r>
            <a:r>
              <a:rPr lang="en-US" altLang="zh-CN" sz="2800">
                <a:solidFill>
                  <a:srgbClr val="FF0000"/>
                </a:solidFill>
                <a:latin typeface="Times New Roman" pitchFamily="18" charset="0"/>
              </a:rPr>
              <a:t>y</a:t>
            </a:r>
            <a:r>
              <a:rPr lang="en-US" altLang="zh-CN" sz="2800" baseline="30000">
                <a:solidFill>
                  <a:srgbClr val="FF0000"/>
                </a:solidFill>
                <a:latin typeface="Times New Roman" pitchFamily="18" charset="0"/>
              </a:rPr>
              <a:t>n</a:t>
            </a:r>
            <a:r>
              <a:rPr lang="en-US" altLang="zh-CN" sz="2800">
                <a:solidFill>
                  <a:srgbClr val="FF0000"/>
                </a:solidFill>
                <a:latin typeface="Times New Roman" pitchFamily="18" charset="0"/>
              </a:rPr>
              <a:t> </a:t>
            </a:r>
            <a:r>
              <a:rPr lang="zh-CN" altLang="en-US" sz="2800">
                <a:latin typeface="Times New Roman" pitchFamily="18" charset="0"/>
              </a:rPr>
              <a:t>表示</a:t>
            </a:r>
          </a:p>
        </p:txBody>
      </p:sp>
      <p:sp>
        <p:nvSpPr>
          <p:cNvPr id="22561" name="Rectangle 33"/>
          <p:cNvSpPr>
            <a:spLocks noChangeArrowheads="1"/>
          </p:cNvSpPr>
          <p:nvPr/>
        </p:nvSpPr>
        <p:spPr bwMode="auto">
          <a:xfrm>
            <a:off x="1692275" y="5032375"/>
            <a:ext cx="6623050" cy="519113"/>
          </a:xfrm>
          <a:prstGeom prst="rect">
            <a:avLst/>
          </a:prstGeom>
          <a:noFill/>
          <a:ln w="9525">
            <a:noFill/>
            <a:miter lim="800000"/>
            <a:headEnd/>
            <a:tailEnd/>
          </a:ln>
        </p:spPr>
        <p:txBody>
          <a:bodyPr>
            <a:spAutoFit/>
          </a:bodyPr>
          <a:lstStyle/>
          <a:p>
            <a:pPr defTabSz="914400"/>
            <a:r>
              <a:rPr lang="zh-CN" altLang="en-US" sz="2800"/>
              <a:t>状态的</a:t>
            </a:r>
            <a:r>
              <a:rPr lang="zh-CN" altLang="en-US" sz="2800">
                <a:solidFill>
                  <a:schemeClr val="folHlink"/>
                </a:solidFill>
              </a:rPr>
              <a:t>个数</a:t>
            </a:r>
            <a:r>
              <a:rPr lang="zh-CN" altLang="en-US" sz="2800"/>
              <a:t>由内部</a:t>
            </a:r>
            <a:r>
              <a:rPr lang="zh-CN" altLang="en-US" sz="2800">
                <a:solidFill>
                  <a:schemeClr val="hlink"/>
                </a:solidFill>
              </a:rPr>
              <a:t>触发器的个数</a:t>
            </a:r>
            <a:r>
              <a:rPr lang="zh-CN" altLang="en-US" sz="2800"/>
              <a:t>决定</a:t>
            </a:r>
          </a:p>
        </p:txBody>
      </p:sp>
      <p:grpSp>
        <p:nvGrpSpPr>
          <p:cNvPr id="22580" name="Group 52"/>
          <p:cNvGrpSpPr>
            <a:grpSpLocks/>
          </p:cNvGrpSpPr>
          <p:nvPr/>
        </p:nvGrpSpPr>
        <p:grpSpPr bwMode="auto">
          <a:xfrm>
            <a:off x="2581275" y="2133600"/>
            <a:ext cx="1008063" cy="1825625"/>
            <a:chOff x="884" y="1480"/>
            <a:chExt cx="635" cy="1150"/>
          </a:xfrm>
        </p:grpSpPr>
        <p:sp>
          <p:nvSpPr>
            <p:cNvPr id="2" name="Text Box 26"/>
            <p:cNvSpPr txBox="1">
              <a:spLocks noChangeArrowheads="1"/>
            </p:cNvSpPr>
            <p:nvPr/>
          </p:nvSpPr>
          <p:spPr bwMode="auto">
            <a:xfrm>
              <a:off x="1053" y="1592"/>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1</a:t>
              </a:r>
            </a:p>
          </p:txBody>
        </p:sp>
        <p:sp>
          <p:nvSpPr>
            <p:cNvPr id="22554" name="Text Box 26"/>
            <p:cNvSpPr txBox="1">
              <a:spLocks noChangeArrowheads="1"/>
            </p:cNvSpPr>
            <p:nvPr/>
          </p:nvSpPr>
          <p:spPr bwMode="auto">
            <a:xfrm>
              <a:off x="1052" y="2342"/>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s</a:t>
              </a:r>
            </a:p>
          </p:txBody>
        </p:sp>
        <p:sp>
          <p:nvSpPr>
            <p:cNvPr id="22555" name="Text Box 34"/>
            <p:cNvSpPr txBox="1">
              <a:spLocks noChangeArrowheads="1"/>
            </p:cNvSpPr>
            <p:nvPr/>
          </p:nvSpPr>
          <p:spPr bwMode="auto">
            <a:xfrm>
              <a:off x="1028" y="2008"/>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22556" name="Group 47"/>
            <p:cNvGrpSpPr>
              <a:grpSpLocks/>
            </p:cNvGrpSpPr>
            <p:nvPr/>
          </p:nvGrpSpPr>
          <p:grpSpPr bwMode="auto">
            <a:xfrm>
              <a:off x="1090" y="1480"/>
              <a:ext cx="362" cy="453"/>
              <a:chOff x="1082" y="1480"/>
              <a:chExt cx="362" cy="453"/>
            </a:xfrm>
          </p:grpSpPr>
          <p:sp>
            <p:nvSpPr>
              <p:cNvPr id="3" name="Line 37"/>
              <p:cNvSpPr>
                <a:spLocks noChangeShapeType="1"/>
              </p:cNvSpPr>
              <p:nvPr/>
            </p:nvSpPr>
            <p:spPr bwMode="auto">
              <a:xfrm flipH="1">
                <a:off x="1082" y="1933"/>
                <a:ext cx="362" cy="0"/>
              </a:xfrm>
              <a:prstGeom prst="line">
                <a:avLst/>
              </a:prstGeom>
              <a:noFill/>
              <a:ln w="38100">
                <a:solidFill>
                  <a:schemeClr val="hlink"/>
                </a:solidFill>
                <a:round/>
                <a:headEnd/>
                <a:tailEnd/>
              </a:ln>
            </p:spPr>
            <p:txBody>
              <a:bodyPr/>
              <a:lstStyle/>
              <a:p>
                <a:endParaRPr lang="zh-CN" altLang="en-US"/>
              </a:p>
            </p:txBody>
          </p:sp>
          <p:sp>
            <p:nvSpPr>
              <p:cNvPr id="4" name="Line 46"/>
              <p:cNvSpPr>
                <a:spLocks noChangeShapeType="1"/>
              </p:cNvSpPr>
              <p:nvPr/>
            </p:nvSpPr>
            <p:spPr bwMode="auto">
              <a:xfrm flipV="1">
                <a:off x="1082" y="1480"/>
                <a:ext cx="0" cy="453"/>
              </a:xfrm>
              <a:prstGeom prst="line">
                <a:avLst/>
              </a:prstGeom>
              <a:noFill/>
              <a:ln w="38100">
                <a:solidFill>
                  <a:schemeClr val="hlink"/>
                </a:solidFill>
                <a:round/>
                <a:headEnd/>
                <a:tailEnd type="triangle" w="med" len="med"/>
              </a:ln>
            </p:spPr>
            <p:txBody>
              <a:bodyPr/>
              <a:lstStyle/>
              <a:p>
                <a:endParaRPr lang="zh-CN" altLang="en-US"/>
              </a:p>
            </p:txBody>
          </p:sp>
        </p:grpSp>
        <p:grpSp>
          <p:nvGrpSpPr>
            <p:cNvPr id="22557" name="Group 49"/>
            <p:cNvGrpSpPr>
              <a:grpSpLocks/>
            </p:cNvGrpSpPr>
            <p:nvPr/>
          </p:nvGrpSpPr>
          <p:grpSpPr bwMode="auto">
            <a:xfrm>
              <a:off x="884" y="1480"/>
              <a:ext cx="565" cy="907"/>
              <a:chOff x="884" y="1480"/>
              <a:chExt cx="565" cy="907"/>
            </a:xfrm>
          </p:grpSpPr>
          <p:sp>
            <p:nvSpPr>
              <p:cNvPr id="5" name="Line 41"/>
              <p:cNvSpPr>
                <a:spLocks noChangeShapeType="1"/>
              </p:cNvSpPr>
              <p:nvPr/>
            </p:nvSpPr>
            <p:spPr bwMode="auto">
              <a:xfrm flipH="1">
                <a:off x="884" y="2387"/>
                <a:ext cx="565" cy="0"/>
              </a:xfrm>
              <a:prstGeom prst="line">
                <a:avLst/>
              </a:prstGeom>
              <a:noFill/>
              <a:ln w="38100">
                <a:solidFill>
                  <a:schemeClr val="hlink"/>
                </a:solidFill>
                <a:round/>
                <a:headEnd/>
                <a:tailEnd/>
              </a:ln>
            </p:spPr>
            <p:txBody>
              <a:bodyPr/>
              <a:lstStyle/>
              <a:p>
                <a:endParaRPr lang="zh-CN" altLang="en-US"/>
              </a:p>
            </p:txBody>
          </p:sp>
          <p:sp>
            <p:nvSpPr>
              <p:cNvPr id="6" name="Line 48"/>
              <p:cNvSpPr>
                <a:spLocks noChangeShapeType="1"/>
              </p:cNvSpPr>
              <p:nvPr/>
            </p:nvSpPr>
            <p:spPr bwMode="auto">
              <a:xfrm flipV="1">
                <a:off x="884" y="1480"/>
                <a:ext cx="0" cy="907"/>
              </a:xfrm>
              <a:prstGeom prst="line">
                <a:avLst/>
              </a:prstGeom>
              <a:noFill/>
              <a:ln w="38100">
                <a:solidFill>
                  <a:schemeClr val="hlink"/>
                </a:solidFill>
                <a:round/>
                <a:headEnd/>
                <a:tailEnd type="triangle" w="med" len="med"/>
              </a:ln>
            </p:spPr>
            <p:txBody>
              <a:bodyPr/>
              <a:lstStyle/>
              <a:p>
                <a:endParaRPr lang="zh-CN" altLang="en-US"/>
              </a:p>
            </p:txBody>
          </p:sp>
        </p:grpSp>
      </p:grpSp>
      <p:sp>
        <p:nvSpPr>
          <p:cNvPr id="22581" name="Text Box 53"/>
          <p:cNvSpPr txBox="1">
            <a:spLocks noChangeArrowheads="1"/>
          </p:cNvSpPr>
          <p:nvPr/>
        </p:nvSpPr>
        <p:spPr bwMode="auto">
          <a:xfrm>
            <a:off x="755650" y="5635625"/>
            <a:ext cx="5903913" cy="457200"/>
          </a:xfrm>
          <a:prstGeom prst="rect">
            <a:avLst/>
          </a:prstGeom>
          <a:noFill/>
          <a:ln w="9525">
            <a:noFill/>
            <a:miter lim="800000"/>
            <a:headEnd/>
            <a:tailEnd/>
          </a:ln>
        </p:spPr>
        <p:txBody>
          <a:bodyPr>
            <a:spAutoFit/>
          </a:bodyPr>
          <a:lstStyle/>
          <a:p>
            <a:pPr defTabSz="914400"/>
            <a:r>
              <a:rPr lang="zh-CN" altLang="en-US">
                <a:solidFill>
                  <a:schemeClr val="folHlink"/>
                </a:solidFill>
              </a:rPr>
              <a:t>次态：</a:t>
            </a:r>
            <a:r>
              <a:rPr lang="zh-CN" altLang="en-US"/>
              <a:t>触发</a:t>
            </a:r>
            <a:r>
              <a:rPr lang="en-US" altLang="zh-CN"/>
              <a:t>(</a:t>
            </a:r>
            <a:r>
              <a:rPr lang="zh-CN" altLang="en-US"/>
              <a:t>激励</a:t>
            </a:r>
            <a:r>
              <a:rPr lang="en-US" altLang="zh-CN"/>
              <a:t>)</a:t>
            </a:r>
            <a:r>
              <a:rPr lang="zh-CN" altLang="en-US">
                <a:solidFill>
                  <a:schemeClr val="hlink"/>
                </a:solidFill>
              </a:rPr>
              <a:t>之后</a:t>
            </a:r>
            <a:r>
              <a:rPr lang="zh-CN" altLang="en-US"/>
              <a:t>记忆电路的状态</a:t>
            </a:r>
          </a:p>
        </p:txBody>
      </p:sp>
      <p:sp>
        <p:nvSpPr>
          <p:cNvPr id="22583" name="AutoShape 55"/>
          <p:cNvSpPr>
            <a:spLocks noChangeArrowheads="1"/>
          </p:cNvSpPr>
          <p:nvPr/>
        </p:nvSpPr>
        <p:spPr bwMode="auto">
          <a:xfrm>
            <a:off x="5148263" y="1196975"/>
            <a:ext cx="2087562" cy="503238"/>
          </a:xfrm>
          <a:prstGeom prst="wedgeRoundRectCallout">
            <a:avLst>
              <a:gd name="adj1" fmla="val -68630"/>
              <a:gd name="adj2" fmla="val 228551"/>
              <a:gd name="adj3" fmla="val 16667"/>
            </a:avLst>
          </a:prstGeom>
          <a:noFill/>
          <a:ln w="22225">
            <a:solidFill>
              <a:schemeClr val="folHlink"/>
            </a:solidFill>
            <a:miter lim="800000"/>
            <a:headEnd/>
            <a:tailEnd/>
          </a:ln>
        </p:spPr>
        <p:txBody>
          <a:bodyPr/>
          <a:lstStyle/>
          <a:p>
            <a:pPr algn="ctr" defTabSz="914400"/>
            <a:r>
              <a:rPr lang="zh-CN" altLang="en-US"/>
              <a:t>用</a:t>
            </a:r>
            <a:r>
              <a:rPr lang="en-US" altLang="zh-CN">
                <a:solidFill>
                  <a:srgbClr val="FF0000"/>
                </a:solidFill>
                <a:latin typeface="Times New Roman" pitchFamily="18" charset="0"/>
              </a:rPr>
              <a:t>y</a:t>
            </a:r>
            <a:r>
              <a:rPr lang="en-US" altLang="zh-CN" baseline="30000">
                <a:solidFill>
                  <a:srgbClr val="FF0000"/>
                </a:solidFill>
                <a:latin typeface="Times New Roman" pitchFamily="18" charset="0"/>
              </a:rPr>
              <a:t>n+1</a:t>
            </a:r>
            <a:r>
              <a:rPr lang="zh-CN" altLang="en-US"/>
              <a:t>表示</a:t>
            </a:r>
          </a:p>
        </p:txBody>
      </p:sp>
      <p:grpSp>
        <p:nvGrpSpPr>
          <p:cNvPr id="22598" name="Group 70"/>
          <p:cNvGrpSpPr>
            <a:grpSpLocks/>
          </p:cNvGrpSpPr>
          <p:nvPr/>
        </p:nvGrpSpPr>
        <p:grpSpPr bwMode="auto">
          <a:xfrm>
            <a:off x="5245100" y="2133600"/>
            <a:ext cx="1833563" cy="1439863"/>
            <a:chOff x="5012" y="1480"/>
            <a:chExt cx="1155" cy="907"/>
          </a:xfrm>
        </p:grpSpPr>
        <p:sp>
          <p:nvSpPr>
            <p:cNvPr id="22544" name="Text Box 26"/>
            <p:cNvSpPr txBox="1">
              <a:spLocks noChangeArrowheads="1"/>
            </p:cNvSpPr>
            <p:nvPr/>
          </p:nvSpPr>
          <p:spPr bwMode="auto">
            <a:xfrm>
              <a:off x="5701" y="1527"/>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r</a:t>
              </a:r>
            </a:p>
          </p:txBody>
        </p:sp>
        <p:sp>
          <p:nvSpPr>
            <p:cNvPr id="22545" name="Text Box 30"/>
            <p:cNvSpPr txBox="1">
              <a:spLocks noChangeArrowheads="1"/>
            </p:cNvSpPr>
            <p:nvPr/>
          </p:nvSpPr>
          <p:spPr bwMode="auto">
            <a:xfrm>
              <a:off x="5012" y="152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1</a:t>
              </a:r>
            </a:p>
          </p:txBody>
        </p:sp>
        <p:sp>
          <p:nvSpPr>
            <p:cNvPr id="22546" name="Text Box 34"/>
            <p:cNvSpPr txBox="1">
              <a:spLocks noChangeArrowheads="1"/>
            </p:cNvSpPr>
            <p:nvPr/>
          </p:nvSpPr>
          <p:spPr bwMode="auto">
            <a:xfrm>
              <a:off x="5026" y="1978"/>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22547" name="Group 68"/>
            <p:cNvGrpSpPr>
              <a:grpSpLocks/>
            </p:cNvGrpSpPr>
            <p:nvPr/>
          </p:nvGrpSpPr>
          <p:grpSpPr bwMode="auto">
            <a:xfrm>
              <a:off x="5058" y="1480"/>
              <a:ext cx="362" cy="453"/>
              <a:chOff x="5058" y="1480"/>
              <a:chExt cx="362" cy="453"/>
            </a:xfrm>
          </p:grpSpPr>
          <p:sp>
            <p:nvSpPr>
              <p:cNvPr id="22551" name="Line 61"/>
              <p:cNvSpPr>
                <a:spLocks noChangeShapeType="1"/>
              </p:cNvSpPr>
              <p:nvPr/>
            </p:nvSpPr>
            <p:spPr bwMode="auto">
              <a:xfrm flipH="1">
                <a:off x="5058" y="1933"/>
                <a:ext cx="362" cy="0"/>
              </a:xfrm>
              <a:prstGeom prst="line">
                <a:avLst/>
              </a:prstGeom>
              <a:noFill/>
              <a:ln w="38100">
                <a:solidFill>
                  <a:srgbClr val="339966"/>
                </a:solidFill>
                <a:round/>
                <a:headEnd/>
                <a:tailEnd type="triangle" w="med" len="med"/>
              </a:ln>
            </p:spPr>
            <p:txBody>
              <a:bodyPr/>
              <a:lstStyle/>
              <a:p>
                <a:endParaRPr lang="zh-CN" altLang="en-US"/>
              </a:p>
            </p:txBody>
          </p:sp>
          <p:sp>
            <p:nvSpPr>
              <p:cNvPr id="7" name="Line 63"/>
              <p:cNvSpPr>
                <a:spLocks noChangeShapeType="1"/>
              </p:cNvSpPr>
              <p:nvPr/>
            </p:nvSpPr>
            <p:spPr bwMode="auto">
              <a:xfrm>
                <a:off x="5420" y="1480"/>
                <a:ext cx="0" cy="453"/>
              </a:xfrm>
              <a:prstGeom prst="line">
                <a:avLst/>
              </a:prstGeom>
              <a:noFill/>
              <a:ln w="38100">
                <a:solidFill>
                  <a:srgbClr val="339966"/>
                </a:solidFill>
                <a:round/>
                <a:headEnd/>
                <a:tailEnd/>
              </a:ln>
            </p:spPr>
            <p:txBody>
              <a:bodyPr/>
              <a:lstStyle/>
              <a:p>
                <a:endParaRPr lang="zh-CN" altLang="en-US"/>
              </a:p>
            </p:txBody>
          </p:sp>
        </p:grpSp>
        <p:grpSp>
          <p:nvGrpSpPr>
            <p:cNvPr id="22548" name="Group 69"/>
            <p:cNvGrpSpPr>
              <a:grpSpLocks/>
            </p:cNvGrpSpPr>
            <p:nvPr/>
          </p:nvGrpSpPr>
          <p:grpSpPr bwMode="auto">
            <a:xfrm>
              <a:off x="5058" y="1480"/>
              <a:ext cx="589" cy="907"/>
              <a:chOff x="5058" y="1480"/>
              <a:chExt cx="589" cy="907"/>
            </a:xfrm>
          </p:grpSpPr>
          <p:sp>
            <p:nvSpPr>
              <p:cNvPr id="22549" name="Line 65"/>
              <p:cNvSpPr>
                <a:spLocks noChangeShapeType="1"/>
              </p:cNvSpPr>
              <p:nvPr/>
            </p:nvSpPr>
            <p:spPr bwMode="auto">
              <a:xfrm flipH="1">
                <a:off x="5058" y="2382"/>
                <a:ext cx="589" cy="0"/>
              </a:xfrm>
              <a:prstGeom prst="line">
                <a:avLst/>
              </a:prstGeom>
              <a:noFill/>
              <a:ln w="38100">
                <a:solidFill>
                  <a:srgbClr val="339966"/>
                </a:solidFill>
                <a:round/>
                <a:headEnd/>
                <a:tailEnd type="triangle" w="med" len="med"/>
              </a:ln>
            </p:spPr>
            <p:txBody>
              <a:bodyPr/>
              <a:lstStyle/>
              <a:p>
                <a:endParaRPr lang="zh-CN" altLang="en-US"/>
              </a:p>
            </p:txBody>
          </p:sp>
          <p:sp>
            <p:nvSpPr>
              <p:cNvPr id="22550" name="Line 67"/>
              <p:cNvSpPr>
                <a:spLocks noChangeShapeType="1"/>
              </p:cNvSpPr>
              <p:nvPr/>
            </p:nvSpPr>
            <p:spPr bwMode="auto">
              <a:xfrm>
                <a:off x="5647" y="1480"/>
                <a:ext cx="0" cy="907"/>
              </a:xfrm>
              <a:prstGeom prst="line">
                <a:avLst/>
              </a:prstGeom>
              <a:noFill/>
              <a:ln w="38100">
                <a:solidFill>
                  <a:srgbClr val="339966"/>
                </a:solidFill>
                <a:round/>
                <a:headEnd/>
                <a:tailEnd/>
              </a:ln>
            </p:spPr>
            <p:txBody>
              <a:bodyPr/>
              <a:lstStyle/>
              <a:p>
                <a:endParaRPr lang="zh-CN" altLang="en-US"/>
              </a:p>
            </p:txBody>
          </p:sp>
        </p:grpSp>
      </p:grpSp>
      <p:sp>
        <p:nvSpPr>
          <p:cNvPr id="22599" name="Text Box 71"/>
          <p:cNvSpPr txBox="1">
            <a:spLocks noChangeArrowheads="1"/>
          </p:cNvSpPr>
          <p:nvPr/>
        </p:nvSpPr>
        <p:spPr bwMode="auto">
          <a:xfrm>
            <a:off x="7164388" y="2276475"/>
            <a:ext cx="1568450" cy="1187450"/>
          </a:xfrm>
          <a:prstGeom prst="rect">
            <a:avLst/>
          </a:prstGeom>
          <a:noFill/>
          <a:ln w="9525">
            <a:noFill/>
            <a:miter lim="800000"/>
            <a:headEnd/>
            <a:tailEnd/>
          </a:ln>
        </p:spPr>
        <p:txBody>
          <a:bodyPr>
            <a:spAutoFit/>
          </a:bodyPr>
          <a:lstStyle/>
          <a:p>
            <a:pPr algn="ctr" defTabSz="914400"/>
            <a:r>
              <a:rPr lang="zh-CN" altLang="en-US">
                <a:solidFill>
                  <a:schemeClr val="folHlink"/>
                </a:solidFill>
              </a:rPr>
              <a:t>注意</a:t>
            </a:r>
            <a:r>
              <a:rPr lang="zh-CN" altLang="en-US">
                <a:solidFill>
                  <a:schemeClr val="hlink"/>
                </a:solidFill>
              </a:rPr>
              <a:t>现态</a:t>
            </a:r>
            <a:r>
              <a:rPr lang="zh-CN" altLang="en-US"/>
              <a:t>和</a:t>
            </a:r>
            <a:r>
              <a:rPr lang="zh-CN" altLang="en-US">
                <a:solidFill>
                  <a:schemeClr val="hlink"/>
                </a:solidFill>
              </a:rPr>
              <a:t>次态</a:t>
            </a:r>
            <a:r>
              <a:rPr lang="zh-CN" altLang="en-US"/>
              <a:t>的</a:t>
            </a:r>
            <a:r>
              <a:rPr lang="zh-CN" altLang="en-US">
                <a:solidFill>
                  <a:srgbClr val="FF0000"/>
                </a:solidFill>
              </a:rPr>
              <a:t>相对性</a:t>
            </a:r>
          </a:p>
        </p:txBody>
      </p:sp>
      <p:sp>
        <p:nvSpPr>
          <p:cNvPr id="22600" name="AutoShape 72"/>
          <p:cNvSpPr>
            <a:spLocks noChangeArrowheads="1"/>
          </p:cNvSpPr>
          <p:nvPr/>
        </p:nvSpPr>
        <p:spPr bwMode="auto">
          <a:xfrm>
            <a:off x="395288" y="2133600"/>
            <a:ext cx="1728787" cy="504825"/>
          </a:xfrm>
          <a:prstGeom prst="wedgeRoundRectCallout">
            <a:avLst>
              <a:gd name="adj1" fmla="val 81773"/>
              <a:gd name="adj2" fmla="val -158806"/>
              <a:gd name="adj3" fmla="val 16667"/>
            </a:avLst>
          </a:prstGeom>
          <a:noFill/>
          <a:ln w="22225">
            <a:solidFill>
              <a:schemeClr val="folHlink"/>
            </a:solidFill>
            <a:miter lim="800000"/>
            <a:headEnd/>
            <a:tailEnd/>
          </a:ln>
        </p:spPr>
        <p:txBody>
          <a:bodyPr/>
          <a:lstStyle/>
          <a:p>
            <a:pPr algn="ctr" defTabSz="914400"/>
            <a:r>
              <a:rPr lang="zh-CN" altLang="en-US"/>
              <a:t>亦称</a:t>
            </a:r>
            <a:r>
              <a:rPr lang="zh-CN" altLang="en-US">
                <a:solidFill>
                  <a:schemeClr val="folHlink"/>
                </a:solidFill>
              </a:rPr>
              <a:t>原态</a:t>
            </a:r>
          </a:p>
        </p:txBody>
      </p:sp>
      <p:sp>
        <p:nvSpPr>
          <p:cNvPr id="22543" name="AutoShape 43">
            <a:hlinkClick r:id="rId5"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53"/>
                                        </p:tgtEl>
                                        <p:attrNameLst>
                                          <p:attrName>style.visibility</p:attrName>
                                        </p:attrNameLst>
                                      </p:cBhvr>
                                      <p:to>
                                        <p:strVal val="visible"/>
                                      </p:to>
                                    </p:set>
                                    <p:animEffect transition="in" filter="blinds(horizontal)">
                                      <p:cBhvr>
                                        <p:cTn id="7" dur="500"/>
                                        <p:tgtEl>
                                          <p:spTgt spid="22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558"/>
                                        </p:tgtEl>
                                        <p:attrNameLst>
                                          <p:attrName>style.visibility</p:attrName>
                                        </p:attrNameLst>
                                      </p:cBhvr>
                                      <p:to>
                                        <p:strVal val="visible"/>
                                      </p:to>
                                    </p:set>
                                    <p:animEffect transition="in" filter="wipe(up)">
                                      <p:cBhvr>
                                        <p:cTn id="12" dur="500"/>
                                        <p:tgtEl>
                                          <p:spTgt spid="22558"/>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2559"/>
                                        </p:tgtEl>
                                        <p:attrNameLst>
                                          <p:attrName>style.visibility</p:attrName>
                                        </p:attrNameLst>
                                      </p:cBhvr>
                                      <p:to>
                                        <p:strVal val="visible"/>
                                      </p:to>
                                    </p:set>
                                    <p:anim calcmode="discrete" valueType="clr">
                                      <p:cBhvr override="childStyle">
                                        <p:cTn id="17" dur="80"/>
                                        <p:tgtEl>
                                          <p:spTgt spid="22559"/>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2559"/>
                                        </p:tgtEl>
                                        <p:attrNameLst>
                                          <p:attrName>fillcolor</p:attrName>
                                        </p:attrNameLst>
                                      </p:cBhvr>
                                      <p:tavLst>
                                        <p:tav tm="0">
                                          <p:val>
                                            <p:clrVal>
                                              <a:schemeClr val="accent2"/>
                                            </p:clrVal>
                                          </p:val>
                                        </p:tav>
                                        <p:tav tm="50000">
                                          <p:val>
                                            <p:clrVal>
                                              <a:schemeClr val="hlink"/>
                                            </p:clrVal>
                                          </p:val>
                                        </p:tav>
                                      </p:tavLst>
                                    </p:anim>
                                    <p:set>
                                      <p:cBhvr>
                                        <p:cTn id="19" dur="80"/>
                                        <p:tgtEl>
                                          <p:spTgt spid="2255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560"/>
                                        </p:tgtEl>
                                        <p:attrNameLst>
                                          <p:attrName>style.visibility</p:attrName>
                                        </p:attrNameLst>
                                      </p:cBhvr>
                                      <p:to>
                                        <p:strVal val="visible"/>
                                      </p:to>
                                    </p:set>
                                    <p:animEffect transition="in" filter="blinds(horizontal)">
                                      <p:cBhvr>
                                        <p:cTn id="24" dur="500"/>
                                        <p:tgtEl>
                                          <p:spTgt spid="2256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561"/>
                                        </p:tgtEl>
                                        <p:attrNameLst>
                                          <p:attrName>style.visibility</p:attrName>
                                        </p:attrNameLst>
                                      </p:cBhvr>
                                      <p:to>
                                        <p:strVal val="visible"/>
                                      </p:to>
                                    </p:set>
                                    <p:animEffect transition="in" filter="blinds(horizontal)">
                                      <p:cBhvr>
                                        <p:cTn id="29" dur="500"/>
                                        <p:tgtEl>
                                          <p:spTgt spid="225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2580"/>
                                        </p:tgtEl>
                                        <p:attrNameLst>
                                          <p:attrName>style.visibility</p:attrName>
                                        </p:attrNameLst>
                                      </p:cBhvr>
                                      <p:to>
                                        <p:strVal val="visible"/>
                                      </p:to>
                                    </p:set>
                                    <p:animEffect transition="in" filter="wipe(down)">
                                      <p:cBhvr>
                                        <p:cTn id="34" dur="500"/>
                                        <p:tgtEl>
                                          <p:spTgt spid="22580"/>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22581"/>
                                        </p:tgtEl>
                                        <p:attrNameLst>
                                          <p:attrName>style.visibility</p:attrName>
                                        </p:attrNameLst>
                                      </p:cBhvr>
                                      <p:to>
                                        <p:strVal val="visible"/>
                                      </p:to>
                                    </p:set>
                                    <p:anim calcmode="discrete" valueType="clr">
                                      <p:cBhvr override="childStyle">
                                        <p:cTn id="39" dur="80"/>
                                        <p:tgtEl>
                                          <p:spTgt spid="22581"/>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2581"/>
                                        </p:tgtEl>
                                        <p:attrNameLst>
                                          <p:attrName>fillcolor</p:attrName>
                                        </p:attrNameLst>
                                      </p:cBhvr>
                                      <p:tavLst>
                                        <p:tav tm="0">
                                          <p:val>
                                            <p:clrVal>
                                              <a:schemeClr val="accent2"/>
                                            </p:clrVal>
                                          </p:val>
                                        </p:tav>
                                        <p:tav tm="50000">
                                          <p:val>
                                            <p:clrVal>
                                              <a:schemeClr val="hlink"/>
                                            </p:clrVal>
                                          </p:val>
                                        </p:tav>
                                      </p:tavLst>
                                    </p:anim>
                                    <p:set>
                                      <p:cBhvr>
                                        <p:cTn id="41" dur="80"/>
                                        <p:tgtEl>
                                          <p:spTgt spid="22581"/>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2598"/>
                                        </p:tgtEl>
                                        <p:attrNameLst>
                                          <p:attrName>style.visibility</p:attrName>
                                        </p:attrNameLst>
                                      </p:cBhvr>
                                      <p:to>
                                        <p:strVal val="visible"/>
                                      </p:to>
                                    </p:set>
                                    <p:animEffect transition="in" filter="wipe(up)">
                                      <p:cBhvr>
                                        <p:cTn id="46" dur="500"/>
                                        <p:tgtEl>
                                          <p:spTgt spid="2259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2583"/>
                                        </p:tgtEl>
                                        <p:attrNameLst>
                                          <p:attrName>style.visibility</p:attrName>
                                        </p:attrNameLst>
                                      </p:cBhvr>
                                      <p:to>
                                        <p:strVal val="visible"/>
                                      </p:to>
                                    </p:set>
                                    <p:anim calcmode="lin" valueType="num">
                                      <p:cBhvr additive="base">
                                        <p:cTn id="51" dur="500" fill="hold"/>
                                        <p:tgtEl>
                                          <p:spTgt spid="22583"/>
                                        </p:tgtEl>
                                        <p:attrNameLst>
                                          <p:attrName>ppt_x</p:attrName>
                                        </p:attrNameLst>
                                      </p:cBhvr>
                                      <p:tavLst>
                                        <p:tav tm="0">
                                          <p:val>
                                            <p:strVal val="1+#ppt_w/2"/>
                                          </p:val>
                                        </p:tav>
                                        <p:tav tm="100000">
                                          <p:val>
                                            <p:strVal val="#ppt_x"/>
                                          </p:val>
                                        </p:tav>
                                      </p:tavLst>
                                    </p:anim>
                                    <p:anim calcmode="lin" valueType="num">
                                      <p:cBhvr additive="base">
                                        <p:cTn id="52" dur="500" fill="hold"/>
                                        <p:tgtEl>
                                          <p:spTgt spid="2258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599"/>
                                        </p:tgtEl>
                                        <p:attrNameLst>
                                          <p:attrName>style.visibility</p:attrName>
                                        </p:attrNameLst>
                                      </p:cBhvr>
                                      <p:to>
                                        <p:strVal val="visible"/>
                                      </p:to>
                                    </p:set>
                                    <p:animEffect transition="in" filter="blinds(horizontal)">
                                      <p:cBhvr>
                                        <p:cTn id="57" dur="500"/>
                                        <p:tgtEl>
                                          <p:spTgt spid="2259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2600"/>
                                        </p:tgtEl>
                                        <p:attrNameLst>
                                          <p:attrName>style.visibility</p:attrName>
                                        </p:attrNameLst>
                                      </p:cBhvr>
                                      <p:to>
                                        <p:strVal val="visible"/>
                                      </p:to>
                                    </p:set>
                                    <p:anim calcmode="lin" valueType="num">
                                      <p:cBhvr additive="base">
                                        <p:cTn id="62" dur="500" fill="hold"/>
                                        <p:tgtEl>
                                          <p:spTgt spid="22600"/>
                                        </p:tgtEl>
                                        <p:attrNameLst>
                                          <p:attrName>ppt_x</p:attrName>
                                        </p:attrNameLst>
                                      </p:cBhvr>
                                      <p:tavLst>
                                        <p:tav tm="0">
                                          <p:val>
                                            <p:strVal val="0-#ppt_w/2"/>
                                          </p:val>
                                        </p:tav>
                                        <p:tav tm="100000">
                                          <p:val>
                                            <p:strVal val="#ppt_x"/>
                                          </p:val>
                                        </p:tav>
                                      </p:tavLst>
                                    </p:anim>
                                    <p:anim calcmode="lin" valueType="num">
                                      <p:cBhvr additive="base">
                                        <p:cTn id="63" dur="500" fill="hold"/>
                                        <p:tgtEl>
                                          <p:spTgt spid="226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3" grpId="0"/>
      <p:bldP spid="22559" grpId="0"/>
      <p:bldP spid="22560" grpId="0"/>
      <p:bldP spid="22561" grpId="0"/>
      <p:bldP spid="22581" grpId="0"/>
      <p:bldP spid="22583" grpId="0" animBg="1"/>
      <p:bldP spid="22599" grpId="0"/>
      <p:bldP spid="226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4578"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时序逻辑电路的分类</a:t>
            </a:r>
          </a:p>
        </p:txBody>
      </p:sp>
      <p:sp>
        <p:nvSpPr>
          <p:cNvPr id="24581" name="Rectangle 5"/>
          <p:cNvSpPr>
            <a:spLocks noChangeArrowheads="1"/>
          </p:cNvSpPr>
          <p:nvPr/>
        </p:nvSpPr>
        <p:spPr bwMode="auto">
          <a:xfrm>
            <a:off x="684213" y="1052513"/>
            <a:ext cx="5216525" cy="519112"/>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1</a:t>
            </a:r>
            <a:r>
              <a:rPr kumimoji="1" lang="zh-CN" altLang="en-US" sz="2800"/>
              <a:t>、按电路的工作方式分类</a:t>
            </a:r>
          </a:p>
        </p:txBody>
      </p:sp>
      <p:sp>
        <p:nvSpPr>
          <p:cNvPr id="24582" name="Rectangle 6"/>
          <p:cNvSpPr>
            <a:spLocks noChangeArrowheads="1"/>
          </p:cNvSpPr>
          <p:nvPr/>
        </p:nvSpPr>
        <p:spPr bwMode="auto">
          <a:xfrm>
            <a:off x="971550" y="1700213"/>
            <a:ext cx="3603625" cy="457200"/>
          </a:xfrm>
          <a:prstGeom prst="rect">
            <a:avLst/>
          </a:prstGeom>
          <a:noFill/>
          <a:ln w="9525">
            <a:noFill/>
            <a:miter lim="800000"/>
            <a:headEnd/>
            <a:tailEnd/>
          </a:ln>
        </p:spPr>
        <p:txBody>
          <a:bodyPr>
            <a:spAutoFit/>
          </a:bodyPr>
          <a:lstStyle/>
          <a:p>
            <a:pPr defTabSz="914400"/>
            <a:r>
              <a:rPr kumimoji="1" lang="en-US" altLang="zh-CN"/>
              <a:t>(</a:t>
            </a:r>
            <a:r>
              <a:rPr kumimoji="1" lang="en-US" altLang="zh-CN">
                <a:latin typeface="Times New Roman" pitchFamily="18" charset="0"/>
              </a:rPr>
              <a:t>1</a:t>
            </a:r>
            <a:r>
              <a:rPr kumimoji="1" lang="en-US" altLang="zh-CN"/>
              <a:t>) </a:t>
            </a:r>
            <a:r>
              <a:rPr kumimoji="1" lang="zh-CN" altLang="en-US">
                <a:solidFill>
                  <a:schemeClr val="folHlink"/>
                </a:solidFill>
              </a:rPr>
              <a:t>同步</a:t>
            </a:r>
            <a:r>
              <a:rPr kumimoji="1" lang="zh-CN" altLang="en-US"/>
              <a:t>时序电路</a:t>
            </a:r>
          </a:p>
        </p:txBody>
      </p:sp>
      <p:sp>
        <p:nvSpPr>
          <p:cNvPr id="24583" name="Rectangle 7"/>
          <p:cNvSpPr>
            <a:spLocks noChangeArrowheads="1"/>
          </p:cNvSpPr>
          <p:nvPr/>
        </p:nvSpPr>
        <p:spPr bwMode="auto">
          <a:xfrm>
            <a:off x="539750" y="2205038"/>
            <a:ext cx="7920038" cy="1187450"/>
          </a:xfrm>
          <a:prstGeom prst="rect">
            <a:avLst/>
          </a:prstGeom>
          <a:noFill/>
          <a:ln w="9525">
            <a:noFill/>
            <a:miter lim="800000"/>
            <a:headEnd/>
            <a:tailEnd/>
          </a:ln>
        </p:spPr>
        <p:txBody>
          <a:bodyPr>
            <a:spAutoFit/>
          </a:bodyPr>
          <a:lstStyle/>
          <a:p>
            <a:pPr defTabSz="914400"/>
            <a:r>
              <a:rPr kumimoji="1" lang="zh-CN" altLang="en-US"/>
              <a:t>  电路中有</a:t>
            </a:r>
            <a:r>
              <a:rPr kumimoji="1" lang="zh-CN" altLang="en-US">
                <a:solidFill>
                  <a:srgbClr val="FF0000"/>
                </a:solidFill>
              </a:rPr>
              <a:t>统一的</a:t>
            </a:r>
            <a:r>
              <a:rPr kumimoji="1" lang="zh-CN" altLang="en-US"/>
              <a:t>定时信号，存储器件采用</a:t>
            </a:r>
            <a:r>
              <a:rPr kumimoji="1" lang="zh-CN" altLang="en-US">
                <a:solidFill>
                  <a:schemeClr val="folHlink"/>
                </a:solidFill>
              </a:rPr>
              <a:t>时钟控制</a:t>
            </a:r>
            <a:r>
              <a:rPr kumimoji="1" lang="zh-CN" altLang="en-US"/>
              <a:t>触发器，电路状态在时钟脉冲控制下</a:t>
            </a:r>
            <a:r>
              <a:rPr kumimoji="1" lang="zh-CN" altLang="en-US">
                <a:solidFill>
                  <a:schemeClr val="folHlink"/>
                </a:solidFill>
              </a:rPr>
              <a:t>同时</a:t>
            </a:r>
            <a:r>
              <a:rPr kumimoji="1" lang="zh-CN" altLang="en-US"/>
              <a:t>发生转换，即电路状态的改变依赖于输入信号和时钟脉冲信号</a:t>
            </a:r>
          </a:p>
        </p:txBody>
      </p:sp>
      <p:sp>
        <p:nvSpPr>
          <p:cNvPr id="24584" name="Text Box 8"/>
          <p:cNvSpPr txBox="1">
            <a:spLocks noChangeArrowheads="1"/>
          </p:cNvSpPr>
          <p:nvPr/>
        </p:nvSpPr>
        <p:spPr bwMode="auto">
          <a:xfrm>
            <a:off x="1116013" y="3573463"/>
            <a:ext cx="2181225" cy="457200"/>
          </a:xfrm>
          <a:prstGeom prst="rect">
            <a:avLst/>
          </a:prstGeom>
          <a:noFill/>
          <a:ln w="9525">
            <a:noFill/>
            <a:miter lim="800000"/>
            <a:headEnd/>
            <a:tailEnd/>
          </a:ln>
        </p:spPr>
        <p:txBody>
          <a:bodyPr>
            <a:spAutoFit/>
          </a:bodyPr>
          <a:lstStyle/>
          <a:p>
            <a:pPr defTabSz="914400"/>
            <a:r>
              <a:rPr lang="zh-CN" altLang="en-US"/>
              <a:t>* 控制时钟</a:t>
            </a:r>
          </a:p>
        </p:txBody>
      </p:sp>
      <p:grpSp>
        <p:nvGrpSpPr>
          <p:cNvPr id="24596" name="Group 20"/>
          <p:cNvGrpSpPr>
            <a:grpSpLocks/>
          </p:cNvGrpSpPr>
          <p:nvPr/>
        </p:nvGrpSpPr>
        <p:grpSpPr bwMode="auto">
          <a:xfrm>
            <a:off x="1751013" y="4508500"/>
            <a:ext cx="3459162" cy="865188"/>
            <a:chOff x="1103" y="2840"/>
            <a:chExt cx="2179" cy="545"/>
          </a:xfrm>
        </p:grpSpPr>
        <p:sp>
          <p:nvSpPr>
            <p:cNvPr id="24601" name="Line 9"/>
            <p:cNvSpPr>
              <a:spLocks noChangeShapeType="1"/>
            </p:cNvSpPr>
            <p:nvPr/>
          </p:nvSpPr>
          <p:spPr bwMode="auto">
            <a:xfrm>
              <a:off x="1103" y="3385"/>
              <a:ext cx="454" cy="0"/>
            </a:xfrm>
            <a:prstGeom prst="line">
              <a:avLst/>
            </a:prstGeom>
            <a:noFill/>
            <a:ln w="38100">
              <a:solidFill>
                <a:schemeClr val="folHlink"/>
              </a:solidFill>
              <a:round/>
              <a:headEnd/>
              <a:tailEnd/>
            </a:ln>
          </p:spPr>
          <p:txBody>
            <a:bodyPr/>
            <a:lstStyle/>
            <a:p>
              <a:endParaRPr lang="zh-CN" altLang="en-US"/>
            </a:p>
          </p:txBody>
        </p:sp>
        <p:grpSp>
          <p:nvGrpSpPr>
            <p:cNvPr id="24602" name="Group 14"/>
            <p:cNvGrpSpPr>
              <a:grpSpLocks/>
            </p:cNvGrpSpPr>
            <p:nvPr/>
          </p:nvGrpSpPr>
          <p:grpSpPr bwMode="auto">
            <a:xfrm>
              <a:off x="1557" y="2840"/>
              <a:ext cx="1725" cy="545"/>
              <a:chOff x="1837" y="2976"/>
              <a:chExt cx="1725" cy="545"/>
            </a:xfrm>
          </p:grpSpPr>
          <p:sp>
            <p:nvSpPr>
              <p:cNvPr id="2" name="Line 10"/>
              <p:cNvSpPr>
                <a:spLocks noChangeShapeType="1"/>
              </p:cNvSpPr>
              <p:nvPr/>
            </p:nvSpPr>
            <p:spPr bwMode="auto">
              <a:xfrm>
                <a:off x="2517" y="3521"/>
                <a:ext cx="1045" cy="0"/>
              </a:xfrm>
              <a:prstGeom prst="line">
                <a:avLst/>
              </a:prstGeom>
              <a:noFill/>
              <a:ln w="38100">
                <a:solidFill>
                  <a:schemeClr val="folHlink"/>
                </a:solidFill>
                <a:round/>
                <a:headEnd/>
                <a:tailEnd/>
              </a:ln>
            </p:spPr>
            <p:txBody>
              <a:bodyPr/>
              <a:lstStyle/>
              <a:p>
                <a:endParaRPr lang="zh-CN" altLang="en-US"/>
              </a:p>
            </p:txBody>
          </p:sp>
          <p:sp>
            <p:nvSpPr>
              <p:cNvPr id="24604" name="Line 11"/>
              <p:cNvSpPr>
                <a:spLocks noChangeShapeType="1"/>
              </p:cNvSpPr>
              <p:nvPr/>
            </p:nvSpPr>
            <p:spPr bwMode="auto">
              <a:xfrm>
                <a:off x="1837" y="2976"/>
                <a:ext cx="680" cy="0"/>
              </a:xfrm>
              <a:prstGeom prst="line">
                <a:avLst/>
              </a:prstGeom>
              <a:noFill/>
              <a:ln w="38100">
                <a:solidFill>
                  <a:schemeClr val="folHlink"/>
                </a:solidFill>
                <a:round/>
                <a:headEnd/>
                <a:tailEnd/>
              </a:ln>
            </p:spPr>
            <p:txBody>
              <a:bodyPr/>
              <a:lstStyle/>
              <a:p>
                <a:endParaRPr lang="zh-CN" altLang="en-US"/>
              </a:p>
            </p:txBody>
          </p:sp>
          <p:sp>
            <p:nvSpPr>
              <p:cNvPr id="4" name="Line 12"/>
              <p:cNvSpPr>
                <a:spLocks noChangeShapeType="1"/>
              </p:cNvSpPr>
              <p:nvPr/>
            </p:nvSpPr>
            <p:spPr bwMode="auto">
              <a:xfrm flipV="1">
                <a:off x="1837" y="2976"/>
                <a:ext cx="0" cy="544"/>
              </a:xfrm>
              <a:prstGeom prst="line">
                <a:avLst/>
              </a:prstGeom>
              <a:noFill/>
              <a:ln w="38100">
                <a:solidFill>
                  <a:schemeClr val="folHlink"/>
                </a:solidFill>
                <a:round/>
                <a:headEnd/>
                <a:tailEnd/>
              </a:ln>
            </p:spPr>
            <p:txBody>
              <a:bodyPr/>
              <a:lstStyle/>
              <a:p>
                <a:endParaRPr lang="zh-CN" altLang="en-US"/>
              </a:p>
            </p:txBody>
          </p:sp>
          <p:sp>
            <p:nvSpPr>
              <p:cNvPr id="5" name="Line 13"/>
              <p:cNvSpPr>
                <a:spLocks noChangeShapeType="1"/>
              </p:cNvSpPr>
              <p:nvPr/>
            </p:nvSpPr>
            <p:spPr bwMode="auto">
              <a:xfrm flipV="1">
                <a:off x="2517" y="2976"/>
                <a:ext cx="0" cy="544"/>
              </a:xfrm>
              <a:prstGeom prst="line">
                <a:avLst/>
              </a:prstGeom>
              <a:noFill/>
              <a:ln w="38100">
                <a:solidFill>
                  <a:schemeClr val="folHlink"/>
                </a:solidFill>
                <a:round/>
                <a:headEnd/>
                <a:tailEnd/>
              </a:ln>
            </p:spPr>
            <p:txBody>
              <a:bodyPr/>
              <a:lstStyle/>
              <a:p>
                <a:endParaRPr lang="zh-CN" altLang="en-US"/>
              </a:p>
            </p:txBody>
          </p:sp>
        </p:grpSp>
      </p:grpSp>
      <p:grpSp>
        <p:nvGrpSpPr>
          <p:cNvPr id="24591" name="Group 15"/>
          <p:cNvGrpSpPr>
            <a:grpSpLocks/>
          </p:cNvGrpSpPr>
          <p:nvPr/>
        </p:nvGrpSpPr>
        <p:grpSpPr bwMode="auto">
          <a:xfrm>
            <a:off x="5218113" y="4508500"/>
            <a:ext cx="2738437" cy="865188"/>
            <a:chOff x="1837" y="2976"/>
            <a:chExt cx="1725" cy="545"/>
          </a:xfrm>
        </p:grpSpPr>
        <p:sp>
          <p:nvSpPr>
            <p:cNvPr id="24597" name="Line 16"/>
            <p:cNvSpPr>
              <a:spLocks noChangeShapeType="1"/>
            </p:cNvSpPr>
            <p:nvPr/>
          </p:nvSpPr>
          <p:spPr bwMode="auto">
            <a:xfrm>
              <a:off x="2517" y="3521"/>
              <a:ext cx="1045" cy="0"/>
            </a:xfrm>
            <a:prstGeom prst="line">
              <a:avLst/>
            </a:prstGeom>
            <a:noFill/>
            <a:ln w="38100">
              <a:solidFill>
                <a:schemeClr val="folHlink"/>
              </a:solidFill>
              <a:round/>
              <a:headEnd/>
              <a:tailEnd/>
            </a:ln>
          </p:spPr>
          <p:txBody>
            <a:bodyPr/>
            <a:lstStyle/>
            <a:p>
              <a:endParaRPr lang="zh-CN" altLang="en-US"/>
            </a:p>
          </p:txBody>
        </p:sp>
        <p:sp>
          <p:nvSpPr>
            <p:cNvPr id="24598" name="Line 17"/>
            <p:cNvSpPr>
              <a:spLocks noChangeShapeType="1"/>
            </p:cNvSpPr>
            <p:nvPr/>
          </p:nvSpPr>
          <p:spPr bwMode="auto">
            <a:xfrm>
              <a:off x="1837" y="2976"/>
              <a:ext cx="680" cy="0"/>
            </a:xfrm>
            <a:prstGeom prst="line">
              <a:avLst/>
            </a:prstGeom>
            <a:noFill/>
            <a:ln w="38100">
              <a:solidFill>
                <a:schemeClr val="folHlink"/>
              </a:solidFill>
              <a:round/>
              <a:headEnd/>
              <a:tailEnd/>
            </a:ln>
          </p:spPr>
          <p:txBody>
            <a:bodyPr/>
            <a:lstStyle/>
            <a:p>
              <a:endParaRPr lang="zh-CN" altLang="en-US"/>
            </a:p>
          </p:txBody>
        </p:sp>
        <p:sp>
          <p:nvSpPr>
            <p:cNvPr id="24599" name="Line 18"/>
            <p:cNvSpPr>
              <a:spLocks noChangeShapeType="1"/>
            </p:cNvSpPr>
            <p:nvPr/>
          </p:nvSpPr>
          <p:spPr bwMode="auto">
            <a:xfrm flipV="1">
              <a:off x="1837" y="2976"/>
              <a:ext cx="0" cy="544"/>
            </a:xfrm>
            <a:prstGeom prst="line">
              <a:avLst/>
            </a:prstGeom>
            <a:noFill/>
            <a:ln w="38100">
              <a:solidFill>
                <a:schemeClr val="folHlink"/>
              </a:solidFill>
              <a:round/>
              <a:headEnd/>
              <a:tailEnd/>
            </a:ln>
          </p:spPr>
          <p:txBody>
            <a:bodyPr/>
            <a:lstStyle/>
            <a:p>
              <a:endParaRPr lang="zh-CN" altLang="en-US"/>
            </a:p>
          </p:txBody>
        </p:sp>
        <p:sp>
          <p:nvSpPr>
            <p:cNvPr id="24600" name="Line 19"/>
            <p:cNvSpPr>
              <a:spLocks noChangeShapeType="1"/>
            </p:cNvSpPr>
            <p:nvPr/>
          </p:nvSpPr>
          <p:spPr bwMode="auto">
            <a:xfrm flipV="1">
              <a:off x="2517" y="2976"/>
              <a:ext cx="0" cy="544"/>
            </a:xfrm>
            <a:prstGeom prst="line">
              <a:avLst/>
            </a:prstGeom>
            <a:noFill/>
            <a:ln w="38100">
              <a:solidFill>
                <a:schemeClr val="folHlink"/>
              </a:solidFill>
              <a:round/>
              <a:headEnd/>
              <a:tailEnd/>
            </a:ln>
          </p:spPr>
          <p:txBody>
            <a:bodyPr/>
            <a:lstStyle/>
            <a:p>
              <a:endParaRPr lang="zh-CN" altLang="en-US"/>
            </a:p>
          </p:txBody>
        </p:sp>
      </p:grpSp>
      <p:sp>
        <p:nvSpPr>
          <p:cNvPr id="20569" name="AutoShape 89"/>
          <p:cNvSpPr>
            <a:spLocks noChangeArrowheads="1"/>
          </p:cNvSpPr>
          <p:nvPr/>
        </p:nvSpPr>
        <p:spPr bwMode="auto">
          <a:xfrm>
            <a:off x="3348038" y="3644900"/>
            <a:ext cx="1223962" cy="504825"/>
          </a:xfrm>
          <a:prstGeom prst="wedgeRoundRectCallout">
            <a:avLst>
              <a:gd name="adj1" fmla="val -68287"/>
              <a:gd name="adj2" fmla="val 99370"/>
              <a:gd name="adj3" fmla="val 16667"/>
            </a:avLst>
          </a:prstGeom>
          <a:noFill/>
          <a:ln w="22225">
            <a:solidFill>
              <a:schemeClr val="folHlink"/>
            </a:solidFill>
            <a:miter lim="800000"/>
            <a:headEnd/>
            <a:tailEnd/>
          </a:ln>
        </p:spPr>
        <p:txBody>
          <a:bodyPr/>
          <a:lstStyle/>
          <a:p>
            <a:pPr algn="ctr" defTabSz="914400"/>
            <a:r>
              <a:rPr lang="zh-CN" altLang="en-US" sz="2000"/>
              <a:t>高电平</a:t>
            </a:r>
          </a:p>
        </p:txBody>
      </p:sp>
      <p:grpSp>
        <p:nvGrpSpPr>
          <p:cNvPr id="24603" name="Group 27"/>
          <p:cNvGrpSpPr>
            <a:grpSpLocks/>
          </p:cNvGrpSpPr>
          <p:nvPr/>
        </p:nvGrpSpPr>
        <p:grpSpPr bwMode="auto">
          <a:xfrm>
            <a:off x="2459038" y="5411788"/>
            <a:ext cx="2765425" cy="465137"/>
            <a:chOff x="1549" y="3409"/>
            <a:chExt cx="1742" cy="293"/>
          </a:xfrm>
        </p:grpSpPr>
        <p:sp>
          <p:nvSpPr>
            <p:cNvPr id="24592" name="Line 22"/>
            <p:cNvSpPr>
              <a:spLocks noChangeShapeType="1"/>
            </p:cNvSpPr>
            <p:nvPr/>
          </p:nvSpPr>
          <p:spPr bwMode="auto">
            <a:xfrm>
              <a:off x="1549" y="3430"/>
              <a:ext cx="0" cy="272"/>
            </a:xfrm>
            <a:prstGeom prst="line">
              <a:avLst/>
            </a:prstGeom>
            <a:noFill/>
            <a:ln w="28575">
              <a:solidFill>
                <a:schemeClr val="hlink"/>
              </a:solidFill>
              <a:round/>
              <a:headEnd/>
              <a:tailEnd/>
            </a:ln>
          </p:spPr>
          <p:txBody>
            <a:bodyPr/>
            <a:lstStyle/>
            <a:p>
              <a:endParaRPr lang="zh-CN" altLang="en-US"/>
            </a:p>
          </p:txBody>
        </p:sp>
        <p:sp>
          <p:nvSpPr>
            <p:cNvPr id="24593" name="Line 23"/>
            <p:cNvSpPr>
              <a:spLocks noChangeShapeType="1"/>
            </p:cNvSpPr>
            <p:nvPr/>
          </p:nvSpPr>
          <p:spPr bwMode="auto">
            <a:xfrm>
              <a:off x="3291" y="3430"/>
              <a:ext cx="0" cy="272"/>
            </a:xfrm>
            <a:prstGeom prst="line">
              <a:avLst/>
            </a:prstGeom>
            <a:noFill/>
            <a:ln w="28575">
              <a:solidFill>
                <a:schemeClr val="hlink"/>
              </a:solidFill>
              <a:round/>
              <a:headEnd/>
              <a:tailEnd/>
            </a:ln>
          </p:spPr>
          <p:txBody>
            <a:bodyPr/>
            <a:lstStyle/>
            <a:p>
              <a:endParaRPr lang="zh-CN" altLang="en-US"/>
            </a:p>
          </p:txBody>
        </p:sp>
        <p:sp>
          <p:nvSpPr>
            <p:cNvPr id="24594" name="Line 24"/>
            <p:cNvSpPr>
              <a:spLocks noChangeShapeType="1"/>
            </p:cNvSpPr>
            <p:nvPr/>
          </p:nvSpPr>
          <p:spPr bwMode="auto">
            <a:xfrm flipH="1">
              <a:off x="1557" y="3566"/>
              <a:ext cx="318" cy="0"/>
            </a:xfrm>
            <a:prstGeom prst="line">
              <a:avLst/>
            </a:prstGeom>
            <a:noFill/>
            <a:ln w="28575">
              <a:solidFill>
                <a:schemeClr val="hlink"/>
              </a:solidFill>
              <a:round/>
              <a:headEnd/>
              <a:tailEnd type="triangle" w="med" len="med"/>
            </a:ln>
          </p:spPr>
          <p:txBody>
            <a:bodyPr/>
            <a:lstStyle/>
            <a:p>
              <a:endParaRPr lang="zh-CN" altLang="en-US"/>
            </a:p>
          </p:txBody>
        </p:sp>
        <p:sp>
          <p:nvSpPr>
            <p:cNvPr id="24595" name="Line 25"/>
            <p:cNvSpPr>
              <a:spLocks noChangeShapeType="1"/>
            </p:cNvSpPr>
            <p:nvPr/>
          </p:nvSpPr>
          <p:spPr bwMode="auto">
            <a:xfrm>
              <a:off x="2971" y="3566"/>
              <a:ext cx="317" cy="0"/>
            </a:xfrm>
            <a:prstGeom prst="line">
              <a:avLst/>
            </a:prstGeom>
            <a:noFill/>
            <a:ln w="28575">
              <a:solidFill>
                <a:schemeClr val="hlink"/>
              </a:solidFill>
              <a:round/>
              <a:headEnd/>
              <a:tailEnd type="triangle" w="med" len="med"/>
            </a:ln>
          </p:spPr>
          <p:txBody>
            <a:bodyPr/>
            <a:lstStyle/>
            <a:p>
              <a:endParaRPr lang="zh-CN" altLang="en-US"/>
            </a:p>
          </p:txBody>
        </p:sp>
        <p:sp>
          <p:nvSpPr>
            <p:cNvPr id="6" name="Text Box 26"/>
            <p:cNvSpPr txBox="1">
              <a:spLocks noChangeArrowheads="1"/>
            </p:cNvSpPr>
            <p:nvPr/>
          </p:nvSpPr>
          <p:spPr bwMode="auto">
            <a:xfrm>
              <a:off x="1882" y="3409"/>
              <a:ext cx="1057" cy="288"/>
            </a:xfrm>
            <a:prstGeom prst="rect">
              <a:avLst/>
            </a:prstGeom>
            <a:noFill/>
            <a:ln w="9525">
              <a:noFill/>
              <a:miter lim="800000"/>
              <a:headEnd/>
              <a:tailEnd/>
            </a:ln>
          </p:spPr>
          <p:txBody>
            <a:bodyPr>
              <a:spAutoFit/>
            </a:bodyPr>
            <a:lstStyle/>
            <a:p>
              <a:pPr algn="ctr" defTabSz="914400"/>
              <a:r>
                <a:rPr lang="zh-CN" altLang="en-US"/>
                <a:t>时钟周期</a:t>
              </a:r>
            </a:p>
          </p:txBody>
        </p:sp>
      </p:grpSp>
      <p:sp>
        <p:nvSpPr>
          <p:cNvPr id="3" name="AutoShape 89"/>
          <p:cNvSpPr>
            <a:spLocks noChangeArrowheads="1"/>
          </p:cNvSpPr>
          <p:nvPr/>
        </p:nvSpPr>
        <p:spPr bwMode="auto">
          <a:xfrm>
            <a:off x="4932363" y="5876925"/>
            <a:ext cx="1223962" cy="504825"/>
          </a:xfrm>
          <a:prstGeom prst="wedgeRoundRectCallout">
            <a:avLst>
              <a:gd name="adj1" fmla="val -71403"/>
              <a:gd name="adj2" fmla="val -147171"/>
              <a:gd name="adj3" fmla="val 16667"/>
            </a:avLst>
          </a:prstGeom>
          <a:noFill/>
          <a:ln w="22225">
            <a:solidFill>
              <a:schemeClr val="folHlink"/>
            </a:solidFill>
            <a:miter lim="800000"/>
            <a:headEnd/>
            <a:tailEnd/>
          </a:ln>
        </p:spPr>
        <p:txBody>
          <a:bodyPr/>
          <a:lstStyle/>
          <a:p>
            <a:pPr algn="ctr" defTabSz="914400"/>
            <a:r>
              <a:rPr lang="zh-CN" altLang="en-US" sz="2000"/>
              <a:t>低电平</a:t>
            </a:r>
          </a:p>
        </p:txBody>
      </p:sp>
      <p:sp>
        <p:nvSpPr>
          <p:cNvPr id="24605" name="Line 29"/>
          <p:cNvSpPr>
            <a:spLocks noChangeShapeType="1"/>
          </p:cNvSpPr>
          <p:nvPr/>
        </p:nvSpPr>
        <p:spPr bwMode="auto">
          <a:xfrm flipV="1">
            <a:off x="2471738" y="4652963"/>
            <a:ext cx="0" cy="576262"/>
          </a:xfrm>
          <a:prstGeom prst="line">
            <a:avLst/>
          </a:prstGeom>
          <a:noFill/>
          <a:ln w="38100">
            <a:solidFill>
              <a:srgbClr val="FF0000"/>
            </a:solidFill>
            <a:round/>
            <a:headEnd/>
            <a:tailEnd type="triangle" w="med" len="med"/>
          </a:ln>
        </p:spPr>
        <p:txBody>
          <a:bodyPr/>
          <a:lstStyle/>
          <a:p>
            <a:endParaRPr lang="zh-CN" altLang="en-US"/>
          </a:p>
        </p:txBody>
      </p:sp>
      <p:sp>
        <p:nvSpPr>
          <p:cNvPr id="24606" name="Line 30"/>
          <p:cNvSpPr>
            <a:spLocks noChangeShapeType="1"/>
          </p:cNvSpPr>
          <p:nvPr/>
        </p:nvSpPr>
        <p:spPr bwMode="auto">
          <a:xfrm>
            <a:off x="3551238" y="4724400"/>
            <a:ext cx="0" cy="576263"/>
          </a:xfrm>
          <a:prstGeom prst="line">
            <a:avLst/>
          </a:prstGeom>
          <a:noFill/>
          <a:ln w="38100">
            <a:solidFill>
              <a:srgbClr val="FF0000"/>
            </a:solidFill>
            <a:round/>
            <a:headEnd/>
            <a:tailEnd type="triangle" w="med" len="med"/>
          </a:ln>
        </p:spPr>
        <p:txBody>
          <a:bodyPr/>
          <a:lstStyle/>
          <a:p>
            <a:endParaRPr lang="zh-CN" altLang="en-US"/>
          </a:p>
        </p:txBody>
      </p:sp>
      <p:sp>
        <p:nvSpPr>
          <p:cNvPr id="22599" name="Text Box 71"/>
          <p:cNvSpPr txBox="1">
            <a:spLocks noChangeArrowheads="1"/>
          </p:cNvSpPr>
          <p:nvPr/>
        </p:nvSpPr>
        <p:spPr bwMode="auto">
          <a:xfrm>
            <a:off x="7180263" y="3536950"/>
            <a:ext cx="1568450" cy="1187450"/>
          </a:xfrm>
          <a:prstGeom prst="rect">
            <a:avLst/>
          </a:prstGeom>
          <a:noFill/>
          <a:ln w="9525">
            <a:noFill/>
            <a:miter lim="800000"/>
            <a:headEnd/>
            <a:tailEnd/>
          </a:ln>
        </p:spPr>
        <p:txBody>
          <a:bodyPr>
            <a:spAutoFit/>
          </a:bodyPr>
          <a:lstStyle/>
          <a:p>
            <a:pPr algn="ctr" defTabSz="914400"/>
            <a:r>
              <a:rPr lang="zh-CN" altLang="en-US"/>
              <a:t>时钟控制多为</a:t>
            </a:r>
            <a:r>
              <a:rPr lang="zh-CN" altLang="en-US">
                <a:solidFill>
                  <a:srgbClr val="FF0000"/>
                </a:solidFill>
              </a:rPr>
              <a:t>边沿</a:t>
            </a:r>
            <a:r>
              <a:rPr lang="zh-CN" altLang="en-US"/>
              <a:t>触发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linds(horizontal)">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blinds(horizontal)">
                                      <p:cBhvr>
                                        <p:cTn id="12" dur="500"/>
                                        <p:tgtEl>
                                          <p:spTgt spid="245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4583"/>
                                        </p:tgtEl>
                                        <p:attrNameLst>
                                          <p:attrName>style.visibility</p:attrName>
                                        </p:attrNameLst>
                                      </p:cBhvr>
                                      <p:to>
                                        <p:strVal val="visible"/>
                                      </p:to>
                                    </p:set>
                                    <p:anim calcmode="discrete" valueType="clr">
                                      <p:cBhvr override="childStyle">
                                        <p:cTn id="17" dur="80"/>
                                        <p:tgtEl>
                                          <p:spTgt spid="2458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4583"/>
                                        </p:tgtEl>
                                        <p:attrNameLst>
                                          <p:attrName>fillcolor</p:attrName>
                                        </p:attrNameLst>
                                      </p:cBhvr>
                                      <p:tavLst>
                                        <p:tav tm="0">
                                          <p:val>
                                            <p:clrVal>
                                              <a:schemeClr val="accent2"/>
                                            </p:clrVal>
                                          </p:val>
                                        </p:tav>
                                        <p:tav tm="50000">
                                          <p:val>
                                            <p:clrVal>
                                              <a:schemeClr val="hlink"/>
                                            </p:clrVal>
                                          </p:val>
                                        </p:tav>
                                      </p:tavLst>
                                    </p:anim>
                                    <p:set>
                                      <p:cBhvr>
                                        <p:cTn id="19" dur="80"/>
                                        <p:tgtEl>
                                          <p:spTgt spid="24583"/>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4584"/>
                                        </p:tgtEl>
                                        <p:attrNameLst>
                                          <p:attrName>style.visibility</p:attrName>
                                        </p:attrNameLst>
                                      </p:cBhvr>
                                      <p:to>
                                        <p:strVal val="visible"/>
                                      </p:to>
                                    </p:set>
                                    <p:animEffect transition="in" filter="blinds(horizontal)">
                                      <p:cBhvr>
                                        <p:cTn id="24" dur="500"/>
                                        <p:tgtEl>
                                          <p:spTgt spid="2458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596"/>
                                        </p:tgtEl>
                                        <p:attrNameLst>
                                          <p:attrName>style.visibility</p:attrName>
                                        </p:attrNameLst>
                                      </p:cBhvr>
                                      <p:to>
                                        <p:strVal val="visible"/>
                                      </p:to>
                                    </p:set>
                                    <p:animEffect transition="in" filter="wipe(left)">
                                      <p:cBhvr>
                                        <p:cTn id="29" dur="500"/>
                                        <p:tgtEl>
                                          <p:spTgt spid="2459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591"/>
                                        </p:tgtEl>
                                        <p:attrNameLst>
                                          <p:attrName>style.visibility</p:attrName>
                                        </p:attrNameLst>
                                      </p:cBhvr>
                                      <p:to>
                                        <p:strVal val="visible"/>
                                      </p:to>
                                    </p:set>
                                    <p:animEffect transition="in" filter="wipe(left)">
                                      <p:cBhvr>
                                        <p:cTn id="34" dur="500"/>
                                        <p:tgtEl>
                                          <p:spTgt spid="2459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603"/>
                                        </p:tgtEl>
                                        <p:attrNameLst>
                                          <p:attrName>style.visibility</p:attrName>
                                        </p:attrNameLst>
                                      </p:cBhvr>
                                      <p:to>
                                        <p:strVal val="visible"/>
                                      </p:to>
                                    </p:set>
                                    <p:animEffect transition="in" filter="wipe(up)">
                                      <p:cBhvr>
                                        <p:cTn id="39" dur="500"/>
                                        <p:tgtEl>
                                          <p:spTgt spid="2460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0569"/>
                                        </p:tgtEl>
                                        <p:attrNameLst>
                                          <p:attrName>style.visibility</p:attrName>
                                        </p:attrNameLst>
                                      </p:cBhvr>
                                      <p:to>
                                        <p:strVal val="visible"/>
                                      </p:to>
                                    </p:set>
                                    <p:anim calcmode="lin" valueType="num">
                                      <p:cBhvr additive="base">
                                        <p:cTn id="44" dur="500" fill="hold"/>
                                        <p:tgtEl>
                                          <p:spTgt spid="20569"/>
                                        </p:tgtEl>
                                        <p:attrNameLst>
                                          <p:attrName>ppt_x</p:attrName>
                                        </p:attrNameLst>
                                      </p:cBhvr>
                                      <p:tavLst>
                                        <p:tav tm="0">
                                          <p:val>
                                            <p:strVal val="1+#ppt_w/2"/>
                                          </p:val>
                                        </p:tav>
                                        <p:tav tm="100000">
                                          <p:val>
                                            <p:strVal val="#ppt_x"/>
                                          </p:val>
                                        </p:tav>
                                      </p:tavLst>
                                    </p:anim>
                                    <p:anim calcmode="lin" valueType="num">
                                      <p:cBhvr additive="base">
                                        <p:cTn id="45" dur="500" fill="hold"/>
                                        <p:tgtEl>
                                          <p:spTgt spid="2056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1+#ppt_w/2"/>
                                          </p:val>
                                        </p:tav>
                                        <p:tav tm="100000">
                                          <p:val>
                                            <p:strVal val="#ppt_x"/>
                                          </p:val>
                                        </p:tav>
                                      </p:tavLst>
                                    </p:anim>
                                    <p:anim calcmode="lin" valueType="num">
                                      <p:cBhvr additive="base">
                                        <p:cTn id="5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4605"/>
                                        </p:tgtEl>
                                        <p:attrNameLst>
                                          <p:attrName>style.visibility</p:attrName>
                                        </p:attrNameLst>
                                      </p:cBhvr>
                                      <p:to>
                                        <p:strVal val="visible"/>
                                      </p:to>
                                    </p:set>
                                    <p:anim calcmode="lin" valueType="num">
                                      <p:cBhvr additive="base">
                                        <p:cTn id="56" dur="500" fill="hold"/>
                                        <p:tgtEl>
                                          <p:spTgt spid="24605"/>
                                        </p:tgtEl>
                                        <p:attrNameLst>
                                          <p:attrName>ppt_x</p:attrName>
                                        </p:attrNameLst>
                                      </p:cBhvr>
                                      <p:tavLst>
                                        <p:tav tm="0">
                                          <p:val>
                                            <p:strVal val="#ppt_x"/>
                                          </p:val>
                                        </p:tav>
                                        <p:tav tm="100000">
                                          <p:val>
                                            <p:strVal val="#ppt_x"/>
                                          </p:val>
                                        </p:tav>
                                      </p:tavLst>
                                    </p:anim>
                                    <p:anim calcmode="lin" valueType="num">
                                      <p:cBhvr additive="base">
                                        <p:cTn id="57" dur="500" fill="hold"/>
                                        <p:tgtEl>
                                          <p:spTgt spid="2460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4606"/>
                                        </p:tgtEl>
                                        <p:attrNameLst>
                                          <p:attrName>style.visibility</p:attrName>
                                        </p:attrNameLst>
                                      </p:cBhvr>
                                      <p:to>
                                        <p:strVal val="visible"/>
                                      </p:to>
                                    </p:set>
                                    <p:anim calcmode="lin" valueType="num">
                                      <p:cBhvr additive="base">
                                        <p:cTn id="62" dur="500" fill="hold"/>
                                        <p:tgtEl>
                                          <p:spTgt spid="24606"/>
                                        </p:tgtEl>
                                        <p:attrNameLst>
                                          <p:attrName>ppt_x</p:attrName>
                                        </p:attrNameLst>
                                      </p:cBhvr>
                                      <p:tavLst>
                                        <p:tav tm="0">
                                          <p:val>
                                            <p:strVal val="#ppt_x"/>
                                          </p:val>
                                        </p:tav>
                                        <p:tav tm="100000">
                                          <p:val>
                                            <p:strVal val="#ppt_x"/>
                                          </p:val>
                                        </p:tav>
                                      </p:tavLst>
                                    </p:anim>
                                    <p:anim calcmode="lin" valueType="num">
                                      <p:cBhvr additive="base">
                                        <p:cTn id="63" dur="500" fill="hold"/>
                                        <p:tgtEl>
                                          <p:spTgt spid="24606"/>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2599"/>
                                        </p:tgtEl>
                                        <p:attrNameLst>
                                          <p:attrName>style.visibility</p:attrName>
                                        </p:attrNameLst>
                                      </p:cBhvr>
                                      <p:to>
                                        <p:strVal val="visible"/>
                                      </p:to>
                                    </p:set>
                                    <p:animEffect transition="in" filter="blinds(horizontal)">
                                      <p:cBhvr>
                                        <p:cTn id="68" dur="500"/>
                                        <p:tgtEl>
                                          <p:spTgt spid="22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3" grpId="0"/>
      <p:bldP spid="24584" grpId="0"/>
      <p:bldP spid="20569" grpId="0" animBg="1"/>
      <p:bldP spid="3" grpId="0" animBg="1"/>
      <p:bldP spid="24605" grpId="0" animBg="1"/>
      <p:bldP spid="24606" grpId="0" animBg="1"/>
      <p:bldP spid="225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56" name="Group 32"/>
          <p:cNvGrpSpPr>
            <a:grpSpLocks/>
          </p:cNvGrpSpPr>
          <p:nvPr/>
        </p:nvGrpSpPr>
        <p:grpSpPr bwMode="auto">
          <a:xfrm>
            <a:off x="611188" y="1989138"/>
            <a:ext cx="7920037" cy="506412"/>
            <a:chOff x="431" y="1570"/>
            <a:chExt cx="4989" cy="319"/>
          </a:xfrm>
        </p:grpSpPr>
        <p:sp>
          <p:nvSpPr>
            <p:cNvPr id="2" name="Line 9"/>
            <p:cNvSpPr>
              <a:spLocks noChangeShapeType="1"/>
            </p:cNvSpPr>
            <p:nvPr/>
          </p:nvSpPr>
          <p:spPr bwMode="auto">
            <a:xfrm>
              <a:off x="431" y="1889"/>
              <a:ext cx="1043" cy="0"/>
            </a:xfrm>
            <a:prstGeom prst="line">
              <a:avLst/>
            </a:prstGeom>
            <a:noFill/>
            <a:ln w="38100">
              <a:solidFill>
                <a:schemeClr val="folHlink"/>
              </a:solidFill>
              <a:round/>
              <a:headEnd/>
              <a:tailEnd/>
            </a:ln>
          </p:spPr>
          <p:txBody>
            <a:bodyPr/>
            <a:lstStyle/>
            <a:p>
              <a:endParaRPr lang="zh-CN" altLang="en-US"/>
            </a:p>
          </p:txBody>
        </p:sp>
        <p:grpSp>
          <p:nvGrpSpPr>
            <p:cNvPr id="26657" name="Group 21"/>
            <p:cNvGrpSpPr>
              <a:grpSpLocks/>
            </p:cNvGrpSpPr>
            <p:nvPr/>
          </p:nvGrpSpPr>
          <p:grpSpPr bwMode="auto">
            <a:xfrm>
              <a:off x="1474" y="1570"/>
              <a:ext cx="1315" cy="318"/>
              <a:chOff x="1474" y="1570"/>
              <a:chExt cx="1315" cy="318"/>
            </a:xfrm>
          </p:grpSpPr>
          <p:sp>
            <p:nvSpPr>
              <p:cNvPr id="26668" name="Line 10"/>
              <p:cNvSpPr>
                <a:spLocks noChangeShapeType="1"/>
              </p:cNvSpPr>
              <p:nvPr/>
            </p:nvSpPr>
            <p:spPr bwMode="auto">
              <a:xfrm>
                <a:off x="1744" y="1888"/>
                <a:ext cx="1045" cy="0"/>
              </a:xfrm>
              <a:prstGeom prst="line">
                <a:avLst/>
              </a:prstGeom>
              <a:noFill/>
              <a:ln w="38100">
                <a:solidFill>
                  <a:schemeClr val="folHlink"/>
                </a:solidFill>
                <a:round/>
                <a:headEnd/>
                <a:tailEnd/>
              </a:ln>
            </p:spPr>
            <p:txBody>
              <a:bodyPr/>
              <a:lstStyle/>
              <a:p>
                <a:endParaRPr lang="zh-CN" altLang="en-US"/>
              </a:p>
            </p:txBody>
          </p:sp>
          <p:sp>
            <p:nvSpPr>
              <p:cNvPr id="26669" name="Line 11"/>
              <p:cNvSpPr>
                <a:spLocks noChangeShapeType="1"/>
              </p:cNvSpPr>
              <p:nvPr/>
            </p:nvSpPr>
            <p:spPr bwMode="auto">
              <a:xfrm>
                <a:off x="1474" y="1570"/>
                <a:ext cx="272" cy="0"/>
              </a:xfrm>
              <a:prstGeom prst="line">
                <a:avLst/>
              </a:prstGeom>
              <a:noFill/>
              <a:ln w="38100">
                <a:solidFill>
                  <a:schemeClr val="folHlink"/>
                </a:solidFill>
                <a:round/>
                <a:headEnd/>
                <a:tailEnd/>
              </a:ln>
            </p:spPr>
            <p:txBody>
              <a:bodyPr/>
              <a:lstStyle/>
              <a:p>
                <a:endParaRPr lang="zh-CN" altLang="en-US"/>
              </a:p>
            </p:txBody>
          </p:sp>
          <p:sp>
            <p:nvSpPr>
              <p:cNvPr id="26670" name="Line 12"/>
              <p:cNvSpPr>
                <a:spLocks noChangeShapeType="1"/>
              </p:cNvSpPr>
              <p:nvPr/>
            </p:nvSpPr>
            <p:spPr bwMode="auto">
              <a:xfrm flipV="1">
                <a:off x="1474" y="1570"/>
                <a:ext cx="0" cy="318"/>
              </a:xfrm>
              <a:prstGeom prst="line">
                <a:avLst/>
              </a:prstGeom>
              <a:noFill/>
              <a:ln w="38100">
                <a:solidFill>
                  <a:schemeClr val="folHlink"/>
                </a:solidFill>
                <a:round/>
                <a:headEnd/>
                <a:tailEnd/>
              </a:ln>
            </p:spPr>
            <p:txBody>
              <a:bodyPr/>
              <a:lstStyle/>
              <a:p>
                <a:endParaRPr lang="zh-CN" altLang="en-US"/>
              </a:p>
            </p:txBody>
          </p:sp>
          <p:sp>
            <p:nvSpPr>
              <p:cNvPr id="26671" name="Line 12"/>
              <p:cNvSpPr>
                <a:spLocks noChangeShapeType="1"/>
              </p:cNvSpPr>
              <p:nvPr/>
            </p:nvSpPr>
            <p:spPr bwMode="auto">
              <a:xfrm flipV="1">
                <a:off x="1746" y="1570"/>
                <a:ext cx="0" cy="318"/>
              </a:xfrm>
              <a:prstGeom prst="line">
                <a:avLst/>
              </a:prstGeom>
              <a:noFill/>
              <a:ln w="38100">
                <a:solidFill>
                  <a:schemeClr val="folHlink"/>
                </a:solidFill>
                <a:round/>
                <a:headEnd/>
                <a:tailEnd/>
              </a:ln>
            </p:spPr>
            <p:txBody>
              <a:bodyPr/>
              <a:lstStyle/>
              <a:p>
                <a:endParaRPr lang="zh-CN" altLang="en-US"/>
              </a:p>
            </p:txBody>
          </p:sp>
        </p:grpSp>
        <p:grpSp>
          <p:nvGrpSpPr>
            <p:cNvPr id="26658" name="Group 22"/>
            <p:cNvGrpSpPr>
              <a:grpSpLocks/>
            </p:cNvGrpSpPr>
            <p:nvPr/>
          </p:nvGrpSpPr>
          <p:grpSpPr bwMode="auto">
            <a:xfrm>
              <a:off x="2789" y="1570"/>
              <a:ext cx="1315" cy="318"/>
              <a:chOff x="1474" y="1570"/>
              <a:chExt cx="1315" cy="318"/>
            </a:xfrm>
          </p:grpSpPr>
          <p:sp>
            <p:nvSpPr>
              <p:cNvPr id="3" name="Line 10"/>
              <p:cNvSpPr>
                <a:spLocks noChangeShapeType="1"/>
              </p:cNvSpPr>
              <p:nvPr/>
            </p:nvSpPr>
            <p:spPr bwMode="auto">
              <a:xfrm>
                <a:off x="1744" y="1888"/>
                <a:ext cx="1045" cy="0"/>
              </a:xfrm>
              <a:prstGeom prst="line">
                <a:avLst/>
              </a:prstGeom>
              <a:noFill/>
              <a:ln w="38100">
                <a:solidFill>
                  <a:schemeClr val="folHlink"/>
                </a:solidFill>
                <a:round/>
                <a:headEnd/>
                <a:tailEnd/>
              </a:ln>
            </p:spPr>
            <p:txBody>
              <a:bodyPr/>
              <a:lstStyle/>
              <a:p>
                <a:endParaRPr lang="zh-CN" altLang="en-US"/>
              </a:p>
            </p:txBody>
          </p:sp>
          <p:sp>
            <p:nvSpPr>
              <p:cNvPr id="26665" name="Line 11"/>
              <p:cNvSpPr>
                <a:spLocks noChangeShapeType="1"/>
              </p:cNvSpPr>
              <p:nvPr/>
            </p:nvSpPr>
            <p:spPr bwMode="auto">
              <a:xfrm>
                <a:off x="1474" y="1570"/>
                <a:ext cx="272" cy="0"/>
              </a:xfrm>
              <a:prstGeom prst="line">
                <a:avLst/>
              </a:prstGeom>
              <a:noFill/>
              <a:ln w="38100">
                <a:solidFill>
                  <a:schemeClr val="folHlink"/>
                </a:solidFill>
                <a:round/>
                <a:headEnd/>
                <a:tailEnd/>
              </a:ln>
            </p:spPr>
            <p:txBody>
              <a:bodyPr/>
              <a:lstStyle/>
              <a:p>
                <a:endParaRPr lang="zh-CN" altLang="en-US"/>
              </a:p>
            </p:txBody>
          </p:sp>
          <p:sp>
            <p:nvSpPr>
              <p:cNvPr id="26666" name="Line 12"/>
              <p:cNvSpPr>
                <a:spLocks noChangeShapeType="1"/>
              </p:cNvSpPr>
              <p:nvPr/>
            </p:nvSpPr>
            <p:spPr bwMode="auto">
              <a:xfrm flipV="1">
                <a:off x="1474" y="1570"/>
                <a:ext cx="0" cy="318"/>
              </a:xfrm>
              <a:prstGeom prst="line">
                <a:avLst/>
              </a:prstGeom>
              <a:noFill/>
              <a:ln w="38100">
                <a:solidFill>
                  <a:schemeClr val="folHlink"/>
                </a:solidFill>
                <a:round/>
                <a:headEnd/>
                <a:tailEnd/>
              </a:ln>
            </p:spPr>
            <p:txBody>
              <a:bodyPr/>
              <a:lstStyle/>
              <a:p>
                <a:endParaRPr lang="zh-CN" altLang="en-US"/>
              </a:p>
            </p:txBody>
          </p:sp>
          <p:sp>
            <p:nvSpPr>
              <p:cNvPr id="26667" name="Line 12"/>
              <p:cNvSpPr>
                <a:spLocks noChangeShapeType="1"/>
              </p:cNvSpPr>
              <p:nvPr/>
            </p:nvSpPr>
            <p:spPr bwMode="auto">
              <a:xfrm flipV="1">
                <a:off x="1746" y="1570"/>
                <a:ext cx="0" cy="318"/>
              </a:xfrm>
              <a:prstGeom prst="line">
                <a:avLst/>
              </a:prstGeom>
              <a:noFill/>
              <a:ln w="38100">
                <a:solidFill>
                  <a:schemeClr val="folHlink"/>
                </a:solidFill>
                <a:round/>
                <a:headEnd/>
                <a:tailEnd/>
              </a:ln>
            </p:spPr>
            <p:txBody>
              <a:bodyPr/>
              <a:lstStyle/>
              <a:p>
                <a:endParaRPr lang="zh-CN" altLang="en-US"/>
              </a:p>
            </p:txBody>
          </p:sp>
        </p:grpSp>
        <p:grpSp>
          <p:nvGrpSpPr>
            <p:cNvPr id="26659" name="Group 27"/>
            <p:cNvGrpSpPr>
              <a:grpSpLocks/>
            </p:cNvGrpSpPr>
            <p:nvPr/>
          </p:nvGrpSpPr>
          <p:grpSpPr bwMode="auto">
            <a:xfrm>
              <a:off x="4105" y="1570"/>
              <a:ext cx="1315" cy="318"/>
              <a:chOff x="1474" y="1570"/>
              <a:chExt cx="1315" cy="318"/>
            </a:xfrm>
          </p:grpSpPr>
          <p:sp>
            <p:nvSpPr>
              <p:cNvPr id="26660" name="Line 10"/>
              <p:cNvSpPr>
                <a:spLocks noChangeShapeType="1"/>
              </p:cNvSpPr>
              <p:nvPr/>
            </p:nvSpPr>
            <p:spPr bwMode="auto">
              <a:xfrm>
                <a:off x="1744" y="1888"/>
                <a:ext cx="1045" cy="0"/>
              </a:xfrm>
              <a:prstGeom prst="line">
                <a:avLst/>
              </a:prstGeom>
              <a:noFill/>
              <a:ln w="38100">
                <a:solidFill>
                  <a:schemeClr val="folHlink"/>
                </a:solidFill>
                <a:round/>
                <a:headEnd/>
                <a:tailEnd/>
              </a:ln>
            </p:spPr>
            <p:txBody>
              <a:bodyPr/>
              <a:lstStyle/>
              <a:p>
                <a:endParaRPr lang="zh-CN" altLang="en-US"/>
              </a:p>
            </p:txBody>
          </p:sp>
          <p:sp>
            <p:nvSpPr>
              <p:cNvPr id="26661" name="Line 11"/>
              <p:cNvSpPr>
                <a:spLocks noChangeShapeType="1"/>
              </p:cNvSpPr>
              <p:nvPr/>
            </p:nvSpPr>
            <p:spPr bwMode="auto">
              <a:xfrm>
                <a:off x="1474" y="1570"/>
                <a:ext cx="272" cy="0"/>
              </a:xfrm>
              <a:prstGeom prst="line">
                <a:avLst/>
              </a:prstGeom>
              <a:noFill/>
              <a:ln w="38100">
                <a:solidFill>
                  <a:schemeClr val="folHlink"/>
                </a:solidFill>
                <a:round/>
                <a:headEnd/>
                <a:tailEnd/>
              </a:ln>
            </p:spPr>
            <p:txBody>
              <a:bodyPr/>
              <a:lstStyle/>
              <a:p>
                <a:endParaRPr lang="zh-CN" altLang="en-US"/>
              </a:p>
            </p:txBody>
          </p:sp>
          <p:sp>
            <p:nvSpPr>
              <p:cNvPr id="26662" name="Line 12"/>
              <p:cNvSpPr>
                <a:spLocks noChangeShapeType="1"/>
              </p:cNvSpPr>
              <p:nvPr/>
            </p:nvSpPr>
            <p:spPr bwMode="auto">
              <a:xfrm flipV="1">
                <a:off x="1474" y="1570"/>
                <a:ext cx="0" cy="318"/>
              </a:xfrm>
              <a:prstGeom prst="line">
                <a:avLst/>
              </a:prstGeom>
              <a:noFill/>
              <a:ln w="38100">
                <a:solidFill>
                  <a:schemeClr val="folHlink"/>
                </a:solidFill>
                <a:round/>
                <a:headEnd/>
                <a:tailEnd/>
              </a:ln>
            </p:spPr>
            <p:txBody>
              <a:bodyPr/>
              <a:lstStyle/>
              <a:p>
                <a:endParaRPr lang="zh-CN" altLang="en-US"/>
              </a:p>
            </p:txBody>
          </p:sp>
          <p:sp>
            <p:nvSpPr>
              <p:cNvPr id="4" name="Line 12"/>
              <p:cNvSpPr>
                <a:spLocks noChangeShapeType="1"/>
              </p:cNvSpPr>
              <p:nvPr/>
            </p:nvSpPr>
            <p:spPr bwMode="auto">
              <a:xfrm flipV="1">
                <a:off x="1746" y="1570"/>
                <a:ext cx="0" cy="318"/>
              </a:xfrm>
              <a:prstGeom prst="line">
                <a:avLst/>
              </a:prstGeom>
              <a:noFill/>
              <a:ln w="38100">
                <a:solidFill>
                  <a:schemeClr val="folHlink"/>
                </a:solidFill>
                <a:round/>
                <a:headEnd/>
                <a:tailEnd/>
              </a:ln>
            </p:spPr>
            <p:txBody>
              <a:bodyPr/>
              <a:lstStyle/>
              <a:p>
                <a:endParaRPr lang="zh-CN" altLang="en-US"/>
              </a:p>
            </p:txBody>
          </p:sp>
        </p:grpSp>
      </p:grpSp>
      <p:pic>
        <p:nvPicPr>
          <p:cNvPr id="26626"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6627"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时序逻辑电路的分类</a:t>
            </a:r>
          </a:p>
        </p:txBody>
      </p:sp>
      <p:sp>
        <p:nvSpPr>
          <p:cNvPr id="26629" name="Text Box 8"/>
          <p:cNvSpPr txBox="1">
            <a:spLocks noChangeArrowheads="1"/>
          </p:cNvSpPr>
          <p:nvPr/>
        </p:nvSpPr>
        <p:spPr bwMode="auto">
          <a:xfrm>
            <a:off x="612775" y="981075"/>
            <a:ext cx="3600450" cy="457200"/>
          </a:xfrm>
          <a:prstGeom prst="rect">
            <a:avLst/>
          </a:prstGeom>
          <a:noFill/>
          <a:ln w="9525">
            <a:noFill/>
            <a:miter lim="800000"/>
            <a:headEnd/>
            <a:tailEnd/>
          </a:ln>
        </p:spPr>
        <p:txBody>
          <a:bodyPr>
            <a:spAutoFit/>
          </a:bodyPr>
          <a:lstStyle/>
          <a:p>
            <a:pPr defTabSz="914400"/>
            <a:r>
              <a:rPr lang="zh-CN" altLang="en-US"/>
              <a:t>* 时钟下的现态和次态</a:t>
            </a:r>
          </a:p>
        </p:txBody>
      </p:sp>
      <p:sp>
        <p:nvSpPr>
          <p:cNvPr id="24606" name="Line 30"/>
          <p:cNvSpPr>
            <a:spLocks noChangeShapeType="1"/>
          </p:cNvSpPr>
          <p:nvPr/>
        </p:nvSpPr>
        <p:spPr bwMode="auto">
          <a:xfrm>
            <a:off x="2700338" y="2060575"/>
            <a:ext cx="0" cy="433388"/>
          </a:xfrm>
          <a:prstGeom prst="line">
            <a:avLst/>
          </a:prstGeom>
          <a:noFill/>
          <a:ln w="38100">
            <a:solidFill>
              <a:srgbClr val="FF0000"/>
            </a:solidFill>
            <a:round/>
            <a:headEnd/>
            <a:tailEnd type="triangle" w="med" len="med"/>
          </a:ln>
        </p:spPr>
        <p:txBody>
          <a:bodyPr/>
          <a:lstStyle/>
          <a:p>
            <a:endParaRPr lang="zh-CN" altLang="en-US"/>
          </a:p>
        </p:txBody>
      </p:sp>
      <p:grpSp>
        <p:nvGrpSpPr>
          <p:cNvPr id="26663" name="Group 39"/>
          <p:cNvGrpSpPr>
            <a:grpSpLocks/>
          </p:cNvGrpSpPr>
          <p:nvPr/>
        </p:nvGrpSpPr>
        <p:grpSpPr bwMode="auto">
          <a:xfrm>
            <a:off x="612775" y="2611438"/>
            <a:ext cx="2087563" cy="469900"/>
            <a:chOff x="386" y="2205"/>
            <a:chExt cx="1315" cy="296"/>
          </a:xfrm>
        </p:grpSpPr>
        <p:sp>
          <p:nvSpPr>
            <p:cNvPr id="26651" name="Line 22"/>
            <p:cNvSpPr>
              <a:spLocks noChangeShapeType="1"/>
            </p:cNvSpPr>
            <p:nvPr/>
          </p:nvSpPr>
          <p:spPr bwMode="auto">
            <a:xfrm>
              <a:off x="386" y="2226"/>
              <a:ext cx="0" cy="272"/>
            </a:xfrm>
            <a:prstGeom prst="line">
              <a:avLst/>
            </a:prstGeom>
            <a:noFill/>
            <a:ln w="28575">
              <a:solidFill>
                <a:schemeClr val="hlink"/>
              </a:solidFill>
              <a:round/>
              <a:headEnd/>
              <a:tailEnd/>
            </a:ln>
          </p:spPr>
          <p:txBody>
            <a:bodyPr/>
            <a:lstStyle/>
            <a:p>
              <a:endParaRPr lang="zh-CN" altLang="en-US"/>
            </a:p>
          </p:txBody>
        </p:sp>
        <p:sp>
          <p:nvSpPr>
            <p:cNvPr id="26652" name="Line 23"/>
            <p:cNvSpPr>
              <a:spLocks noChangeShapeType="1"/>
            </p:cNvSpPr>
            <p:nvPr/>
          </p:nvSpPr>
          <p:spPr bwMode="auto">
            <a:xfrm>
              <a:off x="1701" y="2229"/>
              <a:ext cx="0" cy="272"/>
            </a:xfrm>
            <a:prstGeom prst="line">
              <a:avLst/>
            </a:prstGeom>
            <a:noFill/>
            <a:ln w="28575">
              <a:solidFill>
                <a:schemeClr val="hlink"/>
              </a:solidFill>
              <a:round/>
              <a:headEnd/>
              <a:tailEnd/>
            </a:ln>
          </p:spPr>
          <p:txBody>
            <a:bodyPr/>
            <a:lstStyle/>
            <a:p>
              <a:endParaRPr lang="zh-CN" altLang="en-US"/>
            </a:p>
          </p:txBody>
        </p:sp>
        <p:sp>
          <p:nvSpPr>
            <p:cNvPr id="26653" name="Line 24"/>
            <p:cNvSpPr>
              <a:spLocks noChangeShapeType="1"/>
            </p:cNvSpPr>
            <p:nvPr/>
          </p:nvSpPr>
          <p:spPr bwMode="auto">
            <a:xfrm flipH="1">
              <a:off x="394" y="2362"/>
              <a:ext cx="318" cy="0"/>
            </a:xfrm>
            <a:prstGeom prst="line">
              <a:avLst/>
            </a:prstGeom>
            <a:noFill/>
            <a:ln w="28575">
              <a:solidFill>
                <a:schemeClr val="hlink"/>
              </a:solidFill>
              <a:round/>
              <a:headEnd/>
              <a:tailEnd type="triangle" w="med" len="med"/>
            </a:ln>
          </p:spPr>
          <p:txBody>
            <a:bodyPr/>
            <a:lstStyle/>
            <a:p>
              <a:endParaRPr lang="zh-CN" altLang="en-US"/>
            </a:p>
          </p:txBody>
        </p:sp>
        <p:sp>
          <p:nvSpPr>
            <p:cNvPr id="26654" name="Line 25"/>
            <p:cNvSpPr>
              <a:spLocks noChangeShapeType="1"/>
            </p:cNvSpPr>
            <p:nvPr/>
          </p:nvSpPr>
          <p:spPr bwMode="auto">
            <a:xfrm>
              <a:off x="1381" y="2365"/>
              <a:ext cx="317" cy="0"/>
            </a:xfrm>
            <a:prstGeom prst="line">
              <a:avLst/>
            </a:prstGeom>
            <a:noFill/>
            <a:ln w="28575">
              <a:solidFill>
                <a:schemeClr val="hlink"/>
              </a:solidFill>
              <a:round/>
              <a:headEnd/>
              <a:tailEnd type="triangle" w="med" len="med"/>
            </a:ln>
          </p:spPr>
          <p:txBody>
            <a:bodyPr/>
            <a:lstStyle/>
            <a:p>
              <a:endParaRPr lang="zh-CN" altLang="en-US"/>
            </a:p>
          </p:txBody>
        </p:sp>
        <p:sp>
          <p:nvSpPr>
            <p:cNvPr id="26655" name="Text Box 26"/>
            <p:cNvSpPr txBox="1">
              <a:spLocks noChangeArrowheads="1"/>
            </p:cNvSpPr>
            <p:nvPr/>
          </p:nvSpPr>
          <p:spPr bwMode="auto">
            <a:xfrm>
              <a:off x="772" y="2205"/>
              <a:ext cx="529" cy="288"/>
            </a:xfrm>
            <a:prstGeom prst="rect">
              <a:avLst/>
            </a:prstGeom>
            <a:noFill/>
            <a:ln w="9525">
              <a:noFill/>
              <a:miter lim="800000"/>
              <a:headEnd/>
              <a:tailEnd/>
            </a:ln>
          </p:spPr>
          <p:txBody>
            <a:bodyPr>
              <a:spAutoFit/>
            </a:bodyPr>
            <a:lstStyle/>
            <a:p>
              <a:pPr algn="ctr" defTabSz="914400"/>
              <a:r>
                <a:rPr lang="en-US" altLang="zh-CN"/>
                <a:t>T</a:t>
              </a:r>
            </a:p>
          </p:txBody>
        </p:sp>
      </p:grpSp>
      <p:grpSp>
        <p:nvGrpSpPr>
          <p:cNvPr id="26664" name="Group 40"/>
          <p:cNvGrpSpPr>
            <a:grpSpLocks/>
          </p:cNvGrpSpPr>
          <p:nvPr/>
        </p:nvGrpSpPr>
        <p:grpSpPr bwMode="auto">
          <a:xfrm>
            <a:off x="2268538" y="1458913"/>
            <a:ext cx="2087562" cy="469900"/>
            <a:chOff x="386" y="2205"/>
            <a:chExt cx="1315" cy="296"/>
          </a:xfrm>
        </p:grpSpPr>
        <p:sp>
          <p:nvSpPr>
            <p:cNvPr id="26646" name="Line 22"/>
            <p:cNvSpPr>
              <a:spLocks noChangeShapeType="1"/>
            </p:cNvSpPr>
            <p:nvPr/>
          </p:nvSpPr>
          <p:spPr bwMode="auto">
            <a:xfrm>
              <a:off x="386" y="2226"/>
              <a:ext cx="0" cy="272"/>
            </a:xfrm>
            <a:prstGeom prst="line">
              <a:avLst/>
            </a:prstGeom>
            <a:noFill/>
            <a:ln w="28575">
              <a:solidFill>
                <a:schemeClr val="hlink"/>
              </a:solidFill>
              <a:round/>
              <a:headEnd/>
              <a:tailEnd/>
            </a:ln>
          </p:spPr>
          <p:txBody>
            <a:bodyPr/>
            <a:lstStyle/>
            <a:p>
              <a:endParaRPr lang="zh-CN" altLang="en-US"/>
            </a:p>
          </p:txBody>
        </p:sp>
        <p:sp>
          <p:nvSpPr>
            <p:cNvPr id="26647" name="Line 23"/>
            <p:cNvSpPr>
              <a:spLocks noChangeShapeType="1"/>
            </p:cNvSpPr>
            <p:nvPr/>
          </p:nvSpPr>
          <p:spPr bwMode="auto">
            <a:xfrm>
              <a:off x="1701" y="2229"/>
              <a:ext cx="0" cy="272"/>
            </a:xfrm>
            <a:prstGeom prst="line">
              <a:avLst/>
            </a:prstGeom>
            <a:noFill/>
            <a:ln w="28575">
              <a:solidFill>
                <a:schemeClr val="hlink"/>
              </a:solidFill>
              <a:round/>
              <a:headEnd/>
              <a:tailEnd/>
            </a:ln>
          </p:spPr>
          <p:txBody>
            <a:bodyPr/>
            <a:lstStyle/>
            <a:p>
              <a:endParaRPr lang="zh-CN" altLang="en-US"/>
            </a:p>
          </p:txBody>
        </p:sp>
        <p:sp>
          <p:nvSpPr>
            <p:cNvPr id="26648" name="Line 24"/>
            <p:cNvSpPr>
              <a:spLocks noChangeShapeType="1"/>
            </p:cNvSpPr>
            <p:nvPr/>
          </p:nvSpPr>
          <p:spPr bwMode="auto">
            <a:xfrm flipH="1">
              <a:off x="394" y="2362"/>
              <a:ext cx="318" cy="0"/>
            </a:xfrm>
            <a:prstGeom prst="line">
              <a:avLst/>
            </a:prstGeom>
            <a:noFill/>
            <a:ln w="28575">
              <a:solidFill>
                <a:schemeClr val="hlink"/>
              </a:solidFill>
              <a:round/>
              <a:headEnd/>
              <a:tailEnd type="triangle" w="med" len="med"/>
            </a:ln>
          </p:spPr>
          <p:txBody>
            <a:bodyPr/>
            <a:lstStyle/>
            <a:p>
              <a:endParaRPr lang="zh-CN" altLang="en-US"/>
            </a:p>
          </p:txBody>
        </p:sp>
        <p:sp>
          <p:nvSpPr>
            <p:cNvPr id="26649" name="Line 25"/>
            <p:cNvSpPr>
              <a:spLocks noChangeShapeType="1"/>
            </p:cNvSpPr>
            <p:nvPr/>
          </p:nvSpPr>
          <p:spPr bwMode="auto">
            <a:xfrm>
              <a:off x="1381" y="2365"/>
              <a:ext cx="317" cy="0"/>
            </a:xfrm>
            <a:prstGeom prst="line">
              <a:avLst/>
            </a:prstGeom>
            <a:noFill/>
            <a:ln w="28575">
              <a:solidFill>
                <a:schemeClr val="hlink"/>
              </a:solidFill>
              <a:round/>
              <a:headEnd/>
              <a:tailEnd type="triangle" w="med" len="med"/>
            </a:ln>
          </p:spPr>
          <p:txBody>
            <a:bodyPr/>
            <a:lstStyle/>
            <a:p>
              <a:endParaRPr lang="zh-CN" altLang="en-US"/>
            </a:p>
          </p:txBody>
        </p:sp>
        <p:sp>
          <p:nvSpPr>
            <p:cNvPr id="26650" name="Text Box 26"/>
            <p:cNvSpPr txBox="1">
              <a:spLocks noChangeArrowheads="1"/>
            </p:cNvSpPr>
            <p:nvPr/>
          </p:nvSpPr>
          <p:spPr bwMode="auto">
            <a:xfrm>
              <a:off x="772" y="2205"/>
              <a:ext cx="529" cy="288"/>
            </a:xfrm>
            <a:prstGeom prst="rect">
              <a:avLst/>
            </a:prstGeom>
            <a:noFill/>
            <a:ln w="9525">
              <a:noFill/>
              <a:miter lim="800000"/>
              <a:headEnd/>
              <a:tailEnd/>
            </a:ln>
          </p:spPr>
          <p:txBody>
            <a:bodyPr>
              <a:spAutoFit/>
            </a:bodyPr>
            <a:lstStyle/>
            <a:p>
              <a:pPr algn="ctr" defTabSz="914400"/>
              <a:r>
                <a:rPr lang="en-US" altLang="zh-CN"/>
                <a:t>T</a:t>
              </a:r>
            </a:p>
          </p:txBody>
        </p:sp>
      </p:grpSp>
      <p:grpSp>
        <p:nvGrpSpPr>
          <p:cNvPr id="26673" name="Group 49"/>
          <p:cNvGrpSpPr>
            <a:grpSpLocks/>
          </p:cNvGrpSpPr>
          <p:nvPr/>
        </p:nvGrpSpPr>
        <p:grpSpPr bwMode="auto">
          <a:xfrm>
            <a:off x="2700338" y="2420938"/>
            <a:ext cx="4175125" cy="936625"/>
            <a:chOff x="1701" y="1525"/>
            <a:chExt cx="2630" cy="590"/>
          </a:xfrm>
        </p:grpSpPr>
        <p:sp>
          <p:nvSpPr>
            <p:cNvPr id="26643" name="Line 46"/>
            <p:cNvSpPr>
              <a:spLocks noChangeShapeType="1"/>
            </p:cNvSpPr>
            <p:nvPr/>
          </p:nvSpPr>
          <p:spPr bwMode="auto">
            <a:xfrm>
              <a:off x="1701" y="1525"/>
              <a:ext cx="0" cy="590"/>
            </a:xfrm>
            <a:prstGeom prst="line">
              <a:avLst/>
            </a:prstGeom>
            <a:noFill/>
            <a:ln w="15875">
              <a:solidFill>
                <a:schemeClr val="tx1"/>
              </a:solidFill>
              <a:prstDash val="dash"/>
              <a:round/>
              <a:headEnd/>
              <a:tailEnd/>
            </a:ln>
          </p:spPr>
          <p:txBody>
            <a:bodyPr/>
            <a:lstStyle/>
            <a:p>
              <a:endParaRPr lang="zh-CN" altLang="en-US"/>
            </a:p>
          </p:txBody>
        </p:sp>
        <p:sp>
          <p:nvSpPr>
            <p:cNvPr id="26644" name="Line 47"/>
            <p:cNvSpPr>
              <a:spLocks noChangeShapeType="1"/>
            </p:cNvSpPr>
            <p:nvPr/>
          </p:nvSpPr>
          <p:spPr bwMode="auto">
            <a:xfrm>
              <a:off x="3016" y="1525"/>
              <a:ext cx="0" cy="590"/>
            </a:xfrm>
            <a:prstGeom prst="line">
              <a:avLst/>
            </a:prstGeom>
            <a:noFill/>
            <a:ln w="15875">
              <a:solidFill>
                <a:schemeClr val="tx1"/>
              </a:solidFill>
              <a:prstDash val="dash"/>
              <a:round/>
              <a:headEnd/>
              <a:tailEnd/>
            </a:ln>
          </p:spPr>
          <p:txBody>
            <a:bodyPr/>
            <a:lstStyle/>
            <a:p>
              <a:endParaRPr lang="zh-CN" altLang="en-US"/>
            </a:p>
          </p:txBody>
        </p:sp>
        <p:sp>
          <p:nvSpPr>
            <p:cNvPr id="26645" name="Line 48"/>
            <p:cNvSpPr>
              <a:spLocks noChangeShapeType="1"/>
            </p:cNvSpPr>
            <p:nvPr/>
          </p:nvSpPr>
          <p:spPr bwMode="auto">
            <a:xfrm>
              <a:off x="4331" y="1525"/>
              <a:ext cx="0" cy="590"/>
            </a:xfrm>
            <a:prstGeom prst="line">
              <a:avLst/>
            </a:prstGeom>
            <a:noFill/>
            <a:ln w="15875">
              <a:solidFill>
                <a:schemeClr val="tx1"/>
              </a:solidFill>
              <a:prstDash val="dash"/>
              <a:round/>
              <a:headEnd/>
              <a:tailEnd/>
            </a:ln>
          </p:spPr>
          <p:txBody>
            <a:bodyPr/>
            <a:lstStyle/>
            <a:p>
              <a:endParaRPr lang="zh-CN" altLang="en-US"/>
            </a:p>
          </p:txBody>
        </p:sp>
      </p:grpSp>
      <p:sp>
        <p:nvSpPr>
          <p:cNvPr id="26674" name="Text Box 50"/>
          <p:cNvSpPr txBox="1">
            <a:spLocks noChangeArrowheads="1"/>
          </p:cNvSpPr>
          <p:nvPr/>
        </p:nvSpPr>
        <p:spPr bwMode="auto">
          <a:xfrm>
            <a:off x="1743075" y="3116263"/>
            <a:ext cx="1028700" cy="457200"/>
          </a:xfrm>
          <a:prstGeom prst="rect">
            <a:avLst/>
          </a:prstGeom>
          <a:noFill/>
          <a:ln w="9525">
            <a:noFill/>
            <a:miter lim="800000"/>
            <a:headEnd/>
            <a:tailEnd/>
          </a:ln>
        </p:spPr>
        <p:txBody>
          <a:bodyPr>
            <a:spAutoFit/>
          </a:bodyPr>
          <a:lstStyle/>
          <a:p>
            <a:pPr algn="ctr" defTabSz="914400"/>
            <a:r>
              <a:rPr lang="zh-CN" altLang="en-US">
                <a:solidFill>
                  <a:schemeClr val="folHlink"/>
                </a:solidFill>
              </a:rPr>
              <a:t>现态</a:t>
            </a:r>
          </a:p>
        </p:txBody>
      </p:sp>
      <p:sp>
        <p:nvSpPr>
          <p:cNvPr id="26675" name="Text Box 51"/>
          <p:cNvSpPr txBox="1">
            <a:spLocks noChangeArrowheads="1"/>
          </p:cNvSpPr>
          <p:nvPr/>
        </p:nvSpPr>
        <p:spPr bwMode="auto">
          <a:xfrm>
            <a:off x="2679700" y="3116263"/>
            <a:ext cx="1028700" cy="457200"/>
          </a:xfrm>
          <a:prstGeom prst="rect">
            <a:avLst/>
          </a:prstGeom>
          <a:noFill/>
          <a:ln w="9525">
            <a:noFill/>
            <a:miter lim="800000"/>
            <a:headEnd/>
            <a:tailEnd/>
          </a:ln>
        </p:spPr>
        <p:txBody>
          <a:bodyPr>
            <a:spAutoFit/>
          </a:bodyPr>
          <a:lstStyle/>
          <a:p>
            <a:pPr algn="ctr" defTabSz="914400"/>
            <a:r>
              <a:rPr lang="zh-CN" altLang="en-US">
                <a:solidFill>
                  <a:schemeClr val="folHlink"/>
                </a:solidFill>
              </a:rPr>
              <a:t>次态</a:t>
            </a:r>
          </a:p>
        </p:txBody>
      </p:sp>
      <p:sp>
        <p:nvSpPr>
          <p:cNvPr id="26676" name="Text Box 52"/>
          <p:cNvSpPr txBox="1">
            <a:spLocks noChangeArrowheads="1"/>
          </p:cNvSpPr>
          <p:nvPr/>
        </p:nvSpPr>
        <p:spPr bwMode="auto">
          <a:xfrm>
            <a:off x="3419475" y="3141663"/>
            <a:ext cx="1584325" cy="457200"/>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 </a:t>
            </a:r>
            <a:r>
              <a:rPr lang="zh-CN" altLang="en-US">
                <a:solidFill>
                  <a:schemeClr val="hlink"/>
                </a:solidFill>
              </a:rPr>
              <a:t>现态</a:t>
            </a:r>
          </a:p>
        </p:txBody>
      </p:sp>
      <p:sp>
        <p:nvSpPr>
          <p:cNvPr id="26677" name="Text Box 53"/>
          <p:cNvSpPr txBox="1">
            <a:spLocks noChangeArrowheads="1"/>
          </p:cNvSpPr>
          <p:nvPr/>
        </p:nvSpPr>
        <p:spPr bwMode="auto">
          <a:xfrm>
            <a:off x="4932363" y="3141663"/>
            <a:ext cx="1892300" cy="457200"/>
          </a:xfrm>
          <a:prstGeom prst="rect">
            <a:avLst/>
          </a:prstGeom>
          <a:noFill/>
          <a:ln w="9525">
            <a:noFill/>
            <a:miter lim="800000"/>
            <a:headEnd/>
            <a:tailEnd/>
          </a:ln>
        </p:spPr>
        <p:txBody>
          <a:bodyPr>
            <a:spAutoFit/>
          </a:bodyPr>
          <a:lstStyle/>
          <a:p>
            <a:pPr defTabSz="914400"/>
            <a:r>
              <a:rPr lang="zh-CN" altLang="en-US">
                <a:solidFill>
                  <a:schemeClr val="hlink"/>
                </a:solidFill>
              </a:rPr>
              <a:t>次态 </a:t>
            </a:r>
            <a:r>
              <a:rPr lang="en-US" altLang="zh-CN">
                <a:solidFill>
                  <a:srgbClr val="009900"/>
                </a:solidFill>
                <a:latin typeface="Times New Roman" pitchFamily="18" charset="0"/>
              </a:rPr>
              <a:t>=</a:t>
            </a:r>
            <a:r>
              <a:rPr lang="en-US" altLang="zh-CN">
                <a:solidFill>
                  <a:srgbClr val="009900"/>
                </a:solidFill>
              </a:rPr>
              <a:t> </a:t>
            </a:r>
            <a:r>
              <a:rPr lang="zh-CN" altLang="en-US">
                <a:solidFill>
                  <a:srgbClr val="009900"/>
                </a:solidFill>
              </a:rPr>
              <a:t>现态</a:t>
            </a:r>
          </a:p>
        </p:txBody>
      </p:sp>
      <p:sp>
        <p:nvSpPr>
          <p:cNvPr id="26678" name="Rectangle 54"/>
          <p:cNvSpPr>
            <a:spLocks noChangeArrowheads="1"/>
          </p:cNvSpPr>
          <p:nvPr/>
        </p:nvSpPr>
        <p:spPr bwMode="auto">
          <a:xfrm>
            <a:off x="684213" y="3573463"/>
            <a:ext cx="3024187" cy="457200"/>
          </a:xfrm>
          <a:prstGeom prst="rect">
            <a:avLst/>
          </a:prstGeom>
          <a:noFill/>
          <a:ln w="9525">
            <a:noFill/>
            <a:miter lim="800000"/>
            <a:headEnd/>
            <a:tailEnd/>
          </a:ln>
        </p:spPr>
        <p:txBody>
          <a:bodyPr>
            <a:spAutoFit/>
          </a:bodyPr>
          <a:lstStyle/>
          <a:p>
            <a:pPr defTabSz="914400"/>
            <a:r>
              <a:rPr kumimoji="1" lang="zh-CN" altLang="en-US"/>
              <a:t>* 对时钟的要求</a:t>
            </a:r>
          </a:p>
        </p:txBody>
      </p:sp>
      <p:sp>
        <p:nvSpPr>
          <p:cNvPr id="26679" name="Rectangle 55"/>
          <p:cNvSpPr>
            <a:spLocks noChangeArrowheads="1"/>
          </p:cNvSpPr>
          <p:nvPr/>
        </p:nvSpPr>
        <p:spPr bwMode="auto">
          <a:xfrm>
            <a:off x="682625" y="4076700"/>
            <a:ext cx="6769100" cy="457200"/>
          </a:xfrm>
          <a:prstGeom prst="rect">
            <a:avLst/>
          </a:prstGeom>
          <a:noFill/>
          <a:ln w="9525">
            <a:noFill/>
            <a:miter lim="800000"/>
            <a:headEnd/>
            <a:tailEnd/>
          </a:ln>
        </p:spPr>
        <p:txBody>
          <a:bodyPr>
            <a:spAutoFit/>
          </a:bodyPr>
          <a:lstStyle/>
          <a:p>
            <a:pPr defTabSz="914400"/>
            <a:r>
              <a:rPr kumimoji="1" lang="zh-CN" altLang="en-US"/>
              <a:t>脉冲的宽度：必须</a:t>
            </a:r>
            <a:r>
              <a:rPr kumimoji="1" lang="zh-CN" altLang="en-US">
                <a:solidFill>
                  <a:schemeClr val="folHlink"/>
                </a:solidFill>
              </a:rPr>
              <a:t>保证</a:t>
            </a:r>
            <a:r>
              <a:rPr kumimoji="1" lang="zh-CN" altLang="en-US"/>
              <a:t>触发器可靠翻转</a:t>
            </a:r>
          </a:p>
        </p:txBody>
      </p:sp>
      <p:sp>
        <p:nvSpPr>
          <p:cNvPr id="26680" name="Rectangle 56"/>
          <p:cNvSpPr>
            <a:spLocks noChangeArrowheads="1"/>
          </p:cNvSpPr>
          <p:nvPr/>
        </p:nvSpPr>
        <p:spPr bwMode="auto">
          <a:xfrm>
            <a:off x="682625" y="4508500"/>
            <a:ext cx="8137525" cy="822325"/>
          </a:xfrm>
          <a:prstGeom prst="rect">
            <a:avLst/>
          </a:prstGeom>
          <a:noFill/>
          <a:ln w="9525">
            <a:noFill/>
            <a:miter lim="800000"/>
            <a:headEnd/>
            <a:tailEnd/>
          </a:ln>
        </p:spPr>
        <p:txBody>
          <a:bodyPr>
            <a:spAutoFit/>
          </a:bodyPr>
          <a:lstStyle/>
          <a:p>
            <a:pPr defTabSz="914400"/>
            <a:r>
              <a:rPr kumimoji="1" lang="zh-CN" altLang="en-US"/>
              <a:t>脉冲的频率：必须保证前一个脉冲引起的电路响应完全结束后，后一个脉冲才能到来</a:t>
            </a:r>
          </a:p>
        </p:txBody>
      </p:sp>
      <p:sp>
        <p:nvSpPr>
          <p:cNvPr id="24582" name="Rectangle 6"/>
          <p:cNvSpPr>
            <a:spLocks noChangeArrowheads="1"/>
          </p:cNvSpPr>
          <p:nvPr/>
        </p:nvSpPr>
        <p:spPr bwMode="auto">
          <a:xfrm>
            <a:off x="612775" y="5635625"/>
            <a:ext cx="3603625" cy="457200"/>
          </a:xfrm>
          <a:prstGeom prst="rect">
            <a:avLst/>
          </a:prstGeom>
          <a:noFill/>
          <a:ln w="9525">
            <a:noFill/>
            <a:miter lim="800000"/>
            <a:headEnd/>
            <a:tailEnd/>
          </a:ln>
        </p:spPr>
        <p:txBody>
          <a:bodyPr>
            <a:spAutoFit/>
          </a:bodyPr>
          <a:lstStyle/>
          <a:p>
            <a:pPr defTabSz="914400"/>
            <a:r>
              <a:rPr kumimoji="1" lang="en-US" altLang="zh-CN"/>
              <a:t>(</a:t>
            </a:r>
            <a:r>
              <a:rPr kumimoji="1" lang="en-US" altLang="zh-CN">
                <a:latin typeface="Times New Roman" pitchFamily="18" charset="0"/>
              </a:rPr>
              <a:t>2</a:t>
            </a:r>
            <a:r>
              <a:rPr kumimoji="1" lang="en-US" altLang="zh-CN"/>
              <a:t>) </a:t>
            </a:r>
            <a:r>
              <a:rPr kumimoji="1" lang="zh-CN" altLang="en-US">
                <a:solidFill>
                  <a:schemeClr val="folHlink"/>
                </a:solidFill>
              </a:rPr>
              <a:t>异步</a:t>
            </a:r>
            <a:r>
              <a:rPr kumimoji="1" lang="zh-CN" altLang="en-US"/>
              <a:t>时序电路</a:t>
            </a:r>
          </a:p>
        </p:txBody>
      </p:sp>
      <p:sp>
        <p:nvSpPr>
          <p:cNvPr id="26682" name="Rectangle 58"/>
          <p:cNvSpPr>
            <a:spLocks noChangeArrowheads="1"/>
          </p:cNvSpPr>
          <p:nvPr/>
        </p:nvSpPr>
        <p:spPr bwMode="auto">
          <a:xfrm>
            <a:off x="3563938" y="5635625"/>
            <a:ext cx="5111750" cy="457200"/>
          </a:xfrm>
          <a:prstGeom prst="rect">
            <a:avLst/>
          </a:prstGeom>
          <a:noFill/>
          <a:ln w="9525">
            <a:noFill/>
            <a:miter lim="800000"/>
            <a:headEnd/>
            <a:tailEnd/>
          </a:ln>
        </p:spPr>
        <p:txBody>
          <a:bodyPr>
            <a:spAutoFit/>
          </a:bodyPr>
          <a:lstStyle/>
          <a:p>
            <a:pPr defTabSz="914400"/>
            <a:r>
              <a:rPr kumimoji="1" lang="zh-CN" altLang="en-US"/>
              <a:t>电路中</a:t>
            </a:r>
            <a:r>
              <a:rPr kumimoji="1" lang="zh-CN" altLang="en-US">
                <a:solidFill>
                  <a:schemeClr val="hlink"/>
                </a:solidFill>
              </a:rPr>
              <a:t>没有统一</a:t>
            </a:r>
            <a:r>
              <a:rPr kumimoji="1" lang="zh-CN" altLang="en-US"/>
              <a:t>的时钟信号同步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56"/>
                                        </p:tgtEl>
                                        <p:attrNameLst>
                                          <p:attrName>style.visibility</p:attrName>
                                        </p:attrNameLst>
                                      </p:cBhvr>
                                      <p:to>
                                        <p:strVal val="visible"/>
                                      </p:to>
                                    </p:set>
                                    <p:animEffect transition="in" filter="wipe(left)">
                                      <p:cBhvr>
                                        <p:cTn id="7" dur="500"/>
                                        <p:tgtEl>
                                          <p:spTgt spid="266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663"/>
                                        </p:tgtEl>
                                        <p:attrNameLst>
                                          <p:attrName>style.visibility</p:attrName>
                                        </p:attrNameLst>
                                      </p:cBhvr>
                                      <p:to>
                                        <p:strVal val="visible"/>
                                      </p:to>
                                    </p:set>
                                    <p:animEffect transition="in" filter="wipe(down)">
                                      <p:cBhvr>
                                        <p:cTn id="12" dur="500"/>
                                        <p:tgtEl>
                                          <p:spTgt spid="266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664"/>
                                        </p:tgtEl>
                                        <p:attrNameLst>
                                          <p:attrName>style.visibility</p:attrName>
                                        </p:attrNameLst>
                                      </p:cBhvr>
                                      <p:to>
                                        <p:strVal val="visible"/>
                                      </p:to>
                                    </p:set>
                                    <p:animEffect transition="in" filter="wipe(down)">
                                      <p:cBhvr>
                                        <p:cTn id="17" dur="500"/>
                                        <p:tgtEl>
                                          <p:spTgt spid="2666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24606"/>
                                        </p:tgtEl>
                                        <p:attrNameLst>
                                          <p:attrName>style.visibility</p:attrName>
                                        </p:attrNameLst>
                                      </p:cBhvr>
                                      <p:to>
                                        <p:strVal val="visible"/>
                                      </p:to>
                                    </p:set>
                                    <p:anim calcmode="lin" valueType="num">
                                      <p:cBhvr additive="base">
                                        <p:cTn id="22" dur="500" fill="hold"/>
                                        <p:tgtEl>
                                          <p:spTgt spid="24606"/>
                                        </p:tgtEl>
                                        <p:attrNameLst>
                                          <p:attrName>ppt_x</p:attrName>
                                        </p:attrNameLst>
                                      </p:cBhvr>
                                      <p:tavLst>
                                        <p:tav tm="0">
                                          <p:val>
                                            <p:strVal val="#ppt_x"/>
                                          </p:val>
                                        </p:tav>
                                        <p:tav tm="100000">
                                          <p:val>
                                            <p:strVal val="#ppt_x"/>
                                          </p:val>
                                        </p:tav>
                                      </p:tavLst>
                                    </p:anim>
                                    <p:anim calcmode="lin" valueType="num">
                                      <p:cBhvr additive="base">
                                        <p:cTn id="23" dur="500" fill="hold"/>
                                        <p:tgtEl>
                                          <p:spTgt spid="2460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6673"/>
                                        </p:tgtEl>
                                        <p:attrNameLst>
                                          <p:attrName>style.visibility</p:attrName>
                                        </p:attrNameLst>
                                      </p:cBhvr>
                                      <p:to>
                                        <p:strVal val="visible"/>
                                      </p:to>
                                    </p:set>
                                    <p:animEffect transition="in" filter="blinds(horizontal)">
                                      <p:cBhvr>
                                        <p:cTn id="28" dur="500"/>
                                        <p:tgtEl>
                                          <p:spTgt spid="2667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674"/>
                                        </p:tgtEl>
                                        <p:attrNameLst>
                                          <p:attrName>style.visibility</p:attrName>
                                        </p:attrNameLst>
                                      </p:cBhvr>
                                      <p:to>
                                        <p:strVal val="visible"/>
                                      </p:to>
                                    </p:set>
                                    <p:animEffect transition="in" filter="blinds(horizontal)">
                                      <p:cBhvr>
                                        <p:cTn id="33" dur="500"/>
                                        <p:tgtEl>
                                          <p:spTgt spid="2667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6675"/>
                                        </p:tgtEl>
                                        <p:attrNameLst>
                                          <p:attrName>style.visibility</p:attrName>
                                        </p:attrNameLst>
                                      </p:cBhvr>
                                      <p:to>
                                        <p:strVal val="visible"/>
                                      </p:to>
                                    </p:set>
                                    <p:animEffect transition="in" filter="blinds(horizontal)">
                                      <p:cBhvr>
                                        <p:cTn id="38" dur="500"/>
                                        <p:tgtEl>
                                          <p:spTgt spid="2667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1" nodeType="clickEffect">
                                  <p:stCondLst>
                                    <p:cond delay="0"/>
                                  </p:stCondLst>
                                  <p:childTnLst>
                                    <p:set>
                                      <p:cBhvr>
                                        <p:cTn id="42" dur="1" fill="hold">
                                          <p:stCondLst>
                                            <p:cond delay="0"/>
                                          </p:stCondLst>
                                        </p:cTn>
                                        <p:tgtEl>
                                          <p:spTgt spid="26676"/>
                                        </p:tgtEl>
                                        <p:attrNameLst>
                                          <p:attrName>style.visibility</p:attrName>
                                        </p:attrNameLst>
                                      </p:cBhvr>
                                      <p:to>
                                        <p:strVal val="visible"/>
                                      </p:to>
                                    </p:set>
                                    <p:animEffect transition="in" filter="strips(downRight)">
                                      <p:cBhvr>
                                        <p:cTn id="43" dur="500"/>
                                        <p:tgtEl>
                                          <p:spTgt spid="2667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677"/>
                                        </p:tgtEl>
                                        <p:attrNameLst>
                                          <p:attrName>style.visibility</p:attrName>
                                        </p:attrNameLst>
                                      </p:cBhvr>
                                      <p:to>
                                        <p:strVal val="visible"/>
                                      </p:to>
                                    </p:set>
                                    <p:animEffect transition="in" filter="blinds(horizontal)">
                                      <p:cBhvr>
                                        <p:cTn id="48" dur="500"/>
                                        <p:tgtEl>
                                          <p:spTgt spid="2667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6678"/>
                                        </p:tgtEl>
                                        <p:attrNameLst>
                                          <p:attrName>style.visibility</p:attrName>
                                        </p:attrNameLst>
                                      </p:cBhvr>
                                      <p:to>
                                        <p:strVal val="visible"/>
                                      </p:to>
                                    </p:set>
                                    <p:animEffect transition="in" filter="blinds(horizontal)">
                                      <p:cBhvr>
                                        <p:cTn id="53" dur="500"/>
                                        <p:tgtEl>
                                          <p:spTgt spid="2667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679"/>
                                        </p:tgtEl>
                                        <p:attrNameLst>
                                          <p:attrName>style.visibility</p:attrName>
                                        </p:attrNameLst>
                                      </p:cBhvr>
                                      <p:to>
                                        <p:strVal val="visible"/>
                                      </p:to>
                                    </p:set>
                                    <p:animEffect transition="in" filter="blinds(horizontal)">
                                      <p:cBhvr>
                                        <p:cTn id="58" dur="500"/>
                                        <p:tgtEl>
                                          <p:spTgt spid="2667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6680"/>
                                        </p:tgtEl>
                                        <p:attrNameLst>
                                          <p:attrName>style.visibility</p:attrName>
                                        </p:attrNameLst>
                                      </p:cBhvr>
                                      <p:to>
                                        <p:strVal val="visible"/>
                                      </p:to>
                                    </p:set>
                                    <p:animEffect transition="in" filter="blinds(horizontal)">
                                      <p:cBhvr>
                                        <p:cTn id="63" dur="500"/>
                                        <p:tgtEl>
                                          <p:spTgt spid="2668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4582">
                                            <p:txEl>
                                              <p:pRg st="0" end="0"/>
                                            </p:txEl>
                                          </p:spTgt>
                                        </p:tgtEl>
                                        <p:attrNameLst>
                                          <p:attrName>style.visibility</p:attrName>
                                        </p:attrNameLst>
                                      </p:cBhvr>
                                      <p:to>
                                        <p:strVal val="visible"/>
                                      </p:to>
                                    </p:set>
                                    <p:animEffect transition="in" filter="blinds(horizontal)">
                                      <p:cBhvr>
                                        <p:cTn id="68" dur="500"/>
                                        <p:tgtEl>
                                          <p:spTgt spid="24582">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6682"/>
                                        </p:tgtEl>
                                        <p:attrNameLst>
                                          <p:attrName>style.visibility</p:attrName>
                                        </p:attrNameLst>
                                      </p:cBhvr>
                                      <p:to>
                                        <p:strVal val="visible"/>
                                      </p:to>
                                    </p:set>
                                    <p:animEffect transition="in" filter="blinds(horizontal)">
                                      <p:cBhvr>
                                        <p:cTn id="73" dur="500"/>
                                        <p:tgtEl>
                                          <p:spTgt spid="2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6" grpId="0" animBg="1"/>
      <p:bldP spid="26674" grpId="0"/>
      <p:bldP spid="26675" grpId="0"/>
      <p:bldP spid="26676" grpId="1"/>
      <p:bldP spid="26677" grpId="0"/>
      <p:bldP spid="26678" grpId="0"/>
      <p:bldP spid="26679" grpId="0"/>
      <p:bldP spid="26680" grpId="0"/>
      <p:bldP spid="2668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8674"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时序逻辑电路的分类</a:t>
            </a:r>
          </a:p>
        </p:txBody>
      </p:sp>
      <p:sp>
        <p:nvSpPr>
          <p:cNvPr id="28677" name="Rectangle 5"/>
          <p:cNvSpPr>
            <a:spLocks noChangeArrowheads="1"/>
          </p:cNvSpPr>
          <p:nvPr/>
        </p:nvSpPr>
        <p:spPr bwMode="auto">
          <a:xfrm>
            <a:off x="468313" y="1125538"/>
            <a:ext cx="6654800" cy="519112"/>
          </a:xfrm>
          <a:prstGeom prst="rect">
            <a:avLst/>
          </a:prstGeom>
          <a:noFill/>
          <a:ln w="9525">
            <a:noFill/>
            <a:miter lim="800000"/>
            <a:headEnd/>
            <a:tailEnd/>
          </a:ln>
        </p:spPr>
        <p:txBody>
          <a:bodyPr>
            <a:spAutoFit/>
          </a:bodyPr>
          <a:lstStyle/>
          <a:p>
            <a:pPr defTabSz="914400"/>
            <a:r>
              <a:rPr kumimoji="1" lang="en-US" altLang="zh-CN" sz="2800">
                <a:latin typeface="Times New Roman" pitchFamily="18" charset="0"/>
              </a:rPr>
              <a:t>2</a:t>
            </a:r>
            <a:r>
              <a:rPr kumimoji="1" lang="zh-CN" altLang="en-US" sz="2800"/>
              <a:t>、按电路输出对输入的</a:t>
            </a:r>
            <a:r>
              <a:rPr kumimoji="1" lang="zh-CN" altLang="en-US" sz="2800">
                <a:solidFill>
                  <a:schemeClr val="folHlink"/>
                </a:solidFill>
              </a:rPr>
              <a:t>依从关系</a:t>
            </a:r>
            <a:r>
              <a:rPr kumimoji="1" lang="zh-CN" altLang="en-US" sz="2800"/>
              <a:t>分类</a:t>
            </a:r>
          </a:p>
        </p:txBody>
      </p:sp>
      <p:sp>
        <p:nvSpPr>
          <p:cNvPr id="24582" name="Rectangle 6"/>
          <p:cNvSpPr>
            <a:spLocks noChangeArrowheads="1"/>
          </p:cNvSpPr>
          <p:nvPr/>
        </p:nvSpPr>
        <p:spPr bwMode="auto">
          <a:xfrm>
            <a:off x="828675" y="1700213"/>
            <a:ext cx="3603625" cy="457200"/>
          </a:xfrm>
          <a:prstGeom prst="rect">
            <a:avLst/>
          </a:prstGeom>
          <a:noFill/>
          <a:ln w="9525">
            <a:noFill/>
            <a:miter lim="800000"/>
            <a:headEnd/>
            <a:tailEnd/>
          </a:ln>
        </p:spPr>
        <p:txBody>
          <a:bodyPr>
            <a:spAutoFit/>
          </a:bodyPr>
          <a:lstStyle/>
          <a:p>
            <a:pPr defTabSz="914400"/>
            <a:r>
              <a:rPr kumimoji="1" lang="en-US" altLang="zh-CN"/>
              <a:t>(</a:t>
            </a:r>
            <a:r>
              <a:rPr kumimoji="1" lang="en-US" altLang="zh-CN">
                <a:latin typeface="Times New Roman" pitchFamily="18" charset="0"/>
              </a:rPr>
              <a:t>1</a:t>
            </a:r>
            <a:r>
              <a:rPr kumimoji="1" lang="en-US" altLang="zh-CN"/>
              <a:t>) </a:t>
            </a:r>
            <a:r>
              <a:rPr kumimoji="1" lang="en-US" altLang="zh-CN">
                <a:solidFill>
                  <a:schemeClr val="folHlink"/>
                </a:solidFill>
                <a:latin typeface="Times New Roman" pitchFamily="18" charset="0"/>
              </a:rPr>
              <a:t>Mealy</a:t>
            </a:r>
            <a:r>
              <a:rPr kumimoji="1" lang="zh-CN" altLang="en-US">
                <a:solidFill>
                  <a:schemeClr val="folHlink"/>
                </a:solidFill>
              </a:rPr>
              <a:t>型</a:t>
            </a:r>
            <a:r>
              <a:rPr kumimoji="1" lang="zh-CN" altLang="en-US"/>
              <a:t>电路</a:t>
            </a:r>
          </a:p>
        </p:txBody>
      </p:sp>
      <p:sp>
        <p:nvSpPr>
          <p:cNvPr id="28679" name="Rectangle 7"/>
          <p:cNvSpPr>
            <a:spLocks noChangeArrowheads="1"/>
          </p:cNvSpPr>
          <p:nvPr/>
        </p:nvSpPr>
        <p:spPr bwMode="auto">
          <a:xfrm>
            <a:off x="395288" y="2205038"/>
            <a:ext cx="8424862" cy="822325"/>
          </a:xfrm>
          <a:prstGeom prst="rect">
            <a:avLst/>
          </a:prstGeom>
          <a:noFill/>
          <a:ln w="9525">
            <a:noFill/>
            <a:miter lim="800000"/>
            <a:headEnd/>
            <a:tailEnd/>
          </a:ln>
        </p:spPr>
        <p:txBody>
          <a:bodyPr>
            <a:spAutoFit/>
          </a:bodyPr>
          <a:lstStyle/>
          <a:p>
            <a:pPr defTabSz="914400"/>
            <a:r>
              <a:rPr kumimoji="1" lang="zh-CN" altLang="en-US"/>
              <a:t>  若时序逻辑电路的输出是</a:t>
            </a:r>
            <a:r>
              <a:rPr kumimoji="1" lang="zh-CN" altLang="en-US">
                <a:solidFill>
                  <a:schemeClr val="hlink"/>
                </a:solidFill>
              </a:rPr>
              <a:t>电路输入</a:t>
            </a:r>
            <a:r>
              <a:rPr kumimoji="1" lang="zh-CN" altLang="en-US"/>
              <a:t>和</a:t>
            </a:r>
            <a:r>
              <a:rPr kumimoji="1" lang="zh-CN" altLang="en-US">
                <a:solidFill>
                  <a:schemeClr val="hlink"/>
                </a:solidFill>
              </a:rPr>
              <a:t>电路状态</a:t>
            </a:r>
            <a:r>
              <a:rPr kumimoji="1" lang="zh-CN" altLang="en-US"/>
              <a:t>的函数，则称为</a:t>
            </a:r>
            <a:r>
              <a:rPr kumimoji="1" lang="en-US" altLang="zh-CN">
                <a:latin typeface="Times New Roman" pitchFamily="18" charset="0"/>
              </a:rPr>
              <a:t>Mealy</a:t>
            </a:r>
            <a:r>
              <a:rPr kumimoji="1" lang="zh-CN" altLang="en-US"/>
              <a:t>型时序逻辑电路</a:t>
            </a:r>
          </a:p>
        </p:txBody>
      </p:sp>
      <p:sp>
        <p:nvSpPr>
          <p:cNvPr id="28680" name="Text Box 8"/>
          <p:cNvSpPr txBox="1">
            <a:spLocks noChangeArrowheads="1"/>
          </p:cNvSpPr>
          <p:nvPr/>
        </p:nvSpPr>
        <p:spPr bwMode="auto">
          <a:xfrm>
            <a:off x="3327400" y="3213100"/>
            <a:ext cx="1460500" cy="457200"/>
          </a:xfrm>
          <a:prstGeom prst="rect">
            <a:avLst/>
          </a:prstGeom>
          <a:noFill/>
          <a:ln w="9525">
            <a:noFill/>
            <a:miter lim="800000"/>
            <a:headEnd/>
            <a:tailEnd/>
          </a:ln>
        </p:spPr>
        <p:txBody>
          <a:bodyPr>
            <a:spAutoFit/>
          </a:bodyPr>
          <a:lstStyle/>
          <a:p>
            <a:pPr algn="ctr" defTabSz="914400"/>
            <a:r>
              <a:rPr lang="zh-CN" altLang="en-US">
                <a:solidFill>
                  <a:schemeClr val="folHlink"/>
                </a:solidFill>
              </a:rPr>
              <a:t>状态</a:t>
            </a:r>
            <a:r>
              <a:rPr lang="en-US" altLang="zh-CN">
                <a:solidFill>
                  <a:schemeClr val="folHlink"/>
                </a:solidFill>
                <a:latin typeface="Times New Roman" pitchFamily="18" charset="0"/>
              </a:rPr>
              <a:t>Q</a:t>
            </a:r>
          </a:p>
        </p:txBody>
      </p:sp>
      <p:grpSp>
        <p:nvGrpSpPr>
          <p:cNvPr id="28692" name="Group 20"/>
          <p:cNvGrpSpPr>
            <a:grpSpLocks/>
          </p:cNvGrpSpPr>
          <p:nvPr/>
        </p:nvGrpSpPr>
        <p:grpSpPr bwMode="auto">
          <a:xfrm>
            <a:off x="661988" y="3213100"/>
            <a:ext cx="2820987" cy="457200"/>
            <a:chOff x="417" y="2024"/>
            <a:chExt cx="1777" cy="288"/>
          </a:xfrm>
        </p:grpSpPr>
        <p:sp>
          <p:nvSpPr>
            <p:cNvPr id="4" name="Line 10"/>
            <p:cNvSpPr>
              <a:spLocks noChangeShapeType="1"/>
            </p:cNvSpPr>
            <p:nvPr/>
          </p:nvSpPr>
          <p:spPr bwMode="auto">
            <a:xfrm>
              <a:off x="1605" y="2165"/>
              <a:ext cx="589" cy="0"/>
            </a:xfrm>
            <a:prstGeom prst="line">
              <a:avLst/>
            </a:prstGeom>
            <a:noFill/>
            <a:ln w="38100">
              <a:solidFill>
                <a:srgbClr val="FF6600"/>
              </a:solidFill>
              <a:round/>
              <a:headEnd/>
              <a:tailEnd type="triangle" w="med" len="med"/>
            </a:ln>
          </p:spPr>
          <p:txBody>
            <a:bodyPr/>
            <a:lstStyle/>
            <a:p>
              <a:endParaRPr lang="zh-CN" altLang="en-US"/>
            </a:p>
          </p:txBody>
        </p:sp>
        <p:sp>
          <p:nvSpPr>
            <p:cNvPr id="5" name="Text Box 11"/>
            <p:cNvSpPr txBox="1">
              <a:spLocks noChangeArrowheads="1"/>
            </p:cNvSpPr>
            <p:nvPr/>
          </p:nvSpPr>
          <p:spPr bwMode="auto">
            <a:xfrm>
              <a:off x="417" y="2024"/>
              <a:ext cx="1238" cy="288"/>
            </a:xfrm>
            <a:prstGeom prst="rect">
              <a:avLst/>
            </a:prstGeom>
            <a:noFill/>
            <a:ln w="9525">
              <a:noFill/>
              <a:miter lim="800000"/>
              <a:headEnd/>
              <a:tailEnd/>
            </a:ln>
          </p:spPr>
          <p:txBody>
            <a:bodyPr>
              <a:spAutoFit/>
            </a:bodyPr>
            <a:lstStyle/>
            <a:p>
              <a:pPr algn="ctr" defTabSz="914400"/>
              <a:r>
                <a:rPr lang="zh-CN" altLang="en-US">
                  <a:solidFill>
                    <a:schemeClr val="folHlink"/>
                  </a:solidFill>
                </a:rPr>
                <a:t>过去输入</a:t>
              </a:r>
              <a:r>
                <a:rPr lang="en-US" altLang="zh-CN">
                  <a:solidFill>
                    <a:schemeClr val="folHlink"/>
                  </a:solidFill>
                  <a:latin typeface="Times New Roman" pitchFamily="18" charset="0"/>
                </a:rPr>
                <a:t>X</a:t>
              </a:r>
            </a:p>
          </p:txBody>
        </p:sp>
      </p:grpSp>
      <p:grpSp>
        <p:nvGrpSpPr>
          <p:cNvPr id="28690" name="Group 18"/>
          <p:cNvGrpSpPr>
            <a:grpSpLocks/>
          </p:cNvGrpSpPr>
          <p:nvPr/>
        </p:nvGrpSpPr>
        <p:grpSpPr bwMode="auto">
          <a:xfrm>
            <a:off x="5702300" y="3357563"/>
            <a:ext cx="2541588" cy="647700"/>
            <a:chOff x="3592" y="2115"/>
            <a:chExt cx="1601" cy="408"/>
          </a:xfrm>
        </p:grpSpPr>
        <p:sp>
          <p:nvSpPr>
            <p:cNvPr id="28697" name="AutoShape 15"/>
            <p:cNvSpPr>
              <a:spLocks/>
            </p:cNvSpPr>
            <p:nvPr/>
          </p:nvSpPr>
          <p:spPr bwMode="auto">
            <a:xfrm>
              <a:off x="3592" y="2115"/>
              <a:ext cx="91" cy="408"/>
            </a:xfrm>
            <a:prstGeom prst="rightBrace">
              <a:avLst>
                <a:gd name="adj1" fmla="val 37363"/>
                <a:gd name="adj2" fmla="val 50000"/>
              </a:avLst>
            </a:prstGeom>
            <a:noFill/>
            <a:ln w="28575">
              <a:solidFill>
                <a:schemeClr val="hlink"/>
              </a:solidFill>
              <a:round/>
              <a:headEnd/>
              <a:tailEnd/>
            </a:ln>
          </p:spPr>
          <p:txBody>
            <a:bodyPr wrap="none" anchor="ctr"/>
            <a:lstStyle/>
            <a:p>
              <a:endParaRPr lang="zh-CN" altLang="en-US"/>
            </a:p>
          </p:txBody>
        </p:sp>
        <p:sp>
          <p:nvSpPr>
            <p:cNvPr id="28698" name="Text Box 16"/>
            <p:cNvSpPr txBox="1">
              <a:spLocks noChangeArrowheads="1"/>
            </p:cNvSpPr>
            <p:nvPr/>
          </p:nvSpPr>
          <p:spPr bwMode="auto">
            <a:xfrm>
              <a:off x="4273" y="2160"/>
              <a:ext cx="920" cy="288"/>
            </a:xfrm>
            <a:prstGeom prst="rect">
              <a:avLst/>
            </a:prstGeom>
            <a:noFill/>
            <a:ln w="9525">
              <a:noFill/>
              <a:miter lim="800000"/>
              <a:headEnd/>
              <a:tailEnd/>
            </a:ln>
          </p:spPr>
          <p:txBody>
            <a:bodyPr>
              <a:spAutoFit/>
            </a:bodyPr>
            <a:lstStyle/>
            <a:p>
              <a:pPr algn="ctr" defTabSz="914400"/>
              <a:r>
                <a:rPr lang="zh-CN" altLang="en-US">
                  <a:solidFill>
                    <a:schemeClr val="folHlink"/>
                  </a:solidFill>
                </a:rPr>
                <a:t>输出</a:t>
              </a:r>
              <a:r>
                <a:rPr lang="en-US" altLang="zh-CN">
                  <a:solidFill>
                    <a:schemeClr val="folHlink"/>
                  </a:solidFill>
                  <a:latin typeface="Times New Roman" pitchFamily="18" charset="0"/>
                </a:rPr>
                <a:t>Z</a:t>
              </a:r>
            </a:p>
          </p:txBody>
        </p:sp>
        <p:sp>
          <p:nvSpPr>
            <p:cNvPr id="28699" name="Line 17"/>
            <p:cNvSpPr>
              <a:spLocks noChangeShapeType="1"/>
            </p:cNvSpPr>
            <p:nvPr/>
          </p:nvSpPr>
          <p:spPr bwMode="auto">
            <a:xfrm>
              <a:off x="3788" y="2317"/>
              <a:ext cx="589" cy="0"/>
            </a:xfrm>
            <a:prstGeom prst="line">
              <a:avLst/>
            </a:prstGeom>
            <a:noFill/>
            <a:ln w="38100">
              <a:solidFill>
                <a:srgbClr val="FF6600"/>
              </a:solidFill>
              <a:round/>
              <a:headEnd/>
              <a:tailEnd type="triangle" w="med" len="med"/>
            </a:ln>
          </p:spPr>
          <p:txBody>
            <a:bodyPr/>
            <a:lstStyle/>
            <a:p>
              <a:endParaRPr lang="zh-CN" altLang="en-US"/>
            </a:p>
          </p:txBody>
        </p:sp>
      </p:grpSp>
      <p:sp>
        <p:nvSpPr>
          <p:cNvPr id="28693" name="Line 21"/>
          <p:cNvSpPr>
            <a:spLocks noChangeShapeType="1"/>
          </p:cNvSpPr>
          <p:nvPr/>
        </p:nvSpPr>
        <p:spPr bwMode="auto">
          <a:xfrm>
            <a:off x="4643438" y="3429000"/>
            <a:ext cx="935037" cy="0"/>
          </a:xfrm>
          <a:prstGeom prst="line">
            <a:avLst/>
          </a:prstGeom>
          <a:noFill/>
          <a:ln w="38100">
            <a:solidFill>
              <a:srgbClr val="FF6600"/>
            </a:solidFill>
            <a:round/>
            <a:headEnd/>
            <a:tailEnd type="triangle" w="med" len="med"/>
          </a:ln>
        </p:spPr>
        <p:txBody>
          <a:bodyPr/>
          <a:lstStyle/>
          <a:p>
            <a:endParaRPr lang="zh-CN" altLang="en-US"/>
          </a:p>
        </p:txBody>
      </p:sp>
      <p:grpSp>
        <p:nvGrpSpPr>
          <p:cNvPr id="28694" name="Group 22"/>
          <p:cNvGrpSpPr>
            <a:grpSpLocks/>
          </p:cNvGrpSpPr>
          <p:nvPr/>
        </p:nvGrpSpPr>
        <p:grpSpPr bwMode="auto">
          <a:xfrm>
            <a:off x="661988" y="3692525"/>
            <a:ext cx="4916487" cy="457200"/>
            <a:chOff x="417" y="2326"/>
            <a:chExt cx="3097" cy="288"/>
          </a:xfrm>
        </p:grpSpPr>
        <p:sp>
          <p:nvSpPr>
            <p:cNvPr id="28695" name="Line 23"/>
            <p:cNvSpPr>
              <a:spLocks noChangeShapeType="1"/>
            </p:cNvSpPr>
            <p:nvPr/>
          </p:nvSpPr>
          <p:spPr bwMode="auto">
            <a:xfrm>
              <a:off x="1610" y="2477"/>
              <a:ext cx="1904" cy="0"/>
            </a:xfrm>
            <a:prstGeom prst="line">
              <a:avLst/>
            </a:prstGeom>
            <a:noFill/>
            <a:ln w="38100">
              <a:solidFill>
                <a:srgbClr val="FF6600"/>
              </a:solidFill>
              <a:round/>
              <a:headEnd/>
              <a:tailEnd type="triangle" w="med" len="med"/>
            </a:ln>
          </p:spPr>
          <p:txBody>
            <a:bodyPr/>
            <a:lstStyle/>
            <a:p>
              <a:endParaRPr lang="zh-CN" altLang="en-US"/>
            </a:p>
          </p:txBody>
        </p:sp>
        <p:sp>
          <p:nvSpPr>
            <p:cNvPr id="28696" name="Text Box 24"/>
            <p:cNvSpPr txBox="1">
              <a:spLocks noChangeArrowheads="1"/>
            </p:cNvSpPr>
            <p:nvPr/>
          </p:nvSpPr>
          <p:spPr bwMode="auto">
            <a:xfrm>
              <a:off x="417" y="2326"/>
              <a:ext cx="1238" cy="288"/>
            </a:xfrm>
            <a:prstGeom prst="rect">
              <a:avLst/>
            </a:prstGeom>
            <a:noFill/>
            <a:ln w="9525">
              <a:noFill/>
              <a:miter lim="800000"/>
              <a:headEnd/>
              <a:tailEnd/>
            </a:ln>
          </p:spPr>
          <p:txBody>
            <a:bodyPr>
              <a:spAutoFit/>
            </a:bodyPr>
            <a:lstStyle/>
            <a:p>
              <a:pPr algn="ctr" defTabSz="914400"/>
              <a:r>
                <a:rPr lang="zh-CN" altLang="en-US">
                  <a:solidFill>
                    <a:schemeClr val="folHlink"/>
                  </a:solidFill>
                </a:rPr>
                <a:t>现在输入</a:t>
              </a:r>
              <a:r>
                <a:rPr lang="en-US" altLang="zh-CN">
                  <a:solidFill>
                    <a:schemeClr val="folHlink"/>
                  </a:solidFill>
                  <a:latin typeface="Times New Roman" pitchFamily="18" charset="0"/>
                </a:rPr>
                <a:t>X</a:t>
              </a:r>
            </a:p>
          </p:txBody>
        </p:sp>
      </p:grpSp>
      <p:sp>
        <p:nvSpPr>
          <p:cNvPr id="22600" name="AutoShape 72"/>
          <p:cNvSpPr>
            <a:spLocks noChangeArrowheads="1"/>
          </p:cNvSpPr>
          <p:nvPr/>
        </p:nvSpPr>
        <p:spPr bwMode="auto">
          <a:xfrm>
            <a:off x="6875463" y="2781300"/>
            <a:ext cx="2016125" cy="504825"/>
          </a:xfrm>
          <a:prstGeom prst="wedgeRoundRectCallout">
            <a:avLst>
              <a:gd name="adj1" fmla="val 0"/>
              <a:gd name="adj2" fmla="val 93398"/>
              <a:gd name="adj3" fmla="val 16667"/>
            </a:avLst>
          </a:prstGeom>
          <a:noFill/>
          <a:ln w="22225">
            <a:solidFill>
              <a:schemeClr val="folHlink"/>
            </a:solidFill>
            <a:miter lim="800000"/>
            <a:headEnd/>
            <a:tailEnd/>
          </a:ln>
        </p:spPr>
        <p:txBody>
          <a:bodyPr/>
          <a:lstStyle/>
          <a:p>
            <a:pPr algn="ctr" defTabSz="914400"/>
            <a:r>
              <a:rPr lang="en-US" altLang="zh-CN">
                <a:latin typeface="Times New Roman" pitchFamily="18" charset="0"/>
              </a:rPr>
              <a:t>Z=F</a:t>
            </a:r>
            <a:r>
              <a:rPr lang="en-US" altLang="zh-CN"/>
              <a:t>(</a:t>
            </a:r>
            <a:r>
              <a:rPr lang="en-US" altLang="zh-CN">
                <a:latin typeface="Times New Roman" pitchFamily="18" charset="0"/>
              </a:rPr>
              <a:t>X,Q</a:t>
            </a:r>
            <a:r>
              <a:rPr lang="en-US" altLang="zh-CN"/>
              <a:t>)</a:t>
            </a:r>
            <a:endParaRPr lang="en-US" altLang="zh-CN">
              <a:solidFill>
                <a:schemeClr val="folHlink"/>
              </a:solidFill>
            </a:endParaRPr>
          </a:p>
        </p:txBody>
      </p:sp>
      <p:sp>
        <p:nvSpPr>
          <p:cNvPr id="2" name="Rectangle 6"/>
          <p:cNvSpPr>
            <a:spLocks noChangeArrowheads="1"/>
          </p:cNvSpPr>
          <p:nvPr/>
        </p:nvSpPr>
        <p:spPr bwMode="auto">
          <a:xfrm>
            <a:off x="828675" y="4221163"/>
            <a:ext cx="3603625" cy="457200"/>
          </a:xfrm>
          <a:prstGeom prst="rect">
            <a:avLst/>
          </a:prstGeom>
          <a:noFill/>
          <a:ln w="9525">
            <a:noFill/>
            <a:miter lim="800000"/>
            <a:headEnd/>
            <a:tailEnd/>
          </a:ln>
        </p:spPr>
        <p:txBody>
          <a:bodyPr>
            <a:spAutoFit/>
          </a:bodyPr>
          <a:lstStyle/>
          <a:p>
            <a:pPr defTabSz="914400"/>
            <a:r>
              <a:rPr kumimoji="1" lang="en-US" altLang="zh-CN"/>
              <a:t>(</a:t>
            </a:r>
            <a:r>
              <a:rPr kumimoji="1" lang="en-US" altLang="zh-CN">
                <a:latin typeface="Times New Roman" pitchFamily="18" charset="0"/>
              </a:rPr>
              <a:t>2</a:t>
            </a:r>
            <a:r>
              <a:rPr kumimoji="1" lang="en-US" altLang="zh-CN"/>
              <a:t>) </a:t>
            </a:r>
            <a:r>
              <a:rPr kumimoji="1" lang="en-US" altLang="zh-CN">
                <a:solidFill>
                  <a:schemeClr val="folHlink"/>
                </a:solidFill>
                <a:latin typeface="Times New Roman" pitchFamily="18" charset="0"/>
              </a:rPr>
              <a:t>Moore</a:t>
            </a:r>
            <a:r>
              <a:rPr kumimoji="1" lang="zh-CN" altLang="en-US">
                <a:solidFill>
                  <a:schemeClr val="folHlink"/>
                </a:solidFill>
              </a:rPr>
              <a:t>型</a:t>
            </a:r>
            <a:r>
              <a:rPr kumimoji="1" lang="zh-CN" altLang="en-US"/>
              <a:t>电路</a:t>
            </a:r>
          </a:p>
        </p:txBody>
      </p:sp>
      <p:sp>
        <p:nvSpPr>
          <p:cNvPr id="28700" name="Rectangle 28"/>
          <p:cNvSpPr>
            <a:spLocks noChangeArrowheads="1"/>
          </p:cNvSpPr>
          <p:nvPr/>
        </p:nvSpPr>
        <p:spPr bwMode="auto">
          <a:xfrm>
            <a:off x="539750" y="4724400"/>
            <a:ext cx="8135938" cy="822325"/>
          </a:xfrm>
          <a:prstGeom prst="rect">
            <a:avLst/>
          </a:prstGeom>
          <a:noFill/>
          <a:ln w="9525">
            <a:noFill/>
            <a:miter lim="800000"/>
            <a:headEnd/>
            <a:tailEnd/>
          </a:ln>
        </p:spPr>
        <p:txBody>
          <a:bodyPr>
            <a:spAutoFit/>
          </a:bodyPr>
          <a:lstStyle/>
          <a:p>
            <a:pPr defTabSz="914400"/>
            <a:r>
              <a:rPr kumimoji="1" lang="zh-CN" altLang="en-US"/>
              <a:t>  若时序逻辑电路的输出仅仅是</a:t>
            </a:r>
            <a:r>
              <a:rPr kumimoji="1" lang="zh-CN" altLang="en-US">
                <a:solidFill>
                  <a:schemeClr val="hlink"/>
                </a:solidFill>
              </a:rPr>
              <a:t>电路状态</a:t>
            </a:r>
            <a:r>
              <a:rPr kumimoji="1" lang="zh-CN" altLang="en-US"/>
              <a:t>的函数，则称为</a:t>
            </a:r>
            <a:r>
              <a:rPr kumimoji="1" lang="en-US" altLang="zh-CN">
                <a:latin typeface="Times New Roman" pitchFamily="18" charset="0"/>
              </a:rPr>
              <a:t>Moore</a:t>
            </a:r>
            <a:r>
              <a:rPr kumimoji="1" lang="zh-CN" altLang="en-US"/>
              <a:t>型时序逻辑电路</a:t>
            </a:r>
          </a:p>
        </p:txBody>
      </p:sp>
      <p:sp>
        <p:nvSpPr>
          <p:cNvPr id="28701" name="Text Box 29"/>
          <p:cNvSpPr txBox="1">
            <a:spLocks noChangeArrowheads="1"/>
          </p:cNvSpPr>
          <p:nvPr/>
        </p:nvSpPr>
        <p:spPr bwMode="auto">
          <a:xfrm>
            <a:off x="3327400" y="5661025"/>
            <a:ext cx="1460500" cy="457200"/>
          </a:xfrm>
          <a:prstGeom prst="rect">
            <a:avLst/>
          </a:prstGeom>
          <a:noFill/>
          <a:ln w="9525">
            <a:noFill/>
            <a:miter lim="800000"/>
            <a:headEnd/>
            <a:tailEnd/>
          </a:ln>
        </p:spPr>
        <p:txBody>
          <a:bodyPr>
            <a:spAutoFit/>
          </a:bodyPr>
          <a:lstStyle/>
          <a:p>
            <a:pPr algn="ctr" defTabSz="914400"/>
            <a:r>
              <a:rPr lang="zh-CN" altLang="en-US">
                <a:solidFill>
                  <a:schemeClr val="folHlink"/>
                </a:solidFill>
              </a:rPr>
              <a:t>状态</a:t>
            </a:r>
            <a:r>
              <a:rPr lang="en-US" altLang="zh-CN">
                <a:solidFill>
                  <a:schemeClr val="folHlink"/>
                </a:solidFill>
                <a:latin typeface="Times New Roman" pitchFamily="18" charset="0"/>
              </a:rPr>
              <a:t>Q</a:t>
            </a:r>
          </a:p>
        </p:txBody>
      </p:sp>
      <p:grpSp>
        <p:nvGrpSpPr>
          <p:cNvPr id="28702" name="Group 30"/>
          <p:cNvGrpSpPr>
            <a:grpSpLocks/>
          </p:cNvGrpSpPr>
          <p:nvPr/>
        </p:nvGrpSpPr>
        <p:grpSpPr bwMode="auto">
          <a:xfrm>
            <a:off x="661988" y="5661025"/>
            <a:ext cx="2820987" cy="457200"/>
            <a:chOff x="417" y="2024"/>
            <a:chExt cx="1777" cy="288"/>
          </a:xfrm>
        </p:grpSpPr>
        <p:sp>
          <p:nvSpPr>
            <p:cNvPr id="6" name="Line 31"/>
            <p:cNvSpPr>
              <a:spLocks noChangeShapeType="1"/>
            </p:cNvSpPr>
            <p:nvPr/>
          </p:nvSpPr>
          <p:spPr bwMode="auto">
            <a:xfrm>
              <a:off x="1605" y="2165"/>
              <a:ext cx="589" cy="0"/>
            </a:xfrm>
            <a:prstGeom prst="line">
              <a:avLst/>
            </a:prstGeom>
            <a:noFill/>
            <a:ln w="38100">
              <a:solidFill>
                <a:srgbClr val="FF6600"/>
              </a:solidFill>
              <a:round/>
              <a:headEnd/>
              <a:tailEnd type="triangle" w="med" len="med"/>
            </a:ln>
          </p:spPr>
          <p:txBody>
            <a:bodyPr/>
            <a:lstStyle/>
            <a:p>
              <a:endParaRPr lang="zh-CN" altLang="en-US"/>
            </a:p>
          </p:txBody>
        </p:sp>
        <p:sp>
          <p:nvSpPr>
            <p:cNvPr id="7" name="Text Box 32"/>
            <p:cNvSpPr txBox="1">
              <a:spLocks noChangeArrowheads="1"/>
            </p:cNvSpPr>
            <p:nvPr/>
          </p:nvSpPr>
          <p:spPr bwMode="auto">
            <a:xfrm>
              <a:off x="417" y="2024"/>
              <a:ext cx="1238" cy="288"/>
            </a:xfrm>
            <a:prstGeom prst="rect">
              <a:avLst/>
            </a:prstGeom>
            <a:noFill/>
            <a:ln w="9525">
              <a:noFill/>
              <a:miter lim="800000"/>
              <a:headEnd/>
              <a:tailEnd/>
            </a:ln>
          </p:spPr>
          <p:txBody>
            <a:bodyPr>
              <a:spAutoFit/>
            </a:bodyPr>
            <a:lstStyle/>
            <a:p>
              <a:pPr algn="ctr" defTabSz="914400"/>
              <a:r>
                <a:rPr lang="zh-CN" altLang="en-US">
                  <a:solidFill>
                    <a:schemeClr val="folHlink"/>
                  </a:solidFill>
                </a:rPr>
                <a:t>所有输入</a:t>
              </a:r>
              <a:r>
                <a:rPr lang="en-US" altLang="zh-CN">
                  <a:solidFill>
                    <a:schemeClr val="folHlink"/>
                  </a:solidFill>
                  <a:latin typeface="Times New Roman" pitchFamily="18" charset="0"/>
                </a:rPr>
                <a:t>X</a:t>
              </a:r>
            </a:p>
          </p:txBody>
        </p:sp>
      </p:grpSp>
      <p:grpSp>
        <p:nvGrpSpPr>
          <p:cNvPr id="28709" name="Group 37"/>
          <p:cNvGrpSpPr>
            <a:grpSpLocks/>
          </p:cNvGrpSpPr>
          <p:nvPr/>
        </p:nvGrpSpPr>
        <p:grpSpPr bwMode="auto">
          <a:xfrm>
            <a:off x="4572000" y="5635625"/>
            <a:ext cx="2230438" cy="457200"/>
            <a:chOff x="3620" y="3702"/>
            <a:chExt cx="1405" cy="288"/>
          </a:xfrm>
        </p:grpSpPr>
        <p:sp>
          <p:nvSpPr>
            <p:cNvPr id="28691" name="Text Box 35"/>
            <p:cNvSpPr txBox="1">
              <a:spLocks noChangeArrowheads="1"/>
            </p:cNvSpPr>
            <p:nvPr/>
          </p:nvSpPr>
          <p:spPr bwMode="auto">
            <a:xfrm>
              <a:off x="4105" y="3702"/>
              <a:ext cx="920" cy="288"/>
            </a:xfrm>
            <a:prstGeom prst="rect">
              <a:avLst/>
            </a:prstGeom>
            <a:noFill/>
            <a:ln w="9525">
              <a:noFill/>
              <a:miter lim="800000"/>
              <a:headEnd/>
              <a:tailEnd/>
            </a:ln>
          </p:spPr>
          <p:txBody>
            <a:bodyPr>
              <a:spAutoFit/>
            </a:bodyPr>
            <a:lstStyle/>
            <a:p>
              <a:pPr algn="ctr" defTabSz="914400"/>
              <a:r>
                <a:rPr lang="zh-CN" altLang="en-US">
                  <a:solidFill>
                    <a:schemeClr val="folHlink"/>
                  </a:solidFill>
                </a:rPr>
                <a:t>输出</a:t>
              </a:r>
              <a:r>
                <a:rPr lang="en-US" altLang="zh-CN">
                  <a:solidFill>
                    <a:schemeClr val="folHlink"/>
                  </a:solidFill>
                  <a:latin typeface="Times New Roman" pitchFamily="18" charset="0"/>
                </a:rPr>
                <a:t>Z</a:t>
              </a:r>
            </a:p>
          </p:txBody>
        </p:sp>
        <p:sp>
          <p:nvSpPr>
            <p:cNvPr id="8" name="Line 36"/>
            <p:cNvSpPr>
              <a:spLocks noChangeShapeType="1"/>
            </p:cNvSpPr>
            <p:nvPr/>
          </p:nvSpPr>
          <p:spPr bwMode="auto">
            <a:xfrm>
              <a:off x="3620" y="3859"/>
              <a:ext cx="589" cy="0"/>
            </a:xfrm>
            <a:prstGeom prst="line">
              <a:avLst/>
            </a:prstGeom>
            <a:noFill/>
            <a:ln w="38100">
              <a:solidFill>
                <a:srgbClr val="FF6600"/>
              </a:solidFill>
              <a:round/>
              <a:headEnd/>
              <a:tailEnd type="triangle" w="med" len="med"/>
            </a:ln>
          </p:spPr>
          <p:txBody>
            <a:bodyPr/>
            <a:lstStyle/>
            <a:p>
              <a:endParaRPr lang="zh-CN" altLang="en-US"/>
            </a:p>
          </p:txBody>
        </p:sp>
      </p:grpSp>
      <p:sp>
        <p:nvSpPr>
          <p:cNvPr id="3" name="AutoShape 72"/>
          <p:cNvSpPr>
            <a:spLocks noChangeArrowheads="1"/>
          </p:cNvSpPr>
          <p:nvPr/>
        </p:nvSpPr>
        <p:spPr bwMode="auto">
          <a:xfrm>
            <a:off x="7091363" y="5300663"/>
            <a:ext cx="1800225" cy="504825"/>
          </a:xfrm>
          <a:prstGeom prst="wedgeRoundRectCallout">
            <a:avLst>
              <a:gd name="adj1" fmla="val -75838"/>
              <a:gd name="adj2" fmla="val 60690"/>
              <a:gd name="adj3" fmla="val 16667"/>
            </a:avLst>
          </a:prstGeom>
          <a:noFill/>
          <a:ln w="22225">
            <a:solidFill>
              <a:schemeClr val="folHlink"/>
            </a:solidFill>
            <a:miter lim="800000"/>
            <a:headEnd/>
            <a:tailEnd/>
          </a:ln>
        </p:spPr>
        <p:txBody>
          <a:bodyPr/>
          <a:lstStyle/>
          <a:p>
            <a:pPr algn="ctr" defTabSz="914400"/>
            <a:r>
              <a:rPr lang="en-US" altLang="zh-CN">
                <a:latin typeface="Times New Roman" pitchFamily="18" charset="0"/>
              </a:rPr>
              <a:t>Z=F</a:t>
            </a:r>
            <a:r>
              <a:rPr lang="en-US" altLang="zh-CN"/>
              <a:t>(</a:t>
            </a:r>
            <a:r>
              <a:rPr lang="en-US" altLang="zh-CN">
                <a:latin typeface="Times New Roman" pitchFamily="18" charset="0"/>
              </a:rPr>
              <a:t>Q</a:t>
            </a:r>
            <a:r>
              <a:rPr lang="en-US" altLang="zh-CN"/>
              <a:t>)</a:t>
            </a:r>
            <a:endParaRPr lang="en-US" altLang="zh-CN">
              <a:solidFill>
                <a:schemeClr val="folHlink"/>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blinds(horizontal)">
                                      <p:cBhvr>
                                        <p:cTn id="12" dur="500"/>
                                        <p:tgtEl>
                                          <p:spTgt spid="245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28679"/>
                                        </p:tgtEl>
                                        <p:attrNameLst>
                                          <p:attrName>style.visibility</p:attrName>
                                        </p:attrNameLst>
                                      </p:cBhvr>
                                      <p:to>
                                        <p:strVal val="visible"/>
                                      </p:to>
                                    </p:set>
                                    <p:anim calcmode="discrete" valueType="clr">
                                      <p:cBhvr override="childStyle">
                                        <p:cTn id="17" dur="80"/>
                                        <p:tgtEl>
                                          <p:spTgt spid="28679"/>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28679"/>
                                        </p:tgtEl>
                                        <p:attrNameLst>
                                          <p:attrName>fillcolor</p:attrName>
                                        </p:attrNameLst>
                                      </p:cBhvr>
                                      <p:tavLst>
                                        <p:tav tm="0">
                                          <p:val>
                                            <p:clrVal>
                                              <a:schemeClr val="accent2"/>
                                            </p:clrVal>
                                          </p:val>
                                        </p:tav>
                                        <p:tav tm="50000">
                                          <p:val>
                                            <p:clrVal>
                                              <a:schemeClr val="hlink"/>
                                            </p:clrVal>
                                          </p:val>
                                        </p:tav>
                                      </p:tavLst>
                                    </p:anim>
                                    <p:set>
                                      <p:cBhvr>
                                        <p:cTn id="19" dur="80"/>
                                        <p:tgtEl>
                                          <p:spTgt spid="28679"/>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680"/>
                                        </p:tgtEl>
                                        <p:attrNameLst>
                                          <p:attrName>style.visibility</p:attrName>
                                        </p:attrNameLst>
                                      </p:cBhvr>
                                      <p:to>
                                        <p:strVal val="visible"/>
                                      </p:to>
                                    </p:set>
                                    <p:animEffect transition="in" filter="blinds(horizontal)">
                                      <p:cBhvr>
                                        <p:cTn id="24" dur="500"/>
                                        <p:tgtEl>
                                          <p:spTgt spid="2868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692"/>
                                        </p:tgtEl>
                                        <p:attrNameLst>
                                          <p:attrName>style.visibility</p:attrName>
                                        </p:attrNameLst>
                                      </p:cBhvr>
                                      <p:to>
                                        <p:strVal val="visible"/>
                                      </p:to>
                                    </p:set>
                                    <p:animEffect transition="in" filter="wipe(left)">
                                      <p:cBhvr>
                                        <p:cTn id="29" dur="500"/>
                                        <p:tgtEl>
                                          <p:spTgt spid="286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693"/>
                                        </p:tgtEl>
                                        <p:attrNameLst>
                                          <p:attrName>style.visibility</p:attrName>
                                        </p:attrNameLst>
                                      </p:cBhvr>
                                      <p:to>
                                        <p:strVal val="visible"/>
                                      </p:to>
                                    </p:set>
                                    <p:animEffect transition="in" filter="wipe(left)">
                                      <p:cBhvr>
                                        <p:cTn id="34" dur="500"/>
                                        <p:tgtEl>
                                          <p:spTgt spid="28693"/>
                                        </p:tgtEl>
                                      </p:cBhvr>
                                    </p:animEffect>
                                  </p:childTnLst>
                                </p:cTn>
                              </p:par>
                              <p:par>
                                <p:cTn id="35" presetID="22" presetClass="entr" presetSubtype="8" fill="hold" nodeType="withEffect">
                                  <p:stCondLst>
                                    <p:cond delay="0"/>
                                  </p:stCondLst>
                                  <p:childTnLst>
                                    <p:set>
                                      <p:cBhvr>
                                        <p:cTn id="36" dur="1" fill="hold">
                                          <p:stCondLst>
                                            <p:cond delay="0"/>
                                          </p:stCondLst>
                                        </p:cTn>
                                        <p:tgtEl>
                                          <p:spTgt spid="28694"/>
                                        </p:tgtEl>
                                        <p:attrNameLst>
                                          <p:attrName>style.visibility</p:attrName>
                                        </p:attrNameLst>
                                      </p:cBhvr>
                                      <p:to>
                                        <p:strVal val="visible"/>
                                      </p:to>
                                    </p:set>
                                    <p:animEffect transition="in" filter="wipe(left)">
                                      <p:cBhvr>
                                        <p:cTn id="37" dur="500"/>
                                        <p:tgtEl>
                                          <p:spTgt spid="28694"/>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28690"/>
                                        </p:tgtEl>
                                        <p:attrNameLst>
                                          <p:attrName>style.visibility</p:attrName>
                                        </p:attrNameLst>
                                      </p:cBhvr>
                                      <p:to>
                                        <p:strVal val="visible"/>
                                      </p:to>
                                    </p:set>
                                    <p:animEffect transition="in" filter="wipe(down)">
                                      <p:cBhvr>
                                        <p:cTn id="41" dur="500"/>
                                        <p:tgtEl>
                                          <p:spTgt spid="2869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2600"/>
                                        </p:tgtEl>
                                        <p:attrNameLst>
                                          <p:attrName>style.visibility</p:attrName>
                                        </p:attrNameLst>
                                      </p:cBhvr>
                                      <p:to>
                                        <p:strVal val="visible"/>
                                      </p:to>
                                    </p:set>
                                    <p:anim calcmode="lin" valueType="num">
                                      <p:cBhvr additive="base">
                                        <p:cTn id="46" dur="500" fill="hold"/>
                                        <p:tgtEl>
                                          <p:spTgt spid="22600"/>
                                        </p:tgtEl>
                                        <p:attrNameLst>
                                          <p:attrName>ppt_x</p:attrName>
                                        </p:attrNameLst>
                                      </p:cBhvr>
                                      <p:tavLst>
                                        <p:tav tm="0">
                                          <p:val>
                                            <p:strVal val="1+#ppt_w/2"/>
                                          </p:val>
                                        </p:tav>
                                        <p:tav tm="100000">
                                          <p:val>
                                            <p:strVal val="#ppt_x"/>
                                          </p:val>
                                        </p:tav>
                                      </p:tavLst>
                                    </p:anim>
                                    <p:anim calcmode="lin" valueType="num">
                                      <p:cBhvr additive="base">
                                        <p:cTn id="47" dur="500" fill="hold"/>
                                        <p:tgtEl>
                                          <p:spTgt spid="2260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0" end="0"/>
                                            </p:txEl>
                                          </p:spTgt>
                                        </p:tgtEl>
                                        <p:attrNameLst>
                                          <p:attrName>style.visibility</p:attrName>
                                        </p:attrNameLst>
                                      </p:cBhvr>
                                      <p:to>
                                        <p:strVal val="visible"/>
                                      </p:to>
                                    </p:set>
                                    <p:animEffect transition="in" filter="blinds(horizontal)">
                                      <p:cBhvr>
                                        <p:cTn id="52" dur="500"/>
                                        <p:tgtEl>
                                          <p:spTgt spid="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28700"/>
                                        </p:tgtEl>
                                        <p:attrNameLst>
                                          <p:attrName>style.visibility</p:attrName>
                                        </p:attrNameLst>
                                      </p:cBhvr>
                                      <p:to>
                                        <p:strVal val="visible"/>
                                      </p:to>
                                    </p:set>
                                    <p:anim calcmode="discrete" valueType="clr">
                                      <p:cBhvr override="childStyle">
                                        <p:cTn id="57" dur="80"/>
                                        <p:tgtEl>
                                          <p:spTgt spid="28700"/>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28700"/>
                                        </p:tgtEl>
                                        <p:attrNameLst>
                                          <p:attrName>fillcolor</p:attrName>
                                        </p:attrNameLst>
                                      </p:cBhvr>
                                      <p:tavLst>
                                        <p:tav tm="0">
                                          <p:val>
                                            <p:clrVal>
                                              <a:schemeClr val="accent2"/>
                                            </p:clrVal>
                                          </p:val>
                                        </p:tav>
                                        <p:tav tm="50000">
                                          <p:val>
                                            <p:clrVal>
                                              <a:schemeClr val="hlink"/>
                                            </p:clrVal>
                                          </p:val>
                                        </p:tav>
                                      </p:tavLst>
                                    </p:anim>
                                    <p:set>
                                      <p:cBhvr>
                                        <p:cTn id="59" dur="80"/>
                                        <p:tgtEl>
                                          <p:spTgt spid="28700"/>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8701"/>
                                        </p:tgtEl>
                                        <p:attrNameLst>
                                          <p:attrName>style.visibility</p:attrName>
                                        </p:attrNameLst>
                                      </p:cBhvr>
                                      <p:to>
                                        <p:strVal val="visible"/>
                                      </p:to>
                                    </p:set>
                                    <p:animEffect transition="in" filter="blinds(horizontal)">
                                      <p:cBhvr>
                                        <p:cTn id="64" dur="500"/>
                                        <p:tgtEl>
                                          <p:spTgt spid="2870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8702"/>
                                        </p:tgtEl>
                                        <p:attrNameLst>
                                          <p:attrName>style.visibility</p:attrName>
                                        </p:attrNameLst>
                                      </p:cBhvr>
                                      <p:to>
                                        <p:strVal val="visible"/>
                                      </p:to>
                                    </p:set>
                                    <p:animEffect transition="in" filter="wipe(left)">
                                      <p:cBhvr>
                                        <p:cTn id="69" dur="500"/>
                                        <p:tgtEl>
                                          <p:spTgt spid="28702"/>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28709"/>
                                        </p:tgtEl>
                                        <p:attrNameLst>
                                          <p:attrName>style.visibility</p:attrName>
                                        </p:attrNameLst>
                                      </p:cBhvr>
                                      <p:to>
                                        <p:strVal val="visible"/>
                                      </p:to>
                                    </p:set>
                                    <p:animEffect transition="in" filter="strips(downRight)">
                                      <p:cBhvr>
                                        <p:cTn id="74" dur="500"/>
                                        <p:tgtEl>
                                          <p:spTgt spid="28709"/>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additive="base">
                                        <p:cTn id="79" dur="500" fill="hold"/>
                                        <p:tgtEl>
                                          <p:spTgt spid="3"/>
                                        </p:tgtEl>
                                        <p:attrNameLst>
                                          <p:attrName>ppt_x</p:attrName>
                                        </p:attrNameLst>
                                      </p:cBhvr>
                                      <p:tavLst>
                                        <p:tav tm="0">
                                          <p:val>
                                            <p:strVal val="1+#ppt_w/2"/>
                                          </p:val>
                                        </p:tav>
                                        <p:tav tm="100000">
                                          <p:val>
                                            <p:strVal val="#ppt_x"/>
                                          </p:val>
                                        </p:tav>
                                      </p:tavLst>
                                    </p:anim>
                                    <p:anim calcmode="lin" valueType="num">
                                      <p:cBhvr additive="base">
                                        <p:cTn id="8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9" grpId="0"/>
      <p:bldP spid="28680" grpId="0"/>
      <p:bldP spid="28693" grpId="0" animBg="1"/>
      <p:bldP spid="22600" grpId="0" animBg="1"/>
      <p:bldP spid="28700" grpId="0"/>
      <p:bldP spid="28701"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0722"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时序逻辑电路的分类</a:t>
            </a:r>
          </a:p>
        </p:txBody>
      </p:sp>
      <p:grpSp>
        <p:nvGrpSpPr>
          <p:cNvPr id="30814" name="Group 94"/>
          <p:cNvGrpSpPr>
            <a:grpSpLocks/>
          </p:cNvGrpSpPr>
          <p:nvPr/>
        </p:nvGrpSpPr>
        <p:grpSpPr bwMode="auto">
          <a:xfrm>
            <a:off x="74613" y="1773238"/>
            <a:ext cx="4857750" cy="3338512"/>
            <a:chOff x="159" y="1372"/>
            <a:chExt cx="3060" cy="2103"/>
          </a:xfrm>
        </p:grpSpPr>
        <p:grpSp>
          <p:nvGrpSpPr>
            <p:cNvPr id="30785" name="Group 93"/>
            <p:cNvGrpSpPr>
              <a:grpSpLocks/>
            </p:cNvGrpSpPr>
            <p:nvPr/>
          </p:nvGrpSpPr>
          <p:grpSpPr bwMode="auto">
            <a:xfrm>
              <a:off x="159" y="1372"/>
              <a:ext cx="2688" cy="2103"/>
              <a:chOff x="159" y="1344"/>
              <a:chExt cx="2688" cy="2103"/>
            </a:xfrm>
          </p:grpSpPr>
          <p:grpSp>
            <p:nvGrpSpPr>
              <p:cNvPr id="30798" name="Group 50"/>
              <p:cNvGrpSpPr>
                <a:grpSpLocks/>
              </p:cNvGrpSpPr>
              <p:nvPr/>
            </p:nvGrpSpPr>
            <p:grpSpPr bwMode="auto">
              <a:xfrm>
                <a:off x="159" y="1344"/>
                <a:ext cx="2688" cy="1043"/>
                <a:chOff x="1123" y="2115"/>
                <a:chExt cx="2688" cy="1043"/>
              </a:xfrm>
            </p:grpSpPr>
            <p:grpSp>
              <p:nvGrpSpPr>
                <p:cNvPr id="2" name="Group 27"/>
                <p:cNvGrpSpPr>
                  <a:grpSpLocks/>
                </p:cNvGrpSpPr>
                <p:nvPr/>
              </p:nvGrpSpPr>
              <p:grpSpPr bwMode="auto">
                <a:xfrm>
                  <a:off x="1123" y="2115"/>
                  <a:ext cx="797" cy="288"/>
                  <a:chOff x="1357" y="2045"/>
                  <a:chExt cx="797" cy="288"/>
                </a:xfrm>
              </p:grpSpPr>
              <p:sp>
                <p:nvSpPr>
                  <p:cNvPr id="30828" name="Line 25"/>
                  <p:cNvSpPr>
                    <a:spLocks noChangeShapeType="1"/>
                  </p:cNvSpPr>
                  <p:nvPr/>
                </p:nvSpPr>
                <p:spPr bwMode="auto">
                  <a:xfrm>
                    <a:off x="1791" y="2205"/>
                    <a:ext cx="363" cy="0"/>
                  </a:xfrm>
                  <a:prstGeom prst="line">
                    <a:avLst/>
                  </a:prstGeom>
                  <a:noFill/>
                  <a:ln w="38100">
                    <a:solidFill>
                      <a:schemeClr val="folHlink"/>
                    </a:solidFill>
                    <a:round/>
                    <a:headEnd/>
                    <a:tailEnd type="triangle" w="med" len="med"/>
                  </a:ln>
                </p:spPr>
                <p:txBody>
                  <a:bodyPr/>
                  <a:lstStyle/>
                  <a:p>
                    <a:endParaRPr lang="zh-CN" altLang="en-US"/>
                  </a:p>
                </p:txBody>
              </p:sp>
              <p:sp>
                <p:nvSpPr>
                  <p:cNvPr id="3" name="Text Box 26"/>
                  <p:cNvSpPr txBox="1">
                    <a:spLocks noChangeArrowheads="1"/>
                  </p:cNvSpPr>
                  <p:nvPr/>
                </p:nvSpPr>
                <p:spPr bwMode="auto">
                  <a:xfrm>
                    <a:off x="1357" y="204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r>
                      <a:rPr lang="en-US" altLang="zh-CN" baseline="-25000">
                        <a:latin typeface="Times New Roman" pitchFamily="18" charset="0"/>
                      </a:rPr>
                      <a:t>1</a:t>
                    </a:r>
                  </a:p>
                </p:txBody>
              </p:sp>
            </p:grpSp>
            <p:grpSp>
              <p:nvGrpSpPr>
                <p:cNvPr id="30815" name="Group 31"/>
                <p:cNvGrpSpPr>
                  <a:grpSpLocks/>
                </p:cNvGrpSpPr>
                <p:nvPr/>
              </p:nvGrpSpPr>
              <p:grpSpPr bwMode="auto">
                <a:xfrm>
                  <a:off x="1127" y="2507"/>
                  <a:ext cx="797" cy="288"/>
                  <a:chOff x="1357" y="2045"/>
                  <a:chExt cx="797" cy="288"/>
                </a:xfrm>
              </p:grpSpPr>
              <p:sp>
                <p:nvSpPr>
                  <p:cNvPr id="30826" name="Line 32"/>
                  <p:cNvSpPr>
                    <a:spLocks noChangeShapeType="1"/>
                  </p:cNvSpPr>
                  <p:nvPr/>
                </p:nvSpPr>
                <p:spPr bwMode="auto">
                  <a:xfrm>
                    <a:off x="1791" y="2205"/>
                    <a:ext cx="363" cy="0"/>
                  </a:xfrm>
                  <a:prstGeom prst="line">
                    <a:avLst/>
                  </a:prstGeom>
                  <a:noFill/>
                  <a:ln w="38100">
                    <a:solidFill>
                      <a:schemeClr val="folHlink"/>
                    </a:solidFill>
                    <a:round/>
                    <a:headEnd/>
                    <a:tailEnd type="triangle" w="med" len="med"/>
                  </a:ln>
                </p:spPr>
                <p:txBody>
                  <a:bodyPr/>
                  <a:lstStyle/>
                  <a:p>
                    <a:endParaRPr lang="zh-CN" altLang="en-US"/>
                  </a:p>
                </p:txBody>
              </p:sp>
              <p:sp>
                <p:nvSpPr>
                  <p:cNvPr id="30827" name="Text Box 33"/>
                  <p:cNvSpPr txBox="1">
                    <a:spLocks noChangeArrowheads="1"/>
                  </p:cNvSpPr>
                  <p:nvPr/>
                </p:nvSpPr>
                <p:spPr bwMode="auto">
                  <a:xfrm>
                    <a:off x="1357" y="204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r>
                      <a:rPr lang="en-US" altLang="zh-CN" baseline="-25000">
                        <a:latin typeface="Times New Roman" pitchFamily="18" charset="0"/>
                      </a:rPr>
                      <a:t>n</a:t>
                    </a:r>
                  </a:p>
                </p:txBody>
              </p:sp>
            </p:grpSp>
            <p:sp>
              <p:nvSpPr>
                <p:cNvPr id="30816" name="Text Box 34"/>
                <p:cNvSpPr txBox="1">
                  <a:spLocks noChangeArrowheads="1"/>
                </p:cNvSpPr>
                <p:nvPr/>
              </p:nvSpPr>
              <p:spPr bwMode="auto">
                <a:xfrm>
                  <a:off x="1474" y="2320"/>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30817" name="Group 39"/>
                <p:cNvGrpSpPr>
                  <a:grpSpLocks/>
                </p:cNvGrpSpPr>
                <p:nvPr/>
              </p:nvGrpSpPr>
              <p:grpSpPr bwMode="auto">
                <a:xfrm>
                  <a:off x="3064" y="2123"/>
                  <a:ext cx="747" cy="288"/>
                  <a:chOff x="2501" y="2053"/>
                  <a:chExt cx="747" cy="288"/>
                </a:xfrm>
              </p:grpSpPr>
              <p:sp>
                <p:nvSpPr>
                  <p:cNvPr id="30824" name="Line 37"/>
                  <p:cNvSpPr>
                    <a:spLocks noChangeShapeType="1"/>
                  </p:cNvSpPr>
                  <p:nvPr/>
                </p:nvSpPr>
                <p:spPr bwMode="auto">
                  <a:xfrm>
                    <a:off x="2501" y="2205"/>
                    <a:ext cx="362" cy="0"/>
                  </a:xfrm>
                  <a:prstGeom prst="line">
                    <a:avLst/>
                  </a:prstGeom>
                  <a:noFill/>
                  <a:ln w="38100">
                    <a:solidFill>
                      <a:schemeClr val="folHlink"/>
                    </a:solidFill>
                    <a:round/>
                    <a:headEnd/>
                    <a:tailEnd type="triangle" w="med" len="med"/>
                  </a:ln>
                </p:spPr>
                <p:txBody>
                  <a:bodyPr/>
                  <a:lstStyle/>
                  <a:p>
                    <a:endParaRPr lang="zh-CN" altLang="en-US"/>
                  </a:p>
                </p:txBody>
              </p:sp>
              <p:sp>
                <p:nvSpPr>
                  <p:cNvPr id="30825" name="Text Box 38"/>
                  <p:cNvSpPr txBox="1">
                    <a:spLocks noChangeArrowheads="1"/>
                  </p:cNvSpPr>
                  <p:nvPr/>
                </p:nvSpPr>
                <p:spPr bwMode="auto">
                  <a:xfrm>
                    <a:off x="2827" y="205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Z</a:t>
                    </a:r>
                    <a:r>
                      <a:rPr lang="en-US" altLang="zh-CN" baseline="-25000">
                        <a:latin typeface="Times New Roman" pitchFamily="18" charset="0"/>
                      </a:rPr>
                      <a:t>1</a:t>
                    </a:r>
                  </a:p>
                </p:txBody>
              </p:sp>
            </p:grpSp>
            <p:grpSp>
              <p:nvGrpSpPr>
                <p:cNvPr id="30818" name="Group 43"/>
                <p:cNvGrpSpPr>
                  <a:grpSpLocks/>
                </p:cNvGrpSpPr>
                <p:nvPr/>
              </p:nvGrpSpPr>
              <p:grpSpPr bwMode="auto">
                <a:xfrm>
                  <a:off x="3061" y="2515"/>
                  <a:ext cx="747" cy="288"/>
                  <a:chOff x="2501" y="2053"/>
                  <a:chExt cx="747" cy="288"/>
                </a:xfrm>
              </p:grpSpPr>
              <p:sp>
                <p:nvSpPr>
                  <p:cNvPr id="30822" name="Line 44"/>
                  <p:cNvSpPr>
                    <a:spLocks noChangeShapeType="1"/>
                  </p:cNvSpPr>
                  <p:nvPr/>
                </p:nvSpPr>
                <p:spPr bwMode="auto">
                  <a:xfrm>
                    <a:off x="2501" y="2205"/>
                    <a:ext cx="362" cy="0"/>
                  </a:xfrm>
                  <a:prstGeom prst="line">
                    <a:avLst/>
                  </a:prstGeom>
                  <a:noFill/>
                  <a:ln w="38100">
                    <a:solidFill>
                      <a:schemeClr val="folHlink"/>
                    </a:solidFill>
                    <a:round/>
                    <a:headEnd/>
                    <a:tailEnd type="triangle" w="med" len="med"/>
                  </a:ln>
                </p:spPr>
                <p:txBody>
                  <a:bodyPr/>
                  <a:lstStyle/>
                  <a:p>
                    <a:endParaRPr lang="zh-CN" altLang="en-US"/>
                  </a:p>
                </p:txBody>
              </p:sp>
              <p:sp>
                <p:nvSpPr>
                  <p:cNvPr id="4" name="Text Box 45"/>
                  <p:cNvSpPr txBox="1">
                    <a:spLocks noChangeArrowheads="1"/>
                  </p:cNvSpPr>
                  <p:nvPr/>
                </p:nvSpPr>
                <p:spPr bwMode="auto">
                  <a:xfrm>
                    <a:off x="2827" y="205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Z</a:t>
                    </a:r>
                    <a:r>
                      <a:rPr lang="en-US" altLang="zh-CN" baseline="-25000">
                        <a:latin typeface="Times New Roman" pitchFamily="18" charset="0"/>
                      </a:rPr>
                      <a:t>m</a:t>
                    </a:r>
                  </a:p>
                </p:txBody>
              </p:sp>
            </p:grpSp>
            <p:sp>
              <p:nvSpPr>
                <p:cNvPr id="5" name="Text Box 46"/>
                <p:cNvSpPr txBox="1">
                  <a:spLocks noChangeArrowheads="1"/>
                </p:cNvSpPr>
                <p:nvPr/>
              </p:nvSpPr>
              <p:spPr bwMode="auto">
                <a:xfrm>
                  <a:off x="3050" y="2318"/>
                  <a:ext cx="420"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sp>
              <p:nvSpPr>
                <p:cNvPr id="30820" name="Rectangle 22"/>
                <p:cNvSpPr>
                  <a:spLocks noChangeArrowheads="1"/>
                </p:cNvSpPr>
                <p:nvPr/>
              </p:nvSpPr>
              <p:spPr bwMode="auto">
                <a:xfrm>
                  <a:off x="1928" y="2205"/>
                  <a:ext cx="1135" cy="953"/>
                </a:xfrm>
                <a:prstGeom prst="rect">
                  <a:avLst/>
                </a:prstGeom>
                <a:noFill/>
                <a:ln w="28575">
                  <a:solidFill>
                    <a:schemeClr val="folHlink"/>
                  </a:solidFill>
                  <a:miter lim="800000"/>
                  <a:headEnd/>
                  <a:tailEnd/>
                </a:ln>
              </p:spPr>
              <p:txBody>
                <a:bodyPr wrap="none" anchor="ctr"/>
                <a:lstStyle/>
                <a:p>
                  <a:endParaRPr lang="zh-CN" altLang="en-US"/>
                </a:p>
              </p:txBody>
            </p:sp>
            <p:sp>
              <p:nvSpPr>
                <p:cNvPr id="30821" name="Text Box 48"/>
                <p:cNvSpPr txBox="1">
                  <a:spLocks noChangeArrowheads="1"/>
                </p:cNvSpPr>
                <p:nvPr/>
              </p:nvSpPr>
              <p:spPr bwMode="auto">
                <a:xfrm>
                  <a:off x="1936" y="2507"/>
                  <a:ext cx="1101" cy="288"/>
                </a:xfrm>
                <a:prstGeom prst="rect">
                  <a:avLst/>
                </a:prstGeom>
                <a:noFill/>
                <a:ln w="9525">
                  <a:noFill/>
                  <a:miter lim="800000"/>
                  <a:headEnd/>
                  <a:tailEnd/>
                </a:ln>
              </p:spPr>
              <p:txBody>
                <a:bodyPr>
                  <a:spAutoFit/>
                </a:bodyPr>
                <a:lstStyle/>
                <a:p>
                  <a:pPr algn="ctr" defTabSz="914400"/>
                  <a:r>
                    <a:rPr lang="zh-CN" altLang="en-US"/>
                    <a:t>组合电路</a:t>
                  </a:r>
                </a:p>
              </p:txBody>
            </p:sp>
          </p:grpSp>
          <p:grpSp>
            <p:nvGrpSpPr>
              <p:cNvPr id="30799" name="Group 68"/>
              <p:cNvGrpSpPr>
                <a:grpSpLocks/>
              </p:cNvGrpSpPr>
              <p:nvPr/>
            </p:nvGrpSpPr>
            <p:grpSpPr bwMode="auto">
              <a:xfrm>
                <a:off x="960" y="2614"/>
                <a:ext cx="1134" cy="726"/>
                <a:chOff x="2320" y="2750"/>
                <a:chExt cx="1134" cy="726"/>
              </a:xfrm>
            </p:grpSpPr>
            <p:sp>
              <p:nvSpPr>
                <p:cNvPr id="30812" name="Rectangle 66"/>
                <p:cNvSpPr>
                  <a:spLocks noChangeArrowheads="1"/>
                </p:cNvSpPr>
                <p:nvPr/>
              </p:nvSpPr>
              <p:spPr bwMode="auto">
                <a:xfrm>
                  <a:off x="2320" y="2750"/>
                  <a:ext cx="1134" cy="726"/>
                </a:xfrm>
                <a:prstGeom prst="rect">
                  <a:avLst/>
                </a:prstGeom>
                <a:noFill/>
                <a:ln w="34925">
                  <a:solidFill>
                    <a:schemeClr val="folHlink"/>
                  </a:solidFill>
                  <a:miter lim="800000"/>
                  <a:headEnd/>
                  <a:tailEnd/>
                </a:ln>
              </p:spPr>
              <p:txBody>
                <a:bodyPr wrap="none" anchor="ctr"/>
                <a:lstStyle/>
                <a:p>
                  <a:endParaRPr lang="zh-CN" altLang="en-US"/>
                </a:p>
              </p:txBody>
            </p:sp>
            <p:sp>
              <p:nvSpPr>
                <p:cNvPr id="30813" name="Text Box 67"/>
                <p:cNvSpPr txBox="1">
                  <a:spLocks noChangeArrowheads="1"/>
                </p:cNvSpPr>
                <p:nvPr/>
              </p:nvSpPr>
              <p:spPr bwMode="auto">
                <a:xfrm>
                  <a:off x="2323" y="2976"/>
                  <a:ext cx="1101" cy="288"/>
                </a:xfrm>
                <a:prstGeom prst="rect">
                  <a:avLst/>
                </a:prstGeom>
                <a:noFill/>
                <a:ln w="9525">
                  <a:noFill/>
                  <a:miter lim="800000"/>
                  <a:headEnd/>
                  <a:tailEnd/>
                </a:ln>
              </p:spPr>
              <p:txBody>
                <a:bodyPr>
                  <a:spAutoFit/>
                </a:bodyPr>
                <a:lstStyle/>
                <a:p>
                  <a:pPr algn="ctr" defTabSz="914400"/>
                  <a:r>
                    <a:rPr lang="zh-CN" altLang="en-US"/>
                    <a:t>记忆电路</a:t>
                  </a:r>
                </a:p>
              </p:txBody>
            </p:sp>
          </p:grpSp>
          <p:grpSp>
            <p:nvGrpSpPr>
              <p:cNvPr id="30800" name="Group 78"/>
              <p:cNvGrpSpPr>
                <a:grpSpLocks/>
              </p:cNvGrpSpPr>
              <p:nvPr/>
            </p:nvGrpSpPr>
            <p:grpSpPr bwMode="auto">
              <a:xfrm>
                <a:off x="386" y="2115"/>
                <a:ext cx="611" cy="1332"/>
                <a:chOff x="1746" y="2341"/>
                <a:chExt cx="611" cy="1332"/>
              </a:xfrm>
            </p:grpSpPr>
            <p:grpSp>
              <p:nvGrpSpPr>
                <p:cNvPr id="30801" name="Group 73"/>
                <p:cNvGrpSpPr>
                  <a:grpSpLocks/>
                </p:cNvGrpSpPr>
                <p:nvPr/>
              </p:nvGrpSpPr>
              <p:grpSpPr bwMode="auto">
                <a:xfrm>
                  <a:off x="1944" y="2523"/>
                  <a:ext cx="364" cy="453"/>
                  <a:chOff x="1942" y="2523"/>
                  <a:chExt cx="364" cy="453"/>
                </a:xfrm>
              </p:grpSpPr>
              <p:sp>
                <p:nvSpPr>
                  <p:cNvPr id="30809" name="Line 29"/>
                  <p:cNvSpPr>
                    <a:spLocks noChangeShapeType="1"/>
                  </p:cNvSpPr>
                  <p:nvPr/>
                </p:nvSpPr>
                <p:spPr bwMode="auto">
                  <a:xfrm>
                    <a:off x="1943" y="2523"/>
                    <a:ext cx="363" cy="0"/>
                  </a:xfrm>
                  <a:prstGeom prst="line">
                    <a:avLst/>
                  </a:prstGeom>
                  <a:noFill/>
                  <a:ln w="38100">
                    <a:solidFill>
                      <a:schemeClr val="hlink"/>
                    </a:solidFill>
                    <a:round/>
                    <a:headEnd/>
                    <a:tailEnd type="triangle" w="med" len="med"/>
                  </a:ln>
                </p:spPr>
                <p:txBody>
                  <a:bodyPr/>
                  <a:lstStyle/>
                  <a:p>
                    <a:endParaRPr lang="zh-CN" altLang="en-US"/>
                  </a:p>
                </p:txBody>
              </p:sp>
              <p:sp>
                <p:nvSpPr>
                  <p:cNvPr id="30810" name="Line 69"/>
                  <p:cNvSpPr>
                    <a:spLocks noChangeShapeType="1"/>
                  </p:cNvSpPr>
                  <p:nvPr/>
                </p:nvSpPr>
                <p:spPr bwMode="auto">
                  <a:xfrm flipH="1">
                    <a:off x="1942" y="2976"/>
                    <a:ext cx="362" cy="0"/>
                  </a:xfrm>
                  <a:prstGeom prst="line">
                    <a:avLst/>
                  </a:prstGeom>
                  <a:noFill/>
                  <a:ln w="38100">
                    <a:solidFill>
                      <a:schemeClr val="hlink"/>
                    </a:solidFill>
                    <a:round/>
                    <a:headEnd/>
                    <a:tailEnd/>
                  </a:ln>
                </p:spPr>
                <p:txBody>
                  <a:bodyPr/>
                  <a:lstStyle/>
                  <a:p>
                    <a:endParaRPr lang="zh-CN" altLang="en-US"/>
                  </a:p>
                </p:txBody>
              </p:sp>
              <p:sp>
                <p:nvSpPr>
                  <p:cNvPr id="30811" name="Line 71"/>
                  <p:cNvSpPr>
                    <a:spLocks noChangeShapeType="1"/>
                  </p:cNvSpPr>
                  <p:nvPr/>
                </p:nvSpPr>
                <p:spPr bwMode="auto">
                  <a:xfrm flipV="1">
                    <a:off x="1944" y="2523"/>
                    <a:ext cx="0" cy="453"/>
                  </a:xfrm>
                  <a:prstGeom prst="line">
                    <a:avLst/>
                  </a:prstGeom>
                  <a:noFill/>
                  <a:ln w="38100">
                    <a:solidFill>
                      <a:schemeClr val="hlink"/>
                    </a:solidFill>
                    <a:round/>
                    <a:headEnd/>
                    <a:tailEnd/>
                  </a:ln>
                </p:spPr>
                <p:txBody>
                  <a:bodyPr/>
                  <a:lstStyle/>
                  <a:p>
                    <a:endParaRPr lang="zh-CN" altLang="en-US"/>
                  </a:p>
                </p:txBody>
              </p:sp>
            </p:grpSp>
            <p:grpSp>
              <p:nvGrpSpPr>
                <p:cNvPr id="30802" name="Group 74"/>
                <p:cNvGrpSpPr>
                  <a:grpSpLocks/>
                </p:cNvGrpSpPr>
                <p:nvPr/>
              </p:nvGrpSpPr>
              <p:grpSpPr bwMode="auto">
                <a:xfrm>
                  <a:off x="1746" y="2341"/>
                  <a:ext cx="566" cy="1089"/>
                  <a:chOff x="1746" y="2341"/>
                  <a:chExt cx="566" cy="1089"/>
                </a:xfrm>
              </p:grpSpPr>
              <p:sp>
                <p:nvSpPr>
                  <p:cNvPr id="30806" name="Line 25"/>
                  <p:cNvSpPr>
                    <a:spLocks noChangeShapeType="1"/>
                  </p:cNvSpPr>
                  <p:nvPr/>
                </p:nvSpPr>
                <p:spPr bwMode="auto">
                  <a:xfrm>
                    <a:off x="1746" y="2341"/>
                    <a:ext cx="566" cy="0"/>
                  </a:xfrm>
                  <a:prstGeom prst="line">
                    <a:avLst/>
                  </a:prstGeom>
                  <a:noFill/>
                  <a:ln w="38100">
                    <a:solidFill>
                      <a:schemeClr val="hlink"/>
                    </a:solidFill>
                    <a:round/>
                    <a:headEnd/>
                    <a:tailEnd type="triangle" w="med" len="med"/>
                  </a:ln>
                </p:spPr>
                <p:txBody>
                  <a:bodyPr/>
                  <a:lstStyle/>
                  <a:p>
                    <a:endParaRPr lang="zh-CN" altLang="en-US"/>
                  </a:p>
                </p:txBody>
              </p:sp>
              <p:sp>
                <p:nvSpPr>
                  <p:cNvPr id="30807" name="Line 70"/>
                  <p:cNvSpPr>
                    <a:spLocks noChangeShapeType="1"/>
                  </p:cNvSpPr>
                  <p:nvPr/>
                </p:nvSpPr>
                <p:spPr bwMode="auto">
                  <a:xfrm flipH="1">
                    <a:off x="1746" y="3430"/>
                    <a:ext cx="565" cy="0"/>
                  </a:xfrm>
                  <a:prstGeom prst="line">
                    <a:avLst/>
                  </a:prstGeom>
                  <a:noFill/>
                  <a:ln w="38100">
                    <a:solidFill>
                      <a:schemeClr val="hlink"/>
                    </a:solidFill>
                    <a:round/>
                    <a:headEnd/>
                    <a:tailEnd/>
                  </a:ln>
                </p:spPr>
                <p:txBody>
                  <a:bodyPr/>
                  <a:lstStyle/>
                  <a:p>
                    <a:endParaRPr lang="zh-CN" altLang="en-US"/>
                  </a:p>
                </p:txBody>
              </p:sp>
              <p:sp>
                <p:nvSpPr>
                  <p:cNvPr id="30808" name="Line 72"/>
                  <p:cNvSpPr>
                    <a:spLocks noChangeShapeType="1"/>
                  </p:cNvSpPr>
                  <p:nvPr/>
                </p:nvSpPr>
                <p:spPr bwMode="auto">
                  <a:xfrm flipV="1">
                    <a:off x="1746" y="2341"/>
                    <a:ext cx="0" cy="1081"/>
                  </a:xfrm>
                  <a:prstGeom prst="line">
                    <a:avLst/>
                  </a:prstGeom>
                  <a:noFill/>
                  <a:ln w="38100">
                    <a:solidFill>
                      <a:schemeClr val="hlink"/>
                    </a:solidFill>
                    <a:round/>
                    <a:headEnd/>
                    <a:tailEnd/>
                  </a:ln>
                </p:spPr>
                <p:txBody>
                  <a:bodyPr/>
                  <a:lstStyle/>
                  <a:p>
                    <a:endParaRPr lang="zh-CN" altLang="en-US"/>
                  </a:p>
                </p:txBody>
              </p:sp>
            </p:grpSp>
            <p:sp>
              <p:nvSpPr>
                <p:cNvPr id="30803" name="Text Box 26"/>
                <p:cNvSpPr txBox="1">
                  <a:spLocks noChangeArrowheads="1"/>
                </p:cNvSpPr>
                <p:nvPr/>
              </p:nvSpPr>
              <p:spPr bwMode="auto">
                <a:xfrm>
                  <a:off x="1891" y="263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1</a:t>
                  </a:r>
                </a:p>
              </p:txBody>
            </p:sp>
            <p:sp>
              <p:nvSpPr>
                <p:cNvPr id="30804" name="Text Box 26"/>
                <p:cNvSpPr txBox="1">
                  <a:spLocks noChangeArrowheads="1"/>
                </p:cNvSpPr>
                <p:nvPr/>
              </p:nvSpPr>
              <p:spPr bwMode="auto">
                <a:xfrm>
                  <a:off x="1890" y="338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s</a:t>
                  </a:r>
                </a:p>
              </p:txBody>
            </p:sp>
            <p:sp>
              <p:nvSpPr>
                <p:cNvPr id="30805" name="Text Box 34"/>
                <p:cNvSpPr txBox="1">
                  <a:spLocks noChangeArrowheads="1"/>
                </p:cNvSpPr>
                <p:nvPr/>
              </p:nvSpPr>
              <p:spPr bwMode="auto">
                <a:xfrm>
                  <a:off x="1866" y="3051"/>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grpSp>
        <p:grpSp>
          <p:nvGrpSpPr>
            <p:cNvPr id="30786" name="Group 87"/>
            <p:cNvGrpSpPr>
              <a:grpSpLocks/>
            </p:cNvGrpSpPr>
            <p:nvPr/>
          </p:nvGrpSpPr>
          <p:grpSpPr bwMode="auto">
            <a:xfrm>
              <a:off x="2064" y="2115"/>
              <a:ext cx="1155" cy="1089"/>
              <a:chOff x="3424" y="2341"/>
              <a:chExt cx="1155" cy="1089"/>
            </a:xfrm>
          </p:grpSpPr>
          <p:sp>
            <p:nvSpPr>
              <p:cNvPr id="30787" name="Text Box 26"/>
              <p:cNvSpPr txBox="1">
                <a:spLocks noChangeArrowheads="1"/>
              </p:cNvSpPr>
              <p:nvPr/>
            </p:nvSpPr>
            <p:spPr bwMode="auto">
              <a:xfrm>
                <a:off x="4113" y="2600"/>
                <a:ext cx="466" cy="288"/>
              </a:xfrm>
              <a:prstGeom prst="rect">
                <a:avLst/>
              </a:prstGeom>
              <a:noFill/>
              <a:ln w="9525">
                <a:noFill/>
                <a:miter lim="800000"/>
                <a:headEnd/>
                <a:tailEnd/>
              </a:ln>
            </p:spPr>
            <p:txBody>
              <a:bodyPr>
                <a:spAutoFit/>
              </a:bodyPr>
              <a:lstStyle/>
              <a:p>
                <a:pPr defTabSz="914400"/>
                <a:r>
                  <a:rPr lang="en-US" altLang="zh-CN">
                    <a:latin typeface="Times New Roman" pitchFamily="18" charset="0"/>
                  </a:rPr>
                  <a:t>Y</a:t>
                </a:r>
                <a:r>
                  <a:rPr lang="en-US" altLang="zh-CN" baseline="-25000">
                    <a:latin typeface="Times New Roman" pitchFamily="18" charset="0"/>
                  </a:rPr>
                  <a:t>1</a:t>
                </a:r>
              </a:p>
            </p:txBody>
          </p:sp>
          <p:sp>
            <p:nvSpPr>
              <p:cNvPr id="30788" name="Text Box 30"/>
              <p:cNvSpPr txBox="1">
                <a:spLocks noChangeArrowheads="1"/>
              </p:cNvSpPr>
              <p:nvPr/>
            </p:nvSpPr>
            <p:spPr bwMode="auto">
              <a:xfrm>
                <a:off x="3424" y="2598"/>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r</a:t>
                </a:r>
              </a:p>
            </p:txBody>
          </p:sp>
          <p:sp>
            <p:nvSpPr>
              <p:cNvPr id="30789" name="Text Box 34"/>
              <p:cNvSpPr txBox="1">
                <a:spLocks noChangeArrowheads="1"/>
              </p:cNvSpPr>
              <p:nvPr/>
            </p:nvSpPr>
            <p:spPr bwMode="auto">
              <a:xfrm>
                <a:off x="3438" y="3051"/>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30790" name="Group 85"/>
              <p:cNvGrpSpPr>
                <a:grpSpLocks/>
              </p:cNvGrpSpPr>
              <p:nvPr/>
            </p:nvGrpSpPr>
            <p:grpSpPr bwMode="auto">
              <a:xfrm>
                <a:off x="3470" y="2523"/>
                <a:ext cx="362" cy="453"/>
                <a:chOff x="3470" y="2523"/>
                <a:chExt cx="362" cy="453"/>
              </a:xfrm>
            </p:grpSpPr>
            <p:sp>
              <p:nvSpPr>
                <p:cNvPr id="30795" name="Line 80"/>
                <p:cNvSpPr>
                  <a:spLocks noChangeShapeType="1"/>
                </p:cNvSpPr>
                <p:nvPr/>
              </p:nvSpPr>
              <p:spPr bwMode="auto">
                <a:xfrm flipH="1">
                  <a:off x="3470" y="2976"/>
                  <a:ext cx="362" cy="0"/>
                </a:xfrm>
                <a:prstGeom prst="line">
                  <a:avLst/>
                </a:prstGeom>
                <a:noFill/>
                <a:ln w="38100">
                  <a:solidFill>
                    <a:srgbClr val="339966"/>
                  </a:solidFill>
                  <a:round/>
                  <a:headEnd/>
                  <a:tailEnd type="triangle" w="med" len="med"/>
                </a:ln>
              </p:spPr>
              <p:txBody>
                <a:bodyPr/>
                <a:lstStyle/>
                <a:p>
                  <a:endParaRPr lang="zh-CN" altLang="en-US"/>
                </a:p>
              </p:txBody>
            </p:sp>
            <p:sp>
              <p:nvSpPr>
                <p:cNvPr id="30796" name="Line 81"/>
                <p:cNvSpPr>
                  <a:spLocks noChangeShapeType="1"/>
                </p:cNvSpPr>
                <p:nvPr/>
              </p:nvSpPr>
              <p:spPr bwMode="auto">
                <a:xfrm flipH="1">
                  <a:off x="3470" y="2523"/>
                  <a:ext cx="362" cy="0"/>
                </a:xfrm>
                <a:prstGeom prst="line">
                  <a:avLst/>
                </a:prstGeom>
                <a:noFill/>
                <a:ln w="38100">
                  <a:solidFill>
                    <a:srgbClr val="339966"/>
                  </a:solidFill>
                  <a:round/>
                  <a:headEnd/>
                  <a:tailEnd/>
                </a:ln>
              </p:spPr>
              <p:txBody>
                <a:bodyPr/>
                <a:lstStyle/>
                <a:p>
                  <a:endParaRPr lang="zh-CN" altLang="en-US"/>
                </a:p>
              </p:txBody>
            </p:sp>
            <p:sp>
              <p:nvSpPr>
                <p:cNvPr id="30797" name="Line 83"/>
                <p:cNvSpPr>
                  <a:spLocks noChangeShapeType="1"/>
                </p:cNvSpPr>
                <p:nvPr/>
              </p:nvSpPr>
              <p:spPr bwMode="auto">
                <a:xfrm>
                  <a:off x="3832" y="2523"/>
                  <a:ext cx="0" cy="453"/>
                </a:xfrm>
                <a:prstGeom prst="line">
                  <a:avLst/>
                </a:prstGeom>
                <a:noFill/>
                <a:ln w="38100">
                  <a:solidFill>
                    <a:srgbClr val="339966"/>
                  </a:solidFill>
                  <a:round/>
                  <a:headEnd/>
                  <a:tailEnd/>
                </a:ln>
              </p:spPr>
              <p:txBody>
                <a:bodyPr/>
                <a:lstStyle/>
                <a:p>
                  <a:endParaRPr lang="zh-CN" altLang="en-US"/>
                </a:p>
              </p:txBody>
            </p:sp>
          </p:grpSp>
          <p:grpSp>
            <p:nvGrpSpPr>
              <p:cNvPr id="30791" name="Group 86"/>
              <p:cNvGrpSpPr>
                <a:grpSpLocks/>
              </p:cNvGrpSpPr>
              <p:nvPr/>
            </p:nvGrpSpPr>
            <p:grpSpPr bwMode="auto">
              <a:xfrm>
                <a:off x="3470" y="2341"/>
                <a:ext cx="589" cy="1089"/>
                <a:chOff x="3470" y="2341"/>
                <a:chExt cx="589" cy="1089"/>
              </a:xfrm>
            </p:grpSpPr>
            <p:sp>
              <p:nvSpPr>
                <p:cNvPr id="30792" name="Line 79"/>
                <p:cNvSpPr>
                  <a:spLocks noChangeShapeType="1"/>
                </p:cNvSpPr>
                <p:nvPr/>
              </p:nvSpPr>
              <p:spPr bwMode="auto">
                <a:xfrm flipH="1">
                  <a:off x="3470" y="3425"/>
                  <a:ext cx="589" cy="0"/>
                </a:xfrm>
                <a:prstGeom prst="line">
                  <a:avLst/>
                </a:prstGeom>
                <a:noFill/>
                <a:ln w="38100">
                  <a:solidFill>
                    <a:srgbClr val="339966"/>
                  </a:solidFill>
                  <a:round/>
                  <a:headEnd/>
                  <a:tailEnd type="triangle" w="med" len="med"/>
                </a:ln>
              </p:spPr>
              <p:txBody>
                <a:bodyPr/>
                <a:lstStyle/>
                <a:p>
                  <a:endParaRPr lang="zh-CN" altLang="en-US"/>
                </a:p>
              </p:txBody>
            </p:sp>
            <p:sp>
              <p:nvSpPr>
                <p:cNvPr id="30793" name="Line 82"/>
                <p:cNvSpPr>
                  <a:spLocks noChangeShapeType="1"/>
                </p:cNvSpPr>
                <p:nvPr/>
              </p:nvSpPr>
              <p:spPr bwMode="auto">
                <a:xfrm flipH="1">
                  <a:off x="3470" y="2341"/>
                  <a:ext cx="589" cy="0"/>
                </a:xfrm>
                <a:prstGeom prst="line">
                  <a:avLst/>
                </a:prstGeom>
                <a:noFill/>
                <a:ln w="38100">
                  <a:solidFill>
                    <a:srgbClr val="339966"/>
                  </a:solidFill>
                  <a:round/>
                  <a:headEnd/>
                  <a:tailEnd/>
                </a:ln>
              </p:spPr>
              <p:txBody>
                <a:bodyPr/>
                <a:lstStyle/>
                <a:p>
                  <a:endParaRPr lang="zh-CN" altLang="en-US"/>
                </a:p>
              </p:txBody>
            </p:sp>
            <p:sp>
              <p:nvSpPr>
                <p:cNvPr id="30794" name="Line 84"/>
                <p:cNvSpPr>
                  <a:spLocks noChangeShapeType="1"/>
                </p:cNvSpPr>
                <p:nvPr/>
              </p:nvSpPr>
              <p:spPr bwMode="auto">
                <a:xfrm>
                  <a:off x="4059" y="2341"/>
                  <a:ext cx="0" cy="1089"/>
                </a:xfrm>
                <a:prstGeom prst="line">
                  <a:avLst/>
                </a:prstGeom>
                <a:noFill/>
                <a:ln w="38100">
                  <a:solidFill>
                    <a:srgbClr val="339966"/>
                  </a:solidFill>
                  <a:round/>
                  <a:headEnd/>
                  <a:tailEnd/>
                </a:ln>
              </p:spPr>
              <p:txBody>
                <a:bodyPr/>
                <a:lstStyle/>
                <a:p>
                  <a:endParaRPr lang="zh-CN" altLang="en-US"/>
                </a:p>
              </p:txBody>
            </p:sp>
          </p:grpSp>
        </p:grpSp>
      </p:grpSp>
      <p:grpSp>
        <p:nvGrpSpPr>
          <p:cNvPr id="30823" name="Group 103"/>
          <p:cNvGrpSpPr>
            <a:grpSpLocks/>
          </p:cNvGrpSpPr>
          <p:nvPr/>
        </p:nvGrpSpPr>
        <p:grpSpPr bwMode="auto">
          <a:xfrm>
            <a:off x="4610100" y="1628775"/>
            <a:ext cx="3079750" cy="1655763"/>
            <a:chOff x="2904" y="1026"/>
            <a:chExt cx="1940" cy="1043"/>
          </a:xfrm>
        </p:grpSpPr>
        <p:grpSp>
          <p:nvGrpSpPr>
            <p:cNvPr id="30776" name="Group 27"/>
            <p:cNvGrpSpPr>
              <a:grpSpLocks/>
            </p:cNvGrpSpPr>
            <p:nvPr/>
          </p:nvGrpSpPr>
          <p:grpSpPr bwMode="auto">
            <a:xfrm>
              <a:off x="2904" y="1026"/>
              <a:ext cx="797" cy="288"/>
              <a:chOff x="1357" y="2045"/>
              <a:chExt cx="797" cy="288"/>
            </a:xfrm>
          </p:grpSpPr>
          <p:sp>
            <p:nvSpPr>
              <p:cNvPr id="30783" name="Line 25"/>
              <p:cNvSpPr>
                <a:spLocks noChangeShapeType="1"/>
              </p:cNvSpPr>
              <p:nvPr/>
            </p:nvSpPr>
            <p:spPr bwMode="auto">
              <a:xfrm>
                <a:off x="1791" y="2205"/>
                <a:ext cx="363" cy="0"/>
              </a:xfrm>
              <a:prstGeom prst="line">
                <a:avLst/>
              </a:prstGeom>
              <a:noFill/>
              <a:ln w="38100">
                <a:solidFill>
                  <a:schemeClr val="folHlink"/>
                </a:solidFill>
                <a:round/>
                <a:headEnd/>
                <a:tailEnd type="triangle" w="med" len="med"/>
              </a:ln>
            </p:spPr>
            <p:txBody>
              <a:bodyPr/>
              <a:lstStyle/>
              <a:p>
                <a:endParaRPr lang="zh-CN" altLang="en-US"/>
              </a:p>
            </p:txBody>
          </p:sp>
          <p:sp>
            <p:nvSpPr>
              <p:cNvPr id="30784" name="Text Box 26"/>
              <p:cNvSpPr txBox="1">
                <a:spLocks noChangeArrowheads="1"/>
              </p:cNvSpPr>
              <p:nvPr/>
            </p:nvSpPr>
            <p:spPr bwMode="auto">
              <a:xfrm>
                <a:off x="1357" y="204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r>
                  <a:rPr lang="en-US" altLang="zh-CN" baseline="-25000">
                    <a:latin typeface="Times New Roman" pitchFamily="18" charset="0"/>
                  </a:rPr>
                  <a:t>1</a:t>
                </a:r>
              </a:p>
            </p:txBody>
          </p:sp>
        </p:grpSp>
        <p:grpSp>
          <p:nvGrpSpPr>
            <p:cNvPr id="30777" name="Group 31"/>
            <p:cNvGrpSpPr>
              <a:grpSpLocks/>
            </p:cNvGrpSpPr>
            <p:nvPr/>
          </p:nvGrpSpPr>
          <p:grpSpPr bwMode="auto">
            <a:xfrm>
              <a:off x="2908" y="1418"/>
              <a:ext cx="797" cy="288"/>
              <a:chOff x="1357" y="2045"/>
              <a:chExt cx="797" cy="288"/>
            </a:xfrm>
          </p:grpSpPr>
          <p:sp>
            <p:nvSpPr>
              <p:cNvPr id="30781" name="Line 32"/>
              <p:cNvSpPr>
                <a:spLocks noChangeShapeType="1"/>
              </p:cNvSpPr>
              <p:nvPr/>
            </p:nvSpPr>
            <p:spPr bwMode="auto">
              <a:xfrm>
                <a:off x="1791" y="2205"/>
                <a:ext cx="363" cy="0"/>
              </a:xfrm>
              <a:prstGeom prst="line">
                <a:avLst/>
              </a:prstGeom>
              <a:noFill/>
              <a:ln w="38100">
                <a:solidFill>
                  <a:schemeClr val="folHlink"/>
                </a:solidFill>
                <a:round/>
                <a:headEnd/>
                <a:tailEnd type="triangle" w="med" len="med"/>
              </a:ln>
            </p:spPr>
            <p:txBody>
              <a:bodyPr/>
              <a:lstStyle/>
              <a:p>
                <a:endParaRPr lang="zh-CN" altLang="en-US"/>
              </a:p>
            </p:txBody>
          </p:sp>
          <p:sp>
            <p:nvSpPr>
              <p:cNvPr id="30782" name="Text Box 33"/>
              <p:cNvSpPr txBox="1">
                <a:spLocks noChangeArrowheads="1"/>
              </p:cNvSpPr>
              <p:nvPr/>
            </p:nvSpPr>
            <p:spPr bwMode="auto">
              <a:xfrm>
                <a:off x="1357" y="2045"/>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X</a:t>
                </a:r>
                <a:r>
                  <a:rPr lang="en-US" altLang="zh-CN" baseline="-25000">
                    <a:latin typeface="Times New Roman" pitchFamily="18" charset="0"/>
                  </a:rPr>
                  <a:t>n</a:t>
                </a:r>
              </a:p>
            </p:txBody>
          </p:sp>
        </p:grpSp>
        <p:sp>
          <p:nvSpPr>
            <p:cNvPr id="30778" name="Text Box 34"/>
            <p:cNvSpPr txBox="1">
              <a:spLocks noChangeArrowheads="1"/>
            </p:cNvSpPr>
            <p:nvPr/>
          </p:nvSpPr>
          <p:spPr bwMode="auto">
            <a:xfrm>
              <a:off x="3255" y="1231"/>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sp>
          <p:nvSpPr>
            <p:cNvPr id="30779" name="Rectangle 22"/>
            <p:cNvSpPr>
              <a:spLocks noChangeArrowheads="1"/>
            </p:cNvSpPr>
            <p:nvPr/>
          </p:nvSpPr>
          <p:spPr bwMode="auto">
            <a:xfrm>
              <a:off x="3709" y="1116"/>
              <a:ext cx="1135" cy="953"/>
            </a:xfrm>
            <a:prstGeom prst="rect">
              <a:avLst/>
            </a:prstGeom>
            <a:noFill/>
            <a:ln w="28575">
              <a:solidFill>
                <a:schemeClr val="folHlink"/>
              </a:solidFill>
              <a:miter lim="800000"/>
              <a:headEnd/>
              <a:tailEnd/>
            </a:ln>
          </p:spPr>
          <p:txBody>
            <a:bodyPr wrap="none" anchor="ctr"/>
            <a:lstStyle/>
            <a:p>
              <a:endParaRPr lang="zh-CN" altLang="en-US"/>
            </a:p>
          </p:txBody>
        </p:sp>
        <p:sp>
          <p:nvSpPr>
            <p:cNvPr id="30780" name="Text Box 48"/>
            <p:cNvSpPr txBox="1">
              <a:spLocks noChangeArrowheads="1"/>
            </p:cNvSpPr>
            <p:nvPr/>
          </p:nvSpPr>
          <p:spPr bwMode="auto">
            <a:xfrm>
              <a:off x="3717" y="1418"/>
              <a:ext cx="1101" cy="288"/>
            </a:xfrm>
            <a:prstGeom prst="rect">
              <a:avLst/>
            </a:prstGeom>
            <a:noFill/>
            <a:ln w="9525">
              <a:noFill/>
              <a:miter lim="800000"/>
              <a:headEnd/>
              <a:tailEnd/>
            </a:ln>
          </p:spPr>
          <p:txBody>
            <a:bodyPr>
              <a:spAutoFit/>
            </a:bodyPr>
            <a:lstStyle/>
            <a:p>
              <a:pPr algn="ctr" defTabSz="914400"/>
              <a:r>
                <a:rPr lang="zh-CN" altLang="en-US"/>
                <a:t>组合电路</a:t>
              </a:r>
            </a:p>
          </p:txBody>
        </p:sp>
      </p:grpSp>
      <p:sp>
        <p:nvSpPr>
          <p:cNvPr id="30726" name="Rectangle 95"/>
          <p:cNvSpPr>
            <a:spLocks noChangeArrowheads="1"/>
          </p:cNvSpPr>
          <p:nvPr/>
        </p:nvSpPr>
        <p:spPr bwMode="auto">
          <a:xfrm>
            <a:off x="684213" y="1125538"/>
            <a:ext cx="3024187"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Mealy</a:t>
            </a:r>
            <a:r>
              <a:rPr kumimoji="1" lang="zh-CN" altLang="en-US"/>
              <a:t>型电路</a:t>
            </a:r>
          </a:p>
        </p:txBody>
      </p:sp>
      <p:grpSp>
        <p:nvGrpSpPr>
          <p:cNvPr id="30819" name="Group 99"/>
          <p:cNvGrpSpPr>
            <a:grpSpLocks/>
          </p:cNvGrpSpPr>
          <p:nvPr/>
        </p:nvGrpSpPr>
        <p:grpSpPr bwMode="auto">
          <a:xfrm>
            <a:off x="2243138" y="4940300"/>
            <a:ext cx="1968500" cy="576263"/>
            <a:chOff x="1413" y="3112"/>
            <a:chExt cx="1240" cy="363"/>
          </a:xfrm>
        </p:grpSpPr>
        <p:sp>
          <p:nvSpPr>
            <p:cNvPr id="30773" name="Line 96"/>
            <p:cNvSpPr>
              <a:spLocks noChangeShapeType="1"/>
            </p:cNvSpPr>
            <p:nvPr/>
          </p:nvSpPr>
          <p:spPr bwMode="auto">
            <a:xfrm flipV="1">
              <a:off x="1413" y="3112"/>
              <a:ext cx="0" cy="227"/>
            </a:xfrm>
            <a:prstGeom prst="line">
              <a:avLst/>
            </a:prstGeom>
            <a:noFill/>
            <a:ln w="38100">
              <a:solidFill>
                <a:srgbClr val="FF6600"/>
              </a:solidFill>
              <a:round/>
              <a:headEnd/>
              <a:tailEnd type="triangle" w="med" len="med"/>
            </a:ln>
          </p:spPr>
          <p:txBody>
            <a:bodyPr/>
            <a:lstStyle/>
            <a:p>
              <a:endParaRPr lang="zh-CN" altLang="en-US"/>
            </a:p>
          </p:txBody>
        </p:sp>
        <p:sp>
          <p:nvSpPr>
            <p:cNvPr id="30774" name="Line 97"/>
            <p:cNvSpPr>
              <a:spLocks noChangeShapeType="1"/>
            </p:cNvSpPr>
            <p:nvPr/>
          </p:nvSpPr>
          <p:spPr bwMode="auto">
            <a:xfrm>
              <a:off x="1413" y="3339"/>
              <a:ext cx="635" cy="0"/>
            </a:xfrm>
            <a:prstGeom prst="line">
              <a:avLst/>
            </a:prstGeom>
            <a:noFill/>
            <a:ln w="38100">
              <a:solidFill>
                <a:srgbClr val="FF6600"/>
              </a:solidFill>
              <a:round/>
              <a:headEnd/>
              <a:tailEnd/>
            </a:ln>
          </p:spPr>
          <p:txBody>
            <a:bodyPr/>
            <a:lstStyle/>
            <a:p>
              <a:endParaRPr lang="zh-CN" altLang="en-US"/>
            </a:p>
          </p:txBody>
        </p:sp>
        <p:sp>
          <p:nvSpPr>
            <p:cNvPr id="30775" name="Text Box 98"/>
            <p:cNvSpPr txBox="1">
              <a:spLocks noChangeArrowheads="1"/>
            </p:cNvSpPr>
            <p:nvPr/>
          </p:nvSpPr>
          <p:spPr bwMode="auto">
            <a:xfrm>
              <a:off x="1939" y="3187"/>
              <a:ext cx="714" cy="288"/>
            </a:xfrm>
            <a:prstGeom prst="rect">
              <a:avLst/>
            </a:prstGeom>
            <a:noFill/>
            <a:ln w="9525">
              <a:noFill/>
              <a:miter lim="800000"/>
              <a:headEnd/>
              <a:tailEnd/>
            </a:ln>
          </p:spPr>
          <p:txBody>
            <a:bodyPr>
              <a:spAutoFit/>
            </a:bodyPr>
            <a:lstStyle/>
            <a:p>
              <a:pPr algn="ctr" defTabSz="914400"/>
              <a:r>
                <a:rPr lang="zh-CN" altLang="en-US"/>
                <a:t>时钟</a:t>
              </a:r>
            </a:p>
          </p:txBody>
        </p:sp>
      </p:grpSp>
      <p:grpSp>
        <p:nvGrpSpPr>
          <p:cNvPr id="30830" name="Group 110"/>
          <p:cNvGrpSpPr>
            <a:grpSpLocks/>
          </p:cNvGrpSpPr>
          <p:nvPr/>
        </p:nvGrpSpPr>
        <p:grpSpPr bwMode="auto">
          <a:xfrm>
            <a:off x="5878513" y="5300663"/>
            <a:ext cx="2997200" cy="1079500"/>
            <a:chOff x="3703" y="3339"/>
            <a:chExt cx="1888" cy="680"/>
          </a:xfrm>
        </p:grpSpPr>
        <p:grpSp>
          <p:nvGrpSpPr>
            <p:cNvPr id="30763" name="Group 100"/>
            <p:cNvGrpSpPr>
              <a:grpSpLocks/>
            </p:cNvGrpSpPr>
            <p:nvPr/>
          </p:nvGrpSpPr>
          <p:grpSpPr bwMode="auto">
            <a:xfrm>
              <a:off x="4830" y="3339"/>
              <a:ext cx="761" cy="680"/>
              <a:chOff x="4831" y="1034"/>
              <a:chExt cx="761" cy="680"/>
            </a:xfrm>
          </p:grpSpPr>
          <p:grpSp>
            <p:nvGrpSpPr>
              <p:cNvPr id="30766" name="Group 39"/>
              <p:cNvGrpSpPr>
                <a:grpSpLocks/>
              </p:cNvGrpSpPr>
              <p:nvPr/>
            </p:nvGrpSpPr>
            <p:grpSpPr bwMode="auto">
              <a:xfrm>
                <a:off x="4845" y="1034"/>
                <a:ext cx="747" cy="288"/>
                <a:chOff x="2501" y="2053"/>
                <a:chExt cx="747" cy="288"/>
              </a:xfrm>
            </p:grpSpPr>
            <p:sp>
              <p:nvSpPr>
                <p:cNvPr id="30771" name="Line 37"/>
                <p:cNvSpPr>
                  <a:spLocks noChangeShapeType="1"/>
                </p:cNvSpPr>
                <p:nvPr/>
              </p:nvSpPr>
              <p:spPr bwMode="auto">
                <a:xfrm>
                  <a:off x="2501" y="2205"/>
                  <a:ext cx="362" cy="0"/>
                </a:xfrm>
                <a:prstGeom prst="line">
                  <a:avLst/>
                </a:prstGeom>
                <a:noFill/>
                <a:ln w="38100">
                  <a:solidFill>
                    <a:schemeClr val="folHlink"/>
                  </a:solidFill>
                  <a:round/>
                  <a:headEnd/>
                  <a:tailEnd type="triangle" w="med" len="med"/>
                </a:ln>
              </p:spPr>
              <p:txBody>
                <a:bodyPr/>
                <a:lstStyle/>
                <a:p>
                  <a:endParaRPr lang="zh-CN" altLang="en-US"/>
                </a:p>
              </p:txBody>
            </p:sp>
            <p:sp>
              <p:nvSpPr>
                <p:cNvPr id="30772" name="Text Box 38"/>
                <p:cNvSpPr txBox="1">
                  <a:spLocks noChangeArrowheads="1"/>
                </p:cNvSpPr>
                <p:nvPr/>
              </p:nvSpPr>
              <p:spPr bwMode="auto">
                <a:xfrm>
                  <a:off x="2827" y="205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Z</a:t>
                  </a:r>
                  <a:r>
                    <a:rPr lang="en-US" altLang="zh-CN" baseline="-25000">
                      <a:latin typeface="Times New Roman" pitchFamily="18" charset="0"/>
                    </a:rPr>
                    <a:t>1</a:t>
                  </a:r>
                </a:p>
              </p:txBody>
            </p:sp>
          </p:grpSp>
          <p:grpSp>
            <p:nvGrpSpPr>
              <p:cNvPr id="30767" name="Group 43"/>
              <p:cNvGrpSpPr>
                <a:grpSpLocks/>
              </p:cNvGrpSpPr>
              <p:nvPr/>
            </p:nvGrpSpPr>
            <p:grpSpPr bwMode="auto">
              <a:xfrm>
                <a:off x="4842" y="1426"/>
                <a:ext cx="747" cy="288"/>
                <a:chOff x="2501" y="2053"/>
                <a:chExt cx="747" cy="288"/>
              </a:xfrm>
            </p:grpSpPr>
            <p:sp>
              <p:nvSpPr>
                <p:cNvPr id="30769" name="Line 44"/>
                <p:cNvSpPr>
                  <a:spLocks noChangeShapeType="1"/>
                </p:cNvSpPr>
                <p:nvPr/>
              </p:nvSpPr>
              <p:spPr bwMode="auto">
                <a:xfrm>
                  <a:off x="2501" y="2205"/>
                  <a:ext cx="362" cy="0"/>
                </a:xfrm>
                <a:prstGeom prst="line">
                  <a:avLst/>
                </a:prstGeom>
                <a:noFill/>
                <a:ln w="38100">
                  <a:solidFill>
                    <a:schemeClr val="folHlink"/>
                  </a:solidFill>
                  <a:round/>
                  <a:headEnd/>
                  <a:tailEnd type="triangle" w="med" len="med"/>
                </a:ln>
              </p:spPr>
              <p:txBody>
                <a:bodyPr/>
                <a:lstStyle/>
                <a:p>
                  <a:endParaRPr lang="zh-CN" altLang="en-US"/>
                </a:p>
              </p:txBody>
            </p:sp>
            <p:sp>
              <p:nvSpPr>
                <p:cNvPr id="30770" name="Text Box 45"/>
                <p:cNvSpPr txBox="1">
                  <a:spLocks noChangeArrowheads="1"/>
                </p:cNvSpPr>
                <p:nvPr/>
              </p:nvSpPr>
              <p:spPr bwMode="auto">
                <a:xfrm>
                  <a:off x="2827" y="2053"/>
                  <a:ext cx="42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Z</a:t>
                  </a:r>
                  <a:r>
                    <a:rPr lang="en-US" altLang="zh-CN" baseline="-25000">
                      <a:latin typeface="Times New Roman" pitchFamily="18" charset="0"/>
                    </a:rPr>
                    <a:t>m</a:t>
                  </a:r>
                </a:p>
              </p:txBody>
            </p:sp>
          </p:grpSp>
          <p:sp>
            <p:nvSpPr>
              <p:cNvPr id="30768" name="Text Box 46"/>
              <p:cNvSpPr txBox="1">
                <a:spLocks noChangeArrowheads="1"/>
              </p:cNvSpPr>
              <p:nvPr/>
            </p:nvSpPr>
            <p:spPr bwMode="auto">
              <a:xfrm>
                <a:off x="4831" y="1229"/>
                <a:ext cx="420"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sp>
          <p:nvSpPr>
            <p:cNvPr id="30764" name="Rectangle 22"/>
            <p:cNvSpPr>
              <a:spLocks noChangeArrowheads="1"/>
            </p:cNvSpPr>
            <p:nvPr/>
          </p:nvSpPr>
          <p:spPr bwMode="auto">
            <a:xfrm>
              <a:off x="3703" y="3431"/>
              <a:ext cx="1135" cy="498"/>
            </a:xfrm>
            <a:prstGeom prst="rect">
              <a:avLst/>
            </a:prstGeom>
            <a:noFill/>
            <a:ln w="28575">
              <a:solidFill>
                <a:schemeClr val="folHlink"/>
              </a:solidFill>
              <a:miter lim="800000"/>
              <a:headEnd/>
              <a:tailEnd/>
            </a:ln>
          </p:spPr>
          <p:txBody>
            <a:bodyPr wrap="none" anchor="ctr"/>
            <a:lstStyle/>
            <a:p>
              <a:endParaRPr lang="zh-CN" altLang="en-US"/>
            </a:p>
          </p:txBody>
        </p:sp>
        <p:sp>
          <p:nvSpPr>
            <p:cNvPr id="30765" name="Text Box 48"/>
            <p:cNvSpPr txBox="1">
              <a:spLocks noChangeArrowheads="1"/>
            </p:cNvSpPr>
            <p:nvPr/>
          </p:nvSpPr>
          <p:spPr bwMode="auto">
            <a:xfrm>
              <a:off x="3712" y="3521"/>
              <a:ext cx="1101" cy="288"/>
            </a:xfrm>
            <a:prstGeom prst="rect">
              <a:avLst/>
            </a:prstGeom>
            <a:noFill/>
            <a:ln w="9525">
              <a:noFill/>
              <a:miter lim="800000"/>
              <a:headEnd/>
              <a:tailEnd/>
            </a:ln>
          </p:spPr>
          <p:txBody>
            <a:bodyPr>
              <a:spAutoFit/>
            </a:bodyPr>
            <a:lstStyle/>
            <a:p>
              <a:pPr algn="ctr" defTabSz="914400"/>
              <a:r>
                <a:rPr lang="zh-CN" altLang="en-US"/>
                <a:t>组合电路</a:t>
              </a:r>
            </a:p>
          </p:txBody>
        </p:sp>
      </p:grpSp>
      <p:sp>
        <p:nvSpPr>
          <p:cNvPr id="30729" name="Rectangle 104"/>
          <p:cNvSpPr>
            <a:spLocks noChangeArrowheads="1"/>
          </p:cNvSpPr>
          <p:nvPr/>
        </p:nvSpPr>
        <p:spPr bwMode="auto">
          <a:xfrm>
            <a:off x="5291138" y="1125538"/>
            <a:ext cx="3024187" cy="457200"/>
          </a:xfrm>
          <a:prstGeom prst="rect">
            <a:avLst/>
          </a:prstGeom>
          <a:noFill/>
          <a:ln w="9525">
            <a:noFill/>
            <a:miter lim="800000"/>
            <a:headEnd/>
            <a:tailEnd/>
          </a:ln>
        </p:spPr>
        <p:txBody>
          <a:bodyPr>
            <a:spAutoFit/>
          </a:bodyPr>
          <a:lstStyle/>
          <a:p>
            <a:pPr defTabSz="914400"/>
            <a:r>
              <a:rPr kumimoji="1" lang="zh-CN" altLang="en-US"/>
              <a:t>* </a:t>
            </a:r>
            <a:r>
              <a:rPr kumimoji="1" lang="en-US" altLang="zh-CN">
                <a:latin typeface="Times New Roman" pitchFamily="18" charset="0"/>
              </a:rPr>
              <a:t>Moore</a:t>
            </a:r>
            <a:r>
              <a:rPr kumimoji="1" lang="zh-CN" altLang="en-US"/>
              <a:t>型电路</a:t>
            </a:r>
          </a:p>
        </p:txBody>
      </p:sp>
      <p:grpSp>
        <p:nvGrpSpPr>
          <p:cNvPr id="30829" name="Group 109"/>
          <p:cNvGrpSpPr>
            <a:grpSpLocks/>
          </p:cNvGrpSpPr>
          <p:nvPr/>
        </p:nvGrpSpPr>
        <p:grpSpPr bwMode="auto">
          <a:xfrm>
            <a:off x="5881688" y="2852738"/>
            <a:ext cx="3586162" cy="2520950"/>
            <a:chOff x="3705" y="1797"/>
            <a:chExt cx="2259" cy="1588"/>
          </a:xfrm>
        </p:grpSpPr>
        <p:grpSp>
          <p:nvGrpSpPr>
            <p:cNvPr id="30744" name="Group 68"/>
            <p:cNvGrpSpPr>
              <a:grpSpLocks/>
            </p:cNvGrpSpPr>
            <p:nvPr/>
          </p:nvGrpSpPr>
          <p:grpSpPr bwMode="auto">
            <a:xfrm>
              <a:off x="3705" y="2296"/>
              <a:ext cx="1134" cy="726"/>
              <a:chOff x="2320" y="2750"/>
              <a:chExt cx="1134" cy="726"/>
            </a:xfrm>
          </p:grpSpPr>
          <p:sp>
            <p:nvSpPr>
              <p:cNvPr id="30761" name="Rectangle 66"/>
              <p:cNvSpPr>
                <a:spLocks noChangeArrowheads="1"/>
              </p:cNvSpPr>
              <p:nvPr/>
            </p:nvSpPr>
            <p:spPr bwMode="auto">
              <a:xfrm>
                <a:off x="2320" y="2750"/>
                <a:ext cx="1134" cy="726"/>
              </a:xfrm>
              <a:prstGeom prst="rect">
                <a:avLst/>
              </a:prstGeom>
              <a:noFill/>
              <a:ln w="34925">
                <a:solidFill>
                  <a:schemeClr val="folHlink"/>
                </a:solidFill>
                <a:miter lim="800000"/>
                <a:headEnd/>
                <a:tailEnd/>
              </a:ln>
            </p:spPr>
            <p:txBody>
              <a:bodyPr wrap="none" anchor="ctr"/>
              <a:lstStyle/>
              <a:p>
                <a:endParaRPr lang="zh-CN" altLang="en-US"/>
              </a:p>
            </p:txBody>
          </p:sp>
          <p:sp>
            <p:nvSpPr>
              <p:cNvPr id="30762" name="Text Box 67"/>
              <p:cNvSpPr txBox="1">
                <a:spLocks noChangeArrowheads="1"/>
              </p:cNvSpPr>
              <p:nvPr/>
            </p:nvSpPr>
            <p:spPr bwMode="auto">
              <a:xfrm>
                <a:off x="2323" y="2976"/>
                <a:ext cx="1101" cy="288"/>
              </a:xfrm>
              <a:prstGeom prst="rect">
                <a:avLst/>
              </a:prstGeom>
              <a:noFill/>
              <a:ln w="9525">
                <a:noFill/>
                <a:miter lim="800000"/>
                <a:headEnd/>
                <a:tailEnd/>
              </a:ln>
            </p:spPr>
            <p:txBody>
              <a:bodyPr>
                <a:spAutoFit/>
              </a:bodyPr>
              <a:lstStyle/>
              <a:p>
                <a:pPr algn="ctr" defTabSz="914400"/>
                <a:r>
                  <a:rPr lang="zh-CN" altLang="en-US"/>
                  <a:t>记忆电路</a:t>
                </a:r>
              </a:p>
            </p:txBody>
          </p:sp>
        </p:grpSp>
        <p:grpSp>
          <p:nvGrpSpPr>
            <p:cNvPr id="30745" name="Group 87"/>
            <p:cNvGrpSpPr>
              <a:grpSpLocks/>
            </p:cNvGrpSpPr>
            <p:nvPr/>
          </p:nvGrpSpPr>
          <p:grpSpPr bwMode="auto">
            <a:xfrm>
              <a:off x="4809" y="1797"/>
              <a:ext cx="1155" cy="1089"/>
              <a:chOff x="3424" y="2341"/>
              <a:chExt cx="1155" cy="1089"/>
            </a:xfrm>
          </p:grpSpPr>
          <p:sp>
            <p:nvSpPr>
              <p:cNvPr id="30750" name="Text Box 26"/>
              <p:cNvSpPr txBox="1">
                <a:spLocks noChangeArrowheads="1"/>
              </p:cNvSpPr>
              <p:nvPr/>
            </p:nvSpPr>
            <p:spPr bwMode="auto">
              <a:xfrm>
                <a:off x="4113" y="2600"/>
                <a:ext cx="466" cy="288"/>
              </a:xfrm>
              <a:prstGeom prst="rect">
                <a:avLst/>
              </a:prstGeom>
              <a:noFill/>
              <a:ln w="9525">
                <a:noFill/>
                <a:miter lim="800000"/>
                <a:headEnd/>
                <a:tailEnd/>
              </a:ln>
            </p:spPr>
            <p:txBody>
              <a:bodyPr>
                <a:spAutoFit/>
              </a:bodyPr>
              <a:lstStyle/>
              <a:p>
                <a:pPr defTabSz="914400"/>
                <a:r>
                  <a:rPr lang="en-US" altLang="zh-CN">
                    <a:latin typeface="Times New Roman" pitchFamily="18" charset="0"/>
                  </a:rPr>
                  <a:t>Y</a:t>
                </a:r>
                <a:r>
                  <a:rPr lang="en-US" altLang="zh-CN" baseline="-25000">
                    <a:latin typeface="Times New Roman" pitchFamily="18" charset="0"/>
                  </a:rPr>
                  <a:t>1</a:t>
                </a:r>
              </a:p>
            </p:txBody>
          </p:sp>
          <p:sp>
            <p:nvSpPr>
              <p:cNvPr id="30751" name="Text Box 30"/>
              <p:cNvSpPr txBox="1">
                <a:spLocks noChangeArrowheads="1"/>
              </p:cNvSpPr>
              <p:nvPr/>
            </p:nvSpPr>
            <p:spPr bwMode="auto">
              <a:xfrm>
                <a:off x="3424" y="2598"/>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r</a:t>
                </a:r>
              </a:p>
            </p:txBody>
          </p:sp>
          <p:sp>
            <p:nvSpPr>
              <p:cNvPr id="30752" name="Text Box 34"/>
              <p:cNvSpPr txBox="1">
                <a:spLocks noChangeArrowheads="1"/>
              </p:cNvSpPr>
              <p:nvPr/>
            </p:nvSpPr>
            <p:spPr bwMode="auto">
              <a:xfrm>
                <a:off x="3438" y="3051"/>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grpSp>
            <p:nvGrpSpPr>
              <p:cNvPr id="30753" name="Group 85"/>
              <p:cNvGrpSpPr>
                <a:grpSpLocks/>
              </p:cNvGrpSpPr>
              <p:nvPr/>
            </p:nvGrpSpPr>
            <p:grpSpPr bwMode="auto">
              <a:xfrm>
                <a:off x="3470" y="2523"/>
                <a:ext cx="362" cy="453"/>
                <a:chOff x="3470" y="2523"/>
                <a:chExt cx="362" cy="453"/>
              </a:xfrm>
            </p:grpSpPr>
            <p:sp>
              <p:nvSpPr>
                <p:cNvPr id="30758" name="Line 80"/>
                <p:cNvSpPr>
                  <a:spLocks noChangeShapeType="1"/>
                </p:cNvSpPr>
                <p:nvPr/>
              </p:nvSpPr>
              <p:spPr bwMode="auto">
                <a:xfrm flipH="1">
                  <a:off x="3470" y="2976"/>
                  <a:ext cx="362" cy="0"/>
                </a:xfrm>
                <a:prstGeom prst="line">
                  <a:avLst/>
                </a:prstGeom>
                <a:noFill/>
                <a:ln w="38100">
                  <a:solidFill>
                    <a:srgbClr val="339966"/>
                  </a:solidFill>
                  <a:round/>
                  <a:headEnd/>
                  <a:tailEnd type="triangle" w="med" len="med"/>
                </a:ln>
              </p:spPr>
              <p:txBody>
                <a:bodyPr/>
                <a:lstStyle/>
                <a:p>
                  <a:endParaRPr lang="zh-CN" altLang="en-US"/>
                </a:p>
              </p:txBody>
            </p:sp>
            <p:sp>
              <p:nvSpPr>
                <p:cNvPr id="30759" name="Line 81"/>
                <p:cNvSpPr>
                  <a:spLocks noChangeShapeType="1"/>
                </p:cNvSpPr>
                <p:nvPr/>
              </p:nvSpPr>
              <p:spPr bwMode="auto">
                <a:xfrm flipH="1">
                  <a:off x="3470" y="2523"/>
                  <a:ext cx="362" cy="0"/>
                </a:xfrm>
                <a:prstGeom prst="line">
                  <a:avLst/>
                </a:prstGeom>
                <a:noFill/>
                <a:ln w="38100">
                  <a:solidFill>
                    <a:srgbClr val="339966"/>
                  </a:solidFill>
                  <a:round/>
                  <a:headEnd/>
                  <a:tailEnd/>
                </a:ln>
              </p:spPr>
              <p:txBody>
                <a:bodyPr/>
                <a:lstStyle/>
                <a:p>
                  <a:endParaRPr lang="zh-CN" altLang="en-US"/>
                </a:p>
              </p:txBody>
            </p:sp>
            <p:sp>
              <p:nvSpPr>
                <p:cNvPr id="30760" name="Line 83"/>
                <p:cNvSpPr>
                  <a:spLocks noChangeShapeType="1"/>
                </p:cNvSpPr>
                <p:nvPr/>
              </p:nvSpPr>
              <p:spPr bwMode="auto">
                <a:xfrm>
                  <a:off x="3832" y="2523"/>
                  <a:ext cx="0" cy="453"/>
                </a:xfrm>
                <a:prstGeom prst="line">
                  <a:avLst/>
                </a:prstGeom>
                <a:noFill/>
                <a:ln w="38100">
                  <a:solidFill>
                    <a:srgbClr val="339966"/>
                  </a:solidFill>
                  <a:round/>
                  <a:headEnd/>
                  <a:tailEnd/>
                </a:ln>
              </p:spPr>
              <p:txBody>
                <a:bodyPr/>
                <a:lstStyle/>
                <a:p>
                  <a:endParaRPr lang="zh-CN" altLang="en-US"/>
                </a:p>
              </p:txBody>
            </p:sp>
          </p:grpSp>
          <p:grpSp>
            <p:nvGrpSpPr>
              <p:cNvPr id="30754" name="Group 86"/>
              <p:cNvGrpSpPr>
                <a:grpSpLocks/>
              </p:cNvGrpSpPr>
              <p:nvPr/>
            </p:nvGrpSpPr>
            <p:grpSpPr bwMode="auto">
              <a:xfrm>
                <a:off x="3470" y="2341"/>
                <a:ext cx="589" cy="1089"/>
                <a:chOff x="3470" y="2341"/>
                <a:chExt cx="589" cy="1089"/>
              </a:xfrm>
            </p:grpSpPr>
            <p:sp>
              <p:nvSpPr>
                <p:cNvPr id="30755" name="Line 79"/>
                <p:cNvSpPr>
                  <a:spLocks noChangeShapeType="1"/>
                </p:cNvSpPr>
                <p:nvPr/>
              </p:nvSpPr>
              <p:spPr bwMode="auto">
                <a:xfrm flipH="1">
                  <a:off x="3470" y="3425"/>
                  <a:ext cx="589" cy="0"/>
                </a:xfrm>
                <a:prstGeom prst="line">
                  <a:avLst/>
                </a:prstGeom>
                <a:noFill/>
                <a:ln w="38100">
                  <a:solidFill>
                    <a:srgbClr val="339966"/>
                  </a:solidFill>
                  <a:round/>
                  <a:headEnd/>
                  <a:tailEnd type="triangle" w="med" len="med"/>
                </a:ln>
              </p:spPr>
              <p:txBody>
                <a:bodyPr/>
                <a:lstStyle/>
                <a:p>
                  <a:endParaRPr lang="zh-CN" altLang="en-US"/>
                </a:p>
              </p:txBody>
            </p:sp>
            <p:sp>
              <p:nvSpPr>
                <p:cNvPr id="30756" name="Line 82"/>
                <p:cNvSpPr>
                  <a:spLocks noChangeShapeType="1"/>
                </p:cNvSpPr>
                <p:nvPr/>
              </p:nvSpPr>
              <p:spPr bwMode="auto">
                <a:xfrm flipH="1">
                  <a:off x="3470" y="2341"/>
                  <a:ext cx="589" cy="0"/>
                </a:xfrm>
                <a:prstGeom prst="line">
                  <a:avLst/>
                </a:prstGeom>
                <a:noFill/>
                <a:ln w="38100">
                  <a:solidFill>
                    <a:srgbClr val="339966"/>
                  </a:solidFill>
                  <a:round/>
                  <a:headEnd/>
                  <a:tailEnd/>
                </a:ln>
              </p:spPr>
              <p:txBody>
                <a:bodyPr/>
                <a:lstStyle/>
                <a:p>
                  <a:endParaRPr lang="zh-CN" altLang="en-US"/>
                </a:p>
              </p:txBody>
            </p:sp>
            <p:sp>
              <p:nvSpPr>
                <p:cNvPr id="30757" name="Line 84"/>
                <p:cNvSpPr>
                  <a:spLocks noChangeShapeType="1"/>
                </p:cNvSpPr>
                <p:nvPr/>
              </p:nvSpPr>
              <p:spPr bwMode="auto">
                <a:xfrm>
                  <a:off x="4059" y="2341"/>
                  <a:ext cx="0" cy="1089"/>
                </a:xfrm>
                <a:prstGeom prst="line">
                  <a:avLst/>
                </a:prstGeom>
                <a:noFill/>
                <a:ln w="38100">
                  <a:solidFill>
                    <a:srgbClr val="339966"/>
                  </a:solidFill>
                  <a:round/>
                  <a:headEnd/>
                  <a:tailEnd/>
                </a:ln>
              </p:spPr>
              <p:txBody>
                <a:bodyPr/>
                <a:lstStyle/>
                <a:p>
                  <a:endParaRPr lang="zh-CN" altLang="en-US"/>
                </a:p>
              </p:txBody>
            </p:sp>
          </p:grpSp>
        </p:grpSp>
        <p:grpSp>
          <p:nvGrpSpPr>
            <p:cNvPr id="30746" name="Group 105"/>
            <p:cNvGrpSpPr>
              <a:grpSpLocks/>
            </p:cNvGrpSpPr>
            <p:nvPr/>
          </p:nvGrpSpPr>
          <p:grpSpPr bwMode="auto">
            <a:xfrm>
              <a:off x="4271" y="3022"/>
              <a:ext cx="1240" cy="363"/>
              <a:chOff x="1413" y="3112"/>
              <a:chExt cx="1240" cy="363"/>
            </a:xfrm>
          </p:grpSpPr>
          <p:sp>
            <p:nvSpPr>
              <p:cNvPr id="30747" name="Line 106"/>
              <p:cNvSpPr>
                <a:spLocks noChangeShapeType="1"/>
              </p:cNvSpPr>
              <p:nvPr/>
            </p:nvSpPr>
            <p:spPr bwMode="auto">
              <a:xfrm flipV="1">
                <a:off x="1413" y="3112"/>
                <a:ext cx="0" cy="227"/>
              </a:xfrm>
              <a:prstGeom prst="line">
                <a:avLst/>
              </a:prstGeom>
              <a:noFill/>
              <a:ln w="38100">
                <a:solidFill>
                  <a:srgbClr val="FF6600"/>
                </a:solidFill>
                <a:round/>
                <a:headEnd/>
                <a:tailEnd type="triangle" w="med" len="med"/>
              </a:ln>
            </p:spPr>
            <p:txBody>
              <a:bodyPr/>
              <a:lstStyle/>
              <a:p>
                <a:endParaRPr lang="zh-CN" altLang="en-US"/>
              </a:p>
            </p:txBody>
          </p:sp>
          <p:sp>
            <p:nvSpPr>
              <p:cNvPr id="30748" name="Line 107"/>
              <p:cNvSpPr>
                <a:spLocks noChangeShapeType="1"/>
              </p:cNvSpPr>
              <p:nvPr/>
            </p:nvSpPr>
            <p:spPr bwMode="auto">
              <a:xfrm>
                <a:off x="1413" y="3339"/>
                <a:ext cx="635" cy="0"/>
              </a:xfrm>
              <a:prstGeom prst="line">
                <a:avLst/>
              </a:prstGeom>
              <a:noFill/>
              <a:ln w="38100">
                <a:solidFill>
                  <a:srgbClr val="FF6600"/>
                </a:solidFill>
                <a:round/>
                <a:headEnd/>
                <a:tailEnd/>
              </a:ln>
            </p:spPr>
            <p:txBody>
              <a:bodyPr/>
              <a:lstStyle/>
              <a:p>
                <a:endParaRPr lang="zh-CN" altLang="en-US"/>
              </a:p>
            </p:txBody>
          </p:sp>
          <p:sp>
            <p:nvSpPr>
              <p:cNvPr id="30749" name="Text Box 108"/>
              <p:cNvSpPr txBox="1">
                <a:spLocks noChangeArrowheads="1"/>
              </p:cNvSpPr>
              <p:nvPr/>
            </p:nvSpPr>
            <p:spPr bwMode="auto">
              <a:xfrm>
                <a:off x="1939" y="3187"/>
                <a:ext cx="714" cy="288"/>
              </a:xfrm>
              <a:prstGeom prst="rect">
                <a:avLst/>
              </a:prstGeom>
              <a:noFill/>
              <a:ln w="9525">
                <a:noFill/>
                <a:miter lim="800000"/>
                <a:headEnd/>
                <a:tailEnd/>
              </a:ln>
            </p:spPr>
            <p:txBody>
              <a:bodyPr>
                <a:spAutoFit/>
              </a:bodyPr>
              <a:lstStyle/>
              <a:p>
                <a:pPr algn="ctr" defTabSz="914400"/>
                <a:r>
                  <a:rPr lang="zh-CN" altLang="en-US"/>
                  <a:t>时钟</a:t>
                </a:r>
              </a:p>
            </p:txBody>
          </p:sp>
        </p:grpSp>
      </p:grpSp>
      <p:grpSp>
        <p:nvGrpSpPr>
          <p:cNvPr id="30835" name="Group 115"/>
          <p:cNvGrpSpPr>
            <a:grpSpLocks/>
          </p:cNvGrpSpPr>
          <p:nvPr/>
        </p:nvGrpSpPr>
        <p:grpSpPr bwMode="auto">
          <a:xfrm>
            <a:off x="4945063" y="2840038"/>
            <a:ext cx="1087437" cy="3252787"/>
            <a:chOff x="3115" y="1789"/>
            <a:chExt cx="685" cy="2049"/>
          </a:xfrm>
        </p:grpSpPr>
        <p:sp>
          <p:nvSpPr>
            <p:cNvPr id="30733" name="Line 29"/>
            <p:cNvSpPr>
              <a:spLocks noChangeShapeType="1"/>
            </p:cNvSpPr>
            <p:nvPr/>
          </p:nvSpPr>
          <p:spPr bwMode="auto">
            <a:xfrm>
              <a:off x="3334" y="1979"/>
              <a:ext cx="363" cy="0"/>
            </a:xfrm>
            <a:prstGeom prst="line">
              <a:avLst/>
            </a:prstGeom>
            <a:noFill/>
            <a:ln w="38100">
              <a:solidFill>
                <a:schemeClr val="hlink"/>
              </a:solidFill>
              <a:round/>
              <a:headEnd/>
              <a:tailEnd type="triangle" w="med" len="med"/>
            </a:ln>
          </p:spPr>
          <p:txBody>
            <a:bodyPr/>
            <a:lstStyle/>
            <a:p>
              <a:endParaRPr lang="zh-CN" altLang="en-US"/>
            </a:p>
          </p:txBody>
        </p:sp>
        <p:sp>
          <p:nvSpPr>
            <p:cNvPr id="30734" name="Line 71"/>
            <p:cNvSpPr>
              <a:spLocks noChangeShapeType="1"/>
            </p:cNvSpPr>
            <p:nvPr/>
          </p:nvSpPr>
          <p:spPr bwMode="auto">
            <a:xfrm flipV="1">
              <a:off x="3334" y="1981"/>
              <a:ext cx="0" cy="1540"/>
            </a:xfrm>
            <a:prstGeom prst="line">
              <a:avLst/>
            </a:prstGeom>
            <a:noFill/>
            <a:ln w="38100">
              <a:solidFill>
                <a:schemeClr val="hlink"/>
              </a:solidFill>
              <a:round/>
              <a:headEnd/>
              <a:tailEnd/>
            </a:ln>
          </p:spPr>
          <p:txBody>
            <a:bodyPr/>
            <a:lstStyle/>
            <a:p>
              <a:endParaRPr lang="zh-CN" altLang="en-US"/>
            </a:p>
          </p:txBody>
        </p:sp>
        <p:sp>
          <p:nvSpPr>
            <p:cNvPr id="30735" name="Line 25"/>
            <p:cNvSpPr>
              <a:spLocks noChangeShapeType="1"/>
            </p:cNvSpPr>
            <p:nvPr/>
          </p:nvSpPr>
          <p:spPr bwMode="auto">
            <a:xfrm>
              <a:off x="3123" y="1797"/>
              <a:ext cx="566" cy="0"/>
            </a:xfrm>
            <a:prstGeom prst="line">
              <a:avLst/>
            </a:prstGeom>
            <a:noFill/>
            <a:ln w="38100">
              <a:solidFill>
                <a:schemeClr val="hlink"/>
              </a:solidFill>
              <a:round/>
              <a:headEnd/>
              <a:tailEnd type="triangle" w="med" len="med"/>
            </a:ln>
          </p:spPr>
          <p:txBody>
            <a:bodyPr/>
            <a:lstStyle/>
            <a:p>
              <a:endParaRPr lang="zh-CN" altLang="en-US"/>
            </a:p>
          </p:txBody>
        </p:sp>
        <p:sp>
          <p:nvSpPr>
            <p:cNvPr id="30736" name="Line 72"/>
            <p:cNvSpPr>
              <a:spLocks noChangeShapeType="1"/>
            </p:cNvSpPr>
            <p:nvPr/>
          </p:nvSpPr>
          <p:spPr bwMode="auto">
            <a:xfrm flipV="1">
              <a:off x="3115" y="1789"/>
              <a:ext cx="0" cy="2049"/>
            </a:xfrm>
            <a:prstGeom prst="line">
              <a:avLst/>
            </a:prstGeom>
            <a:noFill/>
            <a:ln w="38100">
              <a:solidFill>
                <a:schemeClr val="hlink"/>
              </a:solidFill>
              <a:round/>
              <a:headEnd/>
              <a:tailEnd/>
            </a:ln>
          </p:spPr>
          <p:txBody>
            <a:bodyPr/>
            <a:lstStyle/>
            <a:p>
              <a:endParaRPr lang="zh-CN" altLang="en-US"/>
            </a:p>
          </p:txBody>
        </p:sp>
        <p:sp>
          <p:nvSpPr>
            <p:cNvPr id="30737" name="Text Box 26"/>
            <p:cNvSpPr txBox="1">
              <a:spLocks noChangeArrowheads="1"/>
            </p:cNvSpPr>
            <p:nvPr/>
          </p:nvSpPr>
          <p:spPr bwMode="auto">
            <a:xfrm>
              <a:off x="3321" y="2160"/>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1</a:t>
              </a:r>
            </a:p>
          </p:txBody>
        </p:sp>
        <p:sp>
          <p:nvSpPr>
            <p:cNvPr id="30738" name="Text Box 26"/>
            <p:cNvSpPr txBox="1">
              <a:spLocks noChangeArrowheads="1"/>
            </p:cNvSpPr>
            <p:nvPr/>
          </p:nvSpPr>
          <p:spPr bwMode="auto">
            <a:xfrm>
              <a:off x="3334" y="2779"/>
              <a:ext cx="466"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y</a:t>
              </a:r>
              <a:r>
                <a:rPr lang="en-US" altLang="zh-CN" baseline="-25000">
                  <a:latin typeface="Times New Roman" pitchFamily="18" charset="0"/>
                </a:rPr>
                <a:t>s</a:t>
              </a:r>
            </a:p>
          </p:txBody>
        </p:sp>
        <p:sp>
          <p:nvSpPr>
            <p:cNvPr id="30739" name="Text Box 34"/>
            <p:cNvSpPr txBox="1">
              <a:spLocks noChangeArrowheads="1"/>
            </p:cNvSpPr>
            <p:nvPr/>
          </p:nvSpPr>
          <p:spPr bwMode="auto">
            <a:xfrm>
              <a:off x="3334" y="2523"/>
              <a:ext cx="432" cy="288"/>
            </a:xfrm>
            <a:prstGeom prst="rect">
              <a:avLst/>
            </a:prstGeom>
            <a:noFill/>
            <a:ln w="9525">
              <a:noFill/>
              <a:miter lim="800000"/>
              <a:headEnd/>
              <a:tailEnd/>
            </a:ln>
          </p:spPr>
          <p:txBody>
            <a:bodyPr>
              <a:spAutoFit/>
            </a:bodyPr>
            <a:lstStyle/>
            <a:p>
              <a:pPr algn="ctr" defTabSz="914400"/>
              <a:r>
                <a:rPr lang="zh-CN" altLang="en-US">
                  <a:latin typeface="宋体" charset="-122"/>
                </a:rPr>
                <a:t>┆</a:t>
              </a:r>
            </a:p>
          </p:txBody>
        </p:sp>
        <p:sp>
          <p:nvSpPr>
            <p:cNvPr id="30740" name="Line 111"/>
            <p:cNvSpPr>
              <a:spLocks noChangeShapeType="1"/>
            </p:cNvSpPr>
            <p:nvPr/>
          </p:nvSpPr>
          <p:spPr bwMode="auto">
            <a:xfrm flipH="1">
              <a:off x="3350" y="2523"/>
              <a:ext cx="339" cy="0"/>
            </a:xfrm>
            <a:prstGeom prst="line">
              <a:avLst/>
            </a:prstGeom>
            <a:noFill/>
            <a:ln w="38100">
              <a:solidFill>
                <a:schemeClr val="hlink"/>
              </a:solidFill>
              <a:round/>
              <a:headEnd/>
              <a:tailEnd type="triangle" w="med" len="med"/>
            </a:ln>
          </p:spPr>
          <p:txBody>
            <a:bodyPr/>
            <a:lstStyle/>
            <a:p>
              <a:endParaRPr lang="zh-CN" altLang="en-US"/>
            </a:p>
          </p:txBody>
        </p:sp>
        <p:sp>
          <p:nvSpPr>
            <p:cNvPr id="30741" name="Line 112"/>
            <p:cNvSpPr>
              <a:spLocks noChangeShapeType="1"/>
            </p:cNvSpPr>
            <p:nvPr/>
          </p:nvSpPr>
          <p:spPr bwMode="auto">
            <a:xfrm flipH="1">
              <a:off x="3143" y="2827"/>
              <a:ext cx="545" cy="0"/>
            </a:xfrm>
            <a:prstGeom prst="line">
              <a:avLst/>
            </a:prstGeom>
            <a:noFill/>
            <a:ln w="38100">
              <a:solidFill>
                <a:schemeClr val="hlink"/>
              </a:solidFill>
              <a:round/>
              <a:headEnd/>
              <a:tailEnd type="triangle" w="med" len="med"/>
            </a:ln>
          </p:spPr>
          <p:txBody>
            <a:bodyPr/>
            <a:lstStyle/>
            <a:p>
              <a:endParaRPr lang="zh-CN" altLang="en-US"/>
            </a:p>
          </p:txBody>
        </p:sp>
        <p:sp>
          <p:nvSpPr>
            <p:cNvPr id="30742" name="Line 29"/>
            <p:cNvSpPr>
              <a:spLocks noChangeShapeType="1"/>
            </p:cNvSpPr>
            <p:nvPr/>
          </p:nvSpPr>
          <p:spPr bwMode="auto">
            <a:xfrm>
              <a:off x="3333" y="3521"/>
              <a:ext cx="363" cy="0"/>
            </a:xfrm>
            <a:prstGeom prst="line">
              <a:avLst/>
            </a:prstGeom>
            <a:noFill/>
            <a:ln w="38100">
              <a:solidFill>
                <a:schemeClr val="hlink"/>
              </a:solidFill>
              <a:round/>
              <a:headEnd/>
              <a:tailEnd type="triangle" w="med" len="med"/>
            </a:ln>
          </p:spPr>
          <p:txBody>
            <a:bodyPr/>
            <a:lstStyle/>
            <a:p>
              <a:endParaRPr lang="zh-CN" altLang="en-US"/>
            </a:p>
          </p:txBody>
        </p:sp>
        <p:sp>
          <p:nvSpPr>
            <p:cNvPr id="30743" name="Line 25"/>
            <p:cNvSpPr>
              <a:spLocks noChangeShapeType="1"/>
            </p:cNvSpPr>
            <p:nvPr/>
          </p:nvSpPr>
          <p:spPr bwMode="auto">
            <a:xfrm>
              <a:off x="3122" y="3838"/>
              <a:ext cx="566" cy="0"/>
            </a:xfrm>
            <a:prstGeom prst="line">
              <a:avLst/>
            </a:prstGeom>
            <a:noFill/>
            <a:ln w="38100">
              <a:solidFill>
                <a:schemeClr val="hlink"/>
              </a:solidFill>
              <a:round/>
              <a:headEnd/>
              <a:tailEnd type="triangle" w="med" len="med"/>
            </a:ln>
          </p:spPr>
          <p:txBody>
            <a:bodyPr/>
            <a:lstStyle/>
            <a:p>
              <a:endParaRPr lang="zh-CN" altLang="en-US"/>
            </a:p>
          </p:txBody>
        </p:sp>
      </p:grpSp>
      <p:sp>
        <p:nvSpPr>
          <p:cNvPr id="30732" name="AutoShape 43">
            <a:hlinkClick r:id="rId5"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814"/>
                                        </p:tgtEl>
                                        <p:attrNameLst>
                                          <p:attrName>style.visibility</p:attrName>
                                        </p:attrNameLst>
                                      </p:cBhvr>
                                      <p:to>
                                        <p:strVal val="visible"/>
                                      </p:to>
                                    </p:set>
                                    <p:animEffect transition="in" filter="wipe(up)">
                                      <p:cBhvr>
                                        <p:cTn id="7" dur="500"/>
                                        <p:tgtEl>
                                          <p:spTgt spid="308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0819"/>
                                        </p:tgtEl>
                                        <p:attrNameLst>
                                          <p:attrName>style.visibility</p:attrName>
                                        </p:attrNameLst>
                                      </p:cBhvr>
                                      <p:to>
                                        <p:strVal val="visible"/>
                                      </p:to>
                                    </p:set>
                                    <p:animEffect transition="in" filter="strips(downLeft)">
                                      <p:cBhvr>
                                        <p:cTn id="12" dur="500"/>
                                        <p:tgtEl>
                                          <p:spTgt spid="30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823"/>
                                        </p:tgtEl>
                                        <p:attrNameLst>
                                          <p:attrName>style.visibility</p:attrName>
                                        </p:attrNameLst>
                                      </p:cBhvr>
                                      <p:to>
                                        <p:strVal val="visible"/>
                                      </p:to>
                                    </p:set>
                                    <p:animEffect transition="in" filter="wipe(left)">
                                      <p:cBhvr>
                                        <p:cTn id="17" dur="500"/>
                                        <p:tgtEl>
                                          <p:spTgt spid="308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829"/>
                                        </p:tgtEl>
                                        <p:attrNameLst>
                                          <p:attrName>style.visibility</p:attrName>
                                        </p:attrNameLst>
                                      </p:cBhvr>
                                      <p:to>
                                        <p:strVal val="visible"/>
                                      </p:to>
                                    </p:set>
                                    <p:animEffect transition="in" filter="wipe(up)">
                                      <p:cBhvr>
                                        <p:cTn id="22" dur="500"/>
                                        <p:tgtEl>
                                          <p:spTgt spid="308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0835"/>
                                        </p:tgtEl>
                                        <p:attrNameLst>
                                          <p:attrName>style.visibility</p:attrName>
                                        </p:attrNameLst>
                                      </p:cBhvr>
                                      <p:to>
                                        <p:strVal val="visible"/>
                                      </p:to>
                                    </p:set>
                                    <p:animEffect transition="in" filter="wipe(right)">
                                      <p:cBhvr>
                                        <p:cTn id="27" dur="500"/>
                                        <p:tgtEl>
                                          <p:spTgt spid="3083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830"/>
                                        </p:tgtEl>
                                        <p:attrNameLst>
                                          <p:attrName>style.visibility</p:attrName>
                                        </p:attrNameLst>
                                      </p:cBhvr>
                                      <p:to>
                                        <p:strVal val="visible"/>
                                      </p:to>
                                    </p:set>
                                    <p:animEffect transition="in" filter="wipe(left)">
                                      <p:cBhvr>
                                        <p:cTn id="31" dur="500"/>
                                        <p:tgtEl>
                                          <p:spTgt spid="30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2770"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8" name="文本框 2"/>
          <p:cNvSpPr txBox="1">
            <a:spLocks noChangeArrowheads="1"/>
          </p:cNvSpPr>
          <p:nvPr/>
        </p:nvSpPr>
        <p:spPr bwMode="auto">
          <a:xfrm>
            <a:off x="179388" y="333375"/>
            <a:ext cx="54721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三</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同步时序电路的描述</a:t>
            </a:r>
          </a:p>
        </p:txBody>
      </p:sp>
      <p:sp>
        <p:nvSpPr>
          <p:cNvPr id="32773" name="Text Box 5"/>
          <p:cNvSpPr txBox="1">
            <a:spLocks noChangeArrowheads="1"/>
          </p:cNvSpPr>
          <p:nvPr/>
        </p:nvSpPr>
        <p:spPr bwMode="auto">
          <a:xfrm>
            <a:off x="684213" y="1052513"/>
            <a:ext cx="3240087" cy="457200"/>
          </a:xfrm>
          <a:prstGeom prst="rect">
            <a:avLst/>
          </a:prstGeom>
          <a:noFill/>
          <a:ln w="9525">
            <a:noFill/>
            <a:miter lim="800000"/>
            <a:headEnd/>
            <a:tailEnd/>
          </a:ln>
        </p:spPr>
        <p:txBody>
          <a:bodyPr>
            <a:spAutoFit/>
          </a:bodyPr>
          <a:lstStyle/>
          <a:p>
            <a:pPr defTabSz="914400"/>
            <a:r>
              <a:rPr lang="zh-CN" altLang="en-US"/>
              <a:t>* 描述方式比较</a:t>
            </a:r>
          </a:p>
        </p:txBody>
      </p:sp>
      <p:grpSp>
        <p:nvGrpSpPr>
          <p:cNvPr id="32777" name="Group 9"/>
          <p:cNvGrpSpPr>
            <a:grpSpLocks/>
          </p:cNvGrpSpPr>
          <p:nvPr/>
        </p:nvGrpSpPr>
        <p:grpSpPr bwMode="auto">
          <a:xfrm>
            <a:off x="781050" y="1603375"/>
            <a:ext cx="3070225" cy="944563"/>
            <a:chOff x="492" y="1010"/>
            <a:chExt cx="1934" cy="595"/>
          </a:xfrm>
        </p:grpSpPr>
        <p:sp>
          <p:nvSpPr>
            <p:cNvPr id="2" name="AutoShape 6"/>
            <p:cNvSpPr>
              <a:spLocks/>
            </p:cNvSpPr>
            <p:nvPr/>
          </p:nvSpPr>
          <p:spPr bwMode="auto">
            <a:xfrm>
              <a:off x="492" y="1061"/>
              <a:ext cx="91" cy="544"/>
            </a:xfrm>
            <a:prstGeom prst="leftBrace">
              <a:avLst>
                <a:gd name="adj1" fmla="val 49817"/>
                <a:gd name="adj2" fmla="val 50000"/>
              </a:avLst>
            </a:prstGeom>
            <a:noFill/>
            <a:ln w="28575">
              <a:solidFill>
                <a:schemeClr val="hlink"/>
              </a:solidFill>
              <a:round/>
              <a:headEnd/>
              <a:tailEnd/>
            </a:ln>
          </p:spPr>
          <p:txBody>
            <a:bodyPr wrap="none" anchor="ctr"/>
            <a:lstStyle/>
            <a:p>
              <a:endParaRPr lang="zh-CN" altLang="en-US"/>
            </a:p>
          </p:txBody>
        </p:sp>
        <p:sp>
          <p:nvSpPr>
            <p:cNvPr id="4" name="Text Box 7"/>
            <p:cNvSpPr txBox="1">
              <a:spLocks noChangeArrowheads="1"/>
            </p:cNvSpPr>
            <p:nvPr/>
          </p:nvSpPr>
          <p:spPr bwMode="auto">
            <a:xfrm>
              <a:off x="736" y="1010"/>
              <a:ext cx="1690" cy="288"/>
            </a:xfrm>
            <a:prstGeom prst="rect">
              <a:avLst/>
            </a:prstGeom>
            <a:noFill/>
            <a:ln w="9525">
              <a:noFill/>
              <a:miter lim="800000"/>
              <a:headEnd/>
              <a:tailEnd/>
            </a:ln>
          </p:spPr>
          <p:txBody>
            <a:bodyPr>
              <a:spAutoFit/>
            </a:bodyPr>
            <a:lstStyle/>
            <a:p>
              <a:pPr defTabSz="914400"/>
              <a:r>
                <a:rPr lang="zh-CN" altLang="en-US"/>
                <a:t>组合逻辑电路</a:t>
              </a:r>
            </a:p>
          </p:txBody>
        </p:sp>
        <p:sp>
          <p:nvSpPr>
            <p:cNvPr id="5" name="Text Box 8"/>
            <p:cNvSpPr txBox="1">
              <a:spLocks noChangeArrowheads="1"/>
            </p:cNvSpPr>
            <p:nvPr/>
          </p:nvSpPr>
          <p:spPr bwMode="auto">
            <a:xfrm>
              <a:off x="736" y="1298"/>
              <a:ext cx="1690" cy="288"/>
            </a:xfrm>
            <a:prstGeom prst="rect">
              <a:avLst/>
            </a:prstGeom>
            <a:noFill/>
            <a:ln w="9525">
              <a:noFill/>
              <a:miter lim="800000"/>
              <a:headEnd/>
              <a:tailEnd/>
            </a:ln>
          </p:spPr>
          <p:txBody>
            <a:bodyPr>
              <a:spAutoFit/>
            </a:bodyPr>
            <a:lstStyle/>
            <a:p>
              <a:pPr defTabSz="914400"/>
              <a:r>
                <a:rPr lang="zh-CN" altLang="en-US"/>
                <a:t>同步时序电路</a:t>
              </a:r>
            </a:p>
          </p:txBody>
        </p:sp>
      </p:grpSp>
      <p:sp>
        <p:nvSpPr>
          <p:cNvPr id="32778" name="Text Box 10"/>
          <p:cNvSpPr txBox="1">
            <a:spLocks noChangeArrowheads="1"/>
          </p:cNvSpPr>
          <p:nvPr/>
        </p:nvSpPr>
        <p:spPr bwMode="auto">
          <a:xfrm>
            <a:off x="3687763" y="1603375"/>
            <a:ext cx="2179637" cy="457200"/>
          </a:xfrm>
          <a:prstGeom prst="rect">
            <a:avLst/>
          </a:prstGeom>
          <a:noFill/>
          <a:ln w="9525">
            <a:noFill/>
            <a:miter lim="800000"/>
            <a:headEnd/>
            <a:tailEnd/>
          </a:ln>
        </p:spPr>
        <p:txBody>
          <a:bodyPr>
            <a:spAutoFit/>
          </a:bodyPr>
          <a:lstStyle/>
          <a:p>
            <a:pPr defTabSz="914400"/>
            <a:r>
              <a:rPr lang="zh-CN" altLang="en-US">
                <a:solidFill>
                  <a:schemeClr val="folHlink"/>
                </a:solidFill>
              </a:rPr>
              <a:t>关系表达式</a:t>
            </a:r>
          </a:p>
        </p:txBody>
      </p:sp>
      <p:sp>
        <p:nvSpPr>
          <p:cNvPr id="32779" name="Text Box 11"/>
          <p:cNvSpPr txBox="1">
            <a:spLocks noChangeArrowheads="1"/>
          </p:cNvSpPr>
          <p:nvPr/>
        </p:nvSpPr>
        <p:spPr bwMode="auto">
          <a:xfrm>
            <a:off x="5632450" y="1603375"/>
            <a:ext cx="1458913" cy="457200"/>
          </a:xfrm>
          <a:prstGeom prst="rect">
            <a:avLst/>
          </a:prstGeom>
          <a:noFill/>
          <a:ln w="9525">
            <a:noFill/>
            <a:miter lim="800000"/>
            <a:headEnd/>
            <a:tailEnd/>
          </a:ln>
        </p:spPr>
        <p:txBody>
          <a:bodyPr>
            <a:spAutoFit/>
          </a:bodyPr>
          <a:lstStyle/>
          <a:p>
            <a:pPr defTabSz="914400"/>
            <a:r>
              <a:rPr lang="zh-CN" altLang="en-US">
                <a:solidFill>
                  <a:schemeClr val="folHlink"/>
                </a:solidFill>
              </a:rPr>
              <a:t>真值表</a:t>
            </a:r>
          </a:p>
        </p:txBody>
      </p:sp>
      <p:sp>
        <p:nvSpPr>
          <p:cNvPr id="32780" name="Text Box 12"/>
          <p:cNvSpPr txBox="1">
            <a:spLocks noChangeArrowheads="1"/>
          </p:cNvSpPr>
          <p:nvPr/>
        </p:nvSpPr>
        <p:spPr bwMode="auto">
          <a:xfrm>
            <a:off x="7019925" y="1603375"/>
            <a:ext cx="1458913" cy="457200"/>
          </a:xfrm>
          <a:prstGeom prst="rect">
            <a:avLst/>
          </a:prstGeom>
          <a:noFill/>
          <a:ln w="9525">
            <a:noFill/>
            <a:miter lim="800000"/>
            <a:headEnd/>
            <a:tailEnd/>
          </a:ln>
        </p:spPr>
        <p:txBody>
          <a:bodyPr>
            <a:spAutoFit/>
          </a:bodyPr>
          <a:lstStyle/>
          <a:p>
            <a:pPr defTabSz="914400"/>
            <a:r>
              <a:rPr lang="zh-CN" altLang="en-US">
                <a:solidFill>
                  <a:schemeClr val="folHlink"/>
                </a:solidFill>
              </a:rPr>
              <a:t>卡诺图</a:t>
            </a:r>
          </a:p>
        </p:txBody>
      </p:sp>
      <p:sp>
        <p:nvSpPr>
          <p:cNvPr id="32781" name="Text Box 13"/>
          <p:cNvSpPr txBox="1">
            <a:spLocks noChangeArrowheads="1"/>
          </p:cNvSpPr>
          <p:nvPr/>
        </p:nvSpPr>
        <p:spPr bwMode="auto">
          <a:xfrm>
            <a:off x="3708400" y="2060575"/>
            <a:ext cx="2179638" cy="457200"/>
          </a:xfrm>
          <a:prstGeom prst="rect">
            <a:avLst/>
          </a:prstGeom>
          <a:noFill/>
          <a:ln w="9525">
            <a:noFill/>
            <a:miter lim="800000"/>
            <a:headEnd/>
            <a:tailEnd/>
          </a:ln>
        </p:spPr>
        <p:txBody>
          <a:bodyPr>
            <a:spAutoFit/>
          </a:bodyPr>
          <a:lstStyle/>
          <a:p>
            <a:pPr defTabSz="914400"/>
            <a:r>
              <a:rPr lang="zh-CN" altLang="en-US">
                <a:solidFill>
                  <a:schemeClr val="folHlink"/>
                </a:solidFill>
              </a:rPr>
              <a:t>关系表达式</a:t>
            </a:r>
          </a:p>
        </p:txBody>
      </p:sp>
      <p:sp>
        <p:nvSpPr>
          <p:cNvPr id="32782" name="Text Box 14"/>
          <p:cNvSpPr txBox="1">
            <a:spLocks noChangeArrowheads="1"/>
          </p:cNvSpPr>
          <p:nvPr/>
        </p:nvSpPr>
        <p:spPr bwMode="auto">
          <a:xfrm>
            <a:off x="5632450" y="2060575"/>
            <a:ext cx="1531938" cy="457200"/>
          </a:xfrm>
          <a:prstGeom prst="rect">
            <a:avLst/>
          </a:prstGeom>
          <a:noFill/>
          <a:ln w="9525">
            <a:noFill/>
            <a:miter lim="800000"/>
            <a:headEnd/>
            <a:tailEnd/>
          </a:ln>
        </p:spPr>
        <p:txBody>
          <a:bodyPr>
            <a:spAutoFit/>
          </a:bodyPr>
          <a:lstStyle/>
          <a:p>
            <a:pPr defTabSz="914400"/>
            <a:r>
              <a:rPr lang="zh-CN" altLang="en-US">
                <a:solidFill>
                  <a:schemeClr val="folHlink"/>
                </a:solidFill>
              </a:rPr>
              <a:t>状态表</a:t>
            </a:r>
          </a:p>
        </p:txBody>
      </p:sp>
      <p:sp>
        <p:nvSpPr>
          <p:cNvPr id="32783" name="Text Box 15"/>
          <p:cNvSpPr txBox="1">
            <a:spLocks noChangeArrowheads="1"/>
          </p:cNvSpPr>
          <p:nvPr/>
        </p:nvSpPr>
        <p:spPr bwMode="auto">
          <a:xfrm>
            <a:off x="7070725" y="2060575"/>
            <a:ext cx="1531938" cy="457200"/>
          </a:xfrm>
          <a:prstGeom prst="rect">
            <a:avLst/>
          </a:prstGeom>
          <a:noFill/>
          <a:ln w="9525">
            <a:noFill/>
            <a:miter lim="800000"/>
            <a:headEnd/>
            <a:tailEnd/>
          </a:ln>
        </p:spPr>
        <p:txBody>
          <a:bodyPr>
            <a:spAutoFit/>
          </a:bodyPr>
          <a:lstStyle/>
          <a:p>
            <a:pPr defTabSz="914400"/>
            <a:r>
              <a:rPr lang="zh-CN" altLang="en-US">
                <a:solidFill>
                  <a:schemeClr val="folHlink"/>
                </a:solidFill>
              </a:rPr>
              <a:t>状态图</a:t>
            </a:r>
          </a:p>
        </p:txBody>
      </p:sp>
      <p:sp>
        <p:nvSpPr>
          <p:cNvPr id="3" name="AutoShape 89"/>
          <p:cNvSpPr>
            <a:spLocks noChangeArrowheads="1"/>
          </p:cNvSpPr>
          <p:nvPr/>
        </p:nvSpPr>
        <p:spPr bwMode="auto">
          <a:xfrm>
            <a:off x="7308850" y="979488"/>
            <a:ext cx="1727200" cy="504825"/>
          </a:xfrm>
          <a:prstGeom prst="wedgeRoundRectCallout">
            <a:avLst>
              <a:gd name="adj1" fmla="val -35019"/>
              <a:gd name="adj2" fmla="val 91824"/>
              <a:gd name="adj3" fmla="val 16667"/>
            </a:avLst>
          </a:prstGeom>
          <a:noFill/>
          <a:ln w="22225">
            <a:solidFill>
              <a:schemeClr val="folHlink"/>
            </a:solidFill>
            <a:miter lim="800000"/>
            <a:headEnd/>
            <a:tailEnd/>
          </a:ln>
        </p:spPr>
        <p:txBody>
          <a:bodyPr/>
          <a:lstStyle/>
          <a:p>
            <a:pPr algn="ctr" defTabSz="914400"/>
            <a:r>
              <a:rPr lang="zh-CN" altLang="en-US" sz="2000"/>
              <a:t>二维关系表</a:t>
            </a:r>
          </a:p>
        </p:txBody>
      </p:sp>
      <p:sp>
        <p:nvSpPr>
          <p:cNvPr id="32785" name="Rectangle 17"/>
          <p:cNvSpPr>
            <a:spLocks noChangeArrowheads="1"/>
          </p:cNvSpPr>
          <p:nvPr/>
        </p:nvSpPr>
        <p:spPr bwMode="auto">
          <a:xfrm>
            <a:off x="5589588" y="2095500"/>
            <a:ext cx="1150937" cy="431800"/>
          </a:xfrm>
          <a:prstGeom prst="rect">
            <a:avLst/>
          </a:prstGeom>
          <a:noFill/>
          <a:ln w="22225">
            <a:solidFill>
              <a:schemeClr val="hlink"/>
            </a:solidFill>
            <a:miter lim="800000"/>
            <a:headEnd/>
            <a:tailEnd/>
          </a:ln>
        </p:spPr>
        <p:txBody>
          <a:bodyPr wrap="none" anchor="ctr"/>
          <a:lstStyle/>
          <a:p>
            <a:endParaRPr lang="zh-CN" altLang="en-US"/>
          </a:p>
        </p:txBody>
      </p:sp>
      <p:sp>
        <p:nvSpPr>
          <p:cNvPr id="32786" name="Rectangle 18"/>
          <p:cNvSpPr>
            <a:spLocks noChangeArrowheads="1"/>
          </p:cNvSpPr>
          <p:nvPr/>
        </p:nvSpPr>
        <p:spPr bwMode="auto">
          <a:xfrm>
            <a:off x="7019925" y="1628775"/>
            <a:ext cx="1150938" cy="431800"/>
          </a:xfrm>
          <a:prstGeom prst="rect">
            <a:avLst/>
          </a:prstGeom>
          <a:noFill/>
          <a:ln w="22225">
            <a:solidFill>
              <a:schemeClr val="hlink"/>
            </a:solidFill>
            <a:miter lim="800000"/>
            <a:headEnd/>
            <a:tailEnd/>
          </a:ln>
        </p:spPr>
        <p:txBody>
          <a:bodyPr wrap="none" anchor="ctr"/>
          <a:lstStyle/>
          <a:p>
            <a:endParaRPr lang="zh-CN" altLang="en-US"/>
          </a:p>
        </p:txBody>
      </p:sp>
      <p:sp>
        <p:nvSpPr>
          <p:cNvPr id="32787" name="Rectangle 19"/>
          <p:cNvSpPr>
            <a:spLocks noChangeArrowheads="1"/>
          </p:cNvSpPr>
          <p:nvPr/>
        </p:nvSpPr>
        <p:spPr bwMode="auto">
          <a:xfrm>
            <a:off x="612775" y="2708275"/>
            <a:ext cx="2963863" cy="457200"/>
          </a:xfrm>
          <a:prstGeom prst="rect">
            <a:avLst/>
          </a:prstGeom>
          <a:noFill/>
          <a:ln w="9525">
            <a:noFill/>
            <a:miter lim="800000"/>
            <a:headEnd/>
            <a:tailEnd/>
          </a:ln>
        </p:spPr>
        <p:txBody>
          <a:bodyPr>
            <a:spAutoFit/>
          </a:bodyPr>
          <a:lstStyle/>
          <a:p>
            <a:pPr defTabSz="914400"/>
            <a:r>
              <a:rPr kumimoji="1" lang="en-US" altLang="zh-CN">
                <a:latin typeface="Times New Roman" pitchFamily="18" charset="0"/>
              </a:rPr>
              <a:t>1</a:t>
            </a:r>
            <a:r>
              <a:rPr kumimoji="1" lang="zh-CN" altLang="en-US"/>
              <a:t>、逻辑函数表达式</a:t>
            </a:r>
          </a:p>
        </p:txBody>
      </p:sp>
      <p:sp>
        <p:nvSpPr>
          <p:cNvPr id="32788" name="Rectangle 20"/>
          <p:cNvSpPr>
            <a:spLocks noChangeArrowheads="1"/>
          </p:cNvSpPr>
          <p:nvPr/>
        </p:nvSpPr>
        <p:spPr bwMode="auto">
          <a:xfrm>
            <a:off x="971550" y="3259138"/>
            <a:ext cx="3251200" cy="457200"/>
          </a:xfrm>
          <a:prstGeom prst="rect">
            <a:avLst/>
          </a:prstGeom>
          <a:noFill/>
          <a:ln w="9525">
            <a:noFill/>
            <a:miter lim="800000"/>
            <a:headEnd/>
            <a:tailEnd/>
          </a:ln>
        </p:spPr>
        <p:txBody>
          <a:bodyPr>
            <a:spAutoFit/>
          </a:bodyPr>
          <a:lstStyle/>
          <a:p>
            <a:pPr defTabSz="914400"/>
            <a:r>
              <a:rPr kumimoji="1" lang="en-US" altLang="zh-CN"/>
              <a:t>(</a:t>
            </a:r>
            <a:r>
              <a:rPr kumimoji="1" lang="en-US" altLang="zh-CN">
                <a:latin typeface="Times New Roman" pitchFamily="18" charset="0"/>
              </a:rPr>
              <a:t>1</a:t>
            </a:r>
            <a:r>
              <a:rPr kumimoji="1" lang="en-US" altLang="zh-CN"/>
              <a:t>)</a:t>
            </a:r>
            <a:r>
              <a:rPr kumimoji="1" lang="zh-CN" altLang="en-US"/>
              <a:t>激励函数表达式</a:t>
            </a:r>
          </a:p>
        </p:txBody>
      </p:sp>
      <p:sp>
        <p:nvSpPr>
          <p:cNvPr id="32790" name="Rectangle 22"/>
          <p:cNvSpPr>
            <a:spLocks noChangeArrowheads="1"/>
          </p:cNvSpPr>
          <p:nvPr/>
        </p:nvSpPr>
        <p:spPr bwMode="auto">
          <a:xfrm>
            <a:off x="4932363" y="3197225"/>
            <a:ext cx="2951162"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Y = F( X , Q )</a:t>
            </a:r>
            <a:endParaRPr lang="zh-CN" altLang="en-US" sz="2800">
              <a:solidFill>
                <a:schemeClr val="folHlink"/>
              </a:solidFill>
              <a:latin typeface="Times New Roman" pitchFamily="18" charset="0"/>
            </a:endParaRPr>
          </a:p>
        </p:txBody>
      </p:sp>
      <p:sp>
        <p:nvSpPr>
          <p:cNvPr id="32791" name="Rectangle 23"/>
          <p:cNvSpPr>
            <a:spLocks noChangeArrowheads="1"/>
          </p:cNvSpPr>
          <p:nvPr/>
        </p:nvSpPr>
        <p:spPr bwMode="auto">
          <a:xfrm>
            <a:off x="468313" y="3759200"/>
            <a:ext cx="8280400" cy="822325"/>
          </a:xfrm>
          <a:prstGeom prst="rect">
            <a:avLst/>
          </a:prstGeom>
          <a:noFill/>
          <a:ln w="9525">
            <a:noFill/>
            <a:miter lim="800000"/>
            <a:headEnd/>
            <a:tailEnd/>
          </a:ln>
        </p:spPr>
        <p:txBody>
          <a:bodyPr>
            <a:spAutoFit/>
          </a:bodyPr>
          <a:lstStyle/>
          <a:p>
            <a:pPr defTabSz="914400"/>
            <a:r>
              <a:rPr kumimoji="1" lang="zh-CN" altLang="en-US"/>
              <a:t>  激励函数又称为控制函数，它反映了存储电路的输入</a:t>
            </a:r>
            <a:r>
              <a:rPr kumimoji="1" lang="en-US" altLang="zh-CN">
                <a:solidFill>
                  <a:schemeClr val="folHlink"/>
                </a:solidFill>
                <a:latin typeface="Times New Roman" pitchFamily="18" charset="0"/>
              </a:rPr>
              <a:t>Y</a:t>
            </a:r>
            <a:r>
              <a:rPr kumimoji="1" lang="zh-CN" altLang="en-US"/>
              <a:t>与外部输入 </a:t>
            </a:r>
            <a:r>
              <a:rPr kumimoji="1" lang="en-US" altLang="zh-CN">
                <a:solidFill>
                  <a:schemeClr val="hlink"/>
                </a:solidFill>
                <a:latin typeface="Times New Roman" pitchFamily="18" charset="0"/>
              </a:rPr>
              <a:t>X</a:t>
            </a:r>
            <a:r>
              <a:rPr kumimoji="1" lang="en-US" altLang="zh-CN">
                <a:latin typeface="Times New Roman" pitchFamily="18" charset="0"/>
              </a:rPr>
              <a:t> </a:t>
            </a:r>
            <a:r>
              <a:rPr kumimoji="1" lang="zh-CN" altLang="en-US"/>
              <a:t>和电路状态 </a:t>
            </a:r>
            <a:r>
              <a:rPr kumimoji="1" lang="en-US" altLang="zh-CN">
                <a:solidFill>
                  <a:schemeClr val="hlink"/>
                </a:solidFill>
                <a:latin typeface="Times New Roman" pitchFamily="18" charset="0"/>
              </a:rPr>
              <a:t>Q</a:t>
            </a:r>
            <a:r>
              <a:rPr kumimoji="1" lang="en-US" altLang="zh-CN"/>
              <a:t> </a:t>
            </a:r>
            <a:r>
              <a:rPr kumimoji="1" lang="zh-CN" altLang="en-US"/>
              <a:t>之间的关系</a:t>
            </a:r>
          </a:p>
        </p:txBody>
      </p:sp>
      <p:sp>
        <p:nvSpPr>
          <p:cNvPr id="32792" name="Text Box 24"/>
          <p:cNvSpPr txBox="1">
            <a:spLocks noChangeArrowheads="1"/>
          </p:cNvSpPr>
          <p:nvPr/>
        </p:nvSpPr>
        <p:spPr bwMode="auto">
          <a:xfrm>
            <a:off x="755650" y="4652963"/>
            <a:ext cx="5491163" cy="457200"/>
          </a:xfrm>
          <a:prstGeom prst="rect">
            <a:avLst/>
          </a:prstGeom>
          <a:noFill/>
          <a:ln w="9525">
            <a:noFill/>
            <a:miter lim="800000"/>
            <a:headEnd/>
            <a:tailEnd/>
          </a:ln>
        </p:spPr>
        <p:txBody>
          <a:bodyPr>
            <a:spAutoFit/>
          </a:bodyPr>
          <a:lstStyle/>
          <a:p>
            <a:pPr defTabSz="914400"/>
            <a:r>
              <a:rPr lang="zh-CN" altLang="en-US">
                <a:solidFill>
                  <a:srgbClr val="FF0000"/>
                </a:solidFill>
              </a:rPr>
              <a:t>注意：</a:t>
            </a:r>
            <a:r>
              <a:rPr lang="zh-CN" altLang="en-US"/>
              <a:t>前面图示状态 </a:t>
            </a:r>
            <a:r>
              <a:rPr lang="en-US" altLang="zh-CN">
                <a:latin typeface="Times New Roman" pitchFamily="18" charset="0"/>
              </a:rPr>
              <a:t>Q </a:t>
            </a:r>
            <a:r>
              <a:rPr lang="zh-CN" altLang="en-US"/>
              <a:t>用 </a:t>
            </a:r>
            <a:r>
              <a:rPr lang="en-US" altLang="zh-CN">
                <a:latin typeface="Times New Roman" pitchFamily="18" charset="0"/>
              </a:rPr>
              <a:t>y </a:t>
            </a:r>
            <a:r>
              <a:rPr lang="zh-CN" altLang="en-US"/>
              <a:t>表示</a:t>
            </a:r>
          </a:p>
        </p:txBody>
      </p:sp>
      <p:sp>
        <p:nvSpPr>
          <p:cNvPr id="32793" name="Rectangle 25"/>
          <p:cNvSpPr>
            <a:spLocks noChangeArrowheads="1"/>
          </p:cNvSpPr>
          <p:nvPr/>
        </p:nvSpPr>
        <p:spPr bwMode="auto">
          <a:xfrm>
            <a:off x="971550" y="5157788"/>
            <a:ext cx="3251200" cy="457200"/>
          </a:xfrm>
          <a:prstGeom prst="rect">
            <a:avLst/>
          </a:prstGeom>
          <a:noFill/>
          <a:ln w="9525">
            <a:noFill/>
            <a:miter lim="800000"/>
            <a:headEnd/>
            <a:tailEnd/>
          </a:ln>
        </p:spPr>
        <p:txBody>
          <a:bodyPr>
            <a:spAutoFit/>
          </a:bodyPr>
          <a:lstStyle/>
          <a:p>
            <a:pPr defTabSz="914400"/>
            <a:r>
              <a:rPr kumimoji="1" lang="en-US" altLang="zh-CN"/>
              <a:t>(</a:t>
            </a:r>
            <a:r>
              <a:rPr kumimoji="1" lang="en-US" altLang="zh-CN">
                <a:latin typeface="Times New Roman" pitchFamily="18" charset="0"/>
              </a:rPr>
              <a:t>2</a:t>
            </a:r>
            <a:r>
              <a:rPr kumimoji="1" lang="en-US" altLang="zh-CN"/>
              <a:t>)</a:t>
            </a:r>
            <a:r>
              <a:rPr kumimoji="1" lang="zh-CN" altLang="en-US"/>
              <a:t>次态函数表达式</a:t>
            </a:r>
          </a:p>
        </p:txBody>
      </p:sp>
      <p:sp>
        <p:nvSpPr>
          <p:cNvPr id="32794" name="Rectangle 26"/>
          <p:cNvSpPr>
            <a:spLocks noChangeArrowheads="1"/>
          </p:cNvSpPr>
          <p:nvPr/>
        </p:nvSpPr>
        <p:spPr bwMode="auto">
          <a:xfrm>
            <a:off x="468313" y="5661025"/>
            <a:ext cx="8207375" cy="822325"/>
          </a:xfrm>
          <a:prstGeom prst="rect">
            <a:avLst/>
          </a:prstGeom>
          <a:noFill/>
          <a:ln w="9525">
            <a:noFill/>
            <a:miter lim="800000"/>
            <a:headEnd/>
            <a:tailEnd/>
          </a:ln>
        </p:spPr>
        <p:txBody>
          <a:bodyPr>
            <a:spAutoFit/>
          </a:bodyPr>
          <a:lstStyle/>
          <a:p>
            <a:pPr defTabSz="914400"/>
            <a:r>
              <a:rPr kumimoji="1" lang="zh-CN" altLang="en-US"/>
              <a:t>  次态函数用来反映同步时序电路的</a:t>
            </a:r>
            <a:r>
              <a:rPr kumimoji="1" lang="zh-CN" altLang="en-US">
                <a:solidFill>
                  <a:schemeClr val="folHlink"/>
                </a:solidFill>
              </a:rPr>
              <a:t>次态</a:t>
            </a:r>
            <a:r>
              <a:rPr kumimoji="1" lang="zh-CN" altLang="en-US"/>
              <a:t>与</a:t>
            </a:r>
            <a:r>
              <a:rPr kumimoji="1" lang="zh-CN" altLang="en-US">
                <a:solidFill>
                  <a:schemeClr val="hlink"/>
                </a:solidFill>
              </a:rPr>
              <a:t>激励函数</a:t>
            </a:r>
            <a:r>
              <a:rPr kumimoji="1" lang="en-US" altLang="zh-CN">
                <a:solidFill>
                  <a:schemeClr val="hlink"/>
                </a:solidFill>
                <a:latin typeface="Times New Roman" pitchFamily="18" charset="0"/>
              </a:rPr>
              <a:t>Y</a:t>
            </a:r>
            <a:r>
              <a:rPr kumimoji="1" lang="zh-CN" altLang="en-US"/>
              <a:t>和电路</a:t>
            </a:r>
            <a:r>
              <a:rPr kumimoji="1" lang="zh-CN" altLang="en-US">
                <a:solidFill>
                  <a:schemeClr val="hlink"/>
                </a:solidFill>
              </a:rPr>
              <a:t>现态</a:t>
            </a:r>
            <a:r>
              <a:rPr kumimoji="1" lang="zh-CN" altLang="en-US"/>
              <a:t>之间的关系，它与触发器</a:t>
            </a:r>
            <a:r>
              <a:rPr kumimoji="1" lang="zh-CN" altLang="en-US">
                <a:solidFill>
                  <a:srgbClr val="009900"/>
                </a:solidFill>
              </a:rPr>
              <a:t>类型</a:t>
            </a:r>
            <a:r>
              <a:rPr kumimoji="1" lang="zh-CN" altLang="en-US"/>
              <a:t>相关</a:t>
            </a:r>
          </a:p>
        </p:txBody>
      </p:sp>
      <p:sp>
        <p:nvSpPr>
          <p:cNvPr id="32795" name="Rectangle 27"/>
          <p:cNvSpPr>
            <a:spLocks noChangeArrowheads="1"/>
          </p:cNvSpPr>
          <p:nvPr/>
        </p:nvSpPr>
        <p:spPr bwMode="auto">
          <a:xfrm>
            <a:off x="4932363" y="5141913"/>
            <a:ext cx="3240087" cy="519112"/>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Q</a:t>
            </a:r>
            <a:r>
              <a:rPr lang="en-US" altLang="zh-CN" sz="2800" baseline="30000">
                <a:solidFill>
                  <a:schemeClr val="folHlink"/>
                </a:solidFill>
                <a:latin typeface="Times New Roman" pitchFamily="18" charset="0"/>
              </a:rPr>
              <a:t>n+1</a:t>
            </a:r>
            <a:r>
              <a:rPr lang="en-US" altLang="zh-CN" sz="2800">
                <a:solidFill>
                  <a:schemeClr val="folHlink"/>
                </a:solidFill>
                <a:latin typeface="Times New Roman" pitchFamily="18" charset="0"/>
              </a:rPr>
              <a:t> = F( Y , Q )</a:t>
            </a:r>
            <a:endParaRPr lang="zh-CN" altLang="en-US" sz="2800">
              <a:solidFill>
                <a:schemeClr val="folHlink"/>
              </a:solidFill>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linds(horizontal)">
                                      <p:cBhvr>
                                        <p:cTn id="7" dur="500"/>
                                        <p:tgtEl>
                                          <p:spTgt spid="3277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strips(downRight)">
                                      <p:cBhvr>
                                        <p:cTn id="12" dur="500"/>
                                        <p:tgtEl>
                                          <p:spTgt spid="327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778"/>
                                        </p:tgtEl>
                                        <p:attrNameLst>
                                          <p:attrName>style.visibility</p:attrName>
                                        </p:attrNameLst>
                                      </p:cBhvr>
                                      <p:to>
                                        <p:strVal val="visible"/>
                                      </p:to>
                                    </p:set>
                                    <p:anim calcmode="lin" valueType="num">
                                      <p:cBhvr additive="base">
                                        <p:cTn id="17" dur="500" fill="hold"/>
                                        <p:tgtEl>
                                          <p:spTgt spid="32778"/>
                                        </p:tgtEl>
                                        <p:attrNameLst>
                                          <p:attrName>ppt_x</p:attrName>
                                        </p:attrNameLst>
                                      </p:cBhvr>
                                      <p:tavLst>
                                        <p:tav tm="0">
                                          <p:val>
                                            <p:strVal val="#ppt_x"/>
                                          </p:val>
                                        </p:tav>
                                        <p:tav tm="100000">
                                          <p:val>
                                            <p:strVal val="#ppt_x"/>
                                          </p:val>
                                        </p:tav>
                                      </p:tavLst>
                                    </p:anim>
                                    <p:anim calcmode="lin" valueType="num">
                                      <p:cBhvr additive="base">
                                        <p:cTn id="18" dur="500" fill="hold"/>
                                        <p:tgtEl>
                                          <p:spTgt spid="3277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779"/>
                                        </p:tgtEl>
                                        <p:attrNameLst>
                                          <p:attrName>style.visibility</p:attrName>
                                        </p:attrNameLst>
                                      </p:cBhvr>
                                      <p:to>
                                        <p:strVal val="visible"/>
                                      </p:to>
                                    </p:set>
                                    <p:anim calcmode="lin" valueType="num">
                                      <p:cBhvr additive="base">
                                        <p:cTn id="23" dur="500" fill="hold"/>
                                        <p:tgtEl>
                                          <p:spTgt spid="32779"/>
                                        </p:tgtEl>
                                        <p:attrNameLst>
                                          <p:attrName>ppt_x</p:attrName>
                                        </p:attrNameLst>
                                      </p:cBhvr>
                                      <p:tavLst>
                                        <p:tav tm="0">
                                          <p:val>
                                            <p:strVal val="#ppt_x"/>
                                          </p:val>
                                        </p:tav>
                                        <p:tav tm="100000">
                                          <p:val>
                                            <p:strVal val="#ppt_x"/>
                                          </p:val>
                                        </p:tav>
                                      </p:tavLst>
                                    </p:anim>
                                    <p:anim calcmode="lin" valueType="num">
                                      <p:cBhvr additive="base">
                                        <p:cTn id="24" dur="500" fill="hold"/>
                                        <p:tgtEl>
                                          <p:spTgt spid="327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780"/>
                                        </p:tgtEl>
                                        <p:attrNameLst>
                                          <p:attrName>style.visibility</p:attrName>
                                        </p:attrNameLst>
                                      </p:cBhvr>
                                      <p:to>
                                        <p:strVal val="visible"/>
                                      </p:to>
                                    </p:set>
                                    <p:anim calcmode="lin" valueType="num">
                                      <p:cBhvr additive="base">
                                        <p:cTn id="29" dur="500" fill="hold"/>
                                        <p:tgtEl>
                                          <p:spTgt spid="32780"/>
                                        </p:tgtEl>
                                        <p:attrNameLst>
                                          <p:attrName>ppt_x</p:attrName>
                                        </p:attrNameLst>
                                      </p:cBhvr>
                                      <p:tavLst>
                                        <p:tav tm="0">
                                          <p:val>
                                            <p:strVal val="#ppt_x"/>
                                          </p:val>
                                        </p:tav>
                                        <p:tav tm="100000">
                                          <p:val>
                                            <p:strVal val="#ppt_x"/>
                                          </p:val>
                                        </p:tav>
                                      </p:tavLst>
                                    </p:anim>
                                    <p:anim calcmode="lin" valueType="num">
                                      <p:cBhvr additive="base">
                                        <p:cTn id="30" dur="500" fill="hold"/>
                                        <p:tgtEl>
                                          <p:spTgt spid="3278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781"/>
                                        </p:tgtEl>
                                        <p:attrNameLst>
                                          <p:attrName>style.visibility</p:attrName>
                                        </p:attrNameLst>
                                      </p:cBhvr>
                                      <p:to>
                                        <p:strVal val="visible"/>
                                      </p:to>
                                    </p:set>
                                    <p:anim calcmode="lin" valueType="num">
                                      <p:cBhvr additive="base">
                                        <p:cTn id="41" dur="500" fill="hold"/>
                                        <p:tgtEl>
                                          <p:spTgt spid="32781"/>
                                        </p:tgtEl>
                                        <p:attrNameLst>
                                          <p:attrName>ppt_x</p:attrName>
                                        </p:attrNameLst>
                                      </p:cBhvr>
                                      <p:tavLst>
                                        <p:tav tm="0">
                                          <p:val>
                                            <p:strVal val="#ppt_x"/>
                                          </p:val>
                                        </p:tav>
                                        <p:tav tm="100000">
                                          <p:val>
                                            <p:strVal val="#ppt_x"/>
                                          </p:val>
                                        </p:tav>
                                      </p:tavLst>
                                    </p:anim>
                                    <p:anim calcmode="lin" valueType="num">
                                      <p:cBhvr additive="base">
                                        <p:cTn id="42" dur="500" fill="hold"/>
                                        <p:tgtEl>
                                          <p:spTgt spid="3278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2782"/>
                                        </p:tgtEl>
                                        <p:attrNameLst>
                                          <p:attrName>style.visibility</p:attrName>
                                        </p:attrNameLst>
                                      </p:cBhvr>
                                      <p:to>
                                        <p:strVal val="visible"/>
                                      </p:to>
                                    </p:set>
                                    <p:anim calcmode="lin" valueType="num">
                                      <p:cBhvr additive="base">
                                        <p:cTn id="47" dur="500" fill="hold"/>
                                        <p:tgtEl>
                                          <p:spTgt spid="32782"/>
                                        </p:tgtEl>
                                        <p:attrNameLst>
                                          <p:attrName>ppt_x</p:attrName>
                                        </p:attrNameLst>
                                      </p:cBhvr>
                                      <p:tavLst>
                                        <p:tav tm="0">
                                          <p:val>
                                            <p:strVal val="#ppt_x"/>
                                          </p:val>
                                        </p:tav>
                                        <p:tav tm="100000">
                                          <p:val>
                                            <p:strVal val="#ppt_x"/>
                                          </p:val>
                                        </p:tav>
                                      </p:tavLst>
                                    </p:anim>
                                    <p:anim calcmode="lin" valueType="num">
                                      <p:cBhvr additive="base">
                                        <p:cTn id="48" dur="500" fill="hold"/>
                                        <p:tgtEl>
                                          <p:spTgt spid="3278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2783"/>
                                        </p:tgtEl>
                                        <p:attrNameLst>
                                          <p:attrName>style.visibility</p:attrName>
                                        </p:attrNameLst>
                                      </p:cBhvr>
                                      <p:to>
                                        <p:strVal val="visible"/>
                                      </p:to>
                                    </p:set>
                                    <p:anim calcmode="lin" valueType="num">
                                      <p:cBhvr additive="base">
                                        <p:cTn id="53" dur="500" fill="hold"/>
                                        <p:tgtEl>
                                          <p:spTgt spid="32783"/>
                                        </p:tgtEl>
                                        <p:attrNameLst>
                                          <p:attrName>ppt_x</p:attrName>
                                        </p:attrNameLst>
                                      </p:cBhvr>
                                      <p:tavLst>
                                        <p:tav tm="0">
                                          <p:val>
                                            <p:strVal val="#ppt_x"/>
                                          </p:val>
                                        </p:tav>
                                        <p:tav tm="100000">
                                          <p:val>
                                            <p:strVal val="#ppt_x"/>
                                          </p:val>
                                        </p:tav>
                                      </p:tavLst>
                                    </p:anim>
                                    <p:anim calcmode="lin" valueType="num">
                                      <p:cBhvr additive="base">
                                        <p:cTn id="54" dur="500" fill="hold"/>
                                        <p:tgtEl>
                                          <p:spTgt spid="3278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2785"/>
                                        </p:tgtEl>
                                        <p:attrNameLst>
                                          <p:attrName>style.visibility</p:attrName>
                                        </p:attrNameLst>
                                      </p:cBhvr>
                                      <p:to>
                                        <p:strVal val="visible"/>
                                      </p:to>
                                    </p:set>
                                    <p:animEffect transition="in" filter="blinds(horizontal)">
                                      <p:cBhvr>
                                        <p:cTn id="59" dur="500"/>
                                        <p:tgtEl>
                                          <p:spTgt spid="32785"/>
                                        </p:tgtEl>
                                      </p:cBhvr>
                                    </p:animEffec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32786"/>
                                        </p:tgtEl>
                                        <p:attrNameLst>
                                          <p:attrName>style.visibility</p:attrName>
                                        </p:attrNameLst>
                                      </p:cBhvr>
                                      <p:to>
                                        <p:strVal val="visible"/>
                                      </p:to>
                                    </p:set>
                                    <p:animEffect transition="in" filter="blinds(horizontal)">
                                      <p:cBhvr>
                                        <p:cTn id="63" dur="500"/>
                                        <p:tgtEl>
                                          <p:spTgt spid="3278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787"/>
                                        </p:tgtEl>
                                        <p:attrNameLst>
                                          <p:attrName>style.visibility</p:attrName>
                                        </p:attrNameLst>
                                      </p:cBhvr>
                                      <p:to>
                                        <p:strVal val="visible"/>
                                      </p:to>
                                    </p:set>
                                    <p:animEffect transition="in" filter="blinds(horizontal)">
                                      <p:cBhvr>
                                        <p:cTn id="68" dur="500"/>
                                        <p:tgtEl>
                                          <p:spTgt spid="32787"/>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2788"/>
                                        </p:tgtEl>
                                        <p:attrNameLst>
                                          <p:attrName>style.visibility</p:attrName>
                                        </p:attrNameLst>
                                      </p:cBhvr>
                                      <p:to>
                                        <p:strVal val="visible"/>
                                      </p:to>
                                    </p:set>
                                    <p:animEffect transition="in" filter="blinds(horizontal)">
                                      <p:cBhvr>
                                        <p:cTn id="73" dur="500"/>
                                        <p:tgtEl>
                                          <p:spTgt spid="32788"/>
                                        </p:tgtEl>
                                      </p:cBhvr>
                                    </p:animEffect>
                                  </p:childTnLst>
                                </p:cTn>
                              </p:par>
                            </p:childTnLst>
                          </p:cTn>
                        </p:par>
                      </p:childTnLst>
                    </p:cTn>
                  </p:par>
                  <p:par>
                    <p:cTn id="74" fill="hold">
                      <p:stCondLst>
                        <p:cond delay="indefinite"/>
                      </p:stCondLst>
                      <p:childTnLst>
                        <p:par>
                          <p:cTn id="75" fill="hold">
                            <p:stCondLst>
                              <p:cond delay="0"/>
                            </p:stCondLst>
                            <p:childTnLst>
                              <p:par>
                                <p:cTn id="76" presetID="27" presetClass="entr" presetSubtype="0" fill="hold" grpId="0" nodeType="clickEffect">
                                  <p:stCondLst>
                                    <p:cond delay="0"/>
                                  </p:stCondLst>
                                  <p:iterate type="lt">
                                    <p:tmPct val="50000"/>
                                  </p:iterate>
                                  <p:childTnLst>
                                    <p:set>
                                      <p:cBhvr>
                                        <p:cTn id="77" dur="1" fill="hold">
                                          <p:stCondLst>
                                            <p:cond delay="0"/>
                                          </p:stCondLst>
                                        </p:cTn>
                                        <p:tgtEl>
                                          <p:spTgt spid="32791"/>
                                        </p:tgtEl>
                                        <p:attrNameLst>
                                          <p:attrName>style.visibility</p:attrName>
                                        </p:attrNameLst>
                                      </p:cBhvr>
                                      <p:to>
                                        <p:strVal val="visible"/>
                                      </p:to>
                                    </p:set>
                                    <p:anim calcmode="discrete" valueType="clr">
                                      <p:cBhvr override="childStyle">
                                        <p:cTn id="78" dur="80"/>
                                        <p:tgtEl>
                                          <p:spTgt spid="32791"/>
                                        </p:tgtEl>
                                        <p:attrNameLst>
                                          <p:attrName>style.color</p:attrName>
                                        </p:attrNameLst>
                                      </p:cBhvr>
                                      <p:tavLst>
                                        <p:tav tm="0">
                                          <p:val>
                                            <p:clrVal>
                                              <a:schemeClr val="accent2"/>
                                            </p:clrVal>
                                          </p:val>
                                        </p:tav>
                                        <p:tav tm="50000">
                                          <p:val>
                                            <p:clrVal>
                                              <a:schemeClr val="hlink"/>
                                            </p:clrVal>
                                          </p:val>
                                        </p:tav>
                                      </p:tavLst>
                                    </p:anim>
                                    <p:anim calcmode="discrete" valueType="clr">
                                      <p:cBhvr>
                                        <p:cTn id="79" dur="80"/>
                                        <p:tgtEl>
                                          <p:spTgt spid="32791"/>
                                        </p:tgtEl>
                                        <p:attrNameLst>
                                          <p:attrName>fillcolor</p:attrName>
                                        </p:attrNameLst>
                                      </p:cBhvr>
                                      <p:tavLst>
                                        <p:tav tm="0">
                                          <p:val>
                                            <p:clrVal>
                                              <a:schemeClr val="accent2"/>
                                            </p:clrVal>
                                          </p:val>
                                        </p:tav>
                                        <p:tav tm="50000">
                                          <p:val>
                                            <p:clrVal>
                                              <a:schemeClr val="hlink"/>
                                            </p:clrVal>
                                          </p:val>
                                        </p:tav>
                                      </p:tavLst>
                                    </p:anim>
                                    <p:set>
                                      <p:cBhvr>
                                        <p:cTn id="80" dur="80"/>
                                        <p:tgtEl>
                                          <p:spTgt spid="32791"/>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grpId="0" nodeType="clickEffect">
                                  <p:stCondLst>
                                    <p:cond delay="0"/>
                                  </p:stCondLst>
                                  <p:childTnLst>
                                    <p:set>
                                      <p:cBhvr>
                                        <p:cTn id="84" dur="1" fill="hold">
                                          <p:stCondLst>
                                            <p:cond delay="0"/>
                                          </p:stCondLst>
                                        </p:cTn>
                                        <p:tgtEl>
                                          <p:spTgt spid="32790"/>
                                        </p:tgtEl>
                                        <p:attrNameLst>
                                          <p:attrName>style.visibility</p:attrName>
                                        </p:attrNameLst>
                                      </p:cBhvr>
                                      <p:to>
                                        <p:strVal val="visible"/>
                                      </p:to>
                                    </p:set>
                                    <p:animEffect transition="in" filter="strips(downRight)">
                                      <p:cBhvr>
                                        <p:cTn id="85" dur="500"/>
                                        <p:tgtEl>
                                          <p:spTgt spid="32790"/>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6" fill="hold" grpId="0" nodeType="clickEffect">
                                  <p:stCondLst>
                                    <p:cond delay="0"/>
                                  </p:stCondLst>
                                  <p:childTnLst>
                                    <p:set>
                                      <p:cBhvr>
                                        <p:cTn id="89" dur="1" fill="hold">
                                          <p:stCondLst>
                                            <p:cond delay="0"/>
                                          </p:stCondLst>
                                        </p:cTn>
                                        <p:tgtEl>
                                          <p:spTgt spid="32792"/>
                                        </p:tgtEl>
                                        <p:attrNameLst>
                                          <p:attrName>style.visibility</p:attrName>
                                        </p:attrNameLst>
                                      </p:cBhvr>
                                      <p:to>
                                        <p:strVal val="visible"/>
                                      </p:to>
                                    </p:set>
                                    <p:animEffect transition="in" filter="strips(downRight)">
                                      <p:cBhvr>
                                        <p:cTn id="90" dur="500"/>
                                        <p:tgtEl>
                                          <p:spTgt spid="32792"/>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2793"/>
                                        </p:tgtEl>
                                        <p:attrNameLst>
                                          <p:attrName>style.visibility</p:attrName>
                                        </p:attrNameLst>
                                      </p:cBhvr>
                                      <p:to>
                                        <p:strVal val="visible"/>
                                      </p:to>
                                    </p:set>
                                    <p:animEffect transition="in" filter="blinds(horizontal)">
                                      <p:cBhvr>
                                        <p:cTn id="95" dur="500"/>
                                        <p:tgtEl>
                                          <p:spTgt spid="32793"/>
                                        </p:tgtEl>
                                      </p:cBhvr>
                                    </p:animEffect>
                                  </p:childTnLst>
                                </p:cTn>
                              </p:par>
                            </p:childTnLst>
                          </p:cTn>
                        </p:par>
                      </p:childTnLst>
                    </p:cTn>
                  </p:par>
                  <p:par>
                    <p:cTn id="96" fill="hold">
                      <p:stCondLst>
                        <p:cond delay="indefinite"/>
                      </p:stCondLst>
                      <p:childTnLst>
                        <p:par>
                          <p:cTn id="97" fill="hold">
                            <p:stCondLst>
                              <p:cond delay="0"/>
                            </p:stCondLst>
                            <p:childTnLst>
                              <p:par>
                                <p:cTn id="98" presetID="27" presetClass="entr" presetSubtype="0" fill="hold" grpId="0" nodeType="clickEffect">
                                  <p:stCondLst>
                                    <p:cond delay="0"/>
                                  </p:stCondLst>
                                  <p:iterate type="lt">
                                    <p:tmPct val="50000"/>
                                  </p:iterate>
                                  <p:childTnLst>
                                    <p:set>
                                      <p:cBhvr>
                                        <p:cTn id="99" dur="1" fill="hold">
                                          <p:stCondLst>
                                            <p:cond delay="0"/>
                                          </p:stCondLst>
                                        </p:cTn>
                                        <p:tgtEl>
                                          <p:spTgt spid="32794"/>
                                        </p:tgtEl>
                                        <p:attrNameLst>
                                          <p:attrName>style.visibility</p:attrName>
                                        </p:attrNameLst>
                                      </p:cBhvr>
                                      <p:to>
                                        <p:strVal val="visible"/>
                                      </p:to>
                                    </p:set>
                                    <p:anim calcmode="discrete" valueType="clr">
                                      <p:cBhvr override="childStyle">
                                        <p:cTn id="100" dur="80"/>
                                        <p:tgtEl>
                                          <p:spTgt spid="32794"/>
                                        </p:tgtEl>
                                        <p:attrNameLst>
                                          <p:attrName>style.color</p:attrName>
                                        </p:attrNameLst>
                                      </p:cBhvr>
                                      <p:tavLst>
                                        <p:tav tm="0">
                                          <p:val>
                                            <p:clrVal>
                                              <a:schemeClr val="accent2"/>
                                            </p:clrVal>
                                          </p:val>
                                        </p:tav>
                                        <p:tav tm="50000">
                                          <p:val>
                                            <p:clrVal>
                                              <a:schemeClr val="hlink"/>
                                            </p:clrVal>
                                          </p:val>
                                        </p:tav>
                                      </p:tavLst>
                                    </p:anim>
                                    <p:anim calcmode="discrete" valueType="clr">
                                      <p:cBhvr>
                                        <p:cTn id="101" dur="80"/>
                                        <p:tgtEl>
                                          <p:spTgt spid="32794"/>
                                        </p:tgtEl>
                                        <p:attrNameLst>
                                          <p:attrName>fillcolor</p:attrName>
                                        </p:attrNameLst>
                                      </p:cBhvr>
                                      <p:tavLst>
                                        <p:tav tm="0">
                                          <p:val>
                                            <p:clrVal>
                                              <a:schemeClr val="accent2"/>
                                            </p:clrVal>
                                          </p:val>
                                        </p:tav>
                                        <p:tav tm="50000">
                                          <p:val>
                                            <p:clrVal>
                                              <a:schemeClr val="hlink"/>
                                            </p:clrVal>
                                          </p:val>
                                        </p:tav>
                                      </p:tavLst>
                                    </p:anim>
                                    <p:set>
                                      <p:cBhvr>
                                        <p:cTn id="102" dur="80"/>
                                        <p:tgtEl>
                                          <p:spTgt spid="32794"/>
                                        </p:tgtEl>
                                        <p:attrNameLst>
                                          <p:attrName>fill.type</p:attrName>
                                        </p:attrNameLst>
                                      </p:cBhvr>
                                      <p:to>
                                        <p:strVal val="solid"/>
                                      </p:to>
                                    </p:set>
                                  </p:childTnLst>
                                </p:cTn>
                              </p:par>
                            </p:childTnLst>
                          </p:cTn>
                        </p:par>
                      </p:childTnLst>
                    </p:cTn>
                  </p:par>
                  <p:par>
                    <p:cTn id="103" fill="hold">
                      <p:stCondLst>
                        <p:cond delay="indefinite"/>
                      </p:stCondLst>
                      <p:childTnLst>
                        <p:par>
                          <p:cTn id="104" fill="hold">
                            <p:stCondLst>
                              <p:cond delay="0"/>
                            </p:stCondLst>
                            <p:childTnLst>
                              <p:par>
                                <p:cTn id="105" presetID="18" presetClass="entr" presetSubtype="6" fill="hold" grpId="0" nodeType="clickEffect">
                                  <p:stCondLst>
                                    <p:cond delay="0"/>
                                  </p:stCondLst>
                                  <p:childTnLst>
                                    <p:set>
                                      <p:cBhvr>
                                        <p:cTn id="106" dur="1" fill="hold">
                                          <p:stCondLst>
                                            <p:cond delay="0"/>
                                          </p:stCondLst>
                                        </p:cTn>
                                        <p:tgtEl>
                                          <p:spTgt spid="32795"/>
                                        </p:tgtEl>
                                        <p:attrNameLst>
                                          <p:attrName>style.visibility</p:attrName>
                                        </p:attrNameLst>
                                      </p:cBhvr>
                                      <p:to>
                                        <p:strVal val="visible"/>
                                      </p:to>
                                    </p:set>
                                    <p:animEffect transition="in" filter="strips(downRight)">
                                      <p:cBhvr>
                                        <p:cTn id="107" dur="500"/>
                                        <p:tgtEl>
                                          <p:spTgt spid="32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8" grpId="0"/>
      <p:bldP spid="32779" grpId="0"/>
      <p:bldP spid="32780" grpId="0"/>
      <p:bldP spid="32781" grpId="0"/>
      <p:bldP spid="32782" grpId="0"/>
      <p:bldP spid="32783" grpId="0"/>
      <p:bldP spid="3" grpId="0" animBg="1"/>
      <p:bldP spid="32785" grpId="0" animBg="1"/>
      <p:bldP spid="32786" grpId="0" animBg="1"/>
      <p:bldP spid="32787" grpId="0"/>
      <p:bldP spid="32788" grpId="0"/>
      <p:bldP spid="32790" grpId="0"/>
      <p:bldP spid="32791" grpId="0"/>
      <p:bldP spid="32792" grpId="0"/>
      <p:bldP spid="32793" grpId="0"/>
      <p:bldP spid="32794" grpId="0"/>
      <p:bldP spid="3279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KSO_WM_DOC_GUID" val="{e1af2c0d-28db-46d3-ba74-8aa250fd2d3a}"/>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2858</Words>
  <Application>Microsoft Office PowerPoint</Application>
  <PresentationFormat>全屏显示(4:3)</PresentationFormat>
  <Paragraphs>719</Paragraphs>
  <Slides>31</Slides>
  <Notes>11</Notes>
  <HiddenSlides>0</HiddenSlides>
  <MMClips>0</MMClips>
  <ScaleCrop>false</ScaleCrop>
  <HeadingPairs>
    <vt:vector size="6" baseType="variant">
      <vt:variant>
        <vt:lpstr>已用的字体</vt:lpstr>
      </vt:variant>
      <vt:variant>
        <vt:i4>9</vt:i4>
      </vt:variant>
      <vt:variant>
        <vt:lpstr>演示文稿设计模板</vt:lpstr>
      </vt:variant>
      <vt:variant>
        <vt:i4>11</vt:i4>
      </vt:variant>
      <vt:variant>
        <vt:lpstr>幻灯片标题</vt:lpstr>
      </vt:variant>
      <vt:variant>
        <vt:i4>31</vt:i4>
      </vt:variant>
    </vt:vector>
  </HeadingPairs>
  <TitlesOfParts>
    <vt:vector size="51" baseType="lpstr">
      <vt:lpstr>仿宋</vt:lpstr>
      <vt:lpstr>宋体</vt:lpstr>
      <vt:lpstr>Arial</vt:lpstr>
      <vt:lpstr>Calibri</vt:lpstr>
      <vt:lpstr>Arial Black</vt:lpstr>
      <vt:lpstr>微软雅黑</vt:lpstr>
      <vt:lpstr>华文行楷</vt:lpstr>
      <vt:lpstr>Times New Roman</vt:lpstr>
      <vt:lpstr>隶书</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系统结构讲稿</dc:title>
  <dc:creator>Zhao</dc:creator>
  <cp:keywords>www.1ppt.com</cp:keywords>
  <cp:lastModifiedBy>hp</cp:lastModifiedBy>
  <cp:revision>185</cp:revision>
  <dcterms:created xsi:type="dcterms:W3CDTF">2014-08-23T07:50:00Z</dcterms:created>
  <dcterms:modified xsi:type="dcterms:W3CDTF">2020-07-21T04:00:01Z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