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330" r:id="rId2"/>
    <p:sldId id="353" r:id="rId3"/>
    <p:sldId id="341" r:id="rId4"/>
    <p:sldId id="344" r:id="rId5"/>
    <p:sldId id="343" r:id="rId6"/>
    <p:sldId id="342" r:id="rId7"/>
    <p:sldId id="345" r:id="rId8"/>
    <p:sldId id="346" r:id="rId9"/>
    <p:sldId id="347" r:id="rId10"/>
    <p:sldId id="369" r:id="rId11"/>
    <p:sldId id="354" r:id="rId12"/>
    <p:sldId id="349" r:id="rId13"/>
    <p:sldId id="355" r:id="rId14"/>
    <p:sldId id="348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68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52" r:id="rId48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仿宋" pitchFamily="49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2B2B2"/>
    <a:srgbClr val="969696"/>
    <a:srgbClr val="FFC400"/>
    <a:srgbClr val="005DA2"/>
    <a:srgbClr val="FFD347"/>
    <a:srgbClr val="FFC91D"/>
    <a:srgbClr val="FF00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3" autoAdjust="0"/>
    <p:restoredTop sz="93692" autoAdjust="0"/>
  </p:normalViewPr>
  <p:slideViewPr>
    <p:cSldViewPr>
      <p:cViewPr>
        <p:scale>
          <a:sx n="75" d="100"/>
          <a:sy n="75" d="100"/>
        </p:scale>
        <p:origin x="-1368" y="-786"/>
      </p:cViewPr>
      <p:guideLst>
        <p:guide orient="horz" pos="2148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670A61C9-B059-482D-81E1-69BE6042ED52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22368997-D3B1-40A1-A75E-EB9C175419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11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3938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5113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78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59685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3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394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575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F6F4D23E-E1E5-4BBC-99B8-ACE2EDA6D981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85667918-63FA-40DF-8D39-C8DF765AC614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211F84A1-B93C-413A-8189-403AE9D8B2A9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635DC70E-85C5-41A6-AB7F-4D39767F229B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0F0D4303-4CAC-4B31-9F14-B3A7BF488ADC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B2CC11FE-8DE3-41FC-A8EF-C2D1331D8334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0FDE00BB-2345-4251-A4F8-999115B1954E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E566159B-5FBC-4319-8849-579D9D9E38F6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92A1E839-CFCA-4DA9-AD4E-0113662AE3F9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742A7A6F-E5DF-4729-A1B4-C95B137F4166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3A27C10F-79D7-441C-A45D-2F326607EE8F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47BC60E1-E747-4600-B249-B92F15C7296D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984642B-A364-40E6-8765-B1F00E3EB0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375"/>
            <a:ext cx="20574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C053E50-AAD6-4992-A016-814E5D0B87A9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57DDFF9-145C-4F64-9051-5DBBA403F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 txBox="1"/>
          <p:nvPr userDrawn="1"/>
        </p:nvSpPr>
        <p:spPr>
          <a:xfrm>
            <a:off x="57150" y="117475"/>
            <a:ext cx="1276350" cy="1027113"/>
          </a:xfrm>
          <a:prstGeom prst="rect">
            <a:avLst/>
          </a:prstGeom>
          <a:noFill/>
        </p:spPr>
        <p:txBody>
          <a:bodyPr lIns="102400" tIns="51200" rIns="102400" bIns="51200">
            <a:spAutoFit/>
          </a:bodyPr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spc="-126" dirty="0">
                <a:solidFill>
                  <a:srgbClr val="005DA2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000" spc="-126" dirty="0">
              <a:solidFill>
                <a:srgbClr val="005DA2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71575" y="693738"/>
            <a:ext cx="79724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7229475" y="6380163"/>
            <a:ext cx="581025" cy="293687"/>
          </a:xfrm>
          <a:prstGeom prst="rect">
            <a:avLst/>
          </a:prstGeom>
        </p:spPr>
        <p:txBody>
          <a:bodyPr lIns="76773" tIns="38387" rIns="76773" bIns="38387">
            <a:spAutoFit/>
          </a:bodyPr>
          <a:lstStyle/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b="0" kern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5D76BC51-F302-4B0F-8C81-988EE6DAD4E9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9FB088D-06B9-4111-9BE3-293C2EB317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3E64F18-B682-4AE3-99DB-818FDC4BC353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BACD5C6-2A90-47D7-BD9C-38ACACECF9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36974811-F049-493C-A93F-3DB43A0C6999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D62C0623-BA5E-4F51-8A52-28066C173E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A8F0045F-8A50-42C2-9D2B-6D9D1A096629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81408942-0EEC-40AE-AEE8-17D71DB767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7C51AB70-134D-4EF1-A759-0F2E63AE7174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65D04D6-8F49-4817-8ACA-9EAF11A90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3600"/>
            </a:lvl1pPr>
            <a:lvl2pPr marL="511810" indent="0">
              <a:buNone/>
              <a:defRPr sz="3100"/>
            </a:lvl2pPr>
            <a:lvl3pPr marL="1024255" indent="0">
              <a:buNone/>
              <a:defRPr sz="2700"/>
            </a:lvl3pPr>
            <a:lvl4pPr marL="1536065" indent="0">
              <a:buNone/>
              <a:defRPr sz="2300"/>
            </a:lvl4pPr>
            <a:lvl5pPr marL="2047875" indent="0">
              <a:buNone/>
              <a:defRPr sz="2300"/>
            </a:lvl5pPr>
            <a:lvl6pPr marL="2559685" indent="0">
              <a:buNone/>
              <a:defRPr sz="2300"/>
            </a:lvl6pPr>
            <a:lvl7pPr marL="3072130" indent="0">
              <a:buNone/>
              <a:defRPr sz="2300"/>
            </a:lvl7pPr>
            <a:lvl8pPr marL="3583940" indent="0">
              <a:buNone/>
              <a:defRPr sz="2300"/>
            </a:lvl8pPr>
            <a:lvl9pPr marL="409575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1B887C42-35FF-42D4-B4AD-88D3499B7BA6}" type="datetimeFigureOut">
              <a:rPr lang="zh-CN" altLang="en-US"/>
              <a:pPr>
                <a:defRPr/>
              </a:pPr>
              <a:t>2020/7/24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>
                <a:latin typeface="+mn-lt"/>
                <a:ea typeface="+mn-ea"/>
              </a:defRPr>
            </a:lvl1pPr>
          </a:lstStyle>
          <a:p>
            <a:pPr>
              <a:defRPr/>
            </a:pPr>
            <a:fld id="{BF3FE378-A223-448A-B320-6399A77B2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1" r:id="rId12"/>
    <p:sldLayoutId id="2147483660" r:id="rId13"/>
    <p:sldLayoutId id="2147483659" r:id="rId14"/>
  </p:sldLayoutIdLst>
  <p:txStyles>
    <p:titleStyle>
      <a:lvl1pPr algn="ctr" defTabSz="102393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84175" indent="-384175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850" indent="-3190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525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463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2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03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4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290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25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6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7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68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3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4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5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3.png"/><Relationship Id="rId7" Type="http://schemas.openxmlformats.org/officeDocument/2006/relationships/slide" Target="slide1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1.xml"/><Relationship Id="rId5" Type="http://schemas.openxmlformats.org/officeDocument/2006/relationships/slide" Target="slide4.xml"/><Relationship Id="rId4" Type="http://schemas.openxmlformats.org/officeDocument/2006/relationships/slide" Target="slide3.xml"/><Relationship Id="rId9" Type="http://schemas.openxmlformats.org/officeDocument/2006/relationships/slide" Target="slide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1745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642043" y="1061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1746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17465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矩形 91"/>
          <p:cNvSpPr/>
          <p:nvPr/>
        </p:nvSpPr>
        <p:spPr>
          <a:xfrm>
            <a:off x="5872163" y="4462463"/>
            <a:ext cx="2976562" cy="385762"/>
          </a:xfrm>
          <a:prstGeom prst="rect">
            <a:avLst/>
          </a:prstGeom>
        </p:spPr>
        <p:txBody>
          <a:bodyPr wrap="none" lIns="76773" tIns="38387" rIns="76773" bIns="38387">
            <a:spAutoFit/>
          </a:bodyPr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专业：计算机科学与技术</a:t>
            </a:r>
          </a:p>
        </p:txBody>
      </p:sp>
      <p:sp>
        <p:nvSpPr>
          <p:cNvPr id="17468" name="TextBox 12"/>
          <p:cNvSpPr txBox="1">
            <a:spLocks noChangeArrowheads="1"/>
          </p:cNvSpPr>
          <p:nvPr/>
        </p:nvSpPr>
        <p:spPr bwMode="auto">
          <a:xfrm>
            <a:off x="4284663" y="2276475"/>
            <a:ext cx="4572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00" tIns="38400" rIns="76800" bIns="38400" anchor="ctr">
            <a:spAutoFit/>
          </a:bodyPr>
          <a:lstStyle/>
          <a:p>
            <a:pPr algn="ctr"/>
            <a:r>
              <a:rPr lang="zh-CN" altLang="en-US" sz="4000">
                <a:solidFill>
                  <a:schemeClr val="tx2"/>
                </a:solidFill>
                <a:latin typeface="宋体" charset="-122"/>
                <a:cs typeface="Arial" charset="0"/>
              </a:rPr>
              <a:t>同步时序逻辑电路设计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"/>
          <p:cNvSpPr txBox="1">
            <a:spLocks noChangeArrowheads="1"/>
          </p:cNvSpPr>
          <p:nvPr/>
        </p:nvSpPr>
        <p:spPr bwMode="auto">
          <a:xfrm>
            <a:off x="107950" y="284163"/>
            <a:ext cx="59039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建立原始状态表（描述）</a:t>
            </a:r>
          </a:p>
        </p:txBody>
      </p:sp>
      <p:sp>
        <p:nvSpPr>
          <p:cNvPr id="30743" name="Text Box 17"/>
          <p:cNvSpPr txBox="1">
            <a:spLocks noChangeArrowheads="1"/>
          </p:cNvSpPr>
          <p:nvPr/>
        </p:nvSpPr>
        <p:spPr bwMode="auto">
          <a:xfrm>
            <a:off x="684213" y="1125538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宋体" charset="-122"/>
              </a:rPr>
              <a:t>*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  Moore</a:t>
            </a:r>
            <a:r>
              <a:rPr lang="zh-CN" altLang="en-US"/>
              <a:t>型电路</a:t>
            </a:r>
            <a:endParaRPr lang="en-US" altLang="zh-CN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252413" y="1700213"/>
            <a:ext cx="3843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/>
              <a:t>: </a:t>
            </a:r>
            <a:r>
              <a:rPr lang="zh-CN" altLang="en-US"/>
              <a:t>初始状态、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zh-CN" altLang="en-US">
                <a:solidFill>
                  <a:schemeClr val="hlink"/>
                </a:solidFill>
              </a:rPr>
              <a:t>不是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252413" y="2708275"/>
            <a:ext cx="384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/>
              <a:t>: </a:t>
            </a:r>
            <a:r>
              <a:rPr lang="zh-CN" altLang="en-US"/>
              <a:t>检测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zh-CN" altLang="en-US"/>
              <a:t>一个“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252413" y="3573463"/>
            <a:ext cx="384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/>
              <a:t>: </a:t>
            </a:r>
            <a:r>
              <a:rPr lang="zh-CN" altLang="en-US"/>
              <a:t>检测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zh-CN" altLang="en-US"/>
              <a:t>两个“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252413" y="4483100"/>
            <a:ext cx="384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/>
              <a:t>: </a:t>
            </a:r>
            <a:r>
              <a:rPr lang="zh-CN" altLang="en-US"/>
              <a:t>检测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zh-CN" altLang="en-US"/>
              <a:t>三个“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252413" y="5348288"/>
            <a:ext cx="384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时</a:t>
            </a:r>
            <a:r>
              <a:rPr lang="zh-CN" altLang="en-US">
                <a:solidFill>
                  <a:schemeClr val="folHlink"/>
                </a:solidFill>
              </a:rPr>
              <a:t>输出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Z</a:t>
            </a:r>
            <a:r>
              <a:rPr lang="zh-CN" altLang="en-US"/>
              <a:t>为“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4849" name="Text Box 49"/>
          <p:cNvSpPr txBox="1">
            <a:spLocks noChangeArrowheads="1"/>
          </p:cNvSpPr>
          <p:nvPr/>
        </p:nvSpPr>
        <p:spPr bwMode="auto">
          <a:xfrm>
            <a:off x="6732588" y="3068638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B</a:t>
            </a:r>
          </a:p>
        </p:txBody>
      </p:sp>
      <p:grpSp>
        <p:nvGrpSpPr>
          <p:cNvPr id="34873" name="Group 57"/>
          <p:cNvGrpSpPr>
            <a:grpSpLocks/>
          </p:cNvGrpSpPr>
          <p:nvPr/>
        </p:nvGrpSpPr>
        <p:grpSpPr bwMode="auto">
          <a:xfrm>
            <a:off x="5292725" y="3068638"/>
            <a:ext cx="1316038" cy="2044700"/>
            <a:chOff x="3259" y="4030"/>
            <a:chExt cx="829" cy="1288"/>
          </a:xfrm>
        </p:grpSpPr>
        <p:sp>
          <p:nvSpPr>
            <p:cNvPr id="34866" name="Text Box 49"/>
            <p:cNvSpPr txBox="1">
              <a:spLocks noChangeArrowheads="1"/>
            </p:cNvSpPr>
            <p:nvPr/>
          </p:nvSpPr>
          <p:spPr bwMode="auto">
            <a:xfrm>
              <a:off x="3259" y="403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67" name="Text Box 49"/>
            <p:cNvSpPr txBox="1">
              <a:spLocks noChangeArrowheads="1"/>
            </p:cNvSpPr>
            <p:nvPr/>
          </p:nvSpPr>
          <p:spPr bwMode="auto">
            <a:xfrm>
              <a:off x="3264" y="438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" name="Text Box 49"/>
            <p:cNvSpPr txBox="1">
              <a:spLocks noChangeArrowheads="1"/>
            </p:cNvSpPr>
            <p:nvPr/>
          </p:nvSpPr>
          <p:spPr bwMode="auto">
            <a:xfrm>
              <a:off x="3272" y="469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4869" name="Text Box 49"/>
            <p:cNvSpPr txBox="1">
              <a:spLocks noChangeArrowheads="1"/>
            </p:cNvSpPr>
            <p:nvPr/>
          </p:nvSpPr>
          <p:spPr bwMode="auto">
            <a:xfrm>
              <a:off x="3272" y="503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34853" name="Text Box 49"/>
          <p:cNvSpPr txBox="1">
            <a:spLocks noChangeArrowheads="1"/>
          </p:cNvSpPr>
          <p:nvPr/>
        </p:nvSpPr>
        <p:spPr bwMode="auto">
          <a:xfrm>
            <a:off x="6732588" y="3644900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4854" name="Text Box 49"/>
          <p:cNvSpPr txBox="1">
            <a:spLocks noChangeArrowheads="1"/>
          </p:cNvSpPr>
          <p:nvPr/>
        </p:nvSpPr>
        <p:spPr bwMode="auto">
          <a:xfrm>
            <a:off x="6707188" y="4124325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</a:t>
            </a:r>
            <a:endParaRPr lang="en-US" altLang="zh-CN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34868" name="Group 52"/>
          <p:cNvGrpSpPr>
            <a:grpSpLocks/>
          </p:cNvGrpSpPr>
          <p:nvPr/>
        </p:nvGrpSpPr>
        <p:grpSpPr bwMode="auto">
          <a:xfrm>
            <a:off x="4284663" y="2060575"/>
            <a:ext cx="4606925" cy="3097213"/>
            <a:chOff x="2699" y="1298"/>
            <a:chExt cx="2902" cy="1951"/>
          </a:xfrm>
        </p:grpSpPr>
        <p:grpSp>
          <p:nvGrpSpPr>
            <p:cNvPr id="34839" name="Group 80"/>
            <p:cNvGrpSpPr>
              <a:grpSpLocks/>
            </p:cNvGrpSpPr>
            <p:nvPr/>
          </p:nvGrpSpPr>
          <p:grpSpPr bwMode="auto">
            <a:xfrm>
              <a:off x="2699" y="1298"/>
              <a:ext cx="2222" cy="1950"/>
              <a:chOff x="386" y="1888"/>
              <a:chExt cx="2222" cy="1950"/>
            </a:xfrm>
          </p:grpSpPr>
          <p:sp>
            <p:nvSpPr>
              <p:cNvPr id="4" name="Line 36"/>
              <p:cNvSpPr>
                <a:spLocks noChangeShapeType="1"/>
              </p:cNvSpPr>
              <p:nvPr/>
            </p:nvSpPr>
            <p:spPr bwMode="auto">
              <a:xfrm>
                <a:off x="403" y="188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0" name="Line 37"/>
              <p:cNvSpPr>
                <a:spLocks noChangeShapeType="1"/>
              </p:cNvSpPr>
              <p:nvPr/>
            </p:nvSpPr>
            <p:spPr bwMode="auto">
              <a:xfrm>
                <a:off x="403" y="383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1" name="Line 38"/>
              <p:cNvSpPr>
                <a:spLocks noChangeShapeType="1"/>
              </p:cNvSpPr>
              <p:nvPr/>
            </p:nvSpPr>
            <p:spPr bwMode="auto">
              <a:xfrm>
                <a:off x="993" y="1888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2" name="Line 39"/>
              <p:cNvSpPr>
                <a:spLocks noChangeShapeType="1"/>
              </p:cNvSpPr>
              <p:nvPr/>
            </p:nvSpPr>
            <p:spPr bwMode="auto">
              <a:xfrm>
                <a:off x="403" y="25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Line 40"/>
              <p:cNvSpPr>
                <a:spLocks noChangeShapeType="1"/>
              </p:cNvSpPr>
              <p:nvPr/>
            </p:nvSpPr>
            <p:spPr bwMode="auto">
              <a:xfrm>
                <a:off x="403" y="2840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41"/>
              <p:cNvSpPr>
                <a:spLocks noChangeShapeType="1"/>
              </p:cNvSpPr>
              <p:nvPr/>
            </p:nvSpPr>
            <p:spPr bwMode="auto">
              <a:xfrm>
                <a:off x="403" y="3158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5" name="Line 42"/>
              <p:cNvSpPr>
                <a:spLocks noChangeShapeType="1"/>
              </p:cNvSpPr>
              <p:nvPr/>
            </p:nvSpPr>
            <p:spPr bwMode="auto">
              <a:xfrm>
                <a:off x="993" y="2205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6" name="Line 43"/>
              <p:cNvSpPr>
                <a:spLocks noChangeShapeType="1"/>
              </p:cNvSpPr>
              <p:nvPr/>
            </p:nvSpPr>
            <p:spPr bwMode="auto">
              <a:xfrm>
                <a:off x="1837" y="220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7" name="Text Box 45"/>
              <p:cNvSpPr txBox="1">
                <a:spLocks noChangeArrowheads="1"/>
              </p:cNvSpPr>
              <p:nvPr/>
            </p:nvSpPr>
            <p:spPr bwMode="auto">
              <a:xfrm>
                <a:off x="386" y="2046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34858" name="Text Box 46"/>
              <p:cNvSpPr txBox="1">
                <a:spLocks noChangeArrowheads="1"/>
              </p:cNvSpPr>
              <p:nvPr/>
            </p:nvSpPr>
            <p:spPr bwMode="auto">
              <a:xfrm>
                <a:off x="1048" y="2227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34859" name="Text Box 47"/>
              <p:cNvSpPr txBox="1">
                <a:spLocks noChangeArrowheads="1"/>
              </p:cNvSpPr>
              <p:nvPr/>
            </p:nvSpPr>
            <p:spPr bwMode="auto">
              <a:xfrm>
                <a:off x="1230" y="1888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34860" name="Text Box 48"/>
              <p:cNvSpPr txBox="1">
                <a:spLocks noChangeArrowheads="1"/>
              </p:cNvSpPr>
              <p:nvPr/>
            </p:nvSpPr>
            <p:spPr bwMode="auto">
              <a:xfrm>
                <a:off x="449" y="284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4861" name="Text Box 46"/>
              <p:cNvSpPr txBox="1">
                <a:spLocks noChangeArrowheads="1"/>
              </p:cNvSpPr>
              <p:nvPr/>
            </p:nvSpPr>
            <p:spPr bwMode="auto">
              <a:xfrm>
                <a:off x="1865" y="2235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34862" name="Line 41"/>
              <p:cNvSpPr>
                <a:spLocks noChangeShapeType="1"/>
              </p:cNvSpPr>
              <p:nvPr/>
            </p:nvSpPr>
            <p:spPr bwMode="auto">
              <a:xfrm>
                <a:off x="403" y="3475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3" name="Text Box 48"/>
              <p:cNvSpPr txBox="1">
                <a:spLocks noChangeArrowheads="1"/>
              </p:cNvSpPr>
              <p:nvPr/>
            </p:nvSpPr>
            <p:spPr bwMode="auto">
              <a:xfrm>
                <a:off x="453" y="25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4864" name="Text Box 48"/>
              <p:cNvSpPr txBox="1">
                <a:spLocks noChangeArrowheads="1"/>
              </p:cNvSpPr>
              <p:nvPr/>
            </p:nvSpPr>
            <p:spPr bwMode="auto">
              <a:xfrm>
                <a:off x="447" y="350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4865" name="Text Box 48"/>
              <p:cNvSpPr txBox="1">
                <a:spLocks noChangeArrowheads="1"/>
              </p:cNvSpPr>
              <p:nvPr/>
            </p:nvSpPr>
            <p:spPr bwMode="auto">
              <a:xfrm>
                <a:off x="451" y="318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34840" name="Line 45"/>
            <p:cNvSpPr>
              <a:spLocks noChangeShapeType="1"/>
            </p:cNvSpPr>
            <p:nvPr/>
          </p:nvSpPr>
          <p:spPr bwMode="auto">
            <a:xfrm>
              <a:off x="4966" y="1298"/>
              <a:ext cx="63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Line 46"/>
            <p:cNvSpPr>
              <a:spLocks noChangeShapeType="1"/>
            </p:cNvSpPr>
            <p:nvPr/>
          </p:nvSpPr>
          <p:spPr bwMode="auto">
            <a:xfrm>
              <a:off x="4966" y="3249"/>
              <a:ext cx="63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2" name="Line 47"/>
            <p:cNvSpPr>
              <a:spLocks noChangeShapeType="1"/>
            </p:cNvSpPr>
            <p:nvPr/>
          </p:nvSpPr>
          <p:spPr bwMode="auto">
            <a:xfrm>
              <a:off x="4966" y="1933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48"/>
            <p:cNvSpPr>
              <a:spLocks noChangeShapeType="1"/>
            </p:cNvSpPr>
            <p:nvPr/>
          </p:nvSpPr>
          <p:spPr bwMode="auto">
            <a:xfrm>
              <a:off x="4966" y="2251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49"/>
            <p:cNvSpPr>
              <a:spLocks noChangeShapeType="1"/>
            </p:cNvSpPr>
            <p:nvPr/>
          </p:nvSpPr>
          <p:spPr bwMode="auto">
            <a:xfrm>
              <a:off x="4966" y="2568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Text Box 50"/>
            <p:cNvSpPr txBox="1">
              <a:spLocks noChangeArrowheads="1"/>
            </p:cNvSpPr>
            <p:nvPr/>
          </p:nvSpPr>
          <p:spPr bwMode="auto">
            <a:xfrm>
              <a:off x="4953" y="1456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输出</a:t>
              </a:r>
              <a:r>
                <a:rPr lang="en-US" altLang="zh-CN" sz="200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4846" name="Line 52"/>
            <p:cNvSpPr>
              <a:spLocks noChangeShapeType="1"/>
            </p:cNvSpPr>
            <p:nvPr/>
          </p:nvSpPr>
          <p:spPr bwMode="auto">
            <a:xfrm>
              <a:off x="4966" y="1298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53"/>
            <p:cNvSpPr>
              <a:spLocks noChangeShapeType="1"/>
            </p:cNvSpPr>
            <p:nvPr/>
          </p:nvSpPr>
          <p:spPr bwMode="auto">
            <a:xfrm>
              <a:off x="4921" y="1298"/>
              <a:ext cx="0" cy="19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49"/>
            <p:cNvSpPr>
              <a:spLocks noChangeShapeType="1"/>
            </p:cNvSpPr>
            <p:nvPr/>
          </p:nvSpPr>
          <p:spPr bwMode="auto">
            <a:xfrm>
              <a:off x="4966" y="288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872" name="Group 56"/>
          <p:cNvGrpSpPr>
            <a:grpSpLocks/>
          </p:cNvGrpSpPr>
          <p:nvPr/>
        </p:nvGrpSpPr>
        <p:grpSpPr bwMode="auto">
          <a:xfrm>
            <a:off x="7970838" y="3068638"/>
            <a:ext cx="849312" cy="2016125"/>
            <a:chOff x="5021" y="1933"/>
            <a:chExt cx="535" cy="1270"/>
          </a:xfrm>
        </p:grpSpPr>
        <p:sp>
          <p:nvSpPr>
            <p:cNvPr id="34835" name="Text Box 51"/>
            <p:cNvSpPr txBox="1">
              <a:spLocks noChangeArrowheads="1"/>
            </p:cNvSpPr>
            <p:nvPr/>
          </p:nvSpPr>
          <p:spPr bwMode="auto">
            <a:xfrm>
              <a:off x="5021" y="1933"/>
              <a:ext cx="5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836" name="Text Box 51"/>
            <p:cNvSpPr txBox="1">
              <a:spLocks noChangeArrowheads="1"/>
            </p:cNvSpPr>
            <p:nvPr/>
          </p:nvSpPr>
          <p:spPr bwMode="auto">
            <a:xfrm>
              <a:off x="5021" y="2251"/>
              <a:ext cx="5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837" name="Text Box 51"/>
            <p:cNvSpPr txBox="1">
              <a:spLocks noChangeArrowheads="1"/>
            </p:cNvSpPr>
            <p:nvPr/>
          </p:nvSpPr>
          <p:spPr bwMode="auto">
            <a:xfrm>
              <a:off x="5021" y="2598"/>
              <a:ext cx="5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4838" name="Text Box 51"/>
            <p:cNvSpPr txBox="1">
              <a:spLocks noChangeArrowheads="1"/>
            </p:cNvSpPr>
            <p:nvPr/>
          </p:nvSpPr>
          <p:spPr bwMode="auto">
            <a:xfrm>
              <a:off x="5021" y="2915"/>
              <a:ext cx="5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34874" name="Text Box 49"/>
          <p:cNvSpPr txBox="1">
            <a:spLocks noChangeArrowheads="1"/>
          </p:cNvSpPr>
          <p:nvPr/>
        </p:nvSpPr>
        <p:spPr bwMode="auto">
          <a:xfrm>
            <a:off x="6707188" y="4665663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</a:t>
            </a:r>
            <a:endParaRPr lang="en-US" altLang="zh-CN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4875" name="Text Box 123"/>
          <p:cNvSpPr txBox="1">
            <a:spLocks noChangeArrowheads="1"/>
          </p:cNvSpPr>
          <p:nvPr/>
        </p:nvSpPr>
        <p:spPr bwMode="auto">
          <a:xfrm>
            <a:off x="4213225" y="5589588"/>
            <a:ext cx="4606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en-US" altLang="zh-CN">
                <a:latin typeface="Times New Roman" pitchFamily="18" charset="0"/>
              </a:rPr>
              <a:t>Mealy</a:t>
            </a:r>
            <a:r>
              <a:rPr lang="zh-CN" altLang="en-US"/>
              <a:t>型和</a:t>
            </a:r>
            <a:r>
              <a:rPr lang="en-US" altLang="zh-CN">
                <a:latin typeface="Times New Roman" pitchFamily="18" charset="0"/>
              </a:rPr>
              <a:t>Moore</a:t>
            </a:r>
            <a:r>
              <a:rPr lang="zh-CN" altLang="en-US"/>
              <a:t>型</a:t>
            </a:r>
            <a:r>
              <a:rPr lang="zh-CN" altLang="en-US">
                <a:solidFill>
                  <a:schemeClr val="folHlink"/>
                </a:solidFill>
              </a:rPr>
              <a:t>状态</a:t>
            </a:r>
            <a:r>
              <a:rPr lang="zh-CN" altLang="en-US"/>
              <a:t>描述的不同</a:t>
            </a:r>
          </a:p>
        </p:txBody>
      </p:sp>
      <p:sp>
        <p:nvSpPr>
          <p:cNvPr id="34834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4" grpId="0"/>
      <p:bldP spid="30745" grpId="0"/>
      <p:bldP spid="30746" grpId="0"/>
      <p:bldP spid="30747" grpId="0"/>
      <p:bldP spid="2" grpId="0"/>
      <p:bldP spid="34849" grpId="0"/>
      <p:bldP spid="34853" grpId="0"/>
      <p:bldP spid="34854" grpId="0"/>
      <p:bldP spid="34874" grpId="0"/>
      <p:bldP spid="348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6880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原始状态表状态化简</a:t>
            </a:r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>
            <a:off x="755650" y="1052513"/>
            <a:ext cx="2447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状态化简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395288" y="1628775"/>
            <a:ext cx="84963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  指采用某种化简技术从原始状态表中</a:t>
            </a:r>
            <a:r>
              <a:rPr kumimoji="1" lang="zh-CN" altLang="en-US">
                <a:solidFill>
                  <a:schemeClr val="folHlink"/>
                </a:solidFill>
              </a:rPr>
              <a:t>消去多余状态</a:t>
            </a:r>
            <a:r>
              <a:rPr kumimoji="1" lang="zh-CN" altLang="en-US"/>
              <a:t>，得到一个既能正确地描述给定的逻辑功能，又能使所包含的状态</a:t>
            </a:r>
            <a:r>
              <a:rPr kumimoji="1" lang="zh-CN" altLang="en-US">
                <a:solidFill>
                  <a:schemeClr val="hlink"/>
                </a:solidFill>
              </a:rPr>
              <a:t>数目</a:t>
            </a:r>
            <a:r>
              <a:rPr kumimoji="1" lang="zh-CN" altLang="en-US"/>
              <a:t>达到</a:t>
            </a:r>
            <a:r>
              <a:rPr kumimoji="1" lang="zh-CN" altLang="en-US">
                <a:solidFill>
                  <a:schemeClr val="hlink"/>
                </a:solidFill>
              </a:rPr>
              <a:t>最少</a:t>
            </a:r>
            <a:r>
              <a:rPr kumimoji="1" lang="zh-CN" altLang="en-US"/>
              <a:t>的状态表，通常称这种状态表为最小化状态表</a:t>
            </a:r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755650" y="2997200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等价 </a:t>
            </a:r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>
            <a:off x="468313" y="3567113"/>
            <a:ext cx="35274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    设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是两个确定状态，如果从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状态开始，任何加到时序电路上的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输入序列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(X)</a:t>
            </a:r>
            <a:r>
              <a:rPr lang="zh-CN" altLang="en-US">
                <a:latin typeface="Times New Roman" pitchFamily="18" charset="0"/>
              </a:rPr>
              <a:t>均产生相同的输出序列 </a:t>
            </a:r>
            <a:r>
              <a:rPr lang="en-US" altLang="zh-CN">
                <a:latin typeface="Times New Roman" pitchFamily="18" charset="0"/>
              </a:rPr>
              <a:t>(</a:t>
            </a:r>
            <a:r>
              <a:rPr lang="zh-CN" altLang="en-US">
                <a:latin typeface="Times New Roman" pitchFamily="18" charset="0"/>
              </a:rPr>
              <a:t>含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输出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Z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次态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Q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n+1</a:t>
            </a:r>
            <a:r>
              <a:rPr lang="en-US" altLang="zh-CN">
                <a:latin typeface="Times New Roman" pitchFamily="18" charset="0"/>
              </a:rPr>
              <a:t>)</a:t>
            </a:r>
            <a:r>
              <a:rPr lang="zh-CN" altLang="en-US">
                <a:latin typeface="Times New Roman" pitchFamily="18" charset="0"/>
              </a:rPr>
              <a:t>，则称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等价</a:t>
            </a:r>
            <a:r>
              <a:rPr lang="zh-CN" altLang="en-US">
                <a:latin typeface="Times New Roman" pitchFamily="18" charset="0"/>
              </a:rPr>
              <a:t> </a:t>
            </a:r>
          </a:p>
        </p:txBody>
      </p:sp>
      <p:grpSp>
        <p:nvGrpSpPr>
          <p:cNvPr id="35911" name="Group 71"/>
          <p:cNvGrpSpPr>
            <a:grpSpLocks/>
          </p:cNvGrpSpPr>
          <p:nvPr/>
        </p:nvGrpSpPr>
        <p:grpSpPr bwMode="auto">
          <a:xfrm>
            <a:off x="4643438" y="3213100"/>
            <a:ext cx="3606800" cy="3095625"/>
            <a:chOff x="2880" y="2069"/>
            <a:chExt cx="2272" cy="1950"/>
          </a:xfrm>
        </p:grpSpPr>
        <p:sp>
          <p:nvSpPr>
            <p:cNvPr id="35850" name="Text Box 49"/>
            <p:cNvSpPr txBox="1">
              <a:spLocks noChangeArrowheads="1"/>
            </p:cNvSpPr>
            <p:nvPr/>
          </p:nvSpPr>
          <p:spPr bwMode="auto">
            <a:xfrm>
              <a:off x="3485" y="269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grpSp>
          <p:nvGrpSpPr>
            <p:cNvPr id="35851" name="Group 80"/>
            <p:cNvGrpSpPr>
              <a:grpSpLocks/>
            </p:cNvGrpSpPr>
            <p:nvPr/>
          </p:nvGrpSpPr>
          <p:grpSpPr bwMode="auto">
            <a:xfrm>
              <a:off x="2880" y="2069"/>
              <a:ext cx="2222" cy="1950"/>
              <a:chOff x="386" y="1888"/>
              <a:chExt cx="2222" cy="1950"/>
            </a:xfrm>
          </p:grpSpPr>
          <p:sp>
            <p:nvSpPr>
              <p:cNvPr id="35859" name="Line 36"/>
              <p:cNvSpPr>
                <a:spLocks noChangeShapeType="1"/>
              </p:cNvSpPr>
              <p:nvPr/>
            </p:nvSpPr>
            <p:spPr bwMode="auto">
              <a:xfrm>
                <a:off x="403" y="188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0" name="Line 37"/>
              <p:cNvSpPr>
                <a:spLocks noChangeShapeType="1"/>
              </p:cNvSpPr>
              <p:nvPr/>
            </p:nvSpPr>
            <p:spPr bwMode="auto">
              <a:xfrm>
                <a:off x="403" y="383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1" name="Line 38"/>
              <p:cNvSpPr>
                <a:spLocks noChangeShapeType="1"/>
              </p:cNvSpPr>
              <p:nvPr/>
            </p:nvSpPr>
            <p:spPr bwMode="auto">
              <a:xfrm>
                <a:off x="993" y="1888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2" name="Line 39"/>
              <p:cNvSpPr>
                <a:spLocks noChangeShapeType="1"/>
              </p:cNvSpPr>
              <p:nvPr/>
            </p:nvSpPr>
            <p:spPr bwMode="auto">
              <a:xfrm>
                <a:off x="403" y="25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Line 40"/>
              <p:cNvSpPr>
                <a:spLocks noChangeShapeType="1"/>
              </p:cNvSpPr>
              <p:nvPr/>
            </p:nvSpPr>
            <p:spPr bwMode="auto">
              <a:xfrm>
                <a:off x="403" y="2840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4" name="Line 41"/>
              <p:cNvSpPr>
                <a:spLocks noChangeShapeType="1"/>
              </p:cNvSpPr>
              <p:nvPr/>
            </p:nvSpPr>
            <p:spPr bwMode="auto">
              <a:xfrm>
                <a:off x="403" y="3158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5" name="Line 42"/>
              <p:cNvSpPr>
                <a:spLocks noChangeShapeType="1"/>
              </p:cNvSpPr>
              <p:nvPr/>
            </p:nvSpPr>
            <p:spPr bwMode="auto">
              <a:xfrm>
                <a:off x="993" y="2205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6" name="Line 43"/>
              <p:cNvSpPr>
                <a:spLocks noChangeShapeType="1"/>
              </p:cNvSpPr>
              <p:nvPr/>
            </p:nvSpPr>
            <p:spPr bwMode="auto">
              <a:xfrm>
                <a:off x="1837" y="220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7" name="Text Box 45"/>
              <p:cNvSpPr txBox="1">
                <a:spLocks noChangeArrowheads="1"/>
              </p:cNvSpPr>
              <p:nvPr/>
            </p:nvSpPr>
            <p:spPr bwMode="auto">
              <a:xfrm>
                <a:off x="386" y="2046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35868" name="Text Box 46"/>
              <p:cNvSpPr txBox="1">
                <a:spLocks noChangeArrowheads="1"/>
              </p:cNvSpPr>
              <p:nvPr/>
            </p:nvSpPr>
            <p:spPr bwMode="auto">
              <a:xfrm>
                <a:off x="1048" y="2227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35869" name="Text Box 47"/>
              <p:cNvSpPr txBox="1">
                <a:spLocks noChangeArrowheads="1"/>
              </p:cNvSpPr>
              <p:nvPr/>
            </p:nvSpPr>
            <p:spPr bwMode="auto">
              <a:xfrm>
                <a:off x="1230" y="1888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35870" name="Text Box 48"/>
              <p:cNvSpPr txBox="1">
                <a:spLocks noChangeArrowheads="1"/>
              </p:cNvSpPr>
              <p:nvPr/>
            </p:nvSpPr>
            <p:spPr bwMode="auto">
              <a:xfrm>
                <a:off x="449" y="284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5871" name="Text Box 46"/>
              <p:cNvSpPr txBox="1">
                <a:spLocks noChangeArrowheads="1"/>
              </p:cNvSpPr>
              <p:nvPr/>
            </p:nvSpPr>
            <p:spPr bwMode="auto">
              <a:xfrm>
                <a:off x="1865" y="2235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35872" name="Line 41"/>
              <p:cNvSpPr>
                <a:spLocks noChangeShapeType="1"/>
              </p:cNvSpPr>
              <p:nvPr/>
            </p:nvSpPr>
            <p:spPr bwMode="auto">
              <a:xfrm>
                <a:off x="403" y="3475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3" name="Text Box 48"/>
              <p:cNvSpPr txBox="1">
                <a:spLocks noChangeArrowheads="1"/>
              </p:cNvSpPr>
              <p:nvPr/>
            </p:nvSpPr>
            <p:spPr bwMode="auto">
              <a:xfrm>
                <a:off x="453" y="25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5874" name="Text Box 48"/>
              <p:cNvSpPr txBox="1">
                <a:spLocks noChangeArrowheads="1"/>
              </p:cNvSpPr>
              <p:nvPr/>
            </p:nvSpPr>
            <p:spPr bwMode="auto">
              <a:xfrm>
                <a:off x="447" y="350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5875" name="Text Box 48"/>
              <p:cNvSpPr txBox="1">
                <a:spLocks noChangeArrowheads="1"/>
              </p:cNvSpPr>
              <p:nvPr/>
            </p:nvSpPr>
            <p:spPr bwMode="auto">
              <a:xfrm>
                <a:off x="451" y="318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35852" name="Text Box 49"/>
            <p:cNvSpPr txBox="1">
              <a:spLocks noChangeArrowheads="1"/>
            </p:cNvSpPr>
            <p:nvPr/>
          </p:nvSpPr>
          <p:spPr bwMode="auto">
            <a:xfrm>
              <a:off x="4331" y="269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5853" name="Text Box 49"/>
            <p:cNvSpPr txBox="1">
              <a:spLocks noChangeArrowheads="1"/>
            </p:cNvSpPr>
            <p:nvPr/>
          </p:nvSpPr>
          <p:spPr bwMode="auto">
            <a:xfrm>
              <a:off x="3490" y="305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5854" name="Text Box 49"/>
            <p:cNvSpPr txBox="1">
              <a:spLocks noChangeArrowheads="1"/>
            </p:cNvSpPr>
            <p:nvPr/>
          </p:nvSpPr>
          <p:spPr bwMode="auto">
            <a:xfrm>
              <a:off x="3498" y="3355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5855" name="Text Box 49"/>
            <p:cNvSpPr txBox="1">
              <a:spLocks noChangeArrowheads="1"/>
            </p:cNvSpPr>
            <p:nvPr/>
          </p:nvSpPr>
          <p:spPr bwMode="auto">
            <a:xfrm>
              <a:off x="3498" y="369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5856" name="Text Box 49"/>
            <p:cNvSpPr txBox="1">
              <a:spLocks noChangeArrowheads="1"/>
            </p:cNvSpPr>
            <p:nvPr/>
          </p:nvSpPr>
          <p:spPr bwMode="auto">
            <a:xfrm>
              <a:off x="4331" y="305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5857" name="Text Box 49"/>
            <p:cNvSpPr txBox="1">
              <a:spLocks noChangeArrowheads="1"/>
            </p:cNvSpPr>
            <p:nvPr/>
          </p:nvSpPr>
          <p:spPr bwMode="auto">
            <a:xfrm>
              <a:off x="4331" y="335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858" name="Text Box 49"/>
            <p:cNvSpPr txBox="1">
              <a:spLocks noChangeArrowheads="1"/>
            </p:cNvSpPr>
            <p:nvPr/>
          </p:nvSpPr>
          <p:spPr bwMode="auto">
            <a:xfrm>
              <a:off x="4336" y="368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4846638" y="5287963"/>
            <a:ext cx="3168650" cy="93662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58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58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81" grpId="0"/>
      <p:bldP spid="35882" grpId="0"/>
      <p:bldP spid="35883" grpId="0"/>
      <p:bldP spid="35884" grpId="0"/>
      <p:bldP spid="359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97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6880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原始状态表状态化简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684213" y="981075"/>
            <a:ext cx="19446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等价类 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684213" y="2108200"/>
            <a:ext cx="5903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若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/>
              <a:t>等价，记为</a:t>
            </a:r>
            <a:r>
              <a:rPr lang="en-US" altLang="zh-CN">
                <a:solidFill>
                  <a:schemeClr val="folHlink"/>
                </a:solidFill>
              </a:rPr>
              <a:t>(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  <a:r>
              <a:rPr lang="zh-CN" altLang="en-US"/>
              <a:t>或</a:t>
            </a:r>
            <a:r>
              <a:rPr lang="en-US" altLang="zh-CN">
                <a:solidFill>
                  <a:schemeClr val="folHlink"/>
                </a:solidFill>
              </a:rPr>
              <a:t>{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chemeClr val="folHlink"/>
                </a:solidFill>
              </a:rPr>
              <a:t>}</a:t>
            </a:r>
            <a:r>
              <a:rPr lang="en-US" altLang="zh-CN"/>
              <a:t> </a:t>
            </a:r>
            <a:r>
              <a:rPr lang="zh-CN" altLang="en-US"/>
              <a:t> 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684213" y="1557338"/>
            <a:ext cx="5545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彼此等价的状态集合，称为等价类 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612775" y="2678113"/>
            <a:ext cx="7847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   等价类具有</a:t>
            </a:r>
            <a:r>
              <a:rPr lang="zh-CN" altLang="en-US">
                <a:solidFill>
                  <a:schemeClr val="hlink"/>
                </a:solidFill>
              </a:rPr>
              <a:t>传递性</a:t>
            </a:r>
            <a:r>
              <a:rPr lang="zh-CN" altLang="en-US"/>
              <a:t>，即</a:t>
            </a:r>
            <a:r>
              <a:rPr lang="en-US" altLang="zh-CN"/>
              <a:t>(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/>
              <a:t>)</a:t>
            </a:r>
            <a:r>
              <a:rPr lang="zh-CN" altLang="en-US"/>
              <a:t>，则可推出</a:t>
            </a:r>
            <a:r>
              <a:rPr lang="en-US" altLang="zh-CN"/>
              <a:t>(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/>
              <a:t>)</a:t>
            </a:r>
            <a:r>
              <a:rPr lang="zh-CN" altLang="en-US"/>
              <a:t>，进而知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三者</a:t>
            </a:r>
            <a:r>
              <a:rPr lang="zh-CN" altLang="en-US"/>
              <a:t>等价，记为</a:t>
            </a:r>
            <a:r>
              <a:rPr lang="en-US" altLang="zh-CN">
                <a:solidFill>
                  <a:schemeClr val="folHlink"/>
                </a:solidFill>
              </a:rPr>
              <a:t>{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en-US" altLang="zh-CN">
                <a:solidFill>
                  <a:schemeClr val="folHlink"/>
                </a:solidFill>
              </a:rPr>
              <a:t>}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684213" y="3789363"/>
            <a:ext cx="2808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最大等价类 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684213" y="4508500"/>
            <a:ext cx="755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  若一个等价类</a:t>
            </a:r>
            <a:r>
              <a:rPr lang="zh-CN" altLang="en-US">
                <a:solidFill>
                  <a:schemeClr val="folHlink"/>
                </a:solidFill>
              </a:rPr>
              <a:t>不是</a:t>
            </a:r>
            <a:r>
              <a:rPr lang="zh-CN" altLang="en-US"/>
              <a:t>任何别的等价类的</a:t>
            </a:r>
            <a:r>
              <a:rPr lang="zh-CN" altLang="en-US">
                <a:solidFill>
                  <a:schemeClr val="hlink"/>
                </a:solidFill>
              </a:rPr>
              <a:t>子集</a:t>
            </a:r>
            <a:r>
              <a:rPr lang="zh-CN" altLang="en-US"/>
              <a:t>，则称其为最大等价类 </a:t>
            </a:r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684213" y="5589588"/>
            <a:ext cx="6840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注意：</a:t>
            </a:r>
            <a:r>
              <a:rPr lang="zh-CN" altLang="en-US" sz="2800"/>
              <a:t>实际中目的只找最大等价类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69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69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8" grpId="0"/>
      <p:bldP spid="36899" grpId="0"/>
      <p:bldP spid="36900" grpId="0"/>
      <p:bldP spid="36901" grpId="0"/>
      <p:bldP spid="36902" grpId="0"/>
      <p:bldP spid="36903" grpId="0"/>
      <p:bldP spid="3690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70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6880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原始状态表状态化简</a:t>
            </a:r>
          </a:p>
        </p:txBody>
      </p:sp>
      <p:sp>
        <p:nvSpPr>
          <p:cNvPr id="38971" name="Rectangle 59"/>
          <p:cNvSpPr>
            <a:spLocks noChangeArrowheads="1"/>
          </p:cNvSpPr>
          <p:nvPr/>
        </p:nvSpPr>
        <p:spPr bwMode="auto">
          <a:xfrm>
            <a:off x="684213" y="1052513"/>
            <a:ext cx="3636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等价的</a:t>
            </a:r>
            <a:r>
              <a:rPr lang="zh-CN" altLang="en-US" sz="2800">
                <a:solidFill>
                  <a:schemeClr val="folHlink"/>
                </a:solidFill>
              </a:rPr>
              <a:t>判别</a:t>
            </a:r>
            <a:r>
              <a:rPr lang="zh-CN" altLang="en-US" sz="2800"/>
              <a:t>方法 </a:t>
            </a:r>
          </a:p>
        </p:txBody>
      </p:sp>
      <p:sp>
        <p:nvSpPr>
          <p:cNvPr id="38972" name="Rectangle 60"/>
          <p:cNvSpPr>
            <a:spLocks noChangeArrowheads="1"/>
          </p:cNvSpPr>
          <p:nvPr/>
        </p:nvSpPr>
        <p:spPr bwMode="auto">
          <a:xfrm>
            <a:off x="1044575" y="1676400"/>
            <a:ext cx="3027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隐含表化简法</a:t>
            </a:r>
          </a:p>
        </p:txBody>
      </p:sp>
      <p:sp>
        <p:nvSpPr>
          <p:cNvPr id="38973" name="Rectangle 61"/>
          <p:cNvSpPr>
            <a:spLocks noChangeArrowheads="1"/>
          </p:cNvSpPr>
          <p:nvPr/>
        </p:nvSpPr>
        <p:spPr bwMode="auto">
          <a:xfrm>
            <a:off x="755650" y="2420938"/>
            <a:ext cx="385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条件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zh-CN" altLang="en-US"/>
              <a:t>：</a:t>
            </a:r>
            <a:r>
              <a:rPr lang="zh-CN" altLang="en-US">
                <a:solidFill>
                  <a:schemeClr val="folHlink"/>
                </a:solidFill>
              </a:rPr>
              <a:t>输出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Z</a:t>
            </a:r>
            <a:r>
              <a:rPr lang="zh-CN" altLang="en-US"/>
              <a:t>是否相同 </a:t>
            </a:r>
          </a:p>
        </p:txBody>
      </p:sp>
      <p:sp>
        <p:nvSpPr>
          <p:cNvPr id="38974" name="Rectangle 62"/>
          <p:cNvSpPr>
            <a:spLocks noChangeArrowheads="1"/>
          </p:cNvSpPr>
          <p:nvPr/>
        </p:nvSpPr>
        <p:spPr bwMode="auto">
          <a:xfrm>
            <a:off x="755650" y="2971800"/>
            <a:ext cx="3851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条件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zh-CN" altLang="en-US"/>
              <a:t>：</a:t>
            </a:r>
            <a:r>
              <a:rPr lang="zh-CN" altLang="en-US">
                <a:solidFill>
                  <a:schemeClr val="folHlink"/>
                </a:solidFill>
              </a:rPr>
              <a:t>次态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Q</a:t>
            </a:r>
            <a:r>
              <a:rPr lang="en-US" altLang="zh-CN" baseline="30000">
                <a:solidFill>
                  <a:schemeClr val="folHlink"/>
                </a:solidFill>
                <a:latin typeface="Times New Roman" pitchFamily="18" charset="0"/>
              </a:rPr>
              <a:t>n+1</a:t>
            </a:r>
            <a:r>
              <a:rPr lang="zh-CN" altLang="en-US"/>
              <a:t>是否相同 </a:t>
            </a:r>
          </a:p>
        </p:txBody>
      </p:sp>
      <p:sp>
        <p:nvSpPr>
          <p:cNvPr id="38975" name="Rectangle 63"/>
          <p:cNvSpPr>
            <a:spLocks noChangeArrowheads="1"/>
          </p:cNvSpPr>
          <p:nvPr/>
        </p:nvSpPr>
        <p:spPr bwMode="auto">
          <a:xfrm>
            <a:off x="1116013" y="354806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判断情形 </a:t>
            </a:r>
          </a:p>
        </p:txBody>
      </p:sp>
      <p:sp>
        <p:nvSpPr>
          <p:cNvPr id="38976" name="Rectangle 64"/>
          <p:cNvSpPr>
            <a:spLocks noChangeArrowheads="1"/>
          </p:cNvSpPr>
          <p:nvPr/>
        </p:nvSpPr>
        <p:spPr bwMode="auto">
          <a:xfrm>
            <a:off x="1116013" y="40767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/>
              <a:t>、次态相同 </a:t>
            </a:r>
          </a:p>
        </p:txBody>
      </p:sp>
      <p:sp>
        <p:nvSpPr>
          <p:cNvPr id="38977" name="Rectangle 65"/>
          <p:cNvSpPr>
            <a:spLocks noChangeArrowheads="1"/>
          </p:cNvSpPr>
          <p:nvPr/>
        </p:nvSpPr>
        <p:spPr bwMode="auto">
          <a:xfrm>
            <a:off x="1116013" y="4652963"/>
            <a:ext cx="4492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/>
              <a:t>、次态交错</a:t>
            </a:r>
            <a:r>
              <a:rPr lang="en-US" altLang="zh-CN"/>
              <a:t>(</a:t>
            </a:r>
            <a:r>
              <a:rPr lang="zh-CN" altLang="en-US"/>
              <a:t>或为各自的现态</a:t>
            </a:r>
            <a:r>
              <a:rPr lang="en-US" altLang="zh-CN"/>
              <a:t>) </a:t>
            </a:r>
          </a:p>
        </p:txBody>
      </p:sp>
      <p:sp>
        <p:nvSpPr>
          <p:cNvPr id="38978" name="Rectangle 66"/>
          <p:cNvSpPr>
            <a:spLocks noChangeArrowheads="1"/>
          </p:cNvSpPr>
          <p:nvPr/>
        </p:nvSpPr>
        <p:spPr bwMode="auto">
          <a:xfrm>
            <a:off x="1116013" y="5275263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/>
              <a:t>、次态循环 </a:t>
            </a:r>
          </a:p>
        </p:txBody>
      </p:sp>
      <p:grpSp>
        <p:nvGrpSpPr>
          <p:cNvPr id="39006" name="Group 94"/>
          <p:cNvGrpSpPr>
            <a:grpSpLocks/>
          </p:cNvGrpSpPr>
          <p:nvPr/>
        </p:nvGrpSpPr>
        <p:grpSpPr bwMode="auto">
          <a:xfrm>
            <a:off x="5364163" y="1196975"/>
            <a:ext cx="3527425" cy="2592388"/>
            <a:chOff x="3742" y="1298"/>
            <a:chExt cx="2222" cy="1633"/>
          </a:xfrm>
        </p:grpSpPr>
        <p:sp>
          <p:nvSpPr>
            <p:cNvPr id="38953" name="Line 36"/>
            <p:cNvSpPr>
              <a:spLocks noChangeShapeType="1"/>
            </p:cNvSpPr>
            <p:nvPr/>
          </p:nvSpPr>
          <p:spPr bwMode="auto">
            <a:xfrm>
              <a:off x="3759" y="1298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Line 37"/>
            <p:cNvSpPr>
              <a:spLocks noChangeShapeType="1"/>
            </p:cNvSpPr>
            <p:nvPr/>
          </p:nvSpPr>
          <p:spPr bwMode="auto">
            <a:xfrm>
              <a:off x="3759" y="2931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Line 38"/>
            <p:cNvSpPr>
              <a:spLocks noChangeShapeType="1"/>
            </p:cNvSpPr>
            <p:nvPr/>
          </p:nvSpPr>
          <p:spPr bwMode="auto">
            <a:xfrm>
              <a:off x="4349" y="1298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Line 39"/>
            <p:cNvSpPr>
              <a:spLocks noChangeShapeType="1"/>
            </p:cNvSpPr>
            <p:nvPr/>
          </p:nvSpPr>
          <p:spPr bwMode="auto">
            <a:xfrm>
              <a:off x="3759" y="1933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7" name="Line 40"/>
            <p:cNvSpPr>
              <a:spLocks noChangeShapeType="1"/>
            </p:cNvSpPr>
            <p:nvPr/>
          </p:nvSpPr>
          <p:spPr bwMode="auto">
            <a:xfrm>
              <a:off x="3759" y="2250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Line 41"/>
            <p:cNvSpPr>
              <a:spLocks noChangeShapeType="1"/>
            </p:cNvSpPr>
            <p:nvPr/>
          </p:nvSpPr>
          <p:spPr bwMode="auto">
            <a:xfrm>
              <a:off x="3759" y="2568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Line 42"/>
            <p:cNvSpPr>
              <a:spLocks noChangeShapeType="1"/>
            </p:cNvSpPr>
            <p:nvPr/>
          </p:nvSpPr>
          <p:spPr bwMode="auto">
            <a:xfrm>
              <a:off x="4349" y="1615"/>
              <a:ext cx="1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Line 43"/>
            <p:cNvSpPr>
              <a:spLocks noChangeShapeType="1"/>
            </p:cNvSpPr>
            <p:nvPr/>
          </p:nvSpPr>
          <p:spPr bwMode="auto">
            <a:xfrm>
              <a:off x="5193" y="1616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Text Box 45"/>
            <p:cNvSpPr txBox="1">
              <a:spLocks noChangeArrowheads="1"/>
            </p:cNvSpPr>
            <p:nvPr/>
          </p:nvSpPr>
          <p:spPr bwMode="auto">
            <a:xfrm>
              <a:off x="3742" y="1456"/>
              <a:ext cx="6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现态</a:t>
              </a:r>
            </a:p>
          </p:txBody>
        </p:sp>
        <p:sp>
          <p:nvSpPr>
            <p:cNvPr id="38962" name="Text Box 46"/>
            <p:cNvSpPr txBox="1">
              <a:spLocks noChangeArrowheads="1"/>
            </p:cNvSpPr>
            <p:nvPr/>
          </p:nvSpPr>
          <p:spPr bwMode="auto">
            <a:xfrm>
              <a:off x="4404" y="1637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X=0</a:t>
              </a:r>
            </a:p>
          </p:txBody>
        </p:sp>
        <p:sp>
          <p:nvSpPr>
            <p:cNvPr id="38963" name="Text Box 47"/>
            <p:cNvSpPr txBox="1">
              <a:spLocks noChangeArrowheads="1"/>
            </p:cNvSpPr>
            <p:nvPr/>
          </p:nvSpPr>
          <p:spPr bwMode="auto">
            <a:xfrm>
              <a:off x="4586" y="1298"/>
              <a:ext cx="1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baseline="30000">
                  <a:solidFill>
                    <a:schemeClr val="folHlink"/>
                  </a:solidFill>
                  <a:latin typeface="Times New Roman" pitchFamily="18" charset="0"/>
                </a:rPr>
                <a:t>n+1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38964" name="Text Box 48"/>
            <p:cNvSpPr txBox="1">
              <a:spLocks noChangeArrowheads="1"/>
            </p:cNvSpPr>
            <p:nvPr/>
          </p:nvSpPr>
          <p:spPr bwMode="auto">
            <a:xfrm>
              <a:off x="3805" y="2258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65" name="Text Box 46"/>
            <p:cNvSpPr txBox="1">
              <a:spLocks noChangeArrowheads="1"/>
            </p:cNvSpPr>
            <p:nvPr/>
          </p:nvSpPr>
          <p:spPr bwMode="auto">
            <a:xfrm>
              <a:off x="5221" y="1645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X=1</a:t>
              </a:r>
            </a:p>
          </p:txBody>
        </p:sp>
        <p:sp>
          <p:nvSpPr>
            <p:cNvPr id="38966" name="Text Box 48"/>
            <p:cNvSpPr txBox="1">
              <a:spLocks noChangeArrowheads="1"/>
            </p:cNvSpPr>
            <p:nvPr/>
          </p:nvSpPr>
          <p:spPr bwMode="auto">
            <a:xfrm>
              <a:off x="3809" y="1933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967" name="Text Box 48"/>
            <p:cNvSpPr txBox="1">
              <a:spLocks noChangeArrowheads="1"/>
            </p:cNvSpPr>
            <p:nvPr/>
          </p:nvSpPr>
          <p:spPr bwMode="auto">
            <a:xfrm>
              <a:off x="3807" y="2590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39007" name="Group 95"/>
          <p:cNvGrpSpPr>
            <a:grpSpLocks/>
          </p:cNvGrpSpPr>
          <p:nvPr/>
        </p:nvGrpSpPr>
        <p:grpSpPr bwMode="auto">
          <a:xfrm>
            <a:off x="6300788" y="2708275"/>
            <a:ext cx="2625725" cy="1000125"/>
            <a:chOff x="3993" y="1706"/>
            <a:chExt cx="1654" cy="630"/>
          </a:xfrm>
        </p:grpSpPr>
        <p:sp>
          <p:nvSpPr>
            <p:cNvPr id="38949" name="Text Box 49"/>
            <p:cNvSpPr txBox="1">
              <a:spLocks noChangeArrowheads="1"/>
            </p:cNvSpPr>
            <p:nvPr/>
          </p:nvSpPr>
          <p:spPr bwMode="auto">
            <a:xfrm>
              <a:off x="3993" y="170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8950" name="Text Box 49"/>
            <p:cNvSpPr txBox="1">
              <a:spLocks noChangeArrowheads="1"/>
            </p:cNvSpPr>
            <p:nvPr/>
          </p:nvSpPr>
          <p:spPr bwMode="auto">
            <a:xfrm>
              <a:off x="3993" y="204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8951" name="Text Box 49"/>
            <p:cNvSpPr txBox="1">
              <a:spLocks noChangeArrowheads="1"/>
            </p:cNvSpPr>
            <p:nvPr/>
          </p:nvSpPr>
          <p:spPr bwMode="auto">
            <a:xfrm>
              <a:off x="4826" y="170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38952" name="Text Box 49"/>
            <p:cNvSpPr txBox="1">
              <a:spLocks noChangeArrowheads="1"/>
            </p:cNvSpPr>
            <p:nvPr/>
          </p:nvSpPr>
          <p:spPr bwMode="auto">
            <a:xfrm>
              <a:off x="4831" y="204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</p:grpSp>
      <p:grpSp>
        <p:nvGrpSpPr>
          <p:cNvPr id="39013" name="Group 101"/>
          <p:cNvGrpSpPr>
            <a:grpSpLocks/>
          </p:cNvGrpSpPr>
          <p:nvPr/>
        </p:nvGrpSpPr>
        <p:grpSpPr bwMode="auto">
          <a:xfrm>
            <a:off x="6300788" y="2708275"/>
            <a:ext cx="1295400" cy="995363"/>
            <a:chOff x="3993" y="2984"/>
            <a:chExt cx="816" cy="627"/>
          </a:xfrm>
        </p:grpSpPr>
        <p:sp>
          <p:nvSpPr>
            <p:cNvPr id="38947" name="Text Box 49"/>
            <p:cNvSpPr txBox="1">
              <a:spLocks noChangeArrowheads="1"/>
            </p:cNvSpPr>
            <p:nvPr/>
          </p:nvSpPr>
          <p:spPr bwMode="auto">
            <a:xfrm>
              <a:off x="3993" y="298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38948" name="Text Box 49"/>
            <p:cNvSpPr txBox="1">
              <a:spLocks noChangeArrowheads="1"/>
            </p:cNvSpPr>
            <p:nvPr/>
          </p:nvSpPr>
          <p:spPr bwMode="auto">
            <a:xfrm>
              <a:off x="3993" y="332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</p:grpSp>
      <p:grpSp>
        <p:nvGrpSpPr>
          <p:cNvPr id="39014" name="Group 102"/>
          <p:cNvGrpSpPr>
            <a:grpSpLocks/>
          </p:cNvGrpSpPr>
          <p:nvPr/>
        </p:nvGrpSpPr>
        <p:grpSpPr bwMode="auto">
          <a:xfrm>
            <a:off x="5364163" y="4005263"/>
            <a:ext cx="3527425" cy="2592387"/>
            <a:chOff x="3742" y="1298"/>
            <a:chExt cx="2222" cy="1633"/>
          </a:xfrm>
        </p:grpSpPr>
        <p:sp>
          <p:nvSpPr>
            <p:cNvPr id="38932" name="Line 36"/>
            <p:cNvSpPr>
              <a:spLocks noChangeShapeType="1"/>
            </p:cNvSpPr>
            <p:nvPr/>
          </p:nvSpPr>
          <p:spPr bwMode="auto">
            <a:xfrm>
              <a:off x="3759" y="1298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3" name="Line 37"/>
            <p:cNvSpPr>
              <a:spLocks noChangeShapeType="1"/>
            </p:cNvSpPr>
            <p:nvPr/>
          </p:nvSpPr>
          <p:spPr bwMode="auto">
            <a:xfrm>
              <a:off x="3759" y="2931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38"/>
            <p:cNvSpPr>
              <a:spLocks noChangeShapeType="1"/>
            </p:cNvSpPr>
            <p:nvPr/>
          </p:nvSpPr>
          <p:spPr bwMode="auto">
            <a:xfrm>
              <a:off x="4349" y="1298"/>
              <a:ext cx="0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39"/>
            <p:cNvSpPr>
              <a:spLocks noChangeShapeType="1"/>
            </p:cNvSpPr>
            <p:nvPr/>
          </p:nvSpPr>
          <p:spPr bwMode="auto">
            <a:xfrm>
              <a:off x="3759" y="1933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40"/>
            <p:cNvSpPr>
              <a:spLocks noChangeShapeType="1"/>
            </p:cNvSpPr>
            <p:nvPr/>
          </p:nvSpPr>
          <p:spPr bwMode="auto">
            <a:xfrm>
              <a:off x="3759" y="2250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Line 41"/>
            <p:cNvSpPr>
              <a:spLocks noChangeShapeType="1"/>
            </p:cNvSpPr>
            <p:nvPr/>
          </p:nvSpPr>
          <p:spPr bwMode="auto">
            <a:xfrm>
              <a:off x="3759" y="2568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Line 42"/>
            <p:cNvSpPr>
              <a:spLocks noChangeShapeType="1"/>
            </p:cNvSpPr>
            <p:nvPr/>
          </p:nvSpPr>
          <p:spPr bwMode="auto">
            <a:xfrm>
              <a:off x="4349" y="1615"/>
              <a:ext cx="1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9" name="Line 43"/>
            <p:cNvSpPr>
              <a:spLocks noChangeShapeType="1"/>
            </p:cNvSpPr>
            <p:nvPr/>
          </p:nvSpPr>
          <p:spPr bwMode="auto">
            <a:xfrm>
              <a:off x="5193" y="1616"/>
              <a:ext cx="0" cy="1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0" name="Text Box 45"/>
            <p:cNvSpPr txBox="1">
              <a:spLocks noChangeArrowheads="1"/>
            </p:cNvSpPr>
            <p:nvPr/>
          </p:nvSpPr>
          <p:spPr bwMode="auto">
            <a:xfrm>
              <a:off x="3742" y="1456"/>
              <a:ext cx="6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现态</a:t>
              </a:r>
            </a:p>
          </p:txBody>
        </p:sp>
        <p:sp>
          <p:nvSpPr>
            <p:cNvPr id="38941" name="Text Box 46"/>
            <p:cNvSpPr txBox="1">
              <a:spLocks noChangeArrowheads="1"/>
            </p:cNvSpPr>
            <p:nvPr/>
          </p:nvSpPr>
          <p:spPr bwMode="auto">
            <a:xfrm>
              <a:off x="4404" y="1637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X=0</a:t>
              </a:r>
            </a:p>
          </p:txBody>
        </p:sp>
        <p:sp>
          <p:nvSpPr>
            <p:cNvPr id="38942" name="Text Box 47"/>
            <p:cNvSpPr txBox="1">
              <a:spLocks noChangeArrowheads="1"/>
            </p:cNvSpPr>
            <p:nvPr/>
          </p:nvSpPr>
          <p:spPr bwMode="auto">
            <a:xfrm>
              <a:off x="4586" y="1298"/>
              <a:ext cx="1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baseline="30000">
                  <a:solidFill>
                    <a:schemeClr val="folHlink"/>
                  </a:solidFill>
                  <a:latin typeface="Times New Roman" pitchFamily="18" charset="0"/>
                </a:rPr>
                <a:t>n+1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38943" name="Text Box 48"/>
            <p:cNvSpPr txBox="1">
              <a:spLocks noChangeArrowheads="1"/>
            </p:cNvSpPr>
            <p:nvPr/>
          </p:nvSpPr>
          <p:spPr bwMode="auto">
            <a:xfrm>
              <a:off x="3805" y="2258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44" name="Text Box 46"/>
            <p:cNvSpPr txBox="1">
              <a:spLocks noChangeArrowheads="1"/>
            </p:cNvSpPr>
            <p:nvPr/>
          </p:nvSpPr>
          <p:spPr bwMode="auto">
            <a:xfrm>
              <a:off x="5221" y="1645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X=1</a:t>
              </a:r>
            </a:p>
          </p:txBody>
        </p:sp>
        <p:sp>
          <p:nvSpPr>
            <p:cNvPr id="38945" name="Text Box 48"/>
            <p:cNvSpPr txBox="1">
              <a:spLocks noChangeArrowheads="1"/>
            </p:cNvSpPr>
            <p:nvPr/>
          </p:nvSpPr>
          <p:spPr bwMode="auto">
            <a:xfrm>
              <a:off x="3809" y="1933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8946" name="Text Box 48"/>
            <p:cNvSpPr txBox="1">
              <a:spLocks noChangeArrowheads="1"/>
            </p:cNvSpPr>
            <p:nvPr/>
          </p:nvSpPr>
          <p:spPr bwMode="auto">
            <a:xfrm>
              <a:off x="3807" y="2590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39031" name="Group 119"/>
          <p:cNvGrpSpPr>
            <a:grpSpLocks/>
          </p:cNvGrpSpPr>
          <p:nvPr/>
        </p:nvGrpSpPr>
        <p:grpSpPr bwMode="auto">
          <a:xfrm>
            <a:off x="6346825" y="5013325"/>
            <a:ext cx="1320800" cy="1517650"/>
            <a:chOff x="1837" y="3475"/>
            <a:chExt cx="832" cy="956"/>
          </a:xfrm>
        </p:grpSpPr>
        <p:sp>
          <p:nvSpPr>
            <p:cNvPr id="38929" name="Text Box 49"/>
            <p:cNvSpPr txBox="1">
              <a:spLocks noChangeArrowheads="1"/>
            </p:cNvSpPr>
            <p:nvPr/>
          </p:nvSpPr>
          <p:spPr bwMode="auto">
            <a:xfrm>
              <a:off x="1837" y="3475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38930" name="Text Box 49"/>
            <p:cNvSpPr txBox="1">
              <a:spLocks noChangeArrowheads="1"/>
            </p:cNvSpPr>
            <p:nvPr/>
          </p:nvSpPr>
          <p:spPr bwMode="auto">
            <a:xfrm>
              <a:off x="1842" y="380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 lang="en-US" altLang="zh-CN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8931" name="Text Box 49"/>
            <p:cNvSpPr txBox="1">
              <a:spLocks noChangeArrowheads="1"/>
            </p:cNvSpPr>
            <p:nvPr/>
          </p:nvSpPr>
          <p:spPr bwMode="auto">
            <a:xfrm>
              <a:off x="1853" y="414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endParaRPr lang="en-US" altLang="zh-CN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39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71" grpId="0"/>
      <p:bldP spid="38972" grpId="0"/>
      <p:bldP spid="38973" grpId="0"/>
      <p:bldP spid="38974" grpId="0"/>
      <p:bldP spid="38975" grpId="0"/>
      <p:bldP spid="38976" grpId="0"/>
      <p:bldP spid="38977" grpId="0"/>
      <p:bldP spid="389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02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6880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原始状态表状态化简</a:t>
            </a:r>
          </a:p>
        </p:txBody>
      </p:sp>
      <p:sp>
        <p:nvSpPr>
          <p:cNvPr id="40027" name="Rectangle 91"/>
          <p:cNvSpPr>
            <a:spLocks noChangeArrowheads="1"/>
          </p:cNvSpPr>
          <p:nvPr/>
        </p:nvSpPr>
        <p:spPr bwMode="auto">
          <a:xfrm>
            <a:off x="612775" y="981075"/>
            <a:ext cx="5386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例：化简下表所示原始状态表</a:t>
            </a:r>
          </a:p>
        </p:txBody>
      </p:sp>
      <p:grpSp>
        <p:nvGrpSpPr>
          <p:cNvPr id="40074" name="Group 138"/>
          <p:cNvGrpSpPr>
            <a:grpSpLocks/>
          </p:cNvGrpSpPr>
          <p:nvPr/>
        </p:nvGrpSpPr>
        <p:grpSpPr bwMode="auto">
          <a:xfrm>
            <a:off x="539750" y="1700213"/>
            <a:ext cx="3600450" cy="4537075"/>
            <a:chOff x="340" y="1071"/>
            <a:chExt cx="2268" cy="2858"/>
          </a:xfrm>
        </p:grpSpPr>
        <p:grpSp>
          <p:nvGrpSpPr>
            <p:cNvPr id="39949" name="Group 117"/>
            <p:cNvGrpSpPr>
              <a:grpSpLocks/>
            </p:cNvGrpSpPr>
            <p:nvPr/>
          </p:nvGrpSpPr>
          <p:grpSpPr bwMode="auto">
            <a:xfrm>
              <a:off x="340" y="1071"/>
              <a:ext cx="2222" cy="2858"/>
              <a:chOff x="340" y="1071"/>
              <a:chExt cx="2222" cy="2858"/>
            </a:xfrm>
          </p:grpSpPr>
          <p:sp>
            <p:nvSpPr>
              <p:cNvPr id="39966" name="Line 36"/>
              <p:cNvSpPr>
                <a:spLocks noChangeShapeType="1"/>
              </p:cNvSpPr>
              <p:nvPr/>
            </p:nvSpPr>
            <p:spPr bwMode="auto">
              <a:xfrm>
                <a:off x="357" y="1071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7" name="Line 37"/>
              <p:cNvSpPr>
                <a:spLocks noChangeShapeType="1"/>
              </p:cNvSpPr>
              <p:nvPr/>
            </p:nvSpPr>
            <p:spPr bwMode="auto">
              <a:xfrm>
                <a:off x="340" y="3929"/>
                <a:ext cx="222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8" name="Line 38"/>
              <p:cNvSpPr>
                <a:spLocks noChangeShapeType="1"/>
              </p:cNvSpPr>
              <p:nvPr/>
            </p:nvSpPr>
            <p:spPr bwMode="auto">
              <a:xfrm>
                <a:off x="947" y="1071"/>
                <a:ext cx="0" cy="28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9" name="Line 39"/>
              <p:cNvSpPr>
                <a:spLocks noChangeShapeType="1"/>
              </p:cNvSpPr>
              <p:nvPr/>
            </p:nvSpPr>
            <p:spPr bwMode="auto">
              <a:xfrm>
                <a:off x="357" y="170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0" name="Line 40"/>
              <p:cNvSpPr>
                <a:spLocks noChangeShapeType="1"/>
              </p:cNvSpPr>
              <p:nvPr/>
            </p:nvSpPr>
            <p:spPr bwMode="auto">
              <a:xfrm>
                <a:off x="357" y="20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1" name="Line 41"/>
              <p:cNvSpPr>
                <a:spLocks noChangeShapeType="1"/>
              </p:cNvSpPr>
              <p:nvPr/>
            </p:nvSpPr>
            <p:spPr bwMode="auto">
              <a:xfrm>
                <a:off x="357" y="234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2" name="Line 42"/>
              <p:cNvSpPr>
                <a:spLocks noChangeShapeType="1"/>
              </p:cNvSpPr>
              <p:nvPr/>
            </p:nvSpPr>
            <p:spPr bwMode="auto">
              <a:xfrm>
                <a:off x="947" y="1388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3" name="Line 43"/>
              <p:cNvSpPr>
                <a:spLocks noChangeShapeType="1"/>
              </p:cNvSpPr>
              <p:nvPr/>
            </p:nvSpPr>
            <p:spPr bwMode="auto">
              <a:xfrm>
                <a:off x="1791" y="1389"/>
                <a:ext cx="0" cy="25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4" name="Text Box 45"/>
              <p:cNvSpPr txBox="1">
                <a:spLocks noChangeArrowheads="1"/>
              </p:cNvSpPr>
              <p:nvPr/>
            </p:nvSpPr>
            <p:spPr bwMode="auto">
              <a:xfrm>
                <a:off x="340" y="1229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39975" name="Text Box 46"/>
              <p:cNvSpPr txBox="1">
                <a:spLocks noChangeArrowheads="1"/>
              </p:cNvSpPr>
              <p:nvPr/>
            </p:nvSpPr>
            <p:spPr bwMode="auto">
              <a:xfrm>
                <a:off x="1002" y="1410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39976" name="Text Box 47"/>
              <p:cNvSpPr txBox="1">
                <a:spLocks noChangeArrowheads="1"/>
              </p:cNvSpPr>
              <p:nvPr/>
            </p:nvSpPr>
            <p:spPr bwMode="auto">
              <a:xfrm>
                <a:off x="1184" y="1071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39977" name="Text Box 48"/>
              <p:cNvSpPr txBox="1">
                <a:spLocks noChangeArrowheads="1"/>
              </p:cNvSpPr>
              <p:nvPr/>
            </p:nvSpPr>
            <p:spPr bwMode="auto">
              <a:xfrm>
                <a:off x="403" y="203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9978" name="Text Box 46"/>
              <p:cNvSpPr txBox="1">
                <a:spLocks noChangeArrowheads="1"/>
              </p:cNvSpPr>
              <p:nvPr/>
            </p:nvSpPr>
            <p:spPr bwMode="auto">
              <a:xfrm>
                <a:off x="1819" y="1418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39979" name="Text Box 48"/>
              <p:cNvSpPr txBox="1">
                <a:spLocks noChangeArrowheads="1"/>
              </p:cNvSpPr>
              <p:nvPr/>
            </p:nvSpPr>
            <p:spPr bwMode="auto">
              <a:xfrm>
                <a:off x="407" y="170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9980" name="Text Box 48"/>
              <p:cNvSpPr txBox="1">
                <a:spLocks noChangeArrowheads="1"/>
              </p:cNvSpPr>
              <p:nvPr/>
            </p:nvSpPr>
            <p:spPr bwMode="auto">
              <a:xfrm>
                <a:off x="405" y="236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9981" name="Line 41"/>
              <p:cNvSpPr>
                <a:spLocks noChangeShapeType="1"/>
              </p:cNvSpPr>
              <p:nvPr/>
            </p:nvSpPr>
            <p:spPr bwMode="auto">
              <a:xfrm>
                <a:off x="340" y="2659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2" name="Line 41"/>
              <p:cNvSpPr>
                <a:spLocks noChangeShapeType="1"/>
              </p:cNvSpPr>
              <p:nvPr/>
            </p:nvSpPr>
            <p:spPr bwMode="auto">
              <a:xfrm>
                <a:off x="340" y="297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3" name="Line 41"/>
              <p:cNvSpPr>
                <a:spLocks noChangeShapeType="1"/>
              </p:cNvSpPr>
              <p:nvPr/>
            </p:nvSpPr>
            <p:spPr bwMode="auto">
              <a:xfrm>
                <a:off x="340" y="3294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4" name="Line 41"/>
              <p:cNvSpPr>
                <a:spLocks noChangeShapeType="1"/>
              </p:cNvSpPr>
              <p:nvPr/>
            </p:nvSpPr>
            <p:spPr bwMode="auto">
              <a:xfrm>
                <a:off x="340" y="361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5" name="Text Box 48"/>
              <p:cNvSpPr txBox="1">
                <a:spLocks noChangeArrowheads="1"/>
              </p:cNvSpPr>
              <p:nvPr/>
            </p:nvSpPr>
            <p:spPr bwMode="auto">
              <a:xfrm>
                <a:off x="402" y="299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9986" name="Text Box 48"/>
              <p:cNvSpPr txBox="1">
                <a:spLocks noChangeArrowheads="1"/>
              </p:cNvSpPr>
              <p:nvPr/>
            </p:nvSpPr>
            <p:spPr bwMode="auto">
              <a:xfrm>
                <a:off x="406" y="266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9987" name="Text Box 48"/>
              <p:cNvSpPr txBox="1">
                <a:spLocks noChangeArrowheads="1"/>
              </p:cNvSpPr>
              <p:nvPr/>
            </p:nvSpPr>
            <p:spPr bwMode="auto">
              <a:xfrm>
                <a:off x="404" y="33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39988" name="Text Box 48"/>
              <p:cNvSpPr txBox="1">
                <a:spLocks noChangeArrowheads="1"/>
              </p:cNvSpPr>
              <p:nvPr/>
            </p:nvSpPr>
            <p:spPr bwMode="auto">
              <a:xfrm>
                <a:off x="407" y="363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39950" name="Group 129"/>
            <p:cNvGrpSpPr>
              <a:grpSpLocks/>
            </p:cNvGrpSpPr>
            <p:nvPr/>
          </p:nvGrpSpPr>
          <p:grpSpPr bwMode="auto">
            <a:xfrm>
              <a:off x="930" y="1709"/>
              <a:ext cx="821" cy="2206"/>
              <a:chOff x="930" y="1709"/>
              <a:chExt cx="821" cy="2206"/>
            </a:xfrm>
          </p:grpSpPr>
          <p:sp>
            <p:nvSpPr>
              <p:cNvPr id="39959" name="Text Box 49"/>
              <p:cNvSpPr txBox="1">
                <a:spLocks noChangeArrowheads="1"/>
              </p:cNvSpPr>
              <p:nvPr/>
            </p:nvSpPr>
            <p:spPr bwMode="auto">
              <a:xfrm>
                <a:off x="930" y="17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39960" name="Text Box 49"/>
              <p:cNvSpPr txBox="1">
                <a:spLocks noChangeArrowheads="1"/>
              </p:cNvSpPr>
              <p:nvPr/>
            </p:nvSpPr>
            <p:spPr bwMode="auto">
              <a:xfrm>
                <a:off x="930" y="204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39961" name="Text Box 49"/>
              <p:cNvSpPr txBox="1">
                <a:spLocks noChangeArrowheads="1"/>
              </p:cNvSpPr>
              <p:nvPr/>
            </p:nvSpPr>
            <p:spPr bwMode="auto">
              <a:xfrm>
                <a:off x="930" y="236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39962" name="Text Box 49"/>
              <p:cNvSpPr txBox="1">
                <a:spLocks noChangeArrowheads="1"/>
              </p:cNvSpPr>
              <p:nvPr/>
            </p:nvSpPr>
            <p:spPr bwMode="auto">
              <a:xfrm>
                <a:off x="935" y="267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39963" name="Text Box 49"/>
              <p:cNvSpPr txBox="1">
                <a:spLocks noChangeArrowheads="1"/>
              </p:cNvSpPr>
              <p:nvPr/>
            </p:nvSpPr>
            <p:spPr bwMode="auto">
              <a:xfrm>
                <a:off x="930" y="298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39964" name="Text Box 49"/>
              <p:cNvSpPr txBox="1">
                <a:spLocks noChangeArrowheads="1"/>
              </p:cNvSpPr>
              <p:nvPr/>
            </p:nvSpPr>
            <p:spPr bwMode="auto">
              <a:xfrm>
                <a:off x="930" y="33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39965" name="Text Box 49"/>
              <p:cNvSpPr txBox="1">
                <a:spLocks noChangeArrowheads="1"/>
              </p:cNvSpPr>
              <p:nvPr/>
            </p:nvSpPr>
            <p:spPr bwMode="auto">
              <a:xfrm>
                <a:off x="935" y="362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</p:grpSp>
        <p:grpSp>
          <p:nvGrpSpPr>
            <p:cNvPr id="39951" name="Group 130"/>
            <p:cNvGrpSpPr>
              <a:grpSpLocks/>
            </p:cNvGrpSpPr>
            <p:nvPr/>
          </p:nvGrpSpPr>
          <p:grpSpPr bwMode="auto">
            <a:xfrm>
              <a:off x="1787" y="1706"/>
              <a:ext cx="821" cy="2206"/>
              <a:chOff x="930" y="1709"/>
              <a:chExt cx="821" cy="2206"/>
            </a:xfrm>
          </p:grpSpPr>
          <p:sp>
            <p:nvSpPr>
              <p:cNvPr id="39952" name="Text Box 49"/>
              <p:cNvSpPr txBox="1">
                <a:spLocks noChangeArrowheads="1"/>
              </p:cNvSpPr>
              <p:nvPr/>
            </p:nvSpPr>
            <p:spPr bwMode="auto">
              <a:xfrm>
                <a:off x="930" y="17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39953" name="Text Box 49"/>
              <p:cNvSpPr txBox="1">
                <a:spLocks noChangeArrowheads="1"/>
              </p:cNvSpPr>
              <p:nvPr/>
            </p:nvSpPr>
            <p:spPr bwMode="auto">
              <a:xfrm>
                <a:off x="930" y="204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39954" name="Text Box 49"/>
              <p:cNvSpPr txBox="1">
                <a:spLocks noChangeArrowheads="1"/>
              </p:cNvSpPr>
              <p:nvPr/>
            </p:nvSpPr>
            <p:spPr bwMode="auto">
              <a:xfrm>
                <a:off x="930" y="236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39955" name="Text Box 49"/>
              <p:cNvSpPr txBox="1">
                <a:spLocks noChangeArrowheads="1"/>
              </p:cNvSpPr>
              <p:nvPr/>
            </p:nvSpPr>
            <p:spPr bwMode="auto">
              <a:xfrm>
                <a:off x="935" y="267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39956" name="Text Box 49"/>
              <p:cNvSpPr txBox="1">
                <a:spLocks noChangeArrowheads="1"/>
              </p:cNvSpPr>
              <p:nvPr/>
            </p:nvSpPr>
            <p:spPr bwMode="auto">
              <a:xfrm>
                <a:off x="930" y="298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39957" name="Text Box 49"/>
              <p:cNvSpPr txBox="1">
                <a:spLocks noChangeArrowheads="1"/>
              </p:cNvSpPr>
              <p:nvPr/>
            </p:nvSpPr>
            <p:spPr bwMode="auto">
              <a:xfrm>
                <a:off x="930" y="33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39958" name="Text Box 49"/>
              <p:cNvSpPr txBox="1">
                <a:spLocks noChangeArrowheads="1"/>
              </p:cNvSpPr>
              <p:nvPr/>
            </p:nvSpPr>
            <p:spPr bwMode="auto">
              <a:xfrm>
                <a:off x="935" y="362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</p:grpSp>
      </p:grpSp>
      <p:sp>
        <p:nvSpPr>
          <p:cNvPr id="40076" name="Rectangle 140"/>
          <p:cNvSpPr>
            <a:spLocks noChangeArrowheads="1"/>
          </p:cNvSpPr>
          <p:nvPr/>
        </p:nvSpPr>
        <p:spPr bwMode="auto">
          <a:xfrm>
            <a:off x="4716463" y="1628775"/>
            <a:ext cx="356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判断</a:t>
            </a:r>
            <a:r>
              <a:rPr lang="zh-CN" altLang="en-US">
                <a:solidFill>
                  <a:schemeClr val="folHlink"/>
                </a:solidFill>
              </a:rPr>
              <a:t>条件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/>
              <a:t>和</a:t>
            </a:r>
            <a:r>
              <a:rPr lang="zh-CN" altLang="en-US">
                <a:solidFill>
                  <a:schemeClr val="folHlink"/>
                </a:solidFill>
              </a:rPr>
              <a:t>条件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2</a:t>
            </a:r>
            <a:endParaRPr lang="zh-CN" altLang="en-US"/>
          </a:p>
        </p:txBody>
      </p:sp>
      <p:sp>
        <p:nvSpPr>
          <p:cNvPr id="40077" name="Rectangle 141"/>
          <p:cNvSpPr>
            <a:spLocks noChangeArrowheads="1"/>
          </p:cNvSpPr>
          <p:nvPr/>
        </p:nvSpPr>
        <p:spPr bwMode="auto">
          <a:xfrm>
            <a:off x="4500563" y="2212975"/>
            <a:ext cx="432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)</a:t>
            </a:r>
            <a:r>
              <a:rPr lang="zh-CN" altLang="en-US"/>
              <a:t>输出</a:t>
            </a:r>
            <a:r>
              <a:rPr lang="en-US" altLang="zh-CN">
                <a:latin typeface="Times New Roman" pitchFamily="18" charset="0"/>
              </a:rPr>
              <a:t>Z</a:t>
            </a:r>
            <a:r>
              <a:rPr lang="zh-CN" altLang="en-US">
                <a:solidFill>
                  <a:schemeClr val="hlink"/>
                </a:solidFill>
              </a:rPr>
              <a:t>相同</a:t>
            </a:r>
            <a:r>
              <a:rPr lang="zh-CN" altLang="en-US"/>
              <a:t>，次态相同、或为本身、或交错，则等价。</a:t>
            </a:r>
          </a:p>
        </p:txBody>
      </p:sp>
      <p:sp>
        <p:nvSpPr>
          <p:cNvPr id="40078" name="Rectangle 142"/>
          <p:cNvSpPr>
            <a:spLocks noChangeArrowheads="1"/>
          </p:cNvSpPr>
          <p:nvPr/>
        </p:nvSpPr>
        <p:spPr bwMode="auto">
          <a:xfrm>
            <a:off x="4572000" y="3076575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/>
              <a:t>对应格“</a:t>
            </a:r>
            <a:r>
              <a:rPr lang="zh-CN" altLang="en-US">
                <a:solidFill>
                  <a:schemeClr val="hlink"/>
                </a:solidFill>
              </a:rPr>
              <a:t>√</a:t>
            </a:r>
            <a:r>
              <a:rPr lang="zh-CN" altLang="en-US"/>
              <a:t>”</a:t>
            </a:r>
          </a:p>
        </p:txBody>
      </p:sp>
      <p:sp>
        <p:nvSpPr>
          <p:cNvPr id="40079" name="Rectangle 143"/>
          <p:cNvSpPr>
            <a:spLocks noChangeArrowheads="1"/>
          </p:cNvSpPr>
          <p:nvPr/>
        </p:nvSpPr>
        <p:spPr bwMode="auto">
          <a:xfrm>
            <a:off x="4500563" y="3581400"/>
            <a:ext cx="46434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en-US" altLang="zh-CN"/>
              <a:t>)</a:t>
            </a:r>
            <a:r>
              <a:rPr lang="zh-CN" altLang="en-US"/>
              <a:t>输出</a:t>
            </a:r>
            <a:r>
              <a:rPr lang="en-US" altLang="zh-CN">
                <a:latin typeface="Times New Roman" pitchFamily="18" charset="0"/>
              </a:rPr>
              <a:t>Z</a:t>
            </a:r>
            <a:r>
              <a:rPr lang="zh-CN" altLang="en-US">
                <a:solidFill>
                  <a:schemeClr val="hlink"/>
                </a:solidFill>
              </a:rPr>
              <a:t>不同</a:t>
            </a:r>
            <a:r>
              <a:rPr lang="zh-CN" altLang="en-US"/>
              <a:t>，次态不用比较，则不等价。 </a:t>
            </a:r>
          </a:p>
        </p:txBody>
      </p:sp>
      <p:sp>
        <p:nvSpPr>
          <p:cNvPr id="40080" name="Rectangle 144"/>
          <p:cNvSpPr>
            <a:spLocks noChangeArrowheads="1"/>
          </p:cNvSpPr>
          <p:nvPr/>
        </p:nvSpPr>
        <p:spPr bwMode="auto">
          <a:xfrm>
            <a:off x="4572000" y="44196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对应格“</a:t>
            </a:r>
            <a:r>
              <a:rPr lang="en-US" altLang="zh-CN">
                <a:solidFill>
                  <a:schemeClr val="hlink"/>
                </a:solidFill>
              </a:rPr>
              <a:t>×</a:t>
            </a:r>
            <a:r>
              <a:rPr lang="en-US" altLang="zh-CN"/>
              <a:t>” </a:t>
            </a:r>
          </a:p>
        </p:txBody>
      </p:sp>
      <p:sp>
        <p:nvSpPr>
          <p:cNvPr id="40081" name="Rectangle 145"/>
          <p:cNvSpPr>
            <a:spLocks noChangeArrowheads="1"/>
          </p:cNvSpPr>
          <p:nvPr/>
        </p:nvSpPr>
        <p:spPr bwMode="auto">
          <a:xfrm>
            <a:off x="4500563" y="4910138"/>
            <a:ext cx="46434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en-US" altLang="zh-CN"/>
              <a:t>)</a:t>
            </a:r>
            <a:r>
              <a:rPr lang="zh-CN" altLang="en-US"/>
              <a:t>输出</a:t>
            </a:r>
            <a:r>
              <a:rPr lang="en-US" altLang="zh-CN">
                <a:latin typeface="Times New Roman" pitchFamily="18" charset="0"/>
              </a:rPr>
              <a:t>Z</a:t>
            </a:r>
            <a:r>
              <a:rPr lang="zh-CN" altLang="en-US">
                <a:solidFill>
                  <a:schemeClr val="hlink"/>
                </a:solidFill>
              </a:rPr>
              <a:t>相同</a:t>
            </a:r>
            <a:r>
              <a:rPr lang="zh-CN" altLang="en-US"/>
              <a:t>，次态</a:t>
            </a:r>
            <a:r>
              <a:rPr lang="zh-CN" altLang="en-US">
                <a:solidFill>
                  <a:schemeClr val="hlink"/>
                </a:solidFill>
              </a:rPr>
              <a:t>不同</a:t>
            </a:r>
            <a:r>
              <a:rPr lang="zh-CN" altLang="en-US"/>
              <a:t>亦</a:t>
            </a:r>
            <a:r>
              <a:rPr lang="zh-CN" altLang="en-US">
                <a:solidFill>
                  <a:schemeClr val="hlink"/>
                </a:solidFill>
              </a:rPr>
              <a:t>不交错</a:t>
            </a:r>
            <a:r>
              <a:rPr lang="zh-CN" altLang="en-US"/>
              <a:t>，需进一步考察。 </a:t>
            </a:r>
          </a:p>
        </p:txBody>
      </p:sp>
      <p:sp>
        <p:nvSpPr>
          <p:cNvPr id="40082" name="Rectangle 146"/>
          <p:cNvSpPr>
            <a:spLocks noChangeArrowheads="1"/>
          </p:cNvSpPr>
          <p:nvPr/>
        </p:nvSpPr>
        <p:spPr bwMode="auto">
          <a:xfrm>
            <a:off x="4572000" y="5780088"/>
            <a:ext cx="2789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/>
              <a:t>对应格写出</a:t>
            </a:r>
            <a:r>
              <a:rPr lang="zh-CN" altLang="en-US">
                <a:solidFill>
                  <a:schemeClr val="folHlink"/>
                </a:solidFill>
              </a:rPr>
              <a:t>次态对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27" grpId="0"/>
      <p:bldP spid="40076" grpId="0"/>
      <p:bldP spid="40077" grpId="0"/>
      <p:bldP spid="40078" grpId="0"/>
      <p:bldP spid="40079" grpId="0"/>
      <p:bldP spid="40080" grpId="0"/>
      <p:bldP spid="40081" grpId="0"/>
      <p:bldP spid="400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61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6880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原始状态表状态化简</a:t>
            </a:r>
          </a:p>
        </p:txBody>
      </p:sp>
      <p:grpSp>
        <p:nvGrpSpPr>
          <p:cNvPr id="41988" name="Group 78"/>
          <p:cNvGrpSpPr>
            <a:grpSpLocks/>
          </p:cNvGrpSpPr>
          <p:nvPr/>
        </p:nvGrpSpPr>
        <p:grpSpPr bwMode="auto">
          <a:xfrm>
            <a:off x="468313" y="1700213"/>
            <a:ext cx="3600450" cy="4537075"/>
            <a:chOff x="340" y="1071"/>
            <a:chExt cx="2268" cy="2858"/>
          </a:xfrm>
        </p:grpSpPr>
        <p:grpSp>
          <p:nvGrpSpPr>
            <p:cNvPr id="42062" name="Group 79"/>
            <p:cNvGrpSpPr>
              <a:grpSpLocks/>
            </p:cNvGrpSpPr>
            <p:nvPr/>
          </p:nvGrpSpPr>
          <p:grpSpPr bwMode="auto">
            <a:xfrm>
              <a:off x="340" y="1071"/>
              <a:ext cx="2222" cy="2858"/>
              <a:chOff x="340" y="1071"/>
              <a:chExt cx="2222" cy="2858"/>
            </a:xfrm>
          </p:grpSpPr>
          <p:sp>
            <p:nvSpPr>
              <p:cNvPr id="42079" name="Line 36"/>
              <p:cNvSpPr>
                <a:spLocks noChangeShapeType="1"/>
              </p:cNvSpPr>
              <p:nvPr/>
            </p:nvSpPr>
            <p:spPr bwMode="auto">
              <a:xfrm>
                <a:off x="357" y="1071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0" name="Line 37"/>
              <p:cNvSpPr>
                <a:spLocks noChangeShapeType="1"/>
              </p:cNvSpPr>
              <p:nvPr/>
            </p:nvSpPr>
            <p:spPr bwMode="auto">
              <a:xfrm>
                <a:off x="340" y="3929"/>
                <a:ext cx="222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1" name="Line 38"/>
              <p:cNvSpPr>
                <a:spLocks noChangeShapeType="1"/>
              </p:cNvSpPr>
              <p:nvPr/>
            </p:nvSpPr>
            <p:spPr bwMode="auto">
              <a:xfrm>
                <a:off x="947" y="1071"/>
                <a:ext cx="0" cy="28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2" name="Line 39"/>
              <p:cNvSpPr>
                <a:spLocks noChangeShapeType="1"/>
              </p:cNvSpPr>
              <p:nvPr/>
            </p:nvSpPr>
            <p:spPr bwMode="auto">
              <a:xfrm>
                <a:off x="357" y="170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3" name="Line 40"/>
              <p:cNvSpPr>
                <a:spLocks noChangeShapeType="1"/>
              </p:cNvSpPr>
              <p:nvPr/>
            </p:nvSpPr>
            <p:spPr bwMode="auto">
              <a:xfrm>
                <a:off x="357" y="20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4" name="Line 41"/>
              <p:cNvSpPr>
                <a:spLocks noChangeShapeType="1"/>
              </p:cNvSpPr>
              <p:nvPr/>
            </p:nvSpPr>
            <p:spPr bwMode="auto">
              <a:xfrm>
                <a:off x="357" y="234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5" name="Line 42"/>
              <p:cNvSpPr>
                <a:spLocks noChangeShapeType="1"/>
              </p:cNvSpPr>
              <p:nvPr/>
            </p:nvSpPr>
            <p:spPr bwMode="auto">
              <a:xfrm>
                <a:off x="947" y="1388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6" name="Line 43"/>
              <p:cNvSpPr>
                <a:spLocks noChangeShapeType="1"/>
              </p:cNvSpPr>
              <p:nvPr/>
            </p:nvSpPr>
            <p:spPr bwMode="auto">
              <a:xfrm>
                <a:off x="1791" y="1389"/>
                <a:ext cx="0" cy="25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87" name="Text Box 45"/>
              <p:cNvSpPr txBox="1">
                <a:spLocks noChangeArrowheads="1"/>
              </p:cNvSpPr>
              <p:nvPr/>
            </p:nvSpPr>
            <p:spPr bwMode="auto">
              <a:xfrm>
                <a:off x="340" y="1229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42088" name="Text Box 46"/>
              <p:cNvSpPr txBox="1">
                <a:spLocks noChangeArrowheads="1"/>
              </p:cNvSpPr>
              <p:nvPr/>
            </p:nvSpPr>
            <p:spPr bwMode="auto">
              <a:xfrm>
                <a:off x="1002" y="1410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42089" name="Text Box 47"/>
              <p:cNvSpPr txBox="1">
                <a:spLocks noChangeArrowheads="1"/>
              </p:cNvSpPr>
              <p:nvPr/>
            </p:nvSpPr>
            <p:spPr bwMode="auto">
              <a:xfrm>
                <a:off x="1184" y="1071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42090" name="Text Box 48"/>
              <p:cNvSpPr txBox="1">
                <a:spLocks noChangeArrowheads="1"/>
              </p:cNvSpPr>
              <p:nvPr/>
            </p:nvSpPr>
            <p:spPr bwMode="auto">
              <a:xfrm>
                <a:off x="403" y="203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2091" name="Text Box 46"/>
              <p:cNvSpPr txBox="1">
                <a:spLocks noChangeArrowheads="1"/>
              </p:cNvSpPr>
              <p:nvPr/>
            </p:nvSpPr>
            <p:spPr bwMode="auto">
              <a:xfrm>
                <a:off x="1819" y="1418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42092" name="Text Box 48"/>
              <p:cNvSpPr txBox="1">
                <a:spLocks noChangeArrowheads="1"/>
              </p:cNvSpPr>
              <p:nvPr/>
            </p:nvSpPr>
            <p:spPr bwMode="auto">
              <a:xfrm>
                <a:off x="407" y="170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2093" name="Text Box 48"/>
              <p:cNvSpPr txBox="1">
                <a:spLocks noChangeArrowheads="1"/>
              </p:cNvSpPr>
              <p:nvPr/>
            </p:nvSpPr>
            <p:spPr bwMode="auto">
              <a:xfrm>
                <a:off x="405" y="236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2094" name="Line 41"/>
              <p:cNvSpPr>
                <a:spLocks noChangeShapeType="1"/>
              </p:cNvSpPr>
              <p:nvPr/>
            </p:nvSpPr>
            <p:spPr bwMode="auto">
              <a:xfrm>
                <a:off x="340" y="2659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5" name="Line 41"/>
              <p:cNvSpPr>
                <a:spLocks noChangeShapeType="1"/>
              </p:cNvSpPr>
              <p:nvPr/>
            </p:nvSpPr>
            <p:spPr bwMode="auto">
              <a:xfrm>
                <a:off x="340" y="297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6" name="Line 41"/>
              <p:cNvSpPr>
                <a:spLocks noChangeShapeType="1"/>
              </p:cNvSpPr>
              <p:nvPr/>
            </p:nvSpPr>
            <p:spPr bwMode="auto">
              <a:xfrm>
                <a:off x="340" y="3294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7" name="Line 41"/>
              <p:cNvSpPr>
                <a:spLocks noChangeShapeType="1"/>
              </p:cNvSpPr>
              <p:nvPr/>
            </p:nvSpPr>
            <p:spPr bwMode="auto">
              <a:xfrm>
                <a:off x="340" y="361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98" name="Text Box 48"/>
              <p:cNvSpPr txBox="1">
                <a:spLocks noChangeArrowheads="1"/>
              </p:cNvSpPr>
              <p:nvPr/>
            </p:nvSpPr>
            <p:spPr bwMode="auto">
              <a:xfrm>
                <a:off x="402" y="299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2099" name="Text Box 48"/>
              <p:cNvSpPr txBox="1">
                <a:spLocks noChangeArrowheads="1"/>
              </p:cNvSpPr>
              <p:nvPr/>
            </p:nvSpPr>
            <p:spPr bwMode="auto">
              <a:xfrm>
                <a:off x="406" y="266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2100" name="Text Box 48"/>
              <p:cNvSpPr txBox="1">
                <a:spLocks noChangeArrowheads="1"/>
              </p:cNvSpPr>
              <p:nvPr/>
            </p:nvSpPr>
            <p:spPr bwMode="auto">
              <a:xfrm>
                <a:off x="404" y="33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42101" name="Text Box 48"/>
              <p:cNvSpPr txBox="1">
                <a:spLocks noChangeArrowheads="1"/>
              </p:cNvSpPr>
              <p:nvPr/>
            </p:nvSpPr>
            <p:spPr bwMode="auto">
              <a:xfrm>
                <a:off x="407" y="363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42063" name="Group 103"/>
            <p:cNvGrpSpPr>
              <a:grpSpLocks/>
            </p:cNvGrpSpPr>
            <p:nvPr/>
          </p:nvGrpSpPr>
          <p:grpSpPr bwMode="auto">
            <a:xfrm>
              <a:off x="930" y="1709"/>
              <a:ext cx="821" cy="2206"/>
              <a:chOff x="930" y="1709"/>
              <a:chExt cx="821" cy="2206"/>
            </a:xfrm>
          </p:grpSpPr>
          <p:sp>
            <p:nvSpPr>
              <p:cNvPr id="42072" name="Text Box 49"/>
              <p:cNvSpPr txBox="1">
                <a:spLocks noChangeArrowheads="1"/>
              </p:cNvSpPr>
              <p:nvPr/>
            </p:nvSpPr>
            <p:spPr bwMode="auto">
              <a:xfrm>
                <a:off x="930" y="17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2073" name="Text Box 49"/>
              <p:cNvSpPr txBox="1">
                <a:spLocks noChangeArrowheads="1"/>
              </p:cNvSpPr>
              <p:nvPr/>
            </p:nvSpPr>
            <p:spPr bwMode="auto">
              <a:xfrm>
                <a:off x="930" y="204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2074" name="Text Box 49"/>
              <p:cNvSpPr txBox="1">
                <a:spLocks noChangeArrowheads="1"/>
              </p:cNvSpPr>
              <p:nvPr/>
            </p:nvSpPr>
            <p:spPr bwMode="auto">
              <a:xfrm>
                <a:off x="930" y="236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2075" name="Text Box 49"/>
              <p:cNvSpPr txBox="1">
                <a:spLocks noChangeArrowheads="1"/>
              </p:cNvSpPr>
              <p:nvPr/>
            </p:nvSpPr>
            <p:spPr bwMode="auto">
              <a:xfrm>
                <a:off x="935" y="267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42076" name="Text Box 49"/>
              <p:cNvSpPr txBox="1">
                <a:spLocks noChangeArrowheads="1"/>
              </p:cNvSpPr>
              <p:nvPr/>
            </p:nvSpPr>
            <p:spPr bwMode="auto">
              <a:xfrm>
                <a:off x="930" y="298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2077" name="Text Box 49"/>
              <p:cNvSpPr txBox="1">
                <a:spLocks noChangeArrowheads="1"/>
              </p:cNvSpPr>
              <p:nvPr/>
            </p:nvSpPr>
            <p:spPr bwMode="auto">
              <a:xfrm>
                <a:off x="930" y="33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2078" name="Text Box 49"/>
              <p:cNvSpPr txBox="1">
                <a:spLocks noChangeArrowheads="1"/>
              </p:cNvSpPr>
              <p:nvPr/>
            </p:nvSpPr>
            <p:spPr bwMode="auto">
              <a:xfrm>
                <a:off x="935" y="362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</p:grpSp>
        <p:grpSp>
          <p:nvGrpSpPr>
            <p:cNvPr id="42064" name="Group 111"/>
            <p:cNvGrpSpPr>
              <a:grpSpLocks/>
            </p:cNvGrpSpPr>
            <p:nvPr/>
          </p:nvGrpSpPr>
          <p:grpSpPr bwMode="auto">
            <a:xfrm>
              <a:off x="1787" y="1706"/>
              <a:ext cx="821" cy="2206"/>
              <a:chOff x="930" y="1709"/>
              <a:chExt cx="821" cy="2206"/>
            </a:xfrm>
          </p:grpSpPr>
          <p:sp>
            <p:nvSpPr>
              <p:cNvPr id="42065" name="Text Box 49"/>
              <p:cNvSpPr txBox="1">
                <a:spLocks noChangeArrowheads="1"/>
              </p:cNvSpPr>
              <p:nvPr/>
            </p:nvSpPr>
            <p:spPr bwMode="auto">
              <a:xfrm>
                <a:off x="930" y="17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42066" name="Text Box 49"/>
              <p:cNvSpPr txBox="1">
                <a:spLocks noChangeArrowheads="1"/>
              </p:cNvSpPr>
              <p:nvPr/>
            </p:nvSpPr>
            <p:spPr bwMode="auto">
              <a:xfrm>
                <a:off x="930" y="204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42067" name="Text Box 49"/>
              <p:cNvSpPr txBox="1">
                <a:spLocks noChangeArrowheads="1"/>
              </p:cNvSpPr>
              <p:nvPr/>
            </p:nvSpPr>
            <p:spPr bwMode="auto">
              <a:xfrm>
                <a:off x="930" y="236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2068" name="Text Box 49"/>
              <p:cNvSpPr txBox="1">
                <a:spLocks noChangeArrowheads="1"/>
              </p:cNvSpPr>
              <p:nvPr/>
            </p:nvSpPr>
            <p:spPr bwMode="auto">
              <a:xfrm>
                <a:off x="935" y="267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2069" name="Text Box 49"/>
              <p:cNvSpPr txBox="1">
                <a:spLocks noChangeArrowheads="1"/>
              </p:cNvSpPr>
              <p:nvPr/>
            </p:nvSpPr>
            <p:spPr bwMode="auto">
              <a:xfrm>
                <a:off x="930" y="298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42070" name="Text Box 49"/>
              <p:cNvSpPr txBox="1">
                <a:spLocks noChangeArrowheads="1"/>
              </p:cNvSpPr>
              <p:nvPr/>
            </p:nvSpPr>
            <p:spPr bwMode="auto">
              <a:xfrm>
                <a:off x="930" y="33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2071" name="Text Box 49"/>
              <p:cNvSpPr txBox="1">
                <a:spLocks noChangeArrowheads="1"/>
              </p:cNvSpPr>
              <p:nvPr/>
            </p:nvSpPr>
            <p:spPr bwMode="auto">
              <a:xfrm>
                <a:off x="935" y="362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</p:grpSp>
      </p:grpSp>
      <p:sp>
        <p:nvSpPr>
          <p:cNvPr id="41989" name="Rectangle 119"/>
          <p:cNvSpPr>
            <a:spLocks noChangeArrowheads="1"/>
          </p:cNvSpPr>
          <p:nvPr/>
        </p:nvSpPr>
        <p:spPr bwMode="auto">
          <a:xfrm>
            <a:off x="900113" y="893763"/>
            <a:ext cx="2735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隐含表法</a:t>
            </a:r>
          </a:p>
        </p:txBody>
      </p:sp>
      <p:grpSp>
        <p:nvGrpSpPr>
          <p:cNvPr id="42159" name="Group 175"/>
          <p:cNvGrpSpPr>
            <a:grpSpLocks/>
          </p:cNvGrpSpPr>
          <p:nvPr/>
        </p:nvGrpSpPr>
        <p:grpSpPr bwMode="auto">
          <a:xfrm>
            <a:off x="4552950" y="2060575"/>
            <a:ext cx="4051300" cy="3986213"/>
            <a:chOff x="2827" y="1433"/>
            <a:chExt cx="2552" cy="2511"/>
          </a:xfrm>
        </p:grpSpPr>
        <p:grpSp>
          <p:nvGrpSpPr>
            <p:cNvPr id="42017" name="Group 162"/>
            <p:cNvGrpSpPr>
              <a:grpSpLocks/>
            </p:cNvGrpSpPr>
            <p:nvPr/>
          </p:nvGrpSpPr>
          <p:grpSpPr bwMode="auto">
            <a:xfrm>
              <a:off x="3197" y="1433"/>
              <a:ext cx="2182" cy="2178"/>
              <a:chOff x="3334" y="1207"/>
              <a:chExt cx="2182" cy="2178"/>
            </a:xfrm>
          </p:grpSpPr>
          <p:sp>
            <p:nvSpPr>
              <p:cNvPr id="42030" name="Rectangle 132"/>
              <p:cNvSpPr>
                <a:spLocks noChangeArrowheads="1"/>
              </p:cNvSpPr>
              <p:nvPr/>
            </p:nvSpPr>
            <p:spPr bwMode="auto">
              <a:xfrm>
                <a:off x="5154" y="3022"/>
                <a:ext cx="362" cy="362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2031" name="Group 140"/>
              <p:cNvGrpSpPr>
                <a:grpSpLocks/>
              </p:cNvGrpSpPr>
              <p:nvPr/>
            </p:nvGrpSpPr>
            <p:grpSpPr bwMode="auto">
              <a:xfrm>
                <a:off x="3334" y="1207"/>
                <a:ext cx="362" cy="2178"/>
                <a:chOff x="3334" y="1207"/>
                <a:chExt cx="362" cy="2178"/>
              </a:xfrm>
            </p:grpSpPr>
            <p:grpSp>
              <p:nvGrpSpPr>
                <p:cNvPr id="42053" name="Group 133"/>
                <p:cNvGrpSpPr>
                  <a:grpSpLocks/>
                </p:cNvGrpSpPr>
                <p:nvPr/>
              </p:nvGrpSpPr>
              <p:grpSpPr bwMode="auto">
                <a:xfrm>
                  <a:off x="3334" y="1933"/>
                  <a:ext cx="362" cy="726"/>
                  <a:chOff x="3334" y="1661"/>
                  <a:chExt cx="362" cy="726"/>
                </a:xfrm>
              </p:grpSpPr>
              <p:sp>
                <p:nvSpPr>
                  <p:cNvPr id="42060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54" name="Group 134"/>
                <p:cNvGrpSpPr>
                  <a:grpSpLocks/>
                </p:cNvGrpSpPr>
                <p:nvPr/>
              </p:nvGrpSpPr>
              <p:grpSpPr bwMode="auto">
                <a:xfrm>
                  <a:off x="3334" y="2659"/>
                  <a:ext cx="362" cy="726"/>
                  <a:chOff x="3334" y="1661"/>
                  <a:chExt cx="362" cy="726"/>
                </a:xfrm>
              </p:grpSpPr>
              <p:sp>
                <p:nvSpPr>
                  <p:cNvPr id="42058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59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55" name="Group 137"/>
                <p:cNvGrpSpPr>
                  <a:grpSpLocks/>
                </p:cNvGrpSpPr>
                <p:nvPr/>
              </p:nvGrpSpPr>
              <p:grpSpPr bwMode="auto">
                <a:xfrm>
                  <a:off x="3334" y="1207"/>
                  <a:ext cx="362" cy="726"/>
                  <a:chOff x="3334" y="1661"/>
                  <a:chExt cx="362" cy="726"/>
                </a:xfrm>
              </p:grpSpPr>
              <p:sp>
                <p:nvSpPr>
                  <p:cNvPr id="42056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57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32" name="Group 151"/>
              <p:cNvGrpSpPr>
                <a:grpSpLocks/>
              </p:cNvGrpSpPr>
              <p:nvPr/>
            </p:nvGrpSpPr>
            <p:grpSpPr bwMode="auto">
              <a:xfrm>
                <a:off x="3696" y="1570"/>
                <a:ext cx="363" cy="1814"/>
                <a:chOff x="3696" y="1570"/>
                <a:chExt cx="363" cy="1814"/>
              </a:xfrm>
            </p:grpSpPr>
            <p:grpSp>
              <p:nvGrpSpPr>
                <p:cNvPr id="42046" name="Group 141"/>
                <p:cNvGrpSpPr>
                  <a:grpSpLocks/>
                </p:cNvGrpSpPr>
                <p:nvPr/>
              </p:nvGrpSpPr>
              <p:grpSpPr bwMode="auto">
                <a:xfrm>
                  <a:off x="3697" y="1570"/>
                  <a:ext cx="362" cy="726"/>
                  <a:chOff x="3334" y="1661"/>
                  <a:chExt cx="362" cy="726"/>
                </a:xfrm>
              </p:grpSpPr>
              <p:sp>
                <p:nvSpPr>
                  <p:cNvPr id="42051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52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2047" name="Group 144"/>
                <p:cNvGrpSpPr>
                  <a:grpSpLocks/>
                </p:cNvGrpSpPr>
                <p:nvPr/>
              </p:nvGrpSpPr>
              <p:grpSpPr bwMode="auto">
                <a:xfrm>
                  <a:off x="3697" y="2296"/>
                  <a:ext cx="362" cy="726"/>
                  <a:chOff x="3334" y="1661"/>
                  <a:chExt cx="362" cy="726"/>
                </a:xfrm>
              </p:grpSpPr>
              <p:sp>
                <p:nvSpPr>
                  <p:cNvPr id="4204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5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2048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96" y="3022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33" name="Group 148"/>
              <p:cNvGrpSpPr>
                <a:grpSpLocks/>
              </p:cNvGrpSpPr>
              <p:nvPr/>
            </p:nvGrpSpPr>
            <p:grpSpPr bwMode="auto">
              <a:xfrm>
                <a:off x="4786" y="2659"/>
                <a:ext cx="362" cy="726"/>
                <a:chOff x="3334" y="1661"/>
                <a:chExt cx="362" cy="726"/>
              </a:xfrm>
            </p:grpSpPr>
            <p:sp>
              <p:nvSpPr>
                <p:cNvPr id="42044" name="Rectangle 149"/>
                <p:cNvSpPr>
                  <a:spLocks noChangeArrowheads="1"/>
                </p:cNvSpPr>
                <p:nvPr/>
              </p:nvSpPr>
              <p:spPr bwMode="auto">
                <a:xfrm>
                  <a:off x="3334" y="1661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45" name="Rectangle 150"/>
                <p:cNvSpPr>
                  <a:spLocks noChangeArrowheads="1"/>
                </p:cNvSpPr>
                <p:nvPr/>
              </p:nvSpPr>
              <p:spPr bwMode="auto">
                <a:xfrm>
                  <a:off x="3334" y="2025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34" name="Group 152"/>
              <p:cNvGrpSpPr>
                <a:grpSpLocks/>
              </p:cNvGrpSpPr>
              <p:nvPr/>
            </p:nvGrpSpPr>
            <p:grpSpPr bwMode="auto">
              <a:xfrm>
                <a:off x="4060" y="1933"/>
                <a:ext cx="362" cy="726"/>
                <a:chOff x="3334" y="1661"/>
                <a:chExt cx="362" cy="726"/>
              </a:xfrm>
            </p:grpSpPr>
            <p:sp>
              <p:nvSpPr>
                <p:cNvPr id="42042" name="Rectangle 153"/>
                <p:cNvSpPr>
                  <a:spLocks noChangeArrowheads="1"/>
                </p:cNvSpPr>
                <p:nvPr/>
              </p:nvSpPr>
              <p:spPr bwMode="auto">
                <a:xfrm>
                  <a:off x="3334" y="1661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43" name="Rectangle 154"/>
                <p:cNvSpPr>
                  <a:spLocks noChangeArrowheads="1"/>
                </p:cNvSpPr>
                <p:nvPr/>
              </p:nvSpPr>
              <p:spPr bwMode="auto">
                <a:xfrm>
                  <a:off x="3334" y="2025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35" name="Group 155"/>
              <p:cNvGrpSpPr>
                <a:grpSpLocks/>
              </p:cNvGrpSpPr>
              <p:nvPr/>
            </p:nvGrpSpPr>
            <p:grpSpPr bwMode="auto">
              <a:xfrm>
                <a:off x="4059" y="2659"/>
                <a:ext cx="362" cy="726"/>
                <a:chOff x="3334" y="1661"/>
                <a:chExt cx="362" cy="726"/>
              </a:xfrm>
            </p:grpSpPr>
            <p:sp>
              <p:nvSpPr>
                <p:cNvPr id="42040" name="Rectangle 156"/>
                <p:cNvSpPr>
                  <a:spLocks noChangeArrowheads="1"/>
                </p:cNvSpPr>
                <p:nvPr/>
              </p:nvSpPr>
              <p:spPr bwMode="auto">
                <a:xfrm>
                  <a:off x="3334" y="1661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41" name="Rectangle 157"/>
                <p:cNvSpPr>
                  <a:spLocks noChangeArrowheads="1"/>
                </p:cNvSpPr>
                <p:nvPr/>
              </p:nvSpPr>
              <p:spPr bwMode="auto">
                <a:xfrm>
                  <a:off x="3334" y="2025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036" name="Group 158"/>
              <p:cNvGrpSpPr>
                <a:grpSpLocks/>
              </p:cNvGrpSpPr>
              <p:nvPr/>
            </p:nvGrpSpPr>
            <p:grpSpPr bwMode="auto">
              <a:xfrm>
                <a:off x="4423" y="2296"/>
                <a:ext cx="362" cy="726"/>
                <a:chOff x="3334" y="1661"/>
                <a:chExt cx="362" cy="726"/>
              </a:xfrm>
            </p:grpSpPr>
            <p:sp>
              <p:nvSpPr>
                <p:cNvPr id="42038" name="Rectangle 159"/>
                <p:cNvSpPr>
                  <a:spLocks noChangeArrowheads="1"/>
                </p:cNvSpPr>
                <p:nvPr/>
              </p:nvSpPr>
              <p:spPr bwMode="auto">
                <a:xfrm>
                  <a:off x="3334" y="1661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039" name="Rectangle 160"/>
                <p:cNvSpPr>
                  <a:spLocks noChangeArrowheads="1"/>
                </p:cNvSpPr>
                <p:nvPr/>
              </p:nvSpPr>
              <p:spPr bwMode="auto">
                <a:xfrm>
                  <a:off x="3334" y="2025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2037" name="Rectangle 161"/>
              <p:cNvSpPr>
                <a:spLocks noChangeArrowheads="1"/>
              </p:cNvSpPr>
              <p:nvPr/>
            </p:nvSpPr>
            <p:spPr bwMode="auto">
              <a:xfrm>
                <a:off x="4423" y="3022"/>
                <a:ext cx="362" cy="362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2018" name="Text Box 163"/>
            <p:cNvSpPr txBox="1">
              <a:spLocks noChangeArrowheads="1"/>
            </p:cNvSpPr>
            <p:nvPr/>
          </p:nvSpPr>
          <p:spPr bwMode="auto">
            <a:xfrm>
              <a:off x="3197" y="365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2019" name="Text Box 164"/>
            <p:cNvSpPr txBox="1">
              <a:spLocks noChangeArrowheads="1"/>
            </p:cNvSpPr>
            <p:nvPr/>
          </p:nvSpPr>
          <p:spPr bwMode="auto">
            <a:xfrm>
              <a:off x="3585" y="364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20" name="Text Box 165"/>
            <p:cNvSpPr txBox="1">
              <a:spLocks noChangeArrowheads="1"/>
            </p:cNvSpPr>
            <p:nvPr/>
          </p:nvSpPr>
          <p:spPr bwMode="auto">
            <a:xfrm>
              <a:off x="3923" y="364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21" name="Text Box 166"/>
            <p:cNvSpPr txBox="1">
              <a:spLocks noChangeArrowheads="1"/>
            </p:cNvSpPr>
            <p:nvPr/>
          </p:nvSpPr>
          <p:spPr bwMode="auto">
            <a:xfrm>
              <a:off x="4297" y="364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2022" name="Text Box 167"/>
            <p:cNvSpPr txBox="1">
              <a:spLocks noChangeArrowheads="1"/>
            </p:cNvSpPr>
            <p:nvPr/>
          </p:nvSpPr>
          <p:spPr bwMode="auto">
            <a:xfrm>
              <a:off x="4685" y="364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2023" name="Text Box 168"/>
            <p:cNvSpPr txBox="1">
              <a:spLocks noChangeArrowheads="1"/>
            </p:cNvSpPr>
            <p:nvPr/>
          </p:nvSpPr>
          <p:spPr bwMode="auto">
            <a:xfrm>
              <a:off x="5047" y="364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2024" name="Text Box 169"/>
            <p:cNvSpPr txBox="1">
              <a:spLocks noChangeArrowheads="1"/>
            </p:cNvSpPr>
            <p:nvPr/>
          </p:nvSpPr>
          <p:spPr bwMode="auto">
            <a:xfrm>
              <a:off x="2835" y="145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2025" name="Text Box 170"/>
            <p:cNvSpPr txBox="1">
              <a:spLocks noChangeArrowheads="1"/>
            </p:cNvSpPr>
            <p:nvPr/>
          </p:nvSpPr>
          <p:spPr bwMode="auto">
            <a:xfrm>
              <a:off x="2835" y="182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2026" name="Text Box 171"/>
            <p:cNvSpPr txBox="1">
              <a:spLocks noChangeArrowheads="1"/>
            </p:cNvSpPr>
            <p:nvPr/>
          </p:nvSpPr>
          <p:spPr bwMode="auto">
            <a:xfrm>
              <a:off x="2835" y="219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2027" name="Text Box 172"/>
            <p:cNvSpPr txBox="1">
              <a:spLocks noChangeArrowheads="1"/>
            </p:cNvSpPr>
            <p:nvPr/>
          </p:nvSpPr>
          <p:spPr bwMode="auto">
            <a:xfrm>
              <a:off x="2838" y="25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42028" name="Text Box 173"/>
            <p:cNvSpPr txBox="1">
              <a:spLocks noChangeArrowheads="1"/>
            </p:cNvSpPr>
            <p:nvPr/>
          </p:nvSpPr>
          <p:spPr bwMode="auto">
            <a:xfrm>
              <a:off x="2827" y="293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2029" name="Text Box 174"/>
            <p:cNvSpPr txBox="1">
              <a:spLocks noChangeArrowheads="1"/>
            </p:cNvSpPr>
            <p:nvPr/>
          </p:nvSpPr>
          <p:spPr bwMode="auto">
            <a:xfrm>
              <a:off x="2827" y="329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42160" name="Rectangle 176"/>
          <p:cNvSpPr>
            <a:spLocks noChangeArrowheads="1"/>
          </p:cNvSpPr>
          <p:nvPr/>
        </p:nvSpPr>
        <p:spPr bwMode="auto">
          <a:xfrm>
            <a:off x="5075238" y="1268413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两两逐行判断比较 </a:t>
            </a:r>
          </a:p>
        </p:txBody>
      </p:sp>
      <p:sp>
        <p:nvSpPr>
          <p:cNvPr id="42161" name="Rectangle 177"/>
          <p:cNvSpPr>
            <a:spLocks noChangeArrowheads="1"/>
          </p:cNvSpPr>
          <p:nvPr/>
        </p:nvSpPr>
        <p:spPr bwMode="auto">
          <a:xfrm>
            <a:off x="2987675" y="2781300"/>
            <a:ext cx="792163" cy="8636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62" name="Rectangle 178"/>
          <p:cNvSpPr>
            <a:spLocks noChangeArrowheads="1"/>
          </p:cNvSpPr>
          <p:nvPr/>
        </p:nvSpPr>
        <p:spPr bwMode="auto">
          <a:xfrm>
            <a:off x="1641475" y="2781300"/>
            <a:ext cx="431800" cy="863600"/>
          </a:xfrm>
          <a:prstGeom prst="rect">
            <a:avLst/>
          </a:prstGeom>
          <a:noFill/>
          <a:ln w="22225">
            <a:solidFill>
              <a:schemeClr val="folHlink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163" name="Text Box 179"/>
          <p:cNvSpPr txBox="1">
            <a:spLocks noChangeArrowheads="1"/>
          </p:cNvSpPr>
          <p:nvPr/>
        </p:nvSpPr>
        <p:spPr bwMode="auto">
          <a:xfrm>
            <a:off x="5126038" y="2133600"/>
            <a:ext cx="595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CF</a:t>
            </a:r>
          </a:p>
        </p:txBody>
      </p:sp>
      <p:sp>
        <p:nvSpPr>
          <p:cNvPr id="42164" name="Text Box 180"/>
          <p:cNvSpPr txBox="1">
            <a:spLocks noChangeArrowheads="1"/>
          </p:cNvSpPr>
          <p:nvPr/>
        </p:nvSpPr>
        <p:spPr bwMode="auto">
          <a:xfrm>
            <a:off x="5141913" y="2682875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65" name="Text Box 181"/>
          <p:cNvSpPr txBox="1">
            <a:spLocks noChangeArrowheads="1"/>
          </p:cNvSpPr>
          <p:nvPr/>
        </p:nvSpPr>
        <p:spPr bwMode="auto">
          <a:xfrm>
            <a:off x="5135563" y="3238500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66" name="Text Box 182"/>
          <p:cNvSpPr txBox="1">
            <a:spLocks noChangeArrowheads="1"/>
          </p:cNvSpPr>
          <p:nvPr/>
        </p:nvSpPr>
        <p:spPr bwMode="auto">
          <a:xfrm>
            <a:off x="5129213" y="3895725"/>
            <a:ext cx="595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BE</a:t>
            </a:r>
          </a:p>
        </p:txBody>
      </p:sp>
      <p:sp>
        <p:nvSpPr>
          <p:cNvPr id="42167" name="Text Box 183"/>
          <p:cNvSpPr txBox="1">
            <a:spLocks noChangeArrowheads="1"/>
          </p:cNvSpPr>
          <p:nvPr/>
        </p:nvSpPr>
        <p:spPr bwMode="auto">
          <a:xfrm>
            <a:off x="5135563" y="4411663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68" name="Text Box 184"/>
          <p:cNvSpPr txBox="1">
            <a:spLocks noChangeArrowheads="1"/>
          </p:cNvSpPr>
          <p:nvPr/>
        </p:nvSpPr>
        <p:spPr bwMode="auto">
          <a:xfrm>
            <a:off x="5141913" y="4987925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69" name="Text Box 185"/>
          <p:cNvSpPr txBox="1">
            <a:spLocks noChangeArrowheads="1"/>
          </p:cNvSpPr>
          <p:nvPr/>
        </p:nvSpPr>
        <p:spPr bwMode="auto">
          <a:xfrm>
            <a:off x="5699125" y="2674938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70" name="Text Box 186"/>
          <p:cNvSpPr txBox="1">
            <a:spLocks noChangeArrowheads="1"/>
          </p:cNvSpPr>
          <p:nvPr/>
        </p:nvSpPr>
        <p:spPr bwMode="auto">
          <a:xfrm>
            <a:off x="5705475" y="3251200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71" name="Text Box 187"/>
          <p:cNvSpPr txBox="1">
            <a:spLocks noChangeArrowheads="1"/>
          </p:cNvSpPr>
          <p:nvPr/>
        </p:nvSpPr>
        <p:spPr bwMode="auto">
          <a:xfrm>
            <a:off x="5705475" y="3752850"/>
            <a:ext cx="595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CF</a:t>
            </a:r>
          </a:p>
        </p:txBody>
      </p:sp>
      <p:sp>
        <p:nvSpPr>
          <p:cNvPr id="42172" name="Text Box 188"/>
          <p:cNvSpPr txBox="1">
            <a:spLocks noChangeArrowheads="1"/>
          </p:cNvSpPr>
          <p:nvPr/>
        </p:nvSpPr>
        <p:spPr bwMode="auto">
          <a:xfrm>
            <a:off x="5705475" y="4005263"/>
            <a:ext cx="595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AE</a:t>
            </a:r>
          </a:p>
        </p:txBody>
      </p:sp>
      <p:sp>
        <p:nvSpPr>
          <p:cNvPr id="42173" name="Text Box 189"/>
          <p:cNvSpPr txBox="1">
            <a:spLocks noChangeArrowheads="1"/>
          </p:cNvSpPr>
          <p:nvPr/>
        </p:nvSpPr>
        <p:spPr bwMode="auto">
          <a:xfrm>
            <a:off x="5724525" y="4416425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74" name="Text Box 190"/>
          <p:cNvSpPr txBox="1">
            <a:spLocks noChangeArrowheads="1"/>
          </p:cNvSpPr>
          <p:nvPr/>
        </p:nvSpPr>
        <p:spPr bwMode="auto">
          <a:xfrm>
            <a:off x="5730875" y="4992688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75" name="Text Box 191"/>
          <p:cNvSpPr txBox="1">
            <a:spLocks noChangeArrowheads="1"/>
          </p:cNvSpPr>
          <p:nvPr/>
        </p:nvSpPr>
        <p:spPr bwMode="auto">
          <a:xfrm>
            <a:off x="6311900" y="3251200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76" name="Text Box 192"/>
          <p:cNvSpPr txBox="1">
            <a:spLocks noChangeArrowheads="1"/>
          </p:cNvSpPr>
          <p:nvPr/>
        </p:nvSpPr>
        <p:spPr bwMode="auto">
          <a:xfrm>
            <a:off x="6318250" y="3827463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77" name="Rectangle 193"/>
          <p:cNvSpPr>
            <a:spLocks noChangeArrowheads="1"/>
          </p:cNvSpPr>
          <p:nvPr/>
        </p:nvSpPr>
        <p:spPr bwMode="auto">
          <a:xfrm>
            <a:off x="6313488" y="4424363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2178" name="Text Box 194"/>
          <p:cNvSpPr txBox="1">
            <a:spLocks noChangeArrowheads="1"/>
          </p:cNvSpPr>
          <p:nvPr/>
        </p:nvSpPr>
        <p:spPr bwMode="auto">
          <a:xfrm>
            <a:off x="6313488" y="5000625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79" name="Text Box 195"/>
          <p:cNvSpPr txBox="1">
            <a:spLocks noChangeArrowheads="1"/>
          </p:cNvSpPr>
          <p:nvPr/>
        </p:nvSpPr>
        <p:spPr bwMode="auto">
          <a:xfrm>
            <a:off x="6867525" y="3835400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80" name="Text Box 196"/>
          <p:cNvSpPr txBox="1">
            <a:spLocks noChangeArrowheads="1"/>
          </p:cNvSpPr>
          <p:nvPr/>
        </p:nvSpPr>
        <p:spPr bwMode="auto">
          <a:xfrm>
            <a:off x="6873875" y="4411663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81" name="Text Box 197"/>
          <p:cNvSpPr txBox="1">
            <a:spLocks noChangeArrowheads="1"/>
          </p:cNvSpPr>
          <p:nvPr/>
        </p:nvSpPr>
        <p:spPr bwMode="auto">
          <a:xfrm>
            <a:off x="6875463" y="4903788"/>
            <a:ext cx="595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CD</a:t>
            </a:r>
          </a:p>
        </p:txBody>
      </p:sp>
      <p:sp>
        <p:nvSpPr>
          <p:cNvPr id="42182" name="Text Box 198"/>
          <p:cNvSpPr txBox="1">
            <a:spLocks noChangeArrowheads="1"/>
          </p:cNvSpPr>
          <p:nvPr/>
        </p:nvSpPr>
        <p:spPr bwMode="auto">
          <a:xfrm>
            <a:off x="6900863" y="5145088"/>
            <a:ext cx="595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DE</a:t>
            </a:r>
          </a:p>
        </p:txBody>
      </p:sp>
      <p:sp>
        <p:nvSpPr>
          <p:cNvPr id="42183" name="Text Box 199"/>
          <p:cNvSpPr txBox="1">
            <a:spLocks noChangeArrowheads="1"/>
          </p:cNvSpPr>
          <p:nvPr/>
        </p:nvSpPr>
        <p:spPr bwMode="auto">
          <a:xfrm>
            <a:off x="7426325" y="4416425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84" name="Text Box 200"/>
          <p:cNvSpPr txBox="1">
            <a:spLocks noChangeArrowheads="1"/>
          </p:cNvSpPr>
          <p:nvPr/>
        </p:nvSpPr>
        <p:spPr bwMode="auto">
          <a:xfrm>
            <a:off x="7432675" y="4992688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85" name="Text Box 201"/>
          <p:cNvSpPr txBox="1">
            <a:spLocks noChangeArrowheads="1"/>
          </p:cNvSpPr>
          <p:nvPr/>
        </p:nvSpPr>
        <p:spPr bwMode="auto">
          <a:xfrm>
            <a:off x="8027988" y="5000625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42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42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60" grpId="0"/>
      <p:bldP spid="42161" grpId="0" animBg="1"/>
      <p:bldP spid="42161" grpId="1" animBg="1"/>
      <p:bldP spid="42162" grpId="0" animBg="1"/>
      <p:bldP spid="42162" grpId="1" animBg="1"/>
      <p:bldP spid="42163" grpId="0"/>
      <p:bldP spid="42164" grpId="0"/>
      <p:bldP spid="42165" grpId="0"/>
      <p:bldP spid="42166" grpId="0"/>
      <p:bldP spid="42167" grpId="0"/>
      <p:bldP spid="42168" grpId="0"/>
      <p:bldP spid="42169" grpId="0"/>
      <p:bldP spid="42170" grpId="0"/>
      <p:bldP spid="42171" grpId="0"/>
      <p:bldP spid="42172" grpId="0"/>
      <p:bldP spid="42173" grpId="0"/>
      <p:bldP spid="42174" grpId="0"/>
      <p:bldP spid="42175" grpId="0"/>
      <p:bldP spid="42176" grpId="0"/>
      <p:bldP spid="42177" grpId="0"/>
      <p:bldP spid="42178" grpId="0"/>
      <p:bldP spid="42179" grpId="0"/>
      <p:bldP spid="42180" grpId="0"/>
      <p:bldP spid="42181" grpId="0"/>
      <p:bldP spid="42182" grpId="0"/>
      <p:bldP spid="42183" grpId="0"/>
      <p:bldP spid="42184" grpId="0"/>
      <p:bldP spid="421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4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6880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原始状态表状态化简</a:t>
            </a:r>
          </a:p>
        </p:txBody>
      </p:sp>
      <p:grpSp>
        <p:nvGrpSpPr>
          <p:cNvPr id="43012" name="Group 108"/>
          <p:cNvGrpSpPr>
            <a:grpSpLocks/>
          </p:cNvGrpSpPr>
          <p:nvPr/>
        </p:nvGrpSpPr>
        <p:grpSpPr bwMode="auto">
          <a:xfrm>
            <a:off x="468313" y="1571625"/>
            <a:ext cx="4070350" cy="3986213"/>
            <a:chOff x="3004" y="1434"/>
            <a:chExt cx="2564" cy="2511"/>
          </a:xfrm>
        </p:grpSpPr>
        <p:grpSp>
          <p:nvGrpSpPr>
            <p:cNvPr id="43055" name="Group 39"/>
            <p:cNvGrpSpPr>
              <a:grpSpLocks/>
            </p:cNvGrpSpPr>
            <p:nvPr/>
          </p:nvGrpSpPr>
          <p:grpSpPr bwMode="auto">
            <a:xfrm>
              <a:off x="3004" y="1434"/>
              <a:ext cx="2552" cy="2511"/>
              <a:chOff x="2827" y="1433"/>
              <a:chExt cx="2552" cy="2511"/>
            </a:xfrm>
          </p:grpSpPr>
          <p:grpSp>
            <p:nvGrpSpPr>
              <p:cNvPr id="43079" name="Group 40"/>
              <p:cNvGrpSpPr>
                <a:grpSpLocks/>
              </p:cNvGrpSpPr>
              <p:nvPr/>
            </p:nvGrpSpPr>
            <p:grpSpPr bwMode="auto">
              <a:xfrm>
                <a:off x="3197" y="1433"/>
                <a:ext cx="2182" cy="2178"/>
                <a:chOff x="3334" y="1207"/>
                <a:chExt cx="2182" cy="2178"/>
              </a:xfrm>
            </p:grpSpPr>
            <p:sp>
              <p:nvSpPr>
                <p:cNvPr id="43092" name="Rectangle 41"/>
                <p:cNvSpPr>
                  <a:spLocks noChangeArrowheads="1"/>
                </p:cNvSpPr>
                <p:nvPr/>
              </p:nvSpPr>
              <p:spPr bwMode="auto">
                <a:xfrm>
                  <a:off x="5154" y="3022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093" name="Group 42"/>
                <p:cNvGrpSpPr>
                  <a:grpSpLocks/>
                </p:cNvGrpSpPr>
                <p:nvPr/>
              </p:nvGrpSpPr>
              <p:grpSpPr bwMode="auto">
                <a:xfrm>
                  <a:off x="3334" y="1207"/>
                  <a:ext cx="362" cy="2178"/>
                  <a:chOff x="3334" y="1207"/>
                  <a:chExt cx="362" cy="2178"/>
                </a:xfrm>
              </p:grpSpPr>
              <p:grpSp>
                <p:nvGrpSpPr>
                  <p:cNvPr id="43115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334" y="1933"/>
                    <a:ext cx="362" cy="726"/>
                    <a:chOff x="3334" y="1661"/>
                    <a:chExt cx="362" cy="726"/>
                  </a:xfrm>
                </p:grpSpPr>
                <p:sp>
                  <p:nvSpPr>
                    <p:cNvPr id="43122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" y="1661"/>
                      <a:ext cx="362" cy="36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123" name="Rectangle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" y="2025"/>
                      <a:ext cx="362" cy="36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11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334" y="2659"/>
                    <a:ext cx="362" cy="726"/>
                    <a:chOff x="3334" y="1661"/>
                    <a:chExt cx="362" cy="726"/>
                  </a:xfrm>
                </p:grpSpPr>
                <p:sp>
                  <p:nvSpPr>
                    <p:cNvPr id="43120" name="Rectangle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" y="1661"/>
                      <a:ext cx="362" cy="36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121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" y="2025"/>
                      <a:ext cx="362" cy="36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11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334" y="1207"/>
                    <a:ext cx="362" cy="726"/>
                    <a:chOff x="3334" y="1661"/>
                    <a:chExt cx="362" cy="726"/>
                  </a:xfrm>
                </p:grpSpPr>
                <p:sp>
                  <p:nvSpPr>
                    <p:cNvPr id="2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" y="1661"/>
                      <a:ext cx="362" cy="36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" y="2025"/>
                      <a:ext cx="362" cy="36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3094" name="Group 52"/>
                <p:cNvGrpSpPr>
                  <a:grpSpLocks/>
                </p:cNvGrpSpPr>
                <p:nvPr/>
              </p:nvGrpSpPr>
              <p:grpSpPr bwMode="auto">
                <a:xfrm>
                  <a:off x="3696" y="1570"/>
                  <a:ext cx="363" cy="1814"/>
                  <a:chOff x="3696" y="1570"/>
                  <a:chExt cx="363" cy="1814"/>
                </a:xfrm>
              </p:grpSpPr>
              <p:grpSp>
                <p:nvGrpSpPr>
                  <p:cNvPr id="43108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697" y="1570"/>
                    <a:ext cx="362" cy="726"/>
                    <a:chOff x="3334" y="1661"/>
                    <a:chExt cx="362" cy="726"/>
                  </a:xfrm>
                </p:grpSpPr>
                <p:sp>
                  <p:nvSpPr>
                    <p:cNvPr id="43113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" y="1661"/>
                      <a:ext cx="362" cy="36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114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" y="2025"/>
                      <a:ext cx="362" cy="36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109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3697" y="2296"/>
                    <a:ext cx="362" cy="726"/>
                    <a:chOff x="3334" y="1661"/>
                    <a:chExt cx="362" cy="726"/>
                  </a:xfrm>
                </p:grpSpPr>
                <p:sp>
                  <p:nvSpPr>
                    <p:cNvPr id="43111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" y="1661"/>
                      <a:ext cx="362" cy="36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112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34" y="2025"/>
                      <a:ext cx="362" cy="362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311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3022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095" name="Group 60"/>
                <p:cNvGrpSpPr>
                  <a:grpSpLocks/>
                </p:cNvGrpSpPr>
                <p:nvPr/>
              </p:nvGrpSpPr>
              <p:grpSpPr bwMode="auto">
                <a:xfrm>
                  <a:off x="4786" y="2659"/>
                  <a:ext cx="362" cy="726"/>
                  <a:chOff x="3334" y="1661"/>
                  <a:chExt cx="362" cy="726"/>
                </a:xfrm>
              </p:grpSpPr>
              <p:sp>
                <p:nvSpPr>
                  <p:cNvPr id="43106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7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096" name="Group 63"/>
                <p:cNvGrpSpPr>
                  <a:grpSpLocks/>
                </p:cNvGrpSpPr>
                <p:nvPr/>
              </p:nvGrpSpPr>
              <p:grpSpPr bwMode="auto">
                <a:xfrm>
                  <a:off x="4060" y="1933"/>
                  <a:ext cx="362" cy="726"/>
                  <a:chOff x="3334" y="1661"/>
                  <a:chExt cx="362" cy="726"/>
                </a:xfrm>
              </p:grpSpPr>
              <p:sp>
                <p:nvSpPr>
                  <p:cNvPr id="43104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5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097" name="Group 66"/>
                <p:cNvGrpSpPr>
                  <a:grpSpLocks/>
                </p:cNvGrpSpPr>
                <p:nvPr/>
              </p:nvGrpSpPr>
              <p:grpSpPr bwMode="auto">
                <a:xfrm>
                  <a:off x="4059" y="2659"/>
                  <a:ext cx="362" cy="726"/>
                  <a:chOff x="3334" y="1661"/>
                  <a:chExt cx="362" cy="726"/>
                </a:xfrm>
              </p:grpSpPr>
              <p:sp>
                <p:nvSpPr>
                  <p:cNvPr id="43102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3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098" name="Group 69"/>
                <p:cNvGrpSpPr>
                  <a:grpSpLocks/>
                </p:cNvGrpSpPr>
                <p:nvPr/>
              </p:nvGrpSpPr>
              <p:grpSpPr bwMode="auto">
                <a:xfrm>
                  <a:off x="4423" y="2296"/>
                  <a:ext cx="362" cy="726"/>
                  <a:chOff x="3334" y="1661"/>
                  <a:chExt cx="362" cy="726"/>
                </a:xfrm>
              </p:grpSpPr>
              <p:sp>
                <p:nvSpPr>
                  <p:cNvPr id="43100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01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99" name="Rectangle 72"/>
                <p:cNvSpPr>
                  <a:spLocks noChangeArrowheads="1"/>
                </p:cNvSpPr>
                <p:nvPr/>
              </p:nvSpPr>
              <p:spPr bwMode="auto">
                <a:xfrm>
                  <a:off x="4423" y="3022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3080" name="Text Box 73"/>
              <p:cNvSpPr txBox="1">
                <a:spLocks noChangeArrowheads="1"/>
              </p:cNvSpPr>
              <p:nvPr/>
            </p:nvSpPr>
            <p:spPr bwMode="auto">
              <a:xfrm>
                <a:off x="3197" y="365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3081" name="Text Box 74"/>
              <p:cNvSpPr txBox="1">
                <a:spLocks noChangeArrowheads="1"/>
              </p:cNvSpPr>
              <p:nvPr/>
            </p:nvSpPr>
            <p:spPr bwMode="auto">
              <a:xfrm>
                <a:off x="3585" y="364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3082" name="Text Box 75"/>
              <p:cNvSpPr txBox="1">
                <a:spLocks noChangeArrowheads="1"/>
              </p:cNvSpPr>
              <p:nvPr/>
            </p:nvSpPr>
            <p:spPr bwMode="auto">
              <a:xfrm>
                <a:off x="3923" y="364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3083" name="Text Box 76"/>
              <p:cNvSpPr txBox="1">
                <a:spLocks noChangeArrowheads="1"/>
              </p:cNvSpPr>
              <p:nvPr/>
            </p:nvSpPr>
            <p:spPr bwMode="auto">
              <a:xfrm>
                <a:off x="4297" y="364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3084" name="Text Box 77"/>
              <p:cNvSpPr txBox="1">
                <a:spLocks noChangeArrowheads="1"/>
              </p:cNvSpPr>
              <p:nvPr/>
            </p:nvSpPr>
            <p:spPr bwMode="auto">
              <a:xfrm>
                <a:off x="4685" y="3642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3085" name="Text Box 78"/>
              <p:cNvSpPr txBox="1">
                <a:spLocks noChangeArrowheads="1"/>
              </p:cNvSpPr>
              <p:nvPr/>
            </p:nvSpPr>
            <p:spPr bwMode="auto">
              <a:xfrm>
                <a:off x="5047" y="3642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43086" name="Text Box 79"/>
              <p:cNvSpPr txBox="1">
                <a:spLocks noChangeArrowheads="1"/>
              </p:cNvSpPr>
              <p:nvPr/>
            </p:nvSpPr>
            <p:spPr bwMode="auto">
              <a:xfrm>
                <a:off x="2835" y="145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3087" name="Text Box 80"/>
              <p:cNvSpPr txBox="1">
                <a:spLocks noChangeArrowheads="1"/>
              </p:cNvSpPr>
              <p:nvPr/>
            </p:nvSpPr>
            <p:spPr bwMode="auto">
              <a:xfrm>
                <a:off x="2835" y="1829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3088" name="Text Box 81"/>
              <p:cNvSpPr txBox="1">
                <a:spLocks noChangeArrowheads="1"/>
              </p:cNvSpPr>
              <p:nvPr/>
            </p:nvSpPr>
            <p:spPr bwMode="auto">
              <a:xfrm>
                <a:off x="2835" y="2197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3089" name="Text Box 82"/>
              <p:cNvSpPr txBox="1">
                <a:spLocks noChangeArrowheads="1"/>
              </p:cNvSpPr>
              <p:nvPr/>
            </p:nvSpPr>
            <p:spPr bwMode="auto">
              <a:xfrm>
                <a:off x="2838" y="2552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3090" name="Text Box 83"/>
              <p:cNvSpPr txBox="1">
                <a:spLocks noChangeArrowheads="1"/>
              </p:cNvSpPr>
              <p:nvPr/>
            </p:nvSpPr>
            <p:spPr bwMode="auto">
              <a:xfrm>
                <a:off x="2827" y="2934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43091" name="Text Box 84"/>
              <p:cNvSpPr txBox="1">
                <a:spLocks noChangeArrowheads="1"/>
              </p:cNvSpPr>
              <p:nvPr/>
            </p:nvSpPr>
            <p:spPr bwMode="auto">
              <a:xfrm>
                <a:off x="2827" y="3294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sp>
          <p:nvSpPr>
            <p:cNvPr id="43056" name="Text Box 85"/>
            <p:cNvSpPr txBox="1">
              <a:spLocks noChangeArrowheads="1"/>
            </p:cNvSpPr>
            <p:nvPr/>
          </p:nvSpPr>
          <p:spPr bwMode="auto">
            <a:xfrm>
              <a:off x="3365" y="1480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43057" name="Text Box 86"/>
            <p:cNvSpPr txBox="1">
              <a:spLocks noChangeArrowheads="1"/>
            </p:cNvSpPr>
            <p:nvPr/>
          </p:nvSpPr>
          <p:spPr bwMode="auto">
            <a:xfrm>
              <a:off x="3375" y="1826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58" name="Text Box 87"/>
            <p:cNvSpPr txBox="1">
              <a:spLocks noChangeArrowheads="1"/>
            </p:cNvSpPr>
            <p:nvPr/>
          </p:nvSpPr>
          <p:spPr bwMode="auto">
            <a:xfrm>
              <a:off x="3371" y="2176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59" name="Text Box 88"/>
            <p:cNvSpPr txBox="1">
              <a:spLocks noChangeArrowheads="1"/>
            </p:cNvSpPr>
            <p:nvPr/>
          </p:nvSpPr>
          <p:spPr bwMode="auto">
            <a:xfrm>
              <a:off x="3367" y="2590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BE</a:t>
              </a:r>
            </a:p>
          </p:txBody>
        </p:sp>
        <p:sp>
          <p:nvSpPr>
            <p:cNvPr id="43060" name="Text Box 89"/>
            <p:cNvSpPr txBox="1">
              <a:spLocks noChangeArrowheads="1"/>
            </p:cNvSpPr>
            <p:nvPr/>
          </p:nvSpPr>
          <p:spPr bwMode="auto">
            <a:xfrm>
              <a:off x="3371" y="2915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61" name="Text Box 90"/>
            <p:cNvSpPr txBox="1">
              <a:spLocks noChangeArrowheads="1"/>
            </p:cNvSpPr>
            <p:nvPr/>
          </p:nvSpPr>
          <p:spPr bwMode="auto">
            <a:xfrm>
              <a:off x="3375" y="3278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62" name="Text Box 91"/>
            <p:cNvSpPr txBox="1">
              <a:spLocks noChangeArrowheads="1"/>
            </p:cNvSpPr>
            <p:nvPr/>
          </p:nvSpPr>
          <p:spPr bwMode="auto">
            <a:xfrm>
              <a:off x="3726" y="1821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63" name="Text Box 92"/>
            <p:cNvSpPr txBox="1">
              <a:spLocks noChangeArrowheads="1"/>
            </p:cNvSpPr>
            <p:nvPr/>
          </p:nvSpPr>
          <p:spPr bwMode="auto">
            <a:xfrm>
              <a:off x="3730" y="2184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64" name="Text Box 93"/>
            <p:cNvSpPr txBox="1">
              <a:spLocks noChangeArrowheads="1"/>
            </p:cNvSpPr>
            <p:nvPr/>
          </p:nvSpPr>
          <p:spPr bwMode="auto">
            <a:xfrm>
              <a:off x="3730" y="2500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43065" name="Text Box 94"/>
            <p:cNvSpPr txBox="1">
              <a:spLocks noChangeArrowheads="1"/>
            </p:cNvSpPr>
            <p:nvPr/>
          </p:nvSpPr>
          <p:spPr bwMode="auto">
            <a:xfrm>
              <a:off x="3730" y="2659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AE</a:t>
              </a:r>
            </a:p>
          </p:txBody>
        </p:sp>
        <p:sp>
          <p:nvSpPr>
            <p:cNvPr id="43066" name="Text Box 95"/>
            <p:cNvSpPr txBox="1">
              <a:spLocks noChangeArrowheads="1"/>
            </p:cNvSpPr>
            <p:nvPr/>
          </p:nvSpPr>
          <p:spPr bwMode="auto">
            <a:xfrm>
              <a:off x="3742" y="2918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67" name="Text Box 96"/>
            <p:cNvSpPr txBox="1">
              <a:spLocks noChangeArrowheads="1"/>
            </p:cNvSpPr>
            <p:nvPr/>
          </p:nvSpPr>
          <p:spPr bwMode="auto">
            <a:xfrm>
              <a:off x="3746" y="3281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68" name="Text Box 97"/>
            <p:cNvSpPr txBox="1">
              <a:spLocks noChangeArrowheads="1"/>
            </p:cNvSpPr>
            <p:nvPr/>
          </p:nvSpPr>
          <p:spPr bwMode="auto">
            <a:xfrm>
              <a:off x="4112" y="2184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69" name="Text Box 98"/>
            <p:cNvSpPr txBox="1">
              <a:spLocks noChangeArrowheads="1"/>
            </p:cNvSpPr>
            <p:nvPr/>
          </p:nvSpPr>
          <p:spPr bwMode="auto">
            <a:xfrm>
              <a:off x="4116" y="2547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70" name="Rectangle 99"/>
            <p:cNvSpPr>
              <a:spLocks noChangeArrowheads="1"/>
            </p:cNvSpPr>
            <p:nvPr/>
          </p:nvSpPr>
          <p:spPr bwMode="auto">
            <a:xfrm>
              <a:off x="4113" y="2923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>
                  <a:solidFill>
                    <a:srgbClr val="FF0000"/>
                  </a:solidFill>
                </a:rPr>
                <a:t>√</a:t>
              </a:r>
            </a:p>
          </p:txBody>
        </p:sp>
        <p:sp>
          <p:nvSpPr>
            <p:cNvPr id="43071" name="Text Box 100"/>
            <p:cNvSpPr txBox="1">
              <a:spLocks noChangeArrowheads="1"/>
            </p:cNvSpPr>
            <p:nvPr/>
          </p:nvSpPr>
          <p:spPr bwMode="auto">
            <a:xfrm>
              <a:off x="4113" y="3286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72" name="Text Box 101"/>
            <p:cNvSpPr txBox="1">
              <a:spLocks noChangeArrowheads="1"/>
            </p:cNvSpPr>
            <p:nvPr/>
          </p:nvSpPr>
          <p:spPr bwMode="auto">
            <a:xfrm>
              <a:off x="4462" y="2552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73" name="Text Box 102"/>
            <p:cNvSpPr txBox="1">
              <a:spLocks noChangeArrowheads="1"/>
            </p:cNvSpPr>
            <p:nvPr/>
          </p:nvSpPr>
          <p:spPr bwMode="auto">
            <a:xfrm>
              <a:off x="4466" y="2915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74" name="Text Box 103"/>
            <p:cNvSpPr txBox="1">
              <a:spLocks noChangeArrowheads="1"/>
            </p:cNvSpPr>
            <p:nvPr/>
          </p:nvSpPr>
          <p:spPr bwMode="auto">
            <a:xfrm>
              <a:off x="4467" y="3225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CD</a:t>
              </a:r>
            </a:p>
          </p:txBody>
        </p:sp>
        <p:sp>
          <p:nvSpPr>
            <p:cNvPr id="43075" name="Text Box 104"/>
            <p:cNvSpPr txBox="1">
              <a:spLocks noChangeArrowheads="1"/>
            </p:cNvSpPr>
            <p:nvPr/>
          </p:nvSpPr>
          <p:spPr bwMode="auto">
            <a:xfrm>
              <a:off x="4483" y="3377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000">
                  <a:solidFill>
                    <a:schemeClr val="hlink"/>
                  </a:solidFill>
                  <a:latin typeface="Times New Roman" pitchFamily="18" charset="0"/>
                </a:rPr>
                <a:t>DE</a:t>
              </a:r>
            </a:p>
          </p:txBody>
        </p:sp>
        <p:sp>
          <p:nvSpPr>
            <p:cNvPr id="43076" name="Text Box 105"/>
            <p:cNvSpPr txBox="1">
              <a:spLocks noChangeArrowheads="1"/>
            </p:cNvSpPr>
            <p:nvPr/>
          </p:nvSpPr>
          <p:spPr bwMode="auto">
            <a:xfrm>
              <a:off x="4814" y="2918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77" name="Text Box 106"/>
            <p:cNvSpPr txBox="1">
              <a:spLocks noChangeArrowheads="1"/>
            </p:cNvSpPr>
            <p:nvPr/>
          </p:nvSpPr>
          <p:spPr bwMode="auto">
            <a:xfrm>
              <a:off x="4818" y="3281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  <p:sp>
          <p:nvSpPr>
            <p:cNvPr id="43078" name="Text Box 107"/>
            <p:cNvSpPr txBox="1">
              <a:spLocks noChangeArrowheads="1"/>
            </p:cNvSpPr>
            <p:nvPr/>
          </p:nvSpPr>
          <p:spPr bwMode="auto">
            <a:xfrm>
              <a:off x="5193" y="3286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</a:rPr>
                <a:t>×</a:t>
              </a:r>
            </a:p>
          </p:txBody>
        </p:sp>
      </p:grpSp>
      <p:sp>
        <p:nvSpPr>
          <p:cNvPr id="43013" name="Rectangle 109"/>
          <p:cNvSpPr>
            <a:spLocks noChangeArrowheads="1"/>
          </p:cNvSpPr>
          <p:nvPr/>
        </p:nvSpPr>
        <p:spPr bwMode="auto">
          <a:xfrm>
            <a:off x="900113" y="981075"/>
            <a:ext cx="2735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隐含表法</a:t>
            </a:r>
          </a:p>
        </p:txBody>
      </p:sp>
      <p:sp>
        <p:nvSpPr>
          <p:cNvPr id="43118" name="Rectangle 110"/>
          <p:cNvSpPr>
            <a:spLocks noChangeArrowheads="1"/>
          </p:cNvSpPr>
          <p:nvPr/>
        </p:nvSpPr>
        <p:spPr bwMode="auto">
          <a:xfrm>
            <a:off x="4932363" y="1157288"/>
            <a:ext cx="27352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判断待确定项 </a:t>
            </a:r>
          </a:p>
        </p:txBody>
      </p:sp>
      <p:sp>
        <p:nvSpPr>
          <p:cNvPr id="43119" name="Text Box 111"/>
          <p:cNvSpPr txBox="1">
            <a:spLocks noChangeArrowheads="1"/>
          </p:cNvSpPr>
          <p:nvPr/>
        </p:nvSpPr>
        <p:spPr bwMode="auto">
          <a:xfrm>
            <a:off x="4716463" y="1728788"/>
            <a:ext cx="884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AB</a:t>
            </a:r>
          </a:p>
        </p:txBody>
      </p:sp>
      <p:grpSp>
        <p:nvGrpSpPr>
          <p:cNvPr id="43124" name="Group 116"/>
          <p:cNvGrpSpPr>
            <a:grpSpLocks/>
          </p:cNvGrpSpPr>
          <p:nvPr/>
        </p:nvGrpSpPr>
        <p:grpSpPr bwMode="auto">
          <a:xfrm>
            <a:off x="5613400" y="1728788"/>
            <a:ext cx="1427163" cy="519112"/>
            <a:chOff x="3536" y="1344"/>
            <a:chExt cx="899" cy="327"/>
          </a:xfrm>
        </p:grpSpPr>
        <p:sp>
          <p:nvSpPr>
            <p:cNvPr id="43053" name="Line 112"/>
            <p:cNvSpPr>
              <a:spLocks noChangeShapeType="1"/>
            </p:cNvSpPr>
            <p:nvPr/>
          </p:nvSpPr>
          <p:spPr bwMode="auto">
            <a:xfrm>
              <a:off x="3536" y="1501"/>
              <a:ext cx="36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4" name="Text Box 113"/>
            <p:cNvSpPr txBox="1">
              <a:spLocks noChangeArrowheads="1"/>
            </p:cNvSpPr>
            <p:nvPr/>
          </p:nvSpPr>
          <p:spPr bwMode="auto">
            <a:xfrm>
              <a:off x="3878" y="1344"/>
              <a:ext cx="5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CF</a:t>
              </a:r>
            </a:p>
          </p:txBody>
        </p:sp>
      </p:grpSp>
      <p:grpSp>
        <p:nvGrpSpPr>
          <p:cNvPr id="43125" name="Group 117"/>
          <p:cNvGrpSpPr>
            <a:grpSpLocks/>
          </p:cNvGrpSpPr>
          <p:nvPr/>
        </p:nvGrpSpPr>
        <p:grpSpPr bwMode="auto">
          <a:xfrm>
            <a:off x="7019925" y="1716088"/>
            <a:ext cx="1117600" cy="519112"/>
            <a:chOff x="4422" y="1336"/>
            <a:chExt cx="704" cy="327"/>
          </a:xfrm>
        </p:grpSpPr>
        <p:sp>
          <p:nvSpPr>
            <p:cNvPr id="43051" name="Line 114"/>
            <p:cNvSpPr>
              <a:spLocks noChangeShapeType="1"/>
            </p:cNvSpPr>
            <p:nvPr/>
          </p:nvSpPr>
          <p:spPr bwMode="auto">
            <a:xfrm>
              <a:off x="4422" y="1496"/>
              <a:ext cx="36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Rectangle 115"/>
            <p:cNvSpPr>
              <a:spLocks noChangeArrowheads="1"/>
            </p:cNvSpPr>
            <p:nvPr/>
          </p:nvSpPr>
          <p:spPr bwMode="auto">
            <a:xfrm>
              <a:off x="4785" y="1336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2800">
                  <a:solidFill>
                    <a:schemeClr val="folHlink"/>
                  </a:solidFill>
                </a:rPr>
                <a:t>√</a:t>
              </a:r>
            </a:p>
          </p:txBody>
        </p:sp>
      </p:grpSp>
      <p:sp>
        <p:nvSpPr>
          <p:cNvPr id="43126" name="Rectangle 118"/>
          <p:cNvSpPr>
            <a:spLocks noChangeArrowheads="1"/>
          </p:cNvSpPr>
          <p:nvPr/>
        </p:nvSpPr>
        <p:spPr bwMode="auto">
          <a:xfrm>
            <a:off x="4786313" y="2292350"/>
            <a:ext cx="3097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solidFill>
                  <a:schemeClr val="folHlink"/>
                </a:solidFill>
              </a:rPr>
              <a:t>则</a:t>
            </a:r>
            <a:r>
              <a:rPr lang="en-US" altLang="zh-CN" sz="2800">
                <a:solidFill>
                  <a:schemeClr val="folHlink"/>
                </a:solidFill>
              </a:rPr>
              <a:t>{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en-US" altLang="zh-CN" sz="2800">
                <a:solidFill>
                  <a:schemeClr val="folHlink"/>
                </a:solidFill>
              </a:rPr>
              <a:t>}</a:t>
            </a:r>
            <a:r>
              <a:rPr lang="zh-CN" altLang="en-US" sz="2800">
                <a:solidFill>
                  <a:schemeClr val="folHlink"/>
                </a:solidFill>
              </a:rPr>
              <a:t>成立</a:t>
            </a:r>
          </a:p>
        </p:txBody>
      </p:sp>
      <p:sp>
        <p:nvSpPr>
          <p:cNvPr id="43127" name="Rectangle 119"/>
          <p:cNvSpPr>
            <a:spLocks noChangeArrowheads="1"/>
          </p:cNvSpPr>
          <p:nvPr/>
        </p:nvSpPr>
        <p:spPr bwMode="auto">
          <a:xfrm>
            <a:off x="1069975" y="1639888"/>
            <a:ext cx="5032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rgbClr val="FFC91D"/>
                </a:solidFill>
              </a:rPr>
              <a:t>√</a:t>
            </a:r>
          </a:p>
        </p:txBody>
      </p:sp>
      <p:sp>
        <p:nvSpPr>
          <p:cNvPr id="43128" name="Text Box 120"/>
          <p:cNvSpPr txBox="1">
            <a:spLocks noChangeArrowheads="1"/>
          </p:cNvSpPr>
          <p:nvPr/>
        </p:nvSpPr>
        <p:spPr bwMode="auto">
          <a:xfrm>
            <a:off x="4716463" y="2868613"/>
            <a:ext cx="884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AE</a:t>
            </a:r>
          </a:p>
        </p:txBody>
      </p:sp>
      <p:grpSp>
        <p:nvGrpSpPr>
          <p:cNvPr id="43132" name="Group 124"/>
          <p:cNvGrpSpPr>
            <a:grpSpLocks/>
          </p:cNvGrpSpPr>
          <p:nvPr/>
        </p:nvGrpSpPr>
        <p:grpSpPr bwMode="auto">
          <a:xfrm>
            <a:off x="5626100" y="2852738"/>
            <a:ext cx="1427163" cy="519112"/>
            <a:chOff x="3536" y="1344"/>
            <a:chExt cx="899" cy="327"/>
          </a:xfrm>
        </p:grpSpPr>
        <p:sp>
          <p:nvSpPr>
            <p:cNvPr id="43049" name="Line 125"/>
            <p:cNvSpPr>
              <a:spLocks noChangeShapeType="1"/>
            </p:cNvSpPr>
            <p:nvPr/>
          </p:nvSpPr>
          <p:spPr bwMode="auto">
            <a:xfrm>
              <a:off x="3536" y="1501"/>
              <a:ext cx="36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Text Box 126"/>
            <p:cNvSpPr txBox="1">
              <a:spLocks noChangeArrowheads="1"/>
            </p:cNvSpPr>
            <p:nvPr/>
          </p:nvSpPr>
          <p:spPr bwMode="auto">
            <a:xfrm>
              <a:off x="3878" y="1344"/>
              <a:ext cx="5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BE</a:t>
              </a:r>
            </a:p>
          </p:txBody>
        </p:sp>
      </p:grpSp>
      <p:grpSp>
        <p:nvGrpSpPr>
          <p:cNvPr id="43142" name="Group 134"/>
          <p:cNvGrpSpPr>
            <a:grpSpLocks/>
          </p:cNvGrpSpPr>
          <p:nvPr/>
        </p:nvGrpSpPr>
        <p:grpSpPr bwMode="auto">
          <a:xfrm>
            <a:off x="6948488" y="2838450"/>
            <a:ext cx="1871662" cy="533400"/>
            <a:chOff x="4195" y="2967"/>
            <a:chExt cx="1179" cy="336"/>
          </a:xfrm>
        </p:grpSpPr>
        <p:sp>
          <p:nvSpPr>
            <p:cNvPr id="5" name="Line 128"/>
            <p:cNvSpPr>
              <a:spLocks noChangeShapeType="1"/>
            </p:cNvSpPr>
            <p:nvPr/>
          </p:nvSpPr>
          <p:spPr bwMode="auto">
            <a:xfrm>
              <a:off x="4195" y="3133"/>
              <a:ext cx="36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Text Box 129"/>
            <p:cNvSpPr txBox="1">
              <a:spLocks noChangeArrowheads="1"/>
            </p:cNvSpPr>
            <p:nvPr/>
          </p:nvSpPr>
          <p:spPr bwMode="auto">
            <a:xfrm>
              <a:off x="4537" y="2976"/>
              <a:ext cx="5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CF</a:t>
              </a:r>
            </a:p>
          </p:txBody>
        </p:sp>
        <p:sp>
          <p:nvSpPr>
            <p:cNvPr id="43048" name="Rectangle 133"/>
            <p:cNvSpPr>
              <a:spLocks noChangeArrowheads="1"/>
            </p:cNvSpPr>
            <p:nvPr/>
          </p:nvSpPr>
          <p:spPr bwMode="auto">
            <a:xfrm>
              <a:off x="5033" y="2967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zh-CN" altLang="en-US" sz="2800">
                  <a:solidFill>
                    <a:schemeClr val="folHlink"/>
                  </a:solidFill>
                </a:rPr>
                <a:t>√</a:t>
              </a:r>
            </a:p>
          </p:txBody>
        </p:sp>
      </p:grpSp>
      <p:sp>
        <p:nvSpPr>
          <p:cNvPr id="43144" name="AutoShape 136"/>
          <p:cNvSpPr>
            <a:spLocks noChangeArrowheads="1"/>
          </p:cNvSpPr>
          <p:nvPr/>
        </p:nvSpPr>
        <p:spPr bwMode="auto">
          <a:xfrm flipH="1">
            <a:off x="5364163" y="3371850"/>
            <a:ext cx="1079500" cy="217488"/>
          </a:xfrm>
          <a:prstGeom prst="curvedUpArrow">
            <a:avLst>
              <a:gd name="adj1" fmla="val 99270"/>
              <a:gd name="adj2" fmla="val 198540"/>
              <a:gd name="adj3" fmla="val 33333"/>
            </a:avLst>
          </a:prstGeom>
          <a:solidFill>
            <a:srgbClr val="FF66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145" name="Rectangle 137"/>
          <p:cNvSpPr>
            <a:spLocks noChangeArrowheads="1"/>
          </p:cNvSpPr>
          <p:nvPr/>
        </p:nvSpPr>
        <p:spPr bwMode="auto">
          <a:xfrm>
            <a:off x="4800600" y="3732213"/>
            <a:ext cx="41036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>
                <a:solidFill>
                  <a:schemeClr val="folHlink"/>
                </a:solidFill>
              </a:rPr>
              <a:t>则</a:t>
            </a:r>
            <a:r>
              <a:rPr lang="en-US" altLang="zh-CN" sz="2800">
                <a:solidFill>
                  <a:schemeClr val="folHlink"/>
                </a:solidFill>
              </a:rPr>
              <a:t>{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zh-CN" sz="2800">
                <a:solidFill>
                  <a:schemeClr val="folHlink"/>
                </a:solidFill>
              </a:rPr>
              <a:t>}{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</a:t>
            </a:r>
            <a:r>
              <a:rPr lang="en-US" altLang="zh-CN" sz="2800">
                <a:solidFill>
                  <a:schemeClr val="folHlink"/>
                </a:solidFill>
              </a:rPr>
              <a:t>}</a:t>
            </a:r>
            <a:r>
              <a:rPr lang="zh-CN" altLang="en-US" sz="2800">
                <a:solidFill>
                  <a:schemeClr val="folHlink"/>
                </a:solidFill>
              </a:rPr>
              <a:t>成立</a:t>
            </a:r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3098800" y="2290763"/>
            <a:ext cx="1223963" cy="431800"/>
          </a:xfrm>
          <a:prstGeom prst="wedgeRoundRectCallout">
            <a:avLst>
              <a:gd name="adj1" fmla="val 57005"/>
              <a:gd name="adj2" fmla="val 12610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循环对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3147" name="Rectangle 139"/>
          <p:cNvSpPr>
            <a:spLocks noChangeArrowheads="1"/>
          </p:cNvSpPr>
          <p:nvPr/>
        </p:nvSpPr>
        <p:spPr bwMode="auto">
          <a:xfrm>
            <a:off x="1155700" y="3371850"/>
            <a:ext cx="9350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rgbClr val="FFC91D"/>
                </a:solidFill>
              </a:rPr>
              <a:t> √</a:t>
            </a:r>
          </a:p>
        </p:txBody>
      </p:sp>
      <p:sp>
        <p:nvSpPr>
          <p:cNvPr id="43148" name="Text Box 140"/>
          <p:cNvSpPr txBox="1">
            <a:spLocks noChangeArrowheads="1"/>
          </p:cNvSpPr>
          <p:nvPr/>
        </p:nvSpPr>
        <p:spPr bwMode="auto">
          <a:xfrm>
            <a:off x="4859338" y="4379913"/>
            <a:ext cx="884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DG</a:t>
            </a:r>
          </a:p>
        </p:txBody>
      </p:sp>
      <p:grpSp>
        <p:nvGrpSpPr>
          <p:cNvPr id="43153" name="Group 145"/>
          <p:cNvGrpSpPr>
            <a:grpSpLocks/>
          </p:cNvGrpSpPr>
          <p:nvPr/>
        </p:nvGrpSpPr>
        <p:grpSpPr bwMode="auto">
          <a:xfrm>
            <a:off x="5651500" y="4379913"/>
            <a:ext cx="1427163" cy="936625"/>
            <a:chOff x="3878" y="3339"/>
            <a:chExt cx="899" cy="590"/>
          </a:xfrm>
        </p:grpSpPr>
        <p:sp>
          <p:nvSpPr>
            <p:cNvPr id="43043" name="Line 142"/>
            <p:cNvSpPr>
              <a:spLocks noChangeShapeType="1"/>
            </p:cNvSpPr>
            <p:nvPr/>
          </p:nvSpPr>
          <p:spPr bwMode="auto">
            <a:xfrm>
              <a:off x="3878" y="3496"/>
              <a:ext cx="36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Text Box 143"/>
            <p:cNvSpPr txBox="1">
              <a:spLocks noChangeArrowheads="1"/>
            </p:cNvSpPr>
            <p:nvPr/>
          </p:nvSpPr>
          <p:spPr bwMode="auto">
            <a:xfrm>
              <a:off x="4220" y="3339"/>
              <a:ext cx="5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CD</a:t>
              </a:r>
            </a:p>
          </p:txBody>
        </p:sp>
        <p:sp>
          <p:nvSpPr>
            <p:cNvPr id="43045" name="Text Box 144"/>
            <p:cNvSpPr txBox="1">
              <a:spLocks noChangeArrowheads="1"/>
            </p:cNvSpPr>
            <p:nvPr/>
          </p:nvSpPr>
          <p:spPr bwMode="auto">
            <a:xfrm>
              <a:off x="4219" y="3602"/>
              <a:ext cx="5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DE</a:t>
              </a:r>
            </a:p>
          </p:txBody>
        </p:sp>
      </p:grpSp>
      <p:grpSp>
        <p:nvGrpSpPr>
          <p:cNvPr id="43154" name="Group 146"/>
          <p:cNvGrpSpPr>
            <a:grpSpLocks/>
          </p:cNvGrpSpPr>
          <p:nvPr/>
        </p:nvGrpSpPr>
        <p:grpSpPr bwMode="auto">
          <a:xfrm>
            <a:off x="7019925" y="4432300"/>
            <a:ext cx="1066800" cy="457200"/>
            <a:chOff x="4422" y="1369"/>
            <a:chExt cx="672" cy="288"/>
          </a:xfrm>
        </p:grpSpPr>
        <p:sp>
          <p:nvSpPr>
            <p:cNvPr id="43041" name="Line 147"/>
            <p:cNvSpPr>
              <a:spLocks noChangeShapeType="1"/>
            </p:cNvSpPr>
            <p:nvPr/>
          </p:nvSpPr>
          <p:spPr bwMode="auto">
            <a:xfrm>
              <a:off x="4422" y="1496"/>
              <a:ext cx="36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2" name="Rectangle 148"/>
            <p:cNvSpPr>
              <a:spLocks noChangeArrowheads="1"/>
            </p:cNvSpPr>
            <p:nvPr/>
          </p:nvSpPr>
          <p:spPr bwMode="auto">
            <a:xfrm>
              <a:off x="4785" y="1369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</a:rPr>
                <a:t>×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43157" name="Group 149"/>
          <p:cNvGrpSpPr>
            <a:grpSpLocks/>
          </p:cNvGrpSpPr>
          <p:nvPr/>
        </p:nvGrpSpPr>
        <p:grpSpPr bwMode="auto">
          <a:xfrm>
            <a:off x="7019925" y="4859338"/>
            <a:ext cx="1066800" cy="457200"/>
            <a:chOff x="4422" y="1369"/>
            <a:chExt cx="672" cy="288"/>
          </a:xfrm>
        </p:grpSpPr>
        <p:sp>
          <p:nvSpPr>
            <p:cNvPr id="43039" name="Line 150"/>
            <p:cNvSpPr>
              <a:spLocks noChangeShapeType="1"/>
            </p:cNvSpPr>
            <p:nvPr/>
          </p:nvSpPr>
          <p:spPr bwMode="auto">
            <a:xfrm>
              <a:off x="4422" y="1496"/>
              <a:ext cx="36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Rectangle 151"/>
            <p:cNvSpPr>
              <a:spLocks noChangeArrowheads="1"/>
            </p:cNvSpPr>
            <p:nvPr/>
          </p:nvSpPr>
          <p:spPr bwMode="auto">
            <a:xfrm>
              <a:off x="4785" y="1369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</a:rPr>
                <a:t>×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43160" name="Text Box 152"/>
          <p:cNvSpPr txBox="1">
            <a:spLocks noChangeArrowheads="1"/>
          </p:cNvSpPr>
          <p:nvPr/>
        </p:nvSpPr>
        <p:spPr bwMode="auto">
          <a:xfrm>
            <a:off x="2809875" y="4510088"/>
            <a:ext cx="530225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C91D"/>
                </a:solidFill>
              </a:rPr>
              <a:t>×</a:t>
            </a:r>
          </a:p>
        </p:txBody>
      </p:sp>
      <p:sp>
        <p:nvSpPr>
          <p:cNvPr id="43161" name="Rectangle 153"/>
          <p:cNvSpPr>
            <a:spLocks noChangeArrowheads="1"/>
          </p:cNvSpPr>
          <p:nvPr/>
        </p:nvSpPr>
        <p:spPr bwMode="auto">
          <a:xfrm>
            <a:off x="4068763" y="5732463"/>
            <a:ext cx="2089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hlink"/>
                </a:solidFill>
              </a:rPr>
              <a:t>{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E</a:t>
            </a:r>
            <a:r>
              <a:rPr lang="en-US" altLang="zh-CN" sz="2800">
                <a:solidFill>
                  <a:schemeClr val="hlink"/>
                </a:solidFill>
              </a:rPr>
              <a:t>}</a:t>
            </a:r>
            <a:endParaRPr lang="zh-CN" altLang="en-US" sz="2800">
              <a:solidFill>
                <a:schemeClr val="hlink"/>
              </a:solidFill>
            </a:endParaRPr>
          </a:p>
        </p:txBody>
      </p:sp>
      <p:sp>
        <p:nvSpPr>
          <p:cNvPr id="43162" name="Rectangle 154"/>
          <p:cNvSpPr>
            <a:spLocks noChangeArrowheads="1"/>
          </p:cNvSpPr>
          <p:nvPr/>
        </p:nvSpPr>
        <p:spPr bwMode="auto">
          <a:xfrm>
            <a:off x="2773363" y="5732463"/>
            <a:ext cx="165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hlink"/>
                </a:solidFill>
              </a:rPr>
              <a:t>{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lang="en-US" altLang="zh-CN" sz="2800">
                <a:solidFill>
                  <a:schemeClr val="hlink"/>
                </a:solidFill>
              </a:rPr>
              <a:t>}</a:t>
            </a:r>
            <a:endParaRPr lang="zh-CN" altLang="en-US" sz="2800">
              <a:solidFill>
                <a:schemeClr val="hlink"/>
              </a:solidFill>
            </a:endParaRPr>
          </a:p>
        </p:txBody>
      </p:sp>
      <p:sp>
        <p:nvSpPr>
          <p:cNvPr id="43163" name="Rectangle 155"/>
          <p:cNvSpPr>
            <a:spLocks noChangeArrowheads="1"/>
          </p:cNvSpPr>
          <p:nvPr/>
        </p:nvSpPr>
        <p:spPr bwMode="auto">
          <a:xfrm>
            <a:off x="1476375" y="5732463"/>
            <a:ext cx="165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hlink"/>
                </a:solidFill>
              </a:rPr>
              <a:t>{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C</a:t>
            </a:r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，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F</a:t>
            </a:r>
            <a:r>
              <a:rPr lang="en-US" altLang="zh-CN" sz="2800">
                <a:solidFill>
                  <a:schemeClr val="hlink"/>
                </a:solidFill>
              </a:rPr>
              <a:t>}</a:t>
            </a:r>
            <a:endParaRPr lang="zh-CN" altLang="en-US" sz="2800">
              <a:solidFill>
                <a:schemeClr val="hlink"/>
              </a:solidFill>
            </a:endParaRPr>
          </a:p>
        </p:txBody>
      </p:sp>
      <p:sp>
        <p:nvSpPr>
          <p:cNvPr id="43164" name="Text Box 156"/>
          <p:cNvSpPr txBox="1">
            <a:spLocks noChangeArrowheads="1"/>
          </p:cNvSpPr>
          <p:nvPr/>
        </p:nvSpPr>
        <p:spPr bwMode="auto">
          <a:xfrm>
            <a:off x="395288" y="5705475"/>
            <a:ext cx="1255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800">
                <a:solidFill>
                  <a:schemeClr val="hlink"/>
                </a:solidFill>
              </a:rPr>
              <a:t>结果：</a:t>
            </a:r>
          </a:p>
        </p:txBody>
      </p:sp>
      <p:sp>
        <p:nvSpPr>
          <p:cNvPr id="43165" name="Line 157"/>
          <p:cNvSpPr>
            <a:spLocks noChangeShapeType="1"/>
          </p:cNvSpPr>
          <p:nvPr/>
        </p:nvSpPr>
        <p:spPr bwMode="auto">
          <a:xfrm>
            <a:off x="2890838" y="5983288"/>
            <a:ext cx="115252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66" name="Rectangle 158"/>
          <p:cNvSpPr>
            <a:spLocks noChangeArrowheads="1"/>
          </p:cNvSpPr>
          <p:nvPr/>
        </p:nvSpPr>
        <p:spPr bwMode="auto">
          <a:xfrm>
            <a:off x="6083300" y="5732463"/>
            <a:ext cx="1008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hlink"/>
                </a:solidFill>
              </a:rPr>
              <a:t>{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en-US" altLang="zh-CN" sz="2800">
                <a:solidFill>
                  <a:schemeClr val="hlink"/>
                </a:solidFill>
              </a:rPr>
              <a:t>}</a:t>
            </a:r>
            <a:endParaRPr lang="zh-CN" altLang="en-US" sz="2800">
              <a:solidFill>
                <a:schemeClr val="hlink"/>
              </a:solidFill>
            </a:endParaRPr>
          </a:p>
        </p:txBody>
      </p:sp>
      <p:sp>
        <p:nvSpPr>
          <p:cNvPr id="43167" name="Rectangle 159"/>
          <p:cNvSpPr>
            <a:spLocks noChangeArrowheads="1"/>
          </p:cNvSpPr>
          <p:nvPr/>
        </p:nvSpPr>
        <p:spPr bwMode="auto">
          <a:xfrm>
            <a:off x="6804025" y="5732463"/>
            <a:ext cx="1008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hlink"/>
                </a:solidFill>
              </a:rPr>
              <a:t>{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G</a:t>
            </a:r>
            <a:r>
              <a:rPr lang="en-US" altLang="zh-CN" sz="2800">
                <a:solidFill>
                  <a:schemeClr val="hlink"/>
                </a:solidFill>
              </a:rPr>
              <a:t>}</a:t>
            </a:r>
            <a:endParaRPr lang="zh-CN" altLang="en-US" sz="280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4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4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4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6" dur="500"/>
                                        <p:tgtEl>
                                          <p:spTgt spid="4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1" dur="500"/>
                                        <p:tgtEl>
                                          <p:spTgt spid="4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4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4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8" grpId="0"/>
      <p:bldP spid="43119" grpId="0"/>
      <p:bldP spid="43126" grpId="0"/>
      <p:bldP spid="43127" grpId="0" animBg="1"/>
      <p:bldP spid="43128" grpId="0"/>
      <p:bldP spid="43144" grpId="0" animBg="1"/>
      <p:bldP spid="43145" grpId="0"/>
      <p:bldP spid="4" grpId="0" animBg="1"/>
      <p:bldP spid="43147" grpId="0" animBg="1"/>
      <p:bldP spid="43148" grpId="0"/>
      <p:bldP spid="43160" grpId="0" animBg="1"/>
      <p:bldP spid="43161" grpId="0"/>
      <p:bldP spid="43162" grpId="0"/>
      <p:bldP spid="43163" grpId="0"/>
      <p:bldP spid="43164" grpId="0"/>
      <p:bldP spid="43165" grpId="0" animBg="1"/>
      <p:bldP spid="43166" grpId="0"/>
      <p:bldP spid="431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82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68801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三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原始状态表状态化简</a:t>
            </a:r>
          </a:p>
        </p:txBody>
      </p:sp>
      <p:grpSp>
        <p:nvGrpSpPr>
          <p:cNvPr id="44036" name="Group 51"/>
          <p:cNvGrpSpPr>
            <a:grpSpLocks/>
          </p:cNvGrpSpPr>
          <p:nvPr/>
        </p:nvGrpSpPr>
        <p:grpSpPr bwMode="auto">
          <a:xfrm>
            <a:off x="468313" y="1341438"/>
            <a:ext cx="3600450" cy="4537075"/>
            <a:chOff x="340" y="1071"/>
            <a:chExt cx="2268" cy="2858"/>
          </a:xfrm>
        </p:grpSpPr>
        <p:grpSp>
          <p:nvGrpSpPr>
            <p:cNvPr id="44085" name="Group 52"/>
            <p:cNvGrpSpPr>
              <a:grpSpLocks/>
            </p:cNvGrpSpPr>
            <p:nvPr/>
          </p:nvGrpSpPr>
          <p:grpSpPr bwMode="auto">
            <a:xfrm>
              <a:off x="340" y="1071"/>
              <a:ext cx="2222" cy="2858"/>
              <a:chOff x="340" y="1071"/>
              <a:chExt cx="2222" cy="2858"/>
            </a:xfrm>
          </p:grpSpPr>
          <p:sp>
            <p:nvSpPr>
              <p:cNvPr id="44102" name="Line 36"/>
              <p:cNvSpPr>
                <a:spLocks noChangeShapeType="1"/>
              </p:cNvSpPr>
              <p:nvPr/>
            </p:nvSpPr>
            <p:spPr bwMode="auto">
              <a:xfrm>
                <a:off x="357" y="1071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3" name="Line 37"/>
              <p:cNvSpPr>
                <a:spLocks noChangeShapeType="1"/>
              </p:cNvSpPr>
              <p:nvPr/>
            </p:nvSpPr>
            <p:spPr bwMode="auto">
              <a:xfrm>
                <a:off x="340" y="3929"/>
                <a:ext cx="222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4" name="Line 38"/>
              <p:cNvSpPr>
                <a:spLocks noChangeShapeType="1"/>
              </p:cNvSpPr>
              <p:nvPr/>
            </p:nvSpPr>
            <p:spPr bwMode="auto">
              <a:xfrm>
                <a:off x="947" y="1071"/>
                <a:ext cx="0" cy="28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5" name="Line 39"/>
              <p:cNvSpPr>
                <a:spLocks noChangeShapeType="1"/>
              </p:cNvSpPr>
              <p:nvPr/>
            </p:nvSpPr>
            <p:spPr bwMode="auto">
              <a:xfrm>
                <a:off x="357" y="170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6" name="Line 40"/>
              <p:cNvSpPr>
                <a:spLocks noChangeShapeType="1"/>
              </p:cNvSpPr>
              <p:nvPr/>
            </p:nvSpPr>
            <p:spPr bwMode="auto">
              <a:xfrm>
                <a:off x="357" y="20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7" name="Line 41"/>
              <p:cNvSpPr>
                <a:spLocks noChangeShapeType="1"/>
              </p:cNvSpPr>
              <p:nvPr/>
            </p:nvSpPr>
            <p:spPr bwMode="auto">
              <a:xfrm>
                <a:off x="357" y="234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8" name="Line 42"/>
              <p:cNvSpPr>
                <a:spLocks noChangeShapeType="1"/>
              </p:cNvSpPr>
              <p:nvPr/>
            </p:nvSpPr>
            <p:spPr bwMode="auto">
              <a:xfrm>
                <a:off x="947" y="1388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09" name="Line 43"/>
              <p:cNvSpPr>
                <a:spLocks noChangeShapeType="1"/>
              </p:cNvSpPr>
              <p:nvPr/>
            </p:nvSpPr>
            <p:spPr bwMode="auto">
              <a:xfrm>
                <a:off x="1791" y="1389"/>
                <a:ext cx="0" cy="25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0" name="Text Box 45"/>
              <p:cNvSpPr txBox="1">
                <a:spLocks noChangeArrowheads="1"/>
              </p:cNvSpPr>
              <p:nvPr/>
            </p:nvSpPr>
            <p:spPr bwMode="auto">
              <a:xfrm>
                <a:off x="340" y="1229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44111" name="Text Box 46"/>
              <p:cNvSpPr txBox="1">
                <a:spLocks noChangeArrowheads="1"/>
              </p:cNvSpPr>
              <p:nvPr/>
            </p:nvSpPr>
            <p:spPr bwMode="auto">
              <a:xfrm>
                <a:off x="1002" y="1410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44112" name="Text Box 47"/>
              <p:cNvSpPr txBox="1">
                <a:spLocks noChangeArrowheads="1"/>
              </p:cNvSpPr>
              <p:nvPr/>
            </p:nvSpPr>
            <p:spPr bwMode="auto">
              <a:xfrm>
                <a:off x="1184" y="1071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44113" name="Text Box 48"/>
              <p:cNvSpPr txBox="1">
                <a:spLocks noChangeArrowheads="1"/>
              </p:cNvSpPr>
              <p:nvPr/>
            </p:nvSpPr>
            <p:spPr bwMode="auto">
              <a:xfrm>
                <a:off x="403" y="203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4114" name="Text Box 46"/>
              <p:cNvSpPr txBox="1">
                <a:spLocks noChangeArrowheads="1"/>
              </p:cNvSpPr>
              <p:nvPr/>
            </p:nvSpPr>
            <p:spPr bwMode="auto">
              <a:xfrm>
                <a:off x="1819" y="1418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44115" name="Text Box 48"/>
              <p:cNvSpPr txBox="1">
                <a:spLocks noChangeArrowheads="1"/>
              </p:cNvSpPr>
              <p:nvPr/>
            </p:nvSpPr>
            <p:spPr bwMode="auto">
              <a:xfrm>
                <a:off x="407" y="170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4116" name="Text Box 48"/>
              <p:cNvSpPr txBox="1">
                <a:spLocks noChangeArrowheads="1"/>
              </p:cNvSpPr>
              <p:nvPr/>
            </p:nvSpPr>
            <p:spPr bwMode="auto">
              <a:xfrm>
                <a:off x="405" y="236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4117" name="Line 41"/>
              <p:cNvSpPr>
                <a:spLocks noChangeShapeType="1"/>
              </p:cNvSpPr>
              <p:nvPr/>
            </p:nvSpPr>
            <p:spPr bwMode="auto">
              <a:xfrm>
                <a:off x="340" y="2659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8" name="Line 41"/>
              <p:cNvSpPr>
                <a:spLocks noChangeShapeType="1"/>
              </p:cNvSpPr>
              <p:nvPr/>
            </p:nvSpPr>
            <p:spPr bwMode="auto">
              <a:xfrm>
                <a:off x="340" y="297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19" name="Line 41"/>
              <p:cNvSpPr>
                <a:spLocks noChangeShapeType="1"/>
              </p:cNvSpPr>
              <p:nvPr/>
            </p:nvSpPr>
            <p:spPr bwMode="auto">
              <a:xfrm>
                <a:off x="340" y="3294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0" name="Line 41"/>
              <p:cNvSpPr>
                <a:spLocks noChangeShapeType="1"/>
              </p:cNvSpPr>
              <p:nvPr/>
            </p:nvSpPr>
            <p:spPr bwMode="auto">
              <a:xfrm>
                <a:off x="340" y="361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21" name="Text Box 48"/>
              <p:cNvSpPr txBox="1">
                <a:spLocks noChangeArrowheads="1"/>
              </p:cNvSpPr>
              <p:nvPr/>
            </p:nvSpPr>
            <p:spPr bwMode="auto">
              <a:xfrm>
                <a:off x="402" y="299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4122" name="Text Box 48"/>
              <p:cNvSpPr txBox="1">
                <a:spLocks noChangeArrowheads="1"/>
              </p:cNvSpPr>
              <p:nvPr/>
            </p:nvSpPr>
            <p:spPr bwMode="auto">
              <a:xfrm>
                <a:off x="406" y="266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4123" name="Text Box 48"/>
              <p:cNvSpPr txBox="1">
                <a:spLocks noChangeArrowheads="1"/>
              </p:cNvSpPr>
              <p:nvPr/>
            </p:nvSpPr>
            <p:spPr bwMode="auto">
              <a:xfrm>
                <a:off x="404" y="33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44124" name="Text Box 48"/>
              <p:cNvSpPr txBox="1">
                <a:spLocks noChangeArrowheads="1"/>
              </p:cNvSpPr>
              <p:nvPr/>
            </p:nvSpPr>
            <p:spPr bwMode="auto">
              <a:xfrm>
                <a:off x="407" y="363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44086" name="Group 76"/>
            <p:cNvGrpSpPr>
              <a:grpSpLocks/>
            </p:cNvGrpSpPr>
            <p:nvPr/>
          </p:nvGrpSpPr>
          <p:grpSpPr bwMode="auto">
            <a:xfrm>
              <a:off x="930" y="1709"/>
              <a:ext cx="821" cy="2206"/>
              <a:chOff x="930" y="1709"/>
              <a:chExt cx="821" cy="2206"/>
            </a:xfrm>
          </p:grpSpPr>
          <p:sp>
            <p:nvSpPr>
              <p:cNvPr id="44095" name="Text Box 49"/>
              <p:cNvSpPr txBox="1">
                <a:spLocks noChangeArrowheads="1"/>
              </p:cNvSpPr>
              <p:nvPr/>
            </p:nvSpPr>
            <p:spPr bwMode="auto">
              <a:xfrm>
                <a:off x="930" y="17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4096" name="Text Box 49"/>
              <p:cNvSpPr txBox="1">
                <a:spLocks noChangeArrowheads="1"/>
              </p:cNvSpPr>
              <p:nvPr/>
            </p:nvSpPr>
            <p:spPr bwMode="auto">
              <a:xfrm>
                <a:off x="930" y="204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4097" name="Text Box 49"/>
              <p:cNvSpPr txBox="1">
                <a:spLocks noChangeArrowheads="1"/>
              </p:cNvSpPr>
              <p:nvPr/>
            </p:nvSpPr>
            <p:spPr bwMode="auto">
              <a:xfrm>
                <a:off x="930" y="236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4098" name="Text Box 49"/>
              <p:cNvSpPr txBox="1">
                <a:spLocks noChangeArrowheads="1"/>
              </p:cNvSpPr>
              <p:nvPr/>
            </p:nvSpPr>
            <p:spPr bwMode="auto">
              <a:xfrm>
                <a:off x="935" y="267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44099" name="Text Box 49"/>
              <p:cNvSpPr txBox="1">
                <a:spLocks noChangeArrowheads="1"/>
              </p:cNvSpPr>
              <p:nvPr/>
            </p:nvSpPr>
            <p:spPr bwMode="auto">
              <a:xfrm>
                <a:off x="930" y="298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4100" name="Text Box 49"/>
              <p:cNvSpPr txBox="1">
                <a:spLocks noChangeArrowheads="1"/>
              </p:cNvSpPr>
              <p:nvPr/>
            </p:nvSpPr>
            <p:spPr bwMode="auto">
              <a:xfrm>
                <a:off x="930" y="33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4101" name="Text Box 49"/>
              <p:cNvSpPr txBox="1">
                <a:spLocks noChangeArrowheads="1"/>
              </p:cNvSpPr>
              <p:nvPr/>
            </p:nvSpPr>
            <p:spPr bwMode="auto">
              <a:xfrm>
                <a:off x="935" y="362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</p:grpSp>
        <p:grpSp>
          <p:nvGrpSpPr>
            <p:cNvPr id="44087" name="Group 84"/>
            <p:cNvGrpSpPr>
              <a:grpSpLocks/>
            </p:cNvGrpSpPr>
            <p:nvPr/>
          </p:nvGrpSpPr>
          <p:grpSpPr bwMode="auto">
            <a:xfrm>
              <a:off x="1787" y="1706"/>
              <a:ext cx="821" cy="2206"/>
              <a:chOff x="930" y="1709"/>
              <a:chExt cx="821" cy="2206"/>
            </a:xfrm>
          </p:grpSpPr>
          <p:sp>
            <p:nvSpPr>
              <p:cNvPr id="44088" name="Text Box 49"/>
              <p:cNvSpPr txBox="1">
                <a:spLocks noChangeArrowheads="1"/>
              </p:cNvSpPr>
              <p:nvPr/>
            </p:nvSpPr>
            <p:spPr bwMode="auto">
              <a:xfrm>
                <a:off x="930" y="17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44089" name="Text Box 49"/>
              <p:cNvSpPr txBox="1">
                <a:spLocks noChangeArrowheads="1"/>
              </p:cNvSpPr>
              <p:nvPr/>
            </p:nvSpPr>
            <p:spPr bwMode="auto">
              <a:xfrm>
                <a:off x="930" y="204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44090" name="Text Box 49"/>
              <p:cNvSpPr txBox="1">
                <a:spLocks noChangeArrowheads="1"/>
              </p:cNvSpPr>
              <p:nvPr/>
            </p:nvSpPr>
            <p:spPr bwMode="auto">
              <a:xfrm>
                <a:off x="930" y="236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4091" name="Text Box 49"/>
              <p:cNvSpPr txBox="1">
                <a:spLocks noChangeArrowheads="1"/>
              </p:cNvSpPr>
              <p:nvPr/>
            </p:nvSpPr>
            <p:spPr bwMode="auto">
              <a:xfrm>
                <a:off x="935" y="267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4092" name="Text Box 49"/>
              <p:cNvSpPr txBox="1">
                <a:spLocks noChangeArrowheads="1"/>
              </p:cNvSpPr>
              <p:nvPr/>
            </p:nvSpPr>
            <p:spPr bwMode="auto">
              <a:xfrm>
                <a:off x="930" y="298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44093" name="Text Box 49"/>
              <p:cNvSpPr txBox="1">
                <a:spLocks noChangeArrowheads="1"/>
              </p:cNvSpPr>
              <p:nvPr/>
            </p:nvSpPr>
            <p:spPr bwMode="auto">
              <a:xfrm>
                <a:off x="930" y="33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44094" name="Text Box 49"/>
              <p:cNvSpPr txBox="1">
                <a:spLocks noChangeArrowheads="1"/>
              </p:cNvSpPr>
              <p:nvPr/>
            </p:nvSpPr>
            <p:spPr bwMode="auto">
              <a:xfrm>
                <a:off x="935" y="362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</p:grpSp>
      </p:grpSp>
      <p:grpSp>
        <p:nvGrpSpPr>
          <p:cNvPr id="44131" name="Group 99"/>
          <p:cNvGrpSpPr>
            <a:grpSpLocks/>
          </p:cNvGrpSpPr>
          <p:nvPr/>
        </p:nvGrpSpPr>
        <p:grpSpPr bwMode="auto">
          <a:xfrm>
            <a:off x="4714875" y="4365625"/>
            <a:ext cx="2089150" cy="1752600"/>
            <a:chOff x="2970" y="2750"/>
            <a:chExt cx="1316" cy="1104"/>
          </a:xfrm>
        </p:grpSpPr>
        <p:sp>
          <p:nvSpPr>
            <p:cNvPr id="44081" name="Rectangle 92"/>
            <p:cNvSpPr>
              <a:spLocks noChangeArrowheads="1"/>
            </p:cNvSpPr>
            <p:nvPr/>
          </p:nvSpPr>
          <p:spPr bwMode="auto">
            <a:xfrm>
              <a:off x="2970" y="2750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</a:rPr>
                <a:t>{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，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，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  <a:r>
                <a:rPr lang="en-US" altLang="zh-CN">
                  <a:solidFill>
                    <a:schemeClr val="folHlink"/>
                  </a:solidFill>
                </a:rPr>
                <a:t>}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2" name="Rectangle 93"/>
            <p:cNvSpPr>
              <a:spLocks noChangeArrowheads="1"/>
            </p:cNvSpPr>
            <p:nvPr/>
          </p:nvSpPr>
          <p:spPr bwMode="auto">
            <a:xfrm>
              <a:off x="2970" y="3294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</a:rPr>
                <a:t>{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>
                  <a:solidFill>
                    <a:schemeClr val="folHlink"/>
                  </a:solidFill>
                </a:rPr>
                <a:t>}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44083" name="Rectangle 94"/>
            <p:cNvSpPr>
              <a:spLocks noChangeArrowheads="1"/>
            </p:cNvSpPr>
            <p:nvPr/>
          </p:nvSpPr>
          <p:spPr bwMode="auto">
            <a:xfrm>
              <a:off x="2970" y="3566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</a:rPr>
                <a:t>{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G</a:t>
              </a:r>
              <a:r>
                <a:rPr lang="en-US" altLang="zh-CN">
                  <a:solidFill>
                    <a:schemeClr val="folHlink"/>
                  </a:solidFill>
                </a:rPr>
                <a:t>}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44084" name="Rectangle 95"/>
            <p:cNvSpPr>
              <a:spLocks noChangeArrowheads="1"/>
            </p:cNvSpPr>
            <p:nvPr/>
          </p:nvSpPr>
          <p:spPr bwMode="auto">
            <a:xfrm>
              <a:off x="2971" y="3022"/>
              <a:ext cx="9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</a:rPr>
                <a:t>{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，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  <a:r>
                <a:rPr lang="en-US" altLang="zh-CN">
                  <a:solidFill>
                    <a:schemeClr val="folHlink"/>
                  </a:solidFill>
                </a:rPr>
                <a:t>}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</p:grpSp>
      <p:grpSp>
        <p:nvGrpSpPr>
          <p:cNvPr id="44130" name="Group 98"/>
          <p:cNvGrpSpPr>
            <a:grpSpLocks/>
          </p:cNvGrpSpPr>
          <p:nvPr/>
        </p:nvGrpSpPr>
        <p:grpSpPr bwMode="auto">
          <a:xfrm>
            <a:off x="6588125" y="4340225"/>
            <a:ext cx="1223963" cy="457200"/>
            <a:chOff x="4150" y="2734"/>
            <a:chExt cx="771" cy="288"/>
          </a:xfrm>
        </p:grpSpPr>
        <p:sp>
          <p:nvSpPr>
            <p:cNvPr id="44079" name="Line 96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Text Box 97"/>
            <p:cNvSpPr txBox="1">
              <a:spLocks noChangeArrowheads="1"/>
            </p:cNvSpPr>
            <p:nvPr/>
          </p:nvSpPr>
          <p:spPr bwMode="auto">
            <a:xfrm>
              <a:off x="4545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44132" name="Group 100"/>
          <p:cNvGrpSpPr>
            <a:grpSpLocks/>
          </p:cNvGrpSpPr>
          <p:nvPr/>
        </p:nvGrpSpPr>
        <p:grpSpPr bwMode="auto">
          <a:xfrm>
            <a:off x="6588125" y="4772025"/>
            <a:ext cx="1223963" cy="457200"/>
            <a:chOff x="4150" y="2734"/>
            <a:chExt cx="771" cy="288"/>
          </a:xfrm>
        </p:grpSpPr>
        <p:sp>
          <p:nvSpPr>
            <p:cNvPr id="44077" name="Line 101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8" name="Text Box 102"/>
            <p:cNvSpPr txBox="1">
              <a:spLocks noChangeArrowheads="1"/>
            </p:cNvSpPr>
            <p:nvPr/>
          </p:nvSpPr>
          <p:spPr bwMode="auto">
            <a:xfrm>
              <a:off x="4545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44135" name="Group 103"/>
          <p:cNvGrpSpPr>
            <a:grpSpLocks/>
          </p:cNvGrpSpPr>
          <p:nvPr/>
        </p:nvGrpSpPr>
        <p:grpSpPr bwMode="auto">
          <a:xfrm>
            <a:off x="6588125" y="5203825"/>
            <a:ext cx="1223963" cy="457200"/>
            <a:chOff x="4150" y="2734"/>
            <a:chExt cx="771" cy="288"/>
          </a:xfrm>
        </p:grpSpPr>
        <p:sp>
          <p:nvSpPr>
            <p:cNvPr id="44075" name="Line 104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Text Box 105"/>
            <p:cNvSpPr txBox="1">
              <a:spLocks noChangeArrowheads="1"/>
            </p:cNvSpPr>
            <p:nvPr/>
          </p:nvSpPr>
          <p:spPr bwMode="auto">
            <a:xfrm>
              <a:off x="4545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44138" name="Group 106"/>
          <p:cNvGrpSpPr>
            <a:grpSpLocks/>
          </p:cNvGrpSpPr>
          <p:nvPr/>
        </p:nvGrpSpPr>
        <p:grpSpPr bwMode="auto">
          <a:xfrm>
            <a:off x="6588125" y="5635625"/>
            <a:ext cx="1223963" cy="457200"/>
            <a:chOff x="4150" y="2734"/>
            <a:chExt cx="771" cy="288"/>
          </a:xfrm>
        </p:grpSpPr>
        <p:sp>
          <p:nvSpPr>
            <p:cNvPr id="44073" name="Line 107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Text Box 108"/>
            <p:cNvSpPr txBox="1">
              <a:spLocks noChangeArrowheads="1"/>
            </p:cNvSpPr>
            <p:nvPr/>
          </p:nvSpPr>
          <p:spPr bwMode="auto">
            <a:xfrm>
              <a:off x="4545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44141" name="Line 109"/>
          <p:cNvSpPr>
            <a:spLocks noChangeShapeType="1"/>
          </p:cNvSpPr>
          <p:nvPr/>
        </p:nvSpPr>
        <p:spPr bwMode="auto">
          <a:xfrm>
            <a:off x="539750" y="3094038"/>
            <a:ext cx="33115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142" name="Line 110"/>
          <p:cNvSpPr>
            <a:spLocks noChangeShapeType="1"/>
          </p:cNvSpPr>
          <p:nvPr/>
        </p:nvSpPr>
        <p:spPr bwMode="auto">
          <a:xfrm>
            <a:off x="539750" y="4627563"/>
            <a:ext cx="33115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143" name="Line 111"/>
          <p:cNvSpPr>
            <a:spLocks noChangeShapeType="1"/>
          </p:cNvSpPr>
          <p:nvPr/>
        </p:nvSpPr>
        <p:spPr bwMode="auto">
          <a:xfrm>
            <a:off x="539750" y="5157788"/>
            <a:ext cx="33115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2847" name="Group 79"/>
          <p:cNvGrpSpPr>
            <a:grpSpLocks/>
          </p:cNvGrpSpPr>
          <p:nvPr/>
        </p:nvGrpSpPr>
        <p:grpSpPr bwMode="auto">
          <a:xfrm>
            <a:off x="4787900" y="1052513"/>
            <a:ext cx="3606800" cy="3095625"/>
            <a:chOff x="3153" y="1344"/>
            <a:chExt cx="2272" cy="1950"/>
          </a:xfrm>
        </p:grpSpPr>
        <p:sp>
          <p:nvSpPr>
            <p:cNvPr id="44047" name="Text Box 49"/>
            <p:cNvSpPr txBox="1">
              <a:spLocks noChangeArrowheads="1"/>
            </p:cNvSpPr>
            <p:nvPr/>
          </p:nvSpPr>
          <p:spPr bwMode="auto">
            <a:xfrm>
              <a:off x="3758" y="196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grpSp>
          <p:nvGrpSpPr>
            <p:cNvPr id="44048" name="Group 80"/>
            <p:cNvGrpSpPr>
              <a:grpSpLocks/>
            </p:cNvGrpSpPr>
            <p:nvPr/>
          </p:nvGrpSpPr>
          <p:grpSpPr bwMode="auto">
            <a:xfrm>
              <a:off x="3153" y="1344"/>
              <a:ext cx="2222" cy="1950"/>
              <a:chOff x="386" y="1888"/>
              <a:chExt cx="2222" cy="1950"/>
            </a:xfrm>
          </p:grpSpPr>
          <p:sp>
            <p:nvSpPr>
              <p:cNvPr id="44056" name="Line 36"/>
              <p:cNvSpPr>
                <a:spLocks noChangeShapeType="1"/>
              </p:cNvSpPr>
              <p:nvPr/>
            </p:nvSpPr>
            <p:spPr bwMode="auto">
              <a:xfrm>
                <a:off x="403" y="188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7" name="Line 37"/>
              <p:cNvSpPr>
                <a:spLocks noChangeShapeType="1"/>
              </p:cNvSpPr>
              <p:nvPr/>
            </p:nvSpPr>
            <p:spPr bwMode="auto">
              <a:xfrm>
                <a:off x="403" y="383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8" name="Line 38"/>
              <p:cNvSpPr>
                <a:spLocks noChangeShapeType="1"/>
              </p:cNvSpPr>
              <p:nvPr/>
            </p:nvSpPr>
            <p:spPr bwMode="auto">
              <a:xfrm>
                <a:off x="993" y="1888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59" name="Line 39"/>
              <p:cNvSpPr>
                <a:spLocks noChangeShapeType="1"/>
              </p:cNvSpPr>
              <p:nvPr/>
            </p:nvSpPr>
            <p:spPr bwMode="auto">
              <a:xfrm>
                <a:off x="403" y="25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0" name="Line 40"/>
              <p:cNvSpPr>
                <a:spLocks noChangeShapeType="1"/>
              </p:cNvSpPr>
              <p:nvPr/>
            </p:nvSpPr>
            <p:spPr bwMode="auto">
              <a:xfrm>
                <a:off x="403" y="2840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1" name="Line 41"/>
              <p:cNvSpPr>
                <a:spLocks noChangeShapeType="1"/>
              </p:cNvSpPr>
              <p:nvPr/>
            </p:nvSpPr>
            <p:spPr bwMode="auto">
              <a:xfrm>
                <a:off x="403" y="3158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2" name="Line 42"/>
              <p:cNvSpPr>
                <a:spLocks noChangeShapeType="1"/>
              </p:cNvSpPr>
              <p:nvPr/>
            </p:nvSpPr>
            <p:spPr bwMode="auto">
              <a:xfrm>
                <a:off x="993" y="2205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3" name="Line 43"/>
              <p:cNvSpPr>
                <a:spLocks noChangeShapeType="1"/>
              </p:cNvSpPr>
              <p:nvPr/>
            </p:nvSpPr>
            <p:spPr bwMode="auto">
              <a:xfrm>
                <a:off x="1837" y="220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4" name="Text Box 45"/>
              <p:cNvSpPr txBox="1">
                <a:spLocks noChangeArrowheads="1"/>
              </p:cNvSpPr>
              <p:nvPr/>
            </p:nvSpPr>
            <p:spPr bwMode="auto">
              <a:xfrm>
                <a:off x="386" y="2046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44065" name="Text Box 46"/>
              <p:cNvSpPr txBox="1">
                <a:spLocks noChangeArrowheads="1"/>
              </p:cNvSpPr>
              <p:nvPr/>
            </p:nvSpPr>
            <p:spPr bwMode="auto">
              <a:xfrm>
                <a:off x="1048" y="2227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44066" name="Text Box 47"/>
              <p:cNvSpPr txBox="1">
                <a:spLocks noChangeArrowheads="1"/>
              </p:cNvSpPr>
              <p:nvPr/>
            </p:nvSpPr>
            <p:spPr bwMode="auto">
              <a:xfrm>
                <a:off x="1230" y="1888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44067" name="Text Box 48"/>
              <p:cNvSpPr txBox="1">
                <a:spLocks noChangeArrowheads="1"/>
              </p:cNvSpPr>
              <p:nvPr/>
            </p:nvSpPr>
            <p:spPr bwMode="auto">
              <a:xfrm>
                <a:off x="449" y="284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4068" name="Text Box 46"/>
              <p:cNvSpPr txBox="1">
                <a:spLocks noChangeArrowheads="1"/>
              </p:cNvSpPr>
              <p:nvPr/>
            </p:nvSpPr>
            <p:spPr bwMode="auto">
              <a:xfrm>
                <a:off x="1865" y="2235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44069" name="Line 41"/>
              <p:cNvSpPr>
                <a:spLocks noChangeShapeType="1"/>
              </p:cNvSpPr>
              <p:nvPr/>
            </p:nvSpPr>
            <p:spPr bwMode="auto">
              <a:xfrm>
                <a:off x="403" y="3475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0" name="Text Box 48"/>
              <p:cNvSpPr txBox="1">
                <a:spLocks noChangeArrowheads="1"/>
              </p:cNvSpPr>
              <p:nvPr/>
            </p:nvSpPr>
            <p:spPr bwMode="auto">
              <a:xfrm>
                <a:off x="453" y="25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4071" name="Text Box 48"/>
              <p:cNvSpPr txBox="1">
                <a:spLocks noChangeArrowheads="1"/>
              </p:cNvSpPr>
              <p:nvPr/>
            </p:nvSpPr>
            <p:spPr bwMode="auto">
              <a:xfrm>
                <a:off x="447" y="350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4072" name="Text Box 48"/>
              <p:cNvSpPr txBox="1">
                <a:spLocks noChangeArrowheads="1"/>
              </p:cNvSpPr>
              <p:nvPr/>
            </p:nvSpPr>
            <p:spPr bwMode="auto">
              <a:xfrm>
                <a:off x="451" y="318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44049" name="Text Box 49"/>
            <p:cNvSpPr txBox="1">
              <a:spLocks noChangeArrowheads="1"/>
            </p:cNvSpPr>
            <p:nvPr/>
          </p:nvSpPr>
          <p:spPr bwMode="auto">
            <a:xfrm>
              <a:off x="4604" y="197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44050" name="Text Box 49"/>
            <p:cNvSpPr txBox="1">
              <a:spLocks noChangeArrowheads="1"/>
            </p:cNvSpPr>
            <p:nvPr/>
          </p:nvSpPr>
          <p:spPr bwMode="auto">
            <a:xfrm>
              <a:off x="3763" y="232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44051" name="Text Box 49"/>
            <p:cNvSpPr txBox="1">
              <a:spLocks noChangeArrowheads="1"/>
            </p:cNvSpPr>
            <p:nvPr/>
          </p:nvSpPr>
          <p:spPr bwMode="auto">
            <a:xfrm>
              <a:off x="3771" y="263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44052" name="Text Box 49"/>
            <p:cNvSpPr txBox="1">
              <a:spLocks noChangeArrowheads="1"/>
            </p:cNvSpPr>
            <p:nvPr/>
          </p:nvSpPr>
          <p:spPr bwMode="auto">
            <a:xfrm>
              <a:off x="3771" y="296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44053" name="Text Box 49"/>
            <p:cNvSpPr txBox="1">
              <a:spLocks noChangeArrowheads="1"/>
            </p:cNvSpPr>
            <p:nvPr/>
          </p:nvSpPr>
          <p:spPr bwMode="auto">
            <a:xfrm>
              <a:off x="4604" y="232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44054" name="Text Box 49"/>
            <p:cNvSpPr txBox="1">
              <a:spLocks noChangeArrowheads="1"/>
            </p:cNvSpPr>
            <p:nvPr/>
          </p:nvSpPr>
          <p:spPr bwMode="auto">
            <a:xfrm>
              <a:off x="4604" y="262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44055" name="Text Box 49"/>
            <p:cNvSpPr txBox="1">
              <a:spLocks noChangeArrowheads="1"/>
            </p:cNvSpPr>
            <p:nvPr/>
          </p:nvSpPr>
          <p:spPr bwMode="auto">
            <a:xfrm>
              <a:off x="4609" y="296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</p:grpSp>
      <p:sp>
        <p:nvSpPr>
          <p:cNvPr id="44046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1" grpId="0" animBg="1"/>
      <p:bldP spid="44142" grpId="0" animBg="1"/>
      <p:bldP spid="441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文本框 2"/>
          <p:cNvSpPr txBox="1">
            <a:spLocks noChangeArrowheads="1"/>
          </p:cNvSpPr>
          <p:nvPr/>
        </p:nvSpPr>
        <p:spPr bwMode="auto">
          <a:xfrm>
            <a:off x="287338" y="260350"/>
            <a:ext cx="47164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四、状态编码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95288" y="1304925"/>
            <a:ext cx="84248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  给最小化状态表中用字母或数字表示的状态，指定一个</a:t>
            </a:r>
            <a:r>
              <a:rPr kumimoji="1" lang="zh-CN" altLang="en-US">
                <a:solidFill>
                  <a:schemeClr val="folHlink"/>
                </a:solidFill>
              </a:rPr>
              <a:t>二进制代码</a:t>
            </a:r>
            <a:r>
              <a:rPr kumimoji="1" lang="zh-CN" altLang="en-US"/>
              <a:t>，形成</a:t>
            </a:r>
            <a:r>
              <a:rPr kumimoji="1" lang="zh-CN" altLang="en-US">
                <a:solidFill>
                  <a:schemeClr val="folHlink"/>
                </a:solidFill>
              </a:rPr>
              <a:t>二进制状态表</a:t>
            </a:r>
            <a:r>
              <a:rPr kumimoji="1" lang="zh-CN" altLang="en-US"/>
              <a:t>。状态编码也称状态分配，或者状态赋值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68313" y="2925763"/>
            <a:ext cx="3086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</a:t>
            </a:r>
            <a:r>
              <a:rPr kumimoji="1" lang="zh-CN" altLang="en-US" sz="2800">
                <a:solidFill>
                  <a:schemeClr val="folHlink"/>
                </a:solidFill>
              </a:rPr>
              <a:t>相邻</a:t>
            </a:r>
            <a:r>
              <a:rPr kumimoji="1" lang="zh-CN" altLang="en-US" sz="2800"/>
              <a:t>分配法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68313" y="3932238"/>
            <a:ext cx="835183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    在选择状态编码时，尽可能使激励函数和输出函数在卡诺图上的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1”</a:t>
            </a:r>
            <a:r>
              <a:rPr kumimoji="1" lang="zh-CN" altLang="en-US">
                <a:latin typeface="Times New Roman" pitchFamily="18" charset="0"/>
              </a:rPr>
              <a:t>方格处在</a:t>
            </a:r>
            <a:r>
              <a:rPr kumimoji="1" lang="zh-CN" altLang="en-US">
                <a:solidFill>
                  <a:schemeClr val="folHlink"/>
                </a:solidFill>
                <a:latin typeface="Times New Roman" pitchFamily="18" charset="0"/>
              </a:rPr>
              <a:t>相邻位置</a:t>
            </a:r>
            <a:r>
              <a:rPr kumimoji="1" lang="zh-CN" altLang="en-US">
                <a:latin typeface="Times New Roman" pitchFamily="18" charset="0"/>
              </a:rPr>
              <a:t>，从而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有利于</a:t>
            </a:r>
            <a:r>
              <a:rPr kumimoji="1" lang="zh-CN" altLang="en-US">
                <a:latin typeface="Times New Roman" pitchFamily="18" charset="0"/>
              </a:rPr>
              <a:t>激励函数和输出函数的</a:t>
            </a:r>
            <a:r>
              <a:rPr kumimoji="1" lang="zh-CN" altLang="en-US">
                <a:solidFill>
                  <a:schemeClr val="hlink"/>
                </a:solidFill>
                <a:latin typeface="Times New Roman" pitchFamily="18" charset="0"/>
              </a:rPr>
              <a:t>化简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62" grpId="0"/>
      <p:bldP spid="450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23" name="文本框 2"/>
          <p:cNvSpPr txBox="1">
            <a:spLocks noChangeArrowheads="1"/>
          </p:cNvSpPr>
          <p:nvPr/>
        </p:nvSpPr>
        <p:spPr bwMode="auto">
          <a:xfrm>
            <a:off x="287338" y="260350"/>
            <a:ext cx="47164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四、状态编码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12775" y="1485900"/>
            <a:ext cx="4565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/>
              <a:t>(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en-US" altLang="zh-CN"/>
              <a:t>)</a:t>
            </a:r>
            <a:r>
              <a:rPr kumimoji="1" lang="zh-CN" altLang="en-US"/>
              <a:t>次态相同，现态相邻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684213" y="909638"/>
            <a:ext cx="352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相邻编码</a:t>
            </a:r>
            <a:r>
              <a:rPr kumimoji="1" lang="zh-CN" altLang="en-US" sz="2800">
                <a:solidFill>
                  <a:schemeClr val="folHlink"/>
                </a:solidFill>
              </a:rPr>
              <a:t>原则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39750" y="1917700"/>
            <a:ext cx="8351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  即在</a:t>
            </a:r>
            <a:r>
              <a:rPr kumimoji="1" lang="zh-CN" altLang="en-US">
                <a:solidFill>
                  <a:schemeClr val="folHlink"/>
                </a:solidFill>
              </a:rPr>
              <a:t>相同输入</a:t>
            </a:r>
            <a:r>
              <a:rPr kumimoji="1" lang="zh-CN" altLang="en-US"/>
              <a:t>条件下，具有相同次态的现态应尽可能分配相邻的二进制代码</a:t>
            </a:r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4500563" y="1341438"/>
            <a:ext cx="2374900" cy="431800"/>
          </a:xfrm>
          <a:prstGeom prst="wedgeRoundRectCallout">
            <a:avLst>
              <a:gd name="adj1" fmla="val -60764"/>
              <a:gd name="adj2" fmla="val 12169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状态表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按列</a:t>
            </a:r>
            <a:r>
              <a:rPr lang="zh-CN" altLang="en-US" sz="2000">
                <a:latin typeface="Times New Roman" pitchFamily="18" charset="0"/>
              </a:rPr>
              <a:t>操作</a:t>
            </a:r>
            <a:endParaRPr lang="en-US" altLang="zh-CN" sz="2000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12775" y="2755900"/>
            <a:ext cx="396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/>
              <a:t>(</a:t>
            </a:r>
            <a:r>
              <a:rPr kumimoji="1" lang="en-US" altLang="zh-CN">
                <a:latin typeface="Times New Roman" pitchFamily="18" charset="0"/>
              </a:rPr>
              <a:t>2</a:t>
            </a:r>
            <a:r>
              <a:rPr kumimoji="1" lang="en-US" altLang="zh-CN"/>
              <a:t>)</a:t>
            </a:r>
            <a:r>
              <a:rPr kumimoji="1" lang="zh-CN" altLang="en-US"/>
              <a:t>同一现态，次态相邻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39750" y="3182938"/>
            <a:ext cx="8315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  即在</a:t>
            </a:r>
            <a:r>
              <a:rPr kumimoji="1" lang="zh-CN" altLang="en-US">
                <a:solidFill>
                  <a:srgbClr val="FF0000"/>
                </a:solidFill>
              </a:rPr>
              <a:t>相邻</a:t>
            </a:r>
            <a:r>
              <a:rPr kumimoji="1" lang="zh-CN" altLang="en-US"/>
              <a:t>输入条件下，同一现态的次态应尽可能分配相邻的二进制代码</a:t>
            </a: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4500563" y="2565400"/>
            <a:ext cx="2374900" cy="431800"/>
          </a:xfrm>
          <a:prstGeom prst="wedgeRoundRectCallout">
            <a:avLst>
              <a:gd name="adj1" fmla="val -60764"/>
              <a:gd name="adj2" fmla="val 105148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状态表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按行</a:t>
            </a:r>
            <a:r>
              <a:rPr lang="zh-CN" altLang="en-US" sz="2000">
                <a:latin typeface="Times New Roman" pitchFamily="18" charset="0"/>
              </a:rPr>
              <a:t>操作</a:t>
            </a:r>
            <a:endParaRPr lang="en-US" altLang="zh-CN" sz="2000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612775" y="4005263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/>
              <a:t>(</a:t>
            </a:r>
            <a:r>
              <a:rPr kumimoji="1" lang="en-US" altLang="zh-CN">
                <a:latin typeface="Times New Roman" pitchFamily="18" charset="0"/>
              </a:rPr>
              <a:t>3</a:t>
            </a:r>
            <a:r>
              <a:rPr kumimoji="1" lang="en-US" altLang="zh-CN"/>
              <a:t>)</a:t>
            </a:r>
            <a:r>
              <a:rPr kumimoji="1" lang="zh-CN" altLang="en-US"/>
              <a:t>输出相同，现态相邻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541338" y="4437063"/>
            <a:ext cx="8423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  即在每一种输入取值下均具有</a:t>
            </a:r>
            <a:r>
              <a:rPr kumimoji="1" lang="zh-CN" altLang="en-US">
                <a:solidFill>
                  <a:schemeClr val="folHlink"/>
                </a:solidFill>
              </a:rPr>
              <a:t>相同输出</a:t>
            </a:r>
            <a:r>
              <a:rPr kumimoji="1" lang="zh-CN" altLang="en-US"/>
              <a:t>的现态应尽可能分配相邻的二进制代码</a:t>
            </a: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539750" y="5373688"/>
            <a:ext cx="619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solidFill>
                  <a:srgbClr val="FF0000"/>
                </a:solidFill>
              </a:rPr>
              <a:t>注意：</a:t>
            </a:r>
            <a:r>
              <a:rPr kumimoji="1" lang="zh-CN" altLang="en-US"/>
              <a:t>可按从</a:t>
            </a:r>
            <a:r>
              <a:rPr kumimoji="1" lang="en-US" altLang="zh-CN"/>
              <a:t>(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en-US" altLang="zh-CN"/>
              <a:t>)</a:t>
            </a:r>
            <a:r>
              <a:rPr kumimoji="1" lang="zh-CN" altLang="en-US"/>
              <a:t>至</a:t>
            </a:r>
            <a:r>
              <a:rPr kumimoji="1" lang="en-US" altLang="zh-CN"/>
              <a:t>(</a:t>
            </a:r>
            <a:r>
              <a:rPr kumimoji="1" lang="en-US" altLang="zh-CN">
                <a:latin typeface="Times New Roman" pitchFamily="18" charset="0"/>
              </a:rPr>
              <a:t>3</a:t>
            </a:r>
            <a:r>
              <a:rPr kumimoji="1" lang="en-US" altLang="zh-CN"/>
              <a:t>)</a:t>
            </a:r>
            <a:r>
              <a:rPr kumimoji="1" lang="zh-CN" altLang="en-US"/>
              <a:t>的优先顺序考虑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1476375" y="5830888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一般将</a:t>
            </a:r>
            <a:r>
              <a:rPr kumimoji="1" lang="zh-CN" altLang="en-US">
                <a:solidFill>
                  <a:schemeClr val="folHlink"/>
                </a:solidFill>
              </a:rPr>
              <a:t>初始状态</a:t>
            </a:r>
            <a:r>
              <a:rPr kumimoji="1" lang="zh-CN" altLang="en-US"/>
              <a:t>分配</a:t>
            </a:r>
            <a:r>
              <a:rPr kumimoji="1" lang="zh-CN" altLang="en-US">
                <a:solidFill>
                  <a:schemeClr val="folHlink"/>
                </a:solidFill>
              </a:rPr>
              <a:t>“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kumimoji="1" lang="en-US" altLang="zh-CN">
                <a:solidFill>
                  <a:schemeClr val="folHlink"/>
                </a:solidFill>
              </a:rPr>
              <a:t>”</a:t>
            </a:r>
            <a:r>
              <a:rPr kumimoji="1" lang="zh-CN" altLang="en-US"/>
              <a:t>状态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086" grpId="0"/>
      <p:bldP spid="46087" grpId="0"/>
      <p:bldP spid="4" grpId="0" animBg="1"/>
      <p:bldP spid="46090" grpId="0"/>
      <p:bldP spid="46091" grpId="0"/>
      <p:bldP spid="2" grpId="0" animBg="1"/>
      <p:bldP spid="46093" grpId="0"/>
      <p:bldP spid="46094" grpId="0"/>
      <p:bldP spid="46095" grpId="0"/>
      <p:bldP spid="460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51847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&lt;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同步时序逻辑电路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&gt;</a:t>
            </a:r>
          </a:p>
        </p:txBody>
      </p:sp>
      <p:sp>
        <p:nvSpPr>
          <p:cNvPr id="19460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730500" y="1196975"/>
            <a:ext cx="45767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设计的一般步骤 </a:t>
            </a:r>
          </a:p>
        </p:txBody>
      </p:sp>
      <p:sp>
        <p:nvSpPr>
          <p:cNvPr id="19461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803525" y="1989138"/>
            <a:ext cx="4792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建立原始状态表 </a:t>
            </a:r>
          </a:p>
        </p:txBody>
      </p:sp>
      <p:sp>
        <p:nvSpPr>
          <p:cNvPr id="19462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2392363" y="2852738"/>
            <a:ext cx="5059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原始状态表状态化简 </a:t>
            </a:r>
          </a:p>
        </p:txBody>
      </p:sp>
      <p:sp>
        <p:nvSpPr>
          <p:cNvPr id="19463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421063" y="3789363"/>
            <a:ext cx="3095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状态编码 </a:t>
            </a:r>
          </a:p>
        </p:txBody>
      </p:sp>
      <p:sp>
        <p:nvSpPr>
          <p:cNvPr id="19464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433638" y="4652963"/>
            <a:ext cx="494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确定激励和输出函数</a:t>
            </a:r>
          </a:p>
        </p:txBody>
      </p:sp>
      <p:sp>
        <p:nvSpPr>
          <p:cNvPr id="19465" name="Rectangle 1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3492500" y="5589588"/>
            <a:ext cx="26638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设计举例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23" name="文本框 2"/>
          <p:cNvSpPr txBox="1">
            <a:spLocks noChangeArrowheads="1"/>
          </p:cNvSpPr>
          <p:nvPr/>
        </p:nvSpPr>
        <p:spPr bwMode="auto">
          <a:xfrm>
            <a:off x="287338" y="260350"/>
            <a:ext cx="47164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四、状态编码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468313" y="1052513"/>
            <a:ext cx="828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例：对如下状态表进行状态编码</a:t>
            </a:r>
            <a:r>
              <a:rPr kumimoji="1" lang="en-US" altLang="zh-CN" sz="2800"/>
              <a:t>(</a:t>
            </a:r>
            <a:r>
              <a:rPr kumimoji="1" lang="zh-CN" altLang="en-US" sz="2800"/>
              <a:t>设</a:t>
            </a:r>
            <a:r>
              <a:rPr kumimoji="1" lang="en-US" altLang="zh-CN" sz="2800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kumimoji="1" lang="zh-CN" altLang="en-US" sz="2800"/>
              <a:t>为初始状态</a:t>
            </a:r>
            <a:r>
              <a:rPr kumimoji="1" lang="en-US" altLang="zh-CN" sz="2800"/>
              <a:t>)</a:t>
            </a:r>
          </a:p>
        </p:txBody>
      </p:sp>
      <p:grpSp>
        <p:nvGrpSpPr>
          <p:cNvPr id="35911" name="Group 71"/>
          <p:cNvGrpSpPr>
            <a:grpSpLocks/>
          </p:cNvGrpSpPr>
          <p:nvPr/>
        </p:nvGrpSpPr>
        <p:grpSpPr bwMode="auto">
          <a:xfrm>
            <a:off x="539750" y="1844675"/>
            <a:ext cx="3606800" cy="3095625"/>
            <a:chOff x="2880" y="2069"/>
            <a:chExt cx="2272" cy="1950"/>
          </a:xfrm>
        </p:grpSpPr>
        <p:sp>
          <p:nvSpPr>
            <p:cNvPr id="47122" name="Text Box 49"/>
            <p:cNvSpPr txBox="1">
              <a:spLocks noChangeArrowheads="1"/>
            </p:cNvSpPr>
            <p:nvPr/>
          </p:nvSpPr>
          <p:spPr bwMode="auto">
            <a:xfrm>
              <a:off x="3485" y="269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grpSp>
          <p:nvGrpSpPr>
            <p:cNvPr id="47123" name="Group 80"/>
            <p:cNvGrpSpPr>
              <a:grpSpLocks/>
            </p:cNvGrpSpPr>
            <p:nvPr/>
          </p:nvGrpSpPr>
          <p:grpSpPr bwMode="auto">
            <a:xfrm>
              <a:off x="2880" y="2069"/>
              <a:ext cx="2222" cy="1950"/>
              <a:chOff x="386" y="1888"/>
              <a:chExt cx="2222" cy="1950"/>
            </a:xfrm>
          </p:grpSpPr>
          <p:sp>
            <p:nvSpPr>
              <p:cNvPr id="47131" name="Line 36"/>
              <p:cNvSpPr>
                <a:spLocks noChangeShapeType="1"/>
              </p:cNvSpPr>
              <p:nvPr/>
            </p:nvSpPr>
            <p:spPr bwMode="auto">
              <a:xfrm>
                <a:off x="403" y="188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2" name="Line 37"/>
              <p:cNvSpPr>
                <a:spLocks noChangeShapeType="1"/>
              </p:cNvSpPr>
              <p:nvPr/>
            </p:nvSpPr>
            <p:spPr bwMode="auto">
              <a:xfrm>
                <a:off x="403" y="383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3" name="Line 38"/>
              <p:cNvSpPr>
                <a:spLocks noChangeShapeType="1"/>
              </p:cNvSpPr>
              <p:nvPr/>
            </p:nvSpPr>
            <p:spPr bwMode="auto">
              <a:xfrm>
                <a:off x="993" y="1888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4" name="Line 39"/>
              <p:cNvSpPr>
                <a:spLocks noChangeShapeType="1"/>
              </p:cNvSpPr>
              <p:nvPr/>
            </p:nvSpPr>
            <p:spPr bwMode="auto">
              <a:xfrm>
                <a:off x="403" y="25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5" name="Line 40"/>
              <p:cNvSpPr>
                <a:spLocks noChangeShapeType="1"/>
              </p:cNvSpPr>
              <p:nvPr/>
            </p:nvSpPr>
            <p:spPr bwMode="auto">
              <a:xfrm>
                <a:off x="403" y="2840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6" name="Line 41"/>
              <p:cNvSpPr>
                <a:spLocks noChangeShapeType="1"/>
              </p:cNvSpPr>
              <p:nvPr/>
            </p:nvSpPr>
            <p:spPr bwMode="auto">
              <a:xfrm>
                <a:off x="403" y="3158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7" name="Line 42"/>
              <p:cNvSpPr>
                <a:spLocks noChangeShapeType="1"/>
              </p:cNvSpPr>
              <p:nvPr/>
            </p:nvSpPr>
            <p:spPr bwMode="auto">
              <a:xfrm>
                <a:off x="993" y="2205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8" name="Line 43"/>
              <p:cNvSpPr>
                <a:spLocks noChangeShapeType="1"/>
              </p:cNvSpPr>
              <p:nvPr/>
            </p:nvSpPr>
            <p:spPr bwMode="auto">
              <a:xfrm>
                <a:off x="1837" y="220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9" name="Text Box 45"/>
              <p:cNvSpPr txBox="1">
                <a:spLocks noChangeArrowheads="1"/>
              </p:cNvSpPr>
              <p:nvPr/>
            </p:nvSpPr>
            <p:spPr bwMode="auto">
              <a:xfrm>
                <a:off x="386" y="2046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47140" name="Text Box 46"/>
              <p:cNvSpPr txBox="1">
                <a:spLocks noChangeArrowheads="1"/>
              </p:cNvSpPr>
              <p:nvPr/>
            </p:nvSpPr>
            <p:spPr bwMode="auto">
              <a:xfrm>
                <a:off x="1048" y="2227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47141" name="Text Box 47"/>
              <p:cNvSpPr txBox="1">
                <a:spLocks noChangeArrowheads="1"/>
              </p:cNvSpPr>
              <p:nvPr/>
            </p:nvSpPr>
            <p:spPr bwMode="auto">
              <a:xfrm>
                <a:off x="1230" y="1888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47142" name="Text Box 48"/>
              <p:cNvSpPr txBox="1">
                <a:spLocks noChangeArrowheads="1"/>
              </p:cNvSpPr>
              <p:nvPr/>
            </p:nvSpPr>
            <p:spPr bwMode="auto">
              <a:xfrm>
                <a:off x="449" y="284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7143" name="Text Box 46"/>
              <p:cNvSpPr txBox="1">
                <a:spLocks noChangeArrowheads="1"/>
              </p:cNvSpPr>
              <p:nvPr/>
            </p:nvSpPr>
            <p:spPr bwMode="auto">
              <a:xfrm>
                <a:off x="1865" y="2235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47144" name="Line 41"/>
              <p:cNvSpPr>
                <a:spLocks noChangeShapeType="1"/>
              </p:cNvSpPr>
              <p:nvPr/>
            </p:nvSpPr>
            <p:spPr bwMode="auto">
              <a:xfrm>
                <a:off x="403" y="3475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5" name="Text Box 48"/>
              <p:cNvSpPr txBox="1">
                <a:spLocks noChangeArrowheads="1"/>
              </p:cNvSpPr>
              <p:nvPr/>
            </p:nvSpPr>
            <p:spPr bwMode="auto">
              <a:xfrm>
                <a:off x="453" y="25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7146" name="Text Box 48"/>
              <p:cNvSpPr txBox="1">
                <a:spLocks noChangeArrowheads="1"/>
              </p:cNvSpPr>
              <p:nvPr/>
            </p:nvSpPr>
            <p:spPr bwMode="auto">
              <a:xfrm>
                <a:off x="447" y="350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7147" name="Text Box 48"/>
              <p:cNvSpPr txBox="1">
                <a:spLocks noChangeArrowheads="1"/>
              </p:cNvSpPr>
              <p:nvPr/>
            </p:nvSpPr>
            <p:spPr bwMode="auto">
              <a:xfrm>
                <a:off x="451" y="318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47124" name="Text Box 49"/>
            <p:cNvSpPr txBox="1">
              <a:spLocks noChangeArrowheads="1"/>
            </p:cNvSpPr>
            <p:nvPr/>
          </p:nvSpPr>
          <p:spPr bwMode="auto">
            <a:xfrm>
              <a:off x="4331" y="269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47125" name="Text Box 49"/>
            <p:cNvSpPr txBox="1">
              <a:spLocks noChangeArrowheads="1"/>
            </p:cNvSpPr>
            <p:nvPr/>
          </p:nvSpPr>
          <p:spPr bwMode="auto">
            <a:xfrm>
              <a:off x="3490" y="305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47126" name="Text Box 49"/>
            <p:cNvSpPr txBox="1">
              <a:spLocks noChangeArrowheads="1"/>
            </p:cNvSpPr>
            <p:nvPr/>
          </p:nvSpPr>
          <p:spPr bwMode="auto">
            <a:xfrm>
              <a:off x="3498" y="3355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47127" name="Text Box 49"/>
            <p:cNvSpPr txBox="1">
              <a:spLocks noChangeArrowheads="1"/>
            </p:cNvSpPr>
            <p:nvPr/>
          </p:nvSpPr>
          <p:spPr bwMode="auto">
            <a:xfrm>
              <a:off x="3498" y="369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2" name="Text Box 49"/>
            <p:cNvSpPr txBox="1">
              <a:spLocks noChangeArrowheads="1"/>
            </p:cNvSpPr>
            <p:nvPr/>
          </p:nvSpPr>
          <p:spPr bwMode="auto">
            <a:xfrm>
              <a:off x="4331" y="305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47129" name="Text Box 49"/>
            <p:cNvSpPr txBox="1">
              <a:spLocks noChangeArrowheads="1"/>
            </p:cNvSpPr>
            <p:nvPr/>
          </p:nvSpPr>
          <p:spPr bwMode="auto">
            <a:xfrm>
              <a:off x="4331" y="335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47130" name="Text Box 49"/>
            <p:cNvSpPr txBox="1">
              <a:spLocks noChangeArrowheads="1"/>
            </p:cNvSpPr>
            <p:nvPr/>
          </p:nvSpPr>
          <p:spPr bwMode="auto">
            <a:xfrm>
              <a:off x="4336" y="368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</p:grpSp>
      <p:sp>
        <p:nvSpPr>
          <p:cNvPr id="47156" name="Rectangle 52"/>
          <p:cNvSpPr>
            <a:spLocks noChangeArrowheads="1"/>
          </p:cNvSpPr>
          <p:nvPr/>
        </p:nvSpPr>
        <p:spPr bwMode="auto">
          <a:xfrm>
            <a:off x="612775" y="5203825"/>
            <a:ext cx="6623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状态数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N = 4</a:t>
            </a:r>
            <a:r>
              <a:rPr kumimoji="1" lang="zh-CN" altLang="en-US">
                <a:latin typeface="Times New Roman" pitchFamily="18" charset="0"/>
              </a:rPr>
              <a:t>，故状态编码的长度应为 </a:t>
            </a:r>
            <a:r>
              <a:rPr kumimoji="1" lang="en-US" altLang="zh-CN">
                <a:solidFill>
                  <a:schemeClr val="hlink"/>
                </a:solidFill>
                <a:latin typeface="Times New Roman" pitchFamily="18" charset="0"/>
              </a:rPr>
              <a:t>m=2</a:t>
            </a:r>
            <a:endParaRPr kumimoji="1" lang="zh-CN" altLang="en-US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3348038" y="6021388"/>
            <a:ext cx="2374900" cy="503237"/>
          </a:xfrm>
          <a:prstGeom prst="wedgeRoundRectCallout">
            <a:avLst>
              <a:gd name="adj1" fmla="val 54477"/>
              <a:gd name="adj2" fmla="val -12728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latin typeface="Times New Roman" pitchFamily="18" charset="0"/>
              </a:rPr>
              <a:t>需要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2</a:t>
            </a:r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个</a:t>
            </a:r>
            <a:r>
              <a:rPr lang="zh-CN" altLang="en-US">
                <a:latin typeface="Times New Roman" pitchFamily="18" charset="0"/>
              </a:rPr>
              <a:t>触发器</a:t>
            </a:r>
            <a:endParaRPr lang="zh-CN" altLang="en-US"/>
          </a:p>
        </p:txBody>
      </p:sp>
      <p:sp>
        <p:nvSpPr>
          <p:cNvPr id="47159" name="AutoShape 55"/>
          <p:cNvSpPr>
            <a:spLocks/>
          </p:cNvSpPr>
          <p:nvPr/>
        </p:nvSpPr>
        <p:spPr bwMode="auto">
          <a:xfrm>
            <a:off x="2509838" y="3513138"/>
            <a:ext cx="215900" cy="720725"/>
          </a:xfrm>
          <a:prstGeom prst="rightBrace">
            <a:avLst>
              <a:gd name="adj1" fmla="val 27819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60" name="Rectangle 56"/>
          <p:cNvSpPr>
            <a:spLocks noChangeArrowheads="1"/>
          </p:cNvSpPr>
          <p:nvPr/>
        </p:nvSpPr>
        <p:spPr bwMode="auto">
          <a:xfrm>
            <a:off x="4572000" y="1917700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7161" name="Rectangle 57"/>
          <p:cNvSpPr>
            <a:spLocks noChangeArrowheads="1"/>
          </p:cNvSpPr>
          <p:nvPr/>
        </p:nvSpPr>
        <p:spPr bwMode="auto">
          <a:xfrm>
            <a:off x="5219700" y="2420938"/>
            <a:ext cx="316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应相邻编码</a:t>
            </a:r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2411413" y="3284538"/>
            <a:ext cx="865187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64" name="Rectangle 60"/>
          <p:cNvSpPr>
            <a:spLocks noChangeArrowheads="1"/>
          </p:cNvSpPr>
          <p:nvPr/>
        </p:nvSpPr>
        <p:spPr bwMode="auto">
          <a:xfrm>
            <a:off x="4572000" y="2925763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7165" name="Rectangle 61"/>
          <p:cNvSpPr>
            <a:spLocks noChangeArrowheads="1"/>
          </p:cNvSpPr>
          <p:nvPr/>
        </p:nvSpPr>
        <p:spPr bwMode="auto">
          <a:xfrm>
            <a:off x="5219700" y="3429000"/>
            <a:ext cx="352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47166" name="Rectangle 62"/>
          <p:cNvSpPr>
            <a:spLocks noChangeArrowheads="1"/>
          </p:cNvSpPr>
          <p:nvPr/>
        </p:nvSpPr>
        <p:spPr bwMode="auto">
          <a:xfrm>
            <a:off x="4572000" y="3908425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7167" name="Rectangle 63"/>
          <p:cNvSpPr>
            <a:spLocks noChangeArrowheads="1"/>
          </p:cNvSpPr>
          <p:nvPr/>
        </p:nvSpPr>
        <p:spPr bwMode="auto">
          <a:xfrm>
            <a:off x="1725613" y="2916238"/>
            <a:ext cx="2160587" cy="322262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68" name="Rectangle 64"/>
          <p:cNvSpPr>
            <a:spLocks noChangeArrowheads="1"/>
          </p:cNvSpPr>
          <p:nvPr/>
        </p:nvSpPr>
        <p:spPr bwMode="auto">
          <a:xfrm>
            <a:off x="1730375" y="4495800"/>
            <a:ext cx="2160588" cy="322263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69" name="Rectangle 65"/>
          <p:cNvSpPr>
            <a:spLocks noChangeArrowheads="1"/>
          </p:cNvSpPr>
          <p:nvPr/>
        </p:nvSpPr>
        <p:spPr bwMode="auto">
          <a:xfrm>
            <a:off x="5219700" y="4365625"/>
            <a:ext cx="316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应相邻编码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4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8" grpId="0"/>
      <p:bldP spid="47156" grpId="0"/>
      <p:bldP spid="4" grpId="0" animBg="1"/>
      <p:bldP spid="47159" grpId="0" animBg="1"/>
      <p:bldP spid="47159" grpId="1" animBg="1"/>
      <p:bldP spid="47160" grpId="0"/>
      <p:bldP spid="47161" grpId="0"/>
      <p:bldP spid="47163" grpId="0" animBg="1"/>
      <p:bldP spid="47163" grpId="1" animBg="1"/>
      <p:bldP spid="47164" grpId="0"/>
      <p:bldP spid="47165" grpId="0"/>
      <p:bldP spid="47166" grpId="0"/>
      <p:bldP spid="47167" grpId="0" animBg="1"/>
      <p:bldP spid="47168" grpId="0" animBg="1"/>
      <p:bldP spid="471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23" name="文本框 2"/>
          <p:cNvSpPr txBox="1">
            <a:spLocks noChangeArrowheads="1"/>
          </p:cNvSpPr>
          <p:nvPr/>
        </p:nvSpPr>
        <p:spPr bwMode="auto">
          <a:xfrm>
            <a:off x="287338" y="260350"/>
            <a:ext cx="47164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四、状态编码</a:t>
            </a:r>
          </a:p>
        </p:txBody>
      </p:sp>
      <p:sp>
        <p:nvSpPr>
          <p:cNvPr id="48132" name="Rectangle 51"/>
          <p:cNvSpPr>
            <a:spLocks noChangeArrowheads="1"/>
          </p:cNvSpPr>
          <p:nvPr/>
        </p:nvSpPr>
        <p:spPr bwMode="auto">
          <a:xfrm>
            <a:off x="612775" y="3141663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8133" name="Rectangle 52"/>
          <p:cNvSpPr>
            <a:spLocks noChangeArrowheads="1"/>
          </p:cNvSpPr>
          <p:nvPr/>
        </p:nvSpPr>
        <p:spPr bwMode="auto">
          <a:xfrm>
            <a:off x="1260475" y="3644900"/>
            <a:ext cx="316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应相邻编码</a:t>
            </a:r>
          </a:p>
        </p:txBody>
      </p:sp>
      <p:sp>
        <p:nvSpPr>
          <p:cNvPr id="48134" name="Rectangle 53"/>
          <p:cNvSpPr>
            <a:spLocks noChangeArrowheads="1"/>
          </p:cNvSpPr>
          <p:nvPr/>
        </p:nvSpPr>
        <p:spPr bwMode="auto">
          <a:xfrm>
            <a:off x="612775" y="4149725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8135" name="Rectangle 54"/>
          <p:cNvSpPr>
            <a:spLocks noChangeArrowheads="1"/>
          </p:cNvSpPr>
          <p:nvPr/>
        </p:nvSpPr>
        <p:spPr bwMode="auto">
          <a:xfrm>
            <a:off x="1476375" y="4770438"/>
            <a:ext cx="352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48136" name="Rectangle 55"/>
          <p:cNvSpPr>
            <a:spLocks noChangeArrowheads="1"/>
          </p:cNvSpPr>
          <p:nvPr/>
        </p:nvSpPr>
        <p:spPr bwMode="auto">
          <a:xfrm>
            <a:off x="612775" y="5132388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8137" name="Rectangle 56"/>
          <p:cNvSpPr>
            <a:spLocks noChangeArrowheads="1"/>
          </p:cNvSpPr>
          <p:nvPr/>
        </p:nvSpPr>
        <p:spPr bwMode="auto">
          <a:xfrm>
            <a:off x="1260475" y="5589588"/>
            <a:ext cx="3167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应相邻编码</a:t>
            </a:r>
          </a:p>
        </p:txBody>
      </p:sp>
      <p:grpSp>
        <p:nvGrpSpPr>
          <p:cNvPr id="48214" name="Group 86"/>
          <p:cNvGrpSpPr>
            <a:grpSpLocks/>
          </p:cNvGrpSpPr>
          <p:nvPr/>
        </p:nvGrpSpPr>
        <p:grpSpPr bwMode="auto">
          <a:xfrm>
            <a:off x="684213" y="909638"/>
            <a:ext cx="2308225" cy="2016125"/>
            <a:chOff x="622" y="527"/>
            <a:chExt cx="1454" cy="1270"/>
          </a:xfrm>
        </p:grpSpPr>
        <p:grpSp>
          <p:nvGrpSpPr>
            <p:cNvPr id="48188" name="Group 61"/>
            <p:cNvGrpSpPr>
              <a:grpSpLocks/>
            </p:cNvGrpSpPr>
            <p:nvPr/>
          </p:nvGrpSpPr>
          <p:grpSpPr bwMode="auto">
            <a:xfrm>
              <a:off x="1247" y="981"/>
              <a:ext cx="817" cy="816"/>
              <a:chOff x="1247" y="981"/>
              <a:chExt cx="817" cy="816"/>
            </a:xfrm>
          </p:grpSpPr>
          <p:sp>
            <p:nvSpPr>
              <p:cNvPr id="48199" name="Rectangle 57"/>
              <p:cNvSpPr>
                <a:spLocks noChangeArrowheads="1"/>
              </p:cNvSpPr>
              <p:nvPr/>
            </p:nvSpPr>
            <p:spPr bwMode="auto">
              <a:xfrm>
                <a:off x="1247" y="981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0" name="Rectangle 58"/>
              <p:cNvSpPr>
                <a:spLocks noChangeArrowheads="1"/>
              </p:cNvSpPr>
              <p:nvPr/>
            </p:nvSpPr>
            <p:spPr bwMode="auto">
              <a:xfrm>
                <a:off x="1247" y="1389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1" name="Rectangle 59"/>
              <p:cNvSpPr>
                <a:spLocks noChangeArrowheads="1"/>
              </p:cNvSpPr>
              <p:nvPr/>
            </p:nvSpPr>
            <p:spPr bwMode="auto">
              <a:xfrm>
                <a:off x="1656" y="981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202" name="Rectangle 60"/>
              <p:cNvSpPr>
                <a:spLocks noChangeArrowheads="1"/>
              </p:cNvSpPr>
              <p:nvPr/>
            </p:nvSpPr>
            <p:spPr bwMode="auto">
              <a:xfrm>
                <a:off x="1656" y="1389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9" name="Group 78"/>
            <p:cNvGrpSpPr>
              <a:grpSpLocks/>
            </p:cNvGrpSpPr>
            <p:nvPr/>
          </p:nvGrpSpPr>
          <p:grpSpPr bwMode="auto">
            <a:xfrm>
              <a:off x="1247" y="693"/>
              <a:ext cx="829" cy="288"/>
              <a:chOff x="1293" y="1752"/>
              <a:chExt cx="829" cy="288"/>
            </a:xfrm>
          </p:grpSpPr>
          <p:sp>
            <p:nvSpPr>
              <p:cNvPr id="48197" name="Text Box 71"/>
              <p:cNvSpPr txBox="1">
                <a:spLocks noChangeArrowheads="1"/>
              </p:cNvSpPr>
              <p:nvPr/>
            </p:nvSpPr>
            <p:spPr bwMode="auto">
              <a:xfrm>
                <a:off x="1293" y="175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198" name="Text Box 72"/>
              <p:cNvSpPr txBox="1">
                <a:spLocks noChangeArrowheads="1"/>
              </p:cNvSpPr>
              <p:nvPr/>
            </p:nvSpPr>
            <p:spPr bwMode="auto">
              <a:xfrm>
                <a:off x="1701" y="175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8190" name="Group 79"/>
            <p:cNvGrpSpPr>
              <a:grpSpLocks/>
            </p:cNvGrpSpPr>
            <p:nvPr/>
          </p:nvGrpSpPr>
          <p:grpSpPr bwMode="auto">
            <a:xfrm>
              <a:off x="879" y="1047"/>
              <a:ext cx="421" cy="697"/>
              <a:chOff x="884" y="2091"/>
              <a:chExt cx="421" cy="697"/>
            </a:xfrm>
          </p:grpSpPr>
          <p:sp>
            <p:nvSpPr>
              <p:cNvPr id="48195" name="Text Box 73"/>
              <p:cNvSpPr txBox="1">
                <a:spLocks noChangeArrowheads="1"/>
              </p:cNvSpPr>
              <p:nvPr/>
            </p:nvSpPr>
            <p:spPr bwMode="auto">
              <a:xfrm>
                <a:off x="884" y="2091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8196" name="Text Box 74"/>
              <p:cNvSpPr txBox="1">
                <a:spLocks noChangeArrowheads="1"/>
              </p:cNvSpPr>
              <p:nvPr/>
            </p:nvSpPr>
            <p:spPr bwMode="auto">
              <a:xfrm>
                <a:off x="884" y="2500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48191" name="Group 80"/>
            <p:cNvGrpSpPr>
              <a:grpSpLocks/>
            </p:cNvGrpSpPr>
            <p:nvPr/>
          </p:nvGrpSpPr>
          <p:grpSpPr bwMode="auto">
            <a:xfrm>
              <a:off x="622" y="527"/>
              <a:ext cx="815" cy="469"/>
              <a:chOff x="658" y="1555"/>
              <a:chExt cx="815" cy="469"/>
            </a:xfrm>
          </p:grpSpPr>
          <p:sp>
            <p:nvSpPr>
              <p:cNvPr id="48192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93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Q1</a:t>
                </a:r>
              </a:p>
            </p:txBody>
          </p:sp>
          <p:sp>
            <p:nvSpPr>
              <p:cNvPr id="48194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Q0</a:t>
                </a:r>
              </a:p>
            </p:txBody>
          </p:sp>
        </p:grpSp>
      </p:grpSp>
      <p:sp>
        <p:nvSpPr>
          <p:cNvPr id="48215" name="Text Box 87"/>
          <p:cNvSpPr txBox="1">
            <a:spLocks noChangeArrowheads="1"/>
          </p:cNvSpPr>
          <p:nvPr/>
        </p:nvSpPr>
        <p:spPr bwMode="auto">
          <a:xfrm>
            <a:off x="1643063" y="1666875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8216" name="Text Box 88"/>
          <p:cNvSpPr txBox="1">
            <a:spLocks noChangeArrowheads="1"/>
          </p:cNvSpPr>
          <p:nvPr/>
        </p:nvSpPr>
        <p:spPr bwMode="auto">
          <a:xfrm>
            <a:off x="1643063" y="2349500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8217" name="Text Box 89"/>
          <p:cNvSpPr txBox="1">
            <a:spLocks noChangeArrowheads="1"/>
          </p:cNvSpPr>
          <p:nvPr/>
        </p:nvSpPr>
        <p:spPr bwMode="auto">
          <a:xfrm>
            <a:off x="2252663" y="2349500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2266950" y="1666875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D</a:t>
            </a:r>
          </a:p>
        </p:txBody>
      </p:sp>
      <p:grpSp>
        <p:nvGrpSpPr>
          <p:cNvPr id="48223" name="Group 95"/>
          <p:cNvGrpSpPr>
            <a:grpSpLocks/>
          </p:cNvGrpSpPr>
          <p:nvPr/>
        </p:nvGrpSpPr>
        <p:grpSpPr bwMode="auto">
          <a:xfrm>
            <a:off x="5865813" y="1196975"/>
            <a:ext cx="1944687" cy="457200"/>
            <a:chOff x="3787" y="2734"/>
            <a:chExt cx="1225" cy="288"/>
          </a:xfrm>
        </p:grpSpPr>
        <p:sp>
          <p:nvSpPr>
            <p:cNvPr id="48185" name="Line 96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6" name="Text Box 97"/>
            <p:cNvSpPr txBox="1">
              <a:spLocks noChangeArrowheads="1"/>
            </p:cNvSpPr>
            <p:nvPr/>
          </p:nvSpPr>
          <p:spPr bwMode="auto">
            <a:xfrm>
              <a:off x="3787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187" name="Text Box 97"/>
            <p:cNvSpPr txBox="1">
              <a:spLocks noChangeArrowheads="1"/>
            </p:cNvSpPr>
            <p:nvPr/>
          </p:nvSpPr>
          <p:spPr bwMode="auto">
            <a:xfrm>
              <a:off x="4545" y="2734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00</a:t>
              </a:r>
            </a:p>
          </p:txBody>
        </p:sp>
      </p:grp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5867400" y="1603375"/>
            <a:ext cx="1944688" cy="457200"/>
            <a:chOff x="3787" y="2734"/>
            <a:chExt cx="1225" cy="288"/>
          </a:xfrm>
        </p:grpSpPr>
        <p:sp>
          <p:nvSpPr>
            <p:cNvPr id="48182" name="Line 96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Text Box 97"/>
            <p:cNvSpPr txBox="1">
              <a:spLocks noChangeArrowheads="1"/>
            </p:cNvSpPr>
            <p:nvPr/>
          </p:nvSpPr>
          <p:spPr bwMode="auto">
            <a:xfrm>
              <a:off x="3787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184" name="Text Box 97"/>
            <p:cNvSpPr txBox="1">
              <a:spLocks noChangeArrowheads="1"/>
            </p:cNvSpPr>
            <p:nvPr/>
          </p:nvSpPr>
          <p:spPr bwMode="auto">
            <a:xfrm>
              <a:off x="4545" y="2734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01</a:t>
              </a:r>
            </a:p>
          </p:txBody>
        </p:sp>
      </p:grpSp>
      <p:grpSp>
        <p:nvGrpSpPr>
          <p:cNvPr id="48228" name="Group 100"/>
          <p:cNvGrpSpPr>
            <a:grpSpLocks/>
          </p:cNvGrpSpPr>
          <p:nvPr/>
        </p:nvGrpSpPr>
        <p:grpSpPr bwMode="auto">
          <a:xfrm>
            <a:off x="5867400" y="2035175"/>
            <a:ext cx="1944688" cy="457200"/>
            <a:chOff x="3787" y="2734"/>
            <a:chExt cx="1225" cy="288"/>
          </a:xfrm>
        </p:grpSpPr>
        <p:sp>
          <p:nvSpPr>
            <p:cNvPr id="48179" name="Line 96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0" name="Text Box 97"/>
            <p:cNvSpPr txBox="1">
              <a:spLocks noChangeArrowheads="1"/>
            </p:cNvSpPr>
            <p:nvPr/>
          </p:nvSpPr>
          <p:spPr bwMode="auto">
            <a:xfrm>
              <a:off x="3787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8181" name="Text Box 97"/>
            <p:cNvSpPr txBox="1">
              <a:spLocks noChangeArrowheads="1"/>
            </p:cNvSpPr>
            <p:nvPr/>
          </p:nvSpPr>
          <p:spPr bwMode="auto">
            <a:xfrm>
              <a:off x="4545" y="2734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11</a:t>
              </a:r>
            </a:p>
          </p:txBody>
        </p:sp>
      </p:grpSp>
      <p:grpSp>
        <p:nvGrpSpPr>
          <p:cNvPr id="48232" name="Group 104"/>
          <p:cNvGrpSpPr>
            <a:grpSpLocks/>
          </p:cNvGrpSpPr>
          <p:nvPr/>
        </p:nvGrpSpPr>
        <p:grpSpPr bwMode="auto">
          <a:xfrm>
            <a:off x="5867400" y="2468563"/>
            <a:ext cx="1944688" cy="457200"/>
            <a:chOff x="3787" y="2734"/>
            <a:chExt cx="1225" cy="288"/>
          </a:xfrm>
        </p:grpSpPr>
        <p:sp>
          <p:nvSpPr>
            <p:cNvPr id="48176" name="Line 96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Text Box 97"/>
            <p:cNvSpPr txBox="1">
              <a:spLocks noChangeArrowheads="1"/>
            </p:cNvSpPr>
            <p:nvPr/>
          </p:nvSpPr>
          <p:spPr bwMode="auto">
            <a:xfrm>
              <a:off x="3787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48178" name="Text Box 97"/>
            <p:cNvSpPr txBox="1">
              <a:spLocks noChangeArrowheads="1"/>
            </p:cNvSpPr>
            <p:nvPr/>
          </p:nvSpPr>
          <p:spPr bwMode="auto">
            <a:xfrm>
              <a:off x="4545" y="2734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35911" name="Group 71"/>
          <p:cNvGrpSpPr>
            <a:grpSpLocks/>
          </p:cNvGrpSpPr>
          <p:nvPr/>
        </p:nvGrpSpPr>
        <p:grpSpPr bwMode="auto">
          <a:xfrm>
            <a:off x="4716463" y="3068638"/>
            <a:ext cx="3606800" cy="3095625"/>
            <a:chOff x="2880" y="2069"/>
            <a:chExt cx="2272" cy="1950"/>
          </a:xfrm>
        </p:grpSpPr>
        <p:sp>
          <p:nvSpPr>
            <p:cNvPr id="48150" name="Text Box 49"/>
            <p:cNvSpPr txBox="1">
              <a:spLocks noChangeArrowheads="1"/>
            </p:cNvSpPr>
            <p:nvPr/>
          </p:nvSpPr>
          <p:spPr bwMode="auto">
            <a:xfrm>
              <a:off x="3485" y="269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grpSp>
          <p:nvGrpSpPr>
            <p:cNvPr id="48151" name="Group 80"/>
            <p:cNvGrpSpPr>
              <a:grpSpLocks/>
            </p:cNvGrpSpPr>
            <p:nvPr/>
          </p:nvGrpSpPr>
          <p:grpSpPr bwMode="auto">
            <a:xfrm>
              <a:off x="2880" y="2069"/>
              <a:ext cx="2222" cy="1950"/>
              <a:chOff x="386" y="1888"/>
              <a:chExt cx="2222" cy="1950"/>
            </a:xfrm>
          </p:grpSpPr>
          <p:sp>
            <p:nvSpPr>
              <p:cNvPr id="48159" name="Line 36"/>
              <p:cNvSpPr>
                <a:spLocks noChangeShapeType="1"/>
              </p:cNvSpPr>
              <p:nvPr/>
            </p:nvSpPr>
            <p:spPr bwMode="auto">
              <a:xfrm>
                <a:off x="403" y="188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0" name="Line 37"/>
              <p:cNvSpPr>
                <a:spLocks noChangeShapeType="1"/>
              </p:cNvSpPr>
              <p:nvPr/>
            </p:nvSpPr>
            <p:spPr bwMode="auto">
              <a:xfrm>
                <a:off x="403" y="383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1" name="Line 38"/>
              <p:cNvSpPr>
                <a:spLocks noChangeShapeType="1"/>
              </p:cNvSpPr>
              <p:nvPr/>
            </p:nvSpPr>
            <p:spPr bwMode="auto">
              <a:xfrm>
                <a:off x="993" y="1888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2" name="Line 39"/>
              <p:cNvSpPr>
                <a:spLocks noChangeShapeType="1"/>
              </p:cNvSpPr>
              <p:nvPr/>
            </p:nvSpPr>
            <p:spPr bwMode="auto">
              <a:xfrm>
                <a:off x="403" y="25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3" name="Line 40"/>
              <p:cNvSpPr>
                <a:spLocks noChangeShapeType="1"/>
              </p:cNvSpPr>
              <p:nvPr/>
            </p:nvSpPr>
            <p:spPr bwMode="auto">
              <a:xfrm>
                <a:off x="403" y="2840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4" name="Line 41"/>
              <p:cNvSpPr>
                <a:spLocks noChangeShapeType="1"/>
              </p:cNvSpPr>
              <p:nvPr/>
            </p:nvSpPr>
            <p:spPr bwMode="auto">
              <a:xfrm>
                <a:off x="403" y="3158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5" name="Line 42"/>
              <p:cNvSpPr>
                <a:spLocks noChangeShapeType="1"/>
              </p:cNvSpPr>
              <p:nvPr/>
            </p:nvSpPr>
            <p:spPr bwMode="auto">
              <a:xfrm>
                <a:off x="993" y="2205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6" name="Line 43"/>
              <p:cNvSpPr>
                <a:spLocks noChangeShapeType="1"/>
              </p:cNvSpPr>
              <p:nvPr/>
            </p:nvSpPr>
            <p:spPr bwMode="auto">
              <a:xfrm>
                <a:off x="1837" y="220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7" name="Text Box 45"/>
              <p:cNvSpPr txBox="1">
                <a:spLocks noChangeArrowheads="1"/>
              </p:cNvSpPr>
              <p:nvPr/>
            </p:nvSpPr>
            <p:spPr bwMode="auto">
              <a:xfrm>
                <a:off x="386" y="2046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48168" name="Text Box 46"/>
              <p:cNvSpPr txBox="1">
                <a:spLocks noChangeArrowheads="1"/>
              </p:cNvSpPr>
              <p:nvPr/>
            </p:nvSpPr>
            <p:spPr bwMode="auto">
              <a:xfrm>
                <a:off x="1048" y="2227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48169" name="Text Box 47"/>
              <p:cNvSpPr txBox="1">
                <a:spLocks noChangeArrowheads="1"/>
              </p:cNvSpPr>
              <p:nvPr/>
            </p:nvSpPr>
            <p:spPr bwMode="auto">
              <a:xfrm>
                <a:off x="1230" y="1888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48170" name="Text Box 48"/>
              <p:cNvSpPr txBox="1">
                <a:spLocks noChangeArrowheads="1"/>
              </p:cNvSpPr>
              <p:nvPr/>
            </p:nvSpPr>
            <p:spPr bwMode="auto">
              <a:xfrm>
                <a:off x="449" y="284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01</a:t>
                </a:r>
              </a:p>
            </p:txBody>
          </p:sp>
          <p:sp>
            <p:nvSpPr>
              <p:cNvPr id="48171" name="Text Box 46"/>
              <p:cNvSpPr txBox="1">
                <a:spLocks noChangeArrowheads="1"/>
              </p:cNvSpPr>
              <p:nvPr/>
            </p:nvSpPr>
            <p:spPr bwMode="auto">
              <a:xfrm>
                <a:off x="1865" y="2235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48172" name="Line 41"/>
              <p:cNvSpPr>
                <a:spLocks noChangeShapeType="1"/>
              </p:cNvSpPr>
              <p:nvPr/>
            </p:nvSpPr>
            <p:spPr bwMode="auto">
              <a:xfrm>
                <a:off x="403" y="3475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3" name="Text Box 48"/>
              <p:cNvSpPr txBox="1">
                <a:spLocks noChangeArrowheads="1"/>
              </p:cNvSpPr>
              <p:nvPr/>
            </p:nvSpPr>
            <p:spPr bwMode="auto">
              <a:xfrm>
                <a:off x="453" y="25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48174" name="Text Box 48"/>
              <p:cNvSpPr txBox="1">
                <a:spLocks noChangeArrowheads="1"/>
              </p:cNvSpPr>
              <p:nvPr/>
            </p:nvSpPr>
            <p:spPr bwMode="auto">
              <a:xfrm>
                <a:off x="447" y="350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48175" name="Text Box 48"/>
              <p:cNvSpPr txBox="1">
                <a:spLocks noChangeArrowheads="1"/>
              </p:cNvSpPr>
              <p:nvPr/>
            </p:nvSpPr>
            <p:spPr bwMode="auto">
              <a:xfrm>
                <a:off x="451" y="318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11</a:t>
                </a:r>
              </a:p>
            </p:txBody>
          </p:sp>
        </p:grpSp>
        <p:sp>
          <p:nvSpPr>
            <p:cNvPr id="48152" name="Text Box 49"/>
            <p:cNvSpPr txBox="1">
              <a:spLocks noChangeArrowheads="1"/>
            </p:cNvSpPr>
            <p:nvPr/>
          </p:nvSpPr>
          <p:spPr bwMode="auto">
            <a:xfrm>
              <a:off x="4331" y="269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48153" name="Text Box 49"/>
            <p:cNvSpPr txBox="1">
              <a:spLocks noChangeArrowheads="1"/>
            </p:cNvSpPr>
            <p:nvPr/>
          </p:nvSpPr>
          <p:spPr bwMode="auto">
            <a:xfrm>
              <a:off x="3490" y="305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48154" name="Text Box 49"/>
            <p:cNvSpPr txBox="1">
              <a:spLocks noChangeArrowheads="1"/>
            </p:cNvSpPr>
            <p:nvPr/>
          </p:nvSpPr>
          <p:spPr bwMode="auto">
            <a:xfrm>
              <a:off x="3498" y="3355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48155" name="Text Box 49"/>
            <p:cNvSpPr txBox="1">
              <a:spLocks noChangeArrowheads="1"/>
            </p:cNvSpPr>
            <p:nvPr/>
          </p:nvSpPr>
          <p:spPr bwMode="auto">
            <a:xfrm>
              <a:off x="3498" y="369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48156" name="Text Box 49"/>
            <p:cNvSpPr txBox="1">
              <a:spLocks noChangeArrowheads="1"/>
            </p:cNvSpPr>
            <p:nvPr/>
          </p:nvSpPr>
          <p:spPr bwMode="auto">
            <a:xfrm>
              <a:off x="4331" y="305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48157" name="Text Box 49"/>
            <p:cNvSpPr txBox="1">
              <a:spLocks noChangeArrowheads="1"/>
            </p:cNvSpPr>
            <p:nvPr/>
          </p:nvSpPr>
          <p:spPr bwMode="auto">
            <a:xfrm>
              <a:off x="4331" y="335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48158" name="Text Box 49"/>
            <p:cNvSpPr txBox="1">
              <a:spLocks noChangeArrowheads="1"/>
            </p:cNvSpPr>
            <p:nvPr/>
          </p:nvSpPr>
          <p:spPr bwMode="auto">
            <a:xfrm>
              <a:off x="4336" y="368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</p:grpSp>
      <p:sp>
        <p:nvSpPr>
          <p:cNvPr id="48148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3492500" y="1052513"/>
            <a:ext cx="1800225" cy="836612"/>
          </a:xfrm>
          <a:prstGeom prst="wedgeRoundRectCallout">
            <a:avLst>
              <a:gd name="adj1" fmla="val -63843"/>
              <a:gd name="adj2" fmla="val 10085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latin typeface="Times New Roman" pitchFamily="18" charset="0"/>
              </a:rPr>
              <a:t>编码方式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不唯一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15" grpId="0"/>
      <p:bldP spid="48216" grpId="0"/>
      <p:bldP spid="48217" grpId="0"/>
      <p:bldP spid="48218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65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五、确定激励和输出函数</a:t>
            </a:r>
          </a:p>
        </p:txBody>
      </p:sp>
      <p:sp>
        <p:nvSpPr>
          <p:cNvPr id="49270" name="Rectangle 118"/>
          <p:cNvSpPr>
            <a:spLocks noChangeArrowheads="1"/>
          </p:cNvSpPr>
          <p:nvPr/>
        </p:nvSpPr>
        <p:spPr bwMode="auto">
          <a:xfrm>
            <a:off x="323850" y="1125538"/>
            <a:ext cx="84248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  根据</a:t>
            </a:r>
            <a:r>
              <a:rPr kumimoji="1" lang="zh-CN" altLang="en-US">
                <a:solidFill>
                  <a:schemeClr val="folHlink"/>
                </a:solidFill>
              </a:rPr>
              <a:t>二进制状态表</a:t>
            </a:r>
            <a:r>
              <a:rPr kumimoji="1" lang="zh-CN" altLang="en-US"/>
              <a:t>和</a:t>
            </a:r>
            <a:r>
              <a:rPr kumimoji="1" lang="zh-CN" altLang="en-US">
                <a:solidFill>
                  <a:schemeClr val="folHlink"/>
                </a:solidFill>
              </a:rPr>
              <a:t>所选触发器</a:t>
            </a:r>
            <a:r>
              <a:rPr kumimoji="1" lang="zh-CN" altLang="en-US"/>
              <a:t>的激励表，求出触发器的</a:t>
            </a:r>
            <a:r>
              <a:rPr kumimoji="1" lang="zh-CN" altLang="en-US">
                <a:solidFill>
                  <a:schemeClr val="hlink"/>
                </a:solidFill>
              </a:rPr>
              <a:t>激励函数</a:t>
            </a:r>
            <a:r>
              <a:rPr kumimoji="1" lang="zh-CN" altLang="en-US"/>
              <a:t>表达式和电路的</a:t>
            </a:r>
            <a:r>
              <a:rPr kumimoji="1" lang="zh-CN" altLang="en-US">
                <a:solidFill>
                  <a:schemeClr val="hlink"/>
                </a:solidFill>
              </a:rPr>
              <a:t>输出函数</a:t>
            </a:r>
            <a:r>
              <a:rPr kumimoji="1" lang="zh-CN" altLang="en-US"/>
              <a:t>表达式，并予以化简</a:t>
            </a:r>
          </a:p>
        </p:txBody>
      </p:sp>
      <p:sp>
        <p:nvSpPr>
          <p:cNvPr id="49271" name="Rectangle 119"/>
          <p:cNvSpPr>
            <a:spLocks noChangeArrowheads="1"/>
          </p:cNvSpPr>
          <p:nvPr/>
        </p:nvSpPr>
        <p:spPr bwMode="auto">
          <a:xfrm>
            <a:off x="684213" y="2060575"/>
            <a:ext cx="3319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* 触发器</a:t>
            </a:r>
            <a:r>
              <a:rPr lang="zh-CN" altLang="en-US" sz="2800">
                <a:solidFill>
                  <a:schemeClr val="folHlink"/>
                </a:solidFill>
              </a:rPr>
              <a:t>激励表</a:t>
            </a:r>
            <a:r>
              <a:rPr lang="zh-CN" altLang="en-US" sz="2800"/>
              <a:t> </a:t>
            </a:r>
          </a:p>
        </p:txBody>
      </p:sp>
      <p:grpSp>
        <p:nvGrpSpPr>
          <p:cNvPr id="49269" name="Group 117"/>
          <p:cNvGrpSpPr>
            <a:grpSpLocks/>
          </p:cNvGrpSpPr>
          <p:nvPr/>
        </p:nvGrpSpPr>
        <p:grpSpPr bwMode="auto">
          <a:xfrm>
            <a:off x="4859338" y="2636838"/>
            <a:ext cx="3816350" cy="2773362"/>
            <a:chOff x="295" y="1208"/>
            <a:chExt cx="2404" cy="1747"/>
          </a:xfrm>
        </p:grpSpPr>
        <p:sp>
          <p:nvSpPr>
            <p:cNvPr id="49192" name="Text Box 57"/>
            <p:cNvSpPr txBox="1">
              <a:spLocks noChangeArrowheads="1"/>
            </p:cNvSpPr>
            <p:nvPr/>
          </p:nvSpPr>
          <p:spPr bwMode="auto">
            <a:xfrm>
              <a:off x="476" y="1208"/>
              <a:ext cx="21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J-K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  <p:grpSp>
          <p:nvGrpSpPr>
            <p:cNvPr id="49193" name="Group 116"/>
            <p:cNvGrpSpPr>
              <a:grpSpLocks/>
            </p:cNvGrpSpPr>
            <p:nvPr/>
          </p:nvGrpSpPr>
          <p:grpSpPr bwMode="auto">
            <a:xfrm>
              <a:off x="295" y="1533"/>
              <a:ext cx="2404" cy="1422"/>
              <a:chOff x="295" y="1533"/>
              <a:chExt cx="2404" cy="1422"/>
            </a:xfrm>
          </p:grpSpPr>
          <p:grpSp>
            <p:nvGrpSpPr>
              <p:cNvPr id="49194" name="Group 25"/>
              <p:cNvGrpSpPr>
                <a:grpSpLocks/>
              </p:cNvGrpSpPr>
              <p:nvPr/>
            </p:nvGrpSpPr>
            <p:grpSpPr bwMode="auto">
              <a:xfrm>
                <a:off x="295" y="1533"/>
                <a:ext cx="2404" cy="1422"/>
                <a:chOff x="3197" y="1101"/>
                <a:chExt cx="2404" cy="1422"/>
              </a:xfrm>
            </p:grpSpPr>
            <p:sp>
              <p:nvSpPr>
                <p:cNvPr id="4919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1421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保 持</a:t>
                  </a:r>
                </a:p>
              </p:txBody>
            </p:sp>
            <p:grpSp>
              <p:nvGrpSpPr>
                <p:cNvPr id="49197" name="Group 27"/>
                <p:cNvGrpSpPr>
                  <a:grpSpLocks/>
                </p:cNvGrpSpPr>
                <p:nvPr/>
              </p:nvGrpSpPr>
              <p:grpSpPr bwMode="auto">
                <a:xfrm>
                  <a:off x="3197" y="1101"/>
                  <a:ext cx="2404" cy="1422"/>
                  <a:chOff x="3197" y="1101"/>
                  <a:chExt cx="2404" cy="1422"/>
                </a:xfrm>
              </p:grpSpPr>
              <p:sp>
                <p:nvSpPr>
                  <p:cNvPr id="49201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30" y="1117"/>
                    <a:ext cx="726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zh-CN" altLang="en-US">
                        <a:latin typeface="Times New Roman" pitchFamily="18" charset="0"/>
                      </a:rPr>
                      <a:t>说 明</a:t>
                    </a:r>
                    <a:endParaRPr lang="zh-CN" altLang="en-US">
                      <a:latin typeface="Arial" charset="0"/>
                    </a:endParaRPr>
                  </a:p>
                </p:txBody>
              </p:sp>
              <p:grpSp>
                <p:nvGrpSpPr>
                  <p:cNvPr id="49202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3243" y="1101"/>
                    <a:ext cx="771" cy="288"/>
                    <a:chOff x="3243" y="1101"/>
                    <a:chExt cx="771" cy="288"/>
                  </a:xfrm>
                </p:grpSpPr>
                <p:sp>
                  <p:nvSpPr>
                    <p:cNvPr id="49225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>
                          <a:latin typeface="Times New Roman" pitchFamily="18" charset="0"/>
                        </a:rPr>
                        <a:t>J</a:t>
                      </a:r>
                      <a:endParaRPr lang="en-US" altLang="zh-CN">
                        <a:latin typeface="Arial" charset="0"/>
                      </a:endParaRPr>
                    </a:p>
                  </p:txBody>
                </p:sp>
                <p:sp>
                  <p:nvSpPr>
                    <p:cNvPr id="49226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>
                          <a:latin typeface="Times New Roman" pitchFamily="18" charset="0"/>
                        </a:rPr>
                        <a:t>K</a:t>
                      </a:r>
                      <a:endParaRPr lang="en-US" altLang="zh-CN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49203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05" y="1101"/>
                    <a:ext cx="73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>
                        <a:latin typeface="Times New Roman" pitchFamily="18" charset="0"/>
                      </a:rPr>
                      <a:t>Q</a:t>
                    </a:r>
                    <a:r>
                      <a:rPr kumimoji="1" lang="en-US" altLang="zh-CN" baseline="30000">
                        <a:latin typeface="Times New Roman" pitchFamily="18" charset="0"/>
                      </a:rPr>
                      <a:t>n+1</a:t>
                    </a:r>
                    <a:endParaRPr lang="en-US" altLang="zh-CN" baseline="3000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9204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24" y="1401"/>
                    <a:ext cx="360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Q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920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1117"/>
                    <a:ext cx="240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109" y="1117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1389"/>
                    <a:ext cx="240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9208" name="Group 37"/>
                  <p:cNvGrpSpPr>
                    <a:grpSpLocks/>
                  </p:cNvGrpSpPr>
                  <p:nvPr/>
                </p:nvGrpSpPr>
                <p:grpSpPr bwMode="auto">
                  <a:xfrm>
                    <a:off x="3243" y="1394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49223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49224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49209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243" y="1661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49221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49222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49210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3243" y="1924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49219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49220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0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49211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3243" y="2196"/>
                    <a:ext cx="771" cy="327"/>
                    <a:chOff x="3243" y="1101"/>
                    <a:chExt cx="771" cy="327"/>
                  </a:xfrm>
                </p:grpSpPr>
                <p:sp>
                  <p:nvSpPr>
                    <p:cNvPr id="49217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43" y="1101"/>
                      <a:ext cx="408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  <p:sp>
                  <p:nvSpPr>
                    <p:cNvPr id="49218" name="Text Box 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34" y="1101"/>
                      <a:ext cx="380" cy="32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/>
                      <a:r>
                        <a:rPr kumimoji="1" lang="en-US" altLang="zh-CN" sz="2800">
                          <a:latin typeface="Times New Roman" pitchFamily="18" charset="0"/>
                        </a:rPr>
                        <a:t>1</a:t>
                      </a:r>
                      <a:endParaRPr lang="en-US" altLang="zh-CN" sz="2800">
                        <a:latin typeface="Arial" charset="0"/>
                      </a:endParaRPr>
                    </a:p>
                  </p:txBody>
                </p:sp>
              </p:grpSp>
              <p:sp>
                <p:nvSpPr>
                  <p:cNvPr id="4921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2523"/>
                    <a:ext cx="240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13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7" y="1660"/>
                    <a:ext cx="45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0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9214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7" y="1924"/>
                    <a:ext cx="45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1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921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7" y="2196"/>
                    <a:ext cx="451" cy="3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/>
                    <a:r>
                      <a:rPr kumimoji="1" lang="en-US" altLang="zh-CN" sz="2800">
                        <a:latin typeface="Times New Roman" pitchFamily="18" charset="0"/>
                      </a:rPr>
                      <a:t>Q</a:t>
                    </a:r>
                    <a:endParaRPr lang="en-US" altLang="zh-CN" sz="2800">
                      <a:latin typeface="Arial" charset="0"/>
                    </a:endParaRPr>
                  </a:p>
                </p:txBody>
              </p:sp>
              <p:sp>
                <p:nvSpPr>
                  <p:cNvPr id="49216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785" y="1117"/>
                    <a:ext cx="0" cy="139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198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1691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清 </a:t>
                  </a:r>
                  <a:r>
                    <a:rPr lang="en-US" altLang="zh-CN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91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196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置 </a:t>
                  </a:r>
                  <a:r>
                    <a:rPr lang="en-US" altLang="zh-CN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920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30" y="2235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zh-CN" altLang="en-US">
                      <a:latin typeface="Arial" charset="0"/>
                    </a:rPr>
                    <a:t>取 反</a:t>
                  </a:r>
                </a:p>
              </p:txBody>
            </p:sp>
          </p:grpSp>
          <p:sp>
            <p:nvSpPr>
              <p:cNvPr id="49195" name="Line 114"/>
              <p:cNvSpPr>
                <a:spLocks noChangeShapeType="1"/>
              </p:cNvSpPr>
              <p:nvPr/>
            </p:nvSpPr>
            <p:spPr bwMode="auto">
              <a:xfrm>
                <a:off x="1413" y="268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9345" name="Group 193"/>
          <p:cNvGrpSpPr>
            <a:grpSpLocks/>
          </p:cNvGrpSpPr>
          <p:nvPr/>
        </p:nvGrpSpPr>
        <p:grpSpPr bwMode="auto">
          <a:xfrm>
            <a:off x="684213" y="3141663"/>
            <a:ext cx="2879725" cy="2270125"/>
            <a:chOff x="431" y="1979"/>
            <a:chExt cx="1814" cy="1430"/>
          </a:xfrm>
        </p:grpSpPr>
        <p:grpSp>
          <p:nvGrpSpPr>
            <p:cNvPr id="49172" name="Group 29"/>
            <p:cNvGrpSpPr>
              <a:grpSpLocks/>
            </p:cNvGrpSpPr>
            <p:nvPr/>
          </p:nvGrpSpPr>
          <p:grpSpPr bwMode="auto">
            <a:xfrm>
              <a:off x="1429" y="1987"/>
              <a:ext cx="771" cy="288"/>
              <a:chOff x="3243" y="1101"/>
              <a:chExt cx="771" cy="288"/>
            </a:xfrm>
          </p:grpSpPr>
          <p:sp>
            <p:nvSpPr>
              <p:cNvPr id="49190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J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49191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K</a:t>
                </a:r>
                <a:endParaRPr lang="en-US" altLang="zh-CN">
                  <a:latin typeface="Arial" charset="0"/>
                </a:endParaRPr>
              </a:p>
            </p:txBody>
          </p:sp>
        </p:grpSp>
        <p:sp>
          <p:nvSpPr>
            <p:cNvPr id="49173" name="Text Box 19"/>
            <p:cNvSpPr txBox="1">
              <a:spLocks noChangeArrowheads="1"/>
            </p:cNvSpPr>
            <p:nvPr/>
          </p:nvSpPr>
          <p:spPr bwMode="auto">
            <a:xfrm>
              <a:off x="450" y="1979"/>
              <a:ext cx="9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Q</a:t>
              </a: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→</a:t>
              </a:r>
              <a:r>
                <a:rPr kumimoji="1" lang="en-US" altLang="zh-CN">
                  <a:latin typeface="Times New Roman" pitchFamily="18" charset="0"/>
                </a:rPr>
                <a:t>Q</a:t>
              </a:r>
              <a:r>
                <a:rPr kumimoji="1" lang="en-US" altLang="zh-CN" baseline="30000">
                  <a:latin typeface="Times New Roman" pitchFamily="18" charset="0"/>
                </a:rPr>
                <a:t>n+1</a:t>
              </a:r>
              <a:endParaRPr lang="en-US" altLang="zh-CN" baseline="30000">
                <a:latin typeface="Times New Roman" pitchFamily="18" charset="0"/>
              </a:endParaRPr>
            </a:p>
          </p:txBody>
        </p:sp>
        <p:sp>
          <p:nvSpPr>
            <p:cNvPr id="49174" name="Line 32"/>
            <p:cNvSpPr>
              <a:spLocks noChangeShapeType="1"/>
            </p:cNvSpPr>
            <p:nvPr/>
          </p:nvSpPr>
          <p:spPr bwMode="auto">
            <a:xfrm>
              <a:off x="431" y="2003"/>
              <a:ext cx="181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35"/>
            <p:cNvSpPr>
              <a:spLocks noChangeShapeType="1"/>
            </p:cNvSpPr>
            <p:nvPr/>
          </p:nvSpPr>
          <p:spPr bwMode="auto">
            <a:xfrm>
              <a:off x="1352" y="2007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6" name="Line 32"/>
            <p:cNvSpPr>
              <a:spLocks noChangeShapeType="1"/>
            </p:cNvSpPr>
            <p:nvPr/>
          </p:nvSpPr>
          <p:spPr bwMode="auto">
            <a:xfrm>
              <a:off x="431" y="2275"/>
              <a:ext cx="181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177" name="Group 37"/>
            <p:cNvGrpSpPr>
              <a:grpSpLocks/>
            </p:cNvGrpSpPr>
            <p:nvPr/>
          </p:nvGrpSpPr>
          <p:grpSpPr bwMode="auto">
            <a:xfrm>
              <a:off x="447" y="2280"/>
              <a:ext cx="771" cy="327"/>
              <a:chOff x="3243" y="1101"/>
              <a:chExt cx="771" cy="327"/>
            </a:xfrm>
          </p:grpSpPr>
          <p:sp>
            <p:nvSpPr>
              <p:cNvPr id="49188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189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grpSp>
          <p:nvGrpSpPr>
            <p:cNvPr id="49178" name="Group 40"/>
            <p:cNvGrpSpPr>
              <a:grpSpLocks/>
            </p:cNvGrpSpPr>
            <p:nvPr/>
          </p:nvGrpSpPr>
          <p:grpSpPr bwMode="auto">
            <a:xfrm>
              <a:off x="447" y="2547"/>
              <a:ext cx="771" cy="327"/>
              <a:chOff x="3243" y="1101"/>
              <a:chExt cx="771" cy="327"/>
            </a:xfrm>
          </p:grpSpPr>
          <p:sp>
            <p:nvSpPr>
              <p:cNvPr id="49186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187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grpSp>
          <p:nvGrpSpPr>
            <p:cNvPr id="49179" name="Group 43"/>
            <p:cNvGrpSpPr>
              <a:grpSpLocks/>
            </p:cNvGrpSpPr>
            <p:nvPr/>
          </p:nvGrpSpPr>
          <p:grpSpPr bwMode="auto">
            <a:xfrm>
              <a:off x="447" y="2810"/>
              <a:ext cx="771" cy="327"/>
              <a:chOff x="3243" y="1101"/>
              <a:chExt cx="771" cy="327"/>
            </a:xfrm>
          </p:grpSpPr>
          <p:sp>
            <p:nvSpPr>
              <p:cNvPr id="49184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185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grpSp>
          <p:nvGrpSpPr>
            <p:cNvPr id="49180" name="Group 46"/>
            <p:cNvGrpSpPr>
              <a:grpSpLocks/>
            </p:cNvGrpSpPr>
            <p:nvPr/>
          </p:nvGrpSpPr>
          <p:grpSpPr bwMode="auto">
            <a:xfrm>
              <a:off x="447" y="3082"/>
              <a:ext cx="771" cy="327"/>
              <a:chOff x="3243" y="1101"/>
              <a:chExt cx="771" cy="327"/>
            </a:xfrm>
          </p:grpSpPr>
          <p:sp>
            <p:nvSpPr>
              <p:cNvPr id="49182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49183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sp>
          <p:nvSpPr>
            <p:cNvPr id="49181" name="Line 32"/>
            <p:cNvSpPr>
              <a:spLocks noChangeShapeType="1"/>
            </p:cNvSpPr>
            <p:nvPr/>
          </p:nvSpPr>
          <p:spPr bwMode="auto">
            <a:xfrm>
              <a:off x="431" y="3409"/>
              <a:ext cx="181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346" name="Group 194"/>
          <p:cNvGrpSpPr>
            <a:grpSpLocks/>
          </p:cNvGrpSpPr>
          <p:nvPr/>
        </p:nvGrpSpPr>
        <p:grpSpPr bwMode="auto">
          <a:xfrm>
            <a:off x="2271713" y="3617913"/>
            <a:ext cx="1292225" cy="519112"/>
            <a:chOff x="1519" y="3793"/>
            <a:chExt cx="814" cy="327"/>
          </a:xfrm>
        </p:grpSpPr>
        <p:sp>
          <p:nvSpPr>
            <p:cNvPr id="49170" name="Text Box 23"/>
            <p:cNvSpPr txBox="1">
              <a:spLocks noChangeArrowheads="1"/>
            </p:cNvSpPr>
            <p:nvPr/>
          </p:nvSpPr>
          <p:spPr bwMode="auto">
            <a:xfrm>
              <a:off x="1519" y="3793"/>
              <a:ext cx="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itchFamily="18" charset="0"/>
                </a:rPr>
                <a:t>0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49171" name="Text Box 23"/>
            <p:cNvSpPr txBox="1">
              <a:spLocks noChangeArrowheads="1"/>
            </p:cNvSpPr>
            <p:nvPr/>
          </p:nvSpPr>
          <p:spPr bwMode="auto">
            <a:xfrm>
              <a:off x="1882" y="3793"/>
              <a:ext cx="4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endParaRPr lang="en-US" altLang="zh-CN" sz="280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49347" name="Group 195"/>
          <p:cNvGrpSpPr>
            <a:grpSpLocks/>
          </p:cNvGrpSpPr>
          <p:nvPr/>
        </p:nvGrpSpPr>
        <p:grpSpPr bwMode="auto">
          <a:xfrm>
            <a:off x="2271713" y="4049713"/>
            <a:ext cx="1292225" cy="519112"/>
            <a:chOff x="1519" y="3793"/>
            <a:chExt cx="814" cy="327"/>
          </a:xfrm>
        </p:grpSpPr>
        <p:sp>
          <p:nvSpPr>
            <p:cNvPr id="49168" name="Text Box 23"/>
            <p:cNvSpPr txBox="1">
              <a:spLocks noChangeArrowheads="1"/>
            </p:cNvSpPr>
            <p:nvPr/>
          </p:nvSpPr>
          <p:spPr bwMode="auto">
            <a:xfrm>
              <a:off x="1519" y="3793"/>
              <a:ext cx="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itchFamily="18" charset="0"/>
                </a:rPr>
                <a:t>1</a:t>
              </a:r>
              <a:endParaRPr lang="en-US" altLang="zh-CN" sz="2800">
                <a:latin typeface="Arial" charset="0"/>
              </a:endParaRPr>
            </a:p>
          </p:txBody>
        </p:sp>
        <p:sp>
          <p:nvSpPr>
            <p:cNvPr id="49169" name="Text Box 23"/>
            <p:cNvSpPr txBox="1">
              <a:spLocks noChangeArrowheads="1"/>
            </p:cNvSpPr>
            <p:nvPr/>
          </p:nvSpPr>
          <p:spPr bwMode="auto">
            <a:xfrm>
              <a:off x="1882" y="3793"/>
              <a:ext cx="4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endParaRPr lang="en-US" altLang="zh-CN" sz="2800">
                <a:solidFill>
                  <a:srgbClr val="FF0000"/>
                </a:solidFill>
                <a:latin typeface="Arial" charset="0"/>
              </a:endParaRPr>
            </a:p>
          </p:txBody>
        </p:sp>
      </p:grpSp>
      <p:grpSp>
        <p:nvGrpSpPr>
          <p:cNvPr id="49350" name="Group 198"/>
          <p:cNvGrpSpPr>
            <a:grpSpLocks/>
          </p:cNvGrpSpPr>
          <p:nvPr/>
        </p:nvGrpSpPr>
        <p:grpSpPr bwMode="auto">
          <a:xfrm>
            <a:off x="2271713" y="4468813"/>
            <a:ext cx="1292225" cy="519112"/>
            <a:chOff x="1519" y="3793"/>
            <a:chExt cx="814" cy="327"/>
          </a:xfrm>
        </p:grpSpPr>
        <p:sp>
          <p:nvSpPr>
            <p:cNvPr id="49166" name="Text Box 23"/>
            <p:cNvSpPr txBox="1">
              <a:spLocks noChangeArrowheads="1"/>
            </p:cNvSpPr>
            <p:nvPr/>
          </p:nvSpPr>
          <p:spPr bwMode="auto">
            <a:xfrm>
              <a:off x="1519" y="3793"/>
              <a:ext cx="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endParaRPr lang="en-US" altLang="zh-CN" sz="2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9167" name="Text Box 23"/>
            <p:cNvSpPr txBox="1">
              <a:spLocks noChangeArrowheads="1"/>
            </p:cNvSpPr>
            <p:nvPr/>
          </p:nvSpPr>
          <p:spPr bwMode="auto">
            <a:xfrm>
              <a:off x="1882" y="3793"/>
              <a:ext cx="4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itchFamily="18" charset="0"/>
                </a:rPr>
                <a:t>1</a:t>
              </a:r>
              <a:endParaRPr lang="en-US" altLang="zh-CN" sz="2800">
                <a:latin typeface="Arial" charset="0"/>
              </a:endParaRPr>
            </a:p>
          </p:txBody>
        </p:sp>
      </p:grpSp>
      <p:grpSp>
        <p:nvGrpSpPr>
          <p:cNvPr id="49353" name="Group 201"/>
          <p:cNvGrpSpPr>
            <a:grpSpLocks/>
          </p:cNvGrpSpPr>
          <p:nvPr/>
        </p:nvGrpSpPr>
        <p:grpSpPr bwMode="auto">
          <a:xfrm>
            <a:off x="2271713" y="4894263"/>
            <a:ext cx="1292225" cy="519112"/>
            <a:chOff x="1519" y="3793"/>
            <a:chExt cx="814" cy="327"/>
          </a:xfrm>
        </p:grpSpPr>
        <p:sp>
          <p:nvSpPr>
            <p:cNvPr id="49164" name="Text Box 23"/>
            <p:cNvSpPr txBox="1">
              <a:spLocks noChangeArrowheads="1"/>
            </p:cNvSpPr>
            <p:nvPr/>
          </p:nvSpPr>
          <p:spPr bwMode="auto">
            <a:xfrm>
              <a:off x="1519" y="3793"/>
              <a:ext cx="3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d</a:t>
              </a:r>
              <a:endParaRPr lang="en-US" altLang="zh-CN" sz="280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49165" name="Text Box 23"/>
            <p:cNvSpPr txBox="1">
              <a:spLocks noChangeArrowheads="1"/>
            </p:cNvSpPr>
            <p:nvPr/>
          </p:nvSpPr>
          <p:spPr bwMode="auto">
            <a:xfrm>
              <a:off x="1882" y="3793"/>
              <a:ext cx="45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800">
                  <a:latin typeface="Times New Roman" pitchFamily="18" charset="0"/>
                </a:rPr>
                <a:t>0</a:t>
              </a:r>
              <a:endParaRPr lang="en-US" altLang="zh-CN" sz="28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70" grpId="0"/>
      <p:bldP spid="492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65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五、确定激励和输出函数</a:t>
            </a:r>
          </a:p>
        </p:txBody>
      </p:sp>
      <p:grpSp>
        <p:nvGrpSpPr>
          <p:cNvPr id="44110" name="Group 78"/>
          <p:cNvGrpSpPr>
            <a:grpSpLocks/>
          </p:cNvGrpSpPr>
          <p:nvPr/>
        </p:nvGrpSpPr>
        <p:grpSpPr bwMode="auto">
          <a:xfrm>
            <a:off x="900113" y="1196975"/>
            <a:ext cx="3168650" cy="2016125"/>
            <a:chOff x="476" y="1117"/>
            <a:chExt cx="1996" cy="1270"/>
          </a:xfrm>
        </p:grpSpPr>
        <p:sp>
          <p:nvSpPr>
            <p:cNvPr id="50242" name="Text Box 57"/>
            <p:cNvSpPr txBox="1">
              <a:spLocks noChangeArrowheads="1"/>
            </p:cNvSpPr>
            <p:nvPr/>
          </p:nvSpPr>
          <p:spPr bwMode="auto">
            <a:xfrm>
              <a:off x="476" y="1117"/>
              <a:ext cx="1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D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  <p:grpSp>
          <p:nvGrpSpPr>
            <p:cNvPr id="50243" name="Group 77"/>
            <p:cNvGrpSpPr>
              <a:grpSpLocks/>
            </p:cNvGrpSpPr>
            <p:nvPr/>
          </p:nvGrpSpPr>
          <p:grpSpPr bwMode="auto">
            <a:xfrm>
              <a:off x="691" y="1480"/>
              <a:ext cx="1282" cy="907"/>
              <a:chOff x="468" y="1843"/>
              <a:chExt cx="1282" cy="907"/>
            </a:xfrm>
          </p:grpSpPr>
          <p:sp>
            <p:nvSpPr>
              <p:cNvPr id="50244" name="Text Box 18"/>
              <p:cNvSpPr txBox="1">
                <a:spLocks noChangeArrowheads="1"/>
              </p:cNvSpPr>
              <p:nvPr/>
            </p:nvSpPr>
            <p:spPr bwMode="auto">
              <a:xfrm>
                <a:off x="520" y="1843"/>
                <a:ext cx="4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D</a:t>
                </a:r>
                <a:endParaRPr lang="en-US" altLang="zh-CN">
                  <a:latin typeface="Arial" charset="0"/>
                </a:endParaRPr>
              </a:p>
            </p:txBody>
          </p:sp>
          <p:sp>
            <p:nvSpPr>
              <p:cNvPr id="50245" name="Text Box 19"/>
              <p:cNvSpPr txBox="1">
                <a:spLocks noChangeArrowheads="1"/>
              </p:cNvSpPr>
              <p:nvPr/>
            </p:nvSpPr>
            <p:spPr bwMode="auto">
              <a:xfrm>
                <a:off x="1020" y="1843"/>
                <a:ext cx="7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50246" name="Line 32"/>
              <p:cNvSpPr>
                <a:spLocks noChangeShapeType="1"/>
              </p:cNvSpPr>
              <p:nvPr/>
            </p:nvSpPr>
            <p:spPr bwMode="auto">
              <a:xfrm>
                <a:off x="469" y="1859"/>
                <a:ext cx="12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7" name="Line 35"/>
              <p:cNvSpPr>
                <a:spLocks noChangeShapeType="1"/>
              </p:cNvSpPr>
              <p:nvPr/>
            </p:nvSpPr>
            <p:spPr bwMode="auto">
              <a:xfrm>
                <a:off x="1020" y="1859"/>
                <a:ext cx="0" cy="89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48" name="Text Box 17"/>
              <p:cNvSpPr txBox="1">
                <a:spLocks noChangeArrowheads="1"/>
              </p:cNvSpPr>
              <p:nvPr/>
            </p:nvSpPr>
            <p:spPr bwMode="auto">
              <a:xfrm>
                <a:off x="522" y="2136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49" name="Text Box 18"/>
              <p:cNvSpPr txBox="1">
                <a:spLocks noChangeArrowheads="1"/>
              </p:cNvSpPr>
              <p:nvPr/>
            </p:nvSpPr>
            <p:spPr bwMode="auto">
              <a:xfrm>
                <a:off x="538" y="2387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50" name="Text Box 23"/>
              <p:cNvSpPr txBox="1">
                <a:spLocks noChangeArrowheads="1"/>
              </p:cNvSpPr>
              <p:nvPr/>
            </p:nvSpPr>
            <p:spPr bwMode="auto">
              <a:xfrm>
                <a:off x="1111" y="2387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51" name="Text Box 23"/>
              <p:cNvSpPr txBox="1">
                <a:spLocks noChangeArrowheads="1"/>
              </p:cNvSpPr>
              <p:nvPr/>
            </p:nvSpPr>
            <p:spPr bwMode="auto">
              <a:xfrm>
                <a:off x="1114" y="2131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52" name="Line 32"/>
              <p:cNvSpPr>
                <a:spLocks noChangeShapeType="1"/>
              </p:cNvSpPr>
              <p:nvPr/>
            </p:nvSpPr>
            <p:spPr bwMode="auto">
              <a:xfrm>
                <a:off x="468" y="2131"/>
                <a:ext cx="12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53" name="Line 32"/>
              <p:cNvSpPr>
                <a:spLocks noChangeShapeType="1"/>
              </p:cNvSpPr>
              <p:nvPr/>
            </p:nvSpPr>
            <p:spPr bwMode="auto">
              <a:xfrm>
                <a:off x="468" y="2750"/>
                <a:ext cx="122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299" name="Group 123"/>
          <p:cNvGrpSpPr>
            <a:grpSpLocks/>
          </p:cNvGrpSpPr>
          <p:nvPr/>
        </p:nvGrpSpPr>
        <p:grpSpPr bwMode="auto">
          <a:xfrm>
            <a:off x="1117600" y="3860800"/>
            <a:ext cx="2374900" cy="2270125"/>
            <a:chOff x="386" y="2432"/>
            <a:chExt cx="1496" cy="1430"/>
          </a:xfrm>
        </p:grpSpPr>
        <p:sp>
          <p:nvSpPr>
            <p:cNvPr id="50224" name="Text Box 17"/>
            <p:cNvSpPr txBox="1">
              <a:spLocks noChangeArrowheads="1"/>
            </p:cNvSpPr>
            <p:nvPr/>
          </p:nvSpPr>
          <p:spPr bwMode="auto">
            <a:xfrm>
              <a:off x="1429" y="244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D</a:t>
              </a:r>
              <a:endParaRPr lang="en-US" altLang="zh-CN">
                <a:latin typeface="Arial" charset="0"/>
              </a:endParaRPr>
            </a:p>
          </p:txBody>
        </p:sp>
        <p:sp>
          <p:nvSpPr>
            <p:cNvPr id="50225" name="Text Box 19"/>
            <p:cNvSpPr txBox="1">
              <a:spLocks noChangeArrowheads="1"/>
            </p:cNvSpPr>
            <p:nvPr/>
          </p:nvSpPr>
          <p:spPr bwMode="auto">
            <a:xfrm>
              <a:off x="405" y="2432"/>
              <a:ext cx="9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Q</a:t>
              </a: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→</a:t>
              </a:r>
              <a:r>
                <a:rPr kumimoji="1" lang="en-US" altLang="zh-CN">
                  <a:latin typeface="Times New Roman" pitchFamily="18" charset="0"/>
                </a:rPr>
                <a:t>Q</a:t>
              </a:r>
              <a:r>
                <a:rPr kumimoji="1" lang="en-US" altLang="zh-CN" baseline="30000">
                  <a:latin typeface="Times New Roman" pitchFamily="18" charset="0"/>
                </a:rPr>
                <a:t>n+1</a:t>
              </a:r>
              <a:endParaRPr lang="en-US" altLang="zh-CN" baseline="30000">
                <a:latin typeface="Times New Roman" pitchFamily="18" charset="0"/>
              </a:endParaRPr>
            </a:p>
          </p:txBody>
        </p:sp>
        <p:sp>
          <p:nvSpPr>
            <p:cNvPr id="50226" name="Line 32"/>
            <p:cNvSpPr>
              <a:spLocks noChangeShapeType="1"/>
            </p:cNvSpPr>
            <p:nvPr/>
          </p:nvSpPr>
          <p:spPr bwMode="auto">
            <a:xfrm>
              <a:off x="386" y="2456"/>
              <a:ext cx="14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7" name="Line 35"/>
            <p:cNvSpPr>
              <a:spLocks noChangeShapeType="1"/>
            </p:cNvSpPr>
            <p:nvPr/>
          </p:nvSpPr>
          <p:spPr bwMode="auto">
            <a:xfrm>
              <a:off x="1338" y="2460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8" name="Line 32"/>
            <p:cNvSpPr>
              <a:spLocks noChangeShapeType="1"/>
            </p:cNvSpPr>
            <p:nvPr/>
          </p:nvSpPr>
          <p:spPr bwMode="auto">
            <a:xfrm>
              <a:off x="386" y="2728"/>
              <a:ext cx="14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29" name="Group 37"/>
            <p:cNvGrpSpPr>
              <a:grpSpLocks/>
            </p:cNvGrpSpPr>
            <p:nvPr/>
          </p:nvGrpSpPr>
          <p:grpSpPr bwMode="auto">
            <a:xfrm>
              <a:off x="402" y="2733"/>
              <a:ext cx="771" cy="327"/>
              <a:chOff x="3243" y="1101"/>
              <a:chExt cx="771" cy="327"/>
            </a:xfrm>
          </p:grpSpPr>
          <p:sp>
            <p:nvSpPr>
              <p:cNvPr id="50240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41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grpSp>
          <p:nvGrpSpPr>
            <p:cNvPr id="50230" name="Group 40"/>
            <p:cNvGrpSpPr>
              <a:grpSpLocks/>
            </p:cNvGrpSpPr>
            <p:nvPr/>
          </p:nvGrpSpPr>
          <p:grpSpPr bwMode="auto">
            <a:xfrm>
              <a:off x="402" y="3000"/>
              <a:ext cx="771" cy="327"/>
              <a:chOff x="3243" y="1101"/>
              <a:chExt cx="771" cy="327"/>
            </a:xfrm>
          </p:grpSpPr>
          <p:sp>
            <p:nvSpPr>
              <p:cNvPr id="50238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39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grpSp>
          <p:nvGrpSpPr>
            <p:cNvPr id="50231" name="Group 43"/>
            <p:cNvGrpSpPr>
              <a:grpSpLocks/>
            </p:cNvGrpSpPr>
            <p:nvPr/>
          </p:nvGrpSpPr>
          <p:grpSpPr bwMode="auto">
            <a:xfrm>
              <a:off x="402" y="3263"/>
              <a:ext cx="771" cy="327"/>
              <a:chOff x="3243" y="1101"/>
              <a:chExt cx="771" cy="327"/>
            </a:xfrm>
          </p:grpSpPr>
          <p:sp>
            <p:nvSpPr>
              <p:cNvPr id="50236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37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grpSp>
          <p:nvGrpSpPr>
            <p:cNvPr id="50232" name="Group 46"/>
            <p:cNvGrpSpPr>
              <a:grpSpLocks/>
            </p:cNvGrpSpPr>
            <p:nvPr/>
          </p:nvGrpSpPr>
          <p:grpSpPr bwMode="auto">
            <a:xfrm>
              <a:off x="402" y="3535"/>
              <a:ext cx="771" cy="327"/>
              <a:chOff x="3243" y="1101"/>
              <a:chExt cx="771" cy="327"/>
            </a:xfrm>
          </p:grpSpPr>
          <p:sp>
            <p:nvSpPr>
              <p:cNvPr id="50234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35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sp>
          <p:nvSpPr>
            <p:cNvPr id="50233" name="Line 32"/>
            <p:cNvSpPr>
              <a:spLocks noChangeShapeType="1"/>
            </p:cNvSpPr>
            <p:nvPr/>
          </p:nvSpPr>
          <p:spPr bwMode="auto">
            <a:xfrm>
              <a:off x="386" y="3862"/>
              <a:ext cx="14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88" name="Text Box 23"/>
          <p:cNvSpPr txBox="1">
            <a:spLocks noChangeArrowheads="1"/>
          </p:cNvSpPr>
          <p:nvPr/>
        </p:nvSpPr>
        <p:spPr bwMode="auto">
          <a:xfrm>
            <a:off x="2776538" y="4337050"/>
            <a:ext cx="57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imes New Roman" pitchFamily="18" charset="0"/>
              </a:rPr>
              <a:t>0</a:t>
            </a:r>
            <a:endParaRPr lang="en-US" altLang="zh-CN" sz="2800">
              <a:latin typeface="Arial" charset="0"/>
            </a:endParaRPr>
          </a:p>
        </p:txBody>
      </p:sp>
      <p:sp>
        <p:nvSpPr>
          <p:cNvPr id="50300" name="Text Box 23"/>
          <p:cNvSpPr txBox="1">
            <a:spLocks noChangeArrowheads="1"/>
          </p:cNvSpPr>
          <p:nvPr/>
        </p:nvSpPr>
        <p:spPr bwMode="auto">
          <a:xfrm>
            <a:off x="2776538" y="4756150"/>
            <a:ext cx="57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imes New Roman" pitchFamily="18" charset="0"/>
              </a:rPr>
              <a:t>1</a:t>
            </a:r>
            <a:endParaRPr lang="en-US" altLang="zh-CN" sz="2800">
              <a:latin typeface="Arial" charset="0"/>
            </a:endParaRPr>
          </a:p>
        </p:txBody>
      </p:sp>
      <p:sp>
        <p:nvSpPr>
          <p:cNvPr id="50301" name="Text Box 23"/>
          <p:cNvSpPr txBox="1">
            <a:spLocks noChangeArrowheads="1"/>
          </p:cNvSpPr>
          <p:nvPr/>
        </p:nvSpPr>
        <p:spPr bwMode="auto">
          <a:xfrm>
            <a:off x="2771775" y="5157788"/>
            <a:ext cx="57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imes New Roman" pitchFamily="18" charset="0"/>
              </a:rPr>
              <a:t>0</a:t>
            </a:r>
            <a:endParaRPr lang="en-US" altLang="zh-CN" sz="2800">
              <a:latin typeface="Arial" charset="0"/>
            </a:endParaRPr>
          </a:p>
        </p:txBody>
      </p:sp>
      <p:sp>
        <p:nvSpPr>
          <p:cNvPr id="50302" name="Text Box 23"/>
          <p:cNvSpPr txBox="1">
            <a:spLocks noChangeArrowheads="1"/>
          </p:cNvSpPr>
          <p:nvPr/>
        </p:nvSpPr>
        <p:spPr bwMode="auto">
          <a:xfrm>
            <a:off x="2771775" y="5602288"/>
            <a:ext cx="57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imes New Roman" pitchFamily="18" charset="0"/>
              </a:rPr>
              <a:t>1</a:t>
            </a:r>
            <a:endParaRPr lang="en-US" altLang="zh-CN" sz="2800">
              <a:latin typeface="Arial" charset="0"/>
            </a:endParaRPr>
          </a:p>
        </p:txBody>
      </p:sp>
      <p:grpSp>
        <p:nvGrpSpPr>
          <p:cNvPr id="69677" name="Group 45"/>
          <p:cNvGrpSpPr>
            <a:grpSpLocks/>
          </p:cNvGrpSpPr>
          <p:nvPr/>
        </p:nvGrpSpPr>
        <p:grpSpPr bwMode="auto">
          <a:xfrm>
            <a:off x="5003800" y="1196975"/>
            <a:ext cx="3168650" cy="2016125"/>
            <a:chOff x="476" y="935"/>
            <a:chExt cx="1996" cy="1270"/>
          </a:xfrm>
        </p:grpSpPr>
        <p:sp>
          <p:nvSpPr>
            <p:cNvPr id="50210" name="Text Box 57"/>
            <p:cNvSpPr txBox="1">
              <a:spLocks noChangeArrowheads="1"/>
            </p:cNvSpPr>
            <p:nvPr/>
          </p:nvSpPr>
          <p:spPr bwMode="auto">
            <a:xfrm>
              <a:off x="476" y="935"/>
              <a:ext cx="19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>
                  <a:solidFill>
                    <a:schemeClr val="folHlink"/>
                  </a:solidFill>
                  <a:latin typeface="Times New Roman" pitchFamily="18" charset="0"/>
                </a:rPr>
                <a:t>钟控</a:t>
              </a:r>
              <a:r>
                <a:rPr lang="en-US" altLang="zh-CN">
                  <a:latin typeface="Times New Roman" pitchFamily="18" charset="0"/>
                </a:rPr>
                <a:t>T</a:t>
              </a:r>
              <a:r>
                <a:rPr lang="zh-CN" altLang="en-US">
                  <a:latin typeface="Times New Roman" pitchFamily="18" charset="0"/>
                </a:rPr>
                <a:t>触发器</a:t>
              </a:r>
              <a:r>
                <a:rPr lang="zh-CN" altLang="en-US">
                  <a:solidFill>
                    <a:schemeClr val="hlink"/>
                  </a:solidFill>
                  <a:latin typeface="Times New Roman" pitchFamily="18" charset="0"/>
                </a:rPr>
                <a:t>功能表</a:t>
              </a:r>
            </a:p>
          </p:txBody>
        </p:sp>
        <p:grpSp>
          <p:nvGrpSpPr>
            <p:cNvPr id="50211" name="Group 44"/>
            <p:cNvGrpSpPr>
              <a:grpSpLocks/>
            </p:cNvGrpSpPr>
            <p:nvPr/>
          </p:nvGrpSpPr>
          <p:grpSpPr bwMode="auto">
            <a:xfrm>
              <a:off x="691" y="1298"/>
              <a:ext cx="1282" cy="907"/>
              <a:chOff x="691" y="1298"/>
              <a:chExt cx="1282" cy="907"/>
            </a:xfrm>
          </p:grpSpPr>
          <p:grpSp>
            <p:nvGrpSpPr>
              <p:cNvPr id="50212" name="Group 77"/>
              <p:cNvGrpSpPr>
                <a:grpSpLocks/>
              </p:cNvGrpSpPr>
              <p:nvPr/>
            </p:nvGrpSpPr>
            <p:grpSpPr bwMode="auto">
              <a:xfrm>
                <a:off x="691" y="1298"/>
                <a:ext cx="1282" cy="907"/>
                <a:chOff x="468" y="1843"/>
                <a:chExt cx="1282" cy="907"/>
              </a:xfrm>
            </p:grpSpPr>
            <p:sp>
              <p:nvSpPr>
                <p:cNvPr id="5021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20" y="1843"/>
                  <a:ext cx="45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T</a:t>
                  </a:r>
                  <a:endParaRPr lang="en-US" altLang="zh-CN">
                    <a:latin typeface="Arial" charset="0"/>
                  </a:endParaRPr>
                </a:p>
              </p:txBody>
            </p:sp>
            <p:sp>
              <p:nvSpPr>
                <p:cNvPr id="5021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020" y="1843"/>
                  <a:ext cx="73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r>
                    <a:rPr kumimoji="1" lang="en-US" altLang="zh-CN" baseline="30000">
                      <a:latin typeface="Times New Roman" pitchFamily="18" charset="0"/>
                    </a:rPr>
                    <a:t>n+1</a:t>
                  </a:r>
                  <a:endParaRPr lang="en-US" altLang="zh-CN" baseline="30000">
                    <a:latin typeface="Times New Roman" pitchFamily="18" charset="0"/>
                  </a:endParaRPr>
                </a:p>
              </p:txBody>
            </p:sp>
            <p:sp>
              <p:nvSpPr>
                <p:cNvPr id="50216" name="Line 32"/>
                <p:cNvSpPr>
                  <a:spLocks noChangeShapeType="1"/>
                </p:cNvSpPr>
                <p:nvPr/>
              </p:nvSpPr>
              <p:spPr bwMode="auto">
                <a:xfrm>
                  <a:off x="469" y="1859"/>
                  <a:ext cx="122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7" name="Line 35"/>
                <p:cNvSpPr>
                  <a:spLocks noChangeShapeType="1"/>
                </p:cNvSpPr>
                <p:nvPr/>
              </p:nvSpPr>
              <p:spPr bwMode="auto">
                <a:xfrm>
                  <a:off x="1020" y="1859"/>
                  <a:ext cx="0" cy="8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22" y="2136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021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38" y="2387"/>
                  <a:ext cx="3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022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11" y="2387"/>
                  <a:ext cx="45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endParaRPr lang="en-US" altLang="zh-CN">
                    <a:latin typeface="Arial" charset="0"/>
                  </a:endParaRPr>
                </a:p>
              </p:txBody>
            </p:sp>
            <p:sp>
              <p:nvSpPr>
                <p:cNvPr id="5022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14" y="2131"/>
                  <a:ext cx="45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Q</a:t>
                  </a:r>
                  <a:endParaRPr lang="en-US" altLang="zh-CN">
                    <a:latin typeface="Arial" charset="0"/>
                  </a:endParaRPr>
                </a:p>
              </p:txBody>
            </p:sp>
            <p:sp>
              <p:nvSpPr>
                <p:cNvPr id="50222" name="Line 32"/>
                <p:cNvSpPr>
                  <a:spLocks noChangeShapeType="1"/>
                </p:cNvSpPr>
                <p:nvPr/>
              </p:nvSpPr>
              <p:spPr bwMode="auto">
                <a:xfrm>
                  <a:off x="468" y="2131"/>
                  <a:ext cx="122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23" name="Line 32"/>
                <p:cNvSpPr>
                  <a:spLocks noChangeShapeType="1"/>
                </p:cNvSpPr>
                <p:nvPr/>
              </p:nvSpPr>
              <p:spPr bwMode="auto">
                <a:xfrm>
                  <a:off x="468" y="2750"/>
                  <a:ext cx="1224" cy="0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213" name="Line 43"/>
              <p:cNvSpPr>
                <a:spLocks noChangeShapeType="1"/>
              </p:cNvSpPr>
              <p:nvPr/>
            </p:nvSpPr>
            <p:spPr bwMode="auto">
              <a:xfrm>
                <a:off x="1487" y="1896"/>
                <a:ext cx="13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0318" name="Group 142"/>
          <p:cNvGrpSpPr>
            <a:grpSpLocks/>
          </p:cNvGrpSpPr>
          <p:nvPr/>
        </p:nvGrpSpPr>
        <p:grpSpPr bwMode="auto">
          <a:xfrm>
            <a:off x="5148263" y="3860800"/>
            <a:ext cx="2374900" cy="2270125"/>
            <a:chOff x="386" y="2432"/>
            <a:chExt cx="1496" cy="1430"/>
          </a:xfrm>
        </p:grpSpPr>
        <p:sp>
          <p:nvSpPr>
            <p:cNvPr id="50192" name="Text Box 17"/>
            <p:cNvSpPr txBox="1">
              <a:spLocks noChangeArrowheads="1"/>
            </p:cNvSpPr>
            <p:nvPr/>
          </p:nvSpPr>
          <p:spPr bwMode="auto">
            <a:xfrm>
              <a:off x="1429" y="2448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T</a:t>
              </a:r>
              <a:endParaRPr lang="en-US" altLang="zh-CN">
                <a:latin typeface="Arial" charset="0"/>
              </a:endParaRPr>
            </a:p>
          </p:txBody>
        </p:sp>
        <p:sp>
          <p:nvSpPr>
            <p:cNvPr id="50193" name="Text Box 19"/>
            <p:cNvSpPr txBox="1">
              <a:spLocks noChangeArrowheads="1"/>
            </p:cNvSpPr>
            <p:nvPr/>
          </p:nvSpPr>
          <p:spPr bwMode="auto">
            <a:xfrm>
              <a:off x="405" y="2432"/>
              <a:ext cx="9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>
                  <a:latin typeface="Times New Roman" pitchFamily="18" charset="0"/>
                </a:rPr>
                <a:t>Q</a:t>
              </a:r>
              <a:r>
                <a:rPr kumimoji="1" lang="en-US" altLang="zh-CN">
                  <a:latin typeface="Times New Roman" pitchFamily="18" charset="0"/>
                  <a:cs typeface="Times New Roman" pitchFamily="18" charset="0"/>
                </a:rPr>
                <a:t>→</a:t>
              </a:r>
              <a:r>
                <a:rPr kumimoji="1" lang="en-US" altLang="zh-CN">
                  <a:latin typeface="Times New Roman" pitchFamily="18" charset="0"/>
                </a:rPr>
                <a:t>Q</a:t>
              </a:r>
              <a:r>
                <a:rPr kumimoji="1" lang="en-US" altLang="zh-CN" baseline="30000">
                  <a:latin typeface="Times New Roman" pitchFamily="18" charset="0"/>
                </a:rPr>
                <a:t>n+1</a:t>
              </a:r>
              <a:endParaRPr lang="en-US" altLang="zh-CN" baseline="30000">
                <a:latin typeface="Times New Roman" pitchFamily="18" charset="0"/>
              </a:endParaRPr>
            </a:p>
          </p:txBody>
        </p:sp>
        <p:sp>
          <p:nvSpPr>
            <p:cNvPr id="50194" name="Line 32"/>
            <p:cNvSpPr>
              <a:spLocks noChangeShapeType="1"/>
            </p:cNvSpPr>
            <p:nvPr/>
          </p:nvSpPr>
          <p:spPr bwMode="auto">
            <a:xfrm>
              <a:off x="386" y="2456"/>
              <a:ext cx="14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35"/>
            <p:cNvSpPr>
              <a:spLocks noChangeShapeType="1"/>
            </p:cNvSpPr>
            <p:nvPr/>
          </p:nvSpPr>
          <p:spPr bwMode="auto">
            <a:xfrm>
              <a:off x="1338" y="2460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32"/>
            <p:cNvSpPr>
              <a:spLocks noChangeShapeType="1"/>
            </p:cNvSpPr>
            <p:nvPr/>
          </p:nvSpPr>
          <p:spPr bwMode="auto">
            <a:xfrm>
              <a:off x="386" y="2728"/>
              <a:ext cx="14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197" name="Group 37"/>
            <p:cNvGrpSpPr>
              <a:grpSpLocks/>
            </p:cNvGrpSpPr>
            <p:nvPr/>
          </p:nvGrpSpPr>
          <p:grpSpPr bwMode="auto">
            <a:xfrm>
              <a:off x="402" y="2733"/>
              <a:ext cx="771" cy="327"/>
              <a:chOff x="3243" y="1101"/>
              <a:chExt cx="771" cy="327"/>
            </a:xfrm>
          </p:grpSpPr>
          <p:sp>
            <p:nvSpPr>
              <p:cNvPr id="50208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09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grpSp>
          <p:nvGrpSpPr>
            <p:cNvPr id="50198" name="Group 40"/>
            <p:cNvGrpSpPr>
              <a:grpSpLocks/>
            </p:cNvGrpSpPr>
            <p:nvPr/>
          </p:nvGrpSpPr>
          <p:grpSpPr bwMode="auto">
            <a:xfrm>
              <a:off x="402" y="3000"/>
              <a:ext cx="771" cy="327"/>
              <a:chOff x="3243" y="1101"/>
              <a:chExt cx="771" cy="327"/>
            </a:xfrm>
          </p:grpSpPr>
          <p:sp>
            <p:nvSpPr>
              <p:cNvPr id="50206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07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grpSp>
          <p:nvGrpSpPr>
            <p:cNvPr id="50199" name="Group 43"/>
            <p:cNvGrpSpPr>
              <a:grpSpLocks/>
            </p:cNvGrpSpPr>
            <p:nvPr/>
          </p:nvGrpSpPr>
          <p:grpSpPr bwMode="auto">
            <a:xfrm>
              <a:off x="402" y="3263"/>
              <a:ext cx="771" cy="327"/>
              <a:chOff x="3243" y="1101"/>
              <a:chExt cx="771" cy="327"/>
            </a:xfrm>
          </p:grpSpPr>
          <p:sp>
            <p:nvSpPr>
              <p:cNvPr id="50204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05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grpSp>
          <p:nvGrpSpPr>
            <p:cNvPr id="50200" name="Group 46"/>
            <p:cNvGrpSpPr>
              <a:grpSpLocks/>
            </p:cNvGrpSpPr>
            <p:nvPr/>
          </p:nvGrpSpPr>
          <p:grpSpPr bwMode="auto">
            <a:xfrm>
              <a:off x="402" y="3535"/>
              <a:ext cx="771" cy="327"/>
              <a:chOff x="3243" y="1101"/>
              <a:chExt cx="771" cy="327"/>
            </a:xfrm>
          </p:grpSpPr>
          <p:sp>
            <p:nvSpPr>
              <p:cNvPr id="50202" name="Text Box 17"/>
              <p:cNvSpPr txBox="1">
                <a:spLocks noChangeArrowheads="1"/>
              </p:cNvSpPr>
              <p:nvPr/>
            </p:nvSpPr>
            <p:spPr bwMode="auto">
              <a:xfrm>
                <a:off x="3243" y="1101"/>
                <a:ext cx="4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0203" name="Text Box 18"/>
              <p:cNvSpPr txBox="1">
                <a:spLocks noChangeArrowheads="1"/>
              </p:cNvSpPr>
              <p:nvPr/>
            </p:nvSpPr>
            <p:spPr bwMode="auto">
              <a:xfrm>
                <a:off x="3634" y="1101"/>
                <a:ext cx="38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sp>
          <p:nvSpPr>
            <p:cNvPr id="50201" name="Line 32"/>
            <p:cNvSpPr>
              <a:spLocks noChangeShapeType="1"/>
            </p:cNvSpPr>
            <p:nvPr/>
          </p:nvSpPr>
          <p:spPr bwMode="auto">
            <a:xfrm>
              <a:off x="386" y="3862"/>
              <a:ext cx="14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337" name="Text Box 23"/>
          <p:cNvSpPr txBox="1">
            <a:spLocks noChangeArrowheads="1"/>
          </p:cNvSpPr>
          <p:nvPr/>
        </p:nvSpPr>
        <p:spPr bwMode="auto">
          <a:xfrm>
            <a:off x="6807200" y="4337050"/>
            <a:ext cx="57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imes New Roman" pitchFamily="18" charset="0"/>
              </a:rPr>
              <a:t>0</a:t>
            </a:r>
            <a:endParaRPr lang="en-US" altLang="zh-CN" sz="2800">
              <a:latin typeface="Arial" charset="0"/>
            </a:endParaRPr>
          </a:p>
        </p:txBody>
      </p:sp>
      <p:sp>
        <p:nvSpPr>
          <p:cNvPr id="50338" name="Text Box 23"/>
          <p:cNvSpPr txBox="1">
            <a:spLocks noChangeArrowheads="1"/>
          </p:cNvSpPr>
          <p:nvPr/>
        </p:nvSpPr>
        <p:spPr bwMode="auto">
          <a:xfrm>
            <a:off x="6807200" y="4756150"/>
            <a:ext cx="57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imes New Roman" pitchFamily="18" charset="0"/>
              </a:rPr>
              <a:t>1</a:t>
            </a:r>
            <a:endParaRPr lang="en-US" altLang="zh-CN" sz="2800">
              <a:latin typeface="Arial" charset="0"/>
            </a:endParaRPr>
          </a:p>
        </p:txBody>
      </p:sp>
      <p:sp>
        <p:nvSpPr>
          <p:cNvPr id="50339" name="Text Box 23"/>
          <p:cNvSpPr txBox="1">
            <a:spLocks noChangeArrowheads="1"/>
          </p:cNvSpPr>
          <p:nvPr/>
        </p:nvSpPr>
        <p:spPr bwMode="auto">
          <a:xfrm>
            <a:off x="6802438" y="5157788"/>
            <a:ext cx="57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imes New Roman" pitchFamily="18" charset="0"/>
              </a:rPr>
              <a:t>1</a:t>
            </a:r>
            <a:endParaRPr lang="en-US" altLang="zh-CN" sz="2800">
              <a:latin typeface="Arial" charset="0"/>
            </a:endParaRPr>
          </a:p>
        </p:txBody>
      </p:sp>
      <p:sp>
        <p:nvSpPr>
          <p:cNvPr id="50340" name="Text Box 23"/>
          <p:cNvSpPr txBox="1">
            <a:spLocks noChangeArrowheads="1"/>
          </p:cNvSpPr>
          <p:nvPr/>
        </p:nvSpPr>
        <p:spPr bwMode="auto">
          <a:xfrm>
            <a:off x="6802438" y="5602288"/>
            <a:ext cx="57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altLang="zh-CN" sz="2800">
                <a:latin typeface="Times New Roman" pitchFamily="18" charset="0"/>
              </a:rPr>
              <a:t>0</a:t>
            </a:r>
            <a:endParaRPr lang="en-US" altLang="zh-CN" sz="28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8" grpId="0"/>
      <p:bldP spid="50300" grpId="0"/>
      <p:bldP spid="50301" grpId="0"/>
      <p:bldP spid="50302" grpId="0"/>
      <p:bldP spid="50337" grpId="0"/>
      <p:bldP spid="50338" grpId="0"/>
      <p:bldP spid="50339" grpId="0"/>
      <p:bldP spid="503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65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五、确定激励和输出函数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252413" y="981075"/>
            <a:ext cx="4608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例：用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J-K</a:t>
            </a:r>
            <a:r>
              <a:rPr kumimoji="1" lang="zh-CN" altLang="en-US">
                <a:latin typeface="Times New Roman" pitchFamily="18" charset="0"/>
              </a:rPr>
              <a:t>触发器和适当的逻辑门实现如下二进制状态表的功能</a:t>
            </a:r>
          </a:p>
        </p:txBody>
      </p:sp>
      <p:grpSp>
        <p:nvGrpSpPr>
          <p:cNvPr id="35911" name="Group 71"/>
          <p:cNvGrpSpPr>
            <a:grpSpLocks/>
          </p:cNvGrpSpPr>
          <p:nvPr/>
        </p:nvGrpSpPr>
        <p:grpSpPr bwMode="auto">
          <a:xfrm>
            <a:off x="5292725" y="1052513"/>
            <a:ext cx="3606800" cy="3095625"/>
            <a:chOff x="2880" y="2069"/>
            <a:chExt cx="2272" cy="1950"/>
          </a:xfrm>
        </p:grpSpPr>
        <p:sp>
          <p:nvSpPr>
            <p:cNvPr id="51274" name="Text Box 49"/>
            <p:cNvSpPr txBox="1">
              <a:spLocks noChangeArrowheads="1"/>
            </p:cNvSpPr>
            <p:nvPr/>
          </p:nvSpPr>
          <p:spPr bwMode="auto">
            <a:xfrm>
              <a:off x="3485" y="269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1 1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grpSp>
          <p:nvGrpSpPr>
            <p:cNvPr id="51275" name="Group 80"/>
            <p:cNvGrpSpPr>
              <a:grpSpLocks/>
            </p:cNvGrpSpPr>
            <p:nvPr/>
          </p:nvGrpSpPr>
          <p:grpSpPr bwMode="auto">
            <a:xfrm>
              <a:off x="2880" y="2069"/>
              <a:ext cx="2222" cy="1950"/>
              <a:chOff x="386" y="1888"/>
              <a:chExt cx="2222" cy="1950"/>
            </a:xfrm>
          </p:grpSpPr>
          <p:sp>
            <p:nvSpPr>
              <p:cNvPr id="51283" name="Line 36"/>
              <p:cNvSpPr>
                <a:spLocks noChangeShapeType="1"/>
              </p:cNvSpPr>
              <p:nvPr/>
            </p:nvSpPr>
            <p:spPr bwMode="auto">
              <a:xfrm>
                <a:off x="403" y="188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4" name="Line 37"/>
              <p:cNvSpPr>
                <a:spLocks noChangeShapeType="1"/>
              </p:cNvSpPr>
              <p:nvPr/>
            </p:nvSpPr>
            <p:spPr bwMode="auto">
              <a:xfrm>
                <a:off x="403" y="383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5" name="Line 38"/>
              <p:cNvSpPr>
                <a:spLocks noChangeShapeType="1"/>
              </p:cNvSpPr>
              <p:nvPr/>
            </p:nvSpPr>
            <p:spPr bwMode="auto">
              <a:xfrm>
                <a:off x="993" y="1888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6" name="Line 39"/>
              <p:cNvSpPr>
                <a:spLocks noChangeShapeType="1"/>
              </p:cNvSpPr>
              <p:nvPr/>
            </p:nvSpPr>
            <p:spPr bwMode="auto">
              <a:xfrm>
                <a:off x="403" y="25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7" name="Line 40"/>
              <p:cNvSpPr>
                <a:spLocks noChangeShapeType="1"/>
              </p:cNvSpPr>
              <p:nvPr/>
            </p:nvSpPr>
            <p:spPr bwMode="auto">
              <a:xfrm>
                <a:off x="403" y="2840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" name="Line 41"/>
              <p:cNvSpPr>
                <a:spLocks noChangeShapeType="1"/>
              </p:cNvSpPr>
              <p:nvPr/>
            </p:nvSpPr>
            <p:spPr bwMode="auto">
              <a:xfrm>
                <a:off x="403" y="3158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Line 42"/>
              <p:cNvSpPr>
                <a:spLocks noChangeShapeType="1"/>
              </p:cNvSpPr>
              <p:nvPr/>
            </p:nvSpPr>
            <p:spPr bwMode="auto">
              <a:xfrm>
                <a:off x="993" y="2205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Line 43"/>
              <p:cNvSpPr>
                <a:spLocks noChangeShapeType="1"/>
              </p:cNvSpPr>
              <p:nvPr/>
            </p:nvSpPr>
            <p:spPr bwMode="auto">
              <a:xfrm>
                <a:off x="1837" y="220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" name="Text Box 45"/>
              <p:cNvSpPr txBox="1">
                <a:spLocks noChangeArrowheads="1"/>
              </p:cNvSpPr>
              <p:nvPr/>
            </p:nvSpPr>
            <p:spPr bwMode="auto">
              <a:xfrm>
                <a:off x="386" y="2046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51292" name="Text Box 46"/>
              <p:cNvSpPr txBox="1">
                <a:spLocks noChangeArrowheads="1"/>
              </p:cNvSpPr>
              <p:nvPr/>
            </p:nvSpPr>
            <p:spPr bwMode="auto">
              <a:xfrm>
                <a:off x="1048" y="2227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51293" name="Text Box 47"/>
              <p:cNvSpPr txBox="1">
                <a:spLocks noChangeArrowheads="1"/>
              </p:cNvSpPr>
              <p:nvPr/>
            </p:nvSpPr>
            <p:spPr bwMode="auto">
              <a:xfrm>
                <a:off x="1230" y="1888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51294" name="Text Box 48"/>
              <p:cNvSpPr txBox="1">
                <a:spLocks noChangeArrowheads="1"/>
              </p:cNvSpPr>
              <p:nvPr/>
            </p:nvSpPr>
            <p:spPr bwMode="auto">
              <a:xfrm>
                <a:off x="449" y="284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51295" name="Text Box 46"/>
              <p:cNvSpPr txBox="1">
                <a:spLocks noChangeArrowheads="1"/>
              </p:cNvSpPr>
              <p:nvPr/>
            </p:nvSpPr>
            <p:spPr bwMode="auto">
              <a:xfrm>
                <a:off x="1865" y="2235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51296" name="Line 41"/>
              <p:cNvSpPr>
                <a:spLocks noChangeShapeType="1"/>
              </p:cNvSpPr>
              <p:nvPr/>
            </p:nvSpPr>
            <p:spPr bwMode="auto">
              <a:xfrm>
                <a:off x="403" y="3475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7" name="Text Box 48"/>
              <p:cNvSpPr txBox="1">
                <a:spLocks noChangeArrowheads="1"/>
              </p:cNvSpPr>
              <p:nvPr/>
            </p:nvSpPr>
            <p:spPr bwMode="auto">
              <a:xfrm>
                <a:off x="453" y="25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sp>
            <p:nvSpPr>
              <p:cNvPr id="51298" name="Text Box 48"/>
              <p:cNvSpPr txBox="1">
                <a:spLocks noChangeArrowheads="1"/>
              </p:cNvSpPr>
              <p:nvPr/>
            </p:nvSpPr>
            <p:spPr bwMode="auto">
              <a:xfrm>
                <a:off x="447" y="350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  <p:sp>
            <p:nvSpPr>
              <p:cNvPr id="51299" name="Text Box 48"/>
              <p:cNvSpPr txBox="1">
                <a:spLocks noChangeArrowheads="1"/>
              </p:cNvSpPr>
              <p:nvPr/>
            </p:nvSpPr>
            <p:spPr bwMode="auto">
              <a:xfrm>
                <a:off x="451" y="318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</p:grpSp>
        <p:sp>
          <p:nvSpPr>
            <p:cNvPr id="51276" name="Text Box 49"/>
            <p:cNvSpPr txBox="1">
              <a:spLocks noChangeArrowheads="1"/>
            </p:cNvSpPr>
            <p:nvPr/>
          </p:nvSpPr>
          <p:spPr bwMode="auto">
            <a:xfrm>
              <a:off x="4331" y="269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0 1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1277" name="Text Box 49"/>
            <p:cNvSpPr txBox="1">
              <a:spLocks noChangeArrowheads="1"/>
            </p:cNvSpPr>
            <p:nvPr/>
          </p:nvSpPr>
          <p:spPr bwMode="auto">
            <a:xfrm>
              <a:off x="3490" y="305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0 0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1278" name="Text Box 49"/>
            <p:cNvSpPr txBox="1">
              <a:spLocks noChangeArrowheads="1"/>
            </p:cNvSpPr>
            <p:nvPr/>
          </p:nvSpPr>
          <p:spPr bwMode="auto">
            <a:xfrm>
              <a:off x="3498" y="3355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0 0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51279" name="Text Box 49"/>
            <p:cNvSpPr txBox="1">
              <a:spLocks noChangeArrowheads="1"/>
            </p:cNvSpPr>
            <p:nvPr/>
          </p:nvSpPr>
          <p:spPr bwMode="auto">
            <a:xfrm>
              <a:off x="3498" y="369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0 1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1280" name="Text Box 49"/>
            <p:cNvSpPr txBox="1">
              <a:spLocks noChangeArrowheads="1"/>
            </p:cNvSpPr>
            <p:nvPr/>
          </p:nvSpPr>
          <p:spPr bwMode="auto">
            <a:xfrm>
              <a:off x="4331" y="305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0 0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51281" name="Text Box 49"/>
            <p:cNvSpPr txBox="1">
              <a:spLocks noChangeArrowheads="1"/>
            </p:cNvSpPr>
            <p:nvPr/>
          </p:nvSpPr>
          <p:spPr bwMode="auto">
            <a:xfrm>
              <a:off x="4331" y="335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1 0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51282" name="Text Box 49"/>
            <p:cNvSpPr txBox="1">
              <a:spLocks noChangeArrowheads="1"/>
            </p:cNvSpPr>
            <p:nvPr/>
          </p:nvSpPr>
          <p:spPr bwMode="auto">
            <a:xfrm>
              <a:off x="4336" y="368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1 1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</p:grpSp>
      <p:grpSp>
        <p:nvGrpSpPr>
          <p:cNvPr id="51288" name="Group 88"/>
          <p:cNvGrpSpPr>
            <a:grpSpLocks/>
          </p:cNvGrpSpPr>
          <p:nvPr/>
        </p:nvGrpSpPr>
        <p:grpSpPr bwMode="auto">
          <a:xfrm>
            <a:off x="5651500" y="4325938"/>
            <a:ext cx="2879725" cy="2271712"/>
            <a:chOff x="3560" y="2725"/>
            <a:chExt cx="1814" cy="1431"/>
          </a:xfrm>
        </p:grpSpPr>
        <p:grpSp>
          <p:nvGrpSpPr>
            <p:cNvPr id="51241" name="Group 55"/>
            <p:cNvGrpSpPr>
              <a:grpSpLocks/>
            </p:cNvGrpSpPr>
            <p:nvPr/>
          </p:nvGrpSpPr>
          <p:grpSpPr bwMode="auto">
            <a:xfrm>
              <a:off x="3560" y="2725"/>
              <a:ext cx="1814" cy="1430"/>
              <a:chOff x="431" y="1979"/>
              <a:chExt cx="1814" cy="1430"/>
            </a:xfrm>
          </p:grpSpPr>
          <p:grpSp>
            <p:nvGrpSpPr>
              <p:cNvPr id="51254" name="Group 29"/>
              <p:cNvGrpSpPr>
                <a:grpSpLocks/>
              </p:cNvGrpSpPr>
              <p:nvPr/>
            </p:nvGrpSpPr>
            <p:grpSpPr bwMode="auto">
              <a:xfrm>
                <a:off x="1429" y="1987"/>
                <a:ext cx="771" cy="288"/>
                <a:chOff x="3243" y="1101"/>
                <a:chExt cx="771" cy="288"/>
              </a:xfrm>
            </p:grpSpPr>
            <p:sp>
              <p:nvSpPr>
                <p:cNvPr id="5127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43" y="1101"/>
                  <a:ext cx="40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J</a:t>
                  </a:r>
                  <a:endParaRPr lang="en-US" altLang="zh-CN">
                    <a:latin typeface="Arial" charset="0"/>
                  </a:endParaRPr>
                </a:p>
              </p:txBody>
            </p:sp>
            <p:sp>
              <p:nvSpPr>
                <p:cNvPr id="512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34" y="1101"/>
                  <a:ext cx="3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>
                      <a:latin typeface="Times New Roman" pitchFamily="18" charset="0"/>
                    </a:rPr>
                    <a:t>K</a:t>
                  </a:r>
                  <a:endParaRPr lang="en-US" altLang="zh-CN">
                    <a:latin typeface="Arial" charset="0"/>
                  </a:endParaRPr>
                </a:p>
              </p:txBody>
            </p:sp>
          </p:grpSp>
          <p:sp>
            <p:nvSpPr>
              <p:cNvPr id="51255" name="Text Box 19"/>
              <p:cNvSpPr txBox="1">
                <a:spLocks noChangeArrowheads="1"/>
              </p:cNvSpPr>
              <p:nvPr/>
            </p:nvSpPr>
            <p:spPr bwMode="auto">
              <a:xfrm>
                <a:off x="450" y="1979"/>
                <a:ext cx="97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>
                    <a:latin typeface="Times New Roman" pitchFamily="18" charset="0"/>
                    <a:cs typeface="Times New Roman" pitchFamily="18" charset="0"/>
                  </a:rPr>
                  <a:t>→</a:t>
                </a:r>
                <a:r>
                  <a:rPr kumimoji="1" lang="en-US" altLang="zh-CN">
                    <a:latin typeface="Times New Roman" pitchFamily="18" charset="0"/>
                  </a:rPr>
                  <a:t>Q</a:t>
                </a:r>
                <a:r>
                  <a:rPr kumimoji="1" lang="en-US" altLang="zh-CN" baseline="30000">
                    <a:latin typeface="Times New Roman" pitchFamily="18" charset="0"/>
                  </a:rPr>
                  <a:t>n+1</a:t>
                </a:r>
                <a:endParaRPr lang="en-US" altLang="zh-CN" baseline="30000">
                  <a:latin typeface="Times New Roman" pitchFamily="18" charset="0"/>
                </a:endParaRPr>
              </a:p>
            </p:txBody>
          </p:sp>
          <p:sp>
            <p:nvSpPr>
              <p:cNvPr id="51256" name="Line 32"/>
              <p:cNvSpPr>
                <a:spLocks noChangeShapeType="1"/>
              </p:cNvSpPr>
              <p:nvPr/>
            </p:nvSpPr>
            <p:spPr bwMode="auto">
              <a:xfrm>
                <a:off x="431" y="2003"/>
                <a:ext cx="181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7" name="Line 35"/>
              <p:cNvSpPr>
                <a:spLocks noChangeShapeType="1"/>
              </p:cNvSpPr>
              <p:nvPr/>
            </p:nvSpPr>
            <p:spPr bwMode="auto">
              <a:xfrm>
                <a:off x="1352" y="2007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58" name="Line 32"/>
              <p:cNvSpPr>
                <a:spLocks noChangeShapeType="1"/>
              </p:cNvSpPr>
              <p:nvPr/>
            </p:nvSpPr>
            <p:spPr bwMode="auto">
              <a:xfrm>
                <a:off x="431" y="2275"/>
                <a:ext cx="181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259" name="Group 37"/>
              <p:cNvGrpSpPr>
                <a:grpSpLocks/>
              </p:cNvGrpSpPr>
              <p:nvPr/>
            </p:nvGrpSpPr>
            <p:grpSpPr bwMode="auto">
              <a:xfrm>
                <a:off x="447" y="2280"/>
                <a:ext cx="771" cy="327"/>
                <a:chOff x="3243" y="1101"/>
                <a:chExt cx="771" cy="327"/>
              </a:xfrm>
            </p:grpSpPr>
            <p:sp>
              <p:nvSpPr>
                <p:cNvPr id="5127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43" y="1101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127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34" y="1101"/>
                  <a:ext cx="3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</p:grpSp>
          <p:grpSp>
            <p:nvGrpSpPr>
              <p:cNvPr id="51260" name="Group 40"/>
              <p:cNvGrpSpPr>
                <a:grpSpLocks/>
              </p:cNvGrpSpPr>
              <p:nvPr/>
            </p:nvGrpSpPr>
            <p:grpSpPr bwMode="auto">
              <a:xfrm>
                <a:off x="447" y="2547"/>
                <a:ext cx="771" cy="327"/>
                <a:chOff x="3243" y="1101"/>
                <a:chExt cx="771" cy="327"/>
              </a:xfrm>
            </p:grpSpPr>
            <p:sp>
              <p:nvSpPr>
                <p:cNvPr id="5126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43" y="1101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12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34" y="1101"/>
                  <a:ext cx="3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</p:grpSp>
          <p:grpSp>
            <p:nvGrpSpPr>
              <p:cNvPr id="51261" name="Group 43"/>
              <p:cNvGrpSpPr>
                <a:grpSpLocks/>
              </p:cNvGrpSpPr>
              <p:nvPr/>
            </p:nvGrpSpPr>
            <p:grpSpPr bwMode="auto">
              <a:xfrm>
                <a:off x="447" y="2810"/>
                <a:ext cx="771" cy="327"/>
                <a:chOff x="3243" y="1101"/>
                <a:chExt cx="771" cy="327"/>
              </a:xfrm>
            </p:grpSpPr>
            <p:sp>
              <p:nvSpPr>
                <p:cNvPr id="5126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43" y="1101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126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34" y="1101"/>
                  <a:ext cx="3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0</a:t>
                  </a:r>
                  <a:endParaRPr lang="en-US" altLang="zh-CN" sz="2800">
                    <a:latin typeface="Arial" charset="0"/>
                  </a:endParaRPr>
                </a:p>
              </p:txBody>
            </p:sp>
          </p:grpSp>
          <p:grpSp>
            <p:nvGrpSpPr>
              <p:cNvPr id="51262" name="Group 46"/>
              <p:cNvGrpSpPr>
                <a:grpSpLocks/>
              </p:cNvGrpSpPr>
              <p:nvPr/>
            </p:nvGrpSpPr>
            <p:grpSpPr bwMode="auto">
              <a:xfrm>
                <a:off x="447" y="3082"/>
                <a:ext cx="771" cy="327"/>
                <a:chOff x="3243" y="1101"/>
                <a:chExt cx="771" cy="327"/>
              </a:xfrm>
            </p:grpSpPr>
            <p:sp>
              <p:nvSpPr>
                <p:cNvPr id="5126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43" y="1101"/>
                  <a:ext cx="408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  <p:sp>
              <p:nvSpPr>
                <p:cNvPr id="5126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634" y="1101"/>
                  <a:ext cx="38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en-US" altLang="zh-CN" sz="2800">
                      <a:latin typeface="Times New Roman" pitchFamily="18" charset="0"/>
                    </a:rPr>
                    <a:t>1</a:t>
                  </a:r>
                  <a:endParaRPr lang="en-US" altLang="zh-CN" sz="2800">
                    <a:latin typeface="Arial" charset="0"/>
                  </a:endParaRPr>
                </a:p>
              </p:txBody>
            </p:sp>
          </p:grpSp>
          <p:sp>
            <p:nvSpPr>
              <p:cNvPr id="51263" name="Line 32"/>
              <p:cNvSpPr>
                <a:spLocks noChangeShapeType="1"/>
              </p:cNvSpPr>
              <p:nvPr/>
            </p:nvSpPr>
            <p:spPr bwMode="auto">
              <a:xfrm>
                <a:off x="431" y="3409"/>
                <a:ext cx="1814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42" name="Group 76"/>
            <p:cNvGrpSpPr>
              <a:grpSpLocks/>
            </p:cNvGrpSpPr>
            <p:nvPr/>
          </p:nvGrpSpPr>
          <p:grpSpPr bwMode="auto">
            <a:xfrm>
              <a:off x="4560" y="3025"/>
              <a:ext cx="814" cy="327"/>
              <a:chOff x="1519" y="3793"/>
              <a:chExt cx="814" cy="327"/>
            </a:xfrm>
          </p:grpSpPr>
          <p:sp>
            <p:nvSpPr>
              <p:cNvPr id="51252" name="Text Box 23"/>
              <p:cNvSpPr txBox="1">
                <a:spLocks noChangeArrowheads="1"/>
              </p:cNvSpPr>
              <p:nvPr/>
            </p:nvSpPr>
            <p:spPr bwMode="auto">
              <a:xfrm>
                <a:off x="1519" y="3793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1253" name="Text Box 23"/>
              <p:cNvSpPr txBox="1">
                <a:spLocks noChangeArrowheads="1"/>
              </p:cNvSpPr>
              <p:nvPr/>
            </p:nvSpPr>
            <p:spPr bwMode="auto">
              <a:xfrm>
                <a:off x="1882" y="3793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endParaRPr lang="en-US" altLang="zh-CN" sz="2800">
                  <a:solidFill>
                    <a:srgbClr val="FF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51243" name="Group 79"/>
            <p:cNvGrpSpPr>
              <a:grpSpLocks/>
            </p:cNvGrpSpPr>
            <p:nvPr/>
          </p:nvGrpSpPr>
          <p:grpSpPr bwMode="auto">
            <a:xfrm>
              <a:off x="4560" y="3297"/>
              <a:ext cx="814" cy="327"/>
              <a:chOff x="1519" y="3793"/>
              <a:chExt cx="814" cy="327"/>
            </a:xfrm>
          </p:grpSpPr>
          <p:sp>
            <p:nvSpPr>
              <p:cNvPr id="51250" name="Text Box 23"/>
              <p:cNvSpPr txBox="1">
                <a:spLocks noChangeArrowheads="1"/>
              </p:cNvSpPr>
              <p:nvPr/>
            </p:nvSpPr>
            <p:spPr bwMode="auto">
              <a:xfrm>
                <a:off x="1519" y="3793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  <p:sp>
            <p:nvSpPr>
              <p:cNvPr id="51251" name="Text Box 23"/>
              <p:cNvSpPr txBox="1">
                <a:spLocks noChangeArrowheads="1"/>
              </p:cNvSpPr>
              <p:nvPr/>
            </p:nvSpPr>
            <p:spPr bwMode="auto">
              <a:xfrm>
                <a:off x="1882" y="3793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endParaRPr lang="en-US" altLang="zh-CN" sz="2800">
                  <a:solidFill>
                    <a:srgbClr val="FF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51244" name="Group 82"/>
            <p:cNvGrpSpPr>
              <a:grpSpLocks/>
            </p:cNvGrpSpPr>
            <p:nvPr/>
          </p:nvGrpSpPr>
          <p:grpSpPr bwMode="auto">
            <a:xfrm>
              <a:off x="4560" y="3561"/>
              <a:ext cx="814" cy="327"/>
              <a:chOff x="1519" y="3793"/>
              <a:chExt cx="814" cy="327"/>
            </a:xfrm>
          </p:grpSpPr>
          <p:sp>
            <p:nvSpPr>
              <p:cNvPr id="51248" name="Text Box 23"/>
              <p:cNvSpPr txBox="1">
                <a:spLocks noChangeArrowheads="1"/>
              </p:cNvSpPr>
              <p:nvPr/>
            </p:nvSpPr>
            <p:spPr bwMode="auto">
              <a:xfrm>
                <a:off x="1519" y="3793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endParaRPr lang="en-US" altLang="zh-CN" sz="2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51249" name="Text Box 23"/>
              <p:cNvSpPr txBox="1">
                <a:spLocks noChangeArrowheads="1"/>
              </p:cNvSpPr>
              <p:nvPr/>
            </p:nvSpPr>
            <p:spPr bwMode="auto">
              <a:xfrm>
                <a:off x="1882" y="3793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1</a:t>
                </a:r>
                <a:endParaRPr lang="en-US" altLang="zh-CN" sz="2800">
                  <a:latin typeface="Arial" charset="0"/>
                </a:endParaRPr>
              </a:p>
            </p:txBody>
          </p:sp>
        </p:grpSp>
        <p:grpSp>
          <p:nvGrpSpPr>
            <p:cNvPr id="51245" name="Group 85"/>
            <p:cNvGrpSpPr>
              <a:grpSpLocks/>
            </p:cNvGrpSpPr>
            <p:nvPr/>
          </p:nvGrpSpPr>
          <p:grpSpPr bwMode="auto">
            <a:xfrm>
              <a:off x="4560" y="3829"/>
              <a:ext cx="814" cy="327"/>
              <a:chOff x="1519" y="3793"/>
              <a:chExt cx="814" cy="327"/>
            </a:xfrm>
          </p:grpSpPr>
          <p:sp>
            <p:nvSpPr>
              <p:cNvPr id="51246" name="Text Box 23"/>
              <p:cNvSpPr txBox="1">
                <a:spLocks noChangeArrowheads="1"/>
              </p:cNvSpPr>
              <p:nvPr/>
            </p:nvSpPr>
            <p:spPr bwMode="auto">
              <a:xfrm>
                <a:off x="1519" y="3793"/>
                <a:ext cx="36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endParaRPr lang="en-US" altLang="zh-CN" sz="280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sp>
            <p:nvSpPr>
              <p:cNvPr id="51247" name="Text Box 23"/>
              <p:cNvSpPr txBox="1">
                <a:spLocks noChangeArrowheads="1"/>
              </p:cNvSpPr>
              <p:nvPr/>
            </p:nvSpPr>
            <p:spPr bwMode="auto">
              <a:xfrm>
                <a:off x="1882" y="3793"/>
                <a:ext cx="45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800">
                    <a:latin typeface="Times New Roman" pitchFamily="18" charset="0"/>
                  </a:rPr>
                  <a:t>0</a:t>
                </a:r>
                <a:endParaRPr lang="en-US" altLang="zh-CN" sz="2800">
                  <a:latin typeface="Arial" charset="0"/>
                </a:endParaRPr>
              </a:p>
            </p:txBody>
          </p:sp>
        </p:grpSp>
      </p:grpSp>
      <p:sp>
        <p:nvSpPr>
          <p:cNvPr id="51289" name="Rectangle 89"/>
          <p:cNvSpPr>
            <a:spLocks noChangeArrowheads="1"/>
          </p:cNvSpPr>
          <p:nvPr/>
        </p:nvSpPr>
        <p:spPr bwMode="auto">
          <a:xfrm>
            <a:off x="5722938" y="2133600"/>
            <a:ext cx="288925" cy="1871663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0" name="Rectangle 90"/>
          <p:cNvSpPr>
            <a:spLocks noChangeArrowheads="1"/>
          </p:cNvSpPr>
          <p:nvPr/>
        </p:nvSpPr>
        <p:spPr bwMode="auto">
          <a:xfrm>
            <a:off x="6731000" y="2133600"/>
            <a:ext cx="288925" cy="1871663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91" name="Rectangle 91"/>
          <p:cNvSpPr>
            <a:spLocks noChangeArrowheads="1"/>
          </p:cNvSpPr>
          <p:nvPr/>
        </p:nvSpPr>
        <p:spPr bwMode="auto">
          <a:xfrm>
            <a:off x="8027988" y="2133600"/>
            <a:ext cx="288925" cy="1871663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12" name="Text Box 49"/>
          <p:cNvSpPr txBox="1">
            <a:spLocks noChangeArrowheads="1"/>
          </p:cNvSpPr>
          <p:nvPr/>
        </p:nvSpPr>
        <p:spPr bwMode="auto">
          <a:xfrm>
            <a:off x="1331913" y="377666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  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  d  0</a:t>
            </a:r>
          </a:p>
        </p:txBody>
      </p:sp>
      <p:grpSp>
        <p:nvGrpSpPr>
          <p:cNvPr id="51321" name="Group 121"/>
          <p:cNvGrpSpPr>
            <a:grpSpLocks/>
          </p:cNvGrpSpPr>
          <p:nvPr/>
        </p:nvGrpSpPr>
        <p:grpSpPr bwMode="auto">
          <a:xfrm>
            <a:off x="115888" y="2205038"/>
            <a:ext cx="5032375" cy="3625850"/>
            <a:chOff x="73" y="1146"/>
            <a:chExt cx="3170" cy="2284"/>
          </a:xfrm>
        </p:grpSpPr>
        <p:sp>
          <p:nvSpPr>
            <p:cNvPr id="51221" name="Text Box 49"/>
            <p:cNvSpPr txBox="1">
              <a:spLocks noChangeArrowheads="1"/>
            </p:cNvSpPr>
            <p:nvPr/>
          </p:nvSpPr>
          <p:spPr bwMode="auto">
            <a:xfrm>
              <a:off x="658" y="1819"/>
              <a:ext cx="14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J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 K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1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J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0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K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0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51222" name="Text Box 47"/>
            <p:cNvSpPr txBox="1">
              <a:spLocks noChangeArrowheads="1"/>
            </p:cNvSpPr>
            <p:nvPr/>
          </p:nvSpPr>
          <p:spPr bwMode="auto">
            <a:xfrm>
              <a:off x="838" y="1146"/>
              <a:ext cx="14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latin typeface="Times New Roman" pitchFamily="18" charset="0"/>
                </a:rPr>
                <a:t>激励 </a:t>
              </a:r>
              <a:r>
                <a:rPr lang="en-US" altLang="zh-CN">
                  <a:latin typeface="Times New Roman" pitchFamily="18" charset="0"/>
                </a:rPr>
                <a:t>/ </a:t>
              </a:r>
              <a:r>
                <a:rPr lang="zh-CN" altLang="en-US">
                  <a:latin typeface="Times New Roman" pitchFamily="18" charset="0"/>
                </a:rPr>
                <a:t>输出</a:t>
              </a:r>
            </a:p>
          </p:txBody>
        </p:sp>
        <p:grpSp>
          <p:nvGrpSpPr>
            <p:cNvPr id="51223" name="Group 119"/>
            <p:cNvGrpSpPr>
              <a:grpSpLocks/>
            </p:cNvGrpSpPr>
            <p:nvPr/>
          </p:nvGrpSpPr>
          <p:grpSpPr bwMode="auto">
            <a:xfrm>
              <a:off x="73" y="1480"/>
              <a:ext cx="2943" cy="1950"/>
              <a:chOff x="73" y="1480"/>
              <a:chExt cx="2943" cy="1950"/>
            </a:xfrm>
          </p:grpSpPr>
          <p:sp>
            <p:nvSpPr>
              <p:cNvPr id="51225" name="Line 36"/>
              <p:cNvSpPr>
                <a:spLocks noChangeShapeType="1"/>
              </p:cNvSpPr>
              <p:nvPr/>
            </p:nvSpPr>
            <p:spPr bwMode="auto">
              <a:xfrm>
                <a:off x="221" y="1480"/>
                <a:ext cx="27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6" name="Line 37"/>
              <p:cNvSpPr>
                <a:spLocks noChangeShapeType="1"/>
              </p:cNvSpPr>
              <p:nvPr/>
            </p:nvSpPr>
            <p:spPr bwMode="auto">
              <a:xfrm>
                <a:off x="221" y="3430"/>
                <a:ext cx="27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" name="Line 38"/>
              <p:cNvSpPr>
                <a:spLocks noChangeShapeType="1"/>
              </p:cNvSpPr>
              <p:nvPr/>
            </p:nvSpPr>
            <p:spPr bwMode="auto">
              <a:xfrm>
                <a:off x="811" y="1480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8" name="Line 39"/>
              <p:cNvSpPr>
                <a:spLocks noChangeShapeType="1"/>
              </p:cNvSpPr>
              <p:nvPr/>
            </p:nvSpPr>
            <p:spPr bwMode="auto">
              <a:xfrm>
                <a:off x="221" y="2115"/>
                <a:ext cx="2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9" name="Line 40"/>
              <p:cNvSpPr>
                <a:spLocks noChangeShapeType="1"/>
              </p:cNvSpPr>
              <p:nvPr/>
            </p:nvSpPr>
            <p:spPr bwMode="auto">
              <a:xfrm>
                <a:off x="221" y="2432"/>
                <a:ext cx="2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0" name="Line 41"/>
              <p:cNvSpPr>
                <a:spLocks noChangeShapeType="1"/>
              </p:cNvSpPr>
              <p:nvPr/>
            </p:nvSpPr>
            <p:spPr bwMode="auto">
              <a:xfrm>
                <a:off x="221" y="2750"/>
                <a:ext cx="2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1" name="Line 42"/>
              <p:cNvSpPr>
                <a:spLocks noChangeShapeType="1"/>
              </p:cNvSpPr>
              <p:nvPr/>
            </p:nvSpPr>
            <p:spPr bwMode="auto">
              <a:xfrm>
                <a:off x="811" y="1797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2" name="Line 43"/>
              <p:cNvSpPr>
                <a:spLocks noChangeShapeType="1"/>
              </p:cNvSpPr>
              <p:nvPr/>
            </p:nvSpPr>
            <p:spPr bwMode="auto">
              <a:xfrm>
                <a:off x="1928" y="1480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3" name="Text Box 45"/>
              <p:cNvSpPr txBox="1">
                <a:spLocks noChangeArrowheads="1"/>
              </p:cNvSpPr>
              <p:nvPr/>
            </p:nvSpPr>
            <p:spPr bwMode="auto">
              <a:xfrm>
                <a:off x="73" y="1638"/>
                <a:ext cx="8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Q1Q0</a:t>
                </a:r>
              </a:p>
            </p:txBody>
          </p:sp>
          <p:sp>
            <p:nvSpPr>
              <p:cNvPr id="51234" name="Text Box 46"/>
              <p:cNvSpPr txBox="1">
                <a:spLocks noChangeArrowheads="1"/>
              </p:cNvSpPr>
              <p:nvPr/>
            </p:nvSpPr>
            <p:spPr bwMode="auto">
              <a:xfrm>
                <a:off x="1048" y="1488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51235" name="Text Box 48"/>
              <p:cNvSpPr txBox="1">
                <a:spLocks noChangeArrowheads="1"/>
              </p:cNvSpPr>
              <p:nvPr/>
            </p:nvSpPr>
            <p:spPr bwMode="auto">
              <a:xfrm>
                <a:off x="267" y="244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51236" name="Text Box 46"/>
              <p:cNvSpPr txBox="1">
                <a:spLocks noChangeArrowheads="1"/>
              </p:cNvSpPr>
              <p:nvPr/>
            </p:nvSpPr>
            <p:spPr bwMode="auto">
              <a:xfrm>
                <a:off x="2182" y="1496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51237" name="Line 41"/>
              <p:cNvSpPr>
                <a:spLocks noChangeShapeType="1"/>
              </p:cNvSpPr>
              <p:nvPr/>
            </p:nvSpPr>
            <p:spPr bwMode="auto">
              <a:xfrm>
                <a:off x="221" y="3067"/>
                <a:ext cx="2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38" name="Text Box 48"/>
              <p:cNvSpPr txBox="1">
                <a:spLocks noChangeArrowheads="1"/>
              </p:cNvSpPr>
              <p:nvPr/>
            </p:nvSpPr>
            <p:spPr bwMode="auto">
              <a:xfrm>
                <a:off x="271" y="211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sp>
            <p:nvSpPr>
              <p:cNvPr id="51239" name="Text Box 48"/>
              <p:cNvSpPr txBox="1">
                <a:spLocks noChangeArrowheads="1"/>
              </p:cNvSpPr>
              <p:nvPr/>
            </p:nvSpPr>
            <p:spPr bwMode="auto">
              <a:xfrm>
                <a:off x="265" y="309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  <p:sp>
            <p:nvSpPr>
              <p:cNvPr id="51240" name="Text Box 48"/>
              <p:cNvSpPr txBox="1">
                <a:spLocks noChangeArrowheads="1"/>
              </p:cNvSpPr>
              <p:nvPr/>
            </p:nvSpPr>
            <p:spPr bwMode="auto">
              <a:xfrm>
                <a:off x="269" y="277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</p:grpSp>
        <p:sp>
          <p:nvSpPr>
            <p:cNvPr id="51224" name="Text Box 49"/>
            <p:cNvSpPr txBox="1">
              <a:spLocks noChangeArrowheads="1"/>
            </p:cNvSpPr>
            <p:nvPr/>
          </p:nvSpPr>
          <p:spPr bwMode="auto">
            <a:xfrm>
              <a:off x="1808" y="1821"/>
              <a:ext cx="14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J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 K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1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J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0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K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0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51322" name="Text Box 49"/>
          <p:cNvSpPr txBox="1">
            <a:spLocks noChangeArrowheads="1"/>
          </p:cNvSpPr>
          <p:nvPr/>
        </p:nvSpPr>
        <p:spPr bwMode="auto">
          <a:xfrm>
            <a:off x="1331913" y="42672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  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1  0</a:t>
            </a:r>
          </a:p>
        </p:txBody>
      </p:sp>
      <p:sp>
        <p:nvSpPr>
          <p:cNvPr id="51323" name="Text Box 49"/>
          <p:cNvSpPr txBox="1">
            <a:spLocks noChangeArrowheads="1"/>
          </p:cNvSpPr>
          <p:nvPr/>
        </p:nvSpPr>
        <p:spPr bwMode="auto">
          <a:xfrm>
            <a:off x="1331913" y="4772025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1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1  1</a:t>
            </a:r>
          </a:p>
        </p:txBody>
      </p:sp>
      <p:sp>
        <p:nvSpPr>
          <p:cNvPr id="51324" name="Text Box 49"/>
          <p:cNvSpPr txBox="1">
            <a:spLocks noChangeArrowheads="1"/>
          </p:cNvSpPr>
          <p:nvPr/>
        </p:nvSpPr>
        <p:spPr bwMode="auto">
          <a:xfrm>
            <a:off x="1331913" y="530066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1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  d  0</a:t>
            </a:r>
          </a:p>
        </p:txBody>
      </p:sp>
      <p:sp>
        <p:nvSpPr>
          <p:cNvPr id="51325" name="Text Box 49"/>
          <p:cNvSpPr txBox="1">
            <a:spLocks noChangeArrowheads="1"/>
          </p:cNvSpPr>
          <p:nvPr/>
        </p:nvSpPr>
        <p:spPr bwMode="auto">
          <a:xfrm>
            <a:off x="3059113" y="378936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  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  d  0</a:t>
            </a:r>
          </a:p>
        </p:txBody>
      </p:sp>
      <p:sp>
        <p:nvSpPr>
          <p:cNvPr id="51326" name="Text Box 49"/>
          <p:cNvSpPr txBox="1">
            <a:spLocks noChangeArrowheads="1"/>
          </p:cNvSpPr>
          <p:nvPr/>
        </p:nvSpPr>
        <p:spPr bwMode="auto">
          <a:xfrm>
            <a:off x="3060700" y="42672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  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1  1</a:t>
            </a:r>
          </a:p>
        </p:txBody>
      </p:sp>
      <p:sp>
        <p:nvSpPr>
          <p:cNvPr id="51327" name="Text Box 49"/>
          <p:cNvSpPr txBox="1">
            <a:spLocks noChangeArrowheads="1"/>
          </p:cNvSpPr>
          <p:nvPr/>
        </p:nvSpPr>
        <p:spPr bwMode="auto">
          <a:xfrm>
            <a:off x="3060700" y="4772025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0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1  1</a:t>
            </a:r>
          </a:p>
        </p:txBody>
      </p:sp>
      <p:sp>
        <p:nvSpPr>
          <p:cNvPr id="51328" name="Text Box 49"/>
          <p:cNvSpPr txBox="1">
            <a:spLocks noChangeArrowheads="1"/>
          </p:cNvSpPr>
          <p:nvPr/>
        </p:nvSpPr>
        <p:spPr bwMode="auto">
          <a:xfrm>
            <a:off x="3060700" y="528796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0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  d  0</a:t>
            </a:r>
          </a:p>
        </p:txBody>
      </p:sp>
      <p:sp>
        <p:nvSpPr>
          <p:cNvPr id="51329" name="Rectangle 129"/>
          <p:cNvSpPr>
            <a:spLocks noChangeArrowheads="1"/>
          </p:cNvSpPr>
          <p:nvPr/>
        </p:nvSpPr>
        <p:spPr bwMode="auto">
          <a:xfrm>
            <a:off x="1463675" y="3827463"/>
            <a:ext cx="288925" cy="1871662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0" name="Rectangle 130"/>
          <p:cNvSpPr>
            <a:spLocks noChangeArrowheads="1"/>
          </p:cNvSpPr>
          <p:nvPr/>
        </p:nvSpPr>
        <p:spPr bwMode="auto">
          <a:xfrm>
            <a:off x="3205163" y="3827463"/>
            <a:ext cx="288925" cy="1871662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1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7" grpId="0"/>
      <p:bldP spid="51289" grpId="0" animBg="1"/>
      <p:bldP spid="51290" grpId="0" animBg="1"/>
      <p:bldP spid="51291" grpId="0" animBg="1"/>
      <p:bldP spid="51312" grpId="0"/>
      <p:bldP spid="51322" grpId="0"/>
      <p:bldP spid="51323" grpId="0"/>
      <p:bldP spid="51324" grpId="0"/>
      <p:bldP spid="51325" grpId="0"/>
      <p:bldP spid="51326" grpId="0"/>
      <p:bldP spid="51327" grpId="0"/>
      <p:bldP spid="51328" grpId="0"/>
      <p:bldP spid="51329" grpId="0" animBg="1"/>
      <p:bldP spid="513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65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五、确定激励和输出函数</a:t>
            </a:r>
          </a:p>
        </p:txBody>
      </p:sp>
      <p:grpSp>
        <p:nvGrpSpPr>
          <p:cNvPr id="52306" name="Group 82"/>
          <p:cNvGrpSpPr>
            <a:grpSpLocks/>
          </p:cNvGrpSpPr>
          <p:nvPr/>
        </p:nvGrpSpPr>
        <p:grpSpPr bwMode="auto">
          <a:xfrm>
            <a:off x="1025525" y="2035175"/>
            <a:ext cx="2538413" cy="3049588"/>
            <a:chOff x="2110" y="1872"/>
            <a:chExt cx="1599" cy="1921"/>
          </a:xfrm>
        </p:grpSpPr>
        <p:grpSp>
          <p:nvGrpSpPr>
            <p:cNvPr id="52286" name="Group 77"/>
            <p:cNvGrpSpPr>
              <a:grpSpLocks/>
            </p:cNvGrpSpPr>
            <p:nvPr/>
          </p:nvGrpSpPr>
          <p:grpSpPr bwMode="auto">
            <a:xfrm>
              <a:off x="2110" y="1872"/>
              <a:ext cx="1042" cy="469"/>
              <a:chOff x="1156" y="1752"/>
              <a:chExt cx="1042" cy="469"/>
            </a:xfrm>
          </p:grpSpPr>
          <p:sp>
            <p:nvSpPr>
              <p:cNvPr id="52309" name="Line 75"/>
              <p:cNvSpPr>
                <a:spLocks noChangeShapeType="1"/>
              </p:cNvSpPr>
              <p:nvPr/>
            </p:nvSpPr>
            <p:spPr bwMode="auto">
              <a:xfrm flipH="1" flipV="1">
                <a:off x="1655" y="1859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10" name="Text Box 76"/>
              <p:cNvSpPr txBox="1">
                <a:spLocks noChangeArrowheads="1"/>
              </p:cNvSpPr>
              <p:nvPr/>
            </p:nvSpPr>
            <p:spPr bwMode="auto">
              <a:xfrm>
                <a:off x="1609" y="1752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5" name="Text Box 77"/>
              <p:cNvSpPr txBox="1">
                <a:spLocks noChangeArrowheads="1"/>
              </p:cNvSpPr>
              <p:nvPr/>
            </p:nvSpPr>
            <p:spPr bwMode="auto">
              <a:xfrm>
                <a:off x="1156" y="193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Q1Q0</a:t>
                </a:r>
              </a:p>
            </p:txBody>
          </p:sp>
        </p:grpSp>
        <p:grpSp>
          <p:nvGrpSpPr>
            <p:cNvPr id="52287" name="Group 81"/>
            <p:cNvGrpSpPr>
              <a:grpSpLocks/>
            </p:cNvGrpSpPr>
            <p:nvPr/>
          </p:nvGrpSpPr>
          <p:grpSpPr bwMode="auto">
            <a:xfrm>
              <a:off x="2504" y="2053"/>
              <a:ext cx="1205" cy="1740"/>
              <a:chOff x="2504" y="2053"/>
              <a:chExt cx="1205" cy="1740"/>
            </a:xfrm>
          </p:grpSpPr>
          <p:sp>
            <p:nvSpPr>
              <p:cNvPr id="52288" name="Text Box 71"/>
              <p:cNvSpPr txBox="1">
                <a:spLocks noChangeArrowheads="1"/>
              </p:cNvSpPr>
              <p:nvPr/>
            </p:nvSpPr>
            <p:spPr bwMode="auto">
              <a:xfrm>
                <a:off x="2947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2289" name="Text Box 72"/>
              <p:cNvSpPr txBox="1">
                <a:spLocks noChangeArrowheads="1"/>
              </p:cNvSpPr>
              <p:nvPr/>
            </p:nvSpPr>
            <p:spPr bwMode="auto">
              <a:xfrm>
                <a:off x="3288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2290" name="Text Box 73"/>
              <p:cNvSpPr txBox="1">
                <a:spLocks noChangeArrowheads="1"/>
              </p:cNvSpPr>
              <p:nvPr/>
            </p:nvSpPr>
            <p:spPr bwMode="auto">
              <a:xfrm>
                <a:off x="2504" y="2371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grpSp>
            <p:nvGrpSpPr>
              <p:cNvPr id="52291" name="Group 76"/>
              <p:cNvGrpSpPr>
                <a:grpSpLocks/>
              </p:cNvGrpSpPr>
              <p:nvPr/>
            </p:nvGrpSpPr>
            <p:grpSpPr bwMode="auto">
              <a:xfrm>
                <a:off x="2971" y="2341"/>
                <a:ext cx="725" cy="1452"/>
                <a:chOff x="2835" y="2341"/>
                <a:chExt cx="725" cy="1452"/>
              </a:xfrm>
            </p:grpSpPr>
            <p:grpSp>
              <p:nvGrpSpPr>
                <p:cNvPr id="52295" name="Group 68"/>
                <p:cNvGrpSpPr>
                  <a:grpSpLocks/>
                </p:cNvGrpSpPr>
                <p:nvPr/>
              </p:nvGrpSpPr>
              <p:grpSpPr bwMode="auto">
                <a:xfrm>
                  <a:off x="2835" y="2341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52303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6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308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304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2305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2296" name="Group 69"/>
                <p:cNvGrpSpPr>
                  <a:grpSpLocks/>
                </p:cNvGrpSpPr>
                <p:nvPr/>
              </p:nvGrpSpPr>
              <p:grpSpPr bwMode="auto">
                <a:xfrm>
                  <a:off x="2835" y="3067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5229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2301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302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298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2299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300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2292" name="Text Box 73"/>
              <p:cNvSpPr txBox="1">
                <a:spLocks noChangeArrowheads="1"/>
              </p:cNvSpPr>
              <p:nvPr/>
            </p:nvSpPr>
            <p:spPr bwMode="auto">
              <a:xfrm>
                <a:off x="2509" y="274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52293" name="Text Box 73"/>
              <p:cNvSpPr txBox="1">
                <a:spLocks noChangeArrowheads="1"/>
              </p:cNvSpPr>
              <p:nvPr/>
            </p:nvSpPr>
            <p:spPr bwMode="auto">
              <a:xfrm>
                <a:off x="2509" y="314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  <p:sp>
            <p:nvSpPr>
              <p:cNvPr id="52294" name="Text Box 73"/>
              <p:cNvSpPr txBox="1">
                <a:spLocks noChangeArrowheads="1"/>
              </p:cNvSpPr>
              <p:nvPr/>
            </p:nvSpPr>
            <p:spPr bwMode="auto">
              <a:xfrm>
                <a:off x="2509" y="346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</p:grpSp>
      </p:grpSp>
      <p:sp>
        <p:nvSpPr>
          <p:cNvPr id="52307" name="Text Box 83"/>
          <p:cNvSpPr txBox="1">
            <a:spLocks noChangeArrowheads="1"/>
          </p:cNvSpPr>
          <p:nvPr/>
        </p:nvSpPr>
        <p:spPr bwMode="auto">
          <a:xfrm>
            <a:off x="1168400" y="1268413"/>
            <a:ext cx="304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J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/>
              <a:t>的激励触发</a:t>
            </a:r>
          </a:p>
        </p:txBody>
      </p:sp>
      <p:grpSp>
        <p:nvGrpSpPr>
          <p:cNvPr id="52316" name="Group 92"/>
          <p:cNvGrpSpPr>
            <a:grpSpLocks/>
          </p:cNvGrpSpPr>
          <p:nvPr/>
        </p:nvGrpSpPr>
        <p:grpSpPr bwMode="auto">
          <a:xfrm>
            <a:off x="2420938" y="2801938"/>
            <a:ext cx="1096962" cy="2282825"/>
            <a:chOff x="1525" y="1765"/>
            <a:chExt cx="691" cy="1438"/>
          </a:xfrm>
        </p:grpSpPr>
        <p:sp>
          <p:nvSpPr>
            <p:cNvPr id="52278" name="Text Box 84"/>
            <p:cNvSpPr txBox="1">
              <a:spLocks noChangeArrowheads="1"/>
            </p:cNvSpPr>
            <p:nvPr/>
          </p:nvSpPr>
          <p:spPr bwMode="auto">
            <a:xfrm>
              <a:off x="1525" y="176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279" name="Text Box 85"/>
            <p:cNvSpPr txBox="1">
              <a:spLocks noChangeArrowheads="1"/>
            </p:cNvSpPr>
            <p:nvPr/>
          </p:nvSpPr>
          <p:spPr bwMode="auto">
            <a:xfrm>
              <a:off x="1527" y="21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2280" name="Text Box 86"/>
            <p:cNvSpPr txBox="1">
              <a:spLocks noChangeArrowheads="1"/>
            </p:cNvSpPr>
            <p:nvPr/>
          </p:nvSpPr>
          <p:spPr bwMode="auto">
            <a:xfrm>
              <a:off x="1527" y="250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2281" name="Text Box 87"/>
            <p:cNvSpPr txBox="1">
              <a:spLocks noChangeArrowheads="1"/>
            </p:cNvSpPr>
            <p:nvPr/>
          </p:nvSpPr>
          <p:spPr bwMode="auto">
            <a:xfrm>
              <a:off x="1527" y="2876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2282" name="Text Box 88"/>
            <p:cNvSpPr txBox="1">
              <a:spLocks noChangeArrowheads="1"/>
            </p:cNvSpPr>
            <p:nvPr/>
          </p:nvSpPr>
          <p:spPr bwMode="auto">
            <a:xfrm>
              <a:off x="1886" y="21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2283" name="Text Box 89"/>
            <p:cNvSpPr txBox="1">
              <a:spLocks noChangeArrowheads="1"/>
            </p:cNvSpPr>
            <p:nvPr/>
          </p:nvSpPr>
          <p:spPr bwMode="auto">
            <a:xfrm>
              <a:off x="1886" y="250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2284" name="Text Box 90"/>
            <p:cNvSpPr txBox="1">
              <a:spLocks noChangeArrowheads="1"/>
            </p:cNvSpPr>
            <p:nvPr/>
          </p:nvSpPr>
          <p:spPr bwMode="auto">
            <a:xfrm>
              <a:off x="1886" y="2876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2285" name="Text Box 91"/>
            <p:cNvSpPr txBox="1">
              <a:spLocks noChangeArrowheads="1"/>
            </p:cNvSpPr>
            <p:nvPr/>
          </p:nvSpPr>
          <p:spPr bwMode="auto">
            <a:xfrm>
              <a:off x="1886" y="176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52317" name="AutoShape 93"/>
          <p:cNvSpPr>
            <a:spLocks/>
          </p:cNvSpPr>
          <p:nvPr/>
        </p:nvSpPr>
        <p:spPr bwMode="auto">
          <a:xfrm rot="-5400000">
            <a:off x="2423319" y="2769394"/>
            <a:ext cx="504825" cy="503237"/>
          </a:xfrm>
          <a:prstGeom prst="leftBracket">
            <a:avLst>
              <a:gd name="adj" fmla="val 8333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18" name="AutoShape 94"/>
          <p:cNvSpPr>
            <a:spLocks/>
          </p:cNvSpPr>
          <p:nvPr/>
        </p:nvSpPr>
        <p:spPr bwMode="auto">
          <a:xfrm rot="5400000">
            <a:off x="2423319" y="4560094"/>
            <a:ext cx="504825" cy="503237"/>
          </a:xfrm>
          <a:prstGeom prst="leftBracket">
            <a:avLst>
              <a:gd name="adj" fmla="val 8333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2322" name="Group 98"/>
          <p:cNvGrpSpPr>
            <a:grpSpLocks/>
          </p:cNvGrpSpPr>
          <p:nvPr/>
        </p:nvGrpSpPr>
        <p:grpSpPr bwMode="auto">
          <a:xfrm>
            <a:off x="1692275" y="5424488"/>
            <a:ext cx="2035175" cy="519112"/>
            <a:chOff x="1008" y="3520"/>
            <a:chExt cx="1282" cy="327"/>
          </a:xfrm>
        </p:grpSpPr>
        <p:sp>
          <p:nvSpPr>
            <p:cNvPr id="52275" name="Text Box 95"/>
            <p:cNvSpPr txBox="1">
              <a:spLocks noChangeArrowheads="1"/>
            </p:cNvSpPr>
            <p:nvPr/>
          </p:nvSpPr>
          <p:spPr bwMode="auto">
            <a:xfrm>
              <a:off x="1008" y="3520"/>
              <a:ext cx="12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J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Q0 X</a:t>
              </a:r>
            </a:p>
          </p:txBody>
        </p:sp>
        <p:sp>
          <p:nvSpPr>
            <p:cNvPr id="52276" name="Line 96"/>
            <p:cNvSpPr>
              <a:spLocks noChangeShapeType="1"/>
            </p:cNvSpPr>
            <p:nvPr/>
          </p:nvSpPr>
          <p:spPr bwMode="auto">
            <a:xfrm>
              <a:off x="1482" y="3550"/>
              <a:ext cx="302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Line 97"/>
            <p:cNvSpPr>
              <a:spLocks noChangeShapeType="1"/>
            </p:cNvSpPr>
            <p:nvPr/>
          </p:nvSpPr>
          <p:spPr bwMode="auto">
            <a:xfrm>
              <a:off x="1836" y="3550"/>
              <a:ext cx="182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4841875" y="2035175"/>
            <a:ext cx="2538413" cy="3049588"/>
            <a:chOff x="2110" y="1872"/>
            <a:chExt cx="1599" cy="1921"/>
          </a:xfrm>
        </p:grpSpPr>
        <p:grpSp>
          <p:nvGrpSpPr>
            <p:cNvPr id="52249" name="Group 77"/>
            <p:cNvGrpSpPr>
              <a:grpSpLocks/>
            </p:cNvGrpSpPr>
            <p:nvPr/>
          </p:nvGrpSpPr>
          <p:grpSpPr bwMode="auto">
            <a:xfrm>
              <a:off x="2110" y="1872"/>
              <a:ext cx="1042" cy="469"/>
              <a:chOff x="1156" y="1752"/>
              <a:chExt cx="1042" cy="469"/>
            </a:xfrm>
          </p:grpSpPr>
          <p:sp>
            <p:nvSpPr>
              <p:cNvPr id="52272" name="Line 75"/>
              <p:cNvSpPr>
                <a:spLocks noChangeShapeType="1"/>
              </p:cNvSpPr>
              <p:nvPr/>
            </p:nvSpPr>
            <p:spPr bwMode="auto">
              <a:xfrm flipH="1" flipV="1">
                <a:off x="1655" y="1859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73" name="Text Box 76"/>
              <p:cNvSpPr txBox="1">
                <a:spLocks noChangeArrowheads="1"/>
              </p:cNvSpPr>
              <p:nvPr/>
            </p:nvSpPr>
            <p:spPr bwMode="auto">
              <a:xfrm>
                <a:off x="1609" y="1752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52274" name="Text Box 77"/>
              <p:cNvSpPr txBox="1">
                <a:spLocks noChangeArrowheads="1"/>
              </p:cNvSpPr>
              <p:nvPr/>
            </p:nvSpPr>
            <p:spPr bwMode="auto">
              <a:xfrm>
                <a:off x="1156" y="193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Q1Q0</a:t>
                </a:r>
              </a:p>
            </p:txBody>
          </p:sp>
        </p:grpSp>
        <p:grpSp>
          <p:nvGrpSpPr>
            <p:cNvPr id="52250" name="Group 81"/>
            <p:cNvGrpSpPr>
              <a:grpSpLocks/>
            </p:cNvGrpSpPr>
            <p:nvPr/>
          </p:nvGrpSpPr>
          <p:grpSpPr bwMode="auto">
            <a:xfrm>
              <a:off x="2504" y="2053"/>
              <a:ext cx="1205" cy="1740"/>
              <a:chOff x="2504" y="2053"/>
              <a:chExt cx="1205" cy="1740"/>
            </a:xfrm>
          </p:grpSpPr>
          <p:sp>
            <p:nvSpPr>
              <p:cNvPr id="52251" name="Text Box 71"/>
              <p:cNvSpPr txBox="1">
                <a:spLocks noChangeArrowheads="1"/>
              </p:cNvSpPr>
              <p:nvPr/>
            </p:nvSpPr>
            <p:spPr bwMode="auto">
              <a:xfrm>
                <a:off x="2947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2252" name="Text Box 72"/>
              <p:cNvSpPr txBox="1">
                <a:spLocks noChangeArrowheads="1"/>
              </p:cNvSpPr>
              <p:nvPr/>
            </p:nvSpPr>
            <p:spPr bwMode="auto">
              <a:xfrm>
                <a:off x="3288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2253" name="Text Box 73"/>
              <p:cNvSpPr txBox="1">
                <a:spLocks noChangeArrowheads="1"/>
              </p:cNvSpPr>
              <p:nvPr/>
            </p:nvSpPr>
            <p:spPr bwMode="auto">
              <a:xfrm>
                <a:off x="2504" y="2371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grpSp>
            <p:nvGrpSpPr>
              <p:cNvPr id="52254" name="Group 76"/>
              <p:cNvGrpSpPr>
                <a:grpSpLocks/>
              </p:cNvGrpSpPr>
              <p:nvPr/>
            </p:nvGrpSpPr>
            <p:grpSpPr bwMode="auto">
              <a:xfrm>
                <a:off x="2971" y="2341"/>
                <a:ext cx="725" cy="1452"/>
                <a:chOff x="2835" y="2341"/>
                <a:chExt cx="725" cy="1452"/>
              </a:xfrm>
            </p:grpSpPr>
            <p:grpSp>
              <p:nvGrpSpPr>
                <p:cNvPr id="52258" name="Group 68"/>
                <p:cNvGrpSpPr>
                  <a:grpSpLocks/>
                </p:cNvGrpSpPr>
                <p:nvPr/>
              </p:nvGrpSpPr>
              <p:grpSpPr bwMode="auto">
                <a:xfrm>
                  <a:off x="2835" y="2341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52266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2270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271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267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2268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269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2259" name="Group 69"/>
                <p:cNvGrpSpPr>
                  <a:grpSpLocks/>
                </p:cNvGrpSpPr>
                <p:nvPr/>
              </p:nvGrpSpPr>
              <p:grpSpPr bwMode="auto">
                <a:xfrm>
                  <a:off x="2835" y="3067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52260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2264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265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261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2262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263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2255" name="Text Box 73"/>
              <p:cNvSpPr txBox="1">
                <a:spLocks noChangeArrowheads="1"/>
              </p:cNvSpPr>
              <p:nvPr/>
            </p:nvSpPr>
            <p:spPr bwMode="auto">
              <a:xfrm>
                <a:off x="2509" y="274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52256" name="Text Box 73"/>
              <p:cNvSpPr txBox="1">
                <a:spLocks noChangeArrowheads="1"/>
              </p:cNvSpPr>
              <p:nvPr/>
            </p:nvSpPr>
            <p:spPr bwMode="auto">
              <a:xfrm>
                <a:off x="2509" y="314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  <p:sp>
            <p:nvSpPr>
              <p:cNvPr id="52257" name="Text Box 73"/>
              <p:cNvSpPr txBox="1">
                <a:spLocks noChangeArrowheads="1"/>
              </p:cNvSpPr>
              <p:nvPr/>
            </p:nvSpPr>
            <p:spPr bwMode="auto">
              <a:xfrm>
                <a:off x="2509" y="346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</p:grpSp>
      </p:grpSp>
      <p:sp>
        <p:nvSpPr>
          <p:cNvPr id="3" name="Text Box 83"/>
          <p:cNvSpPr txBox="1">
            <a:spLocks noChangeArrowheads="1"/>
          </p:cNvSpPr>
          <p:nvPr/>
        </p:nvSpPr>
        <p:spPr bwMode="auto">
          <a:xfrm>
            <a:off x="4984750" y="1268413"/>
            <a:ext cx="304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/>
              <a:t>的激励触发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6237288" y="2801938"/>
            <a:ext cx="1096962" cy="2282825"/>
            <a:chOff x="1525" y="1765"/>
            <a:chExt cx="691" cy="1438"/>
          </a:xfrm>
        </p:grpSpPr>
        <p:sp>
          <p:nvSpPr>
            <p:cNvPr id="52241" name="Text Box 84"/>
            <p:cNvSpPr txBox="1">
              <a:spLocks noChangeArrowheads="1"/>
            </p:cNvSpPr>
            <p:nvPr/>
          </p:nvSpPr>
          <p:spPr bwMode="auto">
            <a:xfrm>
              <a:off x="1525" y="176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2242" name="Text Box 85"/>
            <p:cNvSpPr txBox="1">
              <a:spLocks noChangeArrowheads="1"/>
            </p:cNvSpPr>
            <p:nvPr/>
          </p:nvSpPr>
          <p:spPr bwMode="auto">
            <a:xfrm>
              <a:off x="1527" y="21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2243" name="Text Box 86"/>
            <p:cNvSpPr txBox="1">
              <a:spLocks noChangeArrowheads="1"/>
            </p:cNvSpPr>
            <p:nvPr/>
          </p:nvSpPr>
          <p:spPr bwMode="auto">
            <a:xfrm>
              <a:off x="1527" y="250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244" name="Text Box 87"/>
            <p:cNvSpPr txBox="1">
              <a:spLocks noChangeArrowheads="1"/>
            </p:cNvSpPr>
            <p:nvPr/>
          </p:nvSpPr>
          <p:spPr bwMode="auto">
            <a:xfrm>
              <a:off x="1527" y="2876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2245" name="Text Box 88"/>
            <p:cNvSpPr txBox="1">
              <a:spLocks noChangeArrowheads="1"/>
            </p:cNvSpPr>
            <p:nvPr/>
          </p:nvSpPr>
          <p:spPr bwMode="auto">
            <a:xfrm>
              <a:off x="1886" y="21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2246" name="Text Box 89"/>
            <p:cNvSpPr txBox="1">
              <a:spLocks noChangeArrowheads="1"/>
            </p:cNvSpPr>
            <p:nvPr/>
          </p:nvSpPr>
          <p:spPr bwMode="auto">
            <a:xfrm>
              <a:off x="1886" y="250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2247" name="Text Box 90"/>
            <p:cNvSpPr txBox="1">
              <a:spLocks noChangeArrowheads="1"/>
            </p:cNvSpPr>
            <p:nvPr/>
          </p:nvSpPr>
          <p:spPr bwMode="auto">
            <a:xfrm>
              <a:off x="1886" y="2876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2248" name="Text Box 91"/>
            <p:cNvSpPr txBox="1">
              <a:spLocks noChangeArrowheads="1"/>
            </p:cNvSpPr>
            <p:nvPr/>
          </p:nvSpPr>
          <p:spPr bwMode="auto">
            <a:xfrm>
              <a:off x="1886" y="176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52311" name="Rectangle 87"/>
          <p:cNvSpPr>
            <a:spLocks noChangeArrowheads="1"/>
          </p:cNvSpPr>
          <p:nvPr/>
        </p:nvSpPr>
        <p:spPr bwMode="auto">
          <a:xfrm>
            <a:off x="6300788" y="2852738"/>
            <a:ext cx="431800" cy="2160587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5632450" y="5419725"/>
            <a:ext cx="2035175" cy="519113"/>
            <a:chOff x="3548" y="3414"/>
            <a:chExt cx="1282" cy="327"/>
          </a:xfrm>
        </p:grpSpPr>
        <p:sp>
          <p:nvSpPr>
            <p:cNvPr id="52239" name="Text Box 95"/>
            <p:cNvSpPr txBox="1">
              <a:spLocks noChangeArrowheads="1"/>
            </p:cNvSpPr>
            <p:nvPr/>
          </p:nvSpPr>
          <p:spPr bwMode="auto">
            <a:xfrm>
              <a:off x="3548" y="3414"/>
              <a:ext cx="12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K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X</a:t>
              </a:r>
            </a:p>
          </p:txBody>
        </p:sp>
        <p:sp>
          <p:nvSpPr>
            <p:cNvPr id="52240" name="Line 97"/>
            <p:cNvSpPr>
              <a:spLocks noChangeShapeType="1"/>
            </p:cNvSpPr>
            <p:nvPr/>
          </p:nvSpPr>
          <p:spPr bwMode="auto">
            <a:xfrm>
              <a:off x="4086" y="3444"/>
              <a:ext cx="182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7" grpId="0"/>
      <p:bldP spid="52317" grpId="0" animBg="1"/>
      <p:bldP spid="52318" grpId="0" animBg="1"/>
      <p:bldP spid="3" grpId="0"/>
      <p:bldP spid="523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2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56515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五、确定激励和输出函数</a:t>
            </a:r>
          </a:p>
        </p:txBody>
      </p:sp>
      <p:grpSp>
        <p:nvGrpSpPr>
          <p:cNvPr id="52306" name="Group 82"/>
          <p:cNvGrpSpPr>
            <a:grpSpLocks/>
          </p:cNvGrpSpPr>
          <p:nvPr/>
        </p:nvGrpSpPr>
        <p:grpSpPr bwMode="auto">
          <a:xfrm>
            <a:off x="233363" y="2035175"/>
            <a:ext cx="2538412" cy="3049588"/>
            <a:chOff x="2110" y="1872"/>
            <a:chExt cx="1599" cy="1921"/>
          </a:xfrm>
        </p:grpSpPr>
        <p:grpSp>
          <p:nvGrpSpPr>
            <p:cNvPr id="53344" name="Group 77"/>
            <p:cNvGrpSpPr>
              <a:grpSpLocks/>
            </p:cNvGrpSpPr>
            <p:nvPr/>
          </p:nvGrpSpPr>
          <p:grpSpPr bwMode="auto">
            <a:xfrm>
              <a:off x="2110" y="1872"/>
              <a:ext cx="1042" cy="469"/>
              <a:chOff x="1156" y="1752"/>
              <a:chExt cx="1042" cy="469"/>
            </a:xfrm>
          </p:grpSpPr>
          <p:sp>
            <p:nvSpPr>
              <p:cNvPr id="53367" name="Line 75"/>
              <p:cNvSpPr>
                <a:spLocks noChangeShapeType="1"/>
              </p:cNvSpPr>
              <p:nvPr/>
            </p:nvSpPr>
            <p:spPr bwMode="auto">
              <a:xfrm flipH="1" flipV="1">
                <a:off x="1655" y="1859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68" name="Text Box 76"/>
              <p:cNvSpPr txBox="1">
                <a:spLocks noChangeArrowheads="1"/>
              </p:cNvSpPr>
              <p:nvPr/>
            </p:nvSpPr>
            <p:spPr bwMode="auto">
              <a:xfrm>
                <a:off x="1609" y="1752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53369" name="Text Box 77"/>
              <p:cNvSpPr txBox="1">
                <a:spLocks noChangeArrowheads="1"/>
              </p:cNvSpPr>
              <p:nvPr/>
            </p:nvSpPr>
            <p:spPr bwMode="auto">
              <a:xfrm>
                <a:off x="1156" y="193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Q1Q0</a:t>
                </a:r>
              </a:p>
            </p:txBody>
          </p:sp>
        </p:grpSp>
        <p:grpSp>
          <p:nvGrpSpPr>
            <p:cNvPr id="53345" name="Group 81"/>
            <p:cNvGrpSpPr>
              <a:grpSpLocks/>
            </p:cNvGrpSpPr>
            <p:nvPr/>
          </p:nvGrpSpPr>
          <p:grpSpPr bwMode="auto">
            <a:xfrm>
              <a:off x="2504" y="2053"/>
              <a:ext cx="1205" cy="1740"/>
              <a:chOff x="2504" y="2053"/>
              <a:chExt cx="1205" cy="1740"/>
            </a:xfrm>
          </p:grpSpPr>
          <p:sp>
            <p:nvSpPr>
              <p:cNvPr id="53346" name="Text Box 71"/>
              <p:cNvSpPr txBox="1">
                <a:spLocks noChangeArrowheads="1"/>
              </p:cNvSpPr>
              <p:nvPr/>
            </p:nvSpPr>
            <p:spPr bwMode="auto">
              <a:xfrm>
                <a:off x="2947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3347" name="Text Box 72"/>
              <p:cNvSpPr txBox="1">
                <a:spLocks noChangeArrowheads="1"/>
              </p:cNvSpPr>
              <p:nvPr/>
            </p:nvSpPr>
            <p:spPr bwMode="auto">
              <a:xfrm>
                <a:off x="3288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3348" name="Text Box 73"/>
              <p:cNvSpPr txBox="1">
                <a:spLocks noChangeArrowheads="1"/>
              </p:cNvSpPr>
              <p:nvPr/>
            </p:nvSpPr>
            <p:spPr bwMode="auto">
              <a:xfrm>
                <a:off x="2504" y="2371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grpSp>
            <p:nvGrpSpPr>
              <p:cNvPr id="53349" name="Group 76"/>
              <p:cNvGrpSpPr>
                <a:grpSpLocks/>
              </p:cNvGrpSpPr>
              <p:nvPr/>
            </p:nvGrpSpPr>
            <p:grpSpPr bwMode="auto">
              <a:xfrm>
                <a:off x="2971" y="2341"/>
                <a:ext cx="725" cy="1452"/>
                <a:chOff x="2835" y="2341"/>
                <a:chExt cx="725" cy="1452"/>
              </a:xfrm>
            </p:grpSpPr>
            <p:grpSp>
              <p:nvGrpSpPr>
                <p:cNvPr id="53353" name="Group 68"/>
                <p:cNvGrpSpPr>
                  <a:grpSpLocks/>
                </p:cNvGrpSpPr>
                <p:nvPr/>
              </p:nvGrpSpPr>
              <p:grpSpPr bwMode="auto">
                <a:xfrm>
                  <a:off x="2835" y="2341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53361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365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66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3362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363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64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3354" name="Group 69"/>
                <p:cNvGrpSpPr>
                  <a:grpSpLocks/>
                </p:cNvGrpSpPr>
                <p:nvPr/>
              </p:nvGrpSpPr>
              <p:grpSpPr bwMode="auto">
                <a:xfrm>
                  <a:off x="2835" y="3067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53355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359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60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3356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357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58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3350" name="Text Box 73"/>
              <p:cNvSpPr txBox="1">
                <a:spLocks noChangeArrowheads="1"/>
              </p:cNvSpPr>
              <p:nvPr/>
            </p:nvSpPr>
            <p:spPr bwMode="auto">
              <a:xfrm>
                <a:off x="2509" y="274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53351" name="Text Box 73"/>
              <p:cNvSpPr txBox="1">
                <a:spLocks noChangeArrowheads="1"/>
              </p:cNvSpPr>
              <p:nvPr/>
            </p:nvSpPr>
            <p:spPr bwMode="auto">
              <a:xfrm>
                <a:off x="2509" y="314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  <p:sp>
            <p:nvSpPr>
              <p:cNvPr id="53352" name="Text Box 73"/>
              <p:cNvSpPr txBox="1">
                <a:spLocks noChangeArrowheads="1"/>
              </p:cNvSpPr>
              <p:nvPr/>
            </p:nvSpPr>
            <p:spPr bwMode="auto">
              <a:xfrm>
                <a:off x="2509" y="346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</p:grpSp>
      </p:grpSp>
      <p:sp>
        <p:nvSpPr>
          <p:cNvPr id="52307" name="Text Box 83"/>
          <p:cNvSpPr txBox="1">
            <a:spLocks noChangeArrowheads="1"/>
          </p:cNvSpPr>
          <p:nvPr/>
        </p:nvSpPr>
        <p:spPr bwMode="auto">
          <a:xfrm>
            <a:off x="376238" y="1268413"/>
            <a:ext cx="304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J</a:t>
            </a:r>
            <a:r>
              <a:rPr lang="en-US" altLang="zh-CN" sz="2800" baseline="-25000">
                <a:latin typeface="Times New Roman" pitchFamily="18" charset="0"/>
              </a:rPr>
              <a:t>0</a:t>
            </a:r>
            <a:r>
              <a:rPr lang="zh-CN" altLang="en-US" sz="2800"/>
              <a:t>的激励触发</a:t>
            </a:r>
          </a:p>
        </p:txBody>
      </p:sp>
      <p:grpSp>
        <p:nvGrpSpPr>
          <p:cNvPr id="52316" name="Group 92"/>
          <p:cNvGrpSpPr>
            <a:grpSpLocks/>
          </p:cNvGrpSpPr>
          <p:nvPr/>
        </p:nvGrpSpPr>
        <p:grpSpPr bwMode="auto">
          <a:xfrm>
            <a:off x="1628775" y="2801938"/>
            <a:ext cx="1096963" cy="2282825"/>
            <a:chOff x="1525" y="1765"/>
            <a:chExt cx="691" cy="1438"/>
          </a:xfrm>
        </p:grpSpPr>
        <p:sp>
          <p:nvSpPr>
            <p:cNvPr id="53336" name="Text Box 84"/>
            <p:cNvSpPr txBox="1">
              <a:spLocks noChangeArrowheads="1"/>
            </p:cNvSpPr>
            <p:nvPr/>
          </p:nvSpPr>
          <p:spPr bwMode="auto">
            <a:xfrm>
              <a:off x="1525" y="176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337" name="Text Box 85"/>
            <p:cNvSpPr txBox="1">
              <a:spLocks noChangeArrowheads="1"/>
            </p:cNvSpPr>
            <p:nvPr/>
          </p:nvSpPr>
          <p:spPr bwMode="auto">
            <a:xfrm>
              <a:off x="1527" y="21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338" name="Text Box 86"/>
            <p:cNvSpPr txBox="1">
              <a:spLocks noChangeArrowheads="1"/>
            </p:cNvSpPr>
            <p:nvPr/>
          </p:nvSpPr>
          <p:spPr bwMode="auto">
            <a:xfrm>
              <a:off x="1527" y="250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339" name="Text Box 87"/>
            <p:cNvSpPr txBox="1">
              <a:spLocks noChangeArrowheads="1"/>
            </p:cNvSpPr>
            <p:nvPr/>
          </p:nvSpPr>
          <p:spPr bwMode="auto">
            <a:xfrm>
              <a:off x="1527" y="2876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340" name="Text Box 88"/>
            <p:cNvSpPr txBox="1">
              <a:spLocks noChangeArrowheads="1"/>
            </p:cNvSpPr>
            <p:nvPr/>
          </p:nvSpPr>
          <p:spPr bwMode="auto">
            <a:xfrm>
              <a:off x="1886" y="21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341" name="Text Box 89"/>
            <p:cNvSpPr txBox="1">
              <a:spLocks noChangeArrowheads="1"/>
            </p:cNvSpPr>
            <p:nvPr/>
          </p:nvSpPr>
          <p:spPr bwMode="auto">
            <a:xfrm>
              <a:off x="1886" y="250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342" name="Text Box 90"/>
            <p:cNvSpPr txBox="1">
              <a:spLocks noChangeArrowheads="1"/>
            </p:cNvSpPr>
            <p:nvPr/>
          </p:nvSpPr>
          <p:spPr bwMode="auto">
            <a:xfrm>
              <a:off x="1886" y="2876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343" name="Text Box 91"/>
            <p:cNvSpPr txBox="1">
              <a:spLocks noChangeArrowheads="1"/>
            </p:cNvSpPr>
            <p:nvPr/>
          </p:nvSpPr>
          <p:spPr bwMode="auto">
            <a:xfrm>
              <a:off x="1886" y="176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66607" name="Text Box 95"/>
          <p:cNvSpPr txBox="1">
            <a:spLocks noChangeArrowheads="1"/>
          </p:cNvSpPr>
          <p:nvPr/>
        </p:nvSpPr>
        <p:spPr bwMode="auto">
          <a:xfrm>
            <a:off x="2392363" y="5589588"/>
            <a:ext cx="2035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K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=1</a:t>
            </a:r>
          </a:p>
        </p:txBody>
      </p:sp>
      <p:sp>
        <p:nvSpPr>
          <p:cNvPr id="66610" name="Rectangle 50"/>
          <p:cNvSpPr>
            <a:spLocks noChangeArrowheads="1"/>
          </p:cNvSpPr>
          <p:nvPr/>
        </p:nvSpPr>
        <p:spPr bwMode="auto">
          <a:xfrm>
            <a:off x="1692275" y="2852738"/>
            <a:ext cx="935038" cy="2160587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970213" y="2035175"/>
            <a:ext cx="2538412" cy="3049588"/>
            <a:chOff x="2110" y="1872"/>
            <a:chExt cx="1599" cy="1921"/>
          </a:xfrm>
        </p:grpSpPr>
        <p:grpSp>
          <p:nvGrpSpPr>
            <p:cNvPr id="53310" name="Group 77"/>
            <p:cNvGrpSpPr>
              <a:grpSpLocks/>
            </p:cNvGrpSpPr>
            <p:nvPr/>
          </p:nvGrpSpPr>
          <p:grpSpPr bwMode="auto">
            <a:xfrm>
              <a:off x="2110" y="1872"/>
              <a:ext cx="1042" cy="469"/>
              <a:chOff x="1156" y="1752"/>
              <a:chExt cx="1042" cy="469"/>
            </a:xfrm>
          </p:grpSpPr>
          <p:sp>
            <p:nvSpPr>
              <p:cNvPr id="53333" name="Line 75"/>
              <p:cNvSpPr>
                <a:spLocks noChangeShapeType="1"/>
              </p:cNvSpPr>
              <p:nvPr/>
            </p:nvSpPr>
            <p:spPr bwMode="auto">
              <a:xfrm flipH="1" flipV="1">
                <a:off x="1655" y="1859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4" name="Text Box 76"/>
              <p:cNvSpPr txBox="1">
                <a:spLocks noChangeArrowheads="1"/>
              </p:cNvSpPr>
              <p:nvPr/>
            </p:nvSpPr>
            <p:spPr bwMode="auto">
              <a:xfrm>
                <a:off x="1609" y="1752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53335" name="Text Box 77"/>
              <p:cNvSpPr txBox="1">
                <a:spLocks noChangeArrowheads="1"/>
              </p:cNvSpPr>
              <p:nvPr/>
            </p:nvSpPr>
            <p:spPr bwMode="auto">
              <a:xfrm>
                <a:off x="1156" y="193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Q1Q0</a:t>
                </a:r>
              </a:p>
            </p:txBody>
          </p:sp>
        </p:grpSp>
        <p:grpSp>
          <p:nvGrpSpPr>
            <p:cNvPr id="53311" name="Group 81"/>
            <p:cNvGrpSpPr>
              <a:grpSpLocks/>
            </p:cNvGrpSpPr>
            <p:nvPr/>
          </p:nvGrpSpPr>
          <p:grpSpPr bwMode="auto">
            <a:xfrm>
              <a:off x="2504" y="2053"/>
              <a:ext cx="1205" cy="1740"/>
              <a:chOff x="2504" y="2053"/>
              <a:chExt cx="1205" cy="1740"/>
            </a:xfrm>
          </p:grpSpPr>
          <p:sp>
            <p:nvSpPr>
              <p:cNvPr id="53312" name="Text Box 71"/>
              <p:cNvSpPr txBox="1">
                <a:spLocks noChangeArrowheads="1"/>
              </p:cNvSpPr>
              <p:nvPr/>
            </p:nvSpPr>
            <p:spPr bwMode="auto">
              <a:xfrm>
                <a:off x="2947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3313" name="Text Box 72"/>
              <p:cNvSpPr txBox="1">
                <a:spLocks noChangeArrowheads="1"/>
              </p:cNvSpPr>
              <p:nvPr/>
            </p:nvSpPr>
            <p:spPr bwMode="auto">
              <a:xfrm>
                <a:off x="3288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3314" name="Text Box 73"/>
              <p:cNvSpPr txBox="1">
                <a:spLocks noChangeArrowheads="1"/>
              </p:cNvSpPr>
              <p:nvPr/>
            </p:nvSpPr>
            <p:spPr bwMode="auto">
              <a:xfrm>
                <a:off x="2504" y="2371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grpSp>
            <p:nvGrpSpPr>
              <p:cNvPr id="53315" name="Group 76"/>
              <p:cNvGrpSpPr>
                <a:grpSpLocks/>
              </p:cNvGrpSpPr>
              <p:nvPr/>
            </p:nvGrpSpPr>
            <p:grpSpPr bwMode="auto">
              <a:xfrm>
                <a:off x="2971" y="2341"/>
                <a:ext cx="725" cy="1452"/>
                <a:chOff x="2835" y="2341"/>
                <a:chExt cx="725" cy="1452"/>
              </a:xfrm>
            </p:grpSpPr>
            <p:grpSp>
              <p:nvGrpSpPr>
                <p:cNvPr id="53319" name="Group 68"/>
                <p:cNvGrpSpPr>
                  <a:grpSpLocks/>
                </p:cNvGrpSpPr>
                <p:nvPr/>
              </p:nvGrpSpPr>
              <p:grpSpPr bwMode="auto">
                <a:xfrm>
                  <a:off x="2835" y="2341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53327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331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32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3328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329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30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3320" name="Group 69"/>
                <p:cNvGrpSpPr>
                  <a:grpSpLocks/>
                </p:cNvGrpSpPr>
                <p:nvPr/>
              </p:nvGrpSpPr>
              <p:grpSpPr bwMode="auto">
                <a:xfrm>
                  <a:off x="2835" y="3067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53321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325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26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3322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323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24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3316" name="Text Box 73"/>
              <p:cNvSpPr txBox="1">
                <a:spLocks noChangeArrowheads="1"/>
              </p:cNvSpPr>
              <p:nvPr/>
            </p:nvSpPr>
            <p:spPr bwMode="auto">
              <a:xfrm>
                <a:off x="2509" y="274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53317" name="Text Box 73"/>
              <p:cNvSpPr txBox="1">
                <a:spLocks noChangeArrowheads="1"/>
              </p:cNvSpPr>
              <p:nvPr/>
            </p:nvSpPr>
            <p:spPr bwMode="auto">
              <a:xfrm>
                <a:off x="2509" y="314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  <p:sp>
            <p:nvSpPr>
              <p:cNvPr id="53318" name="Text Box 73"/>
              <p:cNvSpPr txBox="1">
                <a:spLocks noChangeArrowheads="1"/>
              </p:cNvSpPr>
              <p:nvPr/>
            </p:nvSpPr>
            <p:spPr bwMode="auto">
              <a:xfrm>
                <a:off x="2509" y="346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</p:grpSp>
      </p:grpSp>
      <p:sp>
        <p:nvSpPr>
          <p:cNvPr id="3" name="Text Box 83"/>
          <p:cNvSpPr txBox="1">
            <a:spLocks noChangeArrowheads="1"/>
          </p:cNvSpPr>
          <p:nvPr/>
        </p:nvSpPr>
        <p:spPr bwMode="auto">
          <a:xfrm>
            <a:off x="3113088" y="1268413"/>
            <a:ext cx="304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2800" baseline="-25000">
                <a:latin typeface="Times New Roman" pitchFamily="18" charset="0"/>
              </a:rPr>
              <a:t>0</a:t>
            </a:r>
            <a:r>
              <a:rPr lang="zh-CN" altLang="en-US" sz="2800"/>
              <a:t>的激励触发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4365625" y="2801938"/>
            <a:ext cx="1096963" cy="2282825"/>
            <a:chOff x="1525" y="1765"/>
            <a:chExt cx="691" cy="1438"/>
          </a:xfrm>
        </p:grpSpPr>
        <p:sp>
          <p:nvSpPr>
            <p:cNvPr id="53302" name="Text Box 84"/>
            <p:cNvSpPr txBox="1">
              <a:spLocks noChangeArrowheads="1"/>
            </p:cNvSpPr>
            <p:nvPr/>
          </p:nvSpPr>
          <p:spPr bwMode="auto">
            <a:xfrm>
              <a:off x="1525" y="176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303" name="Text Box 85"/>
            <p:cNvSpPr txBox="1">
              <a:spLocks noChangeArrowheads="1"/>
            </p:cNvSpPr>
            <p:nvPr/>
          </p:nvSpPr>
          <p:spPr bwMode="auto">
            <a:xfrm>
              <a:off x="1527" y="21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304" name="Text Box 86"/>
            <p:cNvSpPr txBox="1">
              <a:spLocks noChangeArrowheads="1"/>
            </p:cNvSpPr>
            <p:nvPr/>
          </p:nvSpPr>
          <p:spPr bwMode="auto">
            <a:xfrm>
              <a:off x="1527" y="250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305" name="Text Box 87"/>
            <p:cNvSpPr txBox="1">
              <a:spLocks noChangeArrowheads="1"/>
            </p:cNvSpPr>
            <p:nvPr/>
          </p:nvSpPr>
          <p:spPr bwMode="auto">
            <a:xfrm>
              <a:off x="1527" y="2876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306" name="Text Box 88"/>
            <p:cNvSpPr txBox="1">
              <a:spLocks noChangeArrowheads="1"/>
            </p:cNvSpPr>
            <p:nvPr/>
          </p:nvSpPr>
          <p:spPr bwMode="auto">
            <a:xfrm>
              <a:off x="1886" y="21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307" name="Text Box 89"/>
            <p:cNvSpPr txBox="1">
              <a:spLocks noChangeArrowheads="1"/>
            </p:cNvSpPr>
            <p:nvPr/>
          </p:nvSpPr>
          <p:spPr bwMode="auto">
            <a:xfrm>
              <a:off x="1886" y="250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308" name="Text Box 90"/>
            <p:cNvSpPr txBox="1">
              <a:spLocks noChangeArrowheads="1"/>
            </p:cNvSpPr>
            <p:nvPr/>
          </p:nvSpPr>
          <p:spPr bwMode="auto">
            <a:xfrm>
              <a:off x="1886" y="2876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3309" name="Text Box 91"/>
            <p:cNvSpPr txBox="1">
              <a:spLocks noChangeArrowheads="1"/>
            </p:cNvSpPr>
            <p:nvPr/>
          </p:nvSpPr>
          <p:spPr bwMode="auto">
            <a:xfrm>
              <a:off x="1886" y="176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66648" name="Rectangle 88"/>
          <p:cNvSpPr>
            <a:spLocks noChangeArrowheads="1"/>
          </p:cNvSpPr>
          <p:nvPr/>
        </p:nvSpPr>
        <p:spPr bwMode="auto">
          <a:xfrm>
            <a:off x="4452938" y="2840038"/>
            <a:ext cx="935037" cy="2160587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5778500" y="2035175"/>
            <a:ext cx="2538413" cy="3049588"/>
            <a:chOff x="2110" y="1872"/>
            <a:chExt cx="1599" cy="1921"/>
          </a:xfrm>
        </p:grpSpPr>
        <p:grpSp>
          <p:nvGrpSpPr>
            <p:cNvPr id="53276" name="Group 77"/>
            <p:cNvGrpSpPr>
              <a:grpSpLocks/>
            </p:cNvGrpSpPr>
            <p:nvPr/>
          </p:nvGrpSpPr>
          <p:grpSpPr bwMode="auto">
            <a:xfrm>
              <a:off x="2110" y="1872"/>
              <a:ext cx="1042" cy="469"/>
              <a:chOff x="1156" y="1752"/>
              <a:chExt cx="1042" cy="469"/>
            </a:xfrm>
          </p:grpSpPr>
          <p:sp>
            <p:nvSpPr>
              <p:cNvPr id="53299" name="Line 75"/>
              <p:cNvSpPr>
                <a:spLocks noChangeShapeType="1"/>
              </p:cNvSpPr>
              <p:nvPr/>
            </p:nvSpPr>
            <p:spPr bwMode="auto">
              <a:xfrm flipH="1" flipV="1">
                <a:off x="1655" y="1859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0" name="Text Box 76"/>
              <p:cNvSpPr txBox="1">
                <a:spLocks noChangeArrowheads="1"/>
              </p:cNvSpPr>
              <p:nvPr/>
            </p:nvSpPr>
            <p:spPr bwMode="auto">
              <a:xfrm>
                <a:off x="1609" y="1752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53301" name="Text Box 77"/>
              <p:cNvSpPr txBox="1">
                <a:spLocks noChangeArrowheads="1"/>
              </p:cNvSpPr>
              <p:nvPr/>
            </p:nvSpPr>
            <p:spPr bwMode="auto">
              <a:xfrm>
                <a:off x="1156" y="1933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Q1Q0</a:t>
                </a:r>
              </a:p>
            </p:txBody>
          </p:sp>
        </p:grpSp>
        <p:grpSp>
          <p:nvGrpSpPr>
            <p:cNvPr id="53277" name="Group 81"/>
            <p:cNvGrpSpPr>
              <a:grpSpLocks/>
            </p:cNvGrpSpPr>
            <p:nvPr/>
          </p:nvGrpSpPr>
          <p:grpSpPr bwMode="auto">
            <a:xfrm>
              <a:off x="2504" y="2053"/>
              <a:ext cx="1205" cy="1740"/>
              <a:chOff x="2504" y="2053"/>
              <a:chExt cx="1205" cy="1740"/>
            </a:xfrm>
          </p:grpSpPr>
          <p:sp>
            <p:nvSpPr>
              <p:cNvPr id="53278" name="Text Box 71"/>
              <p:cNvSpPr txBox="1">
                <a:spLocks noChangeArrowheads="1"/>
              </p:cNvSpPr>
              <p:nvPr/>
            </p:nvSpPr>
            <p:spPr bwMode="auto">
              <a:xfrm>
                <a:off x="2947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3279" name="Text Box 72"/>
              <p:cNvSpPr txBox="1">
                <a:spLocks noChangeArrowheads="1"/>
              </p:cNvSpPr>
              <p:nvPr/>
            </p:nvSpPr>
            <p:spPr bwMode="auto">
              <a:xfrm>
                <a:off x="3288" y="2053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3280" name="Text Box 73"/>
              <p:cNvSpPr txBox="1">
                <a:spLocks noChangeArrowheads="1"/>
              </p:cNvSpPr>
              <p:nvPr/>
            </p:nvSpPr>
            <p:spPr bwMode="auto">
              <a:xfrm>
                <a:off x="2504" y="2371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grpSp>
            <p:nvGrpSpPr>
              <p:cNvPr id="53281" name="Group 76"/>
              <p:cNvGrpSpPr>
                <a:grpSpLocks/>
              </p:cNvGrpSpPr>
              <p:nvPr/>
            </p:nvGrpSpPr>
            <p:grpSpPr bwMode="auto">
              <a:xfrm>
                <a:off x="2971" y="2341"/>
                <a:ext cx="725" cy="1452"/>
                <a:chOff x="2835" y="2341"/>
                <a:chExt cx="725" cy="1452"/>
              </a:xfrm>
            </p:grpSpPr>
            <p:grpSp>
              <p:nvGrpSpPr>
                <p:cNvPr id="53285" name="Group 68"/>
                <p:cNvGrpSpPr>
                  <a:grpSpLocks/>
                </p:cNvGrpSpPr>
                <p:nvPr/>
              </p:nvGrpSpPr>
              <p:grpSpPr bwMode="auto">
                <a:xfrm>
                  <a:off x="2835" y="2341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53293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297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298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3294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295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296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3286" name="Group 69"/>
                <p:cNvGrpSpPr>
                  <a:grpSpLocks/>
                </p:cNvGrpSpPr>
                <p:nvPr/>
              </p:nvGrpSpPr>
              <p:grpSpPr bwMode="auto">
                <a:xfrm>
                  <a:off x="2835" y="3067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5328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291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292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3288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53289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290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53282" name="Text Box 73"/>
              <p:cNvSpPr txBox="1">
                <a:spLocks noChangeArrowheads="1"/>
              </p:cNvSpPr>
              <p:nvPr/>
            </p:nvSpPr>
            <p:spPr bwMode="auto">
              <a:xfrm>
                <a:off x="2509" y="274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53283" name="Text Box 73"/>
              <p:cNvSpPr txBox="1">
                <a:spLocks noChangeArrowheads="1"/>
              </p:cNvSpPr>
              <p:nvPr/>
            </p:nvSpPr>
            <p:spPr bwMode="auto">
              <a:xfrm>
                <a:off x="2509" y="314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  <p:sp>
            <p:nvSpPr>
              <p:cNvPr id="53284" name="Text Box 73"/>
              <p:cNvSpPr txBox="1">
                <a:spLocks noChangeArrowheads="1"/>
              </p:cNvSpPr>
              <p:nvPr/>
            </p:nvSpPr>
            <p:spPr bwMode="auto">
              <a:xfrm>
                <a:off x="2509" y="346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</p:grpSp>
      </p:grpSp>
      <p:sp>
        <p:nvSpPr>
          <p:cNvPr id="6" name="Text Box 83"/>
          <p:cNvSpPr txBox="1">
            <a:spLocks noChangeArrowheads="1"/>
          </p:cNvSpPr>
          <p:nvPr/>
        </p:nvSpPr>
        <p:spPr bwMode="auto">
          <a:xfrm>
            <a:off x="5921375" y="1268413"/>
            <a:ext cx="304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Z</a:t>
            </a:r>
            <a:r>
              <a:rPr lang="zh-CN" altLang="en-US" sz="2800"/>
              <a:t>的激励触发</a:t>
            </a:r>
          </a:p>
        </p:txBody>
      </p: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7173913" y="2801938"/>
            <a:ext cx="1096962" cy="2282825"/>
            <a:chOff x="1525" y="1765"/>
            <a:chExt cx="691" cy="1438"/>
          </a:xfrm>
        </p:grpSpPr>
        <p:sp>
          <p:nvSpPr>
            <p:cNvPr id="53268" name="Text Box 84"/>
            <p:cNvSpPr txBox="1">
              <a:spLocks noChangeArrowheads="1"/>
            </p:cNvSpPr>
            <p:nvPr/>
          </p:nvSpPr>
          <p:spPr bwMode="auto">
            <a:xfrm>
              <a:off x="1525" y="176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3269" name="Text Box 85"/>
            <p:cNvSpPr txBox="1">
              <a:spLocks noChangeArrowheads="1"/>
            </p:cNvSpPr>
            <p:nvPr/>
          </p:nvSpPr>
          <p:spPr bwMode="auto">
            <a:xfrm>
              <a:off x="1527" y="21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3270" name="Text Box 86"/>
            <p:cNvSpPr txBox="1">
              <a:spLocks noChangeArrowheads="1"/>
            </p:cNvSpPr>
            <p:nvPr/>
          </p:nvSpPr>
          <p:spPr bwMode="auto">
            <a:xfrm>
              <a:off x="1527" y="250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271" name="Text Box 87"/>
            <p:cNvSpPr txBox="1">
              <a:spLocks noChangeArrowheads="1"/>
            </p:cNvSpPr>
            <p:nvPr/>
          </p:nvSpPr>
          <p:spPr bwMode="auto">
            <a:xfrm>
              <a:off x="1527" y="2876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3272" name="Text Box 88"/>
            <p:cNvSpPr txBox="1">
              <a:spLocks noChangeArrowheads="1"/>
            </p:cNvSpPr>
            <p:nvPr/>
          </p:nvSpPr>
          <p:spPr bwMode="auto">
            <a:xfrm>
              <a:off x="1886" y="211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273" name="Text Box 89"/>
            <p:cNvSpPr txBox="1">
              <a:spLocks noChangeArrowheads="1"/>
            </p:cNvSpPr>
            <p:nvPr/>
          </p:nvSpPr>
          <p:spPr bwMode="auto">
            <a:xfrm>
              <a:off x="1886" y="2505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3274" name="Text Box 90"/>
            <p:cNvSpPr txBox="1">
              <a:spLocks noChangeArrowheads="1"/>
            </p:cNvSpPr>
            <p:nvPr/>
          </p:nvSpPr>
          <p:spPr bwMode="auto">
            <a:xfrm>
              <a:off x="1886" y="2876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3275" name="Text Box 91"/>
            <p:cNvSpPr txBox="1">
              <a:spLocks noChangeArrowheads="1"/>
            </p:cNvSpPr>
            <p:nvPr/>
          </p:nvSpPr>
          <p:spPr bwMode="auto">
            <a:xfrm>
              <a:off x="1886" y="176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66686" name="Rectangle 126"/>
          <p:cNvSpPr>
            <a:spLocks noChangeArrowheads="1"/>
          </p:cNvSpPr>
          <p:nvPr/>
        </p:nvSpPr>
        <p:spPr bwMode="auto">
          <a:xfrm>
            <a:off x="7235825" y="4043363"/>
            <a:ext cx="935038" cy="4318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87" name="Rectangle 127"/>
          <p:cNvSpPr>
            <a:spLocks noChangeArrowheads="1"/>
          </p:cNvSpPr>
          <p:nvPr/>
        </p:nvSpPr>
        <p:spPr bwMode="auto">
          <a:xfrm>
            <a:off x="7812088" y="3429000"/>
            <a:ext cx="396875" cy="1008063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88" name="Text Box 95"/>
          <p:cNvSpPr txBox="1">
            <a:spLocks noChangeArrowheads="1"/>
          </p:cNvSpPr>
          <p:nvPr/>
        </p:nvSpPr>
        <p:spPr bwMode="auto">
          <a:xfrm>
            <a:off x="5795963" y="5589588"/>
            <a:ext cx="304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Z = Q1Q0+XQ0</a:t>
            </a:r>
          </a:p>
        </p:txBody>
      </p:sp>
      <p:sp>
        <p:nvSpPr>
          <p:cNvPr id="53267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7" grpId="0"/>
      <p:bldP spid="66607" grpId="0"/>
      <p:bldP spid="66610" grpId="0" animBg="1"/>
      <p:bldP spid="3" grpId="0"/>
      <p:bldP spid="66648" grpId="0" animBg="1"/>
      <p:bldP spid="6" grpId="0"/>
      <p:bldP spid="66686" grpId="0" animBg="1"/>
      <p:bldP spid="66687" grpId="0" animBg="1"/>
      <p:bldP spid="666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90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323850" y="1125538"/>
            <a:ext cx="8567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latin typeface="Times New Roman" pitchFamily="18" charset="0"/>
              </a:rPr>
              <a:t>例：设计一个数据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序列检测</a:t>
            </a:r>
            <a:r>
              <a:rPr lang="zh-CN" altLang="en-US">
                <a:latin typeface="Times New Roman" pitchFamily="18" charset="0"/>
              </a:rPr>
              <a:t>器，要求当连续输入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个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个以上</a:t>
            </a:r>
            <a:r>
              <a:rPr lang="zh-CN" altLang="en-US">
                <a:latin typeface="Times New Roman" pitchFamily="18" charset="0"/>
              </a:rPr>
              <a:t>“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”</a:t>
            </a:r>
            <a:r>
              <a:rPr lang="zh-CN" altLang="en-US">
                <a:latin typeface="Times New Roman" pitchFamily="18" charset="0"/>
              </a:rPr>
              <a:t>时，输出为“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”</a:t>
            </a:r>
            <a:r>
              <a:rPr lang="zh-CN" altLang="en-US">
                <a:latin typeface="Times New Roman" pitchFamily="18" charset="0"/>
              </a:rPr>
              <a:t>，否则输出为“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</a:rPr>
              <a:t>”</a:t>
            </a:r>
            <a:r>
              <a:rPr lang="zh-CN" altLang="en-US">
                <a:latin typeface="Times New Roman" pitchFamily="18" charset="0"/>
              </a:rPr>
              <a:t>。要求用</a:t>
            </a:r>
            <a:r>
              <a:rPr lang="en-US" altLang="zh-CN">
                <a:latin typeface="Times New Roman" pitchFamily="18" charset="0"/>
              </a:rPr>
              <a:t>J-K</a:t>
            </a:r>
            <a:r>
              <a:rPr lang="zh-CN" altLang="en-US">
                <a:latin typeface="Times New Roman" pitchFamily="18" charset="0"/>
              </a:rPr>
              <a:t>触发器实现。</a:t>
            </a: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95288" y="2108200"/>
            <a:ext cx="649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)</a:t>
            </a:r>
            <a:r>
              <a:rPr lang="zh-CN" altLang="en-US"/>
              <a:t>功能描述，形成原始</a:t>
            </a:r>
            <a:r>
              <a:rPr lang="zh-CN" altLang="en-US">
                <a:solidFill>
                  <a:schemeClr val="hlink"/>
                </a:solidFill>
              </a:rPr>
              <a:t>状态图</a:t>
            </a:r>
            <a:r>
              <a:rPr lang="zh-CN" altLang="en-US">
                <a:solidFill>
                  <a:srgbClr val="FF0000"/>
                </a:solidFill>
              </a:rPr>
              <a:t>或</a:t>
            </a:r>
            <a:r>
              <a:rPr lang="zh-CN" altLang="en-US">
                <a:solidFill>
                  <a:schemeClr val="hlink"/>
                </a:solidFill>
              </a:rPr>
              <a:t>状态表</a:t>
            </a:r>
          </a:p>
        </p:txBody>
      </p:sp>
      <p:sp>
        <p:nvSpPr>
          <p:cNvPr id="30743" name="Text Box 17"/>
          <p:cNvSpPr txBox="1">
            <a:spLocks noChangeArrowheads="1"/>
          </p:cNvSpPr>
          <p:nvPr/>
        </p:nvSpPr>
        <p:spPr bwMode="auto">
          <a:xfrm>
            <a:off x="468313" y="2755900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宋体" charset="-122"/>
              </a:rPr>
              <a:t>*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  Mealy</a:t>
            </a:r>
            <a:r>
              <a:rPr lang="zh-CN" altLang="en-US"/>
              <a:t>型电路</a:t>
            </a:r>
            <a:endParaRPr lang="en-US" altLang="zh-CN"/>
          </a:p>
        </p:txBody>
      </p:sp>
      <p:sp>
        <p:nvSpPr>
          <p:cNvPr id="67594" name="Rectangle 24"/>
          <p:cNvSpPr>
            <a:spLocks noChangeArrowheads="1"/>
          </p:cNvSpPr>
          <p:nvPr/>
        </p:nvSpPr>
        <p:spPr bwMode="auto">
          <a:xfrm>
            <a:off x="107950" y="3548063"/>
            <a:ext cx="525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/>
              <a:t>: </a:t>
            </a:r>
            <a:r>
              <a:rPr lang="zh-CN" altLang="en-US"/>
              <a:t>初始状态、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zh-CN" altLang="en-US">
                <a:solidFill>
                  <a:schemeClr val="hlink"/>
                </a:solidFill>
              </a:rPr>
              <a:t>不是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67595" name="Rectangle 25"/>
          <p:cNvSpPr>
            <a:spLocks noChangeArrowheads="1"/>
          </p:cNvSpPr>
          <p:nvPr/>
        </p:nvSpPr>
        <p:spPr bwMode="auto">
          <a:xfrm>
            <a:off x="107950" y="4051300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/>
              <a:t>: </a:t>
            </a:r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/>
              <a:t>的基础上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zh-CN" altLang="en-US">
                <a:solidFill>
                  <a:schemeClr val="hlink"/>
                </a:solidFill>
              </a:rPr>
              <a:t>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67596" name="Rectangle 26"/>
          <p:cNvSpPr>
            <a:spLocks noChangeArrowheads="1"/>
          </p:cNvSpPr>
          <p:nvPr/>
        </p:nvSpPr>
        <p:spPr bwMode="auto">
          <a:xfrm>
            <a:off x="107950" y="4581525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/>
              <a:t>: </a:t>
            </a:r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/>
              <a:t>的基础上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zh-CN" altLang="en-US">
                <a:solidFill>
                  <a:schemeClr val="hlink"/>
                </a:solidFill>
              </a:rPr>
              <a:t>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67597" name="Rectangle 27"/>
          <p:cNvSpPr>
            <a:spLocks noChangeArrowheads="1"/>
          </p:cNvSpPr>
          <p:nvPr/>
        </p:nvSpPr>
        <p:spPr bwMode="auto">
          <a:xfrm>
            <a:off x="107950" y="5132388"/>
            <a:ext cx="514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/>
              <a:t>: </a:t>
            </a:r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/>
              <a:t>的基础上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zh-CN" altLang="en-US">
                <a:solidFill>
                  <a:schemeClr val="hlink"/>
                </a:solidFill>
              </a:rPr>
              <a:t>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grpSp>
        <p:nvGrpSpPr>
          <p:cNvPr id="67627" name="Group 43"/>
          <p:cNvGrpSpPr>
            <a:grpSpLocks/>
          </p:cNvGrpSpPr>
          <p:nvPr/>
        </p:nvGrpSpPr>
        <p:grpSpPr bwMode="auto">
          <a:xfrm>
            <a:off x="5213350" y="2852738"/>
            <a:ext cx="3606800" cy="3095625"/>
            <a:chOff x="3284" y="1797"/>
            <a:chExt cx="2272" cy="1950"/>
          </a:xfrm>
        </p:grpSpPr>
        <p:sp>
          <p:nvSpPr>
            <p:cNvPr id="54285" name="Text Box 49"/>
            <p:cNvSpPr txBox="1">
              <a:spLocks noChangeArrowheads="1"/>
            </p:cNvSpPr>
            <p:nvPr/>
          </p:nvSpPr>
          <p:spPr bwMode="auto">
            <a:xfrm>
              <a:off x="3889" y="242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grpSp>
          <p:nvGrpSpPr>
            <p:cNvPr id="54286" name="Group 80"/>
            <p:cNvGrpSpPr>
              <a:grpSpLocks/>
            </p:cNvGrpSpPr>
            <p:nvPr/>
          </p:nvGrpSpPr>
          <p:grpSpPr bwMode="auto">
            <a:xfrm>
              <a:off x="3284" y="1797"/>
              <a:ext cx="2222" cy="1950"/>
              <a:chOff x="386" y="1888"/>
              <a:chExt cx="2222" cy="1950"/>
            </a:xfrm>
          </p:grpSpPr>
          <p:sp>
            <p:nvSpPr>
              <p:cNvPr id="54294" name="Line 36"/>
              <p:cNvSpPr>
                <a:spLocks noChangeShapeType="1"/>
              </p:cNvSpPr>
              <p:nvPr/>
            </p:nvSpPr>
            <p:spPr bwMode="auto">
              <a:xfrm>
                <a:off x="403" y="188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5" name="Line 37"/>
              <p:cNvSpPr>
                <a:spLocks noChangeShapeType="1"/>
              </p:cNvSpPr>
              <p:nvPr/>
            </p:nvSpPr>
            <p:spPr bwMode="auto">
              <a:xfrm>
                <a:off x="403" y="383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6" name="Line 38"/>
              <p:cNvSpPr>
                <a:spLocks noChangeShapeType="1"/>
              </p:cNvSpPr>
              <p:nvPr/>
            </p:nvSpPr>
            <p:spPr bwMode="auto">
              <a:xfrm>
                <a:off x="993" y="1888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7" name="Line 39"/>
              <p:cNvSpPr>
                <a:spLocks noChangeShapeType="1"/>
              </p:cNvSpPr>
              <p:nvPr/>
            </p:nvSpPr>
            <p:spPr bwMode="auto">
              <a:xfrm>
                <a:off x="403" y="25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8" name="Line 40"/>
              <p:cNvSpPr>
                <a:spLocks noChangeShapeType="1"/>
              </p:cNvSpPr>
              <p:nvPr/>
            </p:nvSpPr>
            <p:spPr bwMode="auto">
              <a:xfrm>
                <a:off x="403" y="2840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9" name="Line 41"/>
              <p:cNvSpPr>
                <a:spLocks noChangeShapeType="1"/>
              </p:cNvSpPr>
              <p:nvPr/>
            </p:nvSpPr>
            <p:spPr bwMode="auto">
              <a:xfrm>
                <a:off x="403" y="3158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0" name="Line 42"/>
              <p:cNvSpPr>
                <a:spLocks noChangeShapeType="1"/>
              </p:cNvSpPr>
              <p:nvPr/>
            </p:nvSpPr>
            <p:spPr bwMode="auto">
              <a:xfrm>
                <a:off x="993" y="2205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1" name="Line 43"/>
              <p:cNvSpPr>
                <a:spLocks noChangeShapeType="1"/>
              </p:cNvSpPr>
              <p:nvPr/>
            </p:nvSpPr>
            <p:spPr bwMode="auto">
              <a:xfrm>
                <a:off x="1837" y="220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2" name="Text Box 45"/>
              <p:cNvSpPr txBox="1">
                <a:spLocks noChangeArrowheads="1"/>
              </p:cNvSpPr>
              <p:nvPr/>
            </p:nvSpPr>
            <p:spPr bwMode="auto">
              <a:xfrm>
                <a:off x="386" y="2046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54303" name="Text Box 46"/>
              <p:cNvSpPr txBox="1">
                <a:spLocks noChangeArrowheads="1"/>
              </p:cNvSpPr>
              <p:nvPr/>
            </p:nvSpPr>
            <p:spPr bwMode="auto">
              <a:xfrm>
                <a:off x="1048" y="2227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54304" name="Text Box 47"/>
              <p:cNvSpPr txBox="1">
                <a:spLocks noChangeArrowheads="1"/>
              </p:cNvSpPr>
              <p:nvPr/>
            </p:nvSpPr>
            <p:spPr bwMode="auto">
              <a:xfrm>
                <a:off x="1230" y="1888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54305" name="Text Box 48"/>
              <p:cNvSpPr txBox="1">
                <a:spLocks noChangeArrowheads="1"/>
              </p:cNvSpPr>
              <p:nvPr/>
            </p:nvSpPr>
            <p:spPr bwMode="auto">
              <a:xfrm>
                <a:off x="449" y="284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4306" name="Text Box 46"/>
              <p:cNvSpPr txBox="1">
                <a:spLocks noChangeArrowheads="1"/>
              </p:cNvSpPr>
              <p:nvPr/>
            </p:nvSpPr>
            <p:spPr bwMode="auto">
              <a:xfrm>
                <a:off x="1865" y="2235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54307" name="Line 41"/>
              <p:cNvSpPr>
                <a:spLocks noChangeShapeType="1"/>
              </p:cNvSpPr>
              <p:nvPr/>
            </p:nvSpPr>
            <p:spPr bwMode="auto">
              <a:xfrm>
                <a:off x="403" y="3475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8" name="Text Box 48"/>
              <p:cNvSpPr txBox="1">
                <a:spLocks noChangeArrowheads="1"/>
              </p:cNvSpPr>
              <p:nvPr/>
            </p:nvSpPr>
            <p:spPr bwMode="auto">
              <a:xfrm>
                <a:off x="453" y="25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4309" name="Text Box 48"/>
              <p:cNvSpPr txBox="1">
                <a:spLocks noChangeArrowheads="1"/>
              </p:cNvSpPr>
              <p:nvPr/>
            </p:nvSpPr>
            <p:spPr bwMode="auto">
              <a:xfrm>
                <a:off x="447" y="350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4310" name="Text Box 48"/>
              <p:cNvSpPr txBox="1">
                <a:spLocks noChangeArrowheads="1"/>
              </p:cNvSpPr>
              <p:nvPr/>
            </p:nvSpPr>
            <p:spPr bwMode="auto">
              <a:xfrm>
                <a:off x="451" y="318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54287" name="Text Box 49"/>
            <p:cNvSpPr txBox="1">
              <a:spLocks noChangeArrowheads="1"/>
            </p:cNvSpPr>
            <p:nvPr/>
          </p:nvSpPr>
          <p:spPr bwMode="auto">
            <a:xfrm>
              <a:off x="4735" y="242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4288" name="Text Box 49"/>
            <p:cNvSpPr txBox="1">
              <a:spLocks noChangeArrowheads="1"/>
            </p:cNvSpPr>
            <p:nvPr/>
          </p:nvSpPr>
          <p:spPr bwMode="auto">
            <a:xfrm>
              <a:off x="3894" y="277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4289" name="Text Box 49"/>
            <p:cNvSpPr txBox="1">
              <a:spLocks noChangeArrowheads="1"/>
            </p:cNvSpPr>
            <p:nvPr/>
          </p:nvSpPr>
          <p:spPr bwMode="auto">
            <a:xfrm>
              <a:off x="3902" y="308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4290" name="Text Box 49"/>
            <p:cNvSpPr txBox="1">
              <a:spLocks noChangeArrowheads="1"/>
            </p:cNvSpPr>
            <p:nvPr/>
          </p:nvSpPr>
          <p:spPr bwMode="auto">
            <a:xfrm>
              <a:off x="3902" y="342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4291" name="Text Box 49"/>
            <p:cNvSpPr txBox="1">
              <a:spLocks noChangeArrowheads="1"/>
            </p:cNvSpPr>
            <p:nvPr/>
          </p:nvSpPr>
          <p:spPr bwMode="auto">
            <a:xfrm>
              <a:off x="4735" y="277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4292" name="Text Box 49"/>
            <p:cNvSpPr txBox="1">
              <a:spLocks noChangeArrowheads="1"/>
            </p:cNvSpPr>
            <p:nvPr/>
          </p:nvSpPr>
          <p:spPr bwMode="auto">
            <a:xfrm>
              <a:off x="4735" y="308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4293" name="Text Box 49"/>
            <p:cNvSpPr txBox="1">
              <a:spLocks noChangeArrowheads="1"/>
            </p:cNvSpPr>
            <p:nvPr/>
          </p:nvSpPr>
          <p:spPr bwMode="auto">
            <a:xfrm>
              <a:off x="4740" y="341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828675" y="6067425"/>
            <a:ext cx="563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rgbClr val="FF0000"/>
                </a:solidFill>
              </a:rPr>
              <a:t>思考：</a:t>
            </a:r>
            <a:r>
              <a:rPr lang="zh-CN" altLang="en-US"/>
              <a:t>其它数据序列检测如何描述？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2" grpId="0"/>
      <p:bldP spid="30743" grpId="0"/>
      <p:bldP spid="67594" grpId="0"/>
      <p:bldP spid="67595" grpId="0"/>
      <p:bldP spid="67596" grpId="0"/>
      <p:bldP spid="67597" grpId="0"/>
      <p:bldP spid="676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14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49263" y="1125538"/>
            <a:ext cx="3906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/>
              <a:t>(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en-US" altLang="zh-CN" sz="2800"/>
              <a:t>)</a:t>
            </a:r>
            <a:r>
              <a:rPr lang="zh-CN" altLang="en-US" sz="2800"/>
              <a:t>对原始状态表</a:t>
            </a:r>
            <a:r>
              <a:rPr lang="zh-CN" altLang="en-US" sz="2800">
                <a:solidFill>
                  <a:schemeClr val="hlink"/>
                </a:solidFill>
              </a:rPr>
              <a:t>化简</a:t>
            </a:r>
          </a:p>
        </p:txBody>
      </p:sp>
      <p:grpSp>
        <p:nvGrpSpPr>
          <p:cNvPr id="68616" name="Group 8"/>
          <p:cNvGrpSpPr>
            <a:grpSpLocks/>
          </p:cNvGrpSpPr>
          <p:nvPr/>
        </p:nvGrpSpPr>
        <p:grpSpPr bwMode="auto">
          <a:xfrm>
            <a:off x="684213" y="2105025"/>
            <a:ext cx="3606800" cy="3095625"/>
            <a:chOff x="3284" y="1797"/>
            <a:chExt cx="2272" cy="1950"/>
          </a:xfrm>
        </p:grpSpPr>
        <p:sp>
          <p:nvSpPr>
            <p:cNvPr id="55332" name="Text Box 49"/>
            <p:cNvSpPr txBox="1">
              <a:spLocks noChangeArrowheads="1"/>
            </p:cNvSpPr>
            <p:nvPr/>
          </p:nvSpPr>
          <p:spPr bwMode="auto">
            <a:xfrm>
              <a:off x="3889" y="242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grpSp>
          <p:nvGrpSpPr>
            <p:cNvPr id="55333" name="Group 80"/>
            <p:cNvGrpSpPr>
              <a:grpSpLocks/>
            </p:cNvGrpSpPr>
            <p:nvPr/>
          </p:nvGrpSpPr>
          <p:grpSpPr bwMode="auto">
            <a:xfrm>
              <a:off x="3284" y="1797"/>
              <a:ext cx="2222" cy="1950"/>
              <a:chOff x="386" y="1888"/>
              <a:chExt cx="2222" cy="1950"/>
            </a:xfrm>
          </p:grpSpPr>
          <p:sp>
            <p:nvSpPr>
              <p:cNvPr id="55341" name="Line 36"/>
              <p:cNvSpPr>
                <a:spLocks noChangeShapeType="1"/>
              </p:cNvSpPr>
              <p:nvPr/>
            </p:nvSpPr>
            <p:spPr bwMode="auto">
              <a:xfrm>
                <a:off x="403" y="188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2" name="Line 37"/>
              <p:cNvSpPr>
                <a:spLocks noChangeShapeType="1"/>
              </p:cNvSpPr>
              <p:nvPr/>
            </p:nvSpPr>
            <p:spPr bwMode="auto">
              <a:xfrm>
                <a:off x="403" y="383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3" name="Line 38"/>
              <p:cNvSpPr>
                <a:spLocks noChangeShapeType="1"/>
              </p:cNvSpPr>
              <p:nvPr/>
            </p:nvSpPr>
            <p:spPr bwMode="auto">
              <a:xfrm>
                <a:off x="993" y="1888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4" name="Line 39"/>
              <p:cNvSpPr>
                <a:spLocks noChangeShapeType="1"/>
              </p:cNvSpPr>
              <p:nvPr/>
            </p:nvSpPr>
            <p:spPr bwMode="auto">
              <a:xfrm>
                <a:off x="403" y="25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5" name="Line 40"/>
              <p:cNvSpPr>
                <a:spLocks noChangeShapeType="1"/>
              </p:cNvSpPr>
              <p:nvPr/>
            </p:nvSpPr>
            <p:spPr bwMode="auto">
              <a:xfrm>
                <a:off x="403" y="2840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6" name="Line 41"/>
              <p:cNvSpPr>
                <a:spLocks noChangeShapeType="1"/>
              </p:cNvSpPr>
              <p:nvPr/>
            </p:nvSpPr>
            <p:spPr bwMode="auto">
              <a:xfrm>
                <a:off x="403" y="3158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7" name="Line 42"/>
              <p:cNvSpPr>
                <a:spLocks noChangeShapeType="1"/>
              </p:cNvSpPr>
              <p:nvPr/>
            </p:nvSpPr>
            <p:spPr bwMode="auto">
              <a:xfrm>
                <a:off x="993" y="2205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8" name="Line 43"/>
              <p:cNvSpPr>
                <a:spLocks noChangeShapeType="1"/>
              </p:cNvSpPr>
              <p:nvPr/>
            </p:nvSpPr>
            <p:spPr bwMode="auto">
              <a:xfrm>
                <a:off x="1837" y="220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49" name="Text Box 45"/>
              <p:cNvSpPr txBox="1">
                <a:spLocks noChangeArrowheads="1"/>
              </p:cNvSpPr>
              <p:nvPr/>
            </p:nvSpPr>
            <p:spPr bwMode="auto">
              <a:xfrm>
                <a:off x="386" y="2046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55350" name="Text Box 46"/>
              <p:cNvSpPr txBox="1">
                <a:spLocks noChangeArrowheads="1"/>
              </p:cNvSpPr>
              <p:nvPr/>
            </p:nvSpPr>
            <p:spPr bwMode="auto">
              <a:xfrm>
                <a:off x="1048" y="2227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55351" name="Text Box 47"/>
              <p:cNvSpPr txBox="1">
                <a:spLocks noChangeArrowheads="1"/>
              </p:cNvSpPr>
              <p:nvPr/>
            </p:nvSpPr>
            <p:spPr bwMode="auto">
              <a:xfrm>
                <a:off x="1230" y="1888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55352" name="Text Box 48"/>
              <p:cNvSpPr txBox="1">
                <a:spLocks noChangeArrowheads="1"/>
              </p:cNvSpPr>
              <p:nvPr/>
            </p:nvSpPr>
            <p:spPr bwMode="auto">
              <a:xfrm>
                <a:off x="449" y="284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55353" name="Text Box 46"/>
              <p:cNvSpPr txBox="1">
                <a:spLocks noChangeArrowheads="1"/>
              </p:cNvSpPr>
              <p:nvPr/>
            </p:nvSpPr>
            <p:spPr bwMode="auto">
              <a:xfrm>
                <a:off x="1865" y="2235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55354" name="Line 41"/>
              <p:cNvSpPr>
                <a:spLocks noChangeShapeType="1"/>
              </p:cNvSpPr>
              <p:nvPr/>
            </p:nvSpPr>
            <p:spPr bwMode="auto">
              <a:xfrm>
                <a:off x="403" y="3475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55" name="Text Box 48"/>
              <p:cNvSpPr txBox="1">
                <a:spLocks noChangeArrowheads="1"/>
              </p:cNvSpPr>
              <p:nvPr/>
            </p:nvSpPr>
            <p:spPr bwMode="auto">
              <a:xfrm>
                <a:off x="453" y="25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5356" name="Text Box 48"/>
              <p:cNvSpPr txBox="1">
                <a:spLocks noChangeArrowheads="1"/>
              </p:cNvSpPr>
              <p:nvPr/>
            </p:nvSpPr>
            <p:spPr bwMode="auto">
              <a:xfrm>
                <a:off x="447" y="350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5357" name="Text Box 48"/>
              <p:cNvSpPr txBox="1">
                <a:spLocks noChangeArrowheads="1"/>
              </p:cNvSpPr>
              <p:nvPr/>
            </p:nvSpPr>
            <p:spPr bwMode="auto">
              <a:xfrm>
                <a:off x="451" y="318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55334" name="Text Box 49"/>
            <p:cNvSpPr txBox="1">
              <a:spLocks noChangeArrowheads="1"/>
            </p:cNvSpPr>
            <p:nvPr/>
          </p:nvSpPr>
          <p:spPr bwMode="auto">
            <a:xfrm>
              <a:off x="4735" y="242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5335" name="Text Box 49"/>
            <p:cNvSpPr txBox="1">
              <a:spLocks noChangeArrowheads="1"/>
            </p:cNvSpPr>
            <p:nvPr/>
          </p:nvSpPr>
          <p:spPr bwMode="auto">
            <a:xfrm>
              <a:off x="3894" y="277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5336" name="Text Box 49"/>
            <p:cNvSpPr txBox="1">
              <a:spLocks noChangeArrowheads="1"/>
            </p:cNvSpPr>
            <p:nvPr/>
          </p:nvSpPr>
          <p:spPr bwMode="auto">
            <a:xfrm>
              <a:off x="3902" y="308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5337" name="Text Box 49"/>
            <p:cNvSpPr txBox="1">
              <a:spLocks noChangeArrowheads="1"/>
            </p:cNvSpPr>
            <p:nvPr/>
          </p:nvSpPr>
          <p:spPr bwMode="auto">
            <a:xfrm>
              <a:off x="3902" y="342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5338" name="Text Box 49"/>
            <p:cNvSpPr txBox="1">
              <a:spLocks noChangeArrowheads="1"/>
            </p:cNvSpPr>
            <p:nvPr/>
          </p:nvSpPr>
          <p:spPr bwMode="auto">
            <a:xfrm>
              <a:off x="4735" y="277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5339" name="Text Box 49"/>
            <p:cNvSpPr txBox="1">
              <a:spLocks noChangeArrowheads="1"/>
            </p:cNvSpPr>
            <p:nvPr/>
          </p:nvSpPr>
          <p:spPr bwMode="auto">
            <a:xfrm>
              <a:off x="4735" y="308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55340" name="Text Box 49"/>
            <p:cNvSpPr txBox="1">
              <a:spLocks noChangeArrowheads="1"/>
            </p:cNvSpPr>
            <p:nvPr/>
          </p:nvSpPr>
          <p:spPr bwMode="auto">
            <a:xfrm>
              <a:off x="4740" y="341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</p:grpSp>
      <p:grpSp>
        <p:nvGrpSpPr>
          <p:cNvPr id="68659" name="Group 51"/>
          <p:cNvGrpSpPr>
            <a:grpSpLocks/>
          </p:cNvGrpSpPr>
          <p:nvPr/>
        </p:nvGrpSpPr>
        <p:grpSpPr bwMode="auto">
          <a:xfrm>
            <a:off x="5292725" y="2249488"/>
            <a:ext cx="2532063" cy="2486025"/>
            <a:chOff x="3334" y="1480"/>
            <a:chExt cx="1595" cy="1566"/>
          </a:xfrm>
        </p:grpSpPr>
        <p:grpSp>
          <p:nvGrpSpPr>
            <p:cNvPr id="55319" name="Group 44"/>
            <p:cNvGrpSpPr>
              <a:grpSpLocks/>
            </p:cNvGrpSpPr>
            <p:nvPr/>
          </p:nvGrpSpPr>
          <p:grpSpPr bwMode="auto">
            <a:xfrm>
              <a:off x="3704" y="1480"/>
              <a:ext cx="1225" cy="1225"/>
              <a:chOff x="3704" y="1480"/>
              <a:chExt cx="1225" cy="1225"/>
            </a:xfrm>
          </p:grpSpPr>
          <p:sp>
            <p:nvSpPr>
              <p:cNvPr id="55326" name="Rectangle 36"/>
              <p:cNvSpPr>
                <a:spLocks noChangeArrowheads="1"/>
              </p:cNvSpPr>
              <p:nvPr/>
            </p:nvSpPr>
            <p:spPr bwMode="auto">
              <a:xfrm>
                <a:off x="3704" y="1480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7" name="Rectangle 38"/>
              <p:cNvSpPr>
                <a:spLocks noChangeArrowheads="1"/>
              </p:cNvSpPr>
              <p:nvPr/>
            </p:nvSpPr>
            <p:spPr bwMode="auto">
              <a:xfrm>
                <a:off x="3704" y="1891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8" name="Rectangle 39"/>
              <p:cNvSpPr>
                <a:spLocks noChangeArrowheads="1"/>
              </p:cNvSpPr>
              <p:nvPr/>
            </p:nvSpPr>
            <p:spPr bwMode="auto">
              <a:xfrm>
                <a:off x="3704" y="2297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29" name="Rectangle 40"/>
              <p:cNvSpPr>
                <a:spLocks noChangeArrowheads="1"/>
              </p:cNvSpPr>
              <p:nvPr/>
            </p:nvSpPr>
            <p:spPr bwMode="auto">
              <a:xfrm>
                <a:off x="4112" y="1888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0" name="Rectangle 41"/>
              <p:cNvSpPr>
                <a:spLocks noChangeArrowheads="1"/>
              </p:cNvSpPr>
              <p:nvPr/>
            </p:nvSpPr>
            <p:spPr bwMode="auto">
              <a:xfrm>
                <a:off x="4112" y="2294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31" name="Rectangle 42"/>
              <p:cNvSpPr>
                <a:spLocks noChangeArrowheads="1"/>
              </p:cNvSpPr>
              <p:nvPr/>
            </p:nvSpPr>
            <p:spPr bwMode="auto">
              <a:xfrm>
                <a:off x="4521" y="2296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20" name="Text Box 45"/>
            <p:cNvSpPr txBox="1">
              <a:spLocks noChangeArrowheads="1"/>
            </p:cNvSpPr>
            <p:nvPr/>
          </p:nvSpPr>
          <p:spPr bwMode="auto">
            <a:xfrm>
              <a:off x="3737" y="275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5321" name="Text Box 46"/>
            <p:cNvSpPr txBox="1">
              <a:spLocks noChangeArrowheads="1"/>
            </p:cNvSpPr>
            <p:nvPr/>
          </p:nvSpPr>
          <p:spPr bwMode="auto">
            <a:xfrm>
              <a:off x="4153" y="275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322" name="Text Box 47"/>
            <p:cNvSpPr txBox="1">
              <a:spLocks noChangeArrowheads="1"/>
            </p:cNvSpPr>
            <p:nvPr/>
          </p:nvSpPr>
          <p:spPr bwMode="auto">
            <a:xfrm>
              <a:off x="4554" y="275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5323" name="Text Box 48"/>
            <p:cNvSpPr txBox="1">
              <a:spLocks noChangeArrowheads="1"/>
            </p:cNvSpPr>
            <p:nvPr/>
          </p:nvSpPr>
          <p:spPr bwMode="auto">
            <a:xfrm>
              <a:off x="3334" y="1530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324" name="Text Box 49"/>
            <p:cNvSpPr txBox="1">
              <a:spLocks noChangeArrowheads="1"/>
            </p:cNvSpPr>
            <p:nvPr/>
          </p:nvSpPr>
          <p:spPr bwMode="auto">
            <a:xfrm>
              <a:off x="3334" y="1955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5325" name="Text Box 50"/>
            <p:cNvSpPr txBox="1">
              <a:spLocks noChangeArrowheads="1"/>
            </p:cNvSpPr>
            <p:nvPr/>
          </p:nvSpPr>
          <p:spPr bwMode="auto">
            <a:xfrm>
              <a:off x="3334" y="2358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68660" name="Text Box 52"/>
          <p:cNvSpPr txBox="1">
            <a:spLocks noChangeArrowheads="1"/>
          </p:cNvSpPr>
          <p:nvPr/>
        </p:nvSpPr>
        <p:spPr bwMode="auto">
          <a:xfrm>
            <a:off x="5867400" y="233362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latin typeface="Times New Roman" pitchFamily="18" charset="0"/>
              </a:rPr>
              <a:t>BC</a:t>
            </a:r>
          </a:p>
        </p:txBody>
      </p:sp>
      <p:sp>
        <p:nvSpPr>
          <p:cNvPr id="42185" name="Text Box 201"/>
          <p:cNvSpPr txBox="1">
            <a:spLocks noChangeArrowheads="1"/>
          </p:cNvSpPr>
          <p:nvPr/>
        </p:nvSpPr>
        <p:spPr bwMode="auto">
          <a:xfrm>
            <a:off x="5927725" y="2981325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/>
              <a:t>×</a:t>
            </a:r>
          </a:p>
        </p:txBody>
      </p:sp>
      <p:sp>
        <p:nvSpPr>
          <p:cNvPr id="2" name="Text Box 201"/>
          <p:cNvSpPr txBox="1">
            <a:spLocks noChangeArrowheads="1"/>
          </p:cNvSpPr>
          <p:nvPr/>
        </p:nvSpPr>
        <p:spPr bwMode="auto">
          <a:xfrm>
            <a:off x="5927725" y="3613150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/>
              <a:t>×</a:t>
            </a:r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6569075" y="2981325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/>
              <a:t>×</a:t>
            </a: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6569075" y="3613150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/>
              <a:t>×</a:t>
            </a:r>
          </a:p>
        </p:txBody>
      </p:sp>
      <p:sp>
        <p:nvSpPr>
          <p:cNvPr id="68667" name="Rectangle 193"/>
          <p:cNvSpPr>
            <a:spLocks noChangeArrowheads="1"/>
          </p:cNvSpPr>
          <p:nvPr/>
        </p:nvSpPr>
        <p:spPr bwMode="auto">
          <a:xfrm>
            <a:off x="7202488" y="3616325"/>
            <a:ext cx="576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/>
              <a:t>√</a:t>
            </a:r>
          </a:p>
        </p:txBody>
      </p:sp>
      <p:sp>
        <p:nvSpPr>
          <p:cNvPr id="43119" name="Text Box 111"/>
          <p:cNvSpPr txBox="1">
            <a:spLocks noChangeArrowheads="1"/>
          </p:cNvSpPr>
          <p:nvPr/>
        </p:nvSpPr>
        <p:spPr bwMode="auto">
          <a:xfrm>
            <a:off x="5183188" y="4854575"/>
            <a:ext cx="884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AB</a:t>
            </a:r>
          </a:p>
        </p:txBody>
      </p:sp>
      <p:grpSp>
        <p:nvGrpSpPr>
          <p:cNvPr id="43124" name="Group 116"/>
          <p:cNvGrpSpPr>
            <a:grpSpLocks/>
          </p:cNvGrpSpPr>
          <p:nvPr/>
        </p:nvGrpSpPr>
        <p:grpSpPr bwMode="auto">
          <a:xfrm>
            <a:off x="6080125" y="4854575"/>
            <a:ext cx="1427163" cy="519113"/>
            <a:chOff x="3536" y="1344"/>
            <a:chExt cx="899" cy="327"/>
          </a:xfrm>
        </p:grpSpPr>
        <p:sp>
          <p:nvSpPr>
            <p:cNvPr id="55317" name="Line 112"/>
            <p:cNvSpPr>
              <a:spLocks noChangeShapeType="1"/>
            </p:cNvSpPr>
            <p:nvPr/>
          </p:nvSpPr>
          <p:spPr bwMode="auto">
            <a:xfrm>
              <a:off x="3536" y="1501"/>
              <a:ext cx="36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Text Box 113"/>
            <p:cNvSpPr txBox="1">
              <a:spLocks noChangeArrowheads="1"/>
            </p:cNvSpPr>
            <p:nvPr/>
          </p:nvSpPr>
          <p:spPr bwMode="auto">
            <a:xfrm>
              <a:off x="3878" y="1344"/>
              <a:ext cx="55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BC</a:t>
              </a:r>
            </a:p>
          </p:txBody>
        </p:sp>
      </p:grpSp>
      <p:grpSp>
        <p:nvGrpSpPr>
          <p:cNvPr id="43125" name="Group 117"/>
          <p:cNvGrpSpPr>
            <a:grpSpLocks/>
          </p:cNvGrpSpPr>
          <p:nvPr/>
        </p:nvGrpSpPr>
        <p:grpSpPr bwMode="auto">
          <a:xfrm>
            <a:off x="7486650" y="4841875"/>
            <a:ext cx="1066800" cy="457200"/>
            <a:chOff x="4422" y="1336"/>
            <a:chExt cx="672" cy="288"/>
          </a:xfrm>
        </p:grpSpPr>
        <p:sp>
          <p:nvSpPr>
            <p:cNvPr id="55315" name="Line 114"/>
            <p:cNvSpPr>
              <a:spLocks noChangeShapeType="1"/>
            </p:cNvSpPr>
            <p:nvPr/>
          </p:nvSpPr>
          <p:spPr bwMode="auto">
            <a:xfrm>
              <a:off x="4422" y="1496"/>
              <a:ext cx="363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Rectangle 115"/>
            <p:cNvSpPr>
              <a:spLocks noChangeArrowheads="1"/>
            </p:cNvSpPr>
            <p:nvPr/>
          </p:nvSpPr>
          <p:spPr bwMode="auto">
            <a:xfrm>
              <a:off x="4785" y="1336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</a:rPr>
                <a:t>×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</p:grpSp>
      <p:sp>
        <p:nvSpPr>
          <p:cNvPr id="43160" name="Text Box 152"/>
          <p:cNvSpPr txBox="1">
            <a:spLocks noChangeArrowheads="1"/>
          </p:cNvSpPr>
          <p:nvPr/>
        </p:nvSpPr>
        <p:spPr bwMode="auto">
          <a:xfrm>
            <a:off x="5961063" y="2330450"/>
            <a:ext cx="530225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C91D"/>
                </a:solidFill>
              </a:rPr>
              <a:t>×</a:t>
            </a:r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>
            <a:off x="828675" y="4913313"/>
            <a:ext cx="33115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77" name="Text Box 69"/>
          <p:cNvSpPr txBox="1">
            <a:spLocks noChangeArrowheads="1"/>
          </p:cNvSpPr>
          <p:nvPr/>
        </p:nvSpPr>
        <p:spPr bwMode="auto">
          <a:xfrm>
            <a:off x="3149600" y="4149725"/>
            <a:ext cx="4524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C91D"/>
                </a:solidFill>
                <a:latin typeface="Times New Roman" pitchFamily="18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4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4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4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60" grpId="0"/>
      <p:bldP spid="42185" grpId="0"/>
      <p:bldP spid="2" grpId="0"/>
      <p:bldP spid="3" grpId="0"/>
      <p:bldP spid="4" grpId="0"/>
      <p:bldP spid="68667" grpId="0"/>
      <p:bldP spid="43119" grpId="0"/>
      <p:bldP spid="43160" grpId="0" animBg="1"/>
      <p:bldP spid="68676" grpId="0" animBg="1"/>
      <p:bldP spid="686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449263" y="1125538"/>
            <a:ext cx="4483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/>
              <a:t>(</a:t>
            </a:r>
            <a:r>
              <a:rPr lang="en-US" altLang="zh-CN" sz="2800">
                <a:latin typeface="Times New Roman" pitchFamily="18" charset="0"/>
              </a:rPr>
              <a:t>3</a:t>
            </a:r>
            <a:r>
              <a:rPr lang="en-US" altLang="zh-CN" sz="2800"/>
              <a:t>)</a:t>
            </a:r>
            <a:r>
              <a:rPr lang="zh-CN" altLang="en-US" sz="2800"/>
              <a:t>化简后的状态表</a:t>
            </a:r>
            <a:r>
              <a:rPr lang="zh-CN" altLang="en-US" sz="2800">
                <a:solidFill>
                  <a:schemeClr val="hlink"/>
                </a:solidFill>
              </a:rPr>
              <a:t>编码</a:t>
            </a:r>
          </a:p>
        </p:txBody>
      </p:sp>
      <p:grpSp>
        <p:nvGrpSpPr>
          <p:cNvPr id="56353" name="Group 33"/>
          <p:cNvGrpSpPr>
            <a:grpSpLocks/>
          </p:cNvGrpSpPr>
          <p:nvPr/>
        </p:nvGrpSpPr>
        <p:grpSpPr bwMode="auto">
          <a:xfrm>
            <a:off x="684213" y="2105025"/>
            <a:ext cx="3598862" cy="2547938"/>
            <a:chOff x="431" y="1326"/>
            <a:chExt cx="2267" cy="1605"/>
          </a:xfrm>
        </p:grpSpPr>
        <p:sp>
          <p:nvSpPr>
            <p:cNvPr id="56369" name="Text Box 49"/>
            <p:cNvSpPr txBox="1">
              <a:spLocks noChangeArrowheads="1"/>
            </p:cNvSpPr>
            <p:nvPr/>
          </p:nvSpPr>
          <p:spPr bwMode="auto">
            <a:xfrm>
              <a:off x="1036" y="195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6370" name="Line 36"/>
            <p:cNvSpPr>
              <a:spLocks noChangeShapeType="1"/>
            </p:cNvSpPr>
            <p:nvPr/>
          </p:nvSpPr>
          <p:spPr bwMode="auto">
            <a:xfrm>
              <a:off x="448" y="1326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1" name="Line 37"/>
            <p:cNvSpPr>
              <a:spLocks noChangeShapeType="1"/>
            </p:cNvSpPr>
            <p:nvPr/>
          </p:nvSpPr>
          <p:spPr bwMode="auto">
            <a:xfrm>
              <a:off x="448" y="2931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38"/>
            <p:cNvSpPr>
              <a:spLocks noChangeShapeType="1"/>
            </p:cNvSpPr>
            <p:nvPr/>
          </p:nvSpPr>
          <p:spPr bwMode="auto">
            <a:xfrm>
              <a:off x="1038" y="1326"/>
              <a:ext cx="0" cy="16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Line 39"/>
            <p:cNvSpPr>
              <a:spLocks noChangeShapeType="1"/>
            </p:cNvSpPr>
            <p:nvPr/>
          </p:nvSpPr>
          <p:spPr bwMode="auto">
            <a:xfrm>
              <a:off x="448" y="1961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Line 40"/>
            <p:cNvSpPr>
              <a:spLocks noChangeShapeType="1"/>
            </p:cNvSpPr>
            <p:nvPr/>
          </p:nvSpPr>
          <p:spPr bwMode="auto">
            <a:xfrm>
              <a:off x="448" y="2278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5" name="Line 41"/>
            <p:cNvSpPr>
              <a:spLocks noChangeShapeType="1"/>
            </p:cNvSpPr>
            <p:nvPr/>
          </p:nvSpPr>
          <p:spPr bwMode="auto">
            <a:xfrm>
              <a:off x="448" y="2596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Line 42"/>
            <p:cNvSpPr>
              <a:spLocks noChangeShapeType="1"/>
            </p:cNvSpPr>
            <p:nvPr/>
          </p:nvSpPr>
          <p:spPr bwMode="auto">
            <a:xfrm>
              <a:off x="1038" y="1643"/>
              <a:ext cx="1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7" name="Line 43"/>
            <p:cNvSpPr>
              <a:spLocks noChangeShapeType="1"/>
            </p:cNvSpPr>
            <p:nvPr/>
          </p:nvSpPr>
          <p:spPr bwMode="auto">
            <a:xfrm>
              <a:off x="1882" y="1644"/>
              <a:ext cx="0" cy="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8" name="Text Box 45"/>
            <p:cNvSpPr txBox="1">
              <a:spLocks noChangeArrowheads="1"/>
            </p:cNvSpPr>
            <p:nvPr/>
          </p:nvSpPr>
          <p:spPr bwMode="auto">
            <a:xfrm>
              <a:off x="431" y="1484"/>
              <a:ext cx="6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现态</a:t>
              </a:r>
            </a:p>
          </p:txBody>
        </p:sp>
        <p:sp>
          <p:nvSpPr>
            <p:cNvPr id="56379" name="Text Box 46"/>
            <p:cNvSpPr txBox="1">
              <a:spLocks noChangeArrowheads="1"/>
            </p:cNvSpPr>
            <p:nvPr/>
          </p:nvSpPr>
          <p:spPr bwMode="auto">
            <a:xfrm>
              <a:off x="1093" y="1665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X=0</a:t>
              </a:r>
            </a:p>
          </p:txBody>
        </p:sp>
        <p:sp>
          <p:nvSpPr>
            <p:cNvPr id="56380" name="Text Box 47"/>
            <p:cNvSpPr txBox="1">
              <a:spLocks noChangeArrowheads="1"/>
            </p:cNvSpPr>
            <p:nvPr/>
          </p:nvSpPr>
          <p:spPr bwMode="auto">
            <a:xfrm>
              <a:off x="1275" y="1326"/>
              <a:ext cx="1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baseline="30000">
                  <a:solidFill>
                    <a:schemeClr val="folHlink"/>
                  </a:solidFill>
                  <a:latin typeface="Times New Roman" pitchFamily="18" charset="0"/>
                </a:rPr>
                <a:t>n+1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56381" name="Text Box 48"/>
            <p:cNvSpPr txBox="1">
              <a:spLocks noChangeArrowheads="1"/>
            </p:cNvSpPr>
            <p:nvPr/>
          </p:nvSpPr>
          <p:spPr bwMode="auto">
            <a:xfrm>
              <a:off x="494" y="2286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6382" name="Text Box 46"/>
            <p:cNvSpPr txBox="1">
              <a:spLocks noChangeArrowheads="1"/>
            </p:cNvSpPr>
            <p:nvPr/>
          </p:nvSpPr>
          <p:spPr bwMode="auto">
            <a:xfrm>
              <a:off x="1910" y="1673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X=1</a:t>
              </a:r>
            </a:p>
          </p:txBody>
        </p:sp>
        <p:sp>
          <p:nvSpPr>
            <p:cNvPr id="56383" name="Text Box 48"/>
            <p:cNvSpPr txBox="1">
              <a:spLocks noChangeArrowheads="1"/>
            </p:cNvSpPr>
            <p:nvPr/>
          </p:nvSpPr>
          <p:spPr bwMode="auto">
            <a:xfrm>
              <a:off x="498" y="1961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6384" name="Text Box 48"/>
            <p:cNvSpPr txBox="1">
              <a:spLocks noChangeArrowheads="1"/>
            </p:cNvSpPr>
            <p:nvPr/>
          </p:nvSpPr>
          <p:spPr bwMode="auto">
            <a:xfrm>
              <a:off x="496" y="2618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385" name="Text Box 49"/>
            <p:cNvSpPr txBox="1">
              <a:spLocks noChangeArrowheads="1"/>
            </p:cNvSpPr>
            <p:nvPr/>
          </p:nvSpPr>
          <p:spPr bwMode="auto">
            <a:xfrm>
              <a:off x="1882" y="195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6386" name="Text Box 49"/>
            <p:cNvSpPr txBox="1">
              <a:spLocks noChangeArrowheads="1"/>
            </p:cNvSpPr>
            <p:nvPr/>
          </p:nvSpPr>
          <p:spPr bwMode="auto">
            <a:xfrm>
              <a:off x="1041" y="229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6387" name="Text Box 49"/>
            <p:cNvSpPr txBox="1">
              <a:spLocks noChangeArrowheads="1"/>
            </p:cNvSpPr>
            <p:nvPr/>
          </p:nvSpPr>
          <p:spPr bwMode="auto">
            <a:xfrm>
              <a:off x="1049" y="261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6388" name="Text Box 49"/>
            <p:cNvSpPr txBox="1">
              <a:spLocks noChangeArrowheads="1"/>
            </p:cNvSpPr>
            <p:nvPr/>
          </p:nvSpPr>
          <p:spPr bwMode="auto">
            <a:xfrm>
              <a:off x="1882" y="229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6389" name="Text Box 49"/>
            <p:cNvSpPr txBox="1">
              <a:spLocks noChangeArrowheads="1"/>
            </p:cNvSpPr>
            <p:nvPr/>
          </p:nvSpPr>
          <p:spPr bwMode="auto">
            <a:xfrm>
              <a:off x="1882" y="260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</p:grpSp>
      <p:sp>
        <p:nvSpPr>
          <p:cNvPr id="47159" name="AutoShape 55"/>
          <p:cNvSpPr>
            <a:spLocks/>
          </p:cNvSpPr>
          <p:nvPr/>
        </p:nvSpPr>
        <p:spPr bwMode="auto">
          <a:xfrm>
            <a:off x="2773363" y="3284538"/>
            <a:ext cx="142875" cy="1152525"/>
          </a:xfrm>
          <a:prstGeom prst="rightBrace">
            <a:avLst>
              <a:gd name="adj1" fmla="val 67222"/>
              <a:gd name="adj2" fmla="val 50000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60" name="Rectangle 56"/>
          <p:cNvSpPr>
            <a:spLocks noChangeArrowheads="1"/>
          </p:cNvSpPr>
          <p:nvPr/>
        </p:nvSpPr>
        <p:spPr bwMode="auto">
          <a:xfrm>
            <a:off x="828675" y="4868863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47165" name="Rectangle 61"/>
          <p:cNvSpPr>
            <a:spLocks noChangeArrowheads="1"/>
          </p:cNvSpPr>
          <p:nvPr/>
        </p:nvSpPr>
        <p:spPr bwMode="auto">
          <a:xfrm>
            <a:off x="2916238" y="4868863"/>
            <a:ext cx="352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7166" name="Rectangle 62"/>
          <p:cNvSpPr>
            <a:spLocks noChangeArrowheads="1"/>
          </p:cNvSpPr>
          <p:nvPr/>
        </p:nvSpPr>
        <p:spPr bwMode="auto">
          <a:xfrm>
            <a:off x="839788" y="5851525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828675" y="5348288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6362" name="Rectangle 61"/>
          <p:cNvSpPr>
            <a:spLocks noChangeArrowheads="1"/>
          </p:cNvSpPr>
          <p:nvPr/>
        </p:nvSpPr>
        <p:spPr bwMode="auto">
          <a:xfrm>
            <a:off x="2916238" y="5348288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56363" name="Rectangle 61"/>
          <p:cNvSpPr>
            <a:spLocks noChangeArrowheads="1"/>
          </p:cNvSpPr>
          <p:nvPr/>
        </p:nvSpPr>
        <p:spPr bwMode="auto">
          <a:xfrm>
            <a:off x="2916238" y="5851525"/>
            <a:ext cx="18716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、</a:t>
            </a:r>
            <a:endParaRPr lang="en-US" altLang="zh-CN">
              <a:solidFill>
                <a:schemeClr val="folHlink"/>
              </a:solidFill>
              <a:latin typeface="Times New Roman" pitchFamily="18" charset="0"/>
            </a:endParaRPr>
          </a:p>
        </p:txBody>
      </p:sp>
      <p:grpSp>
        <p:nvGrpSpPr>
          <p:cNvPr id="48214" name="Group 86"/>
          <p:cNvGrpSpPr>
            <a:grpSpLocks/>
          </p:cNvGrpSpPr>
          <p:nvPr/>
        </p:nvGrpSpPr>
        <p:grpSpPr bwMode="auto">
          <a:xfrm>
            <a:off x="5634038" y="1341438"/>
            <a:ext cx="2308225" cy="2016125"/>
            <a:chOff x="622" y="527"/>
            <a:chExt cx="1454" cy="1270"/>
          </a:xfrm>
        </p:grpSpPr>
        <p:grpSp>
          <p:nvGrpSpPr>
            <p:cNvPr id="56354" name="Group 61"/>
            <p:cNvGrpSpPr>
              <a:grpSpLocks/>
            </p:cNvGrpSpPr>
            <p:nvPr/>
          </p:nvGrpSpPr>
          <p:grpSpPr bwMode="auto">
            <a:xfrm>
              <a:off x="1247" y="981"/>
              <a:ext cx="817" cy="816"/>
              <a:chOff x="1247" y="981"/>
              <a:chExt cx="817" cy="816"/>
            </a:xfrm>
          </p:grpSpPr>
          <p:sp>
            <p:nvSpPr>
              <p:cNvPr id="56365" name="Rectangle 57"/>
              <p:cNvSpPr>
                <a:spLocks noChangeArrowheads="1"/>
              </p:cNvSpPr>
              <p:nvPr/>
            </p:nvSpPr>
            <p:spPr bwMode="auto">
              <a:xfrm>
                <a:off x="1247" y="981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6" name="Rectangle 58"/>
              <p:cNvSpPr>
                <a:spLocks noChangeArrowheads="1"/>
              </p:cNvSpPr>
              <p:nvPr/>
            </p:nvSpPr>
            <p:spPr bwMode="auto">
              <a:xfrm>
                <a:off x="1247" y="1389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7" name="Rectangle 59"/>
              <p:cNvSpPr>
                <a:spLocks noChangeArrowheads="1"/>
              </p:cNvSpPr>
              <p:nvPr/>
            </p:nvSpPr>
            <p:spPr bwMode="auto">
              <a:xfrm>
                <a:off x="1656" y="981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68" name="Rectangle 60"/>
              <p:cNvSpPr>
                <a:spLocks noChangeArrowheads="1"/>
              </p:cNvSpPr>
              <p:nvPr/>
            </p:nvSpPr>
            <p:spPr bwMode="auto">
              <a:xfrm>
                <a:off x="1656" y="1389"/>
                <a:ext cx="408" cy="408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6355" name="Group 78"/>
            <p:cNvGrpSpPr>
              <a:grpSpLocks/>
            </p:cNvGrpSpPr>
            <p:nvPr/>
          </p:nvGrpSpPr>
          <p:grpSpPr bwMode="auto">
            <a:xfrm>
              <a:off x="1247" y="693"/>
              <a:ext cx="829" cy="288"/>
              <a:chOff x="1293" y="1752"/>
              <a:chExt cx="829" cy="288"/>
            </a:xfrm>
          </p:grpSpPr>
          <p:sp>
            <p:nvSpPr>
              <p:cNvPr id="3" name="Text Box 71"/>
              <p:cNvSpPr txBox="1">
                <a:spLocks noChangeArrowheads="1"/>
              </p:cNvSpPr>
              <p:nvPr/>
            </p:nvSpPr>
            <p:spPr bwMode="auto">
              <a:xfrm>
                <a:off x="1293" y="175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6364" name="Text Box 72"/>
              <p:cNvSpPr txBox="1">
                <a:spLocks noChangeArrowheads="1"/>
              </p:cNvSpPr>
              <p:nvPr/>
            </p:nvSpPr>
            <p:spPr bwMode="auto">
              <a:xfrm>
                <a:off x="1701" y="175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56356" name="Group 79"/>
            <p:cNvGrpSpPr>
              <a:grpSpLocks/>
            </p:cNvGrpSpPr>
            <p:nvPr/>
          </p:nvGrpSpPr>
          <p:grpSpPr bwMode="auto">
            <a:xfrm>
              <a:off x="879" y="1047"/>
              <a:ext cx="421" cy="697"/>
              <a:chOff x="884" y="2091"/>
              <a:chExt cx="421" cy="697"/>
            </a:xfrm>
          </p:grpSpPr>
          <p:sp>
            <p:nvSpPr>
              <p:cNvPr id="56361" name="Text Box 73"/>
              <p:cNvSpPr txBox="1">
                <a:spLocks noChangeArrowheads="1"/>
              </p:cNvSpPr>
              <p:nvPr/>
            </p:nvSpPr>
            <p:spPr bwMode="auto">
              <a:xfrm>
                <a:off x="884" y="2091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" name="Text Box 74"/>
              <p:cNvSpPr txBox="1">
                <a:spLocks noChangeArrowheads="1"/>
              </p:cNvSpPr>
              <p:nvPr/>
            </p:nvSpPr>
            <p:spPr bwMode="auto">
              <a:xfrm>
                <a:off x="884" y="2500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56357" name="Group 80"/>
            <p:cNvGrpSpPr>
              <a:grpSpLocks/>
            </p:cNvGrpSpPr>
            <p:nvPr/>
          </p:nvGrpSpPr>
          <p:grpSpPr bwMode="auto">
            <a:xfrm>
              <a:off x="622" y="527"/>
              <a:ext cx="815" cy="469"/>
              <a:chOff x="658" y="1555"/>
              <a:chExt cx="815" cy="469"/>
            </a:xfrm>
          </p:grpSpPr>
          <p:sp>
            <p:nvSpPr>
              <p:cNvPr id="56358" name="Line 75"/>
              <p:cNvSpPr>
                <a:spLocks noChangeShapeType="1"/>
              </p:cNvSpPr>
              <p:nvPr/>
            </p:nvSpPr>
            <p:spPr bwMode="auto">
              <a:xfrm flipH="1" flipV="1">
                <a:off x="930" y="1662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9" name="Text Box 76"/>
              <p:cNvSpPr txBox="1">
                <a:spLocks noChangeArrowheads="1"/>
              </p:cNvSpPr>
              <p:nvPr/>
            </p:nvSpPr>
            <p:spPr bwMode="auto">
              <a:xfrm>
                <a:off x="884" y="1555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Q1</a:t>
                </a:r>
              </a:p>
            </p:txBody>
          </p:sp>
          <p:sp>
            <p:nvSpPr>
              <p:cNvPr id="56360" name="Text Box 77"/>
              <p:cNvSpPr txBox="1">
                <a:spLocks noChangeArrowheads="1"/>
              </p:cNvSpPr>
              <p:nvPr/>
            </p:nvSpPr>
            <p:spPr bwMode="auto">
              <a:xfrm>
                <a:off x="658" y="1736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Q0</a:t>
                </a:r>
              </a:p>
            </p:txBody>
          </p:sp>
        </p:grpSp>
      </p:grpSp>
      <p:sp>
        <p:nvSpPr>
          <p:cNvPr id="48215" name="Text Box 87"/>
          <p:cNvSpPr txBox="1">
            <a:spLocks noChangeArrowheads="1"/>
          </p:cNvSpPr>
          <p:nvPr/>
        </p:nvSpPr>
        <p:spPr bwMode="auto">
          <a:xfrm>
            <a:off x="6592888" y="2098675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8216" name="Text Box 88"/>
          <p:cNvSpPr txBox="1">
            <a:spLocks noChangeArrowheads="1"/>
          </p:cNvSpPr>
          <p:nvPr/>
        </p:nvSpPr>
        <p:spPr bwMode="auto">
          <a:xfrm>
            <a:off x="6592888" y="2781300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8217" name="Text Box 89"/>
          <p:cNvSpPr txBox="1">
            <a:spLocks noChangeArrowheads="1"/>
          </p:cNvSpPr>
          <p:nvPr/>
        </p:nvSpPr>
        <p:spPr bwMode="auto">
          <a:xfrm>
            <a:off x="7204075" y="2105025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7235825" y="2765425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d</a:t>
            </a:r>
          </a:p>
        </p:txBody>
      </p:sp>
      <p:grpSp>
        <p:nvGrpSpPr>
          <p:cNvPr id="48223" name="Group 95"/>
          <p:cNvGrpSpPr>
            <a:grpSpLocks/>
          </p:cNvGrpSpPr>
          <p:nvPr/>
        </p:nvGrpSpPr>
        <p:grpSpPr bwMode="auto">
          <a:xfrm>
            <a:off x="6513513" y="3860800"/>
            <a:ext cx="1944687" cy="457200"/>
            <a:chOff x="3787" y="2734"/>
            <a:chExt cx="1225" cy="288"/>
          </a:xfrm>
        </p:grpSpPr>
        <p:sp>
          <p:nvSpPr>
            <p:cNvPr id="56351" name="Line 96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2" name="Text Box 97"/>
            <p:cNvSpPr txBox="1">
              <a:spLocks noChangeArrowheads="1"/>
            </p:cNvSpPr>
            <p:nvPr/>
          </p:nvSpPr>
          <p:spPr bwMode="auto">
            <a:xfrm>
              <a:off x="3787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" name="Text Box 97"/>
            <p:cNvSpPr txBox="1">
              <a:spLocks noChangeArrowheads="1"/>
            </p:cNvSpPr>
            <p:nvPr/>
          </p:nvSpPr>
          <p:spPr bwMode="auto">
            <a:xfrm>
              <a:off x="4545" y="2734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00</a:t>
              </a:r>
            </a:p>
          </p:txBody>
        </p:sp>
      </p:grpSp>
      <p:grpSp>
        <p:nvGrpSpPr>
          <p:cNvPr id="48224" name="Group 96"/>
          <p:cNvGrpSpPr>
            <a:grpSpLocks/>
          </p:cNvGrpSpPr>
          <p:nvPr/>
        </p:nvGrpSpPr>
        <p:grpSpPr bwMode="auto">
          <a:xfrm>
            <a:off x="6515100" y="4267200"/>
            <a:ext cx="1944688" cy="457200"/>
            <a:chOff x="3787" y="2734"/>
            <a:chExt cx="1225" cy="288"/>
          </a:xfrm>
        </p:grpSpPr>
        <p:sp>
          <p:nvSpPr>
            <p:cNvPr id="56348" name="Line 96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9" name="Text Box 97"/>
            <p:cNvSpPr txBox="1">
              <a:spLocks noChangeArrowheads="1"/>
            </p:cNvSpPr>
            <p:nvPr/>
          </p:nvSpPr>
          <p:spPr bwMode="auto">
            <a:xfrm>
              <a:off x="3787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6350" name="Text Box 97"/>
            <p:cNvSpPr txBox="1">
              <a:spLocks noChangeArrowheads="1"/>
            </p:cNvSpPr>
            <p:nvPr/>
          </p:nvSpPr>
          <p:spPr bwMode="auto">
            <a:xfrm>
              <a:off x="4545" y="2734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01</a:t>
              </a:r>
            </a:p>
          </p:txBody>
        </p:sp>
      </p:grpSp>
      <p:grpSp>
        <p:nvGrpSpPr>
          <p:cNvPr id="48228" name="Group 100"/>
          <p:cNvGrpSpPr>
            <a:grpSpLocks/>
          </p:cNvGrpSpPr>
          <p:nvPr/>
        </p:nvGrpSpPr>
        <p:grpSpPr bwMode="auto">
          <a:xfrm>
            <a:off x="6515100" y="4699000"/>
            <a:ext cx="1944688" cy="457200"/>
            <a:chOff x="3787" y="2734"/>
            <a:chExt cx="1225" cy="288"/>
          </a:xfrm>
        </p:grpSpPr>
        <p:sp>
          <p:nvSpPr>
            <p:cNvPr id="56345" name="Line 96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6" name="Text Box 97"/>
            <p:cNvSpPr txBox="1">
              <a:spLocks noChangeArrowheads="1"/>
            </p:cNvSpPr>
            <p:nvPr/>
          </p:nvSpPr>
          <p:spPr bwMode="auto">
            <a:xfrm>
              <a:off x="3787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6347" name="Text Box 97"/>
            <p:cNvSpPr txBox="1">
              <a:spLocks noChangeArrowheads="1"/>
            </p:cNvSpPr>
            <p:nvPr/>
          </p:nvSpPr>
          <p:spPr bwMode="auto">
            <a:xfrm>
              <a:off x="4545" y="2734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48232" name="Group 104"/>
          <p:cNvGrpSpPr>
            <a:grpSpLocks/>
          </p:cNvGrpSpPr>
          <p:nvPr/>
        </p:nvGrpSpPr>
        <p:grpSpPr bwMode="auto">
          <a:xfrm>
            <a:off x="6515100" y="5132388"/>
            <a:ext cx="1944688" cy="457200"/>
            <a:chOff x="3787" y="2734"/>
            <a:chExt cx="1225" cy="288"/>
          </a:xfrm>
        </p:grpSpPr>
        <p:sp>
          <p:nvSpPr>
            <p:cNvPr id="56342" name="Line 96"/>
            <p:cNvSpPr>
              <a:spLocks noChangeShapeType="1"/>
            </p:cNvSpPr>
            <p:nvPr/>
          </p:nvSpPr>
          <p:spPr bwMode="auto">
            <a:xfrm>
              <a:off x="4150" y="2886"/>
              <a:ext cx="40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Text Box 97"/>
            <p:cNvSpPr txBox="1">
              <a:spLocks noChangeArrowheads="1"/>
            </p:cNvSpPr>
            <p:nvPr/>
          </p:nvSpPr>
          <p:spPr bwMode="auto">
            <a:xfrm>
              <a:off x="3787" y="2734"/>
              <a:ext cx="3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6344" name="Text Box 97"/>
            <p:cNvSpPr txBox="1">
              <a:spLocks noChangeArrowheads="1"/>
            </p:cNvSpPr>
            <p:nvPr/>
          </p:nvSpPr>
          <p:spPr bwMode="auto">
            <a:xfrm>
              <a:off x="4545" y="2734"/>
              <a:ext cx="4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4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  <p:bldP spid="47159" grpId="0" animBg="1"/>
      <p:bldP spid="47160" grpId="0"/>
      <p:bldP spid="47165" grpId="0"/>
      <p:bldP spid="47166" grpId="0"/>
      <p:bldP spid="2" grpId="0"/>
      <p:bldP spid="56362" grpId="0"/>
      <p:bldP spid="56363" grpId="0"/>
      <p:bldP spid="48215" grpId="0"/>
      <p:bldP spid="48216" grpId="0"/>
      <p:bldP spid="48217" grpId="0"/>
      <p:bldP spid="482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设计的一般步骤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684213" y="1268413"/>
            <a:ext cx="5889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/>
              <a:t>、形成原始状态图和原始状态表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684213" y="2133600"/>
            <a:ext cx="5899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2</a:t>
            </a:r>
            <a:r>
              <a:rPr kumimoji="1" lang="zh-CN" altLang="en-US" sz="2800"/>
              <a:t>、状态化简，求得最小化状态表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684213" y="2987675"/>
            <a:ext cx="6480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3</a:t>
            </a:r>
            <a:r>
              <a:rPr kumimoji="1" lang="zh-CN" altLang="en-US" sz="2800"/>
              <a:t>、状态编码，得到二进制状态表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84213" y="3851275"/>
            <a:ext cx="784701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4</a:t>
            </a:r>
            <a:r>
              <a:rPr kumimoji="1" lang="zh-CN" altLang="en-US" sz="2800"/>
              <a:t>、选定的触发器类型，并求出激励函数和输出函数最简表达式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684213" y="5157788"/>
            <a:ext cx="381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5</a:t>
            </a:r>
            <a:r>
              <a:rPr kumimoji="1" lang="zh-CN" altLang="en-US" sz="2800"/>
              <a:t>、画出逻辑电路图</a:t>
            </a:r>
          </a:p>
        </p:txBody>
      </p:sp>
      <p:sp>
        <p:nvSpPr>
          <p:cNvPr id="20506" name="AutoShape 26"/>
          <p:cNvSpPr>
            <a:spLocks noChangeArrowheads="1"/>
          </p:cNvSpPr>
          <p:nvPr/>
        </p:nvSpPr>
        <p:spPr bwMode="auto">
          <a:xfrm>
            <a:off x="6948488" y="1557338"/>
            <a:ext cx="1871662" cy="576262"/>
          </a:xfrm>
          <a:prstGeom prst="wedgeRoundRectCallout">
            <a:avLst>
              <a:gd name="adj1" fmla="val -90796"/>
              <a:gd name="adj2" fmla="val -4669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过程描述</a:t>
            </a:r>
          </a:p>
        </p:txBody>
      </p:sp>
      <p:sp>
        <p:nvSpPr>
          <p:cNvPr id="20507" name="AutoShape 27"/>
          <p:cNvSpPr>
            <a:spLocks noChangeArrowheads="1"/>
          </p:cNvSpPr>
          <p:nvPr/>
        </p:nvSpPr>
        <p:spPr bwMode="auto">
          <a:xfrm>
            <a:off x="6948488" y="2420938"/>
            <a:ext cx="1871662" cy="576262"/>
          </a:xfrm>
          <a:prstGeom prst="wedgeRoundRectCallout">
            <a:avLst>
              <a:gd name="adj1" fmla="val -90796"/>
              <a:gd name="adj2" fmla="val -4669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简化电路</a:t>
            </a:r>
          </a:p>
        </p:txBody>
      </p:sp>
      <p:sp>
        <p:nvSpPr>
          <p:cNvPr id="20508" name="AutoShape 28"/>
          <p:cNvSpPr>
            <a:spLocks noChangeArrowheads="1"/>
          </p:cNvSpPr>
          <p:nvPr/>
        </p:nvSpPr>
        <p:spPr bwMode="auto">
          <a:xfrm>
            <a:off x="4932363" y="4940300"/>
            <a:ext cx="2951162" cy="576263"/>
          </a:xfrm>
          <a:prstGeom prst="wedgeRoundRectCallout">
            <a:avLst>
              <a:gd name="adj1" fmla="val -54356"/>
              <a:gd name="adj2" fmla="val -15468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/>
              <a:t>分析的反向操作</a:t>
            </a:r>
          </a:p>
        </p:txBody>
      </p:sp>
      <p:sp>
        <p:nvSpPr>
          <p:cNvPr id="20492" name="AutoShape 1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1" grpId="0"/>
      <p:bldP spid="20502" grpId="0"/>
      <p:bldP spid="20503" grpId="0"/>
      <p:bldP spid="20504" grpId="0"/>
      <p:bldP spid="20505" grpId="0"/>
      <p:bldP spid="20506" grpId="0" animBg="1"/>
      <p:bldP spid="20507" grpId="0" animBg="1"/>
      <p:bldP spid="2050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grpSp>
        <p:nvGrpSpPr>
          <p:cNvPr id="70685" name="Group 29"/>
          <p:cNvGrpSpPr>
            <a:grpSpLocks/>
          </p:cNvGrpSpPr>
          <p:nvPr/>
        </p:nvGrpSpPr>
        <p:grpSpPr bwMode="auto">
          <a:xfrm>
            <a:off x="539750" y="1052513"/>
            <a:ext cx="3598863" cy="2049462"/>
            <a:chOff x="431" y="2184"/>
            <a:chExt cx="2267" cy="1291"/>
          </a:xfrm>
        </p:grpSpPr>
        <p:sp>
          <p:nvSpPr>
            <p:cNvPr id="57428" name="Text Box 49"/>
            <p:cNvSpPr txBox="1">
              <a:spLocks noChangeArrowheads="1"/>
            </p:cNvSpPr>
            <p:nvPr/>
          </p:nvSpPr>
          <p:spPr bwMode="auto">
            <a:xfrm>
              <a:off x="1036" y="2495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7429" name="Line 36"/>
            <p:cNvSpPr>
              <a:spLocks noChangeShapeType="1"/>
            </p:cNvSpPr>
            <p:nvPr/>
          </p:nvSpPr>
          <p:spPr bwMode="auto">
            <a:xfrm>
              <a:off x="448" y="2184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0" name="Line 37"/>
            <p:cNvSpPr>
              <a:spLocks noChangeShapeType="1"/>
            </p:cNvSpPr>
            <p:nvPr/>
          </p:nvSpPr>
          <p:spPr bwMode="auto">
            <a:xfrm>
              <a:off x="448" y="3475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1" name="Line 38"/>
            <p:cNvSpPr>
              <a:spLocks noChangeShapeType="1"/>
            </p:cNvSpPr>
            <p:nvPr/>
          </p:nvSpPr>
          <p:spPr bwMode="auto">
            <a:xfrm>
              <a:off x="1038" y="2192"/>
              <a:ext cx="0" cy="1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2" name="Line 39"/>
            <p:cNvSpPr>
              <a:spLocks noChangeShapeType="1"/>
            </p:cNvSpPr>
            <p:nvPr/>
          </p:nvSpPr>
          <p:spPr bwMode="auto">
            <a:xfrm>
              <a:off x="448" y="2505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3" name="Line 40"/>
            <p:cNvSpPr>
              <a:spLocks noChangeShapeType="1"/>
            </p:cNvSpPr>
            <p:nvPr/>
          </p:nvSpPr>
          <p:spPr bwMode="auto">
            <a:xfrm>
              <a:off x="448" y="2822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4" name="Line 41"/>
            <p:cNvSpPr>
              <a:spLocks noChangeShapeType="1"/>
            </p:cNvSpPr>
            <p:nvPr/>
          </p:nvSpPr>
          <p:spPr bwMode="auto">
            <a:xfrm>
              <a:off x="448" y="3140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5" name="Line 43"/>
            <p:cNvSpPr>
              <a:spLocks noChangeShapeType="1"/>
            </p:cNvSpPr>
            <p:nvPr/>
          </p:nvSpPr>
          <p:spPr bwMode="auto">
            <a:xfrm>
              <a:off x="1882" y="2188"/>
              <a:ext cx="0" cy="1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6" name="Text Box 45"/>
            <p:cNvSpPr txBox="1">
              <a:spLocks noChangeArrowheads="1"/>
            </p:cNvSpPr>
            <p:nvPr/>
          </p:nvSpPr>
          <p:spPr bwMode="auto">
            <a:xfrm>
              <a:off x="431" y="2227"/>
              <a:ext cx="6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现态</a:t>
              </a:r>
            </a:p>
          </p:txBody>
        </p:sp>
        <p:sp>
          <p:nvSpPr>
            <p:cNvPr id="57437" name="Text Box 46"/>
            <p:cNvSpPr txBox="1">
              <a:spLocks noChangeArrowheads="1"/>
            </p:cNvSpPr>
            <p:nvPr/>
          </p:nvSpPr>
          <p:spPr bwMode="auto">
            <a:xfrm>
              <a:off x="1093" y="2209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X=0</a:t>
              </a:r>
            </a:p>
          </p:txBody>
        </p:sp>
        <p:sp>
          <p:nvSpPr>
            <p:cNvPr id="57438" name="Text Box 48"/>
            <p:cNvSpPr txBox="1">
              <a:spLocks noChangeArrowheads="1"/>
            </p:cNvSpPr>
            <p:nvPr/>
          </p:nvSpPr>
          <p:spPr bwMode="auto">
            <a:xfrm>
              <a:off x="494" y="2830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7439" name="Text Box 46"/>
            <p:cNvSpPr txBox="1">
              <a:spLocks noChangeArrowheads="1"/>
            </p:cNvSpPr>
            <p:nvPr/>
          </p:nvSpPr>
          <p:spPr bwMode="auto">
            <a:xfrm>
              <a:off x="1910" y="2217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X=1</a:t>
              </a:r>
            </a:p>
          </p:txBody>
        </p:sp>
        <p:sp>
          <p:nvSpPr>
            <p:cNvPr id="57440" name="Text Box 48"/>
            <p:cNvSpPr txBox="1">
              <a:spLocks noChangeArrowheads="1"/>
            </p:cNvSpPr>
            <p:nvPr/>
          </p:nvSpPr>
          <p:spPr bwMode="auto">
            <a:xfrm>
              <a:off x="498" y="2505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441" name="Text Box 48"/>
            <p:cNvSpPr txBox="1">
              <a:spLocks noChangeArrowheads="1"/>
            </p:cNvSpPr>
            <p:nvPr/>
          </p:nvSpPr>
          <p:spPr bwMode="auto">
            <a:xfrm>
              <a:off x="496" y="3162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7442" name="Text Box 49"/>
            <p:cNvSpPr txBox="1">
              <a:spLocks noChangeArrowheads="1"/>
            </p:cNvSpPr>
            <p:nvPr/>
          </p:nvSpPr>
          <p:spPr bwMode="auto">
            <a:xfrm>
              <a:off x="1882" y="249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7443" name="Text Box 49"/>
            <p:cNvSpPr txBox="1">
              <a:spLocks noChangeArrowheads="1"/>
            </p:cNvSpPr>
            <p:nvPr/>
          </p:nvSpPr>
          <p:spPr bwMode="auto">
            <a:xfrm>
              <a:off x="1041" y="284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7444" name="Text Box 49"/>
            <p:cNvSpPr txBox="1">
              <a:spLocks noChangeArrowheads="1"/>
            </p:cNvSpPr>
            <p:nvPr/>
          </p:nvSpPr>
          <p:spPr bwMode="auto">
            <a:xfrm>
              <a:off x="1049" y="315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7445" name="Text Box 49"/>
            <p:cNvSpPr txBox="1">
              <a:spLocks noChangeArrowheads="1"/>
            </p:cNvSpPr>
            <p:nvPr/>
          </p:nvSpPr>
          <p:spPr bwMode="auto">
            <a:xfrm>
              <a:off x="1882" y="284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7446" name="Text Box 49"/>
            <p:cNvSpPr txBox="1">
              <a:spLocks noChangeArrowheads="1"/>
            </p:cNvSpPr>
            <p:nvPr/>
          </p:nvSpPr>
          <p:spPr bwMode="auto">
            <a:xfrm>
              <a:off x="1882" y="315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</p:grpSp>
      <p:grpSp>
        <p:nvGrpSpPr>
          <p:cNvPr id="70710" name="Group 54"/>
          <p:cNvGrpSpPr>
            <a:grpSpLocks/>
          </p:cNvGrpSpPr>
          <p:nvPr/>
        </p:nvGrpSpPr>
        <p:grpSpPr bwMode="auto">
          <a:xfrm>
            <a:off x="471488" y="3573463"/>
            <a:ext cx="3667125" cy="2590800"/>
            <a:chOff x="297" y="2251"/>
            <a:chExt cx="2310" cy="1632"/>
          </a:xfrm>
        </p:grpSpPr>
        <p:sp>
          <p:nvSpPr>
            <p:cNvPr id="57405" name="Text Box 49"/>
            <p:cNvSpPr txBox="1">
              <a:spLocks noChangeArrowheads="1"/>
            </p:cNvSpPr>
            <p:nvPr/>
          </p:nvSpPr>
          <p:spPr bwMode="auto">
            <a:xfrm>
              <a:off x="946" y="256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7406" name="Line 36"/>
            <p:cNvSpPr>
              <a:spLocks noChangeShapeType="1"/>
            </p:cNvSpPr>
            <p:nvPr/>
          </p:nvSpPr>
          <p:spPr bwMode="auto">
            <a:xfrm>
              <a:off x="357" y="2251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7" name="Line 37"/>
            <p:cNvSpPr>
              <a:spLocks noChangeShapeType="1"/>
            </p:cNvSpPr>
            <p:nvPr/>
          </p:nvSpPr>
          <p:spPr bwMode="auto">
            <a:xfrm>
              <a:off x="357" y="3883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Line 38"/>
            <p:cNvSpPr>
              <a:spLocks noChangeShapeType="1"/>
            </p:cNvSpPr>
            <p:nvPr/>
          </p:nvSpPr>
          <p:spPr bwMode="auto">
            <a:xfrm>
              <a:off x="947" y="2259"/>
              <a:ext cx="0" cy="1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9" name="Line 39"/>
            <p:cNvSpPr>
              <a:spLocks noChangeShapeType="1"/>
            </p:cNvSpPr>
            <p:nvPr/>
          </p:nvSpPr>
          <p:spPr bwMode="auto">
            <a:xfrm>
              <a:off x="357" y="2572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0" name="Line 40"/>
            <p:cNvSpPr>
              <a:spLocks noChangeShapeType="1"/>
            </p:cNvSpPr>
            <p:nvPr/>
          </p:nvSpPr>
          <p:spPr bwMode="auto">
            <a:xfrm>
              <a:off x="357" y="2889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1" name="Line 41"/>
            <p:cNvSpPr>
              <a:spLocks noChangeShapeType="1"/>
            </p:cNvSpPr>
            <p:nvPr/>
          </p:nvSpPr>
          <p:spPr bwMode="auto">
            <a:xfrm>
              <a:off x="357" y="3207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2" name="Line 43"/>
            <p:cNvSpPr>
              <a:spLocks noChangeShapeType="1"/>
            </p:cNvSpPr>
            <p:nvPr/>
          </p:nvSpPr>
          <p:spPr bwMode="auto">
            <a:xfrm>
              <a:off x="1791" y="2255"/>
              <a:ext cx="0" cy="1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3" name="Text Box 45"/>
            <p:cNvSpPr txBox="1">
              <a:spLocks noChangeArrowheads="1"/>
            </p:cNvSpPr>
            <p:nvPr/>
          </p:nvSpPr>
          <p:spPr bwMode="auto">
            <a:xfrm>
              <a:off x="297" y="2278"/>
              <a:ext cx="6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Q1Q0</a:t>
              </a:r>
            </a:p>
          </p:txBody>
        </p:sp>
        <p:sp>
          <p:nvSpPr>
            <p:cNvPr id="57414" name="Text Box 46"/>
            <p:cNvSpPr txBox="1">
              <a:spLocks noChangeArrowheads="1"/>
            </p:cNvSpPr>
            <p:nvPr/>
          </p:nvSpPr>
          <p:spPr bwMode="auto">
            <a:xfrm>
              <a:off x="1002" y="2276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X=0</a:t>
              </a:r>
            </a:p>
          </p:txBody>
        </p:sp>
        <p:sp>
          <p:nvSpPr>
            <p:cNvPr id="57415" name="Text Box 48"/>
            <p:cNvSpPr txBox="1">
              <a:spLocks noChangeArrowheads="1"/>
            </p:cNvSpPr>
            <p:nvPr/>
          </p:nvSpPr>
          <p:spPr bwMode="auto">
            <a:xfrm>
              <a:off x="403" y="2897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57416" name="Text Box 46"/>
            <p:cNvSpPr txBox="1">
              <a:spLocks noChangeArrowheads="1"/>
            </p:cNvSpPr>
            <p:nvPr/>
          </p:nvSpPr>
          <p:spPr bwMode="auto">
            <a:xfrm>
              <a:off x="1819" y="2284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X=1</a:t>
              </a:r>
            </a:p>
          </p:txBody>
        </p:sp>
        <p:sp>
          <p:nvSpPr>
            <p:cNvPr id="57417" name="Text Box 48"/>
            <p:cNvSpPr txBox="1">
              <a:spLocks noChangeArrowheads="1"/>
            </p:cNvSpPr>
            <p:nvPr/>
          </p:nvSpPr>
          <p:spPr bwMode="auto">
            <a:xfrm>
              <a:off x="407" y="2572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57418" name="Text Box 48"/>
            <p:cNvSpPr txBox="1">
              <a:spLocks noChangeArrowheads="1"/>
            </p:cNvSpPr>
            <p:nvPr/>
          </p:nvSpPr>
          <p:spPr bwMode="auto">
            <a:xfrm>
              <a:off x="405" y="3229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57419" name="Text Box 49"/>
            <p:cNvSpPr txBox="1">
              <a:spLocks noChangeArrowheads="1"/>
            </p:cNvSpPr>
            <p:nvPr/>
          </p:nvSpPr>
          <p:spPr bwMode="auto">
            <a:xfrm>
              <a:off x="1791" y="256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7420" name="Text Box 49"/>
            <p:cNvSpPr txBox="1">
              <a:spLocks noChangeArrowheads="1"/>
            </p:cNvSpPr>
            <p:nvPr/>
          </p:nvSpPr>
          <p:spPr bwMode="auto">
            <a:xfrm>
              <a:off x="950" y="290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7421" name="Text Box 49"/>
            <p:cNvSpPr txBox="1">
              <a:spLocks noChangeArrowheads="1"/>
            </p:cNvSpPr>
            <p:nvPr/>
          </p:nvSpPr>
          <p:spPr bwMode="auto">
            <a:xfrm>
              <a:off x="942" y="323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d</a:t>
              </a:r>
            </a:p>
          </p:txBody>
        </p:sp>
        <p:sp>
          <p:nvSpPr>
            <p:cNvPr id="57422" name="Text Box 49"/>
            <p:cNvSpPr txBox="1">
              <a:spLocks noChangeArrowheads="1"/>
            </p:cNvSpPr>
            <p:nvPr/>
          </p:nvSpPr>
          <p:spPr bwMode="auto">
            <a:xfrm>
              <a:off x="1791" y="290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7423" name="Text Box 49"/>
            <p:cNvSpPr txBox="1">
              <a:spLocks noChangeArrowheads="1"/>
            </p:cNvSpPr>
            <p:nvPr/>
          </p:nvSpPr>
          <p:spPr bwMode="auto">
            <a:xfrm>
              <a:off x="1791" y="355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57424" name="Line 41"/>
            <p:cNvSpPr>
              <a:spLocks noChangeShapeType="1"/>
            </p:cNvSpPr>
            <p:nvPr/>
          </p:nvSpPr>
          <p:spPr bwMode="auto">
            <a:xfrm>
              <a:off x="356" y="3542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25" name="Text Box 48"/>
            <p:cNvSpPr txBox="1">
              <a:spLocks noChangeArrowheads="1"/>
            </p:cNvSpPr>
            <p:nvPr/>
          </p:nvSpPr>
          <p:spPr bwMode="auto">
            <a:xfrm>
              <a:off x="402" y="3558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7426" name="Text Box 49"/>
            <p:cNvSpPr txBox="1">
              <a:spLocks noChangeArrowheads="1"/>
            </p:cNvSpPr>
            <p:nvPr/>
          </p:nvSpPr>
          <p:spPr bwMode="auto">
            <a:xfrm>
              <a:off x="951" y="355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7427" name="Text Box 49"/>
            <p:cNvSpPr txBox="1">
              <a:spLocks noChangeArrowheads="1"/>
            </p:cNvSpPr>
            <p:nvPr/>
          </p:nvSpPr>
          <p:spPr bwMode="auto">
            <a:xfrm>
              <a:off x="1776" y="323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d</a:t>
              </a:r>
            </a:p>
          </p:txBody>
        </p:sp>
      </p:grpSp>
      <p:grpSp>
        <p:nvGrpSpPr>
          <p:cNvPr id="51321" name="Group 121"/>
          <p:cNvGrpSpPr>
            <a:grpSpLocks/>
          </p:cNvGrpSpPr>
          <p:nvPr/>
        </p:nvGrpSpPr>
        <p:grpSpPr bwMode="auto">
          <a:xfrm>
            <a:off x="4068763" y="1098550"/>
            <a:ext cx="5032375" cy="3625850"/>
            <a:chOff x="73" y="1146"/>
            <a:chExt cx="3170" cy="2284"/>
          </a:xfrm>
        </p:grpSpPr>
        <p:sp>
          <p:nvSpPr>
            <p:cNvPr id="57385" name="Text Box 49"/>
            <p:cNvSpPr txBox="1">
              <a:spLocks noChangeArrowheads="1"/>
            </p:cNvSpPr>
            <p:nvPr/>
          </p:nvSpPr>
          <p:spPr bwMode="auto">
            <a:xfrm>
              <a:off x="658" y="1819"/>
              <a:ext cx="14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J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 K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1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J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0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K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0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57386" name="Text Box 47"/>
            <p:cNvSpPr txBox="1">
              <a:spLocks noChangeArrowheads="1"/>
            </p:cNvSpPr>
            <p:nvPr/>
          </p:nvSpPr>
          <p:spPr bwMode="auto">
            <a:xfrm>
              <a:off x="838" y="1146"/>
              <a:ext cx="14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>
                  <a:latin typeface="Times New Roman" pitchFamily="18" charset="0"/>
                </a:rPr>
                <a:t>激励 </a:t>
              </a:r>
              <a:r>
                <a:rPr lang="en-US" altLang="zh-CN">
                  <a:latin typeface="Times New Roman" pitchFamily="18" charset="0"/>
                </a:rPr>
                <a:t>/ </a:t>
              </a:r>
              <a:r>
                <a:rPr lang="zh-CN" altLang="en-US">
                  <a:latin typeface="Times New Roman" pitchFamily="18" charset="0"/>
                </a:rPr>
                <a:t>输出</a:t>
              </a:r>
            </a:p>
          </p:txBody>
        </p:sp>
        <p:grpSp>
          <p:nvGrpSpPr>
            <p:cNvPr id="57387" name="Group 119"/>
            <p:cNvGrpSpPr>
              <a:grpSpLocks/>
            </p:cNvGrpSpPr>
            <p:nvPr/>
          </p:nvGrpSpPr>
          <p:grpSpPr bwMode="auto">
            <a:xfrm>
              <a:off x="73" y="1480"/>
              <a:ext cx="2943" cy="1950"/>
              <a:chOff x="73" y="1480"/>
              <a:chExt cx="2943" cy="1950"/>
            </a:xfrm>
          </p:grpSpPr>
          <p:sp>
            <p:nvSpPr>
              <p:cNvPr id="57389" name="Line 36"/>
              <p:cNvSpPr>
                <a:spLocks noChangeShapeType="1"/>
              </p:cNvSpPr>
              <p:nvPr/>
            </p:nvSpPr>
            <p:spPr bwMode="auto">
              <a:xfrm>
                <a:off x="221" y="1480"/>
                <a:ext cx="27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0" name="Line 37"/>
              <p:cNvSpPr>
                <a:spLocks noChangeShapeType="1"/>
              </p:cNvSpPr>
              <p:nvPr/>
            </p:nvSpPr>
            <p:spPr bwMode="auto">
              <a:xfrm>
                <a:off x="221" y="3430"/>
                <a:ext cx="279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1" name="Line 38"/>
              <p:cNvSpPr>
                <a:spLocks noChangeShapeType="1"/>
              </p:cNvSpPr>
              <p:nvPr/>
            </p:nvSpPr>
            <p:spPr bwMode="auto">
              <a:xfrm>
                <a:off x="811" y="1480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2" name="Line 39"/>
              <p:cNvSpPr>
                <a:spLocks noChangeShapeType="1"/>
              </p:cNvSpPr>
              <p:nvPr/>
            </p:nvSpPr>
            <p:spPr bwMode="auto">
              <a:xfrm>
                <a:off x="221" y="2115"/>
                <a:ext cx="2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3" name="Line 40"/>
              <p:cNvSpPr>
                <a:spLocks noChangeShapeType="1"/>
              </p:cNvSpPr>
              <p:nvPr/>
            </p:nvSpPr>
            <p:spPr bwMode="auto">
              <a:xfrm>
                <a:off x="221" y="2432"/>
                <a:ext cx="2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4" name="Line 41"/>
              <p:cNvSpPr>
                <a:spLocks noChangeShapeType="1"/>
              </p:cNvSpPr>
              <p:nvPr/>
            </p:nvSpPr>
            <p:spPr bwMode="auto">
              <a:xfrm>
                <a:off x="221" y="2750"/>
                <a:ext cx="2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5" name="Line 42"/>
              <p:cNvSpPr>
                <a:spLocks noChangeShapeType="1"/>
              </p:cNvSpPr>
              <p:nvPr/>
            </p:nvSpPr>
            <p:spPr bwMode="auto">
              <a:xfrm>
                <a:off x="811" y="1797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6" name="Line 43"/>
              <p:cNvSpPr>
                <a:spLocks noChangeShapeType="1"/>
              </p:cNvSpPr>
              <p:nvPr/>
            </p:nvSpPr>
            <p:spPr bwMode="auto">
              <a:xfrm>
                <a:off x="1928" y="1480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97" name="Text Box 45"/>
              <p:cNvSpPr txBox="1">
                <a:spLocks noChangeArrowheads="1"/>
              </p:cNvSpPr>
              <p:nvPr/>
            </p:nvSpPr>
            <p:spPr bwMode="auto">
              <a:xfrm>
                <a:off x="73" y="1638"/>
                <a:ext cx="8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Q1Q0</a:t>
                </a:r>
              </a:p>
            </p:txBody>
          </p:sp>
          <p:sp>
            <p:nvSpPr>
              <p:cNvPr id="57398" name="Text Box 46"/>
              <p:cNvSpPr txBox="1">
                <a:spLocks noChangeArrowheads="1"/>
              </p:cNvSpPr>
              <p:nvPr/>
            </p:nvSpPr>
            <p:spPr bwMode="auto">
              <a:xfrm>
                <a:off x="1048" y="1488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57399" name="Text Box 48"/>
              <p:cNvSpPr txBox="1">
                <a:spLocks noChangeArrowheads="1"/>
              </p:cNvSpPr>
              <p:nvPr/>
            </p:nvSpPr>
            <p:spPr bwMode="auto">
              <a:xfrm>
                <a:off x="267" y="244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57400" name="Text Box 46"/>
              <p:cNvSpPr txBox="1">
                <a:spLocks noChangeArrowheads="1"/>
              </p:cNvSpPr>
              <p:nvPr/>
            </p:nvSpPr>
            <p:spPr bwMode="auto">
              <a:xfrm>
                <a:off x="2182" y="1496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57401" name="Line 41"/>
              <p:cNvSpPr>
                <a:spLocks noChangeShapeType="1"/>
              </p:cNvSpPr>
              <p:nvPr/>
            </p:nvSpPr>
            <p:spPr bwMode="auto">
              <a:xfrm>
                <a:off x="221" y="3067"/>
                <a:ext cx="279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02" name="Text Box 48"/>
              <p:cNvSpPr txBox="1">
                <a:spLocks noChangeArrowheads="1"/>
              </p:cNvSpPr>
              <p:nvPr/>
            </p:nvSpPr>
            <p:spPr bwMode="auto">
              <a:xfrm>
                <a:off x="271" y="211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sp>
            <p:nvSpPr>
              <p:cNvPr id="57403" name="Text Box 48"/>
              <p:cNvSpPr txBox="1">
                <a:spLocks noChangeArrowheads="1"/>
              </p:cNvSpPr>
              <p:nvPr/>
            </p:nvSpPr>
            <p:spPr bwMode="auto">
              <a:xfrm>
                <a:off x="265" y="309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  <p:sp>
            <p:nvSpPr>
              <p:cNvPr id="57404" name="Text Box 48"/>
              <p:cNvSpPr txBox="1">
                <a:spLocks noChangeArrowheads="1"/>
              </p:cNvSpPr>
              <p:nvPr/>
            </p:nvSpPr>
            <p:spPr bwMode="auto">
              <a:xfrm>
                <a:off x="269" y="277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</p:grpSp>
        <p:sp>
          <p:nvSpPr>
            <p:cNvPr id="57388" name="Text Box 49"/>
            <p:cNvSpPr txBox="1">
              <a:spLocks noChangeArrowheads="1"/>
            </p:cNvSpPr>
            <p:nvPr/>
          </p:nvSpPr>
          <p:spPr bwMode="auto">
            <a:xfrm>
              <a:off x="1808" y="1821"/>
              <a:ext cx="14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J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 K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1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J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0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K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0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grpSp>
        <p:nvGrpSpPr>
          <p:cNvPr id="70770" name="Group 114"/>
          <p:cNvGrpSpPr>
            <a:grpSpLocks/>
          </p:cNvGrpSpPr>
          <p:nvPr/>
        </p:nvGrpSpPr>
        <p:grpSpPr bwMode="auto">
          <a:xfrm>
            <a:off x="5249863" y="4940300"/>
            <a:ext cx="2573337" cy="1692275"/>
            <a:chOff x="3307" y="2840"/>
            <a:chExt cx="1621" cy="1066"/>
          </a:xfrm>
        </p:grpSpPr>
        <p:sp>
          <p:nvSpPr>
            <p:cNvPr id="57360" name="Text Box 17"/>
            <p:cNvSpPr txBox="1">
              <a:spLocks noChangeArrowheads="1"/>
            </p:cNvSpPr>
            <p:nvPr/>
          </p:nvSpPr>
          <p:spPr bwMode="auto">
            <a:xfrm>
              <a:off x="4195" y="2848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J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57361" name="Text Box 18"/>
            <p:cNvSpPr txBox="1">
              <a:spLocks noChangeArrowheads="1"/>
            </p:cNvSpPr>
            <p:nvPr/>
          </p:nvSpPr>
          <p:spPr bwMode="auto">
            <a:xfrm>
              <a:off x="4495" y="2848"/>
              <a:ext cx="3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K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57362" name="Text Box 19"/>
            <p:cNvSpPr txBox="1">
              <a:spLocks noChangeArrowheads="1"/>
            </p:cNvSpPr>
            <p:nvPr/>
          </p:nvSpPr>
          <p:spPr bwMode="auto">
            <a:xfrm>
              <a:off x="3307" y="2840"/>
              <a:ext cx="9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Q</a:t>
              </a:r>
              <a:r>
                <a:rPr kumimoji="1" lang="en-US" altLang="zh-CN" sz="2000">
                  <a:latin typeface="Times New Roman" pitchFamily="18" charset="0"/>
                  <a:cs typeface="Times New Roman" pitchFamily="18" charset="0"/>
                </a:rPr>
                <a:t>→</a:t>
              </a:r>
              <a:r>
                <a:rPr kumimoji="1" lang="en-US" altLang="zh-CN" sz="2000">
                  <a:latin typeface="Times New Roman" pitchFamily="18" charset="0"/>
                </a:rPr>
                <a:t>Q</a:t>
              </a:r>
              <a:r>
                <a:rPr kumimoji="1" lang="en-US" altLang="zh-CN" sz="2000" baseline="30000">
                  <a:latin typeface="Times New Roman" pitchFamily="18" charset="0"/>
                </a:rPr>
                <a:t>n+1</a:t>
              </a:r>
              <a:endParaRPr lang="en-US" altLang="zh-CN" sz="2000" baseline="30000">
                <a:latin typeface="Times New Roman" pitchFamily="18" charset="0"/>
              </a:endParaRPr>
            </a:p>
          </p:txBody>
        </p:sp>
        <p:sp>
          <p:nvSpPr>
            <p:cNvPr id="57363" name="Line 35"/>
            <p:cNvSpPr>
              <a:spLocks noChangeShapeType="1"/>
            </p:cNvSpPr>
            <p:nvPr/>
          </p:nvSpPr>
          <p:spPr bwMode="auto">
            <a:xfrm>
              <a:off x="4209" y="2868"/>
              <a:ext cx="0" cy="10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4" name="Line 32"/>
            <p:cNvSpPr>
              <a:spLocks noChangeShapeType="1"/>
            </p:cNvSpPr>
            <p:nvPr/>
          </p:nvSpPr>
          <p:spPr bwMode="auto">
            <a:xfrm>
              <a:off x="3395" y="3112"/>
              <a:ext cx="14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365" name="Group 111"/>
            <p:cNvGrpSpPr>
              <a:grpSpLocks/>
            </p:cNvGrpSpPr>
            <p:nvPr/>
          </p:nvGrpSpPr>
          <p:grpSpPr bwMode="auto">
            <a:xfrm>
              <a:off x="3379" y="3075"/>
              <a:ext cx="696" cy="827"/>
              <a:chOff x="3379" y="3141"/>
              <a:chExt cx="696" cy="827"/>
            </a:xfrm>
          </p:grpSpPr>
          <p:sp>
            <p:nvSpPr>
              <p:cNvPr id="57377" name="Text Box 17"/>
              <p:cNvSpPr txBox="1">
                <a:spLocks noChangeArrowheads="1"/>
              </p:cNvSpPr>
              <p:nvPr/>
            </p:nvSpPr>
            <p:spPr bwMode="auto">
              <a:xfrm>
                <a:off x="3379" y="3141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78" name="Text Box 18"/>
              <p:cNvSpPr txBox="1">
                <a:spLocks noChangeArrowheads="1"/>
              </p:cNvSpPr>
              <p:nvPr/>
            </p:nvSpPr>
            <p:spPr bwMode="auto">
              <a:xfrm>
                <a:off x="3695" y="3141"/>
                <a:ext cx="3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79" name="Text Box 17"/>
              <p:cNvSpPr txBox="1">
                <a:spLocks noChangeArrowheads="1"/>
              </p:cNvSpPr>
              <p:nvPr/>
            </p:nvSpPr>
            <p:spPr bwMode="auto">
              <a:xfrm>
                <a:off x="3379" y="3339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80" name="Text Box 18"/>
              <p:cNvSpPr txBox="1">
                <a:spLocks noChangeArrowheads="1"/>
              </p:cNvSpPr>
              <p:nvPr/>
            </p:nvSpPr>
            <p:spPr bwMode="auto">
              <a:xfrm>
                <a:off x="3695" y="3339"/>
                <a:ext cx="3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81" name="Text Box 17"/>
              <p:cNvSpPr txBox="1">
                <a:spLocks noChangeArrowheads="1"/>
              </p:cNvSpPr>
              <p:nvPr/>
            </p:nvSpPr>
            <p:spPr bwMode="auto">
              <a:xfrm>
                <a:off x="3379" y="3521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82" name="Text Box 18"/>
              <p:cNvSpPr txBox="1">
                <a:spLocks noChangeArrowheads="1"/>
              </p:cNvSpPr>
              <p:nvPr/>
            </p:nvSpPr>
            <p:spPr bwMode="auto">
              <a:xfrm>
                <a:off x="3695" y="3521"/>
                <a:ext cx="3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83" name="Text Box 17"/>
              <p:cNvSpPr txBox="1">
                <a:spLocks noChangeArrowheads="1"/>
              </p:cNvSpPr>
              <p:nvPr/>
            </p:nvSpPr>
            <p:spPr bwMode="auto">
              <a:xfrm>
                <a:off x="3379" y="3718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84" name="Text Box 18"/>
              <p:cNvSpPr txBox="1">
                <a:spLocks noChangeArrowheads="1"/>
              </p:cNvSpPr>
              <p:nvPr/>
            </p:nvSpPr>
            <p:spPr bwMode="auto">
              <a:xfrm>
                <a:off x="3695" y="3718"/>
                <a:ext cx="3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</p:grpSp>
        <p:grpSp>
          <p:nvGrpSpPr>
            <p:cNvPr id="57366" name="Group 110"/>
            <p:cNvGrpSpPr>
              <a:grpSpLocks/>
            </p:cNvGrpSpPr>
            <p:nvPr/>
          </p:nvGrpSpPr>
          <p:grpSpPr bwMode="auto">
            <a:xfrm>
              <a:off x="4203" y="3094"/>
              <a:ext cx="725" cy="812"/>
              <a:chOff x="4286" y="3095"/>
              <a:chExt cx="725" cy="812"/>
            </a:xfrm>
          </p:grpSpPr>
          <p:sp>
            <p:nvSpPr>
              <p:cNvPr id="57369" name="Text Box 23"/>
              <p:cNvSpPr txBox="1">
                <a:spLocks noChangeArrowheads="1"/>
              </p:cNvSpPr>
              <p:nvPr/>
            </p:nvSpPr>
            <p:spPr bwMode="auto">
              <a:xfrm>
                <a:off x="4288" y="3095"/>
                <a:ext cx="3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70" name="Text Box 23"/>
              <p:cNvSpPr txBox="1">
                <a:spLocks noChangeArrowheads="1"/>
              </p:cNvSpPr>
              <p:nvPr/>
            </p:nvSpPr>
            <p:spPr bwMode="auto">
              <a:xfrm>
                <a:off x="4560" y="3095"/>
                <a:ext cx="4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endParaRPr lang="en-US" altLang="zh-CN" sz="20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371" name="Text Box 23"/>
              <p:cNvSpPr txBox="1">
                <a:spLocks noChangeArrowheads="1"/>
              </p:cNvSpPr>
              <p:nvPr/>
            </p:nvSpPr>
            <p:spPr bwMode="auto">
              <a:xfrm>
                <a:off x="4286" y="3294"/>
                <a:ext cx="3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72" name="Text Box 23"/>
              <p:cNvSpPr txBox="1">
                <a:spLocks noChangeArrowheads="1"/>
              </p:cNvSpPr>
              <p:nvPr/>
            </p:nvSpPr>
            <p:spPr bwMode="auto">
              <a:xfrm>
                <a:off x="4558" y="3294"/>
                <a:ext cx="4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endParaRPr lang="en-US" altLang="zh-CN" sz="20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373" name="Text Box 23"/>
              <p:cNvSpPr txBox="1">
                <a:spLocks noChangeArrowheads="1"/>
              </p:cNvSpPr>
              <p:nvPr/>
            </p:nvSpPr>
            <p:spPr bwMode="auto">
              <a:xfrm>
                <a:off x="4286" y="3475"/>
                <a:ext cx="3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endParaRPr lang="en-US" altLang="zh-CN" sz="20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374" name="Text Box 23"/>
              <p:cNvSpPr txBox="1">
                <a:spLocks noChangeArrowheads="1"/>
              </p:cNvSpPr>
              <p:nvPr/>
            </p:nvSpPr>
            <p:spPr bwMode="auto">
              <a:xfrm>
                <a:off x="4558" y="3475"/>
                <a:ext cx="4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57375" name="Text Box 23"/>
              <p:cNvSpPr txBox="1">
                <a:spLocks noChangeArrowheads="1"/>
              </p:cNvSpPr>
              <p:nvPr/>
            </p:nvSpPr>
            <p:spPr bwMode="auto">
              <a:xfrm>
                <a:off x="4286" y="3657"/>
                <a:ext cx="3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solidFill>
                      <a:srgbClr val="FF0000"/>
                    </a:solidFill>
                    <a:latin typeface="Times New Roman" pitchFamily="18" charset="0"/>
                  </a:rPr>
                  <a:t>d</a:t>
                </a:r>
                <a:endParaRPr lang="en-US" altLang="zh-CN" sz="200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376" name="Text Box 23"/>
              <p:cNvSpPr txBox="1">
                <a:spLocks noChangeArrowheads="1"/>
              </p:cNvSpPr>
              <p:nvPr/>
            </p:nvSpPr>
            <p:spPr bwMode="auto">
              <a:xfrm>
                <a:off x="4558" y="3657"/>
                <a:ext cx="4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</p:grpSp>
        <p:sp>
          <p:nvSpPr>
            <p:cNvPr id="57367" name="Line 32"/>
            <p:cNvSpPr>
              <a:spLocks noChangeShapeType="1"/>
            </p:cNvSpPr>
            <p:nvPr/>
          </p:nvSpPr>
          <p:spPr bwMode="auto">
            <a:xfrm>
              <a:off x="3395" y="2856"/>
              <a:ext cx="14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8" name="Line 32"/>
            <p:cNvSpPr>
              <a:spLocks noChangeShapeType="1"/>
            </p:cNvSpPr>
            <p:nvPr/>
          </p:nvSpPr>
          <p:spPr bwMode="auto">
            <a:xfrm>
              <a:off x="3400" y="3883"/>
              <a:ext cx="14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328" name="Text Box 49"/>
          <p:cNvSpPr txBox="1">
            <a:spLocks noChangeArrowheads="1"/>
          </p:cNvSpPr>
          <p:nvPr/>
        </p:nvSpPr>
        <p:spPr bwMode="auto">
          <a:xfrm>
            <a:off x="5291138" y="2636838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  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  d  0</a:t>
            </a:r>
          </a:p>
        </p:txBody>
      </p:sp>
      <p:sp>
        <p:nvSpPr>
          <p:cNvPr id="2" name="Text Box 49"/>
          <p:cNvSpPr txBox="1">
            <a:spLocks noChangeArrowheads="1"/>
          </p:cNvSpPr>
          <p:nvPr/>
        </p:nvSpPr>
        <p:spPr bwMode="auto">
          <a:xfrm>
            <a:off x="5292725" y="31877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  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1  0</a:t>
            </a:r>
          </a:p>
        </p:txBody>
      </p:sp>
      <p:sp>
        <p:nvSpPr>
          <p:cNvPr id="3" name="Text Box 49"/>
          <p:cNvSpPr txBox="1">
            <a:spLocks noChangeArrowheads="1"/>
          </p:cNvSpPr>
          <p:nvPr/>
        </p:nvSpPr>
        <p:spPr bwMode="auto">
          <a:xfrm>
            <a:off x="5292725" y="3692525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d  d</a:t>
            </a:r>
          </a:p>
        </p:txBody>
      </p:sp>
      <p:sp>
        <p:nvSpPr>
          <p:cNvPr id="4" name="Text Box 49"/>
          <p:cNvSpPr txBox="1">
            <a:spLocks noChangeArrowheads="1"/>
          </p:cNvSpPr>
          <p:nvPr/>
        </p:nvSpPr>
        <p:spPr bwMode="auto">
          <a:xfrm>
            <a:off x="5292725" y="419576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1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  d  0</a:t>
            </a:r>
          </a:p>
        </p:txBody>
      </p:sp>
      <p:sp>
        <p:nvSpPr>
          <p:cNvPr id="5" name="Text Box 49"/>
          <p:cNvSpPr txBox="1">
            <a:spLocks noChangeArrowheads="1"/>
          </p:cNvSpPr>
          <p:nvPr/>
        </p:nvSpPr>
        <p:spPr bwMode="auto">
          <a:xfrm>
            <a:off x="7019925" y="2636838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  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  d  0</a:t>
            </a:r>
          </a:p>
        </p:txBody>
      </p:sp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7019925" y="3187700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  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1  0</a:t>
            </a:r>
          </a:p>
        </p:txBody>
      </p:sp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7019925" y="3692525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d  d</a:t>
            </a:r>
          </a:p>
        </p:txBody>
      </p:sp>
      <p:sp>
        <p:nvSpPr>
          <p:cNvPr id="8" name="Text Box 49"/>
          <p:cNvSpPr txBox="1">
            <a:spLocks noChangeArrowheads="1"/>
          </p:cNvSpPr>
          <p:nvPr/>
        </p:nvSpPr>
        <p:spPr bwMode="auto">
          <a:xfrm>
            <a:off x="7019925" y="4195763"/>
            <a:ext cx="1800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  0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  d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28" grpId="0"/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449263" y="1125538"/>
            <a:ext cx="50593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/>
              <a:t>(</a:t>
            </a:r>
            <a:r>
              <a:rPr lang="en-US" altLang="zh-CN" sz="2800">
                <a:latin typeface="Times New Roman" pitchFamily="18" charset="0"/>
              </a:rPr>
              <a:t>4</a:t>
            </a:r>
            <a:r>
              <a:rPr lang="en-US" altLang="zh-CN" sz="2800"/>
              <a:t>)</a:t>
            </a:r>
            <a:r>
              <a:rPr lang="zh-CN" altLang="en-US" sz="2800"/>
              <a:t>确定激励和输出表达式</a:t>
            </a:r>
            <a:endParaRPr lang="zh-CN" altLang="en-US" sz="2800">
              <a:solidFill>
                <a:schemeClr val="hlink"/>
              </a:solidFill>
            </a:endParaRPr>
          </a:p>
        </p:txBody>
      </p:sp>
      <p:sp>
        <p:nvSpPr>
          <p:cNvPr id="52307" name="Text Box 83"/>
          <p:cNvSpPr txBox="1">
            <a:spLocks noChangeArrowheads="1"/>
          </p:cNvSpPr>
          <p:nvPr/>
        </p:nvSpPr>
        <p:spPr bwMode="auto">
          <a:xfrm>
            <a:off x="1168400" y="1844675"/>
            <a:ext cx="3043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J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/>
              <a:t>的激励触发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1025525" y="2395538"/>
            <a:ext cx="2538413" cy="3049587"/>
            <a:chOff x="646" y="1509"/>
            <a:chExt cx="1599" cy="1921"/>
          </a:xfrm>
        </p:grpSpPr>
        <p:grpSp>
          <p:nvGrpSpPr>
            <p:cNvPr id="58419" name="Group 82"/>
            <p:cNvGrpSpPr>
              <a:grpSpLocks/>
            </p:cNvGrpSpPr>
            <p:nvPr/>
          </p:nvGrpSpPr>
          <p:grpSpPr bwMode="auto">
            <a:xfrm>
              <a:off x="646" y="1509"/>
              <a:ext cx="1599" cy="1921"/>
              <a:chOff x="2110" y="1872"/>
              <a:chExt cx="1599" cy="1921"/>
            </a:xfrm>
          </p:grpSpPr>
          <p:grpSp>
            <p:nvGrpSpPr>
              <p:cNvPr id="58429" name="Group 77"/>
              <p:cNvGrpSpPr>
                <a:grpSpLocks/>
              </p:cNvGrpSpPr>
              <p:nvPr/>
            </p:nvGrpSpPr>
            <p:grpSpPr bwMode="auto">
              <a:xfrm>
                <a:off x="2110" y="1872"/>
                <a:ext cx="1042" cy="469"/>
                <a:chOff x="1156" y="1752"/>
                <a:chExt cx="1042" cy="469"/>
              </a:xfrm>
            </p:grpSpPr>
            <p:sp>
              <p:nvSpPr>
                <p:cNvPr id="58452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655" y="1859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609" y="175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5845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156" y="193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Q1Q0</a:t>
                  </a:r>
                </a:p>
              </p:txBody>
            </p:sp>
          </p:grpSp>
          <p:grpSp>
            <p:nvGrpSpPr>
              <p:cNvPr id="58430" name="Group 81"/>
              <p:cNvGrpSpPr>
                <a:grpSpLocks/>
              </p:cNvGrpSpPr>
              <p:nvPr/>
            </p:nvGrpSpPr>
            <p:grpSpPr bwMode="auto">
              <a:xfrm>
                <a:off x="2504" y="2053"/>
                <a:ext cx="1205" cy="1740"/>
                <a:chOff x="2504" y="2053"/>
                <a:chExt cx="1205" cy="1740"/>
              </a:xfrm>
            </p:grpSpPr>
            <p:sp>
              <p:nvSpPr>
                <p:cNvPr id="5843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7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5843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288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5843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4" y="237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58434" name="Group 76"/>
                <p:cNvGrpSpPr>
                  <a:grpSpLocks/>
                </p:cNvGrpSpPr>
                <p:nvPr/>
              </p:nvGrpSpPr>
              <p:grpSpPr bwMode="auto">
                <a:xfrm>
                  <a:off x="2971" y="2341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58438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58446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8450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451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447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8448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449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843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58440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8444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445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441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8442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443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5843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27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5843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1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5843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46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</p:grpSp>
        </p:grpSp>
        <p:grpSp>
          <p:nvGrpSpPr>
            <p:cNvPr id="58420" name="Group 92"/>
            <p:cNvGrpSpPr>
              <a:grpSpLocks/>
            </p:cNvGrpSpPr>
            <p:nvPr/>
          </p:nvGrpSpPr>
          <p:grpSpPr bwMode="auto">
            <a:xfrm>
              <a:off x="1525" y="1992"/>
              <a:ext cx="691" cy="1438"/>
              <a:chOff x="1525" y="1765"/>
              <a:chExt cx="691" cy="1438"/>
            </a:xfrm>
          </p:grpSpPr>
          <p:sp>
            <p:nvSpPr>
              <p:cNvPr id="58421" name="Text Box 84"/>
              <p:cNvSpPr txBox="1">
                <a:spLocks noChangeArrowheads="1"/>
              </p:cNvSpPr>
              <p:nvPr/>
            </p:nvSpPr>
            <p:spPr bwMode="auto">
              <a:xfrm>
                <a:off x="1525" y="176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8422" name="Text Box 85"/>
              <p:cNvSpPr txBox="1">
                <a:spLocks noChangeArrowheads="1"/>
              </p:cNvSpPr>
              <p:nvPr/>
            </p:nvSpPr>
            <p:spPr bwMode="auto">
              <a:xfrm>
                <a:off x="1527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8423" name="Text Box 86"/>
              <p:cNvSpPr txBox="1">
                <a:spLocks noChangeArrowheads="1"/>
              </p:cNvSpPr>
              <p:nvPr/>
            </p:nvSpPr>
            <p:spPr bwMode="auto">
              <a:xfrm>
                <a:off x="1527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8424" name="Text Box 87"/>
              <p:cNvSpPr txBox="1">
                <a:spLocks noChangeArrowheads="1"/>
              </p:cNvSpPr>
              <p:nvPr/>
            </p:nvSpPr>
            <p:spPr bwMode="auto">
              <a:xfrm>
                <a:off x="1527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8425" name="Text Box 88"/>
              <p:cNvSpPr txBox="1">
                <a:spLocks noChangeArrowheads="1"/>
              </p:cNvSpPr>
              <p:nvPr/>
            </p:nvSpPr>
            <p:spPr bwMode="auto">
              <a:xfrm>
                <a:off x="1886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8426" name="Text Box 89"/>
              <p:cNvSpPr txBox="1">
                <a:spLocks noChangeArrowheads="1"/>
              </p:cNvSpPr>
              <p:nvPr/>
            </p:nvSpPr>
            <p:spPr bwMode="auto">
              <a:xfrm>
                <a:off x="1886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8427" name="Text Box 90"/>
              <p:cNvSpPr txBox="1">
                <a:spLocks noChangeArrowheads="1"/>
              </p:cNvSpPr>
              <p:nvPr/>
            </p:nvSpPr>
            <p:spPr bwMode="auto">
              <a:xfrm>
                <a:off x="1886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8428" name="Text Box 91"/>
              <p:cNvSpPr txBox="1">
                <a:spLocks noChangeArrowheads="1"/>
              </p:cNvSpPr>
              <p:nvPr/>
            </p:nvSpPr>
            <p:spPr bwMode="auto">
              <a:xfrm>
                <a:off x="1886" y="176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71728" name="Text Box 95"/>
          <p:cNvSpPr txBox="1">
            <a:spLocks noChangeArrowheads="1"/>
          </p:cNvSpPr>
          <p:nvPr/>
        </p:nvSpPr>
        <p:spPr bwMode="auto">
          <a:xfrm>
            <a:off x="1692275" y="5732463"/>
            <a:ext cx="2035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Q0 X</a:t>
            </a:r>
          </a:p>
        </p:txBody>
      </p:sp>
      <p:sp>
        <p:nvSpPr>
          <p:cNvPr id="71732" name="Rectangle 52"/>
          <p:cNvSpPr>
            <a:spLocks noChangeArrowheads="1"/>
          </p:cNvSpPr>
          <p:nvPr/>
        </p:nvSpPr>
        <p:spPr bwMode="auto">
          <a:xfrm>
            <a:off x="3035300" y="3789363"/>
            <a:ext cx="431800" cy="1008062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83"/>
          <p:cNvSpPr txBox="1">
            <a:spLocks noChangeArrowheads="1"/>
          </p:cNvSpPr>
          <p:nvPr/>
        </p:nvSpPr>
        <p:spPr bwMode="auto">
          <a:xfrm>
            <a:off x="4786313" y="1844675"/>
            <a:ext cx="30432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/>
              <a:t>的激励触发</a:t>
            </a:r>
          </a:p>
        </p:txBody>
      </p:sp>
      <p:grpSp>
        <p:nvGrpSpPr>
          <p:cNvPr id="71734" name="Group 54"/>
          <p:cNvGrpSpPr>
            <a:grpSpLocks/>
          </p:cNvGrpSpPr>
          <p:nvPr/>
        </p:nvGrpSpPr>
        <p:grpSpPr bwMode="auto">
          <a:xfrm>
            <a:off x="4643438" y="2395538"/>
            <a:ext cx="2538412" cy="3049587"/>
            <a:chOff x="646" y="1509"/>
            <a:chExt cx="1599" cy="1921"/>
          </a:xfrm>
        </p:grpSpPr>
        <p:grpSp>
          <p:nvGrpSpPr>
            <p:cNvPr id="58383" name="Group 82"/>
            <p:cNvGrpSpPr>
              <a:grpSpLocks/>
            </p:cNvGrpSpPr>
            <p:nvPr/>
          </p:nvGrpSpPr>
          <p:grpSpPr bwMode="auto">
            <a:xfrm>
              <a:off x="646" y="1509"/>
              <a:ext cx="1599" cy="1921"/>
              <a:chOff x="2110" y="1872"/>
              <a:chExt cx="1599" cy="1921"/>
            </a:xfrm>
          </p:grpSpPr>
          <p:grpSp>
            <p:nvGrpSpPr>
              <p:cNvPr id="58393" name="Group 77"/>
              <p:cNvGrpSpPr>
                <a:grpSpLocks/>
              </p:cNvGrpSpPr>
              <p:nvPr/>
            </p:nvGrpSpPr>
            <p:grpSpPr bwMode="auto">
              <a:xfrm>
                <a:off x="2110" y="1872"/>
                <a:ext cx="1042" cy="469"/>
                <a:chOff x="1156" y="1752"/>
                <a:chExt cx="1042" cy="469"/>
              </a:xfrm>
            </p:grpSpPr>
            <p:sp>
              <p:nvSpPr>
                <p:cNvPr id="58416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655" y="1859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609" y="175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5841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156" y="193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Q1Q0</a:t>
                  </a:r>
                </a:p>
              </p:txBody>
            </p:sp>
          </p:grpSp>
          <p:grpSp>
            <p:nvGrpSpPr>
              <p:cNvPr id="58394" name="Group 81"/>
              <p:cNvGrpSpPr>
                <a:grpSpLocks/>
              </p:cNvGrpSpPr>
              <p:nvPr/>
            </p:nvGrpSpPr>
            <p:grpSpPr bwMode="auto">
              <a:xfrm>
                <a:off x="2504" y="2053"/>
                <a:ext cx="1205" cy="1740"/>
                <a:chOff x="2504" y="2053"/>
                <a:chExt cx="1205" cy="1740"/>
              </a:xfrm>
            </p:grpSpPr>
            <p:sp>
              <p:nvSpPr>
                <p:cNvPr id="5839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7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5839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288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5839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4" y="237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58398" name="Group 76"/>
                <p:cNvGrpSpPr>
                  <a:grpSpLocks/>
                </p:cNvGrpSpPr>
                <p:nvPr/>
              </p:nvGrpSpPr>
              <p:grpSpPr bwMode="auto">
                <a:xfrm>
                  <a:off x="2971" y="2341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5840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58410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8414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415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411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8412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413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8403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58404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8408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409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8405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8406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8407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5839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27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5840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1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5840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46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</p:grpSp>
        </p:grpSp>
        <p:grpSp>
          <p:nvGrpSpPr>
            <p:cNvPr id="58384" name="Group 92"/>
            <p:cNvGrpSpPr>
              <a:grpSpLocks/>
            </p:cNvGrpSpPr>
            <p:nvPr/>
          </p:nvGrpSpPr>
          <p:grpSpPr bwMode="auto">
            <a:xfrm>
              <a:off x="1525" y="1992"/>
              <a:ext cx="691" cy="1438"/>
              <a:chOff x="1525" y="1765"/>
              <a:chExt cx="691" cy="1438"/>
            </a:xfrm>
          </p:grpSpPr>
          <p:sp>
            <p:nvSpPr>
              <p:cNvPr id="58385" name="Text Box 84"/>
              <p:cNvSpPr txBox="1">
                <a:spLocks noChangeArrowheads="1"/>
              </p:cNvSpPr>
              <p:nvPr/>
            </p:nvSpPr>
            <p:spPr bwMode="auto">
              <a:xfrm>
                <a:off x="1525" y="176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8386" name="Text Box 85"/>
              <p:cNvSpPr txBox="1">
                <a:spLocks noChangeArrowheads="1"/>
              </p:cNvSpPr>
              <p:nvPr/>
            </p:nvSpPr>
            <p:spPr bwMode="auto">
              <a:xfrm>
                <a:off x="1527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8387" name="Text Box 86"/>
              <p:cNvSpPr txBox="1">
                <a:spLocks noChangeArrowheads="1"/>
              </p:cNvSpPr>
              <p:nvPr/>
            </p:nvSpPr>
            <p:spPr bwMode="auto">
              <a:xfrm>
                <a:off x="1527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8388" name="Text Box 87"/>
              <p:cNvSpPr txBox="1">
                <a:spLocks noChangeArrowheads="1"/>
              </p:cNvSpPr>
              <p:nvPr/>
            </p:nvSpPr>
            <p:spPr bwMode="auto">
              <a:xfrm>
                <a:off x="1527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8389" name="Text Box 88"/>
              <p:cNvSpPr txBox="1">
                <a:spLocks noChangeArrowheads="1"/>
              </p:cNvSpPr>
              <p:nvPr/>
            </p:nvSpPr>
            <p:spPr bwMode="auto">
              <a:xfrm>
                <a:off x="1886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8390" name="Text Box 89"/>
              <p:cNvSpPr txBox="1">
                <a:spLocks noChangeArrowheads="1"/>
              </p:cNvSpPr>
              <p:nvPr/>
            </p:nvSpPr>
            <p:spPr bwMode="auto">
              <a:xfrm>
                <a:off x="1886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8391" name="Text Box 90"/>
              <p:cNvSpPr txBox="1">
                <a:spLocks noChangeArrowheads="1"/>
              </p:cNvSpPr>
              <p:nvPr/>
            </p:nvSpPr>
            <p:spPr bwMode="auto">
              <a:xfrm>
                <a:off x="1886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8392" name="Text Box 91"/>
              <p:cNvSpPr txBox="1">
                <a:spLocks noChangeArrowheads="1"/>
              </p:cNvSpPr>
              <p:nvPr/>
            </p:nvSpPr>
            <p:spPr bwMode="auto">
              <a:xfrm>
                <a:off x="1886" y="176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</p:grp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6084888" y="3213100"/>
            <a:ext cx="431800" cy="2160588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76" name="Group 96"/>
          <p:cNvGrpSpPr>
            <a:grpSpLocks/>
          </p:cNvGrpSpPr>
          <p:nvPr/>
        </p:nvGrpSpPr>
        <p:grpSpPr bwMode="auto">
          <a:xfrm>
            <a:off x="5489575" y="5732463"/>
            <a:ext cx="2035175" cy="519112"/>
            <a:chOff x="3458" y="3611"/>
            <a:chExt cx="1282" cy="327"/>
          </a:xfrm>
        </p:grpSpPr>
        <p:sp>
          <p:nvSpPr>
            <p:cNvPr id="58381" name="Text Box 95"/>
            <p:cNvSpPr txBox="1">
              <a:spLocks noChangeArrowheads="1"/>
            </p:cNvSpPr>
            <p:nvPr/>
          </p:nvSpPr>
          <p:spPr bwMode="auto">
            <a:xfrm>
              <a:off x="3458" y="3611"/>
              <a:ext cx="12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K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X</a:t>
              </a:r>
            </a:p>
          </p:txBody>
        </p:sp>
        <p:sp>
          <p:nvSpPr>
            <p:cNvPr id="58382" name="Line 94"/>
            <p:cNvSpPr>
              <a:spLocks noChangeShapeType="1"/>
            </p:cNvSpPr>
            <p:nvPr/>
          </p:nvSpPr>
          <p:spPr bwMode="auto">
            <a:xfrm>
              <a:off x="4001" y="366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/>
      <p:bldP spid="52307" grpId="0"/>
      <p:bldP spid="71728" grpId="0"/>
      <p:bldP spid="71732" grpId="0" animBg="1"/>
      <p:bldP spid="4" grpId="0"/>
      <p:bldP spid="717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52307" name="Text Box 83"/>
          <p:cNvSpPr txBox="1">
            <a:spLocks noChangeArrowheads="1"/>
          </p:cNvSpPr>
          <p:nvPr/>
        </p:nvSpPr>
        <p:spPr bwMode="auto">
          <a:xfrm>
            <a:off x="322263" y="1268413"/>
            <a:ext cx="304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J</a:t>
            </a:r>
            <a:r>
              <a:rPr lang="en-US" altLang="zh-CN" sz="2800" baseline="-25000">
                <a:latin typeface="Times New Roman" pitchFamily="18" charset="0"/>
              </a:rPr>
              <a:t>0</a:t>
            </a:r>
            <a:r>
              <a:rPr lang="zh-CN" altLang="en-US" sz="2800"/>
              <a:t>的激励触发</a:t>
            </a:r>
          </a:p>
        </p:txBody>
      </p:sp>
      <p:grpSp>
        <p:nvGrpSpPr>
          <p:cNvPr id="72712" name="Group 8"/>
          <p:cNvGrpSpPr>
            <a:grpSpLocks/>
          </p:cNvGrpSpPr>
          <p:nvPr/>
        </p:nvGrpSpPr>
        <p:grpSpPr bwMode="auto">
          <a:xfrm>
            <a:off x="179388" y="1819275"/>
            <a:ext cx="2538412" cy="3049588"/>
            <a:chOff x="646" y="1509"/>
            <a:chExt cx="1599" cy="1921"/>
          </a:xfrm>
        </p:grpSpPr>
        <p:grpSp>
          <p:nvGrpSpPr>
            <p:cNvPr id="59482" name="Group 82"/>
            <p:cNvGrpSpPr>
              <a:grpSpLocks/>
            </p:cNvGrpSpPr>
            <p:nvPr/>
          </p:nvGrpSpPr>
          <p:grpSpPr bwMode="auto">
            <a:xfrm>
              <a:off x="646" y="1509"/>
              <a:ext cx="1599" cy="1921"/>
              <a:chOff x="2110" y="1872"/>
              <a:chExt cx="1599" cy="1921"/>
            </a:xfrm>
          </p:grpSpPr>
          <p:grpSp>
            <p:nvGrpSpPr>
              <p:cNvPr id="59492" name="Group 77"/>
              <p:cNvGrpSpPr>
                <a:grpSpLocks/>
              </p:cNvGrpSpPr>
              <p:nvPr/>
            </p:nvGrpSpPr>
            <p:grpSpPr bwMode="auto">
              <a:xfrm>
                <a:off x="2110" y="1872"/>
                <a:ext cx="1042" cy="469"/>
                <a:chOff x="1156" y="1752"/>
                <a:chExt cx="1042" cy="469"/>
              </a:xfrm>
            </p:grpSpPr>
            <p:sp>
              <p:nvSpPr>
                <p:cNvPr id="59515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655" y="1859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51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609" y="175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5951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156" y="193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Q1Q0</a:t>
                  </a:r>
                </a:p>
              </p:txBody>
            </p:sp>
          </p:grpSp>
          <p:grpSp>
            <p:nvGrpSpPr>
              <p:cNvPr id="59493" name="Group 81"/>
              <p:cNvGrpSpPr>
                <a:grpSpLocks/>
              </p:cNvGrpSpPr>
              <p:nvPr/>
            </p:nvGrpSpPr>
            <p:grpSpPr bwMode="auto">
              <a:xfrm>
                <a:off x="2504" y="2053"/>
                <a:ext cx="1205" cy="1740"/>
                <a:chOff x="2504" y="2053"/>
                <a:chExt cx="1205" cy="1740"/>
              </a:xfrm>
            </p:grpSpPr>
            <p:sp>
              <p:nvSpPr>
                <p:cNvPr id="5949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7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5949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288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5949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4" y="237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59497" name="Group 76"/>
                <p:cNvGrpSpPr>
                  <a:grpSpLocks/>
                </p:cNvGrpSpPr>
                <p:nvPr/>
              </p:nvGrpSpPr>
              <p:grpSpPr bwMode="auto">
                <a:xfrm>
                  <a:off x="2971" y="2341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59501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59509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513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514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9510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511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512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9502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59503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507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508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9504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505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506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5949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27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5949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1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5950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46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</p:grpSp>
        </p:grpSp>
        <p:grpSp>
          <p:nvGrpSpPr>
            <p:cNvPr id="59483" name="Group 92"/>
            <p:cNvGrpSpPr>
              <a:grpSpLocks/>
            </p:cNvGrpSpPr>
            <p:nvPr/>
          </p:nvGrpSpPr>
          <p:grpSpPr bwMode="auto">
            <a:xfrm>
              <a:off x="1525" y="1992"/>
              <a:ext cx="691" cy="1438"/>
              <a:chOff x="1525" y="1765"/>
              <a:chExt cx="691" cy="1438"/>
            </a:xfrm>
          </p:grpSpPr>
          <p:sp>
            <p:nvSpPr>
              <p:cNvPr id="59484" name="Text Box 84"/>
              <p:cNvSpPr txBox="1">
                <a:spLocks noChangeArrowheads="1"/>
              </p:cNvSpPr>
              <p:nvPr/>
            </p:nvSpPr>
            <p:spPr bwMode="auto">
              <a:xfrm>
                <a:off x="1525" y="176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9485" name="Text Box 85"/>
              <p:cNvSpPr txBox="1">
                <a:spLocks noChangeArrowheads="1"/>
              </p:cNvSpPr>
              <p:nvPr/>
            </p:nvSpPr>
            <p:spPr bwMode="auto">
              <a:xfrm>
                <a:off x="1527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86" name="Text Box 86"/>
              <p:cNvSpPr txBox="1">
                <a:spLocks noChangeArrowheads="1"/>
              </p:cNvSpPr>
              <p:nvPr/>
            </p:nvSpPr>
            <p:spPr bwMode="auto">
              <a:xfrm>
                <a:off x="1527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87" name="Text Box 87"/>
              <p:cNvSpPr txBox="1">
                <a:spLocks noChangeArrowheads="1"/>
              </p:cNvSpPr>
              <p:nvPr/>
            </p:nvSpPr>
            <p:spPr bwMode="auto">
              <a:xfrm>
                <a:off x="1527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9488" name="Text Box 88"/>
              <p:cNvSpPr txBox="1">
                <a:spLocks noChangeArrowheads="1"/>
              </p:cNvSpPr>
              <p:nvPr/>
            </p:nvSpPr>
            <p:spPr bwMode="auto">
              <a:xfrm>
                <a:off x="1886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89" name="Text Box 89"/>
              <p:cNvSpPr txBox="1">
                <a:spLocks noChangeArrowheads="1"/>
              </p:cNvSpPr>
              <p:nvPr/>
            </p:nvSpPr>
            <p:spPr bwMode="auto">
              <a:xfrm>
                <a:off x="1886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90" name="Text Box 90"/>
              <p:cNvSpPr txBox="1">
                <a:spLocks noChangeArrowheads="1"/>
              </p:cNvSpPr>
              <p:nvPr/>
            </p:nvSpPr>
            <p:spPr bwMode="auto">
              <a:xfrm>
                <a:off x="1886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9491" name="Text Box 91"/>
              <p:cNvSpPr txBox="1">
                <a:spLocks noChangeArrowheads="1"/>
              </p:cNvSpPr>
              <p:nvPr/>
            </p:nvSpPr>
            <p:spPr bwMode="auto">
              <a:xfrm>
                <a:off x="1886" y="176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72750" name="Rectangle 46"/>
          <p:cNvSpPr>
            <a:spLocks noChangeArrowheads="1"/>
          </p:cNvSpPr>
          <p:nvPr/>
        </p:nvSpPr>
        <p:spPr bwMode="auto">
          <a:xfrm>
            <a:off x="2182813" y="2624138"/>
            <a:ext cx="431800" cy="1008062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752" name="Group 48"/>
          <p:cNvGrpSpPr>
            <a:grpSpLocks/>
          </p:cNvGrpSpPr>
          <p:nvPr/>
        </p:nvGrpSpPr>
        <p:grpSpPr bwMode="auto">
          <a:xfrm>
            <a:off x="881063" y="5300663"/>
            <a:ext cx="2035175" cy="519112"/>
            <a:chOff x="555" y="3339"/>
            <a:chExt cx="1282" cy="327"/>
          </a:xfrm>
        </p:grpSpPr>
        <p:sp>
          <p:nvSpPr>
            <p:cNvPr id="59480" name="Text Box 95"/>
            <p:cNvSpPr txBox="1">
              <a:spLocks noChangeArrowheads="1"/>
            </p:cNvSpPr>
            <p:nvPr/>
          </p:nvSpPr>
          <p:spPr bwMode="auto">
            <a:xfrm>
              <a:off x="555" y="3339"/>
              <a:ext cx="12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J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Q1 X</a:t>
              </a:r>
            </a:p>
          </p:txBody>
        </p:sp>
        <p:sp>
          <p:nvSpPr>
            <p:cNvPr id="59481" name="Line 47"/>
            <p:cNvSpPr>
              <a:spLocks noChangeShapeType="1"/>
            </p:cNvSpPr>
            <p:nvPr/>
          </p:nvSpPr>
          <p:spPr bwMode="auto">
            <a:xfrm>
              <a:off x="1058" y="3385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Box 83"/>
          <p:cNvSpPr txBox="1">
            <a:spLocks noChangeArrowheads="1"/>
          </p:cNvSpPr>
          <p:nvPr/>
        </p:nvSpPr>
        <p:spPr bwMode="auto">
          <a:xfrm>
            <a:off x="3184525" y="1268413"/>
            <a:ext cx="304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K</a:t>
            </a:r>
            <a:r>
              <a:rPr lang="en-US" altLang="zh-CN" sz="2800" baseline="-25000">
                <a:latin typeface="Times New Roman" pitchFamily="18" charset="0"/>
              </a:rPr>
              <a:t>0</a:t>
            </a:r>
            <a:r>
              <a:rPr lang="zh-CN" altLang="en-US" sz="2800"/>
              <a:t>的激励触发</a:t>
            </a:r>
          </a:p>
        </p:txBody>
      </p:sp>
      <p:grpSp>
        <p:nvGrpSpPr>
          <p:cNvPr id="72754" name="Group 50"/>
          <p:cNvGrpSpPr>
            <a:grpSpLocks/>
          </p:cNvGrpSpPr>
          <p:nvPr/>
        </p:nvGrpSpPr>
        <p:grpSpPr bwMode="auto">
          <a:xfrm>
            <a:off x="3041650" y="1819275"/>
            <a:ext cx="2538413" cy="3049588"/>
            <a:chOff x="646" y="1509"/>
            <a:chExt cx="1599" cy="1921"/>
          </a:xfrm>
        </p:grpSpPr>
        <p:grpSp>
          <p:nvGrpSpPr>
            <p:cNvPr id="59444" name="Group 82"/>
            <p:cNvGrpSpPr>
              <a:grpSpLocks/>
            </p:cNvGrpSpPr>
            <p:nvPr/>
          </p:nvGrpSpPr>
          <p:grpSpPr bwMode="auto">
            <a:xfrm>
              <a:off x="646" y="1509"/>
              <a:ext cx="1599" cy="1921"/>
              <a:chOff x="2110" y="1872"/>
              <a:chExt cx="1599" cy="1921"/>
            </a:xfrm>
          </p:grpSpPr>
          <p:grpSp>
            <p:nvGrpSpPr>
              <p:cNvPr id="59454" name="Group 77"/>
              <p:cNvGrpSpPr>
                <a:grpSpLocks/>
              </p:cNvGrpSpPr>
              <p:nvPr/>
            </p:nvGrpSpPr>
            <p:grpSpPr bwMode="auto">
              <a:xfrm>
                <a:off x="2110" y="1872"/>
                <a:ext cx="1042" cy="469"/>
                <a:chOff x="1156" y="1752"/>
                <a:chExt cx="1042" cy="469"/>
              </a:xfrm>
            </p:grpSpPr>
            <p:sp>
              <p:nvSpPr>
                <p:cNvPr id="59477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655" y="1859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7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609" y="175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5947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156" y="193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Q1Q0</a:t>
                  </a:r>
                </a:p>
              </p:txBody>
            </p:sp>
          </p:grpSp>
          <p:grpSp>
            <p:nvGrpSpPr>
              <p:cNvPr id="59455" name="Group 81"/>
              <p:cNvGrpSpPr>
                <a:grpSpLocks/>
              </p:cNvGrpSpPr>
              <p:nvPr/>
            </p:nvGrpSpPr>
            <p:grpSpPr bwMode="auto">
              <a:xfrm>
                <a:off x="2504" y="2053"/>
                <a:ext cx="1205" cy="1740"/>
                <a:chOff x="2504" y="2053"/>
                <a:chExt cx="1205" cy="1740"/>
              </a:xfrm>
            </p:grpSpPr>
            <p:sp>
              <p:nvSpPr>
                <p:cNvPr id="59456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7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5945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288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5945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4" y="237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59459" name="Group 76"/>
                <p:cNvGrpSpPr>
                  <a:grpSpLocks/>
                </p:cNvGrpSpPr>
                <p:nvPr/>
              </p:nvGrpSpPr>
              <p:grpSpPr bwMode="auto">
                <a:xfrm>
                  <a:off x="2971" y="2341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59463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59471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475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476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9472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473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474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946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59465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469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470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9466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467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468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5946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27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5946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1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5946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46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</p:grpSp>
        </p:grpSp>
        <p:grpSp>
          <p:nvGrpSpPr>
            <p:cNvPr id="59445" name="Group 92"/>
            <p:cNvGrpSpPr>
              <a:grpSpLocks/>
            </p:cNvGrpSpPr>
            <p:nvPr/>
          </p:nvGrpSpPr>
          <p:grpSpPr bwMode="auto">
            <a:xfrm>
              <a:off x="1525" y="1992"/>
              <a:ext cx="691" cy="1438"/>
              <a:chOff x="1525" y="1765"/>
              <a:chExt cx="691" cy="1438"/>
            </a:xfrm>
          </p:grpSpPr>
          <p:sp>
            <p:nvSpPr>
              <p:cNvPr id="59446" name="Text Box 84"/>
              <p:cNvSpPr txBox="1">
                <a:spLocks noChangeArrowheads="1"/>
              </p:cNvSpPr>
              <p:nvPr/>
            </p:nvSpPr>
            <p:spPr bwMode="auto">
              <a:xfrm>
                <a:off x="1525" y="176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47" name="Text Box 85"/>
              <p:cNvSpPr txBox="1">
                <a:spLocks noChangeArrowheads="1"/>
              </p:cNvSpPr>
              <p:nvPr/>
            </p:nvSpPr>
            <p:spPr bwMode="auto">
              <a:xfrm>
                <a:off x="1527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9448" name="Text Box 86"/>
              <p:cNvSpPr txBox="1">
                <a:spLocks noChangeArrowheads="1"/>
              </p:cNvSpPr>
              <p:nvPr/>
            </p:nvSpPr>
            <p:spPr bwMode="auto">
              <a:xfrm>
                <a:off x="1527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49" name="Text Box 87"/>
              <p:cNvSpPr txBox="1">
                <a:spLocks noChangeArrowheads="1"/>
              </p:cNvSpPr>
              <p:nvPr/>
            </p:nvSpPr>
            <p:spPr bwMode="auto">
              <a:xfrm>
                <a:off x="1527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50" name="Text Box 88"/>
              <p:cNvSpPr txBox="1">
                <a:spLocks noChangeArrowheads="1"/>
              </p:cNvSpPr>
              <p:nvPr/>
            </p:nvSpPr>
            <p:spPr bwMode="auto">
              <a:xfrm>
                <a:off x="1886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9451" name="Text Box 89"/>
              <p:cNvSpPr txBox="1">
                <a:spLocks noChangeArrowheads="1"/>
              </p:cNvSpPr>
              <p:nvPr/>
            </p:nvSpPr>
            <p:spPr bwMode="auto">
              <a:xfrm>
                <a:off x="1886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52" name="Text Box 90"/>
              <p:cNvSpPr txBox="1">
                <a:spLocks noChangeArrowheads="1"/>
              </p:cNvSpPr>
              <p:nvPr/>
            </p:nvSpPr>
            <p:spPr bwMode="auto">
              <a:xfrm>
                <a:off x="1886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53" name="Text Box 91"/>
              <p:cNvSpPr txBox="1">
                <a:spLocks noChangeArrowheads="1"/>
              </p:cNvSpPr>
              <p:nvPr/>
            </p:nvSpPr>
            <p:spPr bwMode="auto">
              <a:xfrm>
                <a:off x="1886" y="176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</p:grpSp>
      <p:sp>
        <p:nvSpPr>
          <p:cNvPr id="72791" name="Rectangle 87"/>
          <p:cNvSpPr>
            <a:spLocks noChangeArrowheads="1"/>
          </p:cNvSpPr>
          <p:nvPr/>
        </p:nvSpPr>
        <p:spPr bwMode="auto">
          <a:xfrm>
            <a:off x="4500563" y="2636838"/>
            <a:ext cx="935037" cy="2160587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92" name="Text Box 95"/>
          <p:cNvSpPr txBox="1">
            <a:spLocks noChangeArrowheads="1"/>
          </p:cNvSpPr>
          <p:nvPr/>
        </p:nvSpPr>
        <p:spPr bwMode="auto">
          <a:xfrm>
            <a:off x="3995738" y="5300663"/>
            <a:ext cx="1728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K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=1</a:t>
            </a:r>
          </a:p>
        </p:txBody>
      </p:sp>
      <p:sp>
        <p:nvSpPr>
          <p:cNvPr id="72793" name="Text Box 83"/>
          <p:cNvSpPr txBox="1">
            <a:spLocks noChangeArrowheads="1"/>
          </p:cNvSpPr>
          <p:nvPr/>
        </p:nvSpPr>
        <p:spPr bwMode="auto">
          <a:xfrm>
            <a:off x="6083300" y="1268413"/>
            <a:ext cx="288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Z</a:t>
            </a:r>
            <a:r>
              <a:rPr lang="zh-CN" altLang="en-US" sz="2800"/>
              <a:t>的激励触发</a:t>
            </a:r>
          </a:p>
        </p:txBody>
      </p:sp>
      <p:grpSp>
        <p:nvGrpSpPr>
          <p:cNvPr id="72794" name="Group 90"/>
          <p:cNvGrpSpPr>
            <a:grpSpLocks/>
          </p:cNvGrpSpPr>
          <p:nvPr/>
        </p:nvGrpSpPr>
        <p:grpSpPr bwMode="auto">
          <a:xfrm>
            <a:off x="5994400" y="1819275"/>
            <a:ext cx="2538413" cy="3049588"/>
            <a:chOff x="646" y="1509"/>
            <a:chExt cx="1599" cy="1921"/>
          </a:xfrm>
        </p:grpSpPr>
        <p:grpSp>
          <p:nvGrpSpPr>
            <p:cNvPr id="59408" name="Group 82"/>
            <p:cNvGrpSpPr>
              <a:grpSpLocks/>
            </p:cNvGrpSpPr>
            <p:nvPr/>
          </p:nvGrpSpPr>
          <p:grpSpPr bwMode="auto">
            <a:xfrm>
              <a:off x="646" y="1509"/>
              <a:ext cx="1599" cy="1921"/>
              <a:chOff x="2110" y="1872"/>
              <a:chExt cx="1599" cy="1921"/>
            </a:xfrm>
          </p:grpSpPr>
          <p:grpSp>
            <p:nvGrpSpPr>
              <p:cNvPr id="59418" name="Group 77"/>
              <p:cNvGrpSpPr>
                <a:grpSpLocks/>
              </p:cNvGrpSpPr>
              <p:nvPr/>
            </p:nvGrpSpPr>
            <p:grpSpPr bwMode="auto">
              <a:xfrm>
                <a:off x="2110" y="1872"/>
                <a:ext cx="1042" cy="469"/>
                <a:chOff x="1156" y="1752"/>
                <a:chExt cx="1042" cy="469"/>
              </a:xfrm>
            </p:grpSpPr>
            <p:sp>
              <p:nvSpPr>
                <p:cNvPr id="59441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655" y="1859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42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609" y="175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59443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156" y="193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Q1Q0</a:t>
                  </a:r>
                </a:p>
              </p:txBody>
            </p:sp>
          </p:grpSp>
          <p:grpSp>
            <p:nvGrpSpPr>
              <p:cNvPr id="59419" name="Group 81"/>
              <p:cNvGrpSpPr>
                <a:grpSpLocks/>
              </p:cNvGrpSpPr>
              <p:nvPr/>
            </p:nvGrpSpPr>
            <p:grpSpPr bwMode="auto">
              <a:xfrm>
                <a:off x="2504" y="2053"/>
                <a:ext cx="1205" cy="1740"/>
                <a:chOff x="2504" y="2053"/>
                <a:chExt cx="1205" cy="1740"/>
              </a:xfrm>
            </p:grpSpPr>
            <p:sp>
              <p:nvSpPr>
                <p:cNvPr id="5942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7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5942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288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5942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4" y="237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59423" name="Group 76"/>
                <p:cNvGrpSpPr>
                  <a:grpSpLocks/>
                </p:cNvGrpSpPr>
                <p:nvPr/>
              </p:nvGrpSpPr>
              <p:grpSpPr bwMode="auto">
                <a:xfrm>
                  <a:off x="2971" y="2341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59427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59435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439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440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9436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437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438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9428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59429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433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434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9430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59431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9432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5942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27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5942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1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5942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46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</p:grpSp>
        </p:grpSp>
        <p:grpSp>
          <p:nvGrpSpPr>
            <p:cNvPr id="59409" name="Group 92"/>
            <p:cNvGrpSpPr>
              <a:grpSpLocks/>
            </p:cNvGrpSpPr>
            <p:nvPr/>
          </p:nvGrpSpPr>
          <p:grpSpPr bwMode="auto">
            <a:xfrm>
              <a:off x="1525" y="1992"/>
              <a:ext cx="691" cy="1438"/>
              <a:chOff x="1525" y="1765"/>
              <a:chExt cx="691" cy="1438"/>
            </a:xfrm>
          </p:grpSpPr>
          <p:sp>
            <p:nvSpPr>
              <p:cNvPr id="59410" name="Text Box 84"/>
              <p:cNvSpPr txBox="1">
                <a:spLocks noChangeArrowheads="1"/>
              </p:cNvSpPr>
              <p:nvPr/>
            </p:nvSpPr>
            <p:spPr bwMode="auto">
              <a:xfrm>
                <a:off x="1525" y="176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9411" name="Text Box 85"/>
              <p:cNvSpPr txBox="1">
                <a:spLocks noChangeArrowheads="1"/>
              </p:cNvSpPr>
              <p:nvPr/>
            </p:nvSpPr>
            <p:spPr bwMode="auto">
              <a:xfrm>
                <a:off x="1527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9412" name="Text Box 86"/>
              <p:cNvSpPr txBox="1">
                <a:spLocks noChangeArrowheads="1"/>
              </p:cNvSpPr>
              <p:nvPr/>
            </p:nvSpPr>
            <p:spPr bwMode="auto">
              <a:xfrm>
                <a:off x="1527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13" name="Text Box 87"/>
              <p:cNvSpPr txBox="1">
                <a:spLocks noChangeArrowheads="1"/>
              </p:cNvSpPr>
              <p:nvPr/>
            </p:nvSpPr>
            <p:spPr bwMode="auto">
              <a:xfrm>
                <a:off x="1527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9414" name="Text Box 88"/>
              <p:cNvSpPr txBox="1">
                <a:spLocks noChangeArrowheads="1"/>
              </p:cNvSpPr>
              <p:nvPr/>
            </p:nvSpPr>
            <p:spPr bwMode="auto">
              <a:xfrm>
                <a:off x="1886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9415" name="Text Box 89"/>
              <p:cNvSpPr txBox="1">
                <a:spLocks noChangeArrowheads="1"/>
              </p:cNvSpPr>
              <p:nvPr/>
            </p:nvSpPr>
            <p:spPr bwMode="auto">
              <a:xfrm>
                <a:off x="1886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9416" name="Text Box 90"/>
              <p:cNvSpPr txBox="1">
                <a:spLocks noChangeArrowheads="1"/>
              </p:cNvSpPr>
              <p:nvPr/>
            </p:nvSpPr>
            <p:spPr bwMode="auto">
              <a:xfrm>
                <a:off x="1886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9417" name="Text Box 91"/>
              <p:cNvSpPr txBox="1">
                <a:spLocks noChangeArrowheads="1"/>
              </p:cNvSpPr>
              <p:nvPr/>
            </p:nvSpPr>
            <p:spPr bwMode="auto">
              <a:xfrm>
                <a:off x="1886" y="176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59406" name="Rectangle 127"/>
          <p:cNvSpPr>
            <a:spLocks noChangeArrowheads="1"/>
          </p:cNvSpPr>
          <p:nvPr/>
        </p:nvSpPr>
        <p:spPr bwMode="auto">
          <a:xfrm>
            <a:off x="8027988" y="3792538"/>
            <a:ext cx="431800" cy="1008062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33" name="Text Box 95"/>
          <p:cNvSpPr txBox="1">
            <a:spLocks noChangeArrowheads="1"/>
          </p:cNvSpPr>
          <p:nvPr/>
        </p:nvSpPr>
        <p:spPr bwMode="auto">
          <a:xfrm>
            <a:off x="6784975" y="5300663"/>
            <a:ext cx="2035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Z = Q1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7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7" grpId="0"/>
      <p:bldP spid="72750" grpId="0" animBg="1"/>
      <p:bldP spid="4" grpId="0"/>
      <p:bldP spid="72791" grpId="0" animBg="1"/>
      <p:bldP spid="72792" grpId="0"/>
      <p:bldP spid="72793" grpId="0"/>
      <p:bldP spid="728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49263" y="981075"/>
            <a:ext cx="3259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/>
              <a:t>(</a:t>
            </a:r>
            <a:r>
              <a:rPr lang="en-US" altLang="zh-CN" sz="2800">
                <a:latin typeface="Times New Roman" pitchFamily="18" charset="0"/>
              </a:rPr>
              <a:t>5</a:t>
            </a:r>
            <a:r>
              <a:rPr lang="en-US" altLang="zh-CN" sz="2800"/>
              <a:t>)</a:t>
            </a:r>
            <a:r>
              <a:rPr lang="zh-CN" altLang="en-US" sz="2800"/>
              <a:t>画出电路图</a:t>
            </a:r>
            <a:endParaRPr lang="zh-CN" altLang="en-US" sz="2800">
              <a:solidFill>
                <a:schemeClr val="hlink"/>
              </a:solidFill>
            </a:endParaRPr>
          </a:p>
        </p:txBody>
      </p:sp>
      <p:grpSp>
        <p:nvGrpSpPr>
          <p:cNvPr id="73800" name="Group 72"/>
          <p:cNvGrpSpPr>
            <a:grpSpLocks/>
          </p:cNvGrpSpPr>
          <p:nvPr/>
        </p:nvGrpSpPr>
        <p:grpSpPr bwMode="auto">
          <a:xfrm>
            <a:off x="3119438" y="4084638"/>
            <a:ext cx="595312" cy="1320800"/>
            <a:chOff x="2913" y="2523"/>
            <a:chExt cx="375" cy="832"/>
          </a:xfrm>
        </p:grpSpPr>
        <p:sp>
          <p:nvSpPr>
            <p:cNvPr id="60504" name="Line 69"/>
            <p:cNvSpPr>
              <a:spLocks noChangeShapeType="1"/>
            </p:cNvSpPr>
            <p:nvPr/>
          </p:nvSpPr>
          <p:spPr bwMode="auto">
            <a:xfrm flipV="1">
              <a:off x="3176" y="2523"/>
              <a:ext cx="0" cy="59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5" name="Text Box 72"/>
            <p:cNvSpPr txBox="1">
              <a:spLocks noChangeArrowheads="1"/>
            </p:cNvSpPr>
            <p:nvPr/>
          </p:nvSpPr>
          <p:spPr bwMode="auto">
            <a:xfrm>
              <a:off x="2913" y="3067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73806" name="Group 78"/>
          <p:cNvGrpSpPr>
            <a:grpSpLocks/>
          </p:cNvGrpSpPr>
          <p:nvPr/>
        </p:nvGrpSpPr>
        <p:grpSpPr bwMode="auto">
          <a:xfrm>
            <a:off x="985838" y="2827338"/>
            <a:ext cx="3481387" cy="2808287"/>
            <a:chOff x="1565" y="1525"/>
            <a:chExt cx="2193" cy="1769"/>
          </a:xfrm>
        </p:grpSpPr>
        <p:sp>
          <p:nvSpPr>
            <p:cNvPr id="60500" name="Oval 66"/>
            <p:cNvSpPr>
              <a:spLocks noChangeArrowheads="1"/>
            </p:cNvSpPr>
            <p:nvPr/>
          </p:nvSpPr>
          <p:spPr bwMode="auto">
            <a:xfrm>
              <a:off x="1565" y="1525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01" name="Line 71"/>
            <p:cNvSpPr>
              <a:spLocks noChangeShapeType="1"/>
            </p:cNvSpPr>
            <p:nvPr/>
          </p:nvSpPr>
          <p:spPr bwMode="auto">
            <a:xfrm>
              <a:off x="1594" y="1546"/>
              <a:ext cx="110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2" name="Line 86"/>
            <p:cNvSpPr>
              <a:spLocks noChangeShapeType="1"/>
            </p:cNvSpPr>
            <p:nvPr/>
          </p:nvSpPr>
          <p:spPr bwMode="auto">
            <a:xfrm flipV="1">
              <a:off x="2707" y="1541"/>
              <a:ext cx="0" cy="175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03" name="Line 88"/>
            <p:cNvSpPr>
              <a:spLocks noChangeShapeType="1"/>
            </p:cNvSpPr>
            <p:nvPr/>
          </p:nvSpPr>
          <p:spPr bwMode="auto">
            <a:xfrm>
              <a:off x="2715" y="3286"/>
              <a:ext cx="104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01" name="Group 73"/>
          <p:cNvGrpSpPr>
            <a:grpSpLocks/>
          </p:cNvGrpSpPr>
          <p:nvPr/>
        </p:nvGrpSpPr>
        <p:grpSpPr bwMode="auto">
          <a:xfrm>
            <a:off x="625475" y="2708275"/>
            <a:ext cx="4464050" cy="1809750"/>
            <a:chOff x="1338" y="1450"/>
            <a:chExt cx="2812" cy="1140"/>
          </a:xfrm>
        </p:grpSpPr>
        <p:grpSp>
          <p:nvGrpSpPr>
            <p:cNvPr id="60478" name="Group 60"/>
            <p:cNvGrpSpPr>
              <a:grpSpLocks/>
            </p:cNvGrpSpPr>
            <p:nvPr/>
          </p:nvGrpSpPr>
          <p:grpSpPr bwMode="auto">
            <a:xfrm>
              <a:off x="1338" y="1450"/>
              <a:ext cx="1224" cy="1140"/>
              <a:chOff x="1338" y="1450"/>
              <a:chExt cx="1224" cy="1140"/>
            </a:xfrm>
          </p:grpSpPr>
          <p:sp>
            <p:nvSpPr>
              <p:cNvPr id="60490" name="Rectangle 60"/>
              <p:cNvSpPr>
                <a:spLocks noChangeArrowheads="1"/>
              </p:cNvSpPr>
              <p:nvPr/>
            </p:nvSpPr>
            <p:spPr bwMode="auto">
              <a:xfrm>
                <a:off x="1338" y="1722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91" name="Text Box 61"/>
              <p:cNvSpPr txBox="1">
                <a:spLocks noChangeArrowheads="1"/>
              </p:cNvSpPr>
              <p:nvPr/>
            </p:nvSpPr>
            <p:spPr bwMode="auto">
              <a:xfrm>
                <a:off x="1370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K1</a:t>
                </a:r>
              </a:p>
            </p:txBody>
          </p:sp>
          <p:sp>
            <p:nvSpPr>
              <p:cNvPr id="60492" name="Text Box 62"/>
              <p:cNvSpPr txBox="1">
                <a:spLocks noChangeArrowheads="1"/>
              </p:cNvSpPr>
              <p:nvPr/>
            </p:nvSpPr>
            <p:spPr bwMode="auto">
              <a:xfrm>
                <a:off x="2096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J1</a:t>
                </a:r>
              </a:p>
            </p:txBody>
          </p:sp>
          <p:sp>
            <p:nvSpPr>
              <p:cNvPr id="60493" name="Oval 66"/>
              <p:cNvSpPr>
                <a:spLocks noChangeArrowheads="1"/>
              </p:cNvSpPr>
              <p:nvPr/>
            </p:nvSpPr>
            <p:spPr bwMode="auto">
              <a:xfrm>
                <a:off x="1548" y="16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94" name="Line 67"/>
              <p:cNvSpPr>
                <a:spLocks noChangeShapeType="1"/>
              </p:cNvSpPr>
              <p:nvPr/>
            </p:nvSpPr>
            <p:spPr bwMode="auto">
              <a:xfrm flipV="1">
                <a:off x="2314" y="2315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5" name="Line 68"/>
              <p:cNvSpPr>
                <a:spLocks noChangeShapeType="1"/>
              </p:cNvSpPr>
              <p:nvPr/>
            </p:nvSpPr>
            <p:spPr bwMode="auto">
              <a:xfrm flipV="1">
                <a:off x="2311" y="1450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6" name="Line 69"/>
              <p:cNvSpPr>
                <a:spLocks noChangeShapeType="1"/>
              </p:cNvSpPr>
              <p:nvPr/>
            </p:nvSpPr>
            <p:spPr bwMode="auto">
              <a:xfrm flipV="1">
                <a:off x="1586" y="2317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7" name="Line 70"/>
              <p:cNvSpPr>
                <a:spLocks noChangeShapeType="1"/>
              </p:cNvSpPr>
              <p:nvPr/>
            </p:nvSpPr>
            <p:spPr bwMode="auto">
              <a:xfrm flipV="1">
                <a:off x="1588" y="145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8" name="AutoShape 140"/>
              <p:cNvSpPr>
                <a:spLocks noChangeArrowheads="1"/>
              </p:cNvSpPr>
              <p:nvPr/>
            </p:nvSpPr>
            <p:spPr bwMode="auto">
              <a:xfrm>
                <a:off x="1903" y="2220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99" name="Text Box 63"/>
              <p:cNvSpPr txBox="1">
                <a:spLocks noChangeArrowheads="1"/>
              </p:cNvSpPr>
              <p:nvPr/>
            </p:nvSpPr>
            <p:spPr bwMode="auto">
              <a:xfrm>
                <a:off x="1730" y="1752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Q1</a:t>
                </a:r>
              </a:p>
            </p:txBody>
          </p:sp>
        </p:grpSp>
        <p:grpSp>
          <p:nvGrpSpPr>
            <p:cNvPr id="60479" name="Group 61"/>
            <p:cNvGrpSpPr>
              <a:grpSpLocks/>
            </p:cNvGrpSpPr>
            <p:nvPr/>
          </p:nvGrpSpPr>
          <p:grpSpPr bwMode="auto">
            <a:xfrm>
              <a:off x="2926" y="1450"/>
              <a:ext cx="1224" cy="1140"/>
              <a:chOff x="1338" y="1450"/>
              <a:chExt cx="1224" cy="1140"/>
            </a:xfrm>
          </p:grpSpPr>
          <p:sp>
            <p:nvSpPr>
              <p:cNvPr id="60480" name="Rectangle 60"/>
              <p:cNvSpPr>
                <a:spLocks noChangeArrowheads="1"/>
              </p:cNvSpPr>
              <p:nvPr/>
            </p:nvSpPr>
            <p:spPr bwMode="auto">
              <a:xfrm>
                <a:off x="1338" y="1722"/>
                <a:ext cx="1224" cy="5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1" name="Text Box 61"/>
              <p:cNvSpPr txBox="1">
                <a:spLocks noChangeArrowheads="1"/>
              </p:cNvSpPr>
              <p:nvPr/>
            </p:nvSpPr>
            <p:spPr bwMode="auto">
              <a:xfrm>
                <a:off x="1370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K0</a:t>
                </a:r>
              </a:p>
            </p:txBody>
          </p:sp>
          <p:sp>
            <p:nvSpPr>
              <p:cNvPr id="60482" name="Text Box 62"/>
              <p:cNvSpPr txBox="1">
                <a:spLocks noChangeArrowheads="1"/>
              </p:cNvSpPr>
              <p:nvPr/>
            </p:nvSpPr>
            <p:spPr bwMode="auto">
              <a:xfrm>
                <a:off x="2096" y="199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J0</a:t>
                </a:r>
              </a:p>
            </p:txBody>
          </p:sp>
          <p:sp>
            <p:nvSpPr>
              <p:cNvPr id="60483" name="Oval 66"/>
              <p:cNvSpPr>
                <a:spLocks noChangeArrowheads="1"/>
              </p:cNvSpPr>
              <p:nvPr/>
            </p:nvSpPr>
            <p:spPr bwMode="auto">
              <a:xfrm>
                <a:off x="1548" y="1631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4" name="Line 67"/>
              <p:cNvSpPr>
                <a:spLocks noChangeShapeType="1"/>
              </p:cNvSpPr>
              <p:nvPr/>
            </p:nvSpPr>
            <p:spPr bwMode="auto">
              <a:xfrm flipV="1">
                <a:off x="2314" y="2315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5" name="Line 68"/>
              <p:cNvSpPr>
                <a:spLocks noChangeShapeType="1"/>
              </p:cNvSpPr>
              <p:nvPr/>
            </p:nvSpPr>
            <p:spPr bwMode="auto">
              <a:xfrm flipV="1">
                <a:off x="2311" y="1450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6" name="Line 69"/>
              <p:cNvSpPr>
                <a:spLocks noChangeShapeType="1"/>
              </p:cNvSpPr>
              <p:nvPr/>
            </p:nvSpPr>
            <p:spPr bwMode="auto">
              <a:xfrm flipV="1">
                <a:off x="1586" y="2317"/>
                <a:ext cx="0" cy="27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7" name="Line 70"/>
              <p:cNvSpPr>
                <a:spLocks noChangeShapeType="1"/>
              </p:cNvSpPr>
              <p:nvPr/>
            </p:nvSpPr>
            <p:spPr bwMode="auto">
              <a:xfrm flipV="1">
                <a:off x="1588" y="1450"/>
                <a:ext cx="0" cy="1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88" name="AutoShape 140"/>
              <p:cNvSpPr>
                <a:spLocks noChangeArrowheads="1"/>
              </p:cNvSpPr>
              <p:nvPr/>
            </p:nvSpPr>
            <p:spPr bwMode="auto">
              <a:xfrm>
                <a:off x="1903" y="2220"/>
                <a:ext cx="91" cy="91"/>
              </a:xfrm>
              <a:prstGeom prst="triangle">
                <a:avLst>
                  <a:gd name="adj" fmla="val 50000"/>
                </a:avLst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89" name="Text Box 63"/>
              <p:cNvSpPr txBox="1">
                <a:spLocks noChangeArrowheads="1"/>
              </p:cNvSpPr>
              <p:nvPr/>
            </p:nvSpPr>
            <p:spPr bwMode="auto">
              <a:xfrm>
                <a:off x="1730" y="1752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Q0</a:t>
                </a:r>
              </a:p>
            </p:txBody>
          </p:sp>
        </p:grpSp>
      </p:grpSp>
      <p:grpSp>
        <p:nvGrpSpPr>
          <p:cNvPr id="73805" name="Group 77"/>
          <p:cNvGrpSpPr>
            <a:grpSpLocks/>
          </p:cNvGrpSpPr>
          <p:nvPr/>
        </p:nvGrpSpPr>
        <p:grpSpPr bwMode="auto">
          <a:xfrm>
            <a:off x="4297363" y="4497388"/>
            <a:ext cx="1152525" cy="1955800"/>
            <a:chOff x="3651" y="2577"/>
            <a:chExt cx="726" cy="1232"/>
          </a:xfrm>
        </p:grpSpPr>
        <p:sp>
          <p:nvSpPr>
            <p:cNvPr id="60471" name="Text Box 91"/>
            <p:cNvSpPr txBox="1">
              <a:spLocks noChangeArrowheads="1"/>
            </p:cNvSpPr>
            <p:nvPr/>
          </p:nvSpPr>
          <p:spPr bwMode="auto">
            <a:xfrm>
              <a:off x="4014" y="3521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0472" name="Line 70"/>
            <p:cNvSpPr>
              <a:spLocks noChangeShapeType="1"/>
            </p:cNvSpPr>
            <p:nvPr/>
          </p:nvSpPr>
          <p:spPr bwMode="auto">
            <a:xfrm flipV="1">
              <a:off x="3901" y="2577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3" name="Line 78"/>
            <p:cNvSpPr>
              <a:spLocks noChangeShapeType="1"/>
            </p:cNvSpPr>
            <p:nvPr/>
          </p:nvSpPr>
          <p:spPr bwMode="auto">
            <a:xfrm flipV="1">
              <a:off x="4059" y="3083"/>
              <a:ext cx="0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74" name="Group 83"/>
            <p:cNvGrpSpPr>
              <a:grpSpLocks/>
            </p:cNvGrpSpPr>
            <p:nvPr/>
          </p:nvGrpSpPr>
          <p:grpSpPr bwMode="auto">
            <a:xfrm>
              <a:off x="3651" y="2795"/>
              <a:ext cx="519" cy="288"/>
              <a:chOff x="1247" y="3913"/>
              <a:chExt cx="519" cy="288"/>
            </a:xfrm>
          </p:grpSpPr>
          <p:sp>
            <p:nvSpPr>
              <p:cNvPr id="60476" name="Rectangle 81"/>
              <p:cNvSpPr>
                <a:spLocks noChangeArrowheads="1"/>
              </p:cNvSpPr>
              <p:nvPr/>
            </p:nvSpPr>
            <p:spPr bwMode="auto">
              <a:xfrm>
                <a:off x="1247" y="3929"/>
                <a:ext cx="498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77" name="Text Box 82"/>
              <p:cNvSpPr txBox="1">
                <a:spLocks noChangeArrowheads="1"/>
              </p:cNvSpPr>
              <p:nvPr/>
            </p:nvSpPr>
            <p:spPr bwMode="auto">
              <a:xfrm>
                <a:off x="1255" y="3913"/>
                <a:ext cx="5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&amp;</a:t>
                </a:r>
              </a:p>
            </p:txBody>
          </p:sp>
        </p:grpSp>
        <p:sp>
          <p:nvSpPr>
            <p:cNvPr id="60475" name="Line 78"/>
            <p:cNvSpPr>
              <a:spLocks noChangeShapeType="1"/>
            </p:cNvSpPr>
            <p:nvPr/>
          </p:nvSpPr>
          <p:spPr bwMode="auto">
            <a:xfrm flipV="1">
              <a:off x="3757" y="3083"/>
              <a:ext cx="0" cy="21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19" name="Group 91"/>
          <p:cNvGrpSpPr>
            <a:grpSpLocks/>
          </p:cNvGrpSpPr>
          <p:nvPr/>
        </p:nvGrpSpPr>
        <p:grpSpPr bwMode="auto">
          <a:xfrm>
            <a:off x="1778000" y="4267200"/>
            <a:ext cx="3192463" cy="1617663"/>
            <a:chOff x="2064" y="2432"/>
            <a:chExt cx="2011" cy="1019"/>
          </a:xfrm>
        </p:grpSpPr>
        <p:sp>
          <p:nvSpPr>
            <p:cNvPr id="60462" name="Oval 67"/>
            <p:cNvSpPr>
              <a:spLocks noChangeArrowheads="1"/>
            </p:cNvSpPr>
            <p:nvPr/>
          </p:nvSpPr>
          <p:spPr bwMode="auto">
            <a:xfrm>
              <a:off x="4030" y="3406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63" name="Line 89"/>
            <p:cNvSpPr>
              <a:spLocks noChangeShapeType="1"/>
            </p:cNvSpPr>
            <p:nvPr/>
          </p:nvSpPr>
          <p:spPr bwMode="auto">
            <a:xfrm>
              <a:off x="2170" y="3430"/>
              <a:ext cx="188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64" name="Group 89"/>
            <p:cNvGrpSpPr>
              <a:grpSpLocks/>
            </p:cNvGrpSpPr>
            <p:nvPr/>
          </p:nvGrpSpPr>
          <p:grpSpPr bwMode="auto">
            <a:xfrm>
              <a:off x="2064" y="2432"/>
              <a:ext cx="519" cy="998"/>
              <a:chOff x="2064" y="2432"/>
              <a:chExt cx="519" cy="998"/>
            </a:xfrm>
          </p:grpSpPr>
          <p:sp>
            <p:nvSpPr>
              <p:cNvPr id="60465" name="Line 70"/>
              <p:cNvSpPr>
                <a:spLocks noChangeShapeType="1"/>
              </p:cNvSpPr>
              <p:nvPr/>
            </p:nvSpPr>
            <p:spPr bwMode="auto">
              <a:xfrm flipV="1">
                <a:off x="2314" y="2432"/>
                <a:ext cx="0" cy="22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66" name="Line 78"/>
              <p:cNvSpPr>
                <a:spLocks noChangeShapeType="1"/>
              </p:cNvSpPr>
              <p:nvPr/>
            </p:nvSpPr>
            <p:spPr bwMode="auto">
              <a:xfrm flipV="1">
                <a:off x="2472" y="2938"/>
                <a:ext cx="0" cy="129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67" name="Group 83"/>
              <p:cNvGrpSpPr>
                <a:grpSpLocks/>
              </p:cNvGrpSpPr>
              <p:nvPr/>
            </p:nvGrpSpPr>
            <p:grpSpPr bwMode="auto">
              <a:xfrm>
                <a:off x="2064" y="2650"/>
                <a:ext cx="519" cy="288"/>
                <a:chOff x="1247" y="3913"/>
                <a:chExt cx="519" cy="288"/>
              </a:xfrm>
            </p:grpSpPr>
            <p:sp>
              <p:nvSpPr>
                <p:cNvPr id="60469" name="Rectangle 81"/>
                <p:cNvSpPr>
                  <a:spLocks noChangeArrowheads="1"/>
                </p:cNvSpPr>
                <p:nvPr/>
              </p:nvSpPr>
              <p:spPr bwMode="auto">
                <a:xfrm>
                  <a:off x="1247" y="3929"/>
                  <a:ext cx="498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7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255" y="3913"/>
                  <a:ext cx="51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&amp;</a:t>
                  </a:r>
                </a:p>
              </p:txBody>
            </p:sp>
          </p:grpSp>
          <p:sp>
            <p:nvSpPr>
              <p:cNvPr id="60468" name="Line 78"/>
              <p:cNvSpPr>
                <a:spLocks noChangeShapeType="1"/>
              </p:cNvSpPr>
              <p:nvPr/>
            </p:nvSpPr>
            <p:spPr bwMode="auto">
              <a:xfrm flipV="1">
                <a:off x="2170" y="2938"/>
                <a:ext cx="0" cy="49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3818" name="Group 90"/>
          <p:cNvGrpSpPr>
            <a:grpSpLocks/>
          </p:cNvGrpSpPr>
          <p:nvPr/>
        </p:nvGrpSpPr>
        <p:grpSpPr bwMode="auto">
          <a:xfrm>
            <a:off x="2425700" y="2827338"/>
            <a:ext cx="2303463" cy="2447925"/>
            <a:chOff x="2472" y="1525"/>
            <a:chExt cx="1451" cy="1542"/>
          </a:xfrm>
        </p:grpSpPr>
        <p:sp>
          <p:nvSpPr>
            <p:cNvPr id="60457" name="Line 79"/>
            <p:cNvSpPr>
              <a:spLocks noChangeShapeType="1"/>
            </p:cNvSpPr>
            <p:nvPr/>
          </p:nvSpPr>
          <p:spPr bwMode="auto">
            <a:xfrm flipV="1">
              <a:off x="2835" y="1533"/>
              <a:ext cx="0" cy="15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58" name="Group 79"/>
            <p:cNvGrpSpPr>
              <a:grpSpLocks/>
            </p:cNvGrpSpPr>
            <p:nvPr/>
          </p:nvGrpSpPr>
          <p:grpSpPr bwMode="auto">
            <a:xfrm>
              <a:off x="2841" y="1525"/>
              <a:ext cx="1082" cy="45"/>
              <a:chOff x="2835" y="1509"/>
              <a:chExt cx="1082" cy="45"/>
            </a:xfrm>
          </p:grpSpPr>
          <p:sp>
            <p:nvSpPr>
              <p:cNvPr id="60460" name="Oval 77"/>
              <p:cNvSpPr>
                <a:spLocks noChangeArrowheads="1"/>
              </p:cNvSpPr>
              <p:nvPr/>
            </p:nvSpPr>
            <p:spPr bwMode="auto">
              <a:xfrm>
                <a:off x="3872" y="1509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61" name="Line 80"/>
              <p:cNvSpPr>
                <a:spLocks noChangeShapeType="1"/>
              </p:cNvSpPr>
              <p:nvPr/>
            </p:nvSpPr>
            <p:spPr bwMode="auto">
              <a:xfrm>
                <a:off x="2835" y="1525"/>
                <a:ext cx="1043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59" name="Line 65"/>
            <p:cNvSpPr>
              <a:spLocks noChangeShapeType="1"/>
            </p:cNvSpPr>
            <p:nvPr/>
          </p:nvSpPr>
          <p:spPr bwMode="auto">
            <a:xfrm>
              <a:off x="2472" y="3067"/>
              <a:ext cx="36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33" name="Group 105"/>
          <p:cNvGrpSpPr>
            <a:grpSpLocks/>
          </p:cNvGrpSpPr>
          <p:nvPr/>
        </p:nvGrpSpPr>
        <p:grpSpPr bwMode="auto">
          <a:xfrm>
            <a:off x="612775" y="4529138"/>
            <a:ext cx="1379538" cy="1363662"/>
            <a:chOff x="1330" y="2597"/>
            <a:chExt cx="869" cy="859"/>
          </a:xfrm>
        </p:grpSpPr>
        <p:sp>
          <p:nvSpPr>
            <p:cNvPr id="60449" name="Line 70"/>
            <p:cNvSpPr>
              <a:spLocks noChangeShapeType="1"/>
            </p:cNvSpPr>
            <p:nvPr/>
          </p:nvSpPr>
          <p:spPr bwMode="auto">
            <a:xfrm flipV="1">
              <a:off x="1581" y="2960"/>
              <a:ext cx="0" cy="4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50" name="Group 102"/>
            <p:cNvGrpSpPr>
              <a:grpSpLocks/>
            </p:cNvGrpSpPr>
            <p:nvPr/>
          </p:nvGrpSpPr>
          <p:grpSpPr bwMode="auto">
            <a:xfrm>
              <a:off x="1330" y="2597"/>
              <a:ext cx="519" cy="363"/>
              <a:chOff x="1157" y="2992"/>
              <a:chExt cx="519" cy="363"/>
            </a:xfrm>
          </p:grpSpPr>
          <p:grpSp>
            <p:nvGrpSpPr>
              <p:cNvPr id="60453" name="Group 83"/>
              <p:cNvGrpSpPr>
                <a:grpSpLocks/>
              </p:cNvGrpSpPr>
              <p:nvPr/>
            </p:nvGrpSpPr>
            <p:grpSpPr bwMode="auto">
              <a:xfrm>
                <a:off x="1157" y="3067"/>
                <a:ext cx="519" cy="288"/>
                <a:chOff x="1247" y="3913"/>
                <a:chExt cx="519" cy="288"/>
              </a:xfrm>
            </p:grpSpPr>
            <p:sp>
              <p:nvSpPr>
                <p:cNvPr id="60455" name="Rectangle 81"/>
                <p:cNvSpPr>
                  <a:spLocks noChangeArrowheads="1"/>
                </p:cNvSpPr>
                <p:nvPr/>
              </p:nvSpPr>
              <p:spPr bwMode="auto">
                <a:xfrm>
                  <a:off x="1247" y="3929"/>
                  <a:ext cx="498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5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255" y="3913"/>
                  <a:ext cx="51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60454" name="Oval 101"/>
              <p:cNvSpPr>
                <a:spLocks noChangeArrowheads="1"/>
              </p:cNvSpPr>
              <p:nvPr/>
            </p:nvSpPr>
            <p:spPr bwMode="auto">
              <a:xfrm>
                <a:off x="1367" y="2992"/>
                <a:ext cx="91" cy="9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451" name="Line 65"/>
            <p:cNvSpPr>
              <a:spLocks noChangeShapeType="1"/>
            </p:cNvSpPr>
            <p:nvPr/>
          </p:nvSpPr>
          <p:spPr bwMode="auto">
            <a:xfrm>
              <a:off x="1581" y="3430"/>
              <a:ext cx="58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52" name="Oval 90"/>
            <p:cNvSpPr>
              <a:spLocks noChangeArrowheads="1"/>
            </p:cNvSpPr>
            <p:nvPr/>
          </p:nvSpPr>
          <p:spPr bwMode="auto">
            <a:xfrm>
              <a:off x="2154" y="3411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844" name="Group 116"/>
          <p:cNvGrpSpPr>
            <a:grpSpLocks/>
          </p:cNvGrpSpPr>
          <p:nvPr/>
        </p:nvGrpSpPr>
        <p:grpSpPr bwMode="auto">
          <a:xfrm>
            <a:off x="2171700" y="2433638"/>
            <a:ext cx="3278188" cy="334962"/>
            <a:chOff x="1504" y="1491"/>
            <a:chExt cx="2065" cy="211"/>
          </a:xfrm>
        </p:grpSpPr>
        <p:sp>
          <p:nvSpPr>
            <p:cNvPr id="60447" name="Line 78"/>
            <p:cNvSpPr>
              <a:spLocks noChangeShapeType="1"/>
            </p:cNvSpPr>
            <p:nvPr/>
          </p:nvSpPr>
          <p:spPr bwMode="auto">
            <a:xfrm flipV="1">
              <a:off x="1504" y="1491"/>
              <a:ext cx="0" cy="211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8" name="Line 65"/>
            <p:cNvSpPr>
              <a:spLocks noChangeShapeType="1"/>
            </p:cNvSpPr>
            <p:nvPr/>
          </p:nvSpPr>
          <p:spPr bwMode="auto">
            <a:xfrm>
              <a:off x="1514" y="1496"/>
              <a:ext cx="205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43" name="Group 115"/>
          <p:cNvGrpSpPr>
            <a:grpSpLocks/>
          </p:cNvGrpSpPr>
          <p:nvPr/>
        </p:nvGrpSpPr>
        <p:grpSpPr bwMode="auto">
          <a:xfrm>
            <a:off x="4945063" y="1144588"/>
            <a:ext cx="1282700" cy="4706937"/>
            <a:chOff x="3251" y="679"/>
            <a:chExt cx="808" cy="2965"/>
          </a:xfrm>
        </p:grpSpPr>
        <p:sp>
          <p:nvSpPr>
            <p:cNvPr id="60439" name="Line 65"/>
            <p:cNvSpPr>
              <a:spLocks noChangeShapeType="1"/>
            </p:cNvSpPr>
            <p:nvPr/>
          </p:nvSpPr>
          <p:spPr bwMode="auto">
            <a:xfrm>
              <a:off x="3251" y="3644"/>
              <a:ext cx="63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0" name="Line 87"/>
            <p:cNvSpPr>
              <a:spLocks noChangeShapeType="1"/>
            </p:cNvSpPr>
            <p:nvPr/>
          </p:nvSpPr>
          <p:spPr bwMode="auto">
            <a:xfrm flipV="1">
              <a:off x="3886" y="1347"/>
              <a:ext cx="0" cy="229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1" name="Line 78"/>
            <p:cNvSpPr>
              <a:spLocks noChangeShapeType="1"/>
            </p:cNvSpPr>
            <p:nvPr/>
          </p:nvSpPr>
          <p:spPr bwMode="auto">
            <a:xfrm flipV="1">
              <a:off x="3569" y="1355"/>
              <a:ext cx="0" cy="1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2" name="Text Box 91"/>
            <p:cNvSpPr txBox="1">
              <a:spLocks noChangeArrowheads="1"/>
            </p:cNvSpPr>
            <p:nvPr/>
          </p:nvSpPr>
          <p:spPr bwMode="auto">
            <a:xfrm>
              <a:off x="3696" y="67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60443" name="Line 70"/>
            <p:cNvSpPr>
              <a:spLocks noChangeShapeType="1"/>
            </p:cNvSpPr>
            <p:nvPr/>
          </p:nvSpPr>
          <p:spPr bwMode="auto">
            <a:xfrm flipV="1">
              <a:off x="3726" y="845"/>
              <a:ext cx="0" cy="22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44" name="Group 83"/>
            <p:cNvGrpSpPr>
              <a:grpSpLocks/>
            </p:cNvGrpSpPr>
            <p:nvPr/>
          </p:nvGrpSpPr>
          <p:grpSpPr bwMode="auto">
            <a:xfrm>
              <a:off x="3478" y="1059"/>
              <a:ext cx="519" cy="288"/>
              <a:chOff x="1247" y="3913"/>
              <a:chExt cx="519" cy="288"/>
            </a:xfrm>
          </p:grpSpPr>
          <p:sp>
            <p:nvSpPr>
              <p:cNvPr id="60445" name="Rectangle 81"/>
              <p:cNvSpPr>
                <a:spLocks noChangeArrowheads="1"/>
              </p:cNvSpPr>
              <p:nvPr/>
            </p:nvSpPr>
            <p:spPr bwMode="auto">
              <a:xfrm>
                <a:off x="1247" y="3929"/>
                <a:ext cx="498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6" name="Text Box 82"/>
              <p:cNvSpPr txBox="1">
                <a:spLocks noChangeArrowheads="1"/>
              </p:cNvSpPr>
              <p:nvPr/>
            </p:nvSpPr>
            <p:spPr bwMode="auto">
              <a:xfrm>
                <a:off x="1255" y="3913"/>
                <a:ext cx="5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latin typeface="Times New Roman" pitchFamily="18" charset="0"/>
                  </a:rPr>
                  <a:t>&amp;</a:t>
                </a:r>
              </a:p>
            </p:txBody>
          </p:sp>
        </p:grpSp>
      </p:grpSp>
      <p:sp>
        <p:nvSpPr>
          <p:cNvPr id="60430" name="Text Box 95"/>
          <p:cNvSpPr txBox="1">
            <a:spLocks noChangeArrowheads="1"/>
          </p:cNvSpPr>
          <p:nvPr/>
        </p:nvSpPr>
        <p:spPr bwMode="auto">
          <a:xfrm>
            <a:off x="6732588" y="3197225"/>
            <a:ext cx="2035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Q0 X</a:t>
            </a:r>
          </a:p>
        </p:txBody>
      </p:sp>
      <p:grpSp>
        <p:nvGrpSpPr>
          <p:cNvPr id="60431" name="Group 118"/>
          <p:cNvGrpSpPr>
            <a:grpSpLocks/>
          </p:cNvGrpSpPr>
          <p:nvPr/>
        </p:nvGrpSpPr>
        <p:grpSpPr bwMode="auto">
          <a:xfrm>
            <a:off x="6732588" y="3844925"/>
            <a:ext cx="2035175" cy="519113"/>
            <a:chOff x="3458" y="3611"/>
            <a:chExt cx="1282" cy="327"/>
          </a:xfrm>
        </p:grpSpPr>
        <p:sp>
          <p:nvSpPr>
            <p:cNvPr id="60437" name="Text Box 95"/>
            <p:cNvSpPr txBox="1">
              <a:spLocks noChangeArrowheads="1"/>
            </p:cNvSpPr>
            <p:nvPr/>
          </p:nvSpPr>
          <p:spPr bwMode="auto">
            <a:xfrm>
              <a:off x="3458" y="3611"/>
              <a:ext cx="12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K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X</a:t>
              </a:r>
            </a:p>
          </p:txBody>
        </p:sp>
        <p:sp>
          <p:nvSpPr>
            <p:cNvPr id="60438" name="Line 120"/>
            <p:cNvSpPr>
              <a:spLocks noChangeShapeType="1"/>
            </p:cNvSpPr>
            <p:nvPr/>
          </p:nvSpPr>
          <p:spPr bwMode="auto">
            <a:xfrm>
              <a:off x="4001" y="3665"/>
              <a:ext cx="18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32" name="Group 121"/>
          <p:cNvGrpSpPr>
            <a:grpSpLocks/>
          </p:cNvGrpSpPr>
          <p:nvPr/>
        </p:nvGrpSpPr>
        <p:grpSpPr bwMode="auto">
          <a:xfrm>
            <a:off x="6732588" y="2116138"/>
            <a:ext cx="2035175" cy="519112"/>
            <a:chOff x="555" y="3339"/>
            <a:chExt cx="1282" cy="327"/>
          </a:xfrm>
        </p:grpSpPr>
        <p:sp>
          <p:nvSpPr>
            <p:cNvPr id="60435" name="Text Box 95"/>
            <p:cNvSpPr txBox="1">
              <a:spLocks noChangeArrowheads="1"/>
            </p:cNvSpPr>
            <p:nvPr/>
          </p:nvSpPr>
          <p:spPr bwMode="auto">
            <a:xfrm>
              <a:off x="555" y="3339"/>
              <a:ext cx="12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J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Q1 X</a:t>
              </a:r>
            </a:p>
          </p:txBody>
        </p:sp>
        <p:sp>
          <p:nvSpPr>
            <p:cNvPr id="60436" name="Line 123"/>
            <p:cNvSpPr>
              <a:spLocks noChangeShapeType="1"/>
            </p:cNvSpPr>
            <p:nvPr/>
          </p:nvSpPr>
          <p:spPr bwMode="auto">
            <a:xfrm>
              <a:off x="1058" y="3385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433" name="Text Box 95"/>
          <p:cNvSpPr txBox="1">
            <a:spLocks noChangeArrowheads="1"/>
          </p:cNvSpPr>
          <p:nvPr/>
        </p:nvSpPr>
        <p:spPr bwMode="auto">
          <a:xfrm>
            <a:off x="6732588" y="2620963"/>
            <a:ext cx="17287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K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=1</a:t>
            </a:r>
          </a:p>
        </p:txBody>
      </p:sp>
      <p:sp>
        <p:nvSpPr>
          <p:cNvPr id="60434" name="Text Box 95"/>
          <p:cNvSpPr txBox="1">
            <a:spLocks noChangeArrowheads="1"/>
          </p:cNvSpPr>
          <p:nvPr/>
        </p:nvSpPr>
        <p:spPr bwMode="auto">
          <a:xfrm>
            <a:off x="6784975" y="4508500"/>
            <a:ext cx="2035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Z = Q1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449263" y="981075"/>
            <a:ext cx="4338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上例也可用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zh-CN" altLang="en-US" sz="2800">
                <a:solidFill>
                  <a:schemeClr val="folHlink"/>
                </a:solidFill>
              </a:rPr>
              <a:t>触发器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828675" y="14605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前三步骤相同</a:t>
            </a:r>
          </a:p>
        </p:txBody>
      </p:sp>
      <p:sp>
        <p:nvSpPr>
          <p:cNvPr id="74761" name="Text Box 7"/>
          <p:cNvSpPr txBox="1">
            <a:spLocks noChangeArrowheads="1"/>
          </p:cNvSpPr>
          <p:nvPr/>
        </p:nvSpPr>
        <p:spPr bwMode="auto">
          <a:xfrm>
            <a:off x="395288" y="1917700"/>
            <a:ext cx="4392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4</a:t>
            </a:r>
            <a:r>
              <a:rPr lang="en-US" altLang="zh-CN"/>
              <a:t>)</a:t>
            </a:r>
            <a:r>
              <a:rPr lang="zh-CN" altLang="en-US"/>
              <a:t>确定激励和输出表达式</a:t>
            </a:r>
            <a:endParaRPr lang="zh-CN" altLang="en-US">
              <a:solidFill>
                <a:schemeClr val="hlink"/>
              </a:solidFill>
            </a:endParaRPr>
          </a:p>
        </p:txBody>
      </p:sp>
      <p:grpSp>
        <p:nvGrpSpPr>
          <p:cNvPr id="74762" name="Group 10"/>
          <p:cNvGrpSpPr>
            <a:grpSpLocks/>
          </p:cNvGrpSpPr>
          <p:nvPr/>
        </p:nvGrpSpPr>
        <p:grpSpPr bwMode="auto">
          <a:xfrm>
            <a:off x="471488" y="2565400"/>
            <a:ext cx="3667125" cy="2590800"/>
            <a:chOff x="297" y="2251"/>
            <a:chExt cx="2310" cy="1632"/>
          </a:xfrm>
        </p:grpSpPr>
        <p:sp>
          <p:nvSpPr>
            <p:cNvPr id="61501" name="Text Box 49"/>
            <p:cNvSpPr txBox="1">
              <a:spLocks noChangeArrowheads="1"/>
            </p:cNvSpPr>
            <p:nvPr/>
          </p:nvSpPr>
          <p:spPr bwMode="auto">
            <a:xfrm>
              <a:off x="946" y="256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61502" name="Line 36"/>
            <p:cNvSpPr>
              <a:spLocks noChangeShapeType="1"/>
            </p:cNvSpPr>
            <p:nvPr/>
          </p:nvSpPr>
          <p:spPr bwMode="auto">
            <a:xfrm>
              <a:off x="357" y="2251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3" name="Line 37"/>
            <p:cNvSpPr>
              <a:spLocks noChangeShapeType="1"/>
            </p:cNvSpPr>
            <p:nvPr/>
          </p:nvSpPr>
          <p:spPr bwMode="auto">
            <a:xfrm>
              <a:off x="357" y="3883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4" name="Line 38"/>
            <p:cNvSpPr>
              <a:spLocks noChangeShapeType="1"/>
            </p:cNvSpPr>
            <p:nvPr/>
          </p:nvSpPr>
          <p:spPr bwMode="auto">
            <a:xfrm>
              <a:off x="947" y="2259"/>
              <a:ext cx="0" cy="1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5" name="Line 39"/>
            <p:cNvSpPr>
              <a:spLocks noChangeShapeType="1"/>
            </p:cNvSpPr>
            <p:nvPr/>
          </p:nvSpPr>
          <p:spPr bwMode="auto">
            <a:xfrm>
              <a:off x="357" y="2572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6" name="Line 40"/>
            <p:cNvSpPr>
              <a:spLocks noChangeShapeType="1"/>
            </p:cNvSpPr>
            <p:nvPr/>
          </p:nvSpPr>
          <p:spPr bwMode="auto">
            <a:xfrm>
              <a:off x="357" y="2889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7" name="Line 41"/>
            <p:cNvSpPr>
              <a:spLocks noChangeShapeType="1"/>
            </p:cNvSpPr>
            <p:nvPr/>
          </p:nvSpPr>
          <p:spPr bwMode="auto">
            <a:xfrm>
              <a:off x="357" y="3207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8" name="Line 43"/>
            <p:cNvSpPr>
              <a:spLocks noChangeShapeType="1"/>
            </p:cNvSpPr>
            <p:nvPr/>
          </p:nvSpPr>
          <p:spPr bwMode="auto">
            <a:xfrm>
              <a:off x="1791" y="2255"/>
              <a:ext cx="0" cy="1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9" name="Text Box 45"/>
            <p:cNvSpPr txBox="1">
              <a:spLocks noChangeArrowheads="1"/>
            </p:cNvSpPr>
            <p:nvPr/>
          </p:nvSpPr>
          <p:spPr bwMode="auto">
            <a:xfrm>
              <a:off x="297" y="2278"/>
              <a:ext cx="6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latin typeface="Times New Roman" pitchFamily="18" charset="0"/>
                </a:rPr>
                <a:t>Q1Q0</a:t>
              </a:r>
            </a:p>
          </p:txBody>
        </p:sp>
        <p:sp>
          <p:nvSpPr>
            <p:cNvPr id="61510" name="Text Box 46"/>
            <p:cNvSpPr txBox="1">
              <a:spLocks noChangeArrowheads="1"/>
            </p:cNvSpPr>
            <p:nvPr/>
          </p:nvSpPr>
          <p:spPr bwMode="auto">
            <a:xfrm>
              <a:off x="1002" y="2276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X=0</a:t>
              </a:r>
            </a:p>
          </p:txBody>
        </p:sp>
        <p:sp>
          <p:nvSpPr>
            <p:cNvPr id="61511" name="Text Box 48"/>
            <p:cNvSpPr txBox="1">
              <a:spLocks noChangeArrowheads="1"/>
            </p:cNvSpPr>
            <p:nvPr/>
          </p:nvSpPr>
          <p:spPr bwMode="auto">
            <a:xfrm>
              <a:off x="403" y="2897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01</a:t>
              </a:r>
            </a:p>
          </p:txBody>
        </p:sp>
        <p:sp>
          <p:nvSpPr>
            <p:cNvPr id="61512" name="Text Box 46"/>
            <p:cNvSpPr txBox="1">
              <a:spLocks noChangeArrowheads="1"/>
            </p:cNvSpPr>
            <p:nvPr/>
          </p:nvSpPr>
          <p:spPr bwMode="auto">
            <a:xfrm>
              <a:off x="1819" y="2284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X=1</a:t>
              </a:r>
            </a:p>
          </p:txBody>
        </p:sp>
        <p:sp>
          <p:nvSpPr>
            <p:cNvPr id="61513" name="Text Box 48"/>
            <p:cNvSpPr txBox="1">
              <a:spLocks noChangeArrowheads="1"/>
            </p:cNvSpPr>
            <p:nvPr/>
          </p:nvSpPr>
          <p:spPr bwMode="auto">
            <a:xfrm>
              <a:off x="407" y="2572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00</a:t>
              </a:r>
            </a:p>
          </p:txBody>
        </p:sp>
        <p:sp>
          <p:nvSpPr>
            <p:cNvPr id="61514" name="Text Box 48"/>
            <p:cNvSpPr txBox="1">
              <a:spLocks noChangeArrowheads="1"/>
            </p:cNvSpPr>
            <p:nvPr/>
          </p:nvSpPr>
          <p:spPr bwMode="auto">
            <a:xfrm>
              <a:off x="405" y="3229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61515" name="Text Box 49"/>
            <p:cNvSpPr txBox="1">
              <a:spLocks noChangeArrowheads="1"/>
            </p:cNvSpPr>
            <p:nvPr/>
          </p:nvSpPr>
          <p:spPr bwMode="auto">
            <a:xfrm>
              <a:off x="1791" y="2564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61516" name="Text Box 49"/>
            <p:cNvSpPr txBox="1">
              <a:spLocks noChangeArrowheads="1"/>
            </p:cNvSpPr>
            <p:nvPr/>
          </p:nvSpPr>
          <p:spPr bwMode="auto">
            <a:xfrm>
              <a:off x="950" y="290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61517" name="Text Box 49"/>
            <p:cNvSpPr txBox="1">
              <a:spLocks noChangeArrowheads="1"/>
            </p:cNvSpPr>
            <p:nvPr/>
          </p:nvSpPr>
          <p:spPr bwMode="auto">
            <a:xfrm>
              <a:off x="942" y="323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d</a:t>
              </a:r>
            </a:p>
          </p:txBody>
        </p:sp>
        <p:sp>
          <p:nvSpPr>
            <p:cNvPr id="61518" name="Text Box 49"/>
            <p:cNvSpPr txBox="1">
              <a:spLocks noChangeArrowheads="1"/>
            </p:cNvSpPr>
            <p:nvPr/>
          </p:nvSpPr>
          <p:spPr bwMode="auto">
            <a:xfrm>
              <a:off x="1791" y="290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61519" name="Text Box 49"/>
            <p:cNvSpPr txBox="1">
              <a:spLocks noChangeArrowheads="1"/>
            </p:cNvSpPr>
            <p:nvPr/>
          </p:nvSpPr>
          <p:spPr bwMode="auto">
            <a:xfrm>
              <a:off x="1791" y="355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1</a:t>
              </a:r>
            </a:p>
          </p:txBody>
        </p:sp>
        <p:sp>
          <p:nvSpPr>
            <p:cNvPr id="61520" name="Line 41"/>
            <p:cNvSpPr>
              <a:spLocks noChangeShapeType="1"/>
            </p:cNvSpPr>
            <p:nvPr/>
          </p:nvSpPr>
          <p:spPr bwMode="auto">
            <a:xfrm>
              <a:off x="356" y="3542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21" name="Text Box 48"/>
            <p:cNvSpPr txBox="1">
              <a:spLocks noChangeArrowheads="1"/>
            </p:cNvSpPr>
            <p:nvPr/>
          </p:nvSpPr>
          <p:spPr bwMode="auto">
            <a:xfrm>
              <a:off x="402" y="3558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61522" name="Text Box 49"/>
            <p:cNvSpPr txBox="1">
              <a:spLocks noChangeArrowheads="1"/>
            </p:cNvSpPr>
            <p:nvPr/>
          </p:nvSpPr>
          <p:spPr bwMode="auto">
            <a:xfrm>
              <a:off x="951" y="3558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61523" name="Text Box 49"/>
            <p:cNvSpPr txBox="1">
              <a:spLocks noChangeArrowheads="1"/>
            </p:cNvSpPr>
            <p:nvPr/>
          </p:nvSpPr>
          <p:spPr bwMode="auto">
            <a:xfrm>
              <a:off x="1776" y="3233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d</a:t>
              </a:r>
            </a:p>
          </p:txBody>
        </p:sp>
      </p:grpSp>
      <p:grpSp>
        <p:nvGrpSpPr>
          <p:cNvPr id="74812" name="Group 60"/>
          <p:cNvGrpSpPr>
            <a:grpSpLocks/>
          </p:cNvGrpSpPr>
          <p:nvPr/>
        </p:nvGrpSpPr>
        <p:grpSpPr bwMode="auto">
          <a:xfrm>
            <a:off x="5249863" y="4940300"/>
            <a:ext cx="2451100" cy="1692275"/>
            <a:chOff x="3307" y="3112"/>
            <a:chExt cx="1544" cy="1066"/>
          </a:xfrm>
        </p:grpSpPr>
        <p:sp>
          <p:nvSpPr>
            <p:cNvPr id="61482" name="Text Box 17"/>
            <p:cNvSpPr txBox="1">
              <a:spLocks noChangeArrowheads="1"/>
            </p:cNvSpPr>
            <p:nvPr/>
          </p:nvSpPr>
          <p:spPr bwMode="auto">
            <a:xfrm>
              <a:off x="4332" y="3120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D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61483" name="Text Box 19"/>
            <p:cNvSpPr txBox="1">
              <a:spLocks noChangeArrowheads="1"/>
            </p:cNvSpPr>
            <p:nvPr/>
          </p:nvSpPr>
          <p:spPr bwMode="auto">
            <a:xfrm>
              <a:off x="3307" y="3112"/>
              <a:ext cx="9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Q</a:t>
              </a:r>
              <a:r>
                <a:rPr kumimoji="1" lang="en-US" altLang="zh-CN" sz="2000">
                  <a:latin typeface="Times New Roman" pitchFamily="18" charset="0"/>
                  <a:cs typeface="Times New Roman" pitchFamily="18" charset="0"/>
                </a:rPr>
                <a:t>→</a:t>
              </a:r>
              <a:r>
                <a:rPr kumimoji="1" lang="en-US" altLang="zh-CN" sz="2000">
                  <a:latin typeface="Times New Roman" pitchFamily="18" charset="0"/>
                </a:rPr>
                <a:t>Q</a:t>
              </a:r>
              <a:r>
                <a:rPr kumimoji="1" lang="en-US" altLang="zh-CN" sz="2000" baseline="30000">
                  <a:latin typeface="Times New Roman" pitchFamily="18" charset="0"/>
                </a:rPr>
                <a:t>n+1</a:t>
              </a:r>
              <a:endParaRPr lang="en-US" altLang="zh-CN" sz="2000" baseline="30000">
                <a:latin typeface="Times New Roman" pitchFamily="18" charset="0"/>
              </a:endParaRPr>
            </a:p>
          </p:txBody>
        </p:sp>
        <p:sp>
          <p:nvSpPr>
            <p:cNvPr id="61484" name="Line 35"/>
            <p:cNvSpPr>
              <a:spLocks noChangeShapeType="1"/>
            </p:cNvSpPr>
            <p:nvPr/>
          </p:nvSpPr>
          <p:spPr bwMode="auto">
            <a:xfrm>
              <a:off x="4209" y="3140"/>
              <a:ext cx="0" cy="10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5" name="Line 32"/>
            <p:cNvSpPr>
              <a:spLocks noChangeShapeType="1"/>
            </p:cNvSpPr>
            <p:nvPr/>
          </p:nvSpPr>
          <p:spPr bwMode="auto">
            <a:xfrm>
              <a:off x="3395" y="3384"/>
              <a:ext cx="14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86" name="Group 40"/>
            <p:cNvGrpSpPr>
              <a:grpSpLocks/>
            </p:cNvGrpSpPr>
            <p:nvPr/>
          </p:nvGrpSpPr>
          <p:grpSpPr bwMode="auto">
            <a:xfrm>
              <a:off x="3379" y="3347"/>
              <a:ext cx="696" cy="827"/>
              <a:chOff x="3379" y="3141"/>
              <a:chExt cx="696" cy="827"/>
            </a:xfrm>
          </p:grpSpPr>
          <p:sp>
            <p:nvSpPr>
              <p:cNvPr id="61493" name="Text Box 17"/>
              <p:cNvSpPr txBox="1">
                <a:spLocks noChangeArrowheads="1"/>
              </p:cNvSpPr>
              <p:nvPr/>
            </p:nvSpPr>
            <p:spPr bwMode="auto">
              <a:xfrm>
                <a:off x="3379" y="3141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61494" name="Text Box 18"/>
              <p:cNvSpPr txBox="1">
                <a:spLocks noChangeArrowheads="1"/>
              </p:cNvSpPr>
              <p:nvPr/>
            </p:nvSpPr>
            <p:spPr bwMode="auto">
              <a:xfrm>
                <a:off x="3695" y="3141"/>
                <a:ext cx="3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61495" name="Text Box 17"/>
              <p:cNvSpPr txBox="1">
                <a:spLocks noChangeArrowheads="1"/>
              </p:cNvSpPr>
              <p:nvPr/>
            </p:nvSpPr>
            <p:spPr bwMode="auto">
              <a:xfrm>
                <a:off x="3379" y="3339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61496" name="Text Box 18"/>
              <p:cNvSpPr txBox="1">
                <a:spLocks noChangeArrowheads="1"/>
              </p:cNvSpPr>
              <p:nvPr/>
            </p:nvSpPr>
            <p:spPr bwMode="auto">
              <a:xfrm>
                <a:off x="3695" y="3339"/>
                <a:ext cx="3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61497" name="Text Box 17"/>
              <p:cNvSpPr txBox="1">
                <a:spLocks noChangeArrowheads="1"/>
              </p:cNvSpPr>
              <p:nvPr/>
            </p:nvSpPr>
            <p:spPr bwMode="auto">
              <a:xfrm>
                <a:off x="3379" y="3521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61498" name="Text Box 18"/>
              <p:cNvSpPr txBox="1">
                <a:spLocks noChangeArrowheads="1"/>
              </p:cNvSpPr>
              <p:nvPr/>
            </p:nvSpPr>
            <p:spPr bwMode="auto">
              <a:xfrm>
                <a:off x="3695" y="3521"/>
                <a:ext cx="3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61499" name="Text Box 17"/>
              <p:cNvSpPr txBox="1">
                <a:spLocks noChangeArrowheads="1"/>
              </p:cNvSpPr>
              <p:nvPr/>
            </p:nvSpPr>
            <p:spPr bwMode="auto">
              <a:xfrm>
                <a:off x="3379" y="3718"/>
                <a:ext cx="40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61500" name="Text Box 18"/>
              <p:cNvSpPr txBox="1">
                <a:spLocks noChangeArrowheads="1"/>
              </p:cNvSpPr>
              <p:nvPr/>
            </p:nvSpPr>
            <p:spPr bwMode="auto">
              <a:xfrm>
                <a:off x="3695" y="3718"/>
                <a:ext cx="3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kumimoji="1" lang="en-US" altLang="zh-CN" sz="2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</p:txBody>
          </p:sp>
        </p:grpSp>
        <p:sp>
          <p:nvSpPr>
            <p:cNvPr id="61487" name="Text Box 23"/>
            <p:cNvSpPr txBox="1">
              <a:spLocks noChangeArrowheads="1"/>
            </p:cNvSpPr>
            <p:nvPr/>
          </p:nvSpPr>
          <p:spPr bwMode="auto">
            <a:xfrm>
              <a:off x="4356" y="3366"/>
              <a:ext cx="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0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61488" name="Text Box 23"/>
            <p:cNvSpPr txBox="1">
              <a:spLocks noChangeArrowheads="1"/>
            </p:cNvSpPr>
            <p:nvPr/>
          </p:nvSpPr>
          <p:spPr bwMode="auto">
            <a:xfrm>
              <a:off x="4354" y="3565"/>
              <a:ext cx="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61489" name="Text Box 23"/>
            <p:cNvSpPr txBox="1">
              <a:spLocks noChangeArrowheads="1"/>
            </p:cNvSpPr>
            <p:nvPr/>
          </p:nvSpPr>
          <p:spPr bwMode="auto">
            <a:xfrm>
              <a:off x="4354" y="3746"/>
              <a:ext cx="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0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61490" name="Text Box 23"/>
            <p:cNvSpPr txBox="1">
              <a:spLocks noChangeArrowheads="1"/>
            </p:cNvSpPr>
            <p:nvPr/>
          </p:nvSpPr>
          <p:spPr bwMode="auto">
            <a:xfrm>
              <a:off x="4354" y="3928"/>
              <a:ext cx="3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000">
                  <a:latin typeface="Times New Roman" pitchFamily="18" charset="0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61491" name="Line 32"/>
            <p:cNvSpPr>
              <a:spLocks noChangeShapeType="1"/>
            </p:cNvSpPr>
            <p:nvPr/>
          </p:nvSpPr>
          <p:spPr bwMode="auto">
            <a:xfrm>
              <a:off x="3395" y="3128"/>
              <a:ext cx="14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2" name="Line 32"/>
            <p:cNvSpPr>
              <a:spLocks noChangeShapeType="1"/>
            </p:cNvSpPr>
            <p:nvPr/>
          </p:nvSpPr>
          <p:spPr bwMode="auto">
            <a:xfrm>
              <a:off x="3400" y="4155"/>
              <a:ext cx="14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4835" name="Group 83"/>
          <p:cNvGrpSpPr>
            <a:grpSpLocks/>
          </p:cNvGrpSpPr>
          <p:nvPr/>
        </p:nvGrpSpPr>
        <p:grpSpPr bwMode="auto">
          <a:xfrm>
            <a:off x="4643438" y="981075"/>
            <a:ext cx="3951287" cy="3625850"/>
            <a:chOff x="2931" y="692"/>
            <a:chExt cx="2489" cy="2284"/>
          </a:xfrm>
        </p:grpSpPr>
        <p:sp>
          <p:nvSpPr>
            <p:cNvPr id="61464" name="Text Box 45"/>
            <p:cNvSpPr txBox="1">
              <a:spLocks noChangeArrowheads="1"/>
            </p:cNvSpPr>
            <p:nvPr/>
          </p:nvSpPr>
          <p:spPr bwMode="auto">
            <a:xfrm>
              <a:off x="2931" y="1184"/>
              <a:ext cx="8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Q1Q0</a:t>
              </a:r>
            </a:p>
          </p:txBody>
        </p:sp>
        <p:grpSp>
          <p:nvGrpSpPr>
            <p:cNvPr id="61465" name="Group 82"/>
            <p:cNvGrpSpPr>
              <a:grpSpLocks/>
            </p:cNvGrpSpPr>
            <p:nvPr/>
          </p:nvGrpSpPr>
          <p:grpSpPr bwMode="auto">
            <a:xfrm>
              <a:off x="3074" y="692"/>
              <a:ext cx="2346" cy="2284"/>
              <a:chOff x="2711" y="692"/>
              <a:chExt cx="2346" cy="2284"/>
            </a:xfrm>
          </p:grpSpPr>
          <p:sp>
            <p:nvSpPr>
              <p:cNvPr id="61466" name="Text Box 47"/>
              <p:cNvSpPr txBox="1">
                <a:spLocks noChangeArrowheads="1"/>
              </p:cNvSpPr>
              <p:nvPr/>
            </p:nvSpPr>
            <p:spPr bwMode="auto">
              <a:xfrm>
                <a:off x="3061" y="692"/>
                <a:ext cx="14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>
                    <a:latin typeface="Times New Roman" pitchFamily="18" charset="0"/>
                  </a:rPr>
                  <a:t>激励 </a:t>
                </a:r>
                <a:r>
                  <a:rPr lang="en-US" altLang="zh-CN">
                    <a:latin typeface="Times New Roman" pitchFamily="18" charset="0"/>
                  </a:rPr>
                  <a:t>/ </a:t>
                </a:r>
                <a:r>
                  <a:rPr lang="zh-CN" altLang="en-US">
                    <a:latin typeface="Times New Roman" pitchFamily="18" charset="0"/>
                  </a:rPr>
                  <a:t>输出</a:t>
                </a:r>
              </a:p>
            </p:txBody>
          </p:sp>
          <p:sp>
            <p:nvSpPr>
              <p:cNvPr id="61467" name="Line 36"/>
              <p:cNvSpPr>
                <a:spLocks noChangeShapeType="1"/>
              </p:cNvSpPr>
              <p:nvPr/>
            </p:nvSpPr>
            <p:spPr bwMode="auto">
              <a:xfrm>
                <a:off x="2711" y="1026"/>
                <a:ext cx="234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8" name="Line 37"/>
              <p:cNvSpPr>
                <a:spLocks noChangeShapeType="1"/>
              </p:cNvSpPr>
              <p:nvPr/>
            </p:nvSpPr>
            <p:spPr bwMode="auto">
              <a:xfrm>
                <a:off x="2711" y="2976"/>
                <a:ext cx="2346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9" name="Line 38"/>
              <p:cNvSpPr>
                <a:spLocks noChangeShapeType="1"/>
              </p:cNvSpPr>
              <p:nvPr/>
            </p:nvSpPr>
            <p:spPr bwMode="auto">
              <a:xfrm>
                <a:off x="3301" y="1026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0" name="Line 39"/>
              <p:cNvSpPr>
                <a:spLocks noChangeShapeType="1"/>
              </p:cNvSpPr>
              <p:nvPr/>
            </p:nvSpPr>
            <p:spPr bwMode="auto">
              <a:xfrm>
                <a:off x="2711" y="1661"/>
                <a:ext cx="23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1" name="Line 40"/>
              <p:cNvSpPr>
                <a:spLocks noChangeShapeType="1"/>
              </p:cNvSpPr>
              <p:nvPr/>
            </p:nvSpPr>
            <p:spPr bwMode="auto">
              <a:xfrm>
                <a:off x="2711" y="1978"/>
                <a:ext cx="23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2" name="Line 41"/>
              <p:cNvSpPr>
                <a:spLocks noChangeShapeType="1"/>
              </p:cNvSpPr>
              <p:nvPr/>
            </p:nvSpPr>
            <p:spPr bwMode="auto">
              <a:xfrm>
                <a:off x="2711" y="2296"/>
                <a:ext cx="23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3" name="Line 42"/>
              <p:cNvSpPr>
                <a:spLocks noChangeShapeType="1"/>
              </p:cNvSpPr>
              <p:nvPr/>
            </p:nvSpPr>
            <p:spPr bwMode="auto">
              <a:xfrm>
                <a:off x="3301" y="1343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4" name="Line 43"/>
              <p:cNvSpPr>
                <a:spLocks noChangeShapeType="1"/>
              </p:cNvSpPr>
              <p:nvPr/>
            </p:nvSpPr>
            <p:spPr bwMode="auto">
              <a:xfrm>
                <a:off x="4195" y="1026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5" name="Text Box 46"/>
              <p:cNvSpPr txBox="1">
                <a:spLocks noChangeArrowheads="1"/>
              </p:cNvSpPr>
              <p:nvPr/>
            </p:nvSpPr>
            <p:spPr bwMode="auto">
              <a:xfrm>
                <a:off x="3362" y="1034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61476" name="Text Box 48"/>
              <p:cNvSpPr txBox="1">
                <a:spLocks noChangeArrowheads="1"/>
              </p:cNvSpPr>
              <p:nvPr/>
            </p:nvSpPr>
            <p:spPr bwMode="auto">
              <a:xfrm>
                <a:off x="2757" y="198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61477" name="Text Box 46"/>
              <p:cNvSpPr txBox="1">
                <a:spLocks noChangeArrowheads="1"/>
              </p:cNvSpPr>
              <p:nvPr/>
            </p:nvSpPr>
            <p:spPr bwMode="auto">
              <a:xfrm>
                <a:off x="4269" y="1042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61478" name="Line 41"/>
              <p:cNvSpPr>
                <a:spLocks noChangeShapeType="1"/>
              </p:cNvSpPr>
              <p:nvPr/>
            </p:nvSpPr>
            <p:spPr bwMode="auto">
              <a:xfrm>
                <a:off x="2711" y="2613"/>
                <a:ext cx="23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9" name="Text Box 48"/>
              <p:cNvSpPr txBox="1">
                <a:spLocks noChangeArrowheads="1"/>
              </p:cNvSpPr>
              <p:nvPr/>
            </p:nvSpPr>
            <p:spPr bwMode="auto">
              <a:xfrm>
                <a:off x="2761" y="166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sp>
            <p:nvSpPr>
              <p:cNvPr id="61480" name="Text Box 48"/>
              <p:cNvSpPr txBox="1">
                <a:spLocks noChangeArrowheads="1"/>
              </p:cNvSpPr>
              <p:nvPr/>
            </p:nvSpPr>
            <p:spPr bwMode="auto">
              <a:xfrm>
                <a:off x="2755" y="264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  <p:sp>
            <p:nvSpPr>
              <p:cNvPr id="61481" name="Text Box 48"/>
              <p:cNvSpPr txBox="1">
                <a:spLocks noChangeArrowheads="1"/>
              </p:cNvSpPr>
              <p:nvPr/>
            </p:nvSpPr>
            <p:spPr bwMode="auto">
              <a:xfrm>
                <a:off x="2759" y="231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</p:grpSp>
      </p:grpSp>
      <p:grpSp>
        <p:nvGrpSpPr>
          <p:cNvPr id="74837" name="Group 85"/>
          <p:cNvGrpSpPr>
            <a:grpSpLocks/>
          </p:cNvGrpSpPr>
          <p:nvPr/>
        </p:nvGrpSpPr>
        <p:grpSpPr bwMode="auto">
          <a:xfrm>
            <a:off x="5651500" y="2047875"/>
            <a:ext cx="3082925" cy="466725"/>
            <a:chOff x="3560" y="1290"/>
            <a:chExt cx="1942" cy="294"/>
          </a:xfrm>
        </p:grpSpPr>
        <p:sp>
          <p:nvSpPr>
            <p:cNvPr id="61462" name="Text Box 49"/>
            <p:cNvSpPr txBox="1">
              <a:spLocks noChangeArrowheads="1"/>
            </p:cNvSpPr>
            <p:nvPr/>
          </p:nvSpPr>
          <p:spPr bwMode="auto">
            <a:xfrm>
              <a:off x="3560" y="1296"/>
              <a:ext cx="10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 D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0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61463" name="Text Box 49"/>
            <p:cNvSpPr txBox="1">
              <a:spLocks noChangeArrowheads="1"/>
            </p:cNvSpPr>
            <p:nvPr/>
          </p:nvSpPr>
          <p:spPr bwMode="auto">
            <a:xfrm>
              <a:off x="4459" y="1290"/>
              <a:ext cx="10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 D</a:t>
              </a:r>
              <a:r>
                <a:rPr lang="en-US" altLang="zh-CN" baseline="-25000">
                  <a:solidFill>
                    <a:schemeClr val="hlink"/>
                  </a:solidFill>
                  <a:latin typeface="Times New Roman" pitchFamily="18" charset="0"/>
                </a:rPr>
                <a:t>0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Z</a:t>
              </a:r>
            </a:p>
          </p:txBody>
        </p:sp>
      </p:grpSp>
      <p:sp>
        <p:nvSpPr>
          <p:cNvPr id="74838" name="Rectangle 86"/>
          <p:cNvSpPr>
            <a:spLocks noChangeArrowheads="1"/>
          </p:cNvSpPr>
          <p:nvPr/>
        </p:nvSpPr>
        <p:spPr bwMode="auto">
          <a:xfrm>
            <a:off x="6011863" y="5411788"/>
            <a:ext cx="288925" cy="1150937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839" name="Text Box 49"/>
          <p:cNvSpPr txBox="1">
            <a:spLocks noChangeArrowheads="1"/>
          </p:cNvSpPr>
          <p:nvPr/>
        </p:nvSpPr>
        <p:spPr bwMode="auto">
          <a:xfrm>
            <a:off x="5867400" y="25400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 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0  0</a:t>
            </a:r>
          </a:p>
        </p:txBody>
      </p:sp>
      <p:grpSp>
        <p:nvGrpSpPr>
          <p:cNvPr id="74843" name="Group 91"/>
          <p:cNvGrpSpPr>
            <a:grpSpLocks/>
          </p:cNvGrpSpPr>
          <p:nvPr/>
        </p:nvGrpSpPr>
        <p:grpSpPr bwMode="auto">
          <a:xfrm>
            <a:off x="5867400" y="3043238"/>
            <a:ext cx="1295400" cy="1503362"/>
            <a:chOff x="3696" y="1917"/>
            <a:chExt cx="816" cy="947"/>
          </a:xfrm>
        </p:grpSpPr>
        <p:sp>
          <p:nvSpPr>
            <p:cNvPr id="61459" name="Text Box 49"/>
            <p:cNvSpPr txBox="1">
              <a:spLocks noChangeArrowheads="1"/>
            </p:cNvSpPr>
            <p:nvPr/>
          </p:nvSpPr>
          <p:spPr bwMode="auto">
            <a:xfrm>
              <a:off x="3696" y="191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 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0  0</a:t>
              </a:r>
            </a:p>
          </p:txBody>
        </p:sp>
        <p:sp>
          <p:nvSpPr>
            <p:cNvPr id="61460" name="Text Box 49"/>
            <p:cNvSpPr txBox="1">
              <a:spLocks noChangeArrowheads="1"/>
            </p:cNvSpPr>
            <p:nvPr/>
          </p:nvSpPr>
          <p:spPr bwMode="auto">
            <a:xfrm>
              <a:off x="3696" y="2235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 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  d</a:t>
              </a:r>
            </a:p>
          </p:txBody>
        </p:sp>
        <p:sp>
          <p:nvSpPr>
            <p:cNvPr id="61461" name="Text Box 49"/>
            <p:cNvSpPr txBox="1">
              <a:spLocks noChangeArrowheads="1"/>
            </p:cNvSpPr>
            <p:nvPr/>
          </p:nvSpPr>
          <p:spPr bwMode="auto">
            <a:xfrm>
              <a:off x="3696" y="257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 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0  0</a:t>
              </a:r>
            </a:p>
          </p:txBody>
        </p:sp>
      </p:grpSp>
      <p:grpSp>
        <p:nvGrpSpPr>
          <p:cNvPr id="74849" name="Group 97"/>
          <p:cNvGrpSpPr>
            <a:grpSpLocks/>
          </p:cNvGrpSpPr>
          <p:nvPr/>
        </p:nvGrpSpPr>
        <p:grpSpPr bwMode="auto">
          <a:xfrm>
            <a:off x="7281863" y="2527300"/>
            <a:ext cx="1296987" cy="2019300"/>
            <a:chOff x="4587" y="1592"/>
            <a:chExt cx="817" cy="1272"/>
          </a:xfrm>
        </p:grpSpPr>
        <p:sp>
          <p:nvSpPr>
            <p:cNvPr id="61455" name="Text Box 49"/>
            <p:cNvSpPr txBox="1">
              <a:spLocks noChangeArrowheads="1"/>
            </p:cNvSpPr>
            <p:nvPr/>
          </p:nvSpPr>
          <p:spPr bwMode="auto">
            <a:xfrm>
              <a:off x="4588" y="191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 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0  0</a:t>
              </a:r>
            </a:p>
          </p:txBody>
        </p:sp>
        <p:sp>
          <p:nvSpPr>
            <p:cNvPr id="61456" name="Text Box 49"/>
            <p:cNvSpPr txBox="1">
              <a:spLocks noChangeArrowheads="1"/>
            </p:cNvSpPr>
            <p:nvPr/>
          </p:nvSpPr>
          <p:spPr bwMode="auto">
            <a:xfrm>
              <a:off x="4588" y="2235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 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  d</a:t>
              </a:r>
            </a:p>
          </p:txBody>
        </p:sp>
        <p:sp>
          <p:nvSpPr>
            <p:cNvPr id="61457" name="Text Box 49"/>
            <p:cNvSpPr txBox="1">
              <a:spLocks noChangeArrowheads="1"/>
            </p:cNvSpPr>
            <p:nvPr/>
          </p:nvSpPr>
          <p:spPr bwMode="auto">
            <a:xfrm>
              <a:off x="4588" y="257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 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0  1</a:t>
              </a:r>
            </a:p>
          </p:txBody>
        </p:sp>
        <p:sp>
          <p:nvSpPr>
            <p:cNvPr id="61458" name="Text Box 49"/>
            <p:cNvSpPr txBox="1">
              <a:spLocks noChangeArrowheads="1"/>
            </p:cNvSpPr>
            <p:nvPr/>
          </p:nvSpPr>
          <p:spPr bwMode="auto">
            <a:xfrm>
              <a:off x="4587" y="1592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 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1  0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/>
      <p:bldP spid="74760" grpId="0"/>
      <p:bldP spid="74761" grpId="0"/>
      <p:bldP spid="74838" grpId="0" animBg="1"/>
      <p:bldP spid="748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52307" name="Text Box 83"/>
          <p:cNvSpPr txBox="1">
            <a:spLocks noChangeArrowheads="1"/>
          </p:cNvSpPr>
          <p:nvPr/>
        </p:nvSpPr>
        <p:spPr bwMode="auto">
          <a:xfrm>
            <a:off x="322263" y="1268413"/>
            <a:ext cx="304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D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/>
              <a:t>的激励触发</a:t>
            </a:r>
          </a:p>
        </p:txBody>
      </p:sp>
      <p:grpSp>
        <p:nvGrpSpPr>
          <p:cNvPr id="75784" name="Group 8"/>
          <p:cNvGrpSpPr>
            <a:grpSpLocks/>
          </p:cNvGrpSpPr>
          <p:nvPr/>
        </p:nvGrpSpPr>
        <p:grpSpPr bwMode="auto">
          <a:xfrm>
            <a:off x="179388" y="1819275"/>
            <a:ext cx="2538412" cy="3049588"/>
            <a:chOff x="646" y="1509"/>
            <a:chExt cx="1599" cy="1921"/>
          </a:xfrm>
        </p:grpSpPr>
        <p:grpSp>
          <p:nvGrpSpPr>
            <p:cNvPr id="62557" name="Group 82"/>
            <p:cNvGrpSpPr>
              <a:grpSpLocks/>
            </p:cNvGrpSpPr>
            <p:nvPr/>
          </p:nvGrpSpPr>
          <p:grpSpPr bwMode="auto">
            <a:xfrm>
              <a:off x="646" y="1509"/>
              <a:ext cx="1599" cy="1921"/>
              <a:chOff x="2110" y="1872"/>
              <a:chExt cx="1599" cy="1921"/>
            </a:xfrm>
          </p:grpSpPr>
          <p:grpSp>
            <p:nvGrpSpPr>
              <p:cNvPr id="62567" name="Group 77"/>
              <p:cNvGrpSpPr>
                <a:grpSpLocks/>
              </p:cNvGrpSpPr>
              <p:nvPr/>
            </p:nvGrpSpPr>
            <p:grpSpPr bwMode="auto">
              <a:xfrm>
                <a:off x="2110" y="1872"/>
                <a:ext cx="1042" cy="469"/>
                <a:chOff x="1156" y="1752"/>
                <a:chExt cx="1042" cy="469"/>
              </a:xfrm>
            </p:grpSpPr>
            <p:sp>
              <p:nvSpPr>
                <p:cNvPr id="62590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655" y="1859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9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609" y="175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6259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156" y="193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Q1Q0</a:t>
                  </a:r>
                </a:p>
              </p:txBody>
            </p:sp>
          </p:grpSp>
          <p:grpSp>
            <p:nvGrpSpPr>
              <p:cNvPr id="62568" name="Group 81"/>
              <p:cNvGrpSpPr>
                <a:grpSpLocks/>
              </p:cNvGrpSpPr>
              <p:nvPr/>
            </p:nvGrpSpPr>
            <p:grpSpPr bwMode="auto">
              <a:xfrm>
                <a:off x="2504" y="2053"/>
                <a:ext cx="1205" cy="1740"/>
                <a:chOff x="2504" y="2053"/>
                <a:chExt cx="1205" cy="1740"/>
              </a:xfrm>
            </p:grpSpPr>
            <p:sp>
              <p:nvSpPr>
                <p:cNvPr id="6256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7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6257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288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257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4" y="237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62572" name="Group 76"/>
                <p:cNvGrpSpPr>
                  <a:grpSpLocks/>
                </p:cNvGrpSpPr>
                <p:nvPr/>
              </p:nvGrpSpPr>
              <p:grpSpPr bwMode="auto">
                <a:xfrm>
                  <a:off x="2971" y="2341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6257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62584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88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89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585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86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87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2577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62578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82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83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579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80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81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257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27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6257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1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6257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46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</p:grpSp>
        </p:grpSp>
        <p:grpSp>
          <p:nvGrpSpPr>
            <p:cNvPr id="62558" name="Group 92"/>
            <p:cNvGrpSpPr>
              <a:grpSpLocks/>
            </p:cNvGrpSpPr>
            <p:nvPr/>
          </p:nvGrpSpPr>
          <p:grpSpPr bwMode="auto">
            <a:xfrm>
              <a:off x="1525" y="1992"/>
              <a:ext cx="691" cy="1438"/>
              <a:chOff x="1525" y="1765"/>
              <a:chExt cx="691" cy="1438"/>
            </a:xfrm>
          </p:grpSpPr>
          <p:sp>
            <p:nvSpPr>
              <p:cNvPr id="62559" name="Text Box 84"/>
              <p:cNvSpPr txBox="1">
                <a:spLocks noChangeArrowheads="1"/>
              </p:cNvSpPr>
              <p:nvPr/>
            </p:nvSpPr>
            <p:spPr bwMode="auto">
              <a:xfrm>
                <a:off x="1525" y="176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560" name="Text Box 85"/>
              <p:cNvSpPr txBox="1">
                <a:spLocks noChangeArrowheads="1"/>
              </p:cNvSpPr>
              <p:nvPr/>
            </p:nvSpPr>
            <p:spPr bwMode="auto">
              <a:xfrm>
                <a:off x="1527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561" name="Text Box 86"/>
              <p:cNvSpPr txBox="1">
                <a:spLocks noChangeArrowheads="1"/>
              </p:cNvSpPr>
              <p:nvPr/>
            </p:nvSpPr>
            <p:spPr bwMode="auto">
              <a:xfrm>
                <a:off x="1527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2562" name="Text Box 87"/>
              <p:cNvSpPr txBox="1">
                <a:spLocks noChangeArrowheads="1"/>
              </p:cNvSpPr>
              <p:nvPr/>
            </p:nvSpPr>
            <p:spPr bwMode="auto">
              <a:xfrm>
                <a:off x="1527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563" name="Text Box 88"/>
              <p:cNvSpPr txBox="1">
                <a:spLocks noChangeArrowheads="1"/>
              </p:cNvSpPr>
              <p:nvPr/>
            </p:nvSpPr>
            <p:spPr bwMode="auto">
              <a:xfrm>
                <a:off x="1886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2564" name="Text Box 89"/>
              <p:cNvSpPr txBox="1">
                <a:spLocks noChangeArrowheads="1"/>
              </p:cNvSpPr>
              <p:nvPr/>
            </p:nvSpPr>
            <p:spPr bwMode="auto">
              <a:xfrm>
                <a:off x="1886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2565" name="Text Box 90"/>
              <p:cNvSpPr txBox="1">
                <a:spLocks noChangeArrowheads="1"/>
              </p:cNvSpPr>
              <p:nvPr/>
            </p:nvSpPr>
            <p:spPr bwMode="auto">
              <a:xfrm>
                <a:off x="1886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2566" name="Text Box 91"/>
              <p:cNvSpPr txBox="1">
                <a:spLocks noChangeArrowheads="1"/>
              </p:cNvSpPr>
              <p:nvPr/>
            </p:nvSpPr>
            <p:spPr bwMode="auto">
              <a:xfrm>
                <a:off x="1886" y="176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75821" name="Rectangle 45"/>
          <p:cNvSpPr>
            <a:spLocks noChangeArrowheads="1"/>
          </p:cNvSpPr>
          <p:nvPr/>
        </p:nvSpPr>
        <p:spPr bwMode="auto">
          <a:xfrm>
            <a:off x="2182813" y="3213100"/>
            <a:ext cx="431800" cy="1008063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23" name="Text Box 95"/>
          <p:cNvSpPr txBox="1">
            <a:spLocks noChangeArrowheads="1"/>
          </p:cNvSpPr>
          <p:nvPr/>
        </p:nvSpPr>
        <p:spPr bwMode="auto">
          <a:xfrm>
            <a:off x="539750" y="5300663"/>
            <a:ext cx="3187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en-US" altLang="zh-CN" sz="2800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Q1 X+Q0 X</a:t>
            </a:r>
          </a:p>
        </p:txBody>
      </p:sp>
      <p:sp>
        <p:nvSpPr>
          <p:cNvPr id="75825" name="Rectangle 49"/>
          <p:cNvSpPr>
            <a:spLocks noChangeArrowheads="1"/>
          </p:cNvSpPr>
          <p:nvPr/>
        </p:nvSpPr>
        <p:spPr bwMode="auto">
          <a:xfrm>
            <a:off x="2217738" y="3789363"/>
            <a:ext cx="431800" cy="1008062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83"/>
          <p:cNvSpPr txBox="1">
            <a:spLocks noChangeArrowheads="1"/>
          </p:cNvSpPr>
          <p:nvPr/>
        </p:nvSpPr>
        <p:spPr bwMode="auto">
          <a:xfrm>
            <a:off x="3203575" y="1268413"/>
            <a:ext cx="304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D</a:t>
            </a:r>
            <a:r>
              <a:rPr lang="en-US" altLang="zh-CN" sz="2800" baseline="-25000">
                <a:latin typeface="Times New Roman" pitchFamily="18" charset="0"/>
              </a:rPr>
              <a:t>0</a:t>
            </a:r>
            <a:r>
              <a:rPr lang="zh-CN" altLang="en-US" sz="2800"/>
              <a:t>的激励触发</a:t>
            </a:r>
          </a:p>
        </p:txBody>
      </p:sp>
      <p:grpSp>
        <p:nvGrpSpPr>
          <p:cNvPr id="75827" name="Group 51"/>
          <p:cNvGrpSpPr>
            <a:grpSpLocks/>
          </p:cNvGrpSpPr>
          <p:nvPr/>
        </p:nvGrpSpPr>
        <p:grpSpPr bwMode="auto">
          <a:xfrm>
            <a:off x="3060700" y="1819275"/>
            <a:ext cx="2538413" cy="3049588"/>
            <a:chOff x="646" y="1509"/>
            <a:chExt cx="1599" cy="1921"/>
          </a:xfrm>
        </p:grpSpPr>
        <p:grpSp>
          <p:nvGrpSpPr>
            <p:cNvPr id="62521" name="Group 82"/>
            <p:cNvGrpSpPr>
              <a:grpSpLocks/>
            </p:cNvGrpSpPr>
            <p:nvPr/>
          </p:nvGrpSpPr>
          <p:grpSpPr bwMode="auto">
            <a:xfrm>
              <a:off x="646" y="1509"/>
              <a:ext cx="1599" cy="1921"/>
              <a:chOff x="2110" y="1872"/>
              <a:chExt cx="1599" cy="1921"/>
            </a:xfrm>
          </p:grpSpPr>
          <p:grpSp>
            <p:nvGrpSpPr>
              <p:cNvPr id="62531" name="Group 77"/>
              <p:cNvGrpSpPr>
                <a:grpSpLocks/>
              </p:cNvGrpSpPr>
              <p:nvPr/>
            </p:nvGrpSpPr>
            <p:grpSpPr bwMode="auto">
              <a:xfrm>
                <a:off x="2110" y="1872"/>
                <a:ext cx="1042" cy="469"/>
                <a:chOff x="1156" y="1752"/>
                <a:chExt cx="1042" cy="469"/>
              </a:xfrm>
            </p:grpSpPr>
            <p:sp>
              <p:nvSpPr>
                <p:cNvPr id="62554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655" y="1859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5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609" y="175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6255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156" y="193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Q1Q0</a:t>
                  </a:r>
                </a:p>
              </p:txBody>
            </p:sp>
          </p:grpSp>
          <p:grpSp>
            <p:nvGrpSpPr>
              <p:cNvPr id="62532" name="Group 81"/>
              <p:cNvGrpSpPr>
                <a:grpSpLocks/>
              </p:cNvGrpSpPr>
              <p:nvPr/>
            </p:nvGrpSpPr>
            <p:grpSpPr bwMode="auto">
              <a:xfrm>
                <a:off x="2504" y="2053"/>
                <a:ext cx="1205" cy="1740"/>
                <a:chOff x="2504" y="2053"/>
                <a:chExt cx="1205" cy="1740"/>
              </a:xfrm>
            </p:grpSpPr>
            <p:sp>
              <p:nvSpPr>
                <p:cNvPr id="62533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7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6253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288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253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4" y="237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62536" name="Group 76"/>
                <p:cNvGrpSpPr>
                  <a:grpSpLocks/>
                </p:cNvGrpSpPr>
                <p:nvPr/>
              </p:nvGrpSpPr>
              <p:grpSpPr bwMode="auto">
                <a:xfrm>
                  <a:off x="2971" y="2341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62540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62548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52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53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549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50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51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2541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62542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46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47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543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44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45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253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27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6253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1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6253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46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</p:grpSp>
        </p:grpSp>
        <p:grpSp>
          <p:nvGrpSpPr>
            <p:cNvPr id="62522" name="Group 92"/>
            <p:cNvGrpSpPr>
              <a:grpSpLocks/>
            </p:cNvGrpSpPr>
            <p:nvPr/>
          </p:nvGrpSpPr>
          <p:grpSpPr bwMode="auto">
            <a:xfrm>
              <a:off x="1525" y="1992"/>
              <a:ext cx="691" cy="1438"/>
              <a:chOff x="1525" y="1765"/>
              <a:chExt cx="691" cy="1438"/>
            </a:xfrm>
          </p:grpSpPr>
          <p:sp>
            <p:nvSpPr>
              <p:cNvPr id="62523" name="Text Box 84"/>
              <p:cNvSpPr txBox="1">
                <a:spLocks noChangeArrowheads="1"/>
              </p:cNvSpPr>
              <p:nvPr/>
            </p:nvSpPr>
            <p:spPr bwMode="auto">
              <a:xfrm>
                <a:off x="1525" y="176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524" name="Text Box 85"/>
              <p:cNvSpPr txBox="1">
                <a:spLocks noChangeArrowheads="1"/>
              </p:cNvSpPr>
              <p:nvPr/>
            </p:nvSpPr>
            <p:spPr bwMode="auto">
              <a:xfrm>
                <a:off x="1527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525" name="Text Box 86"/>
              <p:cNvSpPr txBox="1">
                <a:spLocks noChangeArrowheads="1"/>
              </p:cNvSpPr>
              <p:nvPr/>
            </p:nvSpPr>
            <p:spPr bwMode="auto">
              <a:xfrm>
                <a:off x="1527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2526" name="Text Box 87"/>
              <p:cNvSpPr txBox="1">
                <a:spLocks noChangeArrowheads="1"/>
              </p:cNvSpPr>
              <p:nvPr/>
            </p:nvSpPr>
            <p:spPr bwMode="auto">
              <a:xfrm>
                <a:off x="1527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527" name="Text Box 88"/>
              <p:cNvSpPr txBox="1">
                <a:spLocks noChangeArrowheads="1"/>
              </p:cNvSpPr>
              <p:nvPr/>
            </p:nvSpPr>
            <p:spPr bwMode="auto">
              <a:xfrm>
                <a:off x="1886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528" name="Text Box 89"/>
              <p:cNvSpPr txBox="1">
                <a:spLocks noChangeArrowheads="1"/>
              </p:cNvSpPr>
              <p:nvPr/>
            </p:nvSpPr>
            <p:spPr bwMode="auto">
              <a:xfrm>
                <a:off x="1886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2529" name="Text Box 90"/>
              <p:cNvSpPr txBox="1">
                <a:spLocks noChangeArrowheads="1"/>
              </p:cNvSpPr>
              <p:nvPr/>
            </p:nvSpPr>
            <p:spPr bwMode="auto">
              <a:xfrm>
                <a:off x="1886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530" name="Text Box 91"/>
              <p:cNvSpPr txBox="1">
                <a:spLocks noChangeArrowheads="1"/>
              </p:cNvSpPr>
              <p:nvPr/>
            </p:nvSpPr>
            <p:spPr bwMode="auto">
              <a:xfrm>
                <a:off x="1886" y="176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75864" name="Rectangle 88"/>
          <p:cNvSpPr>
            <a:spLocks noChangeArrowheads="1"/>
          </p:cNvSpPr>
          <p:nvPr/>
        </p:nvSpPr>
        <p:spPr bwMode="auto">
          <a:xfrm>
            <a:off x="5067300" y="2633663"/>
            <a:ext cx="431800" cy="4318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65" name="Rectangle 89"/>
          <p:cNvSpPr>
            <a:spLocks noChangeArrowheads="1"/>
          </p:cNvSpPr>
          <p:nvPr/>
        </p:nvSpPr>
        <p:spPr bwMode="auto">
          <a:xfrm>
            <a:off x="7959725" y="3797300"/>
            <a:ext cx="431800" cy="1008063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869" name="Group 93"/>
          <p:cNvGrpSpPr>
            <a:grpSpLocks/>
          </p:cNvGrpSpPr>
          <p:nvPr/>
        </p:nvGrpSpPr>
        <p:grpSpPr bwMode="auto">
          <a:xfrm>
            <a:off x="3616325" y="5300663"/>
            <a:ext cx="3187700" cy="519112"/>
            <a:chOff x="2200" y="3611"/>
            <a:chExt cx="2008" cy="327"/>
          </a:xfrm>
        </p:grpSpPr>
        <p:sp>
          <p:nvSpPr>
            <p:cNvPr id="62518" name="Text Box 95"/>
            <p:cNvSpPr txBox="1">
              <a:spLocks noChangeArrowheads="1"/>
            </p:cNvSpPr>
            <p:nvPr/>
          </p:nvSpPr>
          <p:spPr bwMode="auto">
            <a:xfrm>
              <a:off x="2200" y="3611"/>
              <a:ext cx="20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Q1 Q0 X</a:t>
              </a:r>
            </a:p>
          </p:txBody>
        </p:sp>
        <p:sp>
          <p:nvSpPr>
            <p:cNvPr id="62519" name="Line 91"/>
            <p:cNvSpPr>
              <a:spLocks noChangeShapeType="1"/>
            </p:cNvSpPr>
            <p:nvPr/>
          </p:nvSpPr>
          <p:spPr bwMode="auto">
            <a:xfrm>
              <a:off x="2736" y="3657"/>
              <a:ext cx="272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20" name="Line 92"/>
            <p:cNvSpPr>
              <a:spLocks noChangeShapeType="1"/>
            </p:cNvSpPr>
            <p:nvPr/>
          </p:nvSpPr>
          <p:spPr bwMode="auto">
            <a:xfrm>
              <a:off x="3078" y="3657"/>
              <a:ext cx="272" cy="0"/>
            </a:xfrm>
            <a:prstGeom prst="lin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" name="Text Box 83"/>
          <p:cNvSpPr txBox="1">
            <a:spLocks noChangeArrowheads="1"/>
          </p:cNvSpPr>
          <p:nvPr/>
        </p:nvSpPr>
        <p:spPr bwMode="auto">
          <a:xfrm>
            <a:off x="5940425" y="1268413"/>
            <a:ext cx="304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Z</a:t>
            </a:r>
            <a:r>
              <a:rPr lang="zh-CN" altLang="en-US" sz="2800"/>
              <a:t>的激励触发</a:t>
            </a:r>
          </a:p>
        </p:txBody>
      </p:sp>
      <p:grpSp>
        <p:nvGrpSpPr>
          <p:cNvPr id="75871" name="Group 95"/>
          <p:cNvGrpSpPr>
            <a:grpSpLocks/>
          </p:cNvGrpSpPr>
          <p:nvPr/>
        </p:nvGrpSpPr>
        <p:grpSpPr bwMode="auto">
          <a:xfrm>
            <a:off x="5940425" y="1819275"/>
            <a:ext cx="2538413" cy="3049588"/>
            <a:chOff x="646" y="1509"/>
            <a:chExt cx="1599" cy="1921"/>
          </a:xfrm>
        </p:grpSpPr>
        <p:grpSp>
          <p:nvGrpSpPr>
            <p:cNvPr id="62482" name="Group 82"/>
            <p:cNvGrpSpPr>
              <a:grpSpLocks/>
            </p:cNvGrpSpPr>
            <p:nvPr/>
          </p:nvGrpSpPr>
          <p:grpSpPr bwMode="auto">
            <a:xfrm>
              <a:off x="646" y="1509"/>
              <a:ext cx="1599" cy="1921"/>
              <a:chOff x="2110" y="1872"/>
              <a:chExt cx="1599" cy="1921"/>
            </a:xfrm>
          </p:grpSpPr>
          <p:grpSp>
            <p:nvGrpSpPr>
              <p:cNvPr id="62492" name="Group 77"/>
              <p:cNvGrpSpPr>
                <a:grpSpLocks/>
              </p:cNvGrpSpPr>
              <p:nvPr/>
            </p:nvGrpSpPr>
            <p:grpSpPr bwMode="auto">
              <a:xfrm>
                <a:off x="2110" y="1872"/>
                <a:ext cx="1042" cy="469"/>
                <a:chOff x="1156" y="1752"/>
                <a:chExt cx="1042" cy="469"/>
              </a:xfrm>
            </p:grpSpPr>
            <p:sp>
              <p:nvSpPr>
                <p:cNvPr id="62515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655" y="1859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1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609" y="175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X</a:t>
                  </a:r>
                </a:p>
              </p:txBody>
            </p:sp>
            <p:sp>
              <p:nvSpPr>
                <p:cNvPr id="6251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156" y="1933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Q1Q0</a:t>
                  </a:r>
                </a:p>
              </p:txBody>
            </p:sp>
          </p:grpSp>
          <p:grpSp>
            <p:nvGrpSpPr>
              <p:cNvPr id="62493" name="Group 81"/>
              <p:cNvGrpSpPr>
                <a:grpSpLocks/>
              </p:cNvGrpSpPr>
              <p:nvPr/>
            </p:nvGrpSpPr>
            <p:grpSpPr bwMode="auto">
              <a:xfrm>
                <a:off x="2504" y="2053"/>
                <a:ext cx="1205" cy="1740"/>
                <a:chOff x="2504" y="2053"/>
                <a:chExt cx="1205" cy="1740"/>
              </a:xfrm>
            </p:grpSpPr>
            <p:sp>
              <p:nvSpPr>
                <p:cNvPr id="6249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7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6249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3288" y="2053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6249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4" y="237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62497" name="Group 76"/>
                <p:cNvGrpSpPr>
                  <a:grpSpLocks/>
                </p:cNvGrpSpPr>
                <p:nvPr/>
              </p:nvGrpSpPr>
              <p:grpSpPr bwMode="auto">
                <a:xfrm>
                  <a:off x="2971" y="2341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62501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62509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13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14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510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11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12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2502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62503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07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08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2504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62505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2506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249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27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6249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14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6250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09" y="346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</p:grpSp>
        </p:grpSp>
        <p:grpSp>
          <p:nvGrpSpPr>
            <p:cNvPr id="62483" name="Group 92"/>
            <p:cNvGrpSpPr>
              <a:grpSpLocks/>
            </p:cNvGrpSpPr>
            <p:nvPr/>
          </p:nvGrpSpPr>
          <p:grpSpPr bwMode="auto">
            <a:xfrm>
              <a:off x="1525" y="1992"/>
              <a:ext cx="691" cy="1438"/>
              <a:chOff x="1525" y="1765"/>
              <a:chExt cx="691" cy="1438"/>
            </a:xfrm>
          </p:grpSpPr>
          <p:sp>
            <p:nvSpPr>
              <p:cNvPr id="62484" name="Text Box 84"/>
              <p:cNvSpPr txBox="1">
                <a:spLocks noChangeArrowheads="1"/>
              </p:cNvSpPr>
              <p:nvPr/>
            </p:nvSpPr>
            <p:spPr bwMode="auto">
              <a:xfrm>
                <a:off x="1525" y="176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485" name="Text Box 85"/>
              <p:cNvSpPr txBox="1">
                <a:spLocks noChangeArrowheads="1"/>
              </p:cNvSpPr>
              <p:nvPr/>
            </p:nvSpPr>
            <p:spPr bwMode="auto">
              <a:xfrm>
                <a:off x="1527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486" name="Text Box 86"/>
              <p:cNvSpPr txBox="1">
                <a:spLocks noChangeArrowheads="1"/>
              </p:cNvSpPr>
              <p:nvPr/>
            </p:nvSpPr>
            <p:spPr bwMode="auto">
              <a:xfrm>
                <a:off x="1527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2487" name="Text Box 87"/>
              <p:cNvSpPr txBox="1">
                <a:spLocks noChangeArrowheads="1"/>
              </p:cNvSpPr>
              <p:nvPr/>
            </p:nvSpPr>
            <p:spPr bwMode="auto">
              <a:xfrm>
                <a:off x="1527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488" name="Text Box 88"/>
              <p:cNvSpPr txBox="1">
                <a:spLocks noChangeArrowheads="1"/>
              </p:cNvSpPr>
              <p:nvPr/>
            </p:nvSpPr>
            <p:spPr bwMode="auto">
              <a:xfrm>
                <a:off x="1886" y="211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62489" name="Text Box 89"/>
              <p:cNvSpPr txBox="1">
                <a:spLocks noChangeArrowheads="1"/>
              </p:cNvSpPr>
              <p:nvPr/>
            </p:nvSpPr>
            <p:spPr bwMode="auto">
              <a:xfrm>
                <a:off x="1886" y="2505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2490" name="Text Box 90"/>
              <p:cNvSpPr txBox="1">
                <a:spLocks noChangeArrowheads="1"/>
              </p:cNvSpPr>
              <p:nvPr/>
            </p:nvSpPr>
            <p:spPr bwMode="auto">
              <a:xfrm>
                <a:off x="1886" y="2876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2491" name="Text Box 91"/>
              <p:cNvSpPr txBox="1">
                <a:spLocks noChangeArrowheads="1"/>
              </p:cNvSpPr>
              <p:nvPr/>
            </p:nvSpPr>
            <p:spPr bwMode="auto">
              <a:xfrm>
                <a:off x="1886" y="176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75910" name="Text Box 95"/>
          <p:cNvSpPr txBox="1">
            <a:spLocks noChangeArrowheads="1"/>
          </p:cNvSpPr>
          <p:nvPr/>
        </p:nvSpPr>
        <p:spPr bwMode="auto">
          <a:xfrm>
            <a:off x="6640513" y="5300663"/>
            <a:ext cx="21796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Z = Q1 X</a:t>
            </a:r>
          </a:p>
        </p:txBody>
      </p:sp>
      <p:sp>
        <p:nvSpPr>
          <p:cNvPr id="62481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7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7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7" grpId="0"/>
      <p:bldP spid="75821" grpId="0" animBg="1"/>
      <p:bldP spid="75823" grpId="0"/>
      <p:bldP spid="75825" grpId="0" animBg="1"/>
      <p:bldP spid="4" grpId="0"/>
      <p:bldP spid="75864" grpId="0" animBg="1"/>
      <p:bldP spid="75865" grpId="0" animBg="1"/>
      <p:bldP spid="7" grpId="0"/>
      <p:bldP spid="759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52413" y="1052513"/>
            <a:ext cx="86391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latin typeface="Times New Roman" pitchFamily="18" charset="0"/>
              </a:rPr>
              <a:t>例：设计一个</a:t>
            </a:r>
            <a:r>
              <a:rPr kumimoji="1" lang="en-US" altLang="zh-CN">
                <a:latin typeface="Times New Roman" pitchFamily="18" charset="0"/>
              </a:rPr>
              <a:t>3</a:t>
            </a:r>
            <a:r>
              <a:rPr kumimoji="1" lang="zh-CN" altLang="en-US">
                <a:latin typeface="Times New Roman" pitchFamily="18" charset="0"/>
              </a:rPr>
              <a:t>位二进制码的串行奇偶检测器。该电路从输入端</a:t>
            </a:r>
            <a:r>
              <a:rPr kumimoji="1" lang="en-US" altLang="zh-CN">
                <a:latin typeface="Times New Roman" pitchFamily="18" charset="0"/>
              </a:rPr>
              <a:t>x</a:t>
            </a:r>
            <a:r>
              <a:rPr kumimoji="1" lang="zh-CN" altLang="en-US">
                <a:latin typeface="Times New Roman" pitchFamily="18" charset="0"/>
              </a:rPr>
              <a:t>串行输入二进制代码，</a:t>
            </a:r>
            <a:r>
              <a:rPr kumimoji="1" lang="zh-CN" altLang="en-US">
                <a:solidFill>
                  <a:srgbClr val="FF0000"/>
                </a:solidFill>
                <a:latin typeface="Times New Roman" pitchFamily="18" charset="0"/>
              </a:rPr>
              <a:t>每三位为一组</a:t>
            </a:r>
            <a:r>
              <a:rPr kumimoji="1" lang="zh-CN" altLang="en-US">
                <a:latin typeface="Times New Roman" pitchFamily="18" charset="0"/>
              </a:rPr>
              <a:t>，当三位代码中含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的个数为偶数时，输出</a:t>
            </a:r>
            <a:r>
              <a:rPr kumimoji="1" lang="en-US" altLang="zh-CN">
                <a:latin typeface="Times New Roman" pitchFamily="18" charset="0"/>
              </a:rPr>
              <a:t>Z</a:t>
            </a:r>
            <a:r>
              <a:rPr kumimoji="1" lang="zh-CN" altLang="en-US">
                <a:latin typeface="Times New Roman" pitchFamily="18" charset="0"/>
              </a:rPr>
              <a:t>产生一 个</a:t>
            </a:r>
            <a:r>
              <a:rPr kumimoji="1" lang="en-US" altLang="zh-CN">
                <a:latin typeface="Times New Roman" pitchFamily="18" charset="0"/>
              </a:rPr>
              <a:t>1</a:t>
            </a:r>
            <a:r>
              <a:rPr kumimoji="1" lang="zh-CN" altLang="en-US">
                <a:latin typeface="Times New Roman" pitchFamily="18" charset="0"/>
              </a:rPr>
              <a:t>输出，平时</a:t>
            </a:r>
            <a:r>
              <a:rPr kumimoji="1" lang="en-US" altLang="zh-CN">
                <a:latin typeface="Times New Roman" pitchFamily="18" charset="0"/>
              </a:rPr>
              <a:t>Z</a:t>
            </a:r>
            <a:r>
              <a:rPr kumimoji="1" lang="zh-CN" altLang="en-US">
                <a:latin typeface="Times New Roman" pitchFamily="18" charset="0"/>
              </a:rPr>
              <a:t>输出为</a:t>
            </a:r>
            <a:r>
              <a:rPr kumimoji="1" lang="en-US" altLang="zh-CN">
                <a:latin typeface="Times New Roman" pitchFamily="18" charset="0"/>
              </a:rPr>
              <a:t>0</a:t>
            </a:r>
            <a:endParaRPr kumimoji="1" lang="zh-CN" altLang="en-US">
              <a:latin typeface="Times New Roman" pitchFamily="18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323850" y="2349500"/>
            <a:ext cx="651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solidFill>
                  <a:srgbClr val="FF0000"/>
                </a:solidFill>
              </a:rPr>
              <a:t>注意：</a:t>
            </a:r>
            <a:r>
              <a:rPr kumimoji="1" lang="zh-CN" altLang="en-US"/>
              <a:t>代码检测器与序列检测器</a:t>
            </a:r>
            <a:r>
              <a:rPr kumimoji="1" lang="zh-CN" altLang="en-US">
                <a:solidFill>
                  <a:schemeClr val="folHlink"/>
                </a:solidFill>
              </a:rPr>
              <a:t>方式不同</a:t>
            </a:r>
          </a:p>
        </p:txBody>
      </p:sp>
      <p:sp>
        <p:nvSpPr>
          <p:cNvPr id="28766" name="Text Box 8"/>
          <p:cNvSpPr txBox="1">
            <a:spLocks noChangeArrowheads="1"/>
          </p:cNvSpPr>
          <p:nvPr/>
        </p:nvSpPr>
        <p:spPr bwMode="auto">
          <a:xfrm>
            <a:off x="468313" y="3125788"/>
            <a:ext cx="1603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输入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zh-CN" altLang="en-US" sz="2800"/>
              <a:t>：</a:t>
            </a:r>
          </a:p>
        </p:txBody>
      </p:sp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2143125" y="3141663"/>
            <a:ext cx="4897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0  1  0  1  1  0  1  1  1  1  0  1</a:t>
            </a:r>
          </a:p>
        </p:txBody>
      </p:sp>
      <p:sp>
        <p:nvSpPr>
          <p:cNvPr id="28768" name="Text Box 8"/>
          <p:cNvSpPr txBox="1">
            <a:spLocks noChangeArrowheads="1"/>
          </p:cNvSpPr>
          <p:nvPr/>
        </p:nvSpPr>
        <p:spPr bwMode="auto">
          <a:xfrm>
            <a:off x="468313" y="3702050"/>
            <a:ext cx="160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输出</a:t>
            </a:r>
            <a:r>
              <a:rPr lang="en-US" altLang="zh-CN" sz="2800">
                <a:latin typeface="Times New Roman" pitchFamily="18" charset="0"/>
              </a:rPr>
              <a:t>Z</a:t>
            </a:r>
            <a:r>
              <a:rPr lang="zh-CN" altLang="en-US" sz="2800"/>
              <a:t>：</a:t>
            </a:r>
          </a:p>
        </p:txBody>
      </p:sp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2144713" y="3702050"/>
            <a:ext cx="4897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0  0  0  0  0  0  0  0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1  1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 0  0</a:t>
            </a:r>
          </a:p>
        </p:txBody>
      </p:sp>
      <p:sp>
        <p:nvSpPr>
          <p:cNvPr id="63499" name="AutoShape 98"/>
          <p:cNvSpPr>
            <a:spLocks/>
          </p:cNvSpPr>
          <p:nvPr/>
        </p:nvSpPr>
        <p:spPr bwMode="auto">
          <a:xfrm rot="-5400000">
            <a:off x="4719638" y="3243263"/>
            <a:ext cx="203200" cy="863600"/>
          </a:xfrm>
          <a:prstGeom prst="leftBracket">
            <a:avLst>
              <a:gd name="adj" fmla="val 3541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3500" name="AutoShape 100"/>
          <p:cNvSpPr>
            <a:spLocks/>
          </p:cNvSpPr>
          <p:nvPr/>
        </p:nvSpPr>
        <p:spPr bwMode="auto">
          <a:xfrm rot="5400000">
            <a:off x="5071269" y="2732882"/>
            <a:ext cx="217487" cy="863600"/>
          </a:xfrm>
          <a:prstGeom prst="leftBracket">
            <a:avLst>
              <a:gd name="adj" fmla="val 33090"/>
            </a:avLst>
          </a:prstGeom>
          <a:noFill/>
          <a:ln w="22225">
            <a:solidFill>
              <a:srgbClr val="339966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7091363" y="2636838"/>
            <a:ext cx="1800225" cy="1079500"/>
          </a:xfrm>
          <a:prstGeom prst="wedgeRoundRectCallout">
            <a:avLst>
              <a:gd name="adj1" fmla="val -87125"/>
              <a:gd name="adj2" fmla="val 4573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找到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起始位置</a:t>
            </a:r>
            <a:r>
              <a:rPr lang="zh-CN" altLang="en-US" sz="2000">
                <a:latin typeface="Times New Roman" pitchFamily="18" charset="0"/>
              </a:rPr>
              <a:t>及数据组合</a:t>
            </a: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</a:rPr>
              <a:t>序列</a:t>
            </a:r>
            <a:endParaRPr lang="zh-CN" altLang="en-US" sz="2000">
              <a:solidFill>
                <a:schemeClr val="hlink"/>
              </a:solidFill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468313" y="4652963"/>
            <a:ext cx="1603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输入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zh-CN" altLang="en-US" sz="2800"/>
              <a:t>：</a:t>
            </a:r>
          </a:p>
        </p:txBody>
      </p:sp>
      <p:sp>
        <p:nvSpPr>
          <p:cNvPr id="3" name="Text Box 95"/>
          <p:cNvSpPr txBox="1">
            <a:spLocks noChangeArrowheads="1"/>
          </p:cNvSpPr>
          <p:nvPr/>
        </p:nvSpPr>
        <p:spPr bwMode="auto">
          <a:xfrm>
            <a:off x="2136775" y="4638675"/>
            <a:ext cx="4897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0  1  0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1  1  0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1  1  1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</a:t>
            </a:r>
            <a:r>
              <a:rPr lang="en-US" altLang="zh-CN" sz="2800">
                <a:solidFill>
                  <a:srgbClr val="00CC00"/>
                </a:solidFill>
                <a:latin typeface="Times New Roman" pitchFamily="18" charset="0"/>
              </a:rPr>
              <a:t>1  0  1</a:t>
            </a:r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170113" y="4691063"/>
            <a:ext cx="1008062" cy="4318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05" name="Rectangle 17"/>
          <p:cNvSpPr>
            <a:spLocks noChangeArrowheads="1"/>
          </p:cNvSpPr>
          <p:nvPr/>
        </p:nvSpPr>
        <p:spPr bwMode="auto">
          <a:xfrm>
            <a:off x="3263900" y="4691063"/>
            <a:ext cx="1008063" cy="4318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8788" y="5286375"/>
            <a:ext cx="160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输出</a:t>
            </a:r>
            <a:r>
              <a:rPr lang="en-US" altLang="zh-CN" sz="2800">
                <a:latin typeface="Times New Roman" pitchFamily="18" charset="0"/>
              </a:rPr>
              <a:t>Z</a:t>
            </a:r>
            <a:r>
              <a:rPr lang="zh-CN" altLang="en-US" sz="2800"/>
              <a:t>：</a:t>
            </a:r>
          </a:p>
        </p:txBody>
      </p:sp>
      <p:sp>
        <p:nvSpPr>
          <p:cNvPr id="6" name="Text Box 97"/>
          <p:cNvSpPr txBox="1">
            <a:spLocks noChangeArrowheads="1"/>
          </p:cNvSpPr>
          <p:nvPr/>
        </p:nvSpPr>
        <p:spPr bwMode="auto">
          <a:xfrm>
            <a:off x="2135188" y="5286375"/>
            <a:ext cx="4897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0  0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 0  0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 0  0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 0  0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7091363" y="4437063"/>
            <a:ext cx="1800225" cy="1079500"/>
          </a:xfrm>
          <a:prstGeom prst="wedgeRoundRectCallout">
            <a:avLst>
              <a:gd name="adj1" fmla="val -87125"/>
              <a:gd name="adj2" fmla="val 4573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latin typeface="Times New Roman" pitchFamily="18" charset="0"/>
              </a:rPr>
              <a:t>按数据组操作，每组结束时给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结果</a:t>
            </a:r>
            <a:endParaRPr lang="zh-CN" altLang="en-US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3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/>
      <p:bldP spid="63494" grpId="0"/>
      <p:bldP spid="28766" grpId="0"/>
      <p:bldP spid="28767" grpId="0"/>
      <p:bldP spid="28768" grpId="0"/>
      <p:bldP spid="28769" grpId="0"/>
      <p:bldP spid="63499" grpId="0" animBg="1"/>
      <p:bldP spid="63500" grpId="0" animBg="1"/>
      <p:bldP spid="4" grpId="0" animBg="1"/>
      <p:bldP spid="2" grpId="0"/>
      <p:bldP spid="3" grpId="0"/>
      <p:bldP spid="63504" grpId="0" animBg="1"/>
      <p:bldP spid="63505" grpId="0" animBg="1"/>
      <p:bldP spid="5" grpId="0"/>
      <p:bldP spid="6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76807" name="Text Box 17"/>
          <p:cNvSpPr txBox="1">
            <a:spLocks noChangeArrowheads="1"/>
          </p:cNvSpPr>
          <p:nvPr/>
        </p:nvSpPr>
        <p:spPr bwMode="auto">
          <a:xfrm>
            <a:off x="468313" y="981075"/>
            <a:ext cx="381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宋体" charset="-122"/>
              </a:rPr>
              <a:t>*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 Mealy</a:t>
            </a:r>
            <a:r>
              <a:rPr lang="zh-CN" altLang="en-US" sz="2800"/>
              <a:t>型电路描述</a:t>
            </a:r>
            <a:endParaRPr lang="en-US" altLang="zh-CN" sz="2800"/>
          </a:p>
        </p:txBody>
      </p:sp>
      <p:grpSp>
        <p:nvGrpSpPr>
          <p:cNvPr id="76878" name="Group 78"/>
          <p:cNvGrpSpPr>
            <a:grpSpLocks/>
          </p:cNvGrpSpPr>
          <p:nvPr/>
        </p:nvGrpSpPr>
        <p:grpSpPr bwMode="auto">
          <a:xfrm>
            <a:off x="1317625" y="2735263"/>
            <a:ext cx="2425700" cy="1308100"/>
            <a:chOff x="944" y="1723"/>
            <a:chExt cx="1528" cy="824"/>
          </a:xfrm>
        </p:grpSpPr>
        <p:grpSp>
          <p:nvGrpSpPr>
            <p:cNvPr id="76812" name="Group 87"/>
            <p:cNvGrpSpPr>
              <a:grpSpLocks/>
            </p:cNvGrpSpPr>
            <p:nvPr/>
          </p:nvGrpSpPr>
          <p:grpSpPr bwMode="auto">
            <a:xfrm>
              <a:off x="1034" y="2115"/>
              <a:ext cx="454" cy="432"/>
              <a:chOff x="1333" y="2523"/>
              <a:chExt cx="454" cy="432"/>
            </a:xfrm>
          </p:grpSpPr>
          <p:sp>
            <p:nvSpPr>
              <p:cNvPr id="76813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4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6818" name="Group 87"/>
            <p:cNvGrpSpPr>
              <a:grpSpLocks/>
            </p:cNvGrpSpPr>
            <p:nvPr/>
          </p:nvGrpSpPr>
          <p:grpSpPr bwMode="auto">
            <a:xfrm>
              <a:off x="1927" y="2115"/>
              <a:ext cx="454" cy="432"/>
              <a:chOff x="1333" y="2523"/>
              <a:chExt cx="454" cy="432"/>
            </a:xfrm>
          </p:grpSpPr>
          <p:sp>
            <p:nvSpPr>
              <p:cNvPr id="76819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20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6851" name="Group 51"/>
            <p:cNvGrpSpPr>
              <a:grpSpLocks/>
            </p:cNvGrpSpPr>
            <p:nvPr/>
          </p:nvGrpSpPr>
          <p:grpSpPr bwMode="auto">
            <a:xfrm>
              <a:off x="944" y="1729"/>
              <a:ext cx="635" cy="386"/>
              <a:chOff x="930" y="1910"/>
              <a:chExt cx="635" cy="386"/>
            </a:xfrm>
          </p:grpSpPr>
          <p:sp>
            <p:nvSpPr>
              <p:cNvPr id="76834" name="Line 49"/>
              <p:cNvSpPr>
                <a:spLocks noChangeShapeType="1"/>
              </p:cNvSpPr>
              <p:nvPr/>
            </p:nvSpPr>
            <p:spPr bwMode="auto">
              <a:xfrm flipH="1">
                <a:off x="1339" y="1933"/>
                <a:ext cx="226" cy="36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5" name="Text Box 171"/>
              <p:cNvSpPr txBox="1">
                <a:spLocks noChangeArrowheads="1"/>
              </p:cNvSpPr>
              <p:nvPr/>
            </p:nvSpPr>
            <p:spPr bwMode="auto">
              <a:xfrm>
                <a:off x="930" y="1910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>
                    <a:latin typeface="Times New Roman" pitchFamily="18" charset="0"/>
                  </a:rPr>
                  <a:t>0 / </a:t>
                </a:r>
                <a:r>
                  <a:rPr lang="en-US" altLang="zh-CN" sz="2000">
                    <a:solidFill>
                      <a:srgbClr val="00CC00"/>
                    </a:solidFill>
                    <a:latin typeface="Times New Roman" pitchFamily="18" charset="0"/>
                  </a:rPr>
                  <a:t>0</a:t>
                </a:r>
                <a:r>
                  <a:rPr lang="en-US" altLang="zh-CN" sz="20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76852" name="Group 52"/>
            <p:cNvGrpSpPr>
              <a:grpSpLocks/>
            </p:cNvGrpSpPr>
            <p:nvPr/>
          </p:nvGrpSpPr>
          <p:grpSpPr bwMode="auto">
            <a:xfrm>
              <a:off x="1837" y="1723"/>
              <a:ext cx="635" cy="392"/>
              <a:chOff x="1823" y="1904"/>
              <a:chExt cx="635" cy="392"/>
            </a:xfrm>
          </p:grpSpPr>
          <p:sp>
            <p:nvSpPr>
              <p:cNvPr id="76843" name="Text Box 171"/>
              <p:cNvSpPr txBox="1">
                <a:spLocks noChangeArrowheads="1"/>
              </p:cNvSpPr>
              <p:nvPr/>
            </p:nvSpPr>
            <p:spPr bwMode="auto">
              <a:xfrm>
                <a:off x="1823" y="1904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>
                    <a:latin typeface="Times New Roman" pitchFamily="18" charset="0"/>
                  </a:rPr>
                  <a:t>1 / </a:t>
                </a:r>
                <a:r>
                  <a:rPr lang="en-US" altLang="zh-CN" sz="2000">
                    <a:solidFill>
                      <a:srgbClr val="00CC00"/>
                    </a:solidFill>
                    <a:latin typeface="Times New Roman" pitchFamily="18" charset="0"/>
                  </a:rPr>
                  <a:t>0</a:t>
                </a:r>
                <a:r>
                  <a:rPr lang="en-US" altLang="zh-CN" sz="2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6850" name="Line 49"/>
              <p:cNvSpPr>
                <a:spLocks noChangeShapeType="1"/>
              </p:cNvSpPr>
              <p:nvPr/>
            </p:nvSpPr>
            <p:spPr bwMode="auto">
              <a:xfrm>
                <a:off x="1837" y="1933"/>
                <a:ext cx="227" cy="36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6882" name="Group 82"/>
          <p:cNvGrpSpPr>
            <a:grpSpLocks/>
          </p:cNvGrpSpPr>
          <p:nvPr/>
        </p:nvGrpSpPr>
        <p:grpSpPr bwMode="auto">
          <a:xfrm>
            <a:off x="647700" y="3983038"/>
            <a:ext cx="3814763" cy="1355725"/>
            <a:chOff x="522" y="2509"/>
            <a:chExt cx="2403" cy="854"/>
          </a:xfrm>
        </p:grpSpPr>
        <p:grpSp>
          <p:nvGrpSpPr>
            <p:cNvPr id="76815" name="Group 87"/>
            <p:cNvGrpSpPr>
              <a:grpSpLocks/>
            </p:cNvGrpSpPr>
            <p:nvPr/>
          </p:nvGrpSpPr>
          <p:grpSpPr bwMode="auto">
            <a:xfrm>
              <a:off x="612" y="2931"/>
              <a:ext cx="454" cy="432"/>
              <a:chOff x="1333" y="2523"/>
              <a:chExt cx="454" cy="432"/>
            </a:xfrm>
          </p:grpSpPr>
          <p:sp>
            <p:nvSpPr>
              <p:cNvPr id="76816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7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6853" name="Group 87"/>
            <p:cNvGrpSpPr>
              <a:grpSpLocks/>
            </p:cNvGrpSpPr>
            <p:nvPr/>
          </p:nvGrpSpPr>
          <p:grpSpPr bwMode="auto">
            <a:xfrm>
              <a:off x="1156" y="2931"/>
              <a:ext cx="454" cy="432"/>
              <a:chOff x="1333" y="2523"/>
              <a:chExt cx="454" cy="432"/>
            </a:xfrm>
          </p:grpSpPr>
          <p:sp>
            <p:nvSpPr>
              <p:cNvPr id="76854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5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6856" name="Group 56"/>
            <p:cNvGrpSpPr>
              <a:grpSpLocks/>
            </p:cNvGrpSpPr>
            <p:nvPr/>
          </p:nvGrpSpPr>
          <p:grpSpPr bwMode="auto">
            <a:xfrm>
              <a:off x="522" y="2545"/>
              <a:ext cx="635" cy="386"/>
              <a:chOff x="930" y="1910"/>
              <a:chExt cx="635" cy="386"/>
            </a:xfrm>
          </p:grpSpPr>
          <p:sp>
            <p:nvSpPr>
              <p:cNvPr id="76857" name="Line 49"/>
              <p:cNvSpPr>
                <a:spLocks noChangeShapeType="1"/>
              </p:cNvSpPr>
              <p:nvPr/>
            </p:nvSpPr>
            <p:spPr bwMode="auto">
              <a:xfrm flipH="1">
                <a:off x="1339" y="1933"/>
                <a:ext cx="226" cy="36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8" name="Text Box 171"/>
              <p:cNvSpPr txBox="1">
                <a:spLocks noChangeArrowheads="1"/>
              </p:cNvSpPr>
              <p:nvPr/>
            </p:nvSpPr>
            <p:spPr bwMode="auto">
              <a:xfrm>
                <a:off x="930" y="1910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>
                    <a:latin typeface="Times New Roman" pitchFamily="18" charset="0"/>
                  </a:rPr>
                  <a:t>0 / </a:t>
                </a:r>
                <a:r>
                  <a:rPr lang="en-US" altLang="zh-CN" sz="2000">
                    <a:solidFill>
                      <a:srgbClr val="00CC00"/>
                    </a:solidFill>
                    <a:latin typeface="Times New Roman" pitchFamily="18" charset="0"/>
                  </a:rPr>
                  <a:t>0</a:t>
                </a:r>
                <a:r>
                  <a:rPr lang="en-US" altLang="zh-CN" sz="2000">
                    <a:latin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76868" name="Group 68"/>
            <p:cNvGrpSpPr>
              <a:grpSpLocks/>
            </p:cNvGrpSpPr>
            <p:nvPr/>
          </p:nvGrpSpPr>
          <p:grpSpPr bwMode="auto">
            <a:xfrm>
              <a:off x="1202" y="2568"/>
              <a:ext cx="635" cy="363"/>
              <a:chOff x="1247" y="2568"/>
              <a:chExt cx="635" cy="363"/>
            </a:xfrm>
          </p:grpSpPr>
          <p:sp>
            <p:nvSpPr>
              <p:cNvPr id="76860" name="Text Box 171"/>
              <p:cNvSpPr txBox="1">
                <a:spLocks noChangeArrowheads="1"/>
              </p:cNvSpPr>
              <p:nvPr/>
            </p:nvSpPr>
            <p:spPr bwMode="auto">
              <a:xfrm>
                <a:off x="1247" y="2659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>
                    <a:latin typeface="Times New Roman" pitchFamily="18" charset="0"/>
                  </a:rPr>
                  <a:t>1 / </a:t>
                </a:r>
                <a:r>
                  <a:rPr lang="en-US" altLang="zh-CN" sz="2000">
                    <a:solidFill>
                      <a:srgbClr val="00CC00"/>
                    </a:solidFill>
                    <a:latin typeface="Times New Roman" pitchFamily="18" charset="0"/>
                  </a:rPr>
                  <a:t>0</a:t>
                </a:r>
                <a:r>
                  <a:rPr lang="en-US" altLang="zh-CN" sz="2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6861" name="Line 49"/>
              <p:cNvSpPr>
                <a:spLocks noChangeShapeType="1"/>
              </p:cNvSpPr>
              <p:nvPr/>
            </p:nvSpPr>
            <p:spPr bwMode="auto">
              <a:xfrm>
                <a:off x="1383" y="256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865" name="Group 65"/>
            <p:cNvGrpSpPr>
              <a:grpSpLocks/>
            </p:cNvGrpSpPr>
            <p:nvPr/>
          </p:nvGrpSpPr>
          <p:grpSpPr bwMode="auto">
            <a:xfrm>
              <a:off x="2290" y="2509"/>
              <a:ext cx="635" cy="392"/>
              <a:chOff x="1823" y="1904"/>
              <a:chExt cx="635" cy="392"/>
            </a:xfrm>
          </p:grpSpPr>
          <p:sp>
            <p:nvSpPr>
              <p:cNvPr id="76866" name="Text Box 171"/>
              <p:cNvSpPr txBox="1">
                <a:spLocks noChangeArrowheads="1"/>
              </p:cNvSpPr>
              <p:nvPr/>
            </p:nvSpPr>
            <p:spPr bwMode="auto">
              <a:xfrm>
                <a:off x="1823" y="1904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>
                    <a:latin typeface="Times New Roman" pitchFamily="18" charset="0"/>
                  </a:rPr>
                  <a:t>1 / </a:t>
                </a:r>
                <a:r>
                  <a:rPr lang="en-US" altLang="zh-CN" sz="2000">
                    <a:solidFill>
                      <a:srgbClr val="00CC00"/>
                    </a:solidFill>
                    <a:latin typeface="Times New Roman" pitchFamily="18" charset="0"/>
                  </a:rPr>
                  <a:t>0</a:t>
                </a:r>
                <a:r>
                  <a:rPr lang="en-US" altLang="zh-CN" sz="2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6867" name="Line 49"/>
              <p:cNvSpPr>
                <a:spLocks noChangeShapeType="1"/>
              </p:cNvSpPr>
              <p:nvPr/>
            </p:nvSpPr>
            <p:spPr bwMode="auto">
              <a:xfrm>
                <a:off x="1837" y="1933"/>
                <a:ext cx="227" cy="36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869" name="Group 69"/>
            <p:cNvGrpSpPr>
              <a:grpSpLocks/>
            </p:cNvGrpSpPr>
            <p:nvPr/>
          </p:nvGrpSpPr>
          <p:grpSpPr bwMode="auto">
            <a:xfrm>
              <a:off x="1928" y="2554"/>
              <a:ext cx="635" cy="363"/>
              <a:chOff x="1247" y="2568"/>
              <a:chExt cx="635" cy="363"/>
            </a:xfrm>
          </p:grpSpPr>
          <p:sp>
            <p:nvSpPr>
              <p:cNvPr id="76870" name="Text Box 171"/>
              <p:cNvSpPr txBox="1">
                <a:spLocks noChangeArrowheads="1"/>
              </p:cNvSpPr>
              <p:nvPr/>
            </p:nvSpPr>
            <p:spPr bwMode="auto">
              <a:xfrm>
                <a:off x="1247" y="2659"/>
                <a:ext cx="63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000">
                    <a:latin typeface="Times New Roman" pitchFamily="18" charset="0"/>
                  </a:rPr>
                  <a:t>0 / </a:t>
                </a:r>
                <a:r>
                  <a:rPr lang="en-US" altLang="zh-CN" sz="2000">
                    <a:solidFill>
                      <a:srgbClr val="00CC00"/>
                    </a:solidFill>
                    <a:latin typeface="Times New Roman" pitchFamily="18" charset="0"/>
                  </a:rPr>
                  <a:t>0</a:t>
                </a:r>
                <a:r>
                  <a:rPr lang="en-US" altLang="zh-CN" sz="2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6871" name="Line 49"/>
              <p:cNvSpPr>
                <a:spLocks noChangeShapeType="1"/>
              </p:cNvSpPr>
              <p:nvPr/>
            </p:nvSpPr>
            <p:spPr bwMode="auto">
              <a:xfrm>
                <a:off x="1383" y="2568"/>
                <a:ext cx="0" cy="36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872" name="Group 87"/>
            <p:cNvGrpSpPr>
              <a:grpSpLocks/>
            </p:cNvGrpSpPr>
            <p:nvPr/>
          </p:nvGrpSpPr>
          <p:grpSpPr bwMode="auto">
            <a:xfrm>
              <a:off x="1837" y="2931"/>
              <a:ext cx="454" cy="432"/>
              <a:chOff x="1333" y="2523"/>
              <a:chExt cx="454" cy="432"/>
            </a:xfrm>
          </p:grpSpPr>
          <p:sp>
            <p:nvSpPr>
              <p:cNvPr id="76873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4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76875" name="Group 87"/>
            <p:cNvGrpSpPr>
              <a:grpSpLocks/>
            </p:cNvGrpSpPr>
            <p:nvPr/>
          </p:nvGrpSpPr>
          <p:grpSpPr bwMode="auto">
            <a:xfrm>
              <a:off x="2381" y="2931"/>
              <a:ext cx="454" cy="432"/>
              <a:chOff x="1333" y="2523"/>
              <a:chExt cx="454" cy="432"/>
            </a:xfrm>
          </p:grpSpPr>
          <p:sp>
            <p:nvSpPr>
              <p:cNvPr id="76876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7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G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76884" name="Group 84"/>
          <p:cNvGrpSpPr>
            <a:grpSpLocks/>
          </p:cNvGrpSpPr>
          <p:nvPr/>
        </p:nvGrpSpPr>
        <p:grpSpPr bwMode="auto">
          <a:xfrm>
            <a:off x="1995488" y="1603375"/>
            <a:ext cx="1100137" cy="1216025"/>
            <a:chOff x="1371" y="1010"/>
            <a:chExt cx="693" cy="766"/>
          </a:xfrm>
        </p:grpSpPr>
        <p:grpSp>
          <p:nvGrpSpPr>
            <p:cNvPr id="76809" name="Group 87"/>
            <p:cNvGrpSpPr>
              <a:grpSpLocks/>
            </p:cNvGrpSpPr>
            <p:nvPr/>
          </p:nvGrpSpPr>
          <p:grpSpPr bwMode="auto">
            <a:xfrm>
              <a:off x="1488" y="1344"/>
              <a:ext cx="454" cy="432"/>
              <a:chOff x="1333" y="2523"/>
              <a:chExt cx="454" cy="432"/>
            </a:xfrm>
          </p:grpSpPr>
          <p:sp>
            <p:nvSpPr>
              <p:cNvPr id="76810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1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76883" name="Text Box 83"/>
            <p:cNvSpPr txBox="1">
              <a:spLocks noChangeArrowheads="1"/>
            </p:cNvSpPr>
            <p:nvPr/>
          </p:nvSpPr>
          <p:spPr bwMode="auto">
            <a:xfrm>
              <a:off x="1371" y="1010"/>
              <a:ext cx="69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 / Z</a:t>
              </a:r>
            </a:p>
          </p:txBody>
        </p:sp>
      </p:grpSp>
      <p:grpSp>
        <p:nvGrpSpPr>
          <p:cNvPr id="76887" name="Group 87"/>
          <p:cNvGrpSpPr>
            <a:grpSpLocks/>
          </p:cNvGrpSpPr>
          <p:nvPr/>
        </p:nvGrpSpPr>
        <p:grpSpPr bwMode="auto">
          <a:xfrm>
            <a:off x="252413" y="5326063"/>
            <a:ext cx="1536700" cy="863600"/>
            <a:chOff x="3152" y="3339"/>
            <a:chExt cx="968" cy="544"/>
          </a:xfrm>
        </p:grpSpPr>
        <p:sp>
          <p:nvSpPr>
            <p:cNvPr id="76880" name="Text Box 171"/>
            <p:cNvSpPr txBox="1">
              <a:spLocks noChangeArrowheads="1"/>
            </p:cNvSpPr>
            <p:nvPr/>
          </p:nvSpPr>
          <p:spPr bwMode="auto">
            <a:xfrm>
              <a:off x="3576" y="3521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0 </a:t>
              </a:r>
            </a:p>
          </p:txBody>
        </p:sp>
        <p:sp>
          <p:nvSpPr>
            <p:cNvPr id="76881" name="Line 49"/>
            <p:cNvSpPr>
              <a:spLocks noChangeShapeType="1"/>
            </p:cNvSpPr>
            <p:nvPr/>
          </p:nvSpPr>
          <p:spPr bwMode="auto">
            <a:xfrm>
              <a:off x="3651" y="3339"/>
              <a:ext cx="0" cy="5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85" name="Text Box 171"/>
            <p:cNvSpPr txBox="1">
              <a:spLocks noChangeArrowheads="1"/>
            </p:cNvSpPr>
            <p:nvPr/>
          </p:nvSpPr>
          <p:spPr bwMode="auto">
            <a:xfrm>
              <a:off x="3152" y="3361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76888" name="Group 88"/>
          <p:cNvGrpSpPr>
            <a:grpSpLocks/>
          </p:cNvGrpSpPr>
          <p:nvPr/>
        </p:nvGrpSpPr>
        <p:grpSpPr bwMode="auto">
          <a:xfrm>
            <a:off x="1117600" y="5326063"/>
            <a:ext cx="1536700" cy="863600"/>
            <a:chOff x="3152" y="3339"/>
            <a:chExt cx="968" cy="544"/>
          </a:xfrm>
        </p:grpSpPr>
        <p:sp>
          <p:nvSpPr>
            <p:cNvPr id="76889" name="Text Box 171"/>
            <p:cNvSpPr txBox="1">
              <a:spLocks noChangeArrowheads="1"/>
            </p:cNvSpPr>
            <p:nvPr/>
          </p:nvSpPr>
          <p:spPr bwMode="auto">
            <a:xfrm>
              <a:off x="3576" y="3521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6890" name="Line 49"/>
            <p:cNvSpPr>
              <a:spLocks noChangeShapeType="1"/>
            </p:cNvSpPr>
            <p:nvPr/>
          </p:nvSpPr>
          <p:spPr bwMode="auto">
            <a:xfrm>
              <a:off x="3651" y="3339"/>
              <a:ext cx="0" cy="5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91" name="Text Box 171"/>
            <p:cNvSpPr txBox="1">
              <a:spLocks noChangeArrowheads="1"/>
            </p:cNvSpPr>
            <p:nvPr/>
          </p:nvSpPr>
          <p:spPr bwMode="auto">
            <a:xfrm>
              <a:off x="3152" y="3361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0 </a:t>
              </a:r>
            </a:p>
          </p:txBody>
        </p:sp>
      </p:grpSp>
      <p:grpSp>
        <p:nvGrpSpPr>
          <p:cNvPr id="76892" name="Group 92"/>
          <p:cNvGrpSpPr>
            <a:grpSpLocks/>
          </p:cNvGrpSpPr>
          <p:nvPr/>
        </p:nvGrpSpPr>
        <p:grpSpPr bwMode="auto">
          <a:xfrm>
            <a:off x="2146300" y="5326063"/>
            <a:ext cx="1536700" cy="863600"/>
            <a:chOff x="3152" y="3339"/>
            <a:chExt cx="968" cy="544"/>
          </a:xfrm>
        </p:grpSpPr>
        <p:sp>
          <p:nvSpPr>
            <p:cNvPr id="76893" name="Text Box 171"/>
            <p:cNvSpPr txBox="1">
              <a:spLocks noChangeArrowheads="1"/>
            </p:cNvSpPr>
            <p:nvPr/>
          </p:nvSpPr>
          <p:spPr bwMode="auto">
            <a:xfrm>
              <a:off x="3576" y="3521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76894" name="Line 49"/>
            <p:cNvSpPr>
              <a:spLocks noChangeShapeType="1"/>
            </p:cNvSpPr>
            <p:nvPr/>
          </p:nvSpPr>
          <p:spPr bwMode="auto">
            <a:xfrm>
              <a:off x="3651" y="3339"/>
              <a:ext cx="0" cy="5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95" name="Text Box 171"/>
            <p:cNvSpPr txBox="1">
              <a:spLocks noChangeArrowheads="1"/>
            </p:cNvSpPr>
            <p:nvPr/>
          </p:nvSpPr>
          <p:spPr bwMode="auto">
            <a:xfrm>
              <a:off x="3152" y="3361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0 </a:t>
              </a:r>
            </a:p>
          </p:txBody>
        </p:sp>
      </p:grpSp>
      <p:grpSp>
        <p:nvGrpSpPr>
          <p:cNvPr id="76896" name="Group 96"/>
          <p:cNvGrpSpPr>
            <a:grpSpLocks/>
          </p:cNvGrpSpPr>
          <p:nvPr/>
        </p:nvGrpSpPr>
        <p:grpSpPr bwMode="auto">
          <a:xfrm>
            <a:off x="3286125" y="5335588"/>
            <a:ext cx="1536700" cy="863600"/>
            <a:chOff x="3152" y="3339"/>
            <a:chExt cx="968" cy="544"/>
          </a:xfrm>
        </p:grpSpPr>
        <p:sp>
          <p:nvSpPr>
            <p:cNvPr id="76897" name="Text Box 171"/>
            <p:cNvSpPr txBox="1">
              <a:spLocks noChangeArrowheads="1"/>
            </p:cNvSpPr>
            <p:nvPr/>
          </p:nvSpPr>
          <p:spPr bwMode="auto">
            <a:xfrm>
              <a:off x="3576" y="3521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0 </a:t>
              </a:r>
            </a:p>
          </p:txBody>
        </p:sp>
        <p:sp>
          <p:nvSpPr>
            <p:cNvPr id="76898" name="Line 49"/>
            <p:cNvSpPr>
              <a:spLocks noChangeShapeType="1"/>
            </p:cNvSpPr>
            <p:nvPr/>
          </p:nvSpPr>
          <p:spPr bwMode="auto">
            <a:xfrm>
              <a:off x="3651" y="3339"/>
              <a:ext cx="0" cy="54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99" name="Text Box 171"/>
            <p:cNvSpPr txBox="1">
              <a:spLocks noChangeArrowheads="1"/>
            </p:cNvSpPr>
            <p:nvPr/>
          </p:nvSpPr>
          <p:spPr bwMode="auto">
            <a:xfrm>
              <a:off x="3152" y="3361"/>
              <a:ext cx="5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76902" name="Group 102"/>
          <p:cNvGrpSpPr>
            <a:grpSpLocks/>
          </p:cNvGrpSpPr>
          <p:nvPr/>
        </p:nvGrpSpPr>
        <p:grpSpPr bwMode="auto">
          <a:xfrm>
            <a:off x="1031875" y="2433638"/>
            <a:ext cx="3887788" cy="3756025"/>
            <a:chOff x="2699" y="1533"/>
            <a:chExt cx="2449" cy="2366"/>
          </a:xfrm>
        </p:grpSpPr>
        <p:sp>
          <p:nvSpPr>
            <p:cNvPr id="76840" name="Line 62"/>
            <p:cNvSpPr>
              <a:spLocks noChangeShapeType="1"/>
            </p:cNvSpPr>
            <p:nvPr/>
          </p:nvSpPr>
          <p:spPr bwMode="auto">
            <a:xfrm flipH="1">
              <a:off x="3871" y="1541"/>
              <a:ext cx="1269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00" name="Line 100"/>
            <p:cNvSpPr>
              <a:spLocks noChangeShapeType="1"/>
            </p:cNvSpPr>
            <p:nvPr/>
          </p:nvSpPr>
          <p:spPr bwMode="auto">
            <a:xfrm>
              <a:off x="2699" y="3899"/>
              <a:ext cx="2449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01" name="Line 101"/>
            <p:cNvSpPr>
              <a:spLocks noChangeShapeType="1"/>
            </p:cNvSpPr>
            <p:nvPr/>
          </p:nvSpPr>
          <p:spPr bwMode="auto">
            <a:xfrm flipV="1">
              <a:off x="5148" y="1533"/>
              <a:ext cx="0" cy="235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074" name="Group 138"/>
          <p:cNvGrpSpPr>
            <a:grpSpLocks/>
          </p:cNvGrpSpPr>
          <p:nvPr/>
        </p:nvGrpSpPr>
        <p:grpSpPr bwMode="auto">
          <a:xfrm>
            <a:off x="5292725" y="1557338"/>
            <a:ext cx="3600450" cy="4537075"/>
            <a:chOff x="340" y="1071"/>
            <a:chExt cx="2268" cy="2858"/>
          </a:xfrm>
        </p:grpSpPr>
        <p:grpSp>
          <p:nvGrpSpPr>
            <p:cNvPr id="76904" name="Group 117"/>
            <p:cNvGrpSpPr>
              <a:grpSpLocks/>
            </p:cNvGrpSpPr>
            <p:nvPr/>
          </p:nvGrpSpPr>
          <p:grpSpPr bwMode="auto">
            <a:xfrm>
              <a:off x="340" y="1071"/>
              <a:ext cx="2222" cy="2858"/>
              <a:chOff x="340" y="1071"/>
              <a:chExt cx="2222" cy="2858"/>
            </a:xfrm>
          </p:grpSpPr>
          <p:sp>
            <p:nvSpPr>
              <p:cNvPr id="76905" name="Line 36"/>
              <p:cNvSpPr>
                <a:spLocks noChangeShapeType="1"/>
              </p:cNvSpPr>
              <p:nvPr/>
            </p:nvSpPr>
            <p:spPr bwMode="auto">
              <a:xfrm>
                <a:off x="357" y="1071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6" name="Line 37"/>
              <p:cNvSpPr>
                <a:spLocks noChangeShapeType="1"/>
              </p:cNvSpPr>
              <p:nvPr/>
            </p:nvSpPr>
            <p:spPr bwMode="auto">
              <a:xfrm>
                <a:off x="340" y="3929"/>
                <a:ext cx="222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7" name="Line 38"/>
              <p:cNvSpPr>
                <a:spLocks noChangeShapeType="1"/>
              </p:cNvSpPr>
              <p:nvPr/>
            </p:nvSpPr>
            <p:spPr bwMode="auto">
              <a:xfrm>
                <a:off x="947" y="1071"/>
                <a:ext cx="0" cy="28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8" name="Line 39"/>
              <p:cNvSpPr>
                <a:spLocks noChangeShapeType="1"/>
              </p:cNvSpPr>
              <p:nvPr/>
            </p:nvSpPr>
            <p:spPr bwMode="auto">
              <a:xfrm>
                <a:off x="357" y="170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09" name="Line 40"/>
              <p:cNvSpPr>
                <a:spLocks noChangeShapeType="1"/>
              </p:cNvSpPr>
              <p:nvPr/>
            </p:nvSpPr>
            <p:spPr bwMode="auto">
              <a:xfrm>
                <a:off x="357" y="20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10" name="Line 41"/>
              <p:cNvSpPr>
                <a:spLocks noChangeShapeType="1"/>
              </p:cNvSpPr>
              <p:nvPr/>
            </p:nvSpPr>
            <p:spPr bwMode="auto">
              <a:xfrm>
                <a:off x="357" y="234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11" name="Line 42"/>
              <p:cNvSpPr>
                <a:spLocks noChangeShapeType="1"/>
              </p:cNvSpPr>
              <p:nvPr/>
            </p:nvSpPr>
            <p:spPr bwMode="auto">
              <a:xfrm>
                <a:off x="947" y="1388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12" name="Line 43"/>
              <p:cNvSpPr>
                <a:spLocks noChangeShapeType="1"/>
              </p:cNvSpPr>
              <p:nvPr/>
            </p:nvSpPr>
            <p:spPr bwMode="auto">
              <a:xfrm>
                <a:off x="1791" y="1389"/>
                <a:ext cx="0" cy="25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13" name="Text Box 45"/>
              <p:cNvSpPr txBox="1">
                <a:spLocks noChangeArrowheads="1"/>
              </p:cNvSpPr>
              <p:nvPr/>
            </p:nvSpPr>
            <p:spPr bwMode="auto">
              <a:xfrm>
                <a:off x="340" y="1229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76914" name="Text Box 46"/>
              <p:cNvSpPr txBox="1">
                <a:spLocks noChangeArrowheads="1"/>
              </p:cNvSpPr>
              <p:nvPr/>
            </p:nvSpPr>
            <p:spPr bwMode="auto">
              <a:xfrm>
                <a:off x="1002" y="1410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76915" name="Text Box 47"/>
              <p:cNvSpPr txBox="1">
                <a:spLocks noChangeArrowheads="1"/>
              </p:cNvSpPr>
              <p:nvPr/>
            </p:nvSpPr>
            <p:spPr bwMode="auto">
              <a:xfrm>
                <a:off x="1184" y="1071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76916" name="Text Box 48"/>
              <p:cNvSpPr txBox="1">
                <a:spLocks noChangeArrowheads="1"/>
              </p:cNvSpPr>
              <p:nvPr/>
            </p:nvSpPr>
            <p:spPr bwMode="auto">
              <a:xfrm>
                <a:off x="403" y="203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76917" name="Text Box 46"/>
              <p:cNvSpPr txBox="1">
                <a:spLocks noChangeArrowheads="1"/>
              </p:cNvSpPr>
              <p:nvPr/>
            </p:nvSpPr>
            <p:spPr bwMode="auto">
              <a:xfrm>
                <a:off x="1819" y="1418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76918" name="Text Box 48"/>
              <p:cNvSpPr txBox="1">
                <a:spLocks noChangeArrowheads="1"/>
              </p:cNvSpPr>
              <p:nvPr/>
            </p:nvSpPr>
            <p:spPr bwMode="auto">
              <a:xfrm>
                <a:off x="407" y="170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76919" name="Text Box 48"/>
              <p:cNvSpPr txBox="1">
                <a:spLocks noChangeArrowheads="1"/>
              </p:cNvSpPr>
              <p:nvPr/>
            </p:nvSpPr>
            <p:spPr bwMode="auto">
              <a:xfrm>
                <a:off x="405" y="236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76920" name="Line 41"/>
              <p:cNvSpPr>
                <a:spLocks noChangeShapeType="1"/>
              </p:cNvSpPr>
              <p:nvPr/>
            </p:nvSpPr>
            <p:spPr bwMode="auto">
              <a:xfrm>
                <a:off x="340" y="2659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21" name="Line 41"/>
              <p:cNvSpPr>
                <a:spLocks noChangeShapeType="1"/>
              </p:cNvSpPr>
              <p:nvPr/>
            </p:nvSpPr>
            <p:spPr bwMode="auto">
              <a:xfrm>
                <a:off x="340" y="297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22" name="Line 41"/>
              <p:cNvSpPr>
                <a:spLocks noChangeShapeType="1"/>
              </p:cNvSpPr>
              <p:nvPr/>
            </p:nvSpPr>
            <p:spPr bwMode="auto">
              <a:xfrm>
                <a:off x="340" y="3294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23" name="Line 41"/>
              <p:cNvSpPr>
                <a:spLocks noChangeShapeType="1"/>
              </p:cNvSpPr>
              <p:nvPr/>
            </p:nvSpPr>
            <p:spPr bwMode="auto">
              <a:xfrm>
                <a:off x="340" y="361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924" name="Text Box 48"/>
              <p:cNvSpPr txBox="1">
                <a:spLocks noChangeArrowheads="1"/>
              </p:cNvSpPr>
              <p:nvPr/>
            </p:nvSpPr>
            <p:spPr bwMode="auto">
              <a:xfrm>
                <a:off x="402" y="299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76925" name="Text Box 48"/>
              <p:cNvSpPr txBox="1">
                <a:spLocks noChangeArrowheads="1"/>
              </p:cNvSpPr>
              <p:nvPr/>
            </p:nvSpPr>
            <p:spPr bwMode="auto">
              <a:xfrm>
                <a:off x="406" y="266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76926" name="Text Box 48"/>
              <p:cNvSpPr txBox="1">
                <a:spLocks noChangeArrowheads="1"/>
              </p:cNvSpPr>
              <p:nvPr/>
            </p:nvSpPr>
            <p:spPr bwMode="auto">
              <a:xfrm>
                <a:off x="404" y="33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76927" name="Text Box 48"/>
              <p:cNvSpPr txBox="1">
                <a:spLocks noChangeArrowheads="1"/>
              </p:cNvSpPr>
              <p:nvPr/>
            </p:nvSpPr>
            <p:spPr bwMode="auto">
              <a:xfrm>
                <a:off x="407" y="363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76928" name="Group 129"/>
            <p:cNvGrpSpPr>
              <a:grpSpLocks/>
            </p:cNvGrpSpPr>
            <p:nvPr/>
          </p:nvGrpSpPr>
          <p:grpSpPr bwMode="auto">
            <a:xfrm>
              <a:off x="930" y="1709"/>
              <a:ext cx="821" cy="2206"/>
              <a:chOff x="930" y="1709"/>
              <a:chExt cx="821" cy="2206"/>
            </a:xfrm>
          </p:grpSpPr>
          <p:sp>
            <p:nvSpPr>
              <p:cNvPr id="76929" name="Text Box 49"/>
              <p:cNvSpPr txBox="1">
                <a:spLocks noChangeArrowheads="1"/>
              </p:cNvSpPr>
              <p:nvPr/>
            </p:nvSpPr>
            <p:spPr bwMode="auto">
              <a:xfrm>
                <a:off x="930" y="17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6930" name="Text Box 49"/>
              <p:cNvSpPr txBox="1">
                <a:spLocks noChangeArrowheads="1"/>
              </p:cNvSpPr>
              <p:nvPr/>
            </p:nvSpPr>
            <p:spPr bwMode="auto">
              <a:xfrm>
                <a:off x="930" y="204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6931" name="Text Box 49"/>
              <p:cNvSpPr txBox="1">
                <a:spLocks noChangeArrowheads="1"/>
              </p:cNvSpPr>
              <p:nvPr/>
            </p:nvSpPr>
            <p:spPr bwMode="auto">
              <a:xfrm>
                <a:off x="930" y="236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6932" name="Text Box 49"/>
              <p:cNvSpPr txBox="1">
                <a:spLocks noChangeArrowheads="1"/>
              </p:cNvSpPr>
              <p:nvPr/>
            </p:nvSpPr>
            <p:spPr bwMode="auto">
              <a:xfrm>
                <a:off x="935" y="267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76933" name="Text Box 49"/>
              <p:cNvSpPr txBox="1">
                <a:spLocks noChangeArrowheads="1"/>
              </p:cNvSpPr>
              <p:nvPr/>
            </p:nvSpPr>
            <p:spPr bwMode="auto">
              <a:xfrm>
                <a:off x="930" y="298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6934" name="Text Box 49"/>
              <p:cNvSpPr txBox="1">
                <a:spLocks noChangeArrowheads="1"/>
              </p:cNvSpPr>
              <p:nvPr/>
            </p:nvSpPr>
            <p:spPr bwMode="auto">
              <a:xfrm>
                <a:off x="930" y="33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6935" name="Text Box 49"/>
              <p:cNvSpPr txBox="1">
                <a:spLocks noChangeArrowheads="1"/>
              </p:cNvSpPr>
              <p:nvPr/>
            </p:nvSpPr>
            <p:spPr bwMode="auto">
              <a:xfrm>
                <a:off x="935" y="362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</p:grpSp>
        <p:grpSp>
          <p:nvGrpSpPr>
            <p:cNvPr id="76936" name="Group 130"/>
            <p:cNvGrpSpPr>
              <a:grpSpLocks/>
            </p:cNvGrpSpPr>
            <p:nvPr/>
          </p:nvGrpSpPr>
          <p:grpSpPr bwMode="auto">
            <a:xfrm>
              <a:off x="1787" y="1706"/>
              <a:ext cx="821" cy="2206"/>
              <a:chOff x="930" y="1709"/>
              <a:chExt cx="821" cy="2206"/>
            </a:xfrm>
          </p:grpSpPr>
          <p:sp>
            <p:nvSpPr>
              <p:cNvPr id="76937" name="Text Box 49"/>
              <p:cNvSpPr txBox="1">
                <a:spLocks noChangeArrowheads="1"/>
              </p:cNvSpPr>
              <p:nvPr/>
            </p:nvSpPr>
            <p:spPr bwMode="auto">
              <a:xfrm>
                <a:off x="930" y="17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6938" name="Text Box 49"/>
              <p:cNvSpPr txBox="1">
                <a:spLocks noChangeArrowheads="1"/>
              </p:cNvSpPr>
              <p:nvPr/>
            </p:nvSpPr>
            <p:spPr bwMode="auto">
              <a:xfrm>
                <a:off x="930" y="204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6939" name="Text Box 49"/>
              <p:cNvSpPr txBox="1">
                <a:spLocks noChangeArrowheads="1"/>
              </p:cNvSpPr>
              <p:nvPr/>
            </p:nvSpPr>
            <p:spPr bwMode="auto">
              <a:xfrm>
                <a:off x="930" y="236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6940" name="Text Box 49"/>
              <p:cNvSpPr txBox="1">
                <a:spLocks noChangeArrowheads="1"/>
              </p:cNvSpPr>
              <p:nvPr/>
            </p:nvSpPr>
            <p:spPr bwMode="auto">
              <a:xfrm>
                <a:off x="935" y="267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6941" name="Text Box 49"/>
              <p:cNvSpPr txBox="1">
                <a:spLocks noChangeArrowheads="1"/>
              </p:cNvSpPr>
              <p:nvPr/>
            </p:nvSpPr>
            <p:spPr bwMode="auto">
              <a:xfrm>
                <a:off x="930" y="298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76942" name="Text Box 49"/>
              <p:cNvSpPr txBox="1">
                <a:spLocks noChangeArrowheads="1"/>
              </p:cNvSpPr>
              <p:nvPr/>
            </p:nvSpPr>
            <p:spPr bwMode="auto">
              <a:xfrm>
                <a:off x="930" y="33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76943" name="Text Box 49"/>
              <p:cNvSpPr txBox="1">
                <a:spLocks noChangeArrowheads="1"/>
              </p:cNvSpPr>
              <p:nvPr/>
            </p:nvSpPr>
            <p:spPr bwMode="auto">
              <a:xfrm>
                <a:off x="935" y="362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77831" name="Text Box 17"/>
          <p:cNvSpPr txBox="1">
            <a:spLocks noChangeArrowheads="1"/>
          </p:cNvSpPr>
          <p:nvPr/>
        </p:nvSpPr>
        <p:spPr bwMode="auto">
          <a:xfrm>
            <a:off x="468313" y="981075"/>
            <a:ext cx="309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宋体" charset="-122"/>
              </a:rPr>
              <a:t>*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隐含表化简</a:t>
            </a:r>
            <a:endParaRPr lang="zh-CN" altLang="en-US" sz="2800"/>
          </a:p>
        </p:txBody>
      </p:sp>
      <p:grpSp>
        <p:nvGrpSpPr>
          <p:cNvPr id="40074" name="Group 138"/>
          <p:cNvGrpSpPr>
            <a:grpSpLocks/>
          </p:cNvGrpSpPr>
          <p:nvPr/>
        </p:nvGrpSpPr>
        <p:grpSpPr bwMode="auto">
          <a:xfrm>
            <a:off x="468313" y="1627188"/>
            <a:ext cx="3600450" cy="4537075"/>
            <a:chOff x="340" y="1071"/>
            <a:chExt cx="2268" cy="2858"/>
          </a:xfrm>
        </p:grpSpPr>
        <p:grpSp>
          <p:nvGrpSpPr>
            <p:cNvPr id="77833" name="Group 117"/>
            <p:cNvGrpSpPr>
              <a:grpSpLocks/>
            </p:cNvGrpSpPr>
            <p:nvPr/>
          </p:nvGrpSpPr>
          <p:grpSpPr bwMode="auto">
            <a:xfrm>
              <a:off x="340" y="1071"/>
              <a:ext cx="2222" cy="2858"/>
              <a:chOff x="340" y="1071"/>
              <a:chExt cx="2222" cy="2858"/>
            </a:xfrm>
          </p:grpSpPr>
          <p:sp>
            <p:nvSpPr>
              <p:cNvPr id="77834" name="Line 36"/>
              <p:cNvSpPr>
                <a:spLocks noChangeShapeType="1"/>
              </p:cNvSpPr>
              <p:nvPr/>
            </p:nvSpPr>
            <p:spPr bwMode="auto">
              <a:xfrm>
                <a:off x="357" y="1071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5" name="Line 37"/>
              <p:cNvSpPr>
                <a:spLocks noChangeShapeType="1"/>
              </p:cNvSpPr>
              <p:nvPr/>
            </p:nvSpPr>
            <p:spPr bwMode="auto">
              <a:xfrm>
                <a:off x="340" y="3929"/>
                <a:ext cx="222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6" name="Line 38"/>
              <p:cNvSpPr>
                <a:spLocks noChangeShapeType="1"/>
              </p:cNvSpPr>
              <p:nvPr/>
            </p:nvSpPr>
            <p:spPr bwMode="auto">
              <a:xfrm>
                <a:off x="947" y="1071"/>
                <a:ext cx="0" cy="28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7" name="Line 39"/>
              <p:cNvSpPr>
                <a:spLocks noChangeShapeType="1"/>
              </p:cNvSpPr>
              <p:nvPr/>
            </p:nvSpPr>
            <p:spPr bwMode="auto">
              <a:xfrm>
                <a:off x="357" y="170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8" name="Line 40"/>
              <p:cNvSpPr>
                <a:spLocks noChangeShapeType="1"/>
              </p:cNvSpPr>
              <p:nvPr/>
            </p:nvSpPr>
            <p:spPr bwMode="auto">
              <a:xfrm>
                <a:off x="357" y="20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39" name="Line 41"/>
              <p:cNvSpPr>
                <a:spLocks noChangeShapeType="1"/>
              </p:cNvSpPr>
              <p:nvPr/>
            </p:nvSpPr>
            <p:spPr bwMode="auto">
              <a:xfrm>
                <a:off x="357" y="234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0" name="Line 42"/>
              <p:cNvSpPr>
                <a:spLocks noChangeShapeType="1"/>
              </p:cNvSpPr>
              <p:nvPr/>
            </p:nvSpPr>
            <p:spPr bwMode="auto">
              <a:xfrm>
                <a:off x="947" y="1388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1" name="Line 43"/>
              <p:cNvSpPr>
                <a:spLocks noChangeShapeType="1"/>
              </p:cNvSpPr>
              <p:nvPr/>
            </p:nvSpPr>
            <p:spPr bwMode="auto">
              <a:xfrm>
                <a:off x="1791" y="1389"/>
                <a:ext cx="0" cy="25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2" name="Text Box 45"/>
              <p:cNvSpPr txBox="1">
                <a:spLocks noChangeArrowheads="1"/>
              </p:cNvSpPr>
              <p:nvPr/>
            </p:nvSpPr>
            <p:spPr bwMode="auto">
              <a:xfrm>
                <a:off x="340" y="1229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77843" name="Text Box 46"/>
              <p:cNvSpPr txBox="1">
                <a:spLocks noChangeArrowheads="1"/>
              </p:cNvSpPr>
              <p:nvPr/>
            </p:nvSpPr>
            <p:spPr bwMode="auto">
              <a:xfrm>
                <a:off x="1002" y="1410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77844" name="Text Box 47"/>
              <p:cNvSpPr txBox="1">
                <a:spLocks noChangeArrowheads="1"/>
              </p:cNvSpPr>
              <p:nvPr/>
            </p:nvSpPr>
            <p:spPr bwMode="auto">
              <a:xfrm>
                <a:off x="1184" y="1071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77845" name="Text Box 48"/>
              <p:cNvSpPr txBox="1">
                <a:spLocks noChangeArrowheads="1"/>
              </p:cNvSpPr>
              <p:nvPr/>
            </p:nvSpPr>
            <p:spPr bwMode="auto">
              <a:xfrm>
                <a:off x="403" y="203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77846" name="Text Box 46"/>
              <p:cNvSpPr txBox="1">
                <a:spLocks noChangeArrowheads="1"/>
              </p:cNvSpPr>
              <p:nvPr/>
            </p:nvSpPr>
            <p:spPr bwMode="auto">
              <a:xfrm>
                <a:off x="1819" y="1418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77847" name="Text Box 48"/>
              <p:cNvSpPr txBox="1">
                <a:spLocks noChangeArrowheads="1"/>
              </p:cNvSpPr>
              <p:nvPr/>
            </p:nvSpPr>
            <p:spPr bwMode="auto">
              <a:xfrm>
                <a:off x="407" y="170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77848" name="Text Box 48"/>
              <p:cNvSpPr txBox="1">
                <a:spLocks noChangeArrowheads="1"/>
              </p:cNvSpPr>
              <p:nvPr/>
            </p:nvSpPr>
            <p:spPr bwMode="auto">
              <a:xfrm>
                <a:off x="405" y="236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77849" name="Line 41"/>
              <p:cNvSpPr>
                <a:spLocks noChangeShapeType="1"/>
              </p:cNvSpPr>
              <p:nvPr/>
            </p:nvSpPr>
            <p:spPr bwMode="auto">
              <a:xfrm>
                <a:off x="340" y="2659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0" name="Line 41"/>
              <p:cNvSpPr>
                <a:spLocks noChangeShapeType="1"/>
              </p:cNvSpPr>
              <p:nvPr/>
            </p:nvSpPr>
            <p:spPr bwMode="auto">
              <a:xfrm>
                <a:off x="340" y="297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1" name="Line 41"/>
              <p:cNvSpPr>
                <a:spLocks noChangeShapeType="1"/>
              </p:cNvSpPr>
              <p:nvPr/>
            </p:nvSpPr>
            <p:spPr bwMode="auto">
              <a:xfrm>
                <a:off x="340" y="3294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2" name="Line 41"/>
              <p:cNvSpPr>
                <a:spLocks noChangeShapeType="1"/>
              </p:cNvSpPr>
              <p:nvPr/>
            </p:nvSpPr>
            <p:spPr bwMode="auto">
              <a:xfrm>
                <a:off x="340" y="361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53" name="Text Box 48"/>
              <p:cNvSpPr txBox="1">
                <a:spLocks noChangeArrowheads="1"/>
              </p:cNvSpPr>
              <p:nvPr/>
            </p:nvSpPr>
            <p:spPr bwMode="auto">
              <a:xfrm>
                <a:off x="402" y="299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77854" name="Text Box 48"/>
              <p:cNvSpPr txBox="1">
                <a:spLocks noChangeArrowheads="1"/>
              </p:cNvSpPr>
              <p:nvPr/>
            </p:nvSpPr>
            <p:spPr bwMode="auto">
              <a:xfrm>
                <a:off x="406" y="266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77855" name="Text Box 48"/>
              <p:cNvSpPr txBox="1">
                <a:spLocks noChangeArrowheads="1"/>
              </p:cNvSpPr>
              <p:nvPr/>
            </p:nvSpPr>
            <p:spPr bwMode="auto">
              <a:xfrm>
                <a:off x="404" y="33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77856" name="Text Box 48"/>
              <p:cNvSpPr txBox="1">
                <a:spLocks noChangeArrowheads="1"/>
              </p:cNvSpPr>
              <p:nvPr/>
            </p:nvSpPr>
            <p:spPr bwMode="auto">
              <a:xfrm>
                <a:off x="407" y="363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77857" name="Group 129"/>
            <p:cNvGrpSpPr>
              <a:grpSpLocks/>
            </p:cNvGrpSpPr>
            <p:nvPr/>
          </p:nvGrpSpPr>
          <p:grpSpPr bwMode="auto">
            <a:xfrm>
              <a:off x="930" y="1709"/>
              <a:ext cx="821" cy="2206"/>
              <a:chOff x="930" y="1709"/>
              <a:chExt cx="821" cy="2206"/>
            </a:xfrm>
          </p:grpSpPr>
          <p:sp>
            <p:nvSpPr>
              <p:cNvPr id="77858" name="Text Box 49"/>
              <p:cNvSpPr txBox="1">
                <a:spLocks noChangeArrowheads="1"/>
              </p:cNvSpPr>
              <p:nvPr/>
            </p:nvSpPr>
            <p:spPr bwMode="auto">
              <a:xfrm>
                <a:off x="930" y="17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7859" name="Text Box 49"/>
              <p:cNvSpPr txBox="1">
                <a:spLocks noChangeArrowheads="1"/>
              </p:cNvSpPr>
              <p:nvPr/>
            </p:nvSpPr>
            <p:spPr bwMode="auto">
              <a:xfrm>
                <a:off x="930" y="204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7860" name="Text Box 49"/>
              <p:cNvSpPr txBox="1">
                <a:spLocks noChangeArrowheads="1"/>
              </p:cNvSpPr>
              <p:nvPr/>
            </p:nvSpPr>
            <p:spPr bwMode="auto">
              <a:xfrm>
                <a:off x="930" y="236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7861" name="Text Box 49"/>
              <p:cNvSpPr txBox="1">
                <a:spLocks noChangeArrowheads="1"/>
              </p:cNvSpPr>
              <p:nvPr/>
            </p:nvSpPr>
            <p:spPr bwMode="auto">
              <a:xfrm>
                <a:off x="935" y="267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77862" name="Text Box 49"/>
              <p:cNvSpPr txBox="1">
                <a:spLocks noChangeArrowheads="1"/>
              </p:cNvSpPr>
              <p:nvPr/>
            </p:nvSpPr>
            <p:spPr bwMode="auto">
              <a:xfrm>
                <a:off x="930" y="298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7863" name="Text Box 49"/>
              <p:cNvSpPr txBox="1">
                <a:spLocks noChangeArrowheads="1"/>
              </p:cNvSpPr>
              <p:nvPr/>
            </p:nvSpPr>
            <p:spPr bwMode="auto">
              <a:xfrm>
                <a:off x="930" y="33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7864" name="Text Box 49"/>
              <p:cNvSpPr txBox="1">
                <a:spLocks noChangeArrowheads="1"/>
              </p:cNvSpPr>
              <p:nvPr/>
            </p:nvSpPr>
            <p:spPr bwMode="auto">
              <a:xfrm>
                <a:off x="935" y="362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</p:grpSp>
        <p:grpSp>
          <p:nvGrpSpPr>
            <p:cNvPr id="77865" name="Group 130"/>
            <p:cNvGrpSpPr>
              <a:grpSpLocks/>
            </p:cNvGrpSpPr>
            <p:nvPr/>
          </p:nvGrpSpPr>
          <p:grpSpPr bwMode="auto">
            <a:xfrm>
              <a:off x="1787" y="1706"/>
              <a:ext cx="821" cy="2206"/>
              <a:chOff x="930" y="1709"/>
              <a:chExt cx="821" cy="2206"/>
            </a:xfrm>
          </p:grpSpPr>
          <p:sp>
            <p:nvSpPr>
              <p:cNvPr id="77866" name="Text Box 49"/>
              <p:cNvSpPr txBox="1">
                <a:spLocks noChangeArrowheads="1"/>
              </p:cNvSpPr>
              <p:nvPr/>
            </p:nvSpPr>
            <p:spPr bwMode="auto">
              <a:xfrm>
                <a:off x="930" y="17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7867" name="Text Box 49"/>
              <p:cNvSpPr txBox="1">
                <a:spLocks noChangeArrowheads="1"/>
              </p:cNvSpPr>
              <p:nvPr/>
            </p:nvSpPr>
            <p:spPr bwMode="auto">
              <a:xfrm>
                <a:off x="930" y="2048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7868" name="Text Box 49"/>
              <p:cNvSpPr txBox="1">
                <a:spLocks noChangeArrowheads="1"/>
              </p:cNvSpPr>
              <p:nvPr/>
            </p:nvSpPr>
            <p:spPr bwMode="auto">
              <a:xfrm>
                <a:off x="930" y="236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G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7869" name="Text Box 49"/>
              <p:cNvSpPr txBox="1">
                <a:spLocks noChangeArrowheads="1"/>
              </p:cNvSpPr>
              <p:nvPr/>
            </p:nvSpPr>
            <p:spPr bwMode="auto">
              <a:xfrm>
                <a:off x="935" y="267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7870" name="Text Box 49"/>
              <p:cNvSpPr txBox="1">
                <a:spLocks noChangeArrowheads="1"/>
              </p:cNvSpPr>
              <p:nvPr/>
            </p:nvSpPr>
            <p:spPr bwMode="auto">
              <a:xfrm>
                <a:off x="930" y="298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77871" name="Text Box 49"/>
              <p:cNvSpPr txBox="1">
                <a:spLocks noChangeArrowheads="1"/>
              </p:cNvSpPr>
              <p:nvPr/>
            </p:nvSpPr>
            <p:spPr bwMode="auto">
              <a:xfrm>
                <a:off x="930" y="33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77872" name="Text Box 49"/>
              <p:cNvSpPr txBox="1">
                <a:spLocks noChangeArrowheads="1"/>
              </p:cNvSpPr>
              <p:nvPr/>
            </p:nvSpPr>
            <p:spPr bwMode="auto">
              <a:xfrm>
                <a:off x="935" y="362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</p:grpSp>
      </p:grpSp>
      <p:grpSp>
        <p:nvGrpSpPr>
          <p:cNvPr id="42159" name="Group 175"/>
          <p:cNvGrpSpPr>
            <a:grpSpLocks/>
          </p:cNvGrpSpPr>
          <p:nvPr/>
        </p:nvGrpSpPr>
        <p:grpSpPr bwMode="auto">
          <a:xfrm>
            <a:off x="4605338" y="1989138"/>
            <a:ext cx="4051300" cy="3986212"/>
            <a:chOff x="2827" y="1433"/>
            <a:chExt cx="2552" cy="2511"/>
          </a:xfrm>
        </p:grpSpPr>
        <p:grpSp>
          <p:nvGrpSpPr>
            <p:cNvPr id="77874" name="Group 162"/>
            <p:cNvGrpSpPr>
              <a:grpSpLocks/>
            </p:cNvGrpSpPr>
            <p:nvPr/>
          </p:nvGrpSpPr>
          <p:grpSpPr bwMode="auto">
            <a:xfrm>
              <a:off x="3197" y="1433"/>
              <a:ext cx="2182" cy="2178"/>
              <a:chOff x="3334" y="1207"/>
              <a:chExt cx="2182" cy="2178"/>
            </a:xfrm>
          </p:grpSpPr>
          <p:sp>
            <p:nvSpPr>
              <p:cNvPr id="77875" name="Rectangle 132"/>
              <p:cNvSpPr>
                <a:spLocks noChangeArrowheads="1"/>
              </p:cNvSpPr>
              <p:nvPr/>
            </p:nvSpPr>
            <p:spPr bwMode="auto">
              <a:xfrm>
                <a:off x="5154" y="3022"/>
                <a:ext cx="362" cy="362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7876" name="Group 140"/>
              <p:cNvGrpSpPr>
                <a:grpSpLocks/>
              </p:cNvGrpSpPr>
              <p:nvPr/>
            </p:nvGrpSpPr>
            <p:grpSpPr bwMode="auto">
              <a:xfrm>
                <a:off x="3334" y="1207"/>
                <a:ext cx="362" cy="2178"/>
                <a:chOff x="3334" y="1207"/>
                <a:chExt cx="362" cy="2178"/>
              </a:xfrm>
            </p:grpSpPr>
            <p:grpSp>
              <p:nvGrpSpPr>
                <p:cNvPr id="77877" name="Group 133"/>
                <p:cNvGrpSpPr>
                  <a:grpSpLocks/>
                </p:cNvGrpSpPr>
                <p:nvPr/>
              </p:nvGrpSpPr>
              <p:grpSpPr bwMode="auto">
                <a:xfrm>
                  <a:off x="3334" y="1933"/>
                  <a:ext cx="362" cy="726"/>
                  <a:chOff x="3334" y="1661"/>
                  <a:chExt cx="362" cy="726"/>
                </a:xfrm>
              </p:grpSpPr>
              <p:sp>
                <p:nvSpPr>
                  <p:cNvPr id="77878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79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7880" name="Group 134"/>
                <p:cNvGrpSpPr>
                  <a:grpSpLocks/>
                </p:cNvGrpSpPr>
                <p:nvPr/>
              </p:nvGrpSpPr>
              <p:grpSpPr bwMode="auto">
                <a:xfrm>
                  <a:off x="3334" y="2659"/>
                  <a:ext cx="362" cy="726"/>
                  <a:chOff x="3334" y="1661"/>
                  <a:chExt cx="362" cy="726"/>
                </a:xfrm>
              </p:grpSpPr>
              <p:sp>
                <p:nvSpPr>
                  <p:cNvPr id="77881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8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7883" name="Group 137"/>
                <p:cNvGrpSpPr>
                  <a:grpSpLocks/>
                </p:cNvGrpSpPr>
                <p:nvPr/>
              </p:nvGrpSpPr>
              <p:grpSpPr bwMode="auto">
                <a:xfrm>
                  <a:off x="3334" y="1207"/>
                  <a:ext cx="362" cy="726"/>
                  <a:chOff x="3334" y="1661"/>
                  <a:chExt cx="362" cy="726"/>
                </a:xfrm>
              </p:grpSpPr>
              <p:sp>
                <p:nvSpPr>
                  <p:cNvPr id="77884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85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7886" name="Group 151"/>
              <p:cNvGrpSpPr>
                <a:grpSpLocks/>
              </p:cNvGrpSpPr>
              <p:nvPr/>
            </p:nvGrpSpPr>
            <p:grpSpPr bwMode="auto">
              <a:xfrm>
                <a:off x="3696" y="1570"/>
                <a:ext cx="363" cy="1814"/>
                <a:chOff x="3696" y="1570"/>
                <a:chExt cx="363" cy="1814"/>
              </a:xfrm>
            </p:grpSpPr>
            <p:grpSp>
              <p:nvGrpSpPr>
                <p:cNvPr id="77887" name="Group 141"/>
                <p:cNvGrpSpPr>
                  <a:grpSpLocks/>
                </p:cNvGrpSpPr>
                <p:nvPr/>
              </p:nvGrpSpPr>
              <p:grpSpPr bwMode="auto">
                <a:xfrm>
                  <a:off x="3697" y="1570"/>
                  <a:ext cx="362" cy="726"/>
                  <a:chOff x="3334" y="1661"/>
                  <a:chExt cx="362" cy="726"/>
                </a:xfrm>
              </p:grpSpPr>
              <p:sp>
                <p:nvSpPr>
                  <p:cNvPr id="77888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89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7890" name="Group 144"/>
                <p:cNvGrpSpPr>
                  <a:grpSpLocks/>
                </p:cNvGrpSpPr>
                <p:nvPr/>
              </p:nvGrpSpPr>
              <p:grpSpPr bwMode="auto">
                <a:xfrm>
                  <a:off x="3697" y="2296"/>
                  <a:ext cx="362" cy="726"/>
                  <a:chOff x="3334" y="1661"/>
                  <a:chExt cx="362" cy="726"/>
                </a:xfrm>
              </p:grpSpPr>
              <p:sp>
                <p:nvSpPr>
                  <p:cNvPr id="77891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1661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892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334" y="2025"/>
                    <a:ext cx="362" cy="362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7893" name="Rectangle 147"/>
                <p:cNvSpPr>
                  <a:spLocks noChangeArrowheads="1"/>
                </p:cNvSpPr>
                <p:nvPr/>
              </p:nvSpPr>
              <p:spPr bwMode="auto">
                <a:xfrm>
                  <a:off x="3696" y="3022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894" name="Group 148"/>
              <p:cNvGrpSpPr>
                <a:grpSpLocks/>
              </p:cNvGrpSpPr>
              <p:nvPr/>
            </p:nvGrpSpPr>
            <p:grpSpPr bwMode="auto">
              <a:xfrm>
                <a:off x="4786" y="2659"/>
                <a:ext cx="362" cy="726"/>
                <a:chOff x="3334" y="1661"/>
                <a:chExt cx="362" cy="726"/>
              </a:xfrm>
            </p:grpSpPr>
            <p:sp>
              <p:nvSpPr>
                <p:cNvPr id="77895" name="Rectangle 149"/>
                <p:cNvSpPr>
                  <a:spLocks noChangeArrowheads="1"/>
                </p:cNvSpPr>
                <p:nvPr/>
              </p:nvSpPr>
              <p:spPr bwMode="auto">
                <a:xfrm>
                  <a:off x="3334" y="1661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96" name="Rectangle 150"/>
                <p:cNvSpPr>
                  <a:spLocks noChangeArrowheads="1"/>
                </p:cNvSpPr>
                <p:nvPr/>
              </p:nvSpPr>
              <p:spPr bwMode="auto">
                <a:xfrm>
                  <a:off x="3334" y="2025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897" name="Group 152"/>
              <p:cNvGrpSpPr>
                <a:grpSpLocks/>
              </p:cNvGrpSpPr>
              <p:nvPr/>
            </p:nvGrpSpPr>
            <p:grpSpPr bwMode="auto">
              <a:xfrm>
                <a:off x="4060" y="1933"/>
                <a:ext cx="362" cy="726"/>
                <a:chOff x="3334" y="1661"/>
                <a:chExt cx="362" cy="726"/>
              </a:xfrm>
            </p:grpSpPr>
            <p:sp>
              <p:nvSpPr>
                <p:cNvPr id="77898" name="Rectangle 153"/>
                <p:cNvSpPr>
                  <a:spLocks noChangeArrowheads="1"/>
                </p:cNvSpPr>
                <p:nvPr/>
              </p:nvSpPr>
              <p:spPr bwMode="auto">
                <a:xfrm>
                  <a:off x="3334" y="1661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899" name="Rectangle 154"/>
                <p:cNvSpPr>
                  <a:spLocks noChangeArrowheads="1"/>
                </p:cNvSpPr>
                <p:nvPr/>
              </p:nvSpPr>
              <p:spPr bwMode="auto">
                <a:xfrm>
                  <a:off x="3334" y="2025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900" name="Group 155"/>
              <p:cNvGrpSpPr>
                <a:grpSpLocks/>
              </p:cNvGrpSpPr>
              <p:nvPr/>
            </p:nvGrpSpPr>
            <p:grpSpPr bwMode="auto">
              <a:xfrm>
                <a:off x="4059" y="2659"/>
                <a:ext cx="362" cy="726"/>
                <a:chOff x="3334" y="1661"/>
                <a:chExt cx="362" cy="726"/>
              </a:xfrm>
            </p:grpSpPr>
            <p:sp>
              <p:nvSpPr>
                <p:cNvPr id="77901" name="Rectangle 156"/>
                <p:cNvSpPr>
                  <a:spLocks noChangeArrowheads="1"/>
                </p:cNvSpPr>
                <p:nvPr/>
              </p:nvSpPr>
              <p:spPr bwMode="auto">
                <a:xfrm>
                  <a:off x="3334" y="1661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02" name="Rectangle 157"/>
                <p:cNvSpPr>
                  <a:spLocks noChangeArrowheads="1"/>
                </p:cNvSpPr>
                <p:nvPr/>
              </p:nvSpPr>
              <p:spPr bwMode="auto">
                <a:xfrm>
                  <a:off x="3334" y="2025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903" name="Group 158"/>
              <p:cNvGrpSpPr>
                <a:grpSpLocks/>
              </p:cNvGrpSpPr>
              <p:nvPr/>
            </p:nvGrpSpPr>
            <p:grpSpPr bwMode="auto">
              <a:xfrm>
                <a:off x="4423" y="2296"/>
                <a:ext cx="362" cy="726"/>
                <a:chOff x="3334" y="1661"/>
                <a:chExt cx="362" cy="726"/>
              </a:xfrm>
            </p:grpSpPr>
            <p:sp>
              <p:nvSpPr>
                <p:cNvPr id="77904" name="Rectangle 159"/>
                <p:cNvSpPr>
                  <a:spLocks noChangeArrowheads="1"/>
                </p:cNvSpPr>
                <p:nvPr/>
              </p:nvSpPr>
              <p:spPr bwMode="auto">
                <a:xfrm>
                  <a:off x="3334" y="1661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905" name="Rectangle 160"/>
                <p:cNvSpPr>
                  <a:spLocks noChangeArrowheads="1"/>
                </p:cNvSpPr>
                <p:nvPr/>
              </p:nvSpPr>
              <p:spPr bwMode="auto">
                <a:xfrm>
                  <a:off x="3334" y="2025"/>
                  <a:ext cx="362" cy="362"/>
                </a:xfrm>
                <a:prstGeom prst="rect">
                  <a:avLst/>
                </a:prstGeom>
                <a:noFill/>
                <a:ln w="2222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7906" name="Rectangle 161"/>
              <p:cNvSpPr>
                <a:spLocks noChangeArrowheads="1"/>
              </p:cNvSpPr>
              <p:nvPr/>
            </p:nvSpPr>
            <p:spPr bwMode="auto">
              <a:xfrm>
                <a:off x="4423" y="3022"/>
                <a:ext cx="362" cy="362"/>
              </a:xfrm>
              <a:prstGeom prst="rect">
                <a:avLst/>
              </a:prstGeom>
              <a:noFill/>
              <a:ln w="222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907" name="Text Box 163"/>
            <p:cNvSpPr txBox="1">
              <a:spLocks noChangeArrowheads="1"/>
            </p:cNvSpPr>
            <p:nvPr/>
          </p:nvSpPr>
          <p:spPr bwMode="auto">
            <a:xfrm>
              <a:off x="3197" y="365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7908" name="Text Box 164"/>
            <p:cNvSpPr txBox="1">
              <a:spLocks noChangeArrowheads="1"/>
            </p:cNvSpPr>
            <p:nvPr/>
          </p:nvSpPr>
          <p:spPr bwMode="auto">
            <a:xfrm>
              <a:off x="3585" y="364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909" name="Text Box 165"/>
            <p:cNvSpPr txBox="1">
              <a:spLocks noChangeArrowheads="1"/>
            </p:cNvSpPr>
            <p:nvPr/>
          </p:nvSpPr>
          <p:spPr bwMode="auto">
            <a:xfrm>
              <a:off x="3923" y="364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7910" name="Text Box 166"/>
            <p:cNvSpPr txBox="1">
              <a:spLocks noChangeArrowheads="1"/>
            </p:cNvSpPr>
            <p:nvPr/>
          </p:nvSpPr>
          <p:spPr bwMode="auto">
            <a:xfrm>
              <a:off x="4297" y="364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7911" name="Text Box 167"/>
            <p:cNvSpPr txBox="1">
              <a:spLocks noChangeArrowheads="1"/>
            </p:cNvSpPr>
            <p:nvPr/>
          </p:nvSpPr>
          <p:spPr bwMode="auto">
            <a:xfrm>
              <a:off x="4685" y="364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7912" name="Text Box 168"/>
            <p:cNvSpPr txBox="1">
              <a:spLocks noChangeArrowheads="1"/>
            </p:cNvSpPr>
            <p:nvPr/>
          </p:nvSpPr>
          <p:spPr bwMode="auto">
            <a:xfrm>
              <a:off x="5047" y="364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7913" name="Text Box 169"/>
            <p:cNvSpPr txBox="1">
              <a:spLocks noChangeArrowheads="1"/>
            </p:cNvSpPr>
            <p:nvPr/>
          </p:nvSpPr>
          <p:spPr bwMode="auto">
            <a:xfrm>
              <a:off x="2835" y="1456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7914" name="Text Box 170"/>
            <p:cNvSpPr txBox="1">
              <a:spLocks noChangeArrowheads="1"/>
            </p:cNvSpPr>
            <p:nvPr/>
          </p:nvSpPr>
          <p:spPr bwMode="auto">
            <a:xfrm>
              <a:off x="2835" y="182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7915" name="Text Box 171"/>
            <p:cNvSpPr txBox="1">
              <a:spLocks noChangeArrowheads="1"/>
            </p:cNvSpPr>
            <p:nvPr/>
          </p:nvSpPr>
          <p:spPr bwMode="auto">
            <a:xfrm>
              <a:off x="2835" y="2197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77916" name="Text Box 172"/>
            <p:cNvSpPr txBox="1">
              <a:spLocks noChangeArrowheads="1"/>
            </p:cNvSpPr>
            <p:nvPr/>
          </p:nvSpPr>
          <p:spPr bwMode="auto">
            <a:xfrm>
              <a:off x="2838" y="25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77917" name="Text Box 173"/>
            <p:cNvSpPr txBox="1">
              <a:spLocks noChangeArrowheads="1"/>
            </p:cNvSpPr>
            <p:nvPr/>
          </p:nvSpPr>
          <p:spPr bwMode="auto">
            <a:xfrm>
              <a:off x="2827" y="293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7918" name="Text Box 174"/>
            <p:cNvSpPr txBox="1">
              <a:spLocks noChangeArrowheads="1"/>
            </p:cNvSpPr>
            <p:nvPr/>
          </p:nvSpPr>
          <p:spPr bwMode="auto">
            <a:xfrm>
              <a:off x="2827" y="3294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G</a:t>
              </a:r>
            </a:p>
          </p:txBody>
        </p:sp>
      </p:grpSp>
      <p:sp>
        <p:nvSpPr>
          <p:cNvPr id="42163" name="Text Box 179"/>
          <p:cNvSpPr txBox="1">
            <a:spLocks noChangeArrowheads="1"/>
          </p:cNvSpPr>
          <p:nvPr/>
        </p:nvSpPr>
        <p:spPr bwMode="auto">
          <a:xfrm>
            <a:off x="5178425" y="1917700"/>
            <a:ext cx="595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BD</a:t>
            </a:r>
          </a:p>
        </p:txBody>
      </p:sp>
      <p:sp>
        <p:nvSpPr>
          <p:cNvPr id="42164" name="Text Box 180"/>
          <p:cNvSpPr txBox="1">
            <a:spLocks noChangeArrowheads="1"/>
          </p:cNvSpPr>
          <p:nvPr/>
        </p:nvSpPr>
        <p:spPr bwMode="auto">
          <a:xfrm>
            <a:off x="5181600" y="3187700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65" name="Text Box 181"/>
          <p:cNvSpPr txBox="1">
            <a:spLocks noChangeArrowheads="1"/>
          </p:cNvSpPr>
          <p:nvPr/>
        </p:nvSpPr>
        <p:spPr bwMode="auto">
          <a:xfrm>
            <a:off x="5173663" y="3763963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77" name="Rectangle 193"/>
          <p:cNvSpPr>
            <a:spLocks noChangeArrowheads="1"/>
          </p:cNvSpPr>
          <p:nvPr/>
        </p:nvSpPr>
        <p:spPr bwMode="auto">
          <a:xfrm>
            <a:off x="7524750" y="4356100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42180" name="Text Box 196"/>
          <p:cNvSpPr txBox="1">
            <a:spLocks noChangeArrowheads="1"/>
          </p:cNvSpPr>
          <p:nvPr/>
        </p:nvSpPr>
        <p:spPr bwMode="auto">
          <a:xfrm>
            <a:off x="7504113" y="4906963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42182" name="Text Box 198"/>
          <p:cNvSpPr txBox="1">
            <a:spLocks noChangeArrowheads="1"/>
          </p:cNvSpPr>
          <p:nvPr/>
        </p:nvSpPr>
        <p:spPr bwMode="auto">
          <a:xfrm>
            <a:off x="5173663" y="2159000"/>
            <a:ext cx="595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CE</a:t>
            </a:r>
          </a:p>
        </p:txBody>
      </p:sp>
      <p:sp>
        <p:nvSpPr>
          <p:cNvPr id="77941" name="Text Box 201"/>
          <p:cNvSpPr txBox="1">
            <a:spLocks noChangeArrowheads="1"/>
          </p:cNvSpPr>
          <p:nvPr/>
        </p:nvSpPr>
        <p:spPr bwMode="auto">
          <a:xfrm>
            <a:off x="5207000" y="2060575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C91D"/>
                </a:solidFill>
              </a:rPr>
              <a:t>×</a:t>
            </a:r>
          </a:p>
        </p:txBody>
      </p:sp>
      <p:sp>
        <p:nvSpPr>
          <p:cNvPr id="2" name="Text Box 179"/>
          <p:cNvSpPr txBox="1">
            <a:spLocks noChangeArrowheads="1"/>
          </p:cNvSpPr>
          <p:nvPr/>
        </p:nvSpPr>
        <p:spPr bwMode="auto">
          <a:xfrm>
            <a:off x="5178425" y="2549525"/>
            <a:ext cx="595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BF</a:t>
            </a:r>
          </a:p>
        </p:txBody>
      </p:sp>
      <p:sp>
        <p:nvSpPr>
          <p:cNvPr id="3" name="Text Box 198"/>
          <p:cNvSpPr txBox="1">
            <a:spLocks noChangeArrowheads="1"/>
          </p:cNvSpPr>
          <p:nvPr/>
        </p:nvSpPr>
        <p:spPr bwMode="auto">
          <a:xfrm>
            <a:off x="5173663" y="2790825"/>
            <a:ext cx="595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CG</a:t>
            </a:r>
          </a:p>
        </p:txBody>
      </p:sp>
      <p:sp>
        <p:nvSpPr>
          <p:cNvPr id="4" name="Text Box 181"/>
          <p:cNvSpPr txBox="1">
            <a:spLocks noChangeArrowheads="1"/>
          </p:cNvSpPr>
          <p:nvPr/>
        </p:nvSpPr>
        <p:spPr bwMode="auto">
          <a:xfrm>
            <a:off x="5173663" y="4340225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5" name="Text Box 181"/>
          <p:cNvSpPr txBox="1">
            <a:spLocks noChangeArrowheads="1"/>
          </p:cNvSpPr>
          <p:nvPr/>
        </p:nvSpPr>
        <p:spPr bwMode="auto">
          <a:xfrm>
            <a:off x="5173663" y="4916488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6" name="Text Box 179"/>
          <p:cNvSpPr txBox="1">
            <a:spLocks noChangeArrowheads="1"/>
          </p:cNvSpPr>
          <p:nvPr/>
        </p:nvSpPr>
        <p:spPr bwMode="auto">
          <a:xfrm>
            <a:off x="5764213" y="2528888"/>
            <a:ext cx="5953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DF</a:t>
            </a:r>
          </a:p>
        </p:txBody>
      </p:sp>
      <p:sp>
        <p:nvSpPr>
          <p:cNvPr id="7" name="Text Box 198"/>
          <p:cNvSpPr txBox="1">
            <a:spLocks noChangeArrowheads="1"/>
          </p:cNvSpPr>
          <p:nvPr/>
        </p:nvSpPr>
        <p:spPr bwMode="auto">
          <a:xfrm>
            <a:off x="5759450" y="2770188"/>
            <a:ext cx="5953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EG</a:t>
            </a:r>
          </a:p>
        </p:txBody>
      </p:sp>
      <p:sp>
        <p:nvSpPr>
          <p:cNvPr id="8" name="Text Box 180"/>
          <p:cNvSpPr txBox="1">
            <a:spLocks noChangeArrowheads="1"/>
          </p:cNvSpPr>
          <p:nvPr/>
        </p:nvSpPr>
        <p:spPr bwMode="auto">
          <a:xfrm>
            <a:off x="5776913" y="3187700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9" name="Text Box 181"/>
          <p:cNvSpPr txBox="1">
            <a:spLocks noChangeArrowheads="1"/>
          </p:cNvSpPr>
          <p:nvPr/>
        </p:nvSpPr>
        <p:spPr bwMode="auto">
          <a:xfrm>
            <a:off x="5768975" y="3763963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10" name="Text Box 181"/>
          <p:cNvSpPr txBox="1">
            <a:spLocks noChangeArrowheads="1"/>
          </p:cNvSpPr>
          <p:nvPr/>
        </p:nvSpPr>
        <p:spPr bwMode="auto">
          <a:xfrm>
            <a:off x="5768975" y="4340225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11" name="Text Box 181"/>
          <p:cNvSpPr txBox="1">
            <a:spLocks noChangeArrowheads="1"/>
          </p:cNvSpPr>
          <p:nvPr/>
        </p:nvSpPr>
        <p:spPr bwMode="auto">
          <a:xfrm>
            <a:off x="5768975" y="4916488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77952" name="Text Box 201"/>
          <p:cNvSpPr txBox="1">
            <a:spLocks noChangeArrowheads="1"/>
          </p:cNvSpPr>
          <p:nvPr/>
        </p:nvSpPr>
        <p:spPr bwMode="auto">
          <a:xfrm>
            <a:off x="5207000" y="2624138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C91D"/>
                </a:solidFill>
              </a:rPr>
              <a:t>×</a:t>
            </a:r>
          </a:p>
        </p:txBody>
      </p:sp>
      <p:sp>
        <p:nvSpPr>
          <p:cNvPr id="12" name="Text Box 180"/>
          <p:cNvSpPr txBox="1">
            <a:spLocks noChangeArrowheads="1"/>
          </p:cNvSpPr>
          <p:nvPr/>
        </p:nvSpPr>
        <p:spPr bwMode="auto">
          <a:xfrm>
            <a:off x="6353175" y="3187700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13" name="Text Box 181"/>
          <p:cNvSpPr txBox="1">
            <a:spLocks noChangeArrowheads="1"/>
          </p:cNvSpPr>
          <p:nvPr/>
        </p:nvSpPr>
        <p:spPr bwMode="auto">
          <a:xfrm>
            <a:off x="6345238" y="3763963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14" name="Text Box 181"/>
          <p:cNvSpPr txBox="1">
            <a:spLocks noChangeArrowheads="1"/>
          </p:cNvSpPr>
          <p:nvPr/>
        </p:nvSpPr>
        <p:spPr bwMode="auto">
          <a:xfrm>
            <a:off x="6345238" y="4340225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15" name="Text Box 181"/>
          <p:cNvSpPr txBox="1">
            <a:spLocks noChangeArrowheads="1"/>
          </p:cNvSpPr>
          <p:nvPr/>
        </p:nvSpPr>
        <p:spPr bwMode="auto">
          <a:xfrm>
            <a:off x="6345238" y="4916488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16" name="Text Box 180"/>
          <p:cNvSpPr txBox="1">
            <a:spLocks noChangeArrowheads="1"/>
          </p:cNvSpPr>
          <p:nvPr/>
        </p:nvSpPr>
        <p:spPr bwMode="auto">
          <a:xfrm>
            <a:off x="6904038" y="3767138"/>
            <a:ext cx="595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17" name="Text Box 181"/>
          <p:cNvSpPr txBox="1">
            <a:spLocks noChangeArrowheads="1"/>
          </p:cNvSpPr>
          <p:nvPr/>
        </p:nvSpPr>
        <p:spPr bwMode="auto">
          <a:xfrm>
            <a:off x="6896100" y="4343400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18" name="Rectangle 193"/>
          <p:cNvSpPr>
            <a:spLocks noChangeArrowheads="1"/>
          </p:cNvSpPr>
          <p:nvPr/>
        </p:nvSpPr>
        <p:spPr bwMode="auto">
          <a:xfrm>
            <a:off x="6948488" y="4899025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77961" name="Text Box 201"/>
          <p:cNvSpPr txBox="1">
            <a:spLocks noChangeArrowheads="1"/>
          </p:cNvSpPr>
          <p:nvPr/>
        </p:nvSpPr>
        <p:spPr bwMode="auto">
          <a:xfrm>
            <a:off x="5784850" y="2632075"/>
            <a:ext cx="549275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C91D"/>
                </a:solidFill>
              </a:rPr>
              <a:t>×</a:t>
            </a:r>
          </a:p>
        </p:txBody>
      </p:sp>
      <p:sp>
        <p:nvSpPr>
          <p:cNvPr id="19" name="Text Box 196"/>
          <p:cNvSpPr txBox="1">
            <a:spLocks noChangeArrowheads="1"/>
          </p:cNvSpPr>
          <p:nvPr/>
        </p:nvSpPr>
        <p:spPr bwMode="auto">
          <a:xfrm>
            <a:off x="8080375" y="4906963"/>
            <a:ext cx="595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</a:rPr>
              <a:t>×</a:t>
            </a:r>
          </a:p>
        </p:txBody>
      </p:sp>
      <p:sp>
        <p:nvSpPr>
          <p:cNvPr id="68676" name="Line 68"/>
          <p:cNvSpPr>
            <a:spLocks noChangeShapeType="1"/>
          </p:cNvSpPr>
          <p:nvPr/>
        </p:nvSpPr>
        <p:spPr bwMode="auto">
          <a:xfrm>
            <a:off x="612775" y="5445125"/>
            <a:ext cx="33115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Line 68"/>
          <p:cNvSpPr>
            <a:spLocks noChangeShapeType="1"/>
          </p:cNvSpPr>
          <p:nvPr/>
        </p:nvSpPr>
        <p:spPr bwMode="auto">
          <a:xfrm>
            <a:off x="612775" y="5927725"/>
            <a:ext cx="33115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8677" name="Text Box 69"/>
          <p:cNvSpPr txBox="1">
            <a:spLocks noChangeArrowheads="1"/>
          </p:cNvSpPr>
          <p:nvPr/>
        </p:nvSpPr>
        <p:spPr bwMode="auto">
          <a:xfrm>
            <a:off x="1547813" y="3652838"/>
            <a:ext cx="452437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C91D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21" name="Text Box 69"/>
          <p:cNvSpPr txBox="1">
            <a:spLocks noChangeArrowheads="1"/>
          </p:cNvSpPr>
          <p:nvPr/>
        </p:nvSpPr>
        <p:spPr bwMode="auto">
          <a:xfrm>
            <a:off x="2895600" y="3652838"/>
            <a:ext cx="452438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rgbClr val="FFC91D"/>
                </a:solidFill>
                <a:latin typeface="Times New Roman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7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  <p:bldP spid="42163" grpId="0"/>
      <p:bldP spid="42164" grpId="0"/>
      <p:bldP spid="42165" grpId="0"/>
      <p:bldP spid="42177" grpId="0"/>
      <p:bldP spid="42180" grpId="0"/>
      <p:bldP spid="42182" grpId="0"/>
      <p:bldP spid="77941" grpId="0" animBg="1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77952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77961" grpId="0" animBg="1"/>
      <p:bldP spid="19" grpId="0"/>
      <p:bldP spid="68676" grpId="0" animBg="1"/>
      <p:bldP spid="20" grpId="0" animBg="1"/>
      <p:bldP spid="68677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17"/>
          <p:cNvSpPr txBox="1">
            <a:spLocks noChangeArrowheads="1"/>
          </p:cNvSpPr>
          <p:nvPr/>
        </p:nvSpPr>
        <p:spPr bwMode="auto">
          <a:xfrm>
            <a:off x="468313" y="981075"/>
            <a:ext cx="3959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宋体" charset="-122"/>
              </a:rPr>
              <a:t>*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状态表二进制编码</a:t>
            </a:r>
            <a:endParaRPr lang="zh-CN" altLang="en-US" sz="2800"/>
          </a:p>
        </p:txBody>
      </p:sp>
      <p:pic>
        <p:nvPicPr>
          <p:cNvPr id="7885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grpSp>
        <p:nvGrpSpPr>
          <p:cNvPr id="78899" name="Group 51"/>
          <p:cNvGrpSpPr>
            <a:grpSpLocks/>
          </p:cNvGrpSpPr>
          <p:nvPr/>
        </p:nvGrpSpPr>
        <p:grpSpPr bwMode="auto">
          <a:xfrm>
            <a:off x="612775" y="1773238"/>
            <a:ext cx="3600450" cy="3529012"/>
            <a:chOff x="385" y="1116"/>
            <a:chExt cx="2268" cy="2223"/>
          </a:xfrm>
        </p:grpSpPr>
        <p:grpSp>
          <p:nvGrpSpPr>
            <p:cNvPr id="78898" name="Group 50"/>
            <p:cNvGrpSpPr>
              <a:grpSpLocks/>
            </p:cNvGrpSpPr>
            <p:nvPr/>
          </p:nvGrpSpPr>
          <p:grpSpPr bwMode="auto">
            <a:xfrm>
              <a:off x="385" y="1116"/>
              <a:ext cx="2222" cy="2223"/>
              <a:chOff x="385" y="1116"/>
              <a:chExt cx="2222" cy="2223"/>
            </a:xfrm>
          </p:grpSpPr>
          <p:sp>
            <p:nvSpPr>
              <p:cNvPr id="78858" name="Line 36"/>
              <p:cNvSpPr>
                <a:spLocks noChangeShapeType="1"/>
              </p:cNvSpPr>
              <p:nvPr/>
            </p:nvSpPr>
            <p:spPr bwMode="auto">
              <a:xfrm>
                <a:off x="402" y="1116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59" name="Line 37"/>
              <p:cNvSpPr>
                <a:spLocks noChangeShapeType="1"/>
              </p:cNvSpPr>
              <p:nvPr/>
            </p:nvSpPr>
            <p:spPr bwMode="auto">
              <a:xfrm>
                <a:off x="385" y="3339"/>
                <a:ext cx="2222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0" name="Line 38"/>
              <p:cNvSpPr>
                <a:spLocks noChangeShapeType="1"/>
              </p:cNvSpPr>
              <p:nvPr/>
            </p:nvSpPr>
            <p:spPr bwMode="auto">
              <a:xfrm>
                <a:off x="992" y="1116"/>
                <a:ext cx="0" cy="2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1" name="Line 39"/>
              <p:cNvSpPr>
                <a:spLocks noChangeShapeType="1"/>
              </p:cNvSpPr>
              <p:nvPr/>
            </p:nvSpPr>
            <p:spPr bwMode="auto">
              <a:xfrm>
                <a:off x="402" y="175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2" name="Line 40"/>
              <p:cNvSpPr>
                <a:spLocks noChangeShapeType="1"/>
              </p:cNvSpPr>
              <p:nvPr/>
            </p:nvSpPr>
            <p:spPr bwMode="auto">
              <a:xfrm>
                <a:off x="402" y="2068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3" name="Line 41"/>
              <p:cNvSpPr>
                <a:spLocks noChangeShapeType="1"/>
              </p:cNvSpPr>
              <p:nvPr/>
            </p:nvSpPr>
            <p:spPr bwMode="auto">
              <a:xfrm>
                <a:off x="402" y="2386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4" name="Line 42"/>
              <p:cNvSpPr>
                <a:spLocks noChangeShapeType="1"/>
              </p:cNvSpPr>
              <p:nvPr/>
            </p:nvSpPr>
            <p:spPr bwMode="auto">
              <a:xfrm>
                <a:off x="992" y="1433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5" name="Line 43"/>
              <p:cNvSpPr>
                <a:spLocks noChangeShapeType="1"/>
              </p:cNvSpPr>
              <p:nvPr/>
            </p:nvSpPr>
            <p:spPr bwMode="auto">
              <a:xfrm>
                <a:off x="1836" y="1434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6" name="Text Box 45"/>
              <p:cNvSpPr txBox="1">
                <a:spLocks noChangeArrowheads="1"/>
              </p:cNvSpPr>
              <p:nvPr/>
            </p:nvSpPr>
            <p:spPr bwMode="auto">
              <a:xfrm>
                <a:off x="385" y="1274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78867" name="Text Box 46"/>
              <p:cNvSpPr txBox="1">
                <a:spLocks noChangeArrowheads="1"/>
              </p:cNvSpPr>
              <p:nvPr/>
            </p:nvSpPr>
            <p:spPr bwMode="auto">
              <a:xfrm>
                <a:off x="1047" y="1455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78868" name="Text Box 47"/>
              <p:cNvSpPr txBox="1">
                <a:spLocks noChangeArrowheads="1"/>
              </p:cNvSpPr>
              <p:nvPr/>
            </p:nvSpPr>
            <p:spPr bwMode="auto">
              <a:xfrm>
                <a:off x="1229" y="1116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78869" name="Text Box 48"/>
              <p:cNvSpPr txBox="1">
                <a:spLocks noChangeArrowheads="1"/>
              </p:cNvSpPr>
              <p:nvPr/>
            </p:nvSpPr>
            <p:spPr bwMode="auto">
              <a:xfrm>
                <a:off x="448" y="207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78870" name="Text Box 46"/>
              <p:cNvSpPr txBox="1">
                <a:spLocks noChangeArrowheads="1"/>
              </p:cNvSpPr>
              <p:nvPr/>
            </p:nvSpPr>
            <p:spPr bwMode="auto">
              <a:xfrm>
                <a:off x="1864" y="1463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78871" name="Text Box 48"/>
              <p:cNvSpPr txBox="1">
                <a:spLocks noChangeArrowheads="1"/>
              </p:cNvSpPr>
              <p:nvPr/>
            </p:nvSpPr>
            <p:spPr bwMode="auto">
              <a:xfrm>
                <a:off x="452" y="175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78872" name="Text Box 48"/>
              <p:cNvSpPr txBox="1">
                <a:spLocks noChangeArrowheads="1"/>
              </p:cNvSpPr>
              <p:nvPr/>
            </p:nvSpPr>
            <p:spPr bwMode="auto">
              <a:xfrm>
                <a:off x="450" y="240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78873" name="Line 41"/>
              <p:cNvSpPr>
                <a:spLocks noChangeShapeType="1"/>
              </p:cNvSpPr>
              <p:nvPr/>
            </p:nvSpPr>
            <p:spPr bwMode="auto">
              <a:xfrm>
                <a:off x="385" y="2704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4" name="Line 41"/>
              <p:cNvSpPr>
                <a:spLocks noChangeShapeType="1"/>
              </p:cNvSpPr>
              <p:nvPr/>
            </p:nvSpPr>
            <p:spPr bwMode="auto">
              <a:xfrm>
                <a:off x="385" y="3021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7" name="Text Box 48"/>
              <p:cNvSpPr txBox="1">
                <a:spLocks noChangeArrowheads="1"/>
              </p:cNvSpPr>
              <p:nvPr/>
            </p:nvSpPr>
            <p:spPr bwMode="auto">
              <a:xfrm>
                <a:off x="447" y="3036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78878" name="Text Box 48"/>
              <p:cNvSpPr txBox="1">
                <a:spLocks noChangeArrowheads="1"/>
              </p:cNvSpPr>
              <p:nvPr/>
            </p:nvSpPr>
            <p:spPr bwMode="auto">
              <a:xfrm>
                <a:off x="451" y="271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78897" name="Group 49"/>
            <p:cNvGrpSpPr>
              <a:grpSpLocks/>
            </p:cNvGrpSpPr>
            <p:nvPr/>
          </p:nvGrpSpPr>
          <p:grpSpPr bwMode="auto">
            <a:xfrm>
              <a:off x="975" y="1751"/>
              <a:ext cx="1678" cy="1566"/>
              <a:chOff x="975" y="1751"/>
              <a:chExt cx="1678" cy="1566"/>
            </a:xfrm>
          </p:grpSpPr>
          <p:sp>
            <p:nvSpPr>
              <p:cNvPr id="78882" name="Text Box 49"/>
              <p:cNvSpPr txBox="1">
                <a:spLocks noChangeArrowheads="1"/>
              </p:cNvSpPr>
              <p:nvPr/>
            </p:nvSpPr>
            <p:spPr bwMode="auto">
              <a:xfrm>
                <a:off x="975" y="175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8883" name="Text Box 49"/>
              <p:cNvSpPr txBox="1">
                <a:spLocks noChangeArrowheads="1"/>
              </p:cNvSpPr>
              <p:nvPr/>
            </p:nvSpPr>
            <p:spPr bwMode="auto">
              <a:xfrm>
                <a:off x="975" y="209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8884" name="Text Box 49"/>
              <p:cNvSpPr txBox="1">
                <a:spLocks noChangeArrowheads="1"/>
              </p:cNvSpPr>
              <p:nvPr/>
            </p:nvSpPr>
            <p:spPr bwMode="auto">
              <a:xfrm>
                <a:off x="975" y="241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8885" name="Text Box 49"/>
              <p:cNvSpPr txBox="1">
                <a:spLocks noChangeArrowheads="1"/>
              </p:cNvSpPr>
              <p:nvPr/>
            </p:nvSpPr>
            <p:spPr bwMode="auto">
              <a:xfrm>
                <a:off x="980" y="272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78886" name="Text Box 49"/>
              <p:cNvSpPr txBox="1">
                <a:spLocks noChangeArrowheads="1"/>
              </p:cNvSpPr>
              <p:nvPr/>
            </p:nvSpPr>
            <p:spPr bwMode="auto">
              <a:xfrm>
                <a:off x="975" y="302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8890" name="Text Box 49"/>
              <p:cNvSpPr txBox="1">
                <a:spLocks noChangeArrowheads="1"/>
              </p:cNvSpPr>
              <p:nvPr/>
            </p:nvSpPr>
            <p:spPr bwMode="auto">
              <a:xfrm>
                <a:off x="1832" y="1751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8891" name="Text Box 49"/>
              <p:cNvSpPr txBox="1">
                <a:spLocks noChangeArrowheads="1"/>
              </p:cNvSpPr>
              <p:nvPr/>
            </p:nvSpPr>
            <p:spPr bwMode="auto">
              <a:xfrm>
                <a:off x="1832" y="209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8892" name="Text Box 49"/>
              <p:cNvSpPr txBox="1">
                <a:spLocks noChangeArrowheads="1"/>
              </p:cNvSpPr>
              <p:nvPr/>
            </p:nvSpPr>
            <p:spPr bwMode="auto">
              <a:xfrm>
                <a:off x="1832" y="240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8893" name="Text Box 49"/>
              <p:cNvSpPr txBox="1">
                <a:spLocks noChangeArrowheads="1"/>
              </p:cNvSpPr>
              <p:nvPr/>
            </p:nvSpPr>
            <p:spPr bwMode="auto">
              <a:xfrm>
                <a:off x="1837" y="271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8894" name="Text Box 49"/>
              <p:cNvSpPr txBox="1">
                <a:spLocks noChangeArrowheads="1"/>
              </p:cNvSpPr>
              <p:nvPr/>
            </p:nvSpPr>
            <p:spPr bwMode="auto">
              <a:xfrm>
                <a:off x="1832" y="30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</p:grpSp>
      </p:grpSp>
      <p:sp>
        <p:nvSpPr>
          <p:cNvPr id="47160" name="Rectangle 56"/>
          <p:cNvSpPr>
            <a:spLocks noChangeArrowheads="1"/>
          </p:cNvSpPr>
          <p:nvPr/>
        </p:nvSpPr>
        <p:spPr bwMode="auto">
          <a:xfrm>
            <a:off x="4572000" y="1052513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8901" name="Rectangle 57"/>
          <p:cNvSpPr>
            <a:spLocks noChangeArrowheads="1"/>
          </p:cNvSpPr>
          <p:nvPr/>
        </p:nvSpPr>
        <p:spPr bwMode="auto">
          <a:xfrm>
            <a:off x="5219700" y="1555750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7164" name="Rectangle 60"/>
          <p:cNvSpPr>
            <a:spLocks noChangeArrowheads="1"/>
          </p:cNvSpPr>
          <p:nvPr/>
        </p:nvSpPr>
        <p:spPr bwMode="auto">
          <a:xfrm>
            <a:off x="4572000" y="2060575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2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8903" name="Rectangle 61"/>
          <p:cNvSpPr>
            <a:spLocks noChangeArrowheads="1"/>
          </p:cNvSpPr>
          <p:nvPr/>
        </p:nvSpPr>
        <p:spPr bwMode="auto">
          <a:xfrm>
            <a:off x="5219700" y="2563813"/>
            <a:ext cx="2592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E</a:t>
            </a:r>
          </a:p>
        </p:txBody>
      </p:sp>
      <p:sp>
        <p:nvSpPr>
          <p:cNvPr id="47166" name="Rectangle 62"/>
          <p:cNvSpPr>
            <a:spLocks noChangeArrowheads="1"/>
          </p:cNvSpPr>
          <p:nvPr/>
        </p:nvSpPr>
        <p:spPr bwMode="auto">
          <a:xfrm>
            <a:off x="4572000" y="3043238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根据原则</a:t>
            </a:r>
            <a:r>
              <a:rPr lang="en-US" altLang="zh-CN"/>
              <a:t>(</a:t>
            </a:r>
            <a:r>
              <a:rPr lang="en-US" altLang="zh-CN">
                <a:latin typeface="Times New Roman" pitchFamily="18" charset="0"/>
              </a:rPr>
              <a:t>3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78905" name="Rectangle 65"/>
          <p:cNvSpPr>
            <a:spLocks noChangeArrowheads="1"/>
          </p:cNvSpPr>
          <p:nvPr/>
        </p:nvSpPr>
        <p:spPr bwMode="auto">
          <a:xfrm>
            <a:off x="5219700" y="3500438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B</a:t>
            </a:r>
            <a:r>
              <a:rPr lang="zh-CN" altLang="en-US">
                <a:latin typeface="Times New Roman" pitchFamily="18" charset="0"/>
              </a:rPr>
              <a:t>、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C</a:t>
            </a:r>
            <a:r>
              <a:rPr lang="zh-CN" altLang="en-US">
                <a:latin typeface="Times New Roman" pitchFamily="18" charset="0"/>
              </a:rPr>
              <a:t>相邻</a:t>
            </a:r>
          </a:p>
        </p:txBody>
      </p:sp>
      <p:sp>
        <p:nvSpPr>
          <p:cNvPr id="48215" name="Text Box 87"/>
          <p:cNvSpPr txBox="1">
            <a:spLocks noChangeArrowheads="1"/>
          </p:cNvSpPr>
          <p:nvPr/>
        </p:nvSpPr>
        <p:spPr bwMode="auto">
          <a:xfrm>
            <a:off x="5510213" y="4784725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48216" name="Text Box 88"/>
          <p:cNvSpPr txBox="1">
            <a:spLocks noChangeArrowheads="1"/>
          </p:cNvSpPr>
          <p:nvPr/>
        </p:nvSpPr>
        <p:spPr bwMode="auto">
          <a:xfrm>
            <a:off x="6183313" y="4784725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48217" name="Text Box 89"/>
          <p:cNvSpPr txBox="1">
            <a:spLocks noChangeArrowheads="1"/>
          </p:cNvSpPr>
          <p:nvPr/>
        </p:nvSpPr>
        <p:spPr bwMode="auto">
          <a:xfrm>
            <a:off x="6804025" y="4787900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48218" name="Text Box 90"/>
          <p:cNvSpPr txBox="1">
            <a:spLocks noChangeArrowheads="1"/>
          </p:cNvSpPr>
          <p:nvPr/>
        </p:nvSpPr>
        <p:spPr bwMode="auto">
          <a:xfrm>
            <a:off x="7451725" y="4784725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D</a:t>
            </a:r>
          </a:p>
        </p:txBody>
      </p:sp>
      <p:grpSp>
        <p:nvGrpSpPr>
          <p:cNvPr id="78936" name="Group 88"/>
          <p:cNvGrpSpPr>
            <a:grpSpLocks/>
          </p:cNvGrpSpPr>
          <p:nvPr/>
        </p:nvGrpSpPr>
        <p:grpSpPr bwMode="auto">
          <a:xfrm>
            <a:off x="4572000" y="4005263"/>
            <a:ext cx="3630613" cy="2036762"/>
            <a:chOff x="2965" y="2646"/>
            <a:chExt cx="2287" cy="1283"/>
          </a:xfrm>
        </p:grpSpPr>
        <p:grpSp>
          <p:nvGrpSpPr>
            <p:cNvPr id="78926" name="Group 78"/>
            <p:cNvGrpSpPr>
              <a:grpSpLocks/>
            </p:cNvGrpSpPr>
            <p:nvPr/>
          </p:nvGrpSpPr>
          <p:grpSpPr bwMode="auto">
            <a:xfrm>
              <a:off x="2965" y="2646"/>
              <a:ext cx="1132" cy="469"/>
              <a:chOff x="4832" y="2659"/>
              <a:chExt cx="1132" cy="469"/>
            </a:xfrm>
          </p:grpSpPr>
          <p:sp>
            <p:nvSpPr>
              <p:cNvPr id="78919" name="Line 75"/>
              <p:cNvSpPr>
                <a:spLocks noChangeShapeType="1"/>
              </p:cNvSpPr>
              <p:nvPr/>
            </p:nvSpPr>
            <p:spPr bwMode="auto">
              <a:xfrm flipH="1" flipV="1">
                <a:off x="5104" y="2766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20" name="Text Box 76"/>
              <p:cNvSpPr txBox="1">
                <a:spLocks noChangeArrowheads="1"/>
              </p:cNvSpPr>
              <p:nvPr/>
            </p:nvSpPr>
            <p:spPr bwMode="auto">
              <a:xfrm>
                <a:off x="5149" y="2659"/>
                <a:ext cx="81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Q2Q1</a:t>
                </a:r>
              </a:p>
            </p:txBody>
          </p:sp>
          <p:sp>
            <p:nvSpPr>
              <p:cNvPr id="78921" name="Text Box 77"/>
              <p:cNvSpPr txBox="1">
                <a:spLocks noChangeArrowheads="1"/>
              </p:cNvSpPr>
              <p:nvPr/>
            </p:nvSpPr>
            <p:spPr bwMode="auto">
              <a:xfrm>
                <a:off x="4832" y="2840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Q0</a:t>
                </a:r>
              </a:p>
            </p:txBody>
          </p:sp>
        </p:grpSp>
        <p:grpSp>
          <p:nvGrpSpPr>
            <p:cNvPr id="78935" name="Group 87"/>
            <p:cNvGrpSpPr>
              <a:grpSpLocks/>
            </p:cNvGrpSpPr>
            <p:nvPr/>
          </p:nvGrpSpPr>
          <p:grpSpPr bwMode="auto">
            <a:xfrm>
              <a:off x="3228" y="2825"/>
              <a:ext cx="2024" cy="1104"/>
              <a:chOff x="3228" y="2825"/>
              <a:chExt cx="2024" cy="1104"/>
            </a:xfrm>
          </p:grpSpPr>
          <p:sp>
            <p:nvSpPr>
              <p:cNvPr id="78913" name="Text Box 71"/>
              <p:cNvSpPr txBox="1">
                <a:spLocks noChangeArrowheads="1"/>
              </p:cNvSpPr>
              <p:nvPr/>
            </p:nvSpPr>
            <p:spPr bwMode="auto">
              <a:xfrm>
                <a:off x="3596" y="2825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78914" name="Text Box 72"/>
              <p:cNvSpPr txBox="1">
                <a:spLocks noChangeArrowheads="1"/>
              </p:cNvSpPr>
              <p:nvPr/>
            </p:nvSpPr>
            <p:spPr bwMode="auto">
              <a:xfrm>
                <a:off x="4004" y="2825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</a:t>
                </a:r>
              </a:p>
            </p:txBody>
          </p:sp>
          <p:grpSp>
            <p:nvGrpSpPr>
              <p:cNvPr id="78915" name="Group 79"/>
              <p:cNvGrpSpPr>
                <a:grpSpLocks/>
              </p:cNvGrpSpPr>
              <p:nvPr/>
            </p:nvGrpSpPr>
            <p:grpSpPr bwMode="auto">
              <a:xfrm>
                <a:off x="3228" y="3179"/>
                <a:ext cx="421" cy="697"/>
                <a:chOff x="884" y="2091"/>
                <a:chExt cx="421" cy="697"/>
              </a:xfrm>
            </p:grpSpPr>
            <p:sp>
              <p:nvSpPr>
                <p:cNvPr id="7891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884" y="209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7891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884" y="2500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78932" name="Group 84"/>
              <p:cNvGrpSpPr>
                <a:grpSpLocks/>
              </p:cNvGrpSpPr>
              <p:nvPr/>
            </p:nvGrpSpPr>
            <p:grpSpPr bwMode="auto">
              <a:xfrm>
                <a:off x="3596" y="3112"/>
                <a:ext cx="1635" cy="817"/>
                <a:chOff x="3596" y="3112"/>
                <a:chExt cx="1635" cy="817"/>
              </a:xfrm>
            </p:grpSpPr>
            <p:grpSp>
              <p:nvGrpSpPr>
                <p:cNvPr id="78907" name="Group 61"/>
                <p:cNvGrpSpPr>
                  <a:grpSpLocks/>
                </p:cNvGrpSpPr>
                <p:nvPr/>
              </p:nvGrpSpPr>
              <p:grpSpPr bwMode="auto">
                <a:xfrm>
                  <a:off x="3596" y="3113"/>
                  <a:ext cx="817" cy="816"/>
                  <a:chOff x="1247" y="981"/>
                  <a:chExt cx="817" cy="816"/>
                </a:xfrm>
              </p:grpSpPr>
              <p:sp>
                <p:nvSpPr>
                  <p:cNvPr id="7890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981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0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389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1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981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11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1389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8927" name="Group 61"/>
                <p:cNvGrpSpPr>
                  <a:grpSpLocks/>
                </p:cNvGrpSpPr>
                <p:nvPr/>
              </p:nvGrpSpPr>
              <p:grpSpPr bwMode="auto">
                <a:xfrm>
                  <a:off x="4414" y="3112"/>
                  <a:ext cx="817" cy="816"/>
                  <a:chOff x="1247" y="981"/>
                  <a:chExt cx="817" cy="816"/>
                </a:xfrm>
              </p:grpSpPr>
              <p:sp>
                <p:nvSpPr>
                  <p:cNvPr id="78928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981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29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389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30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981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31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1656" y="1389"/>
                    <a:ext cx="408" cy="408"/>
                  </a:xfrm>
                  <a:prstGeom prst="rect">
                    <a:avLst/>
                  </a:prstGeom>
                  <a:noFill/>
                  <a:ln w="2222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933" name="Text Box 71"/>
              <p:cNvSpPr txBox="1">
                <a:spLocks noChangeArrowheads="1"/>
              </p:cNvSpPr>
              <p:nvPr/>
            </p:nvSpPr>
            <p:spPr bwMode="auto">
              <a:xfrm>
                <a:off x="4423" y="283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78934" name="Text Box 72"/>
              <p:cNvSpPr txBox="1">
                <a:spLocks noChangeArrowheads="1"/>
              </p:cNvSpPr>
              <p:nvPr/>
            </p:nvSpPr>
            <p:spPr bwMode="auto">
              <a:xfrm>
                <a:off x="4831" y="283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</a:p>
            </p:txBody>
          </p:sp>
        </p:grpSp>
      </p:grpSp>
      <p:sp>
        <p:nvSpPr>
          <p:cNvPr id="2" name="Text Box 90"/>
          <p:cNvSpPr txBox="1">
            <a:spLocks noChangeArrowheads="1"/>
          </p:cNvSpPr>
          <p:nvPr/>
        </p:nvSpPr>
        <p:spPr bwMode="auto">
          <a:xfrm>
            <a:off x="6169025" y="5465763"/>
            <a:ext cx="739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C</a:t>
            </a:r>
          </a:p>
        </p:txBody>
      </p:sp>
      <p:sp>
        <p:nvSpPr>
          <p:cNvPr id="3" name="Text Box 90"/>
          <p:cNvSpPr txBox="1">
            <a:spLocks noChangeArrowheads="1"/>
          </p:cNvSpPr>
          <p:nvPr/>
        </p:nvSpPr>
        <p:spPr bwMode="auto">
          <a:xfrm>
            <a:off x="7451725" y="5441950"/>
            <a:ext cx="739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8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47160" grpId="0"/>
      <p:bldP spid="78901" grpId="0"/>
      <p:bldP spid="47164" grpId="0"/>
      <p:bldP spid="78903" grpId="0"/>
      <p:bldP spid="47166" grpId="0"/>
      <p:bldP spid="78905" grpId="0"/>
      <p:bldP spid="48215" grpId="0"/>
      <p:bldP spid="48216" grpId="0"/>
      <p:bldP spid="48217" grpId="0"/>
      <p:bldP spid="48218" grpId="0"/>
      <p:bldP spid="2" grpId="0"/>
      <p:bldP spid="2" grpId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文本框 2"/>
          <p:cNvSpPr txBox="1">
            <a:spLocks noChangeArrowheads="1"/>
          </p:cNvSpPr>
          <p:nvPr/>
        </p:nvSpPr>
        <p:spPr bwMode="auto">
          <a:xfrm>
            <a:off x="107950" y="284163"/>
            <a:ext cx="59039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建立原始状态表（描述）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539750" y="981075"/>
            <a:ext cx="4216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/>
              <a:t>* 考虑几个方面问题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612775" y="1830388"/>
            <a:ext cx="589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a</a:t>
            </a:r>
            <a:r>
              <a:rPr kumimoji="1" lang="zh-CN" altLang="en-US" sz="2800"/>
              <a:t>、设计成</a:t>
            </a:r>
            <a:r>
              <a:rPr kumimoji="1" lang="en-US" altLang="zh-CN" sz="2800">
                <a:latin typeface="Times New Roman" pitchFamily="18" charset="0"/>
              </a:rPr>
              <a:t>Mealy</a:t>
            </a:r>
            <a:r>
              <a:rPr kumimoji="1" lang="zh-CN" altLang="en-US" sz="2800"/>
              <a:t>型还是</a:t>
            </a:r>
            <a:r>
              <a:rPr kumimoji="1" lang="en-US" altLang="zh-CN" sz="2800">
                <a:latin typeface="Times New Roman" pitchFamily="18" charset="0"/>
              </a:rPr>
              <a:t>Moore</a:t>
            </a:r>
            <a:r>
              <a:rPr kumimoji="1" lang="zh-CN" altLang="en-US" sz="2800"/>
              <a:t>型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612775" y="2420938"/>
            <a:ext cx="3387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b</a:t>
            </a:r>
            <a:r>
              <a:rPr kumimoji="1" lang="zh-CN" altLang="en-US" sz="2800"/>
              <a:t>、设立初始状态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587375" y="2971800"/>
            <a:ext cx="6937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在输入信号开始作用</a:t>
            </a:r>
            <a:r>
              <a:rPr kumimoji="1" lang="zh-CN" altLang="en-US">
                <a:solidFill>
                  <a:schemeClr val="hlink"/>
                </a:solidFill>
              </a:rPr>
              <a:t>之前</a:t>
            </a:r>
            <a:r>
              <a:rPr kumimoji="1" lang="zh-CN" altLang="en-US"/>
              <a:t>的状态称为</a:t>
            </a:r>
            <a:r>
              <a:rPr kumimoji="1" lang="zh-CN" altLang="en-US">
                <a:solidFill>
                  <a:schemeClr val="folHlink"/>
                </a:solidFill>
              </a:rPr>
              <a:t>初始状态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671513" y="3486150"/>
            <a:ext cx="5327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c</a:t>
            </a:r>
            <a:r>
              <a:rPr kumimoji="1" lang="zh-CN" altLang="en-US" sz="2800"/>
              <a:t>、确定时序电路中状态数目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25475" y="4076700"/>
            <a:ext cx="5688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d</a:t>
            </a:r>
            <a:r>
              <a:rPr kumimoji="1" lang="zh-CN" altLang="en-US" sz="2800"/>
              <a:t>、确定各时刻电路的输出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395288" y="4756150"/>
            <a:ext cx="8496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>
                <a:solidFill>
                  <a:srgbClr val="FF0000"/>
                </a:solidFill>
              </a:rPr>
              <a:t>  注意：</a:t>
            </a:r>
            <a:r>
              <a:rPr kumimoji="1" lang="zh-CN" altLang="en-US"/>
              <a:t>在描述一个逻辑问题的原始状态图和原始状态表中，状态数目不一定能达到最少，这一点无关紧要，因为可以对它再进行状态化简。设计者应把清晰、</a:t>
            </a:r>
            <a:r>
              <a:rPr kumimoji="1" lang="zh-CN" altLang="en-US">
                <a:solidFill>
                  <a:schemeClr val="folHlink"/>
                </a:solidFill>
              </a:rPr>
              <a:t>正确地描述</a:t>
            </a:r>
            <a:r>
              <a:rPr kumimoji="1" lang="zh-CN" altLang="en-US"/>
              <a:t>设计要求放在第一位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25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2" grpId="0"/>
      <p:bldP spid="22553" grpId="0"/>
      <p:bldP spid="22554" grpId="0"/>
      <p:bldP spid="22555" grpId="0"/>
      <p:bldP spid="22556" grpId="0"/>
      <p:bldP spid="22557" grpId="0"/>
      <p:bldP spid="225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79879" name="Text Box 17"/>
          <p:cNvSpPr txBox="1">
            <a:spLocks noChangeArrowheads="1"/>
          </p:cNvSpPr>
          <p:nvPr/>
        </p:nvSpPr>
        <p:spPr bwMode="auto">
          <a:xfrm>
            <a:off x="468313" y="836613"/>
            <a:ext cx="424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宋体" charset="-122"/>
              </a:rPr>
              <a:t>*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zh-CN" altLang="en-US" sz="2800">
                <a:latin typeface="Times New Roman" pitchFamily="18" charset="0"/>
              </a:rPr>
              <a:t>激励函数和输出函数</a:t>
            </a:r>
            <a:endParaRPr lang="zh-CN" altLang="en-US" sz="2800"/>
          </a:p>
        </p:txBody>
      </p: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473075" y="1412875"/>
            <a:ext cx="3883025" cy="3025775"/>
            <a:chOff x="207" y="1434"/>
            <a:chExt cx="2446" cy="1906"/>
          </a:xfrm>
        </p:grpSpPr>
        <p:grpSp>
          <p:nvGrpSpPr>
            <p:cNvPr id="79912" name="Group 40"/>
            <p:cNvGrpSpPr>
              <a:grpSpLocks/>
            </p:cNvGrpSpPr>
            <p:nvPr/>
          </p:nvGrpSpPr>
          <p:grpSpPr bwMode="auto">
            <a:xfrm>
              <a:off x="207" y="1434"/>
              <a:ext cx="2401" cy="1906"/>
              <a:chOff x="207" y="1434"/>
              <a:chExt cx="2401" cy="1906"/>
            </a:xfrm>
          </p:grpSpPr>
          <p:sp>
            <p:nvSpPr>
              <p:cNvPr id="79882" name="Line 36"/>
              <p:cNvSpPr>
                <a:spLocks noChangeShapeType="1"/>
              </p:cNvSpPr>
              <p:nvPr/>
            </p:nvSpPr>
            <p:spPr bwMode="auto">
              <a:xfrm>
                <a:off x="249" y="1434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3" name="Line 37"/>
              <p:cNvSpPr>
                <a:spLocks noChangeShapeType="1"/>
              </p:cNvSpPr>
              <p:nvPr/>
            </p:nvSpPr>
            <p:spPr bwMode="auto">
              <a:xfrm>
                <a:off x="249" y="3340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4" name="Line 38"/>
              <p:cNvSpPr>
                <a:spLocks noChangeShapeType="1"/>
              </p:cNvSpPr>
              <p:nvPr/>
            </p:nvSpPr>
            <p:spPr bwMode="auto">
              <a:xfrm>
                <a:off x="993" y="1434"/>
                <a:ext cx="0" cy="19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5" name="Line 39"/>
              <p:cNvSpPr>
                <a:spLocks noChangeShapeType="1"/>
              </p:cNvSpPr>
              <p:nvPr/>
            </p:nvSpPr>
            <p:spPr bwMode="auto">
              <a:xfrm>
                <a:off x="249" y="1752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6" name="Line 40"/>
              <p:cNvSpPr>
                <a:spLocks noChangeShapeType="1"/>
              </p:cNvSpPr>
              <p:nvPr/>
            </p:nvSpPr>
            <p:spPr bwMode="auto">
              <a:xfrm>
                <a:off x="249" y="2069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7" name="Line 41"/>
              <p:cNvSpPr>
                <a:spLocks noChangeShapeType="1"/>
              </p:cNvSpPr>
              <p:nvPr/>
            </p:nvSpPr>
            <p:spPr bwMode="auto">
              <a:xfrm>
                <a:off x="249" y="2387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9" name="Line 43"/>
              <p:cNvSpPr>
                <a:spLocks noChangeShapeType="1"/>
              </p:cNvSpPr>
              <p:nvPr/>
            </p:nvSpPr>
            <p:spPr bwMode="auto">
              <a:xfrm>
                <a:off x="1837" y="1435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0" name="Text Box 45"/>
              <p:cNvSpPr txBox="1">
                <a:spLocks noChangeArrowheads="1"/>
              </p:cNvSpPr>
              <p:nvPr/>
            </p:nvSpPr>
            <p:spPr bwMode="auto">
              <a:xfrm>
                <a:off x="207" y="1464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Q2Q1Q0</a:t>
                </a:r>
              </a:p>
            </p:txBody>
          </p:sp>
          <p:sp>
            <p:nvSpPr>
              <p:cNvPr id="79891" name="Text Box 46"/>
              <p:cNvSpPr txBox="1">
                <a:spLocks noChangeArrowheads="1"/>
              </p:cNvSpPr>
              <p:nvPr/>
            </p:nvSpPr>
            <p:spPr bwMode="auto">
              <a:xfrm>
                <a:off x="1048" y="1456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79893" name="Text Box 48"/>
              <p:cNvSpPr txBox="1">
                <a:spLocks noChangeArrowheads="1"/>
              </p:cNvSpPr>
              <p:nvPr/>
            </p:nvSpPr>
            <p:spPr bwMode="auto">
              <a:xfrm>
                <a:off x="387" y="207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79894" name="Text Box 46"/>
              <p:cNvSpPr txBox="1">
                <a:spLocks noChangeArrowheads="1"/>
              </p:cNvSpPr>
              <p:nvPr/>
            </p:nvSpPr>
            <p:spPr bwMode="auto">
              <a:xfrm>
                <a:off x="1865" y="1464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79895" name="Text Box 48"/>
              <p:cNvSpPr txBox="1">
                <a:spLocks noChangeArrowheads="1"/>
              </p:cNvSpPr>
              <p:nvPr/>
            </p:nvSpPr>
            <p:spPr bwMode="auto">
              <a:xfrm>
                <a:off x="391" y="175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79896" name="Text Box 48"/>
              <p:cNvSpPr txBox="1">
                <a:spLocks noChangeArrowheads="1"/>
              </p:cNvSpPr>
              <p:nvPr/>
            </p:nvSpPr>
            <p:spPr bwMode="auto">
              <a:xfrm>
                <a:off x="389" y="2409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79897" name="Line 41"/>
              <p:cNvSpPr>
                <a:spLocks noChangeShapeType="1"/>
              </p:cNvSpPr>
              <p:nvPr/>
            </p:nvSpPr>
            <p:spPr bwMode="auto">
              <a:xfrm>
                <a:off x="249" y="2705"/>
                <a:ext cx="2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8" name="Line 41"/>
              <p:cNvSpPr>
                <a:spLocks noChangeShapeType="1"/>
              </p:cNvSpPr>
              <p:nvPr/>
            </p:nvSpPr>
            <p:spPr bwMode="auto">
              <a:xfrm>
                <a:off x="249" y="3022"/>
                <a:ext cx="2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9" name="Text Box 48"/>
              <p:cNvSpPr txBox="1">
                <a:spLocks noChangeArrowheads="1"/>
              </p:cNvSpPr>
              <p:nvPr/>
            </p:nvSpPr>
            <p:spPr bwMode="auto">
              <a:xfrm>
                <a:off x="386" y="303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79900" name="Text Box 48"/>
              <p:cNvSpPr txBox="1">
                <a:spLocks noChangeArrowheads="1"/>
              </p:cNvSpPr>
              <p:nvPr/>
            </p:nvSpPr>
            <p:spPr bwMode="auto">
              <a:xfrm>
                <a:off x="390" y="271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79901" name="Group 29"/>
            <p:cNvGrpSpPr>
              <a:grpSpLocks/>
            </p:cNvGrpSpPr>
            <p:nvPr/>
          </p:nvGrpSpPr>
          <p:grpSpPr bwMode="auto">
            <a:xfrm>
              <a:off x="975" y="1752"/>
              <a:ext cx="1678" cy="1566"/>
              <a:chOff x="975" y="1751"/>
              <a:chExt cx="1678" cy="1566"/>
            </a:xfrm>
          </p:grpSpPr>
          <p:sp>
            <p:nvSpPr>
              <p:cNvPr id="79902" name="Text Box 49"/>
              <p:cNvSpPr txBox="1">
                <a:spLocks noChangeArrowheads="1"/>
              </p:cNvSpPr>
              <p:nvPr/>
            </p:nvSpPr>
            <p:spPr bwMode="auto">
              <a:xfrm>
                <a:off x="975" y="175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B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03" name="Text Box 49"/>
              <p:cNvSpPr txBox="1">
                <a:spLocks noChangeArrowheads="1"/>
              </p:cNvSpPr>
              <p:nvPr/>
            </p:nvSpPr>
            <p:spPr bwMode="auto">
              <a:xfrm>
                <a:off x="975" y="209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04" name="Text Box 49"/>
              <p:cNvSpPr txBox="1">
                <a:spLocks noChangeArrowheads="1"/>
              </p:cNvSpPr>
              <p:nvPr/>
            </p:nvSpPr>
            <p:spPr bwMode="auto">
              <a:xfrm>
                <a:off x="975" y="241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05" name="Text Box 49"/>
              <p:cNvSpPr txBox="1">
                <a:spLocks noChangeArrowheads="1"/>
              </p:cNvSpPr>
              <p:nvPr/>
            </p:nvSpPr>
            <p:spPr bwMode="auto">
              <a:xfrm>
                <a:off x="980" y="272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79906" name="Text Box 49"/>
              <p:cNvSpPr txBox="1">
                <a:spLocks noChangeArrowheads="1"/>
              </p:cNvSpPr>
              <p:nvPr/>
            </p:nvSpPr>
            <p:spPr bwMode="auto">
              <a:xfrm>
                <a:off x="975" y="302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07" name="Text Box 49"/>
              <p:cNvSpPr txBox="1">
                <a:spLocks noChangeArrowheads="1"/>
              </p:cNvSpPr>
              <p:nvPr/>
            </p:nvSpPr>
            <p:spPr bwMode="auto">
              <a:xfrm>
                <a:off x="1832" y="1751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08" name="Text Box 49"/>
              <p:cNvSpPr txBox="1">
                <a:spLocks noChangeArrowheads="1"/>
              </p:cNvSpPr>
              <p:nvPr/>
            </p:nvSpPr>
            <p:spPr bwMode="auto">
              <a:xfrm>
                <a:off x="1832" y="209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E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09" name="Text Box 49"/>
              <p:cNvSpPr txBox="1">
                <a:spLocks noChangeArrowheads="1"/>
              </p:cNvSpPr>
              <p:nvPr/>
            </p:nvSpPr>
            <p:spPr bwMode="auto">
              <a:xfrm>
                <a:off x="1832" y="240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10" name="Text Box 49"/>
              <p:cNvSpPr txBox="1">
                <a:spLocks noChangeArrowheads="1"/>
              </p:cNvSpPr>
              <p:nvPr/>
            </p:nvSpPr>
            <p:spPr bwMode="auto">
              <a:xfrm>
                <a:off x="1837" y="271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11" name="Text Box 49"/>
              <p:cNvSpPr txBox="1">
                <a:spLocks noChangeArrowheads="1"/>
              </p:cNvSpPr>
              <p:nvPr/>
            </p:nvSpPr>
            <p:spPr bwMode="auto">
              <a:xfrm>
                <a:off x="1832" y="302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</p:grpSp>
      </p:grpSp>
      <p:grpSp>
        <p:nvGrpSpPr>
          <p:cNvPr id="79944" name="Group 72"/>
          <p:cNvGrpSpPr>
            <a:grpSpLocks/>
          </p:cNvGrpSpPr>
          <p:nvPr/>
        </p:nvGrpSpPr>
        <p:grpSpPr bwMode="auto">
          <a:xfrm>
            <a:off x="395288" y="4437063"/>
            <a:ext cx="3630612" cy="2036762"/>
            <a:chOff x="249" y="2840"/>
            <a:chExt cx="2287" cy="1283"/>
          </a:xfrm>
        </p:grpSpPr>
        <p:sp>
          <p:nvSpPr>
            <p:cNvPr id="48215" name="Text Box 87"/>
            <p:cNvSpPr txBox="1">
              <a:spLocks noChangeArrowheads="1"/>
            </p:cNvSpPr>
            <p:nvPr/>
          </p:nvSpPr>
          <p:spPr bwMode="auto">
            <a:xfrm>
              <a:off x="840" y="3331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8216" name="Text Box 88"/>
            <p:cNvSpPr txBox="1">
              <a:spLocks noChangeArrowheads="1"/>
            </p:cNvSpPr>
            <p:nvPr/>
          </p:nvSpPr>
          <p:spPr bwMode="auto">
            <a:xfrm>
              <a:off x="1264" y="3331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8217" name="Text Box 89"/>
            <p:cNvSpPr txBox="1">
              <a:spLocks noChangeArrowheads="1"/>
            </p:cNvSpPr>
            <p:nvPr/>
          </p:nvSpPr>
          <p:spPr bwMode="auto">
            <a:xfrm>
              <a:off x="1655" y="3333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8218" name="Text Box 90"/>
            <p:cNvSpPr txBox="1">
              <a:spLocks noChangeArrowheads="1"/>
            </p:cNvSpPr>
            <p:nvPr/>
          </p:nvSpPr>
          <p:spPr bwMode="auto">
            <a:xfrm>
              <a:off x="2063" y="3331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grpSp>
          <p:nvGrpSpPr>
            <p:cNvPr id="79918" name="Group 46"/>
            <p:cNvGrpSpPr>
              <a:grpSpLocks/>
            </p:cNvGrpSpPr>
            <p:nvPr/>
          </p:nvGrpSpPr>
          <p:grpSpPr bwMode="auto">
            <a:xfrm>
              <a:off x="249" y="2840"/>
              <a:ext cx="2287" cy="1283"/>
              <a:chOff x="2965" y="2646"/>
              <a:chExt cx="2287" cy="1283"/>
            </a:xfrm>
          </p:grpSpPr>
          <p:grpSp>
            <p:nvGrpSpPr>
              <p:cNvPr id="79919" name="Group 47"/>
              <p:cNvGrpSpPr>
                <a:grpSpLocks/>
              </p:cNvGrpSpPr>
              <p:nvPr/>
            </p:nvGrpSpPr>
            <p:grpSpPr bwMode="auto">
              <a:xfrm>
                <a:off x="2965" y="2646"/>
                <a:ext cx="1132" cy="469"/>
                <a:chOff x="4832" y="2659"/>
                <a:chExt cx="1132" cy="469"/>
              </a:xfrm>
            </p:grpSpPr>
            <p:sp>
              <p:nvSpPr>
                <p:cNvPr id="79920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5104" y="2766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21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5149" y="2659"/>
                  <a:ext cx="81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Q2Q1</a:t>
                  </a:r>
                </a:p>
              </p:txBody>
            </p:sp>
            <p:sp>
              <p:nvSpPr>
                <p:cNvPr id="79922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832" y="2840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Q0</a:t>
                  </a:r>
                </a:p>
              </p:txBody>
            </p:sp>
          </p:grpSp>
          <p:grpSp>
            <p:nvGrpSpPr>
              <p:cNvPr id="79923" name="Group 51"/>
              <p:cNvGrpSpPr>
                <a:grpSpLocks/>
              </p:cNvGrpSpPr>
              <p:nvPr/>
            </p:nvGrpSpPr>
            <p:grpSpPr bwMode="auto">
              <a:xfrm>
                <a:off x="3228" y="2825"/>
                <a:ext cx="2024" cy="1104"/>
                <a:chOff x="3228" y="2825"/>
                <a:chExt cx="2024" cy="1104"/>
              </a:xfrm>
            </p:grpSpPr>
            <p:sp>
              <p:nvSpPr>
                <p:cNvPr id="7992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596" y="2825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00</a:t>
                  </a:r>
                </a:p>
              </p:txBody>
            </p:sp>
            <p:sp>
              <p:nvSpPr>
                <p:cNvPr id="7992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004" y="2825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01</a:t>
                  </a:r>
                </a:p>
              </p:txBody>
            </p:sp>
            <p:grpSp>
              <p:nvGrpSpPr>
                <p:cNvPr id="79926" name="Group 79"/>
                <p:cNvGrpSpPr>
                  <a:grpSpLocks/>
                </p:cNvGrpSpPr>
                <p:nvPr/>
              </p:nvGrpSpPr>
              <p:grpSpPr bwMode="auto">
                <a:xfrm>
                  <a:off x="3228" y="3179"/>
                  <a:ext cx="421" cy="697"/>
                  <a:chOff x="884" y="2091"/>
                  <a:chExt cx="421" cy="697"/>
                </a:xfrm>
              </p:grpSpPr>
              <p:sp>
                <p:nvSpPr>
                  <p:cNvPr id="79927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" y="2091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79928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84" y="2500"/>
                    <a:ext cx="421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>
                        <a:solidFill>
                          <a:schemeClr val="hlink"/>
                        </a:solidFill>
                        <a:latin typeface="Times New Roman" pitchFamily="18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9929" name="Group 57"/>
                <p:cNvGrpSpPr>
                  <a:grpSpLocks/>
                </p:cNvGrpSpPr>
                <p:nvPr/>
              </p:nvGrpSpPr>
              <p:grpSpPr bwMode="auto">
                <a:xfrm>
                  <a:off x="3596" y="3112"/>
                  <a:ext cx="1635" cy="817"/>
                  <a:chOff x="3596" y="3112"/>
                  <a:chExt cx="1635" cy="817"/>
                </a:xfrm>
              </p:grpSpPr>
              <p:grpSp>
                <p:nvGrpSpPr>
                  <p:cNvPr id="79930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3596" y="3113"/>
                    <a:ext cx="817" cy="816"/>
                    <a:chOff x="1247" y="981"/>
                    <a:chExt cx="817" cy="816"/>
                  </a:xfrm>
                </p:grpSpPr>
                <p:sp>
                  <p:nvSpPr>
                    <p:cNvPr id="79931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7" y="981"/>
                      <a:ext cx="408" cy="40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932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7" y="1389"/>
                      <a:ext cx="408" cy="40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93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981"/>
                      <a:ext cx="408" cy="40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934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1389"/>
                      <a:ext cx="408" cy="40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9935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4414" y="3112"/>
                    <a:ext cx="817" cy="816"/>
                    <a:chOff x="1247" y="981"/>
                    <a:chExt cx="817" cy="816"/>
                  </a:xfrm>
                </p:grpSpPr>
                <p:sp>
                  <p:nvSpPr>
                    <p:cNvPr id="79936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7" y="981"/>
                      <a:ext cx="408" cy="40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937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7" y="1389"/>
                      <a:ext cx="408" cy="40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938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981"/>
                      <a:ext cx="408" cy="40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939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56" y="1389"/>
                      <a:ext cx="408" cy="408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994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4423" y="283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11</a:t>
                  </a:r>
                </a:p>
              </p:txBody>
            </p:sp>
            <p:sp>
              <p:nvSpPr>
                <p:cNvPr id="7994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4831" y="2832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10</a:t>
                  </a:r>
                </a:p>
              </p:txBody>
            </p:sp>
          </p:grpSp>
        </p:grpSp>
        <p:sp>
          <p:nvSpPr>
            <p:cNvPr id="2" name="Text Box 90"/>
            <p:cNvSpPr txBox="1">
              <a:spLocks noChangeArrowheads="1"/>
            </p:cNvSpPr>
            <p:nvPr/>
          </p:nvSpPr>
          <p:spPr bwMode="auto">
            <a:xfrm>
              <a:off x="2063" y="3745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E</a:t>
              </a:r>
            </a:p>
          </p:txBody>
        </p:sp>
      </p:grpSp>
      <p:grpSp>
        <p:nvGrpSpPr>
          <p:cNvPr id="79976" name="Group 104"/>
          <p:cNvGrpSpPr>
            <a:grpSpLocks/>
          </p:cNvGrpSpPr>
          <p:nvPr/>
        </p:nvGrpSpPr>
        <p:grpSpPr bwMode="auto">
          <a:xfrm>
            <a:off x="4932363" y="1557338"/>
            <a:ext cx="3887787" cy="3025775"/>
            <a:chOff x="3107" y="981"/>
            <a:chExt cx="2449" cy="1906"/>
          </a:xfrm>
        </p:grpSpPr>
        <p:grpSp>
          <p:nvGrpSpPr>
            <p:cNvPr id="79946" name="Group 74"/>
            <p:cNvGrpSpPr>
              <a:grpSpLocks/>
            </p:cNvGrpSpPr>
            <p:nvPr/>
          </p:nvGrpSpPr>
          <p:grpSpPr bwMode="auto">
            <a:xfrm>
              <a:off x="3107" y="981"/>
              <a:ext cx="2401" cy="1906"/>
              <a:chOff x="207" y="1434"/>
              <a:chExt cx="2401" cy="1906"/>
            </a:xfrm>
          </p:grpSpPr>
          <p:sp>
            <p:nvSpPr>
              <p:cNvPr id="79947" name="Line 36"/>
              <p:cNvSpPr>
                <a:spLocks noChangeShapeType="1"/>
              </p:cNvSpPr>
              <p:nvPr/>
            </p:nvSpPr>
            <p:spPr bwMode="auto">
              <a:xfrm>
                <a:off x="249" y="1434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48" name="Line 37"/>
              <p:cNvSpPr>
                <a:spLocks noChangeShapeType="1"/>
              </p:cNvSpPr>
              <p:nvPr/>
            </p:nvSpPr>
            <p:spPr bwMode="auto">
              <a:xfrm>
                <a:off x="249" y="3340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49" name="Line 38"/>
              <p:cNvSpPr>
                <a:spLocks noChangeShapeType="1"/>
              </p:cNvSpPr>
              <p:nvPr/>
            </p:nvSpPr>
            <p:spPr bwMode="auto">
              <a:xfrm>
                <a:off x="993" y="1434"/>
                <a:ext cx="0" cy="19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50" name="Line 39"/>
              <p:cNvSpPr>
                <a:spLocks noChangeShapeType="1"/>
              </p:cNvSpPr>
              <p:nvPr/>
            </p:nvSpPr>
            <p:spPr bwMode="auto">
              <a:xfrm>
                <a:off x="249" y="1752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51" name="Line 40"/>
              <p:cNvSpPr>
                <a:spLocks noChangeShapeType="1"/>
              </p:cNvSpPr>
              <p:nvPr/>
            </p:nvSpPr>
            <p:spPr bwMode="auto">
              <a:xfrm>
                <a:off x="249" y="2069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52" name="Line 41"/>
              <p:cNvSpPr>
                <a:spLocks noChangeShapeType="1"/>
              </p:cNvSpPr>
              <p:nvPr/>
            </p:nvSpPr>
            <p:spPr bwMode="auto">
              <a:xfrm>
                <a:off x="249" y="2387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53" name="Line 43"/>
              <p:cNvSpPr>
                <a:spLocks noChangeShapeType="1"/>
              </p:cNvSpPr>
              <p:nvPr/>
            </p:nvSpPr>
            <p:spPr bwMode="auto">
              <a:xfrm>
                <a:off x="1837" y="1435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54" name="Text Box 45"/>
              <p:cNvSpPr txBox="1">
                <a:spLocks noChangeArrowheads="1"/>
              </p:cNvSpPr>
              <p:nvPr/>
            </p:nvSpPr>
            <p:spPr bwMode="auto">
              <a:xfrm>
                <a:off x="207" y="1464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Q2Q1Q0</a:t>
                </a:r>
              </a:p>
            </p:txBody>
          </p:sp>
          <p:sp>
            <p:nvSpPr>
              <p:cNvPr id="79955" name="Text Box 46"/>
              <p:cNvSpPr txBox="1">
                <a:spLocks noChangeArrowheads="1"/>
              </p:cNvSpPr>
              <p:nvPr/>
            </p:nvSpPr>
            <p:spPr bwMode="auto">
              <a:xfrm>
                <a:off x="1048" y="1456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79956" name="Text Box 48"/>
              <p:cNvSpPr txBox="1">
                <a:spLocks noChangeArrowheads="1"/>
              </p:cNvSpPr>
              <p:nvPr/>
            </p:nvSpPr>
            <p:spPr bwMode="auto">
              <a:xfrm>
                <a:off x="387" y="207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79957" name="Text Box 46"/>
              <p:cNvSpPr txBox="1">
                <a:spLocks noChangeArrowheads="1"/>
              </p:cNvSpPr>
              <p:nvPr/>
            </p:nvSpPr>
            <p:spPr bwMode="auto">
              <a:xfrm>
                <a:off x="1865" y="1464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79958" name="Text Box 48"/>
              <p:cNvSpPr txBox="1">
                <a:spLocks noChangeArrowheads="1"/>
              </p:cNvSpPr>
              <p:nvPr/>
            </p:nvSpPr>
            <p:spPr bwMode="auto">
              <a:xfrm>
                <a:off x="391" y="175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79959" name="Text Box 48"/>
              <p:cNvSpPr txBox="1">
                <a:spLocks noChangeArrowheads="1"/>
              </p:cNvSpPr>
              <p:nvPr/>
            </p:nvSpPr>
            <p:spPr bwMode="auto">
              <a:xfrm>
                <a:off x="389" y="2409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79960" name="Line 41"/>
              <p:cNvSpPr>
                <a:spLocks noChangeShapeType="1"/>
              </p:cNvSpPr>
              <p:nvPr/>
            </p:nvSpPr>
            <p:spPr bwMode="auto">
              <a:xfrm>
                <a:off x="249" y="2705"/>
                <a:ext cx="2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1" name="Line 41"/>
              <p:cNvSpPr>
                <a:spLocks noChangeShapeType="1"/>
              </p:cNvSpPr>
              <p:nvPr/>
            </p:nvSpPr>
            <p:spPr bwMode="auto">
              <a:xfrm>
                <a:off x="249" y="3022"/>
                <a:ext cx="2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62" name="Text Box 48"/>
              <p:cNvSpPr txBox="1">
                <a:spLocks noChangeArrowheads="1"/>
              </p:cNvSpPr>
              <p:nvPr/>
            </p:nvSpPr>
            <p:spPr bwMode="auto">
              <a:xfrm>
                <a:off x="386" y="303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79963" name="Text Box 48"/>
              <p:cNvSpPr txBox="1">
                <a:spLocks noChangeArrowheads="1"/>
              </p:cNvSpPr>
              <p:nvPr/>
            </p:nvSpPr>
            <p:spPr bwMode="auto">
              <a:xfrm>
                <a:off x="390" y="271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1</a:t>
                </a:r>
              </a:p>
            </p:txBody>
          </p:sp>
        </p:grpSp>
        <p:grpSp>
          <p:nvGrpSpPr>
            <p:cNvPr id="79975" name="Group 103"/>
            <p:cNvGrpSpPr>
              <a:grpSpLocks/>
            </p:cNvGrpSpPr>
            <p:nvPr/>
          </p:nvGrpSpPr>
          <p:grpSpPr bwMode="auto">
            <a:xfrm>
              <a:off x="3878" y="1298"/>
              <a:ext cx="1678" cy="1566"/>
              <a:chOff x="3875" y="3134"/>
              <a:chExt cx="1678" cy="1566"/>
            </a:xfrm>
          </p:grpSpPr>
          <p:sp>
            <p:nvSpPr>
              <p:cNvPr id="79965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13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66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47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67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79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79968" name="Text Box 49"/>
              <p:cNvSpPr txBox="1">
                <a:spLocks noChangeArrowheads="1"/>
              </p:cNvSpPr>
              <p:nvPr/>
            </p:nvSpPr>
            <p:spPr bwMode="auto">
              <a:xfrm>
                <a:off x="3880" y="410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69" name="Text Box 49"/>
              <p:cNvSpPr txBox="1">
                <a:spLocks noChangeArrowheads="1"/>
              </p:cNvSpPr>
              <p:nvPr/>
            </p:nvSpPr>
            <p:spPr bwMode="auto">
              <a:xfrm>
                <a:off x="3875" y="4412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101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70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13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71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47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101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72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79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9973" name="Text Box 49"/>
              <p:cNvSpPr txBox="1">
                <a:spLocks noChangeArrowheads="1"/>
              </p:cNvSpPr>
              <p:nvPr/>
            </p:nvSpPr>
            <p:spPr bwMode="auto">
              <a:xfrm>
                <a:off x="4737" y="410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79974" name="Text Box 49"/>
              <p:cNvSpPr txBox="1">
                <a:spLocks noChangeArrowheads="1"/>
              </p:cNvSpPr>
              <p:nvPr/>
            </p:nvSpPr>
            <p:spPr bwMode="auto">
              <a:xfrm>
                <a:off x="4732" y="44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</p:grpSp>
      </p:grpSp>
      <p:sp>
        <p:nvSpPr>
          <p:cNvPr id="79977" name="Line 105"/>
          <p:cNvSpPr>
            <a:spLocks noChangeShapeType="1"/>
          </p:cNvSpPr>
          <p:nvPr/>
        </p:nvSpPr>
        <p:spPr bwMode="auto">
          <a:xfrm>
            <a:off x="4284663" y="3213100"/>
            <a:ext cx="647700" cy="1008063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9979" name="Rectangle 107"/>
          <p:cNvSpPr>
            <a:spLocks noChangeArrowheads="1"/>
          </p:cNvSpPr>
          <p:nvPr/>
        </p:nvSpPr>
        <p:spPr bwMode="auto">
          <a:xfrm>
            <a:off x="5003800" y="4868863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D</a:t>
            </a:r>
            <a:r>
              <a:rPr lang="zh-CN" altLang="en-US">
                <a:solidFill>
                  <a:schemeClr val="folHlink"/>
                </a:solidFill>
              </a:rPr>
              <a:t>触发器</a:t>
            </a:r>
            <a:r>
              <a:rPr lang="zh-CN" altLang="en-US"/>
              <a:t>实现</a:t>
            </a:r>
          </a:p>
        </p:txBody>
      </p:sp>
      <p:sp>
        <p:nvSpPr>
          <p:cNvPr id="79980" name="Rectangle 108"/>
          <p:cNvSpPr>
            <a:spLocks noChangeArrowheads="1"/>
          </p:cNvSpPr>
          <p:nvPr/>
        </p:nvSpPr>
        <p:spPr bwMode="auto">
          <a:xfrm>
            <a:off x="5003800" y="541972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zh-CN" altLang="en-US">
                <a:latin typeface="Times New Roman" pitchFamily="18" charset="0"/>
              </a:rPr>
              <a:t>次态决定激励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/>
      <p:bldP spid="79977" grpId="0" animBg="1"/>
      <p:bldP spid="79979" grpId="0"/>
      <p:bldP spid="799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52307" name="Text Box 83"/>
          <p:cNvSpPr txBox="1">
            <a:spLocks noChangeArrowheads="1"/>
          </p:cNvSpPr>
          <p:nvPr/>
        </p:nvSpPr>
        <p:spPr bwMode="auto">
          <a:xfrm>
            <a:off x="322263" y="1268413"/>
            <a:ext cx="304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D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/>
              <a:t>的激励触发</a:t>
            </a:r>
          </a:p>
        </p:txBody>
      </p:sp>
      <p:sp>
        <p:nvSpPr>
          <p:cNvPr id="80942" name="Rectangle 46"/>
          <p:cNvSpPr>
            <a:spLocks noChangeArrowheads="1"/>
          </p:cNvSpPr>
          <p:nvPr/>
        </p:nvSpPr>
        <p:spPr bwMode="auto">
          <a:xfrm>
            <a:off x="1606550" y="3395663"/>
            <a:ext cx="2160588" cy="935037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000" name="Group 104"/>
          <p:cNvGrpSpPr>
            <a:grpSpLocks/>
          </p:cNvGrpSpPr>
          <p:nvPr/>
        </p:nvGrpSpPr>
        <p:grpSpPr bwMode="auto">
          <a:xfrm>
            <a:off x="1025525" y="5373688"/>
            <a:ext cx="2970213" cy="519112"/>
            <a:chOff x="555" y="3602"/>
            <a:chExt cx="1871" cy="327"/>
          </a:xfrm>
        </p:grpSpPr>
        <p:sp>
          <p:nvSpPr>
            <p:cNvPr id="80944" name="Text Box 95"/>
            <p:cNvSpPr txBox="1">
              <a:spLocks noChangeArrowheads="1"/>
            </p:cNvSpPr>
            <p:nvPr/>
          </p:nvSpPr>
          <p:spPr bwMode="auto">
            <a:xfrm>
              <a:off x="555" y="3602"/>
              <a:ext cx="18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Q1+Q2 X</a:t>
              </a:r>
            </a:p>
          </p:txBody>
        </p:sp>
        <p:sp>
          <p:nvSpPr>
            <p:cNvPr id="80945" name="Line 47"/>
            <p:cNvSpPr>
              <a:spLocks noChangeShapeType="1"/>
            </p:cNvSpPr>
            <p:nvPr/>
          </p:nvSpPr>
          <p:spPr bwMode="auto">
            <a:xfrm>
              <a:off x="1535" y="3649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965" name="Group 69"/>
          <p:cNvGrpSpPr>
            <a:grpSpLocks/>
          </p:cNvGrpSpPr>
          <p:nvPr/>
        </p:nvGrpSpPr>
        <p:grpSpPr bwMode="auto">
          <a:xfrm>
            <a:off x="179388" y="1890713"/>
            <a:ext cx="3694112" cy="3122612"/>
            <a:chOff x="113" y="1101"/>
            <a:chExt cx="2327" cy="1967"/>
          </a:xfrm>
        </p:grpSpPr>
        <p:grpSp>
          <p:nvGrpSpPr>
            <p:cNvPr id="80946" name="Group 50"/>
            <p:cNvGrpSpPr>
              <a:grpSpLocks/>
            </p:cNvGrpSpPr>
            <p:nvPr/>
          </p:nvGrpSpPr>
          <p:grpSpPr bwMode="auto">
            <a:xfrm>
              <a:off x="113" y="1101"/>
              <a:ext cx="1138" cy="514"/>
              <a:chOff x="930" y="3702"/>
              <a:chExt cx="1138" cy="514"/>
            </a:xfrm>
          </p:grpSpPr>
          <p:sp>
            <p:nvSpPr>
              <p:cNvPr id="80908" name="Line 75"/>
              <p:cNvSpPr>
                <a:spLocks noChangeShapeType="1"/>
              </p:cNvSpPr>
              <p:nvPr/>
            </p:nvSpPr>
            <p:spPr bwMode="auto">
              <a:xfrm flipH="1" flipV="1">
                <a:off x="1429" y="3854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09" name="Text Box 76"/>
              <p:cNvSpPr txBox="1">
                <a:spLocks noChangeArrowheads="1"/>
              </p:cNvSpPr>
              <p:nvPr/>
            </p:nvSpPr>
            <p:spPr bwMode="auto">
              <a:xfrm>
                <a:off x="1479" y="3702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Q0X</a:t>
                </a:r>
              </a:p>
            </p:txBody>
          </p:sp>
          <p:sp>
            <p:nvSpPr>
              <p:cNvPr id="80910" name="Text Box 77"/>
              <p:cNvSpPr txBox="1">
                <a:spLocks noChangeArrowheads="1"/>
              </p:cNvSpPr>
              <p:nvPr/>
            </p:nvSpPr>
            <p:spPr bwMode="auto">
              <a:xfrm>
                <a:off x="930" y="3928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Q2Q1</a:t>
                </a:r>
              </a:p>
            </p:txBody>
          </p:sp>
        </p:grpSp>
        <p:grpSp>
          <p:nvGrpSpPr>
            <p:cNvPr id="80964" name="Group 68"/>
            <p:cNvGrpSpPr>
              <a:grpSpLocks/>
            </p:cNvGrpSpPr>
            <p:nvPr/>
          </p:nvGrpSpPr>
          <p:grpSpPr bwMode="auto">
            <a:xfrm>
              <a:off x="507" y="1327"/>
              <a:ext cx="1933" cy="1741"/>
              <a:chOff x="507" y="1327"/>
              <a:chExt cx="1933" cy="1741"/>
            </a:xfrm>
          </p:grpSpPr>
          <p:sp>
            <p:nvSpPr>
              <p:cNvPr id="80912" name="Text Box 71"/>
              <p:cNvSpPr txBox="1">
                <a:spLocks noChangeArrowheads="1"/>
              </p:cNvSpPr>
              <p:nvPr/>
            </p:nvSpPr>
            <p:spPr bwMode="auto">
              <a:xfrm>
                <a:off x="950" y="132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80913" name="Text Box 72"/>
              <p:cNvSpPr txBox="1">
                <a:spLocks noChangeArrowheads="1"/>
              </p:cNvSpPr>
              <p:nvPr/>
            </p:nvSpPr>
            <p:spPr bwMode="auto">
              <a:xfrm>
                <a:off x="1291" y="132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</a:t>
                </a:r>
              </a:p>
            </p:txBody>
          </p:sp>
          <p:sp>
            <p:nvSpPr>
              <p:cNvPr id="80914" name="Text Box 73"/>
              <p:cNvSpPr txBox="1">
                <a:spLocks noChangeArrowheads="1"/>
              </p:cNvSpPr>
              <p:nvPr/>
            </p:nvSpPr>
            <p:spPr bwMode="auto">
              <a:xfrm>
                <a:off x="507" y="1645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grpSp>
            <p:nvGrpSpPr>
              <p:cNvPr id="80915" name="Group 76"/>
              <p:cNvGrpSpPr>
                <a:grpSpLocks/>
              </p:cNvGrpSpPr>
              <p:nvPr/>
            </p:nvGrpSpPr>
            <p:grpSpPr bwMode="auto">
              <a:xfrm>
                <a:off x="974" y="1615"/>
                <a:ext cx="725" cy="1452"/>
                <a:chOff x="2835" y="2341"/>
                <a:chExt cx="725" cy="1452"/>
              </a:xfrm>
            </p:grpSpPr>
            <p:grpSp>
              <p:nvGrpSpPr>
                <p:cNvPr id="80916" name="Group 68"/>
                <p:cNvGrpSpPr>
                  <a:grpSpLocks/>
                </p:cNvGrpSpPr>
                <p:nvPr/>
              </p:nvGrpSpPr>
              <p:grpSpPr bwMode="auto">
                <a:xfrm>
                  <a:off x="2835" y="2341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80917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0918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919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0920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0921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922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0923" name="Group 69"/>
                <p:cNvGrpSpPr>
                  <a:grpSpLocks/>
                </p:cNvGrpSpPr>
                <p:nvPr/>
              </p:nvGrpSpPr>
              <p:grpSpPr bwMode="auto">
                <a:xfrm>
                  <a:off x="2835" y="3067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80924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0925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926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0927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0928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929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80930" name="Text Box 73"/>
              <p:cNvSpPr txBox="1">
                <a:spLocks noChangeArrowheads="1"/>
              </p:cNvSpPr>
              <p:nvPr/>
            </p:nvSpPr>
            <p:spPr bwMode="auto">
              <a:xfrm>
                <a:off x="512" y="2016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80931" name="Text Box 73"/>
              <p:cNvSpPr txBox="1">
                <a:spLocks noChangeArrowheads="1"/>
              </p:cNvSpPr>
              <p:nvPr/>
            </p:nvSpPr>
            <p:spPr bwMode="auto">
              <a:xfrm>
                <a:off x="512" y="2416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  <p:sp>
            <p:nvSpPr>
              <p:cNvPr id="80932" name="Text Box 73"/>
              <p:cNvSpPr txBox="1">
                <a:spLocks noChangeArrowheads="1"/>
              </p:cNvSpPr>
              <p:nvPr/>
            </p:nvSpPr>
            <p:spPr bwMode="auto">
              <a:xfrm>
                <a:off x="512" y="2741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  <p:grpSp>
            <p:nvGrpSpPr>
              <p:cNvPr id="80947" name="Group 76"/>
              <p:cNvGrpSpPr>
                <a:grpSpLocks/>
              </p:cNvGrpSpPr>
              <p:nvPr/>
            </p:nvGrpSpPr>
            <p:grpSpPr bwMode="auto">
              <a:xfrm>
                <a:off x="1693" y="1616"/>
                <a:ext cx="725" cy="1452"/>
                <a:chOff x="2835" y="2341"/>
                <a:chExt cx="725" cy="1452"/>
              </a:xfrm>
            </p:grpSpPr>
            <p:grpSp>
              <p:nvGrpSpPr>
                <p:cNvPr id="80948" name="Group 68"/>
                <p:cNvGrpSpPr>
                  <a:grpSpLocks/>
                </p:cNvGrpSpPr>
                <p:nvPr/>
              </p:nvGrpSpPr>
              <p:grpSpPr bwMode="auto">
                <a:xfrm>
                  <a:off x="2835" y="2341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80949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0950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951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0952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0953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954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0955" name="Group 69"/>
                <p:cNvGrpSpPr>
                  <a:grpSpLocks/>
                </p:cNvGrpSpPr>
                <p:nvPr/>
              </p:nvGrpSpPr>
              <p:grpSpPr bwMode="auto">
                <a:xfrm>
                  <a:off x="2835" y="3067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80956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0957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958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0959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0960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961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80962" name="Text Box 71"/>
              <p:cNvSpPr txBox="1">
                <a:spLocks noChangeArrowheads="1"/>
              </p:cNvSpPr>
              <p:nvPr/>
            </p:nvSpPr>
            <p:spPr bwMode="auto">
              <a:xfrm>
                <a:off x="1678" y="1328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80963" name="Text Box 72"/>
              <p:cNvSpPr txBox="1">
                <a:spLocks noChangeArrowheads="1"/>
              </p:cNvSpPr>
              <p:nvPr/>
            </p:nvSpPr>
            <p:spPr bwMode="auto">
              <a:xfrm>
                <a:off x="2019" y="1328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</a:p>
            </p:txBody>
          </p:sp>
        </p:grpSp>
      </p:grpSp>
      <p:grpSp>
        <p:nvGrpSpPr>
          <p:cNvPr id="80983" name="Group 87"/>
          <p:cNvGrpSpPr>
            <a:grpSpLocks/>
          </p:cNvGrpSpPr>
          <p:nvPr/>
        </p:nvGrpSpPr>
        <p:grpSpPr bwMode="auto">
          <a:xfrm>
            <a:off x="1581150" y="3322638"/>
            <a:ext cx="1093788" cy="519112"/>
            <a:chOff x="3784" y="2208"/>
            <a:chExt cx="689" cy="327"/>
          </a:xfrm>
        </p:grpSpPr>
        <p:sp>
          <p:nvSpPr>
            <p:cNvPr id="80975" name="Text Box 85"/>
            <p:cNvSpPr txBox="1">
              <a:spLocks noChangeArrowheads="1"/>
            </p:cNvSpPr>
            <p:nvPr/>
          </p:nvSpPr>
          <p:spPr bwMode="auto">
            <a:xfrm>
              <a:off x="3784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976" name="Text Box 88"/>
            <p:cNvSpPr txBox="1">
              <a:spLocks noChangeArrowheads="1"/>
            </p:cNvSpPr>
            <p:nvPr/>
          </p:nvSpPr>
          <p:spPr bwMode="auto">
            <a:xfrm>
              <a:off x="4143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0978" name="Group 82"/>
          <p:cNvGrpSpPr>
            <a:grpSpLocks/>
          </p:cNvGrpSpPr>
          <p:nvPr/>
        </p:nvGrpSpPr>
        <p:grpSpPr bwMode="auto">
          <a:xfrm>
            <a:off x="1585913" y="2720975"/>
            <a:ext cx="1096962" cy="523875"/>
            <a:chOff x="3782" y="1858"/>
            <a:chExt cx="691" cy="330"/>
          </a:xfrm>
        </p:grpSpPr>
        <p:sp>
          <p:nvSpPr>
            <p:cNvPr id="80974" name="Text Box 84"/>
            <p:cNvSpPr txBox="1">
              <a:spLocks noChangeArrowheads="1"/>
            </p:cNvSpPr>
            <p:nvPr/>
          </p:nvSpPr>
          <p:spPr bwMode="auto">
            <a:xfrm>
              <a:off x="3782" y="185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0977" name="Text Box 91"/>
            <p:cNvSpPr txBox="1">
              <a:spLocks noChangeArrowheads="1"/>
            </p:cNvSpPr>
            <p:nvPr/>
          </p:nvSpPr>
          <p:spPr bwMode="auto">
            <a:xfrm>
              <a:off x="4143" y="1861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0980" name="Group 84"/>
          <p:cNvGrpSpPr>
            <a:grpSpLocks/>
          </p:cNvGrpSpPr>
          <p:nvPr/>
        </p:nvGrpSpPr>
        <p:grpSpPr bwMode="auto">
          <a:xfrm>
            <a:off x="2713038" y="2717800"/>
            <a:ext cx="1093787" cy="519113"/>
            <a:chOff x="4504" y="1842"/>
            <a:chExt cx="689" cy="327"/>
          </a:xfrm>
        </p:grpSpPr>
        <p:sp>
          <p:nvSpPr>
            <p:cNvPr id="80981" name="Text Box 86"/>
            <p:cNvSpPr txBox="1">
              <a:spLocks noChangeArrowheads="1"/>
            </p:cNvSpPr>
            <p:nvPr/>
          </p:nvSpPr>
          <p:spPr bwMode="auto">
            <a:xfrm>
              <a:off x="4504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0982" name="Text Box 89"/>
            <p:cNvSpPr txBox="1">
              <a:spLocks noChangeArrowheads="1"/>
            </p:cNvSpPr>
            <p:nvPr/>
          </p:nvSpPr>
          <p:spPr bwMode="auto">
            <a:xfrm>
              <a:off x="4863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80984" name="Group 88"/>
          <p:cNvGrpSpPr>
            <a:grpSpLocks/>
          </p:cNvGrpSpPr>
          <p:nvPr/>
        </p:nvGrpSpPr>
        <p:grpSpPr bwMode="auto">
          <a:xfrm>
            <a:off x="2713038" y="3328988"/>
            <a:ext cx="1093787" cy="519112"/>
            <a:chOff x="4504" y="1842"/>
            <a:chExt cx="689" cy="327"/>
          </a:xfrm>
        </p:grpSpPr>
        <p:sp>
          <p:nvSpPr>
            <p:cNvPr id="80985" name="Text Box 86"/>
            <p:cNvSpPr txBox="1">
              <a:spLocks noChangeArrowheads="1"/>
            </p:cNvSpPr>
            <p:nvPr/>
          </p:nvSpPr>
          <p:spPr bwMode="auto">
            <a:xfrm>
              <a:off x="4504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0986" name="Text Box 89"/>
            <p:cNvSpPr txBox="1">
              <a:spLocks noChangeArrowheads="1"/>
            </p:cNvSpPr>
            <p:nvPr/>
          </p:nvSpPr>
          <p:spPr bwMode="auto">
            <a:xfrm>
              <a:off x="4863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80987" name="Group 91"/>
          <p:cNvGrpSpPr>
            <a:grpSpLocks/>
          </p:cNvGrpSpPr>
          <p:nvPr/>
        </p:nvGrpSpPr>
        <p:grpSpPr bwMode="auto">
          <a:xfrm>
            <a:off x="1581150" y="4468813"/>
            <a:ext cx="1093788" cy="519112"/>
            <a:chOff x="3784" y="2208"/>
            <a:chExt cx="689" cy="327"/>
          </a:xfrm>
        </p:grpSpPr>
        <p:sp>
          <p:nvSpPr>
            <p:cNvPr id="80988" name="Text Box 85"/>
            <p:cNvSpPr txBox="1">
              <a:spLocks noChangeArrowheads="1"/>
            </p:cNvSpPr>
            <p:nvPr/>
          </p:nvSpPr>
          <p:spPr bwMode="auto">
            <a:xfrm>
              <a:off x="3784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0989" name="Text Box 88"/>
            <p:cNvSpPr txBox="1">
              <a:spLocks noChangeArrowheads="1"/>
            </p:cNvSpPr>
            <p:nvPr/>
          </p:nvSpPr>
          <p:spPr bwMode="auto">
            <a:xfrm>
              <a:off x="4143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0990" name="Group 94"/>
          <p:cNvGrpSpPr>
            <a:grpSpLocks/>
          </p:cNvGrpSpPr>
          <p:nvPr/>
        </p:nvGrpSpPr>
        <p:grpSpPr bwMode="auto">
          <a:xfrm>
            <a:off x="2725738" y="4462463"/>
            <a:ext cx="1093787" cy="519112"/>
            <a:chOff x="3784" y="2208"/>
            <a:chExt cx="689" cy="327"/>
          </a:xfrm>
        </p:grpSpPr>
        <p:sp>
          <p:nvSpPr>
            <p:cNvPr id="80991" name="Text Box 85"/>
            <p:cNvSpPr txBox="1">
              <a:spLocks noChangeArrowheads="1"/>
            </p:cNvSpPr>
            <p:nvPr/>
          </p:nvSpPr>
          <p:spPr bwMode="auto">
            <a:xfrm>
              <a:off x="3784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0992" name="Text Box 88"/>
            <p:cNvSpPr txBox="1">
              <a:spLocks noChangeArrowheads="1"/>
            </p:cNvSpPr>
            <p:nvPr/>
          </p:nvSpPr>
          <p:spPr bwMode="auto">
            <a:xfrm>
              <a:off x="4143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0993" name="Group 97"/>
          <p:cNvGrpSpPr>
            <a:grpSpLocks/>
          </p:cNvGrpSpPr>
          <p:nvPr/>
        </p:nvGrpSpPr>
        <p:grpSpPr bwMode="auto">
          <a:xfrm>
            <a:off x="1581150" y="3859213"/>
            <a:ext cx="1093788" cy="519112"/>
            <a:chOff x="3784" y="2208"/>
            <a:chExt cx="689" cy="327"/>
          </a:xfrm>
        </p:grpSpPr>
        <p:sp>
          <p:nvSpPr>
            <p:cNvPr id="80994" name="Text Box 85"/>
            <p:cNvSpPr txBox="1">
              <a:spLocks noChangeArrowheads="1"/>
            </p:cNvSpPr>
            <p:nvPr/>
          </p:nvSpPr>
          <p:spPr bwMode="auto">
            <a:xfrm>
              <a:off x="3784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0995" name="Text Box 88"/>
            <p:cNvSpPr txBox="1">
              <a:spLocks noChangeArrowheads="1"/>
            </p:cNvSpPr>
            <p:nvPr/>
          </p:nvSpPr>
          <p:spPr bwMode="auto">
            <a:xfrm>
              <a:off x="4143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0996" name="Group 100"/>
          <p:cNvGrpSpPr>
            <a:grpSpLocks/>
          </p:cNvGrpSpPr>
          <p:nvPr/>
        </p:nvGrpSpPr>
        <p:grpSpPr bwMode="auto">
          <a:xfrm>
            <a:off x="2713038" y="3859213"/>
            <a:ext cx="1093787" cy="519112"/>
            <a:chOff x="4504" y="1842"/>
            <a:chExt cx="689" cy="327"/>
          </a:xfrm>
        </p:grpSpPr>
        <p:sp>
          <p:nvSpPr>
            <p:cNvPr id="80997" name="Text Box 86"/>
            <p:cNvSpPr txBox="1">
              <a:spLocks noChangeArrowheads="1"/>
            </p:cNvSpPr>
            <p:nvPr/>
          </p:nvSpPr>
          <p:spPr bwMode="auto">
            <a:xfrm>
              <a:off x="4504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0998" name="Text Box 89"/>
            <p:cNvSpPr txBox="1">
              <a:spLocks noChangeArrowheads="1"/>
            </p:cNvSpPr>
            <p:nvPr/>
          </p:nvSpPr>
          <p:spPr bwMode="auto">
            <a:xfrm>
              <a:off x="4863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sp>
        <p:nvSpPr>
          <p:cNvPr id="80999" name="Rectangle 46"/>
          <p:cNvSpPr>
            <a:spLocks noChangeArrowheads="1"/>
          </p:cNvSpPr>
          <p:nvPr/>
        </p:nvSpPr>
        <p:spPr bwMode="auto">
          <a:xfrm>
            <a:off x="2208213" y="2781300"/>
            <a:ext cx="936625" cy="1008063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001" name="Group 105"/>
          <p:cNvGrpSpPr>
            <a:grpSpLocks/>
          </p:cNvGrpSpPr>
          <p:nvPr/>
        </p:nvGrpSpPr>
        <p:grpSpPr bwMode="auto">
          <a:xfrm>
            <a:off x="4932363" y="1557338"/>
            <a:ext cx="3887787" cy="3025775"/>
            <a:chOff x="3107" y="981"/>
            <a:chExt cx="2449" cy="1906"/>
          </a:xfrm>
        </p:grpSpPr>
        <p:grpSp>
          <p:nvGrpSpPr>
            <p:cNvPr id="81002" name="Group 106"/>
            <p:cNvGrpSpPr>
              <a:grpSpLocks/>
            </p:cNvGrpSpPr>
            <p:nvPr/>
          </p:nvGrpSpPr>
          <p:grpSpPr bwMode="auto">
            <a:xfrm>
              <a:off x="3107" y="981"/>
              <a:ext cx="2401" cy="1906"/>
              <a:chOff x="207" y="1434"/>
              <a:chExt cx="2401" cy="1906"/>
            </a:xfrm>
          </p:grpSpPr>
          <p:sp>
            <p:nvSpPr>
              <p:cNvPr id="81003" name="Line 36"/>
              <p:cNvSpPr>
                <a:spLocks noChangeShapeType="1"/>
              </p:cNvSpPr>
              <p:nvPr/>
            </p:nvSpPr>
            <p:spPr bwMode="auto">
              <a:xfrm>
                <a:off x="249" y="1434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4" name="Line 37"/>
              <p:cNvSpPr>
                <a:spLocks noChangeShapeType="1"/>
              </p:cNvSpPr>
              <p:nvPr/>
            </p:nvSpPr>
            <p:spPr bwMode="auto">
              <a:xfrm>
                <a:off x="249" y="3340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5" name="Line 38"/>
              <p:cNvSpPr>
                <a:spLocks noChangeShapeType="1"/>
              </p:cNvSpPr>
              <p:nvPr/>
            </p:nvSpPr>
            <p:spPr bwMode="auto">
              <a:xfrm>
                <a:off x="993" y="1434"/>
                <a:ext cx="0" cy="19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6" name="Line 39"/>
              <p:cNvSpPr>
                <a:spLocks noChangeShapeType="1"/>
              </p:cNvSpPr>
              <p:nvPr/>
            </p:nvSpPr>
            <p:spPr bwMode="auto">
              <a:xfrm>
                <a:off x="249" y="1752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7" name="Line 40"/>
              <p:cNvSpPr>
                <a:spLocks noChangeShapeType="1"/>
              </p:cNvSpPr>
              <p:nvPr/>
            </p:nvSpPr>
            <p:spPr bwMode="auto">
              <a:xfrm>
                <a:off x="249" y="2069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8" name="Line 41"/>
              <p:cNvSpPr>
                <a:spLocks noChangeShapeType="1"/>
              </p:cNvSpPr>
              <p:nvPr/>
            </p:nvSpPr>
            <p:spPr bwMode="auto">
              <a:xfrm>
                <a:off x="249" y="2387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09" name="Line 43"/>
              <p:cNvSpPr>
                <a:spLocks noChangeShapeType="1"/>
              </p:cNvSpPr>
              <p:nvPr/>
            </p:nvSpPr>
            <p:spPr bwMode="auto">
              <a:xfrm>
                <a:off x="1837" y="1435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0" name="Text Box 45"/>
              <p:cNvSpPr txBox="1">
                <a:spLocks noChangeArrowheads="1"/>
              </p:cNvSpPr>
              <p:nvPr/>
            </p:nvSpPr>
            <p:spPr bwMode="auto">
              <a:xfrm>
                <a:off x="207" y="1464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Q2Q1Q0</a:t>
                </a:r>
              </a:p>
            </p:txBody>
          </p:sp>
          <p:sp>
            <p:nvSpPr>
              <p:cNvPr id="81011" name="Text Box 46"/>
              <p:cNvSpPr txBox="1">
                <a:spLocks noChangeArrowheads="1"/>
              </p:cNvSpPr>
              <p:nvPr/>
            </p:nvSpPr>
            <p:spPr bwMode="auto">
              <a:xfrm>
                <a:off x="1048" y="1456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81012" name="Text Box 48"/>
              <p:cNvSpPr txBox="1">
                <a:spLocks noChangeArrowheads="1"/>
              </p:cNvSpPr>
              <p:nvPr/>
            </p:nvSpPr>
            <p:spPr bwMode="auto">
              <a:xfrm>
                <a:off x="387" y="207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1013" name="Text Box 46"/>
              <p:cNvSpPr txBox="1">
                <a:spLocks noChangeArrowheads="1"/>
              </p:cNvSpPr>
              <p:nvPr/>
            </p:nvSpPr>
            <p:spPr bwMode="auto">
              <a:xfrm>
                <a:off x="1865" y="1464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81014" name="Text Box 48"/>
              <p:cNvSpPr txBox="1">
                <a:spLocks noChangeArrowheads="1"/>
              </p:cNvSpPr>
              <p:nvPr/>
            </p:nvSpPr>
            <p:spPr bwMode="auto">
              <a:xfrm>
                <a:off x="391" y="175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1015" name="Text Box 48"/>
              <p:cNvSpPr txBox="1">
                <a:spLocks noChangeArrowheads="1"/>
              </p:cNvSpPr>
              <p:nvPr/>
            </p:nvSpPr>
            <p:spPr bwMode="auto">
              <a:xfrm>
                <a:off x="389" y="2409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1016" name="Line 41"/>
              <p:cNvSpPr>
                <a:spLocks noChangeShapeType="1"/>
              </p:cNvSpPr>
              <p:nvPr/>
            </p:nvSpPr>
            <p:spPr bwMode="auto">
              <a:xfrm>
                <a:off x="249" y="2705"/>
                <a:ext cx="2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7" name="Line 41"/>
              <p:cNvSpPr>
                <a:spLocks noChangeShapeType="1"/>
              </p:cNvSpPr>
              <p:nvPr/>
            </p:nvSpPr>
            <p:spPr bwMode="auto">
              <a:xfrm>
                <a:off x="249" y="3022"/>
                <a:ext cx="2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18" name="Text Box 48"/>
              <p:cNvSpPr txBox="1">
                <a:spLocks noChangeArrowheads="1"/>
              </p:cNvSpPr>
              <p:nvPr/>
            </p:nvSpPr>
            <p:spPr bwMode="auto">
              <a:xfrm>
                <a:off x="386" y="303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1019" name="Text Box 48"/>
              <p:cNvSpPr txBox="1">
                <a:spLocks noChangeArrowheads="1"/>
              </p:cNvSpPr>
              <p:nvPr/>
            </p:nvSpPr>
            <p:spPr bwMode="auto">
              <a:xfrm>
                <a:off x="390" y="271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1</a:t>
                </a:r>
              </a:p>
            </p:txBody>
          </p:sp>
        </p:grpSp>
        <p:grpSp>
          <p:nvGrpSpPr>
            <p:cNvPr id="81020" name="Group 124"/>
            <p:cNvGrpSpPr>
              <a:grpSpLocks/>
            </p:cNvGrpSpPr>
            <p:nvPr/>
          </p:nvGrpSpPr>
          <p:grpSpPr bwMode="auto">
            <a:xfrm>
              <a:off x="3878" y="1298"/>
              <a:ext cx="1678" cy="1566"/>
              <a:chOff x="3875" y="3134"/>
              <a:chExt cx="1678" cy="1566"/>
            </a:xfrm>
          </p:grpSpPr>
          <p:sp>
            <p:nvSpPr>
              <p:cNvPr id="81021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13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1022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47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1023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79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81024" name="Text Box 49"/>
              <p:cNvSpPr txBox="1">
                <a:spLocks noChangeArrowheads="1"/>
              </p:cNvSpPr>
              <p:nvPr/>
            </p:nvSpPr>
            <p:spPr bwMode="auto">
              <a:xfrm>
                <a:off x="3880" y="410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1025" name="Text Box 49"/>
              <p:cNvSpPr txBox="1">
                <a:spLocks noChangeArrowheads="1"/>
              </p:cNvSpPr>
              <p:nvPr/>
            </p:nvSpPr>
            <p:spPr bwMode="auto">
              <a:xfrm>
                <a:off x="3875" y="4412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101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1026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13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1027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47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101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1028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79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1029" name="Text Box 49"/>
              <p:cNvSpPr txBox="1">
                <a:spLocks noChangeArrowheads="1"/>
              </p:cNvSpPr>
              <p:nvPr/>
            </p:nvSpPr>
            <p:spPr bwMode="auto">
              <a:xfrm>
                <a:off x="4737" y="410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81030" name="Text Box 49"/>
              <p:cNvSpPr txBox="1">
                <a:spLocks noChangeArrowheads="1"/>
              </p:cNvSpPr>
              <p:nvPr/>
            </p:nvSpPr>
            <p:spPr bwMode="auto">
              <a:xfrm>
                <a:off x="4732" y="44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</p:grpSp>
      </p:grpSp>
      <p:sp>
        <p:nvSpPr>
          <p:cNvPr id="81031" name="Rectangle 135"/>
          <p:cNvSpPr>
            <a:spLocks noChangeArrowheads="1"/>
          </p:cNvSpPr>
          <p:nvPr/>
        </p:nvSpPr>
        <p:spPr bwMode="auto">
          <a:xfrm>
            <a:off x="6300788" y="2124075"/>
            <a:ext cx="288925" cy="238442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32" name="Rectangle 136"/>
          <p:cNvSpPr>
            <a:spLocks noChangeArrowheads="1"/>
          </p:cNvSpPr>
          <p:nvPr/>
        </p:nvSpPr>
        <p:spPr bwMode="auto">
          <a:xfrm>
            <a:off x="7654925" y="2133600"/>
            <a:ext cx="288925" cy="238442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033" name="Text Box 137"/>
          <p:cNvSpPr txBox="1">
            <a:spLocks noChangeArrowheads="1"/>
          </p:cNvSpPr>
          <p:nvPr/>
        </p:nvSpPr>
        <p:spPr bwMode="auto">
          <a:xfrm>
            <a:off x="5292725" y="4940300"/>
            <a:ext cx="304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zh-CN" altLang="en-US"/>
              <a:t>最好</a:t>
            </a:r>
            <a:r>
              <a:rPr lang="zh-CN" altLang="en-US">
                <a:solidFill>
                  <a:schemeClr val="folHlink"/>
                </a:solidFill>
              </a:rPr>
              <a:t>逐行对应</a:t>
            </a:r>
            <a:r>
              <a:rPr lang="zh-CN" altLang="en-US"/>
              <a:t>操作</a:t>
            </a:r>
          </a:p>
        </p:txBody>
      </p:sp>
      <p:sp>
        <p:nvSpPr>
          <p:cNvPr id="81034" name="Line 138"/>
          <p:cNvSpPr>
            <a:spLocks noChangeShapeType="1"/>
          </p:cNvSpPr>
          <p:nvPr/>
        </p:nvSpPr>
        <p:spPr bwMode="auto">
          <a:xfrm>
            <a:off x="4618038" y="2301875"/>
            <a:ext cx="431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035" name="Line 139"/>
          <p:cNvSpPr>
            <a:spLocks noChangeShapeType="1"/>
          </p:cNvSpPr>
          <p:nvPr/>
        </p:nvSpPr>
        <p:spPr bwMode="auto">
          <a:xfrm>
            <a:off x="4618038" y="2814638"/>
            <a:ext cx="431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8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0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8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7" grpId="0"/>
      <p:bldP spid="80942" grpId="0" animBg="1"/>
      <p:bldP spid="80999" grpId="0" animBg="1"/>
      <p:bldP spid="81031" grpId="0" animBg="1"/>
      <p:bldP spid="81032" grpId="0" animBg="1"/>
      <p:bldP spid="81033" grpId="0"/>
      <p:bldP spid="81034" grpId="0" animBg="1"/>
      <p:bldP spid="81034" grpId="1" animBg="1"/>
      <p:bldP spid="810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07" name="Text Box 83"/>
          <p:cNvSpPr txBox="1">
            <a:spLocks noChangeArrowheads="1"/>
          </p:cNvSpPr>
          <p:nvPr/>
        </p:nvSpPr>
        <p:spPr bwMode="auto">
          <a:xfrm>
            <a:off x="322263" y="1268413"/>
            <a:ext cx="304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D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/>
              <a:t>的激励触发</a:t>
            </a:r>
          </a:p>
        </p:txBody>
      </p:sp>
      <p:sp>
        <p:nvSpPr>
          <p:cNvPr id="81925" name="Rectangle 46"/>
          <p:cNvSpPr>
            <a:spLocks noChangeArrowheads="1"/>
          </p:cNvSpPr>
          <p:nvPr/>
        </p:nvSpPr>
        <p:spPr bwMode="auto">
          <a:xfrm>
            <a:off x="1657350" y="2755900"/>
            <a:ext cx="2079625" cy="4572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1929" name="Group 9"/>
          <p:cNvGrpSpPr>
            <a:grpSpLocks/>
          </p:cNvGrpSpPr>
          <p:nvPr/>
        </p:nvGrpSpPr>
        <p:grpSpPr bwMode="auto">
          <a:xfrm>
            <a:off x="179388" y="1890713"/>
            <a:ext cx="3694112" cy="3122612"/>
            <a:chOff x="113" y="1101"/>
            <a:chExt cx="2327" cy="1967"/>
          </a:xfrm>
        </p:grpSpPr>
        <p:grpSp>
          <p:nvGrpSpPr>
            <p:cNvPr id="81930" name="Group 10"/>
            <p:cNvGrpSpPr>
              <a:grpSpLocks/>
            </p:cNvGrpSpPr>
            <p:nvPr/>
          </p:nvGrpSpPr>
          <p:grpSpPr bwMode="auto">
            <a:xfrm>
              <a:off x="113" y="1101"/>
              <a:ext cx="1138" cy="514"/>
              <a:chOff x="930" y="3702"/>
              <a:chExt cx="1138" cy="514"/>
            </a:xfrm>
          </p:grpSpPr>
          <p:sp>
            <p:nvSpPr>
              <p:cNvPr id="81931" name="Line 75"/>
              <p:cNvSpPr>
                <a:spLocks noChangeShapeType="1"/>
              </p:cNvSpPr>
              <p:nvPr/>
            </p:nvSpPr>
            <p:spPr bwMode="auto">
              <a:xfrm flipH="1" flipV="1">
                <a:off x="1429" y="3854"/>
                <a:ext cx="362" cy="362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2" name="Text Box 76"/>
              <p:cNvSpPr txBox="1">
                <a:spLocks noChangeArrowheads="1"/>
              </p:cNvSpPr>
              <p:nvPr/>
            </p:nvSpPr>
            <p:spPr bwMode="auto">
              <a:xfrm>
                <a:off x="1479" y="3702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Q0X</a:t>
                </a:r>
              </a:p>
            </p:txBody>
          </p:sp>
          <p:sp>
            <p:nvSpPr>
              <p:cNvPr id="81933" name="Text Box 77"/>
              <p:cNvSpPr txBox="1">
                <a:spLocks noChangeArrowheads="1"/>
              </p:cNvSpPr>
              <p:nvPr/>
            </p:nvSpPr>
            <p:spPr bwMode="auto">
              <a:xfrm>
                <a:off x="930" y="3928"/>
                <a:ext cx="7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Q2Q1</a:t>
                </a:r>
              </a:p>
            </p:txBody>
          </p:sp>
        </p:grpSp>
        <p:grpSp>
          <p:nvGrpSpPr>
            <p:cNvPr id="81934" name="Group 14"/>
            <p:cNvGrpSpPr>
              <a:grpSpLocks/>
            </p:cNvGrpSpPr>
            <p:nvPr/>
          </p:nvGrpSpPr>
          <p:grpSpPr bwMode="auto">
            <a:xfrm>
              <a:off x="507" y="1327"/>
              <a:ext cx="1933" cy="1741"/>
              <a:chOff x="507" y="1327"/>
              <a:chExt cx="1933" cy="1741"/>
            </a:xfrm>
          </p:grpSpPr>
          <p:sp>
            <p:nvSpPr>
              <p:cNvPr id="81935" name="Text Box 71"/>
              <p:cNvSpPr txBox="1">
                <a:spLocks noChangeArrowheads="1"/>
              </p:cNvSpPr>
              <p:nvPr/>
            </p:nvSpPr>
            <p:spPr bwMode="auto">
              <a:xfrm>
                <a:off x="950" y="132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81936" name="Text Box 72"/>
              <p:cNvSpPr txBox="1">
                <a:spLocks noChangeArrowheads="1"/>
              </p:cNvSpPr>
              <p:nvPr/>
            </p:nvSpPr>
            <p:spPr bwMode="auto">
              <a:xfrm>
                <a:off x="1291" y="1327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</a:t>
                </a:r>
              </a:p>
            </p:txBody>
          </p:sp>
          <p:sp>
            <p:nvSpPr>
              <p:cNvPr id="81937" name="Text Box 73"/>
              <p:cNvSpPr txBox="1">
                <a:spLocks noChangeArrowheads="1"/>
              </p:cNvSpPr>
              <p:nvPr/>
            </p:nvSpPr>
            <p:spPr bwMode="auto">
              <a:xfrm>
                <a:off x="507" y="1645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0 0</a:t>
                </a:r>
              </a:p>
            </p:txBody>
          </p:sp>
          <p:grpSp>
            <p:nvGrpSpPr>
              <p:cNvPr id="81938" name="Group 76"/>
              <p:cNvGrpSpPr>
                <a:grpSpLocks/>
              </p:cNvGrpSpPr>
              <p:nvPr/>
            </p:nvGrpSpPr>
            <p:grpSpPr bwMode="auto">
              <a:xfrm>
                <a:off x="974" y="1615"/>
                <a:ext cx="725" cy="1452"/>
                <a:chOff x="2835" y="2341"/>
                <a:chExt cx="725" cy="1452"/>
              </a:xfrm>
            </p:grpSpPr>
            <p:grpSp>
              <p:nvGrpSpPr>
                <p:cNvPr id="81939" name="Group 68"/>
                <p:cNvGrpSpPr>
                  <a:grpSpLocks/>
                </p:cNvGrpSpPr>
                <p:nvPr/>
              </p:nvGrpSpPr>
              <p:grpSpPr bwMode="auto">
                <a:xfrm>
                  <a:off x="2835" y="2341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81940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1941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942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1943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1944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945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1946" name="Group 69"/>
                <p:cNvGrpSpPr>
                  <a:grpSpLocks/>
                </p:cNvGrpSpPr>
                <p:nvPr/>
              </p:nvGrpSpPr>
              <p:grpSpPr bwMode="auto">
                <a:xfrm>
                  <a:off x="2835" y="3067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8194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1948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949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1950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1951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952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81953" name="Text Box 73"/>
              <p:cNvSpPr txBox="1">
                <a:spLocks noChangeArrowheads="1"/>
              </p:cNvSpPr>
              <p:nvPr/>
            </p:nvSpPr>
            <p:spPr bwMode="auto">
              <a:xfrm>
                <a:off x="512" y="2016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0 1</a:t>
                </a:r>
              </a:p>
            </p:txBody>
          </p:sp>
          <p:sp>
            <p:nvSpPr>
              <p:cNvPr id="81954" name="Text Box 73"/>
              <p:cNvSpPr txBox="1">
                <a:spLocks noChangeArrowheads="1"/>
              </p:cNvSpPr>
              <p:nvPr/>
            </p:nvSpPr>
            <p:spPr bwMode="auto">
              <a:xfrm>
                <a:off x="512" y="2416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1 1</a:t>
                </a:r>
              </a:p>
            </p:txBody>
          </p:sp>
          <p:sp>
            <p:nvSpPr>
              <p:cNvPr id="81955" name="Text Box 73"/>
              <p:cNvSpPr txBox="1">
                <a:spLocks noChangeArrowheads="1"/>
              </p:cNvSpPr>
              <p:nvPr/>
            </p:nvSpPr>
            <p:spPr bwMode="auto">
              <a:xfrm>
                <a:off x="512" y="2741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  <p:grpSp>
            <p:nvGrpSpPr>
              <p:cNvPr id="81956" name="Group 76"/>
              <p:cNvGrpSpPr>
                <a:grpSpLocks/>
              </p:cNvGrpSpPr>
              <p:nvPr/>
            </p:nvGrpSpPr>
            <p:grpSpPr bwMode="auto">
              <a:xfrm>
                <a:off x="1693" y="1616"/>
                <a:ext cx="725" cy="1452"/>
                <a:chOff x="2835" y="2341"/>
                <a:chExt cx="725" cy="1452"/>
              </a:xfrm>
            </p:grpSpPr>
            <p:grpSp>
              <p:nvGrpSpPr>
                <p:cNvPr id="81957" name="Group 68"/>
                <p:cNvGrpSpPr>
                  <a:grpSpLocks/>
                </p:cNvGrpSpPr>
                <p:nvPr/>
              </p:nvGrpSpPr>
              <p:grpSpPr bwMode="auto">
                <a:xfrm>
                  <a:off x="2835" y="2341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8195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1959" name="Rectangle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960" name="Rectangle 6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196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1962" name="Rectangl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963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81964" name="Group 69"/>
                <p:cNvGrpSpPr>
                  <a:grpSpLocks/>
                </p:cNvGrpSpPr>
                <p:nvPr/>
              </p:nvGrpSpPr>
              <p:grpSpPr bwMode="auto">
                <a:xfrm>
                  <a:off x="2835" y="3067"/>
                  <a:ext cx="725" cy="726"/>
                  <a:chOff x="2835" y="2341"/>
                  <a:chExt cx="725" cy="726"/>
                </a:xfrm>
              </p:grpSpPr>
              <p:grpSp>
                <p:nvGrpSpPr>
                  <p:cNvPr id="81965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1966" name="Rectangle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967" name="Rectangle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1968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2835" y="2704"/>
                    <a:ext cx="725" cy="363"/>
                    <a:chOff x="2835" y="2341"/>
                    <a:chExt cx="725" cy="363"/>
                  </a:xfrm>
                </p:grpSpPr>
                <p:sp>
                  <p:nvSpPr>
                    <p:cNvPr id="81969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35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1970" name="Rectangle 7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8" y="2341"/>
                      <a:ext cx="362" cy="363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folHlink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81971" name="Text Box 71"/>
              <p:cNvSpPr txBox="1">
                <a:spLocks noChangeArrowheads="1"/>
              </p:cNvSpPr>
              <p:nvPr/>
            </p:nvSpPr>
            <p:spPr bwMode="auto">
              <a:xfrm>
                <a:off x="1678" y="1328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81972" name="Text Box 72"/>
              <p:cNvSpPr txBox="1">
                <a:spLocks noChangeArrowheads="1"/>
              </p:cNvSpPr>
              <p:nvPr/>
            </p:nvSpPr>
            <p:spPr bwMode="auto">
              <a:xfrm>
                <a:off x="2019" y="1328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</a:p>
            </p:txBody>
          </p:sp>
        </p:grpSp>
      </p:grpSp>
      <p:grpSp>
        <p:nvGrpSpPr>
          <p:cNvPr id="81973" name="Group 53"/>
          <p:cNvGrpSpPr>
            <a:grpSpLocks/>
          </p:cNvGrpSpPr>
          <p:nvPr/>
        </p:nvGrpSpPr>
        <p:grpSpPr bwMode="auto">
          <a:xfrm>
            <a:off x="1581150" y="3322638"/>
            <a:ext cx="1093788" cy="519112"/>
            <a:chOff x="3784" y="2208"/>
            <a:chExt cx="689" cy="327"/>
          </a:xfrm>
        </p:grpSpPr>
        <p:sp>
          <p:nvSpPr>
            <p:cNvPr id="81974" name="Text Box 85"/>
            <p:cNvSpPr txBox="1">
              <a:spLocks noChangeArrowheads="1"/>
            </p:cNvSpPr>
            <p:nvPr/>
          </p:nvSpPr>
          <p:spPr bwMode="auto">
            <a:xfrm>
              <a:off x="3784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1975" name="Text Box 88"/>
            <p:cNvSpPr txBox="1">
              <a:spLocks noChangeArrowheads="1"/>
            </p:cNvSpPr>
            <p:nvPr/>
          </p:nvSpPr>
          <p:spPr bwMode="auto">
            <a:xfrm>
              <a:off x="4143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1976" name="Group 56"/>
          <p:cNvGrpSpPr>
            <a:grpSpLocks/>
          </p:cNvGrpSpPr>
          <p:nvPr/>
        </p:nvGrpSpPr>
        <p:grpSpPr bwMode="auto">
          <a:xfrm>
            <a:off x="1568450" y="2701925"/>
            <a:ext cx="1096963" cy="523875"/>
            <a:chOff x="3782" y="1858"/>
            <a:chExt cx="691" cy="330"/>
          </a:xfrm>
        </p:grpSpPr>
        <p:sp>
          <p:nvSpPr>
            <p:cNvPr id="81977" name="Text Box 84"/>
            <p:cNvSpPr txBox="1">
              <a:spLocks noChangeArrowheads="1"/>
            </p:cNvSpPr>
            <p:nvPr/>
          </p:nvSpPr>
          <p:spPr bwMode="auto">
            <a:xfrm>
              <a:off x="3782" y="185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1978" name="Text Box 91"/>
            <p:cNvSpPr txBox="1">
              <a:spLocks noChangeArrowheads="1"/>
            </p:cNvSpPr>
            <p:nvPr/>
          </p:nvSpPr>
          <p:spPr bwMode="auto">
            <a:xfrm>
              <a:off x="4143" y="1861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81979" name="Group 59"/>
          <p:cNvGrpSpPr>
            <a:grpSpLocks/>
          </p:cNvGrpSpPr>
          <p:nvPr/>
        </p:nvGrpSpPr>
        <p:grpSpPr bwMode="auto">
          <a:xfrm>
            <a:off x="2711450" y="2708275"/>
            <a:ext cx="1093788" cy="519113"/>
            <a:chOff x="4504" y="1842"/>
            <a:chExt cx="689" cy="327"/>
          </a:xfrm>
        </p:grpSpPr>
        <p:sp>
          <p:nvSpPr>
            <p:cNvPr id="81980" name="Text Box 86"/>
            <p:cNvSpPr txBox="1">
              <a:spLocks noChangeArrowheads="1"/>
            </p:cNvSpPr>
            <p:nvPr/>
          </p:nvSpPr>
          <p:spPr bwMode="auto">
            <a:xfrm>
              <a:off x="4504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1981" name="Text Box 89"/>
            <p:cNvSpPr txBox="1">
              <a:spLocks noChangeArrowheads="1"/>
            </p:cNvSpPr>
            <p:nvPr/>
          </p:nvSpPr>
          <p:spPr bwMode="auto">
            <a:xfrm>
              <a:off x="4863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81982" name="Group 62"/>
          <p:cNvGrpSpPr>
            <a:grpSpLocks/>
          </p:cNvGrpSpPr>
          <p:nvPr/>
        </p:nvGrpSpPr>
        <p:grpSpPr bwMode="auto">
          <a:xfrm>
            <a:off x="2713038" y="3328988"/>
            <a:ext cx="1093787" cy="519112"/>
            <a:chOff x="4504" y="1842"/>
            <a:chExt cx="689" cy="327"/>
          </a:xfrm>
        </p:grpSpPr>
        <p:sp>
          <p:nvSpPr>
            <p:cNvPr id="81983" name="Text Box 86"/>
            <p:cNvSpPr txBox="1">
              <a:spLocks noChangeArrowheads="1"/>
            </p:cNvSpPr>
            <p:nvPr/>
          </p:nvSpPr>
          <p:spPr bwMode="auto">
            <a:xfrm>
              <a:off x="4504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1984" name="Text Box 89"/>
            <p:cNvSpPr txBox="1">
              <a:spLocks noChangeArrowheads="1"/>
            </p:cNvSpPr>
            <p:nvPr/>
          </p:nvSpPr>
          <p:spPr bwMode="auto">
            <a:xfrm>
              <a:off x="4863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81985" name="Group 65"/>
          <p:cNvGrpSpPr>
            <a:grpSpLocks/>
          </p:cNvGrpSpPr>
          <p:nvPr/>
        </p:nvGrpSpPr>
        <p:grpSpPr bwMode="auto">
          <a:xfrm>
            <a:off x="1581150" y="4468813"/>
            <a:ext cx="1093788" cy="519112"/>
            <a:chOff x="3784" y="2208"/>
            <a:chExt cx="689" cy="327"/>
          </a:xfrm>
        </p:grpSpPr>
        <p:sp>
          <p:nvSpPr>
            <p:cNvPr id="81986" name="Text Box 85"/>
            <p:cNvSpPr txBox="1">
              <a:spLocks noChangeArrowheads="1"/>
            </p:cNvSpPr>
            <p:nvPr/>
          </p:nvSpPr>
          <p:spPr bwMode="auto">
            <a:xfrm>
              <a:off x="3784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1987" name="Text Box 88"/>
            <p:cNvSpPr txBox="1">
              <a:spLocks noChangeArrowheads="1"/>
            </p:cNvSpPr>
            <p:nvPr/>
          </p:nvSpPr>
          <p:spPr bwMode="auto">
            <a:xfrm>
              <a:off x="4143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1988" name="Group 68"/>
          <p:cNvGrpSpPr>
            <a:grpSpLocks/>
          </p:cNvGrpSpPr>
          <p:nvPr/>
        </p:nvGrpSpPr>
        <p:grpSpPr bwMode="auto">
          <a:xfrm>
            <a:off x="2725738" y="4462463"/>
            <a:ext cx="1093787" cy="519112"/>
            <a:chOff x="3784" y="2208"/>
            <a:chExt cx="689" cy="327"/>
          </a:xfrm>
        </p:grpSpPr>
        <p:sp>
          <p:nvSpPr>
            <p:cNvPr id="81989" name="Text Box 85"/>
            <p:cNvSpPr txBox="1">
              <a:spLocks noChangeArrowheads="1"/>
            </p:cNvSpPr>
            <p:nvPr/>
          </p:nvSpPr>
          <p:spPr bwMode="auto">
            <a:xfrm>
              <a:off x="3784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1990" name="Text Box 88"/>
            <p:cNvSpPr txBox="1">
              <a:spLocks noChangeArrowheads="1"/>
            </p:cNvSpPr>
            <p:nvPr/>
          </p:nvSpPr>
          <p:spPr bwMode="auto">
            <a:xfrm>
              <a:off x="4143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1991" name="Group 71"/>
          <p:cNvGrpSpPr>
            <a:grpSpLocks/>
          </p:cNvGrpSpPr>
          <p:nvPr/>
        </p:nvGrpSpPr>
        <p:grpSpPr bwMode="auto">
          <a:xfrm>
            <a:off x="1581150" y="3859213"/>
            <a:ext cx="1093788" cy="519112"/>
            <a:chOff x="3784" y="2208"/>
            <a:chExt cx="689" cy="327"/>
          </a:xfrm>
        </p:grpSpPr>
        <p:sp>
          <p:nvSpPr>
            <p:cNvPr id="81992" name="Text Box 85"/>
            <p:cNvSpPr txBox="1">
              <a:spLocks noChangeArrowheads="1"/>
            </p:cNvSpPr>
            <p:nvPr/>
          </p:nvSpPr>
          <p:spPr bwMode="auto">
            <a:xfrm>
              <a:off x="3784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81993" name="Text Box 88"/>
            <p:cNvSpPr txBox="1">
              <a:spLocks noChangeArrowheads="1"/>
            </p:cNvSpPr>
            <p:nvPr/>
          </p:nvSpPr>
          <p:spPr bwMode="auto">
            <a:xfrm>
              <a:off x="4143" y="2208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grpSp>
        <p:nvGrpSpPr>
          <p:cNvPr id="81994" name="Group 74"/>
          <p:cNvGrpSpPr>
            <a:grpSpLocks/>
          </p:cNvGrpSpPr>
          <p:nvPr/>
        </p:nvGrpSpPr>
        <p:grpSpPr bwMode="auto">
          <a:xfrm>
            <a:off x="2713038" y="3859213"/>
            <a:ext cx="1093787" cy="519112"/>
            <a:chOff x="4504" y="1842"/>
            <a:chExt cx="689" cy="327"/>
          </a:xfrm>
        </p:grpSpPr>
        <p:sp>
          <p:nvSpPr>
            <p:cNvPr id="81995" name="Text Box 86"/>
            <p:cNvSpPr txBox="1">
              <a:spLocks noChangeArrowheads="1"/>
            </p:cNvSpPr>
            <p:nvPr/>
          </p:nvSpPr>
          <p:spPr bwMode="auto">
            <a:xfrm>
              <a:off x="4504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1996" name="Text Box 89"/>
            <p:cNvSpPr txBox="1">
              <a:spLocks noChangeArrowheads="1"/>
            </p:cNvSpPr>
            <p:nvPr/>
          </p:nvSpPr>
          <p:spPr bwMode="auto">
            <a:xfrm>
              <a:off x="4863" y="1842"/>
              <a:ext cx="33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</a:p>
          </p:txBody>
        </p:sp>
      </p:grpSp>
      <p:grpSp>
        <p:nvGrpSpPr>
          <p:cNvPr id="81998" name="Group 78"/>
          <p:cNvGrpSpPr>
            <a:grpSpLocks/>
          </p:cNvGrpSpPr>
          <p:nvPr/>
        </p:nvGrpSpPr>
        <p:grpSpPr bwMode="auto">
          <a:xfrm>
            <a:off x="4932363" y="1557338"/>
            <a:ext cx="3887787" cy="3025775"/>
            <a:chOff x="3107" y="981"/>
            <a:chExt cx="2449" cy="1906"/>
          </a:xfrm>
        </p:grpSpPr>
        <p:grpSp>
          <p:nvGrpSpPr>
            <p:cNvPr id="81999" name="Group 79"/>
            <p:cNvGrpSpPr>
              <a:grpSpLocks/>
            </p:cNvGrpSpPr>
            <p:nvPr/>
          </p:nvGrpSpPr>
          <p:grpSpPr bwMode="auto">
            <a:xfrm>
              <a:off x="3107" y="981"/>
              <a:ext cx="2401" cy="1906"/>
              <a:chOff x="207" y="1434"/>
              <a:chExt cx="2401" cy="1906"/>
            </a:xfrm>
          </p:grpSpPr>
          <p:sp>
            <p:nvSpPr>
              <p:cNvPr id="82000" name="Line 36"/>
              <p:cNvSpPr>
                <a:spLocks noChangeShapeType="1"/>
              </p:cNvSpPr>
              <p:nvPr/>
            </p:nvSpPr>
            <p:spPr bwMode="auto">
              <a:xfrm>
                <a:off x="249" y="1434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01" name="Line 37"/>
              <p:cNvSpPr>
                <a:spLocks noChangeShapeType="1"/>
              </p:cNvSpPr>
              <p:nvPr/>
            </p:nvSpPr>
            <p:spPr bwMode="auto">
              <a:xfrm>
                <a:off x="249" y="3340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02" name="Line 38"/>
              <p:cNvSpPr>
                <a:spLocks noChangeShapeType="1"/>
              </p:cNvSpPr>
              <p:nvPr/>
            </p:nvSpPr>
            <p:spPr bwMode="auto">
              <a:xfrm>
                <a:off x="993" y="1434"/>
                <a:ext cx="0" cy="19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03" name="Line 39"/>
              <p:cNvSpPr>
                <a:spLocks noChangeShapeType="1"/>
              </p:cNvSpPr>
              <p:nvPr/>
            </p:nvSpPr>
            <p:spPr bwMode="auto">
              <a:xfrm>
                <a:off x="249" y="1752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04" name="Line 40"/>
              <p:cNvSpPr>
                <a:spLocks noChangeShapeType="1"/>
              </p:cNvSpPr>
              <p:nvPr/>
            </p:nvSpPr>
            <p:spPr bwMode="auto">
              <a:xfrm>
                <a:off x="249" y="2069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05" name="Line 41"/>
              <p:cNvSpPr>
                <a:spLocks noChangeShapeType="1"/>
              </p:cNvSpPr>
              <p:nvPr/>
            </p:nvSpPr>
            <p:spPr bwMode="auto">
              <a:xfrm>
                <a:off x="249" y="2387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06" name="Line 43"/>
              <p:cNvSpPr>
                <a:spLocks noChangeShapeType="1"/>
              </p:cNvSpPr>
              <p:nvPr/>
            </p:nvSpPr>
            <p:spPr bwMode="auto">
              <a:xfrm>
                <a:off x="1837" y="1435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07" name="Text Box 45"/>
              <p:cNvSpPr txBox="1">
                <a:spLocks noChangeArrowheads="1"/>
              </p:cNvSpPr>
              <p:nvPr/>
            </p:nvSpPr>
            <p:spPr bwMode="auto">
              <a:xfrm>
                <a:off x="207" y="1464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Q2Q1Q0</a:t>
                </a:r>
              </a:p>
            </p:txBody>
          </p:sp>
          <p:sp>
            <p:nvSpPr>
              <p:cNvPr id="82008" name="Text Box 46"/>
              <p:cNvSpPr txBox="1">
                <a:spLocks noChangeArrowheads="1"/>
              </p:cNvSpPr>
              <p:nvPr/>
            </p:nvSpPr>
            <p:spPr bwMode="auto">
              <a:xfrm>
                <a:off x="1048" y="1456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82009" name="Text Box 48"/>
              <p:cNvSpPr txBox="1">
                <a:spLocks noChangeArrowheads="1"/>
              </p:cNvSpPr>
              <p:nvPr/>
            </p:nvSpPr>
            <p:spPr bwMode="auto">
              <a:xfrm>
                <a:off x="387" y="207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2010" name="Text Box 46"/>
              <p:cNvSpPr txBox="1">
                <a:spLocks noChangeArrowheads="1"/>
              </p:cNvSpPr>
              <p:nvPr/>
            </p:nvSpPr>
            <p:spPr bwMode="auto">
              <a:xfrm>
                <a:off x="1865" y="1464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82011" name="Text Box 48"/>
              <p:cNvSpPr txBox="1">
                <a:spLocks noChangeArrowheads="1"/>
              </p:cNvSpPr>
              <p:nvPr/>
            </p:nvSpPr>
            <p:spPr bwMode="auto">
              <a:xfrm>
                <a:off x="391" y="175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2012" name="Text Box 48"/>
              <p:cNvSpPr txBox="1">
                <a:spLocks noChangeArrowheads="1"/>
              </p:cNvSpPr>
              <p:nvPr/>
            </p:nvSpPr>
            <p:spPr bwMode="auto">
              <a:xfrm>
                <a:off x="389" y="2409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2013" name="Line 41"/>
              <p:cNvSpPr>
                <a:spLocks noChangeShapeType="1"/>
              </p:cNvSpPr>
              <p:nvPr/>
            </p:nvSpPr>
            <p:spPr bwMode="auto">
              <a:xfrm>
                <a:off x="249" y="2705"/>
                <a:ext cx="2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14" name="Line 41"/>
              <p:cNvSpPr>
                <a:spLocks noChangeShapeType="1"/>
              </p:cNvSpPr>
              <p:nvPr/>
            </p:nvSpPr>
            <p:spPr bwMode="auto">
              <a:xfrm>
                <a:off x="249" y="3022"/>
                <a:ext cx="2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15" name="Text Box 48"/>
              <p:cNvSpPr txBox="1">
                <a:spLocks noChangeArrowheads="1"/>
              </p:cNvSpPr>
              <p:nvPr/>
            </p:nvSpPr>
            <p:spPr bwMode="auto">
              <a:xfrm>
                <a:off x="386" y="303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2016" name="Text Box 48"/>
              <p:cNvSpPr txBox="1">
                <a:spLocks noChangeArrowheads="1"/>
              </p:cNvSpPr>
              <p:nvPr/>
            </p:nvSpPr>
            <p:spPr bwMode="auto">
              <a:xfrm>
                <a:off x="390" y="271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1</a:t>
                </a:r>
              </a:p>
            </p:txBody>
          </p:sp>
        </p:grpSp>
        <p:grpSp>
          <p:nvGrpSpPr>
            <p:cNvPr id="82017" name="Group 97"/>
            <p:cNvGrpSpPr>
              <a:grpSpLocks/>
            </p:cNvGrpSpPr>
            <p:nvPr/>
          </p:nvGrpSpPr>
          <p:grpSpPr bwMode="auto">
            <a:xfrm>
              <a:off x="3878" y="1298"/>
              <a:ext cx="1678" cy="1566"/>
              <a:chOff x="3875" y="3134"/>
              <a:chExt cx="1678" cy="1566"/>
            </a:xfrm>
          </p:grpSpPr>
          <p:sp>
            <p:nvSpPr>
              <p:cNvPr id="82018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13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2019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47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2020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79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82021" name="Text Box 49"/>
              <p:cNvSpPr txBox="1">
                <a:spLocks noChangeArrowheads="1"/>
              </p:cNvSpPr>
              <p:nvPr/>
            </p:nvSpPr>
            <p:spPr bwMode="auto">
              <a:xfrm>
                <a:off x="3880" y="410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2022" name="Text Box 49"/>
              <p:cNvSpPr txBox="1">
                <a:spLocks noChangeArrowheads="1"/>
              </p:cNvSpPr>
              <p:nvPr/>
            </p:nvSpPr>
            <p:spPr bwMode="auto">
              <a:xfrm>
                <a:off x="3875" y="4412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101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2023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13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2024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47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101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2025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79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2026" name="Text Box 49"/>
              <p:cNvSpPr txBox="1">
                <a:spLocks noChangeArrowheads="1"/>
              </p:cNvSpPr>
              <p:nvPr/>
            </p:nvSpPr>
            <p:spPr bwMode="auto">
              <a:xfrm>
                <a:off x="4737" y="410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82027" name="Text Box 49"/>
              <p:cNvSpPr txBox="1">
                <a:spLocks noChangeArrowheads="1"/>
              </p:cNvSpPr>
              <p:nvPr/>
            </p:nvSpPr>
            <p:spPr bwMode="auto">
              <a:xfrm>
                <a:off x="4732" y="44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</p:grpSp>
      </p:grpSp>
      <p:sp>
        <p:nvSpPr>
          <p:cNvPr id="82028" name="Rectangle 108"/>
          <p:cNvSpPr>
            <a:spLocks noChangeArrowheads="1"/>
          </p:cNvSpPr>
          <p:nvPr/>
        </p:nvSpPr>
        <p:spPr bwMode="auto">
          <a:xfrm>
            <a:off x="6502400" y="2124075"/>
            <a:ext cx="242888" cy="238442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9" name="Rectangle 109"/>
          <p:cNvSpPr>
            <a:spLocks noChangeArrowheads="1"/>
          </p:cNvSpPr>
          <p:nvPr/>
        </p:nvSpPr>
        <p:spPr bwMode="auto">
          <a:xfrm>
            <a:off x="7883525" y="2133600"/>
            <a:ext cx="215900" cy="2384425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0" name="Text Box 110"/>
          <p:cNvSpPr txBox="1">
            <a:spLocks noChangeArrowheads="1"/>
          </p:cNvSpPr>
          <p:nvPr/>
        </p:nvSpPr>
        <p:spPr bwMode="auto">
          <a:xfrm>
            <a:off x="5292725" y="4940300"/>
            <a:ext cx="304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chemeClr val="folHlink"/>
                </a:solidFill>
              </a:rPr>
              <a:t>逐行对应</a:t>
            </a:r>
            <a:r>
              <a:rPr lang="zh-CN" altLang="en-US"/>
              <a:t>操作</a:t>
            </a:r>
          </a:p>
        </p:txBody>
      </p:sp>
      <p:sp>
        <p:nvSpPr>
          <p:cNvPr id="82031" name="Line 111"/>
          <p:cNvSpPr>
            <a:spLocks noChangeShapeType="1"/>
          </p:cNvSpPr>
          <p:nvPr/>
        </p:nvSpPr>
        <p:spPr bwMode="auto">
          <a:xfrm>
            <a:off x="4618038" y="2301875"/>
            <a:ext cx="431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2032" name="Line 112"/>
          <p:cNvSpPr>
            <a:spLocks noChangeShapeType="1"/>
          </p:cNvSpPr>
          <p:nvPr/>
        </p:nvSpPr>
        <p:spPr bwMode="auto">
          <a:xfrm>
            <a:off x="4618038" y="2814638"/>
            <a:ext cx="4318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8203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grpSp>
        <p:nvGrpSpPr>
          <p:cNvPr id="82037" name="Group 117"/>
          <p:cNvGrpSpPr>
            <a:grpSpLocks/>
          </p:cNvGrpSpPr>
          <p:nvPr/>
        </p:nvGrpSpPr>
        <p:grpSpPr bwMode="auto">
          <a:xfrm>
            <a:off x="1025525" y="5373688"/>
            <a:ext cx="2609850" cy="519112"/>
            <a:chOff x="646" y="3874"/>
            <a:chExt cx="1644" cy="327"/>
          </a:xfrm>
        </p:grpSpPr>
        <p:sp>
          <p:nvSpPr>
            <p:cNvPr id="81927" name="Text Box 95"/>
            <p:cNvSpPr txBox="1">
              <a:spLocks noChangeArrowheads="1"/>
            </p:cNvSpPr>
            <p:nvPr/>
          </p:nvSpPr>
          <p:spPr bwMode="auto">
            <a:xfrm>
              <a:off x="646" y="3874"/>
              <a:ext cx="16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Q2 Q1 </a:t>
              </a:r>
            </a:p>
          </p:txBody>
        </p:sp>
        <p:sp>
          <p:nvSpPr>
            <p:cNvPr id="81928" name="Line 47"/>
            <p:cNvSpPr>
              <a:spLocks noChangeShapeType="1"/>
            </p:cNvSpPr>
            <p:nvPr/>
          </p:nvSpPr>
          <p:spPr bwMode="auto">
            <a:xfrm>
              <a:off x="1546" y="3921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6" name="Line 47"/>
            <p:cNvSpPr>
              <a:spLocks noChangeShapeType="1"/>
            </p:cNvSpPr>
            <p:nvPr/>
          </p:nvSpPr>
          <p:spPr bwMode="auto">
            <a:xfrm>
              <a:off x="1194" y="3921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82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8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7" grpId="0"/>
      <p:bldP spid="81925" grpId="0" animBg="1"/>
      <p:bldP spid="82028" grpId="0" animBg="1"/>
      <p:bldP spid="82029" grpId="0" animBg="1"/>
      <p:bldP spid="82030" grpId="0"/>
      <p:bldP spid="82031" grpId="0" animBg="1"/>
      <p:bldP spid="82031" grpId="1" animBg="1"/>
      <p:bldP spid="820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8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52307" name="Text Box 83"/>
          <p:cNvSpPr txBox="1">
            <a:spLocks noChangeArrowheads="1"/>
          </p:cNvSpPr>
          <p:nvPr/>
        </p:nvSpPr>
        <p:spPr bwMode="auto">
          <a:xfrm>
            <a:off x="322263" y="1268413"/>
            <a:ext cx="3043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D</a:t>
            </a:r>
            <a:r>
              <a:rPr lang="en-US" altLang="zh-CN" sz="2800" baseline="-25000">
                <a:latin typeface="Times New Roman" pitchFamily="18" charset="0"/>
              </a:rPr>
              <a:t>0</a:t>
            </a:r>
            <a:r>
              <a:rPr lang="zh-CN" altLang="en-US" sz="2800"/>
              <a:t>的激励触发</a:t>
            </a:r>
          </a:p>
        </p:txBody>
      </p:sp>
      <p:sp>
        <p:nvSpPr>
          <p:cNvPr id="82952" name="Rectangle 46"/>
          <p:cNvSpPr>
            <a:spLocks noChangeArrowheads="1"/>
          </p:cNvSpPr>
          <p:nvPr/>
        </p:nvSpPr>
        <p:spPr bwMode="auto">
          <a:xfrm>
            <a:off x="2243138" y="3370263"/>
            <a:ext cx="935037" cy="4191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025" name="Group 81"/>
          <p:cNvGrpSpPr>
            <a:grpSpLocks/>
          </p:cNvGrpSpPr>
          <p:nvPr/>
        </p:nvGrpSpPr>
        <p:grpSpPr bwMode="auto">
          <a:xfrm>
            <a:off x="179388" y="1890713"/>
            <a:ext cx="3694112" cy="3122612"/>
            <a:chOff x="113" y="1191"/>
            <a:chExt cx="2327" cy="1967"/>
          </a:xfrm>
        </p:grpSpPr>
        <p:grpSp>
          <p:nvGrpSpPr>
            <p:cNvPr id="82953" name="Group 9"/>
            <p:cNvGrpSpPr>
              <a:grpSpLocks/>
            </p:cNvGrpSpPr>
            <p:nvPr/>
          </p:nvGrpSpPr>
          <p:grpSpPr bwMode="auto">
            <a:xfrm>
              <a:off x="113" y="1191"/>
              <a:ext cx="2327" cy="1967"/>
              <a:chOff x="113" y="1101"/>
              <a:chExt cx="2327" cy="1967"/>
            </a:xfrm>
          </p:grpSpPr>
          <p:grpSp>
            <p:nvGrpSpPr>
              <p:cNvPr id="82954" name="Group 10"/>
              <p:cNvGrpSpPr>
                <a:grpSpLocks/>
              </p:cNvGrpSpPr>
              <p:nvPr/>
            </p:nvGrpSpPr>
            <p:grpSpPr bwMode="auto">
              <a:xfrm>
                <a:off x="113" y="1101"/>
                <a:ext cx="1138" cy="514"/>
                <a:chOff x="930" y="3702"/>
                <a:chExt cx="1138" cy="514"/>
              </a:xfrm>
            </p:grpSpPr>
            <p:sp>
              <p:nvSpPr>
                <p:cNvPr id="82955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429" y="3854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5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479" y="370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Q0X</a:t>
                  </a:r>
                </a:p>
              </p:txBody>
            </p:sp>
            <p:sp>
              <p:nvSpPr>
                <p:cNvPr id="8295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930" y="3928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Q2Q1</a:t>
                  </a:r>
                </a:p>
              </p:txBody>
            </p:sp>
          </p:grpSp>
          <p:grpSp>
            <p:nvGrpSpPr>
              <p:cNvPr id="82958" name="Group 14"/>
              <p:cNvGrpSpPr>
                <a:grpSpLocks/>
              </p:cNvGrpSpPr>
              <p:nvPr/>
            </p:nvGrpSpPr>
            <p:grpSpPr bwMode="auto">
              <a:xfrm>
                <a:off x="507" y="1327"/>
                <a:ext cx="1933" cy="1741"/>
                <a:chOff x="507" y="1327"/>
                <a:chExt cx="1933" cy="1741"/>
              </a:xfrm>
            </p:grpSpPr>
            <p:sp>
              <p:nvSpPr>
                <p:cNvPr id="8295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950" y="132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00</a:t>
                  </a:r>
                </a:p>
              </p:txBody>
            </p:sp>
            <p:sp>
              <p:nvSpPr>
                <p:cNvPr id="8296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291" y="132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01</a:t>
                  </a:r>
                </a:p>
              </p:txBody>
            </p:sp>
            <p:sp>
              <p:nvSpPr>
                <p:cNvPr id="8296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07" y="1645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82962" name="Group 76"/>
                <p:cNvGrpSpPr>
                  <a:grpSpLocks/>
                </p:cNvGrpSpPr>
                <p:nvPr/>
              </p:nvGrpSpPr>
              <p:grpSpPr bwMode="auto">
                <a:xfrm>
                  <a:off x="974" y="1615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82963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2964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2965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66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2967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2968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69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2970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2971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2972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73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2974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2975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76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297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12" y="2016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8297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12" y="2416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82979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12" y="274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  <p:grpSp>
              <p:nvGrpSpPr>
                <p:cNvPr id="82980" name="Group 76"/>
                <p:cNvGrpSpPr>
                  <a:grpSpLocks/>
                </p:cNvGrpSpPr>
                <p:nvPr/>
              </p:nvGrpSpPr>
              <p:grpSpPr bwMode="auto">
                <a:xfrm>
                  <a:off x="1693" y="1616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82981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2982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2983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84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2985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2986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87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2988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2989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2990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91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2992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2993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2994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2995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78" y="1328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11</a:t>
                  </a:r>
                </a:p>
              </p:txBody>
            </p:sp>
            <p:sp>
              <p:nvSpPr>
                <p:cNvPr id="82996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19" y="1328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10</a:t>
                  </a:r>
                </a:p>
              </p:txBody>
            </p:sp>
          </p:grpSp>
        </p:grpSp>
        <p:grpSp>
          <p:nvGrpSpPr>
            <p:cNvPr id="82997" name="Group 53"/>
            <p:cNvGrpSpPr>
              <a:grpSpLocks/>
            </p:cNvGrpSpPr>
            <p:nvPr/>
          </p:nvGrpSpPr>
          <p:grpSpPr bwMode="auto">
            <a:xfrm>
              <a:off x="996" y="2093"/>
              <a:ext cx="689" cy="327"/>
              <a:chOff x="3784" y="2208"/>
              <a:chExt cx="689" cy="327"/>
            </a:xfrm>
          </p:grpSpPr>
          <p:sp>
            <p:nvSpPr>
              <p:cNvPr id="82998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2999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83000" name="Group 56"/>
            <p:cNvGrpSpPr>
              <a:grpSpLocks/>
            </p:cNvGrpSpPr>
            <p:nvPr/>
          </p:nvGrpSpPr>
          <p:grpSpPr bwMode="auto">
            <a:xfrm>
              <a:off x="988" y="1702"/>
              <a:ext cx="691" cy="330"/>
              <a:chOff x="3782" y="1858"/>
              <a:chExt cx="691" cy="330"/>
            </a:xfrm>
          </p:grpSpPr>
          <p:sp>
            <p:nvSpPr>
              <p:cNvPr id="83001" name="Text Box 84"/>
              <p:cNvSpPr txBox="1">
                <a:spLocks noChangeArrowheads="1"/>
              </p:cNvSpPr>
              <p:nvPr/>
            </p:nvSpPr>
            <p:spPr bwMode="auto">
              <a:xfrm>
                <a:off x="3782" y="185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3002" name="Text Box 91"/>
              <p:cNvSpPr txBox="1">
                <a:spLocks noChangeArrowheads="1"/>
              </p:cNvSpPr>
              <p:nvPr/>
            </p:nvSpPr>
            <p:spPr bwMode="auto">
              <a:xfrm>
                <a:off x="4143" y="1861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3003" name="Group 59"/>
            <p:cNvGrpSpPr>
              <a:grpSpLocks/>
            </p:cNvGrpSpPr>
            <p:nvPr/>
          </p:nvGrpSpPr>
          <p:grpSpPr bwMode="auto">
            <a:xfrm>
              <a:off x="1714" y="1706"/>
              <a:ext cx="689" cy="327"/>
              <a:chOff x="4504" y="1842"/>
              <a:chExt cx="689" cy="327"/>
            </a:xfrm>
          </p:grpSpPr>
          <p:sp>
            <p:nvSpPr>
              <p:cNvPr id="83004" name="Text Box 86"/>
              <p:cNvSpPr txBox="1">
                <a:spLocks noChangeArrowheads="1"/>
              </p:cNvSpPr>
              <p:nvPr/>
            </p:nvSpPr>
            <p:spPr bwMode="auto">
              <a:xfrm>
                <a:off x="4504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3005" name="Text Box 89"/>
              <p:cNvSpPr txBox="1">
                <a:spLocks noChangeArrowheads="1"/>
              </p:cNvSpPr>
              <p:nvPr/>
            </p:nvSpPr>
            <p:spPr bwMode="auto">
              <a:xfrm>
                <a:off x="4863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3006" name="Group 62"/>
            <p:cNvGrpSpPr>
              <a:grpSpLocks/>
            </p:cNvGrpSpPr>
            <p:nvPr/>
          </p:nvGrpSpPr>
          <p:grpSpPr bwMode="auto">
            <a:xfrm>
              <a:off x="1709" y="2097"/>
              <a:ext cx="689" cy="327"/>
              <a:chOff x="4504" y="1842"/>
              <a:chExt cx="689" cy="327"/>
            </a:xfrm>
          </p:grpSpPr>
          <p:sp>
            <p:nvSpPr>
              <p:cNvPr id="83007" name="Text Box 86"/>
              <p:cNvSpPr txBox="1">
                <a:spLocks noChangeArrowheads="1"/>
              </p:cNvSpPr>
              <p:nvPr/>
            </p:nvSpPr>
            <p:spPr bwMode="auto">
              <a:xfrm>
                <a:off x="4504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3008" name="Text Box 89"/>
              <p:cNvSpPr txBox="1">
                <a:spLocks noChangeArrowheads="1"/>
              </p:cNvSpPr>
              <p:nvPr/>
            </p:nvSpPr>
            <p:spPr bwMode="auto">
              <a:xfrm>
                <a:off x="4863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3009" name="Group 65"/>
            <p:cNvGrpSpPr>
              <a:grpSpLocks/>
            </p:cNvGrpSpPr>
            <p:nvPr/>
          </p:nvGrpSpPr>
          <p:grpSpPr bwMode="auto">
            <a:xfrm>
              <a:off x="996" y="2815"/>
              <a:ext cx="689" cy="327"/>
              <a:chOff x="3784" y="2208"/>
              <a:chExt cx="689" cy="327"/>
            </a:xfrm>
          </p:grpSpPr>
          <p:sp>
            <p:nvSpPr>
              <p:cNvPr id="83010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3011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3012" name="Group 68"/>
            <p:cNvGrpSpPr>
              <a:grpSpLocks/>
            </p:cNvGrpSpPr>
            <p:nvPr/>
          </p:nvGrpSpPr>
          <p:grpSpPr bwMode="auto">
            <a:xfrm>
              <a:off x="1717" y="2811"/>
              <a:ext cx="689" cy="327"/>
              <a:chOff x="3784" y="2208"/>
              <a:chExt cx="689" cy="327"/>
            </a:xfrm>
          </p:grpSpPr>
          <p:sp>
            <p:nvSpPr>
              <p:cNvPr id="83013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3014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3015" name="Group 71"/>
            <p:cNvGrpSpPr>
              <a:grpSpLocks/>
            </p:cNvGrpSpPr>
            <p:nvPr/>
          </p:nvGrpSpPr>
          <p:grpSpPr bwMode="auto">
            <a:xfrm>
              <a:off x="996" y="2431"/>
              <a:ext cx="689" cy="327"/>
              <a:chOff x="3784" y="2208"/>
              <a:chExt cx="689" cy="327"/>
            </a:xfrm>
          </p:grpSpPr>
          <p:sp>
            <p:nvSpPr>
              <p:cNvPr id="83016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3017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3018" name="Group 74"/>
            <p:cNvGrpSpPr>
              <a:grpSpLocks/>
            </p:cNvGrpSpPr>
            <p:nvPr/>
          </p:nvGrpSpPr>
          <p:grpSpPr bwMode="auto">
            <a:xfrm>
              <a:off x="1709" y="2431"/>
              <a:ext cx="689" cy="327"/>
              <a:chOff x="4504" y="1842"/>
              <a:chExt cx="689" cy="327"/>
            </a:xfrm>
          </p:grpSpPr>
          <p:sp>
            <p:nvSpPr>
              <p:cNvPr id="83019" name="Text Box 86"/>
              <p:cNvSpPr txBox="1">
                <a:spLocks noChangeArrowheads="1"/>
              </p:cNvSpPr>
              <p:nvPr/>
            </p:nvSpPr>
            <p:spPr bwMode="auto">
              <a:xfrm>
                <a:off x="4504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3020" name="Text Box 89"/>
              <p:cNvSpPr txBox="1">
                <a:spLocks noChangeArrowheads="1"/>
              </p:cNvSpPr>
              <p:nvPr/>
            </p:nvSpPr>
            <p:spPr bwMode="auto">
              <a:xfrm>
                <a:off x="4863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</p:grpSp>
      <p:grpSp>
        <p:nvGrpSpPr>
          <p:cNvPr id="83028" name="Group 84"/>
          <p:cNvGrpSpPr>
            <a:grpSpLocks/>
          </p:cNvGrpSpPr>
          <p:nvPr/>
        </p:nvGrpSpPr>
        <p:grpSpPr bwMode="auto">
          <a:xfrm>
            <a:off x="323850" y="5157788"/>
            <a:ext cx="4752975" cy="519112"/>
            <a:chOff x="612" y="3385"/>
            <a:chExt cx="2994" cy="327"/>
          </a:xfrm>
        </p:grpSpPr>
        <p:sp>
          <p:nvSpPr>
            <p:cNvPr id="83022" name="Text Box 95"/>
            <p:cNvSpPr txBox="1">
              <a:spLocks noChangeArrowheads="1"/>
            </p:cNvSpPr>
            <p:nvPr/>
          </p:nvSpPr>
          <p:spPr bwMode="auto">
            <a:xfrm>
              <a:off x="612" y="3385"/>
              <a:ext cx="2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Q2 Q1 X + Q2 Q1 X</a:t>
              </a:r>
            </a:p>
          </p:txBody>
        </p:sp>
        <p:sp>
          <p:nvSpPr>
            <p:cNvPr id="83023" name="Line 47"/>
            <p:cNvSpPr>
              <a:spLocks noChangeShapeType="1"/>
            </p:cNvSpPr>
            <p:nvPr/>
          </p:nvSpPr>
          <p:spPr bwMode="auto">
            <a:xfrm>
              <a:off x="2917" y="3430"/>
              <a:ext cx="1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24" name="Line 47"/>
            <p:cNvSpPr>
              <a:spLocks noChangeShapeType="1"/>
            </p:cNvSpPr>
            <p:nvPr/>
          </p:nvSpPr>
          <p:spPr bwMode="auto">
            <a:xfrm>
              <a:off x="1165" y="3430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026" name="AutoShape 82"/>
          <p:cNvSpPr>
            <a:spLocks/>
          </p:cNvSpPr>
          <p:nvPr/>
        </p:nvSpPr>
        <p:spPr bwMode="auto">
          <a:xfrm>
            <a:off x="1560513" y="3919538"/>
            <a:ext cx="431800" cy="431800"/>
          </a:xfrm>
          <a:prstGeom prst="rightBracket">
            <a:avLst>
              <a:gd name="adj" fmla="val 8333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7" name="AutoShape 83"/>
          <p:cNvSpPr>
            <a:spLocks/>
          </p:cNvSpPr>
          <p:nvPr/>
        </p:nvSpPr>
        <p:spPr bwMode="auto">
          <a:xfrm rot="10800000">
            <a:off x="3381375" y="3932238"/>
            <a:ext cx="431800" cy="431800"/>
          </a:xfrm>
          <a:prstGeom prst="rightBracket">
            <a:avLst>
              <a:gd name="adj" fmla="val 8333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 Box 83"/>
          <p:cNvSpPr txBox="1">
            <a:spLocks noChangeArrowheads="1"/>
          </p:cNvSpPr>
          <p:nvPr/>
        </p:nvSpPr>
        <p:spPr bwMode="auto">
          <a:xfrm>
            <a:off x="4908550" y="1268413"/>
            <a:ext cx="304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Z</a:t>
            </a:r>
            <a:r>
              <a:rPr lang="zh-CN" altLang="en-US" sz="2800"/>
              <a:t>的激励触发</a:t>
            </a:r>
          </a:p>
        </p:txBody>
      </p:sp>
      <p:sp>
        <p:nvSpPr>
          <p:cNvPr id="83030" name="Rectangle 46"/>
          <p:cNvSpPr>
            <a:spLocks noChangeArrowheads="1"/>
          </p:cNvSpPr>
          <p:nvPr/>
        </p:nvSpPr>
        <p:spPr bwMode="auto">
          <a:xfrm>
            <a:off x="6202363" y="4521200"/>
            <a:ext cx="431800" cy="4191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031" name="Group 87"/>
          <p:cNvGrpSpPr>
            <a:grpSpLocks/>
          </p:cNvGrpSpPr>
          <p:nvPr/>
        </p:nvGrpSpPr>
        <p:grpSpPr bwMode="auto">
          <a:xfrm>
            <a:off x="4765675" y="1890713"/>
            <a:ext cx="3694113" cy="3122612"/>
            <a:chOff x="113" y="1191"/>
            <a:chExt cx="2327" cy="1967"/>
          </a:xfrm>
        </p:grpSpPr>
        <p:grpSp>
          <p:nvGrpSpPr>
            <p:cNvPr id="83032" name="Group 88"/>
            <p:cNvGrpSpPr>
              <a:grpSpLocks/>
            </p:cNvGrpSpPr>
            <p:nvPr/>
          </p:nvGrpSpPr>
          <p:grpSpPr bwMode="auto">
            <a:xfrm>
              <a:off x="113" y="1191"/>
              <a:ext cx="2327" cy="1967"/>
              <a:chOff x="113" y="1101"/>
              <a:chExt cx="2327" cy="1967"/>
            </a:xfrm>
          </p:grpSpPr>
          <p:grpSp>
            <p:nvGrpSpPr>
              <p:cNvPr id="83033" name="Group 89"/>
              <p:cNvGrpSpPr>
                <a:grpSpLocks/>
              </p:cNvGrpSpPr>
              <p:nvPr/>
            </p:nvGrpSpPr>
            <p:grpSpPr bwMode="auto">
              <a:xfrm>
                <a:off x="113" y="1101"/>
                <a:ext cx="1138" cy="514"/>
                <a:chOff x="930" y="3702"/>
                <a:chExt cx="1138" cy="514"/>
              </a:xfrm>
            </p:grpSpPr>
            <p:sp>
              <p:nvSpPr>
                <p:cNvPr id="83034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429" y="3854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03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479" y="370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Q0X</a:t>
                  </a:r>
                </a:p>
              </p:txBody>
            </p:sp>
            <p:sp>
              <p:nvSpPr>
                <p:cNvPr id="8303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930" y="3928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Q2Q1</a:t>
                  </a:r>
                </a:p>
              </p:txBody>
            </p:sp>
          </p:grpSp>
          <p:grpSp>
            <p:nvGrpSpPr>
              <p:cNvPr id="83037" name="Group 93"/>
              <p:cNvGrpSpPr>
                <a:grpSpLocks/>
              </p:cNvGrpSpPr>
              <p:nvPr/>
            </p:nvGrpSpPr>
            <p:grpSpPr bwMode="auto">
              <a:xfrm>
                <a:off x="507" y="1327"/>
                <a:ext cx="1933" cy="1741"/>
                <a:chOff x="507" y="1327"/>
                <a:chExt cx="1933" cy="1741"/>
              </a:xfrm>
            </p:grpSpPr>
            <p:sp>
              <p:nvSpPr>
                <p:cNvPr id="8303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950" y="132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00</a:t>
                  </a:r>
                </a:p>
              </p:txBody>
            </p:sp>
            <p:sp>
              <p:nvSpPr>
                <p:cNvPr id="8303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291" y="132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01</a:t>
                  </a:r>
                </a:p>
              </p:txBody>
            </p:sp>
            <p:sp>
              <p:nvSpPr>
                <p:cNvPr id="8304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07" y="1645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83041" name="Group 76"/>
                <p:cNvGrpSpPr>
                  <a:grpSpLocks/>
                </p:cNvGrpSpPr>
                <p:nvPr/>
              </p:nvGrpSpPr>
              <p:grpSpPr bwMode="auto">
                <a:xfrm>
                  <a:off x="974" y="1615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83042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3043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3044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045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3046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3047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048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304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3050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3051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052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3053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3054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055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3056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12" y="2016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83057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12" y="2416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83058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12" y="274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  <p:grpSp>
              <p:nvGrpSpPr>
                <p:cNvPr id="83059" name="Group 76"/>
                <p:cNvGrpSpPr>
                  <a:grpSpLocks/>
                </p:cNvGrpSpPr>
                <p:nvPr/>
              </p:nvGrpSpPr>
              <p:grpSpPr bwMode="auto">
                <a:xfrm>
                  <a:off x="1693" y="1616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83060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3061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3062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063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3064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3065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066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3067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3068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3069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070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3071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3072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073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3074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78" y="1328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11</a:t>
                  </a:r>
                </a:p>
              </p:txBody>
            </p:sp>
            <p:sp>
              <p:nvSpPr>
                <p:cNvPr id="83075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19" y="1328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10</a:t>
                  </a:r>
                </a:p>
              </p:txBody>
            </p:sp>
          </p:grpSp>
        </p:grpSp>
        <p:grpSp>
          <p:nvGrpSpPr>
            <p:cNvPr id="83076" name="Group 132"/>
            <p:cNvGrpSpPr>
              <a:grpSpLocks/>
            </p:cNvGrpSpPr>
            <p:nvPr/>
          </p:nvGrpSpPr>
          <p:grpSpPr bwMode="auto">
            <a:xfrm>
              <a:off x="996" y="2093"/>
              <a:ext cx="689" cy="327"/>
              <a:chOff x="3784" y="2208"/>
              <a:chExt cx="689" cy="327"/>
            </a:xfrm>
          </p:grpSpPr>
          <p:sp>
            <p:nvSpPr>
              <p:cNvPr id="83077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3078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3079" name="Group 135"/>
            <p:cNvGrpSpPr>
              <a:grpSpLocks/>
            </p:cNvGrpSpPr>
            <p:nvPr/>
          </p:nvGrpSpPr>
          <p:grpSpPr bwMode="auto">
            <a:xfrm>
              <a:off x="988" y="1702"/>
              <a:ext cx="691" cy="330"/>
              <a:chOff x="3782" y="1858"/>
              <a:chExt cx="691" cy="330"/>
            </a:xfrm>
          </p:grpSpPr>
          <p:sp>
            <p:nvSpPr>
              <p:cNvPr id="83080" name="Text Box 84"/>
              <p:cNvSpPr txBox="1">
                <a:spLocks noChangeArrowheads="1"/>
              </p:cNvSpPr>
              <p:nvPr/>
            </p:nvSpPr>
            <p:spPr bwMode="auto">
              <a:xfrm>
                <a:off x="3782" y="185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3081" name="Text Box 91"/>
              <p:cNvSpPr txBox="1">
                <a:spLocks noChangeArrowheads="1"/>
              </p:cNvSpPr>
              <p:nvPr/>
            </p:nvSpPr>
            <p:spPr bwMode="auto">
              <a:xfrm>
                <a:off x="4143" y="1861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3082" name="Group 138"/>
            <p:cNvGrpSpPr>
              <a:grpSpLocks/>
            </p:cNvGrpSpPr>
            <p:nvPr/>
          </p:nvGrpSpPr>
          <p:grpSpPr bwMode="auto">
            <a:xfrm>
              <a:off x="1714" y="1706"/>
              <a:ext cx="689" cy="327"/>
              <a:chOff x="4504" y="1842"/>
              <a:chExt cx="689" cy="327"/>
            </a:xfrm>
          </p:grpSpPr>
          <p:sp>
            <p:nvSpPr>
              <p:cNvPr id="83083" name="Text Box 86"/>
              <p:cNvSpPr txBox="1">
                <a:spLocks noChangeArrowheads="1"/>
              </p:cNvSpPr>
              <p:nvPr/>
            </p:nvSpPr>
            <p:spPr bwMode="auto">
              <a:xfrm>
                <a:off x="4504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3084" name="Text Box 89"/>
              <p:cNvSpPr txBox="1">
                <a:spLocks noChangeArrowheads="1"/>
              </p:cNvSpPr>
              <p:nvPr/>
            </p:nvSpPr>
            <p:spPr bwMode="auto">
              <a:xfrm>
                <a:off x="4863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3085" name="Group 141"/>
            <p:cNvGrpSpPr>
              <a:grpSpLocks/>
            </p:cNvGrpSpPr>
            <p:nvPr/>
          </p:nvGrpSpPr>
          <p:grpSpPr bwMode="auto">
            <a:xfrm>
              <a:off x="1709" y="2097"/>
              <a:ext cx="689" cy="327"/>
              <a:chOff x="4504" y="1842"/>
              <a:chExt cx="689" cy="327"/>
            </a:xfrm>
          </p:grpSpPr>
          <p:sp>
            <p:nvSpPr>
              <p:cNvPr id="83086" name="Text Box 86"/>
              <p:cNvSpPr txBox="1">
                <a:spLocks noChangeArrowheads="1"/>
              </p:cNvSpPr>
              <p:nvPr/>
            </p:nvSpPr>
            <p:spPr bwMode="auto">
              <a:xfrm>
                <a:off x="4504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3087" name="Text Box 89"/>
              <p:cNvSpPr txBox="1">
                <a:spLocks noChangeArrowheads="1"/>
              </p:cNvSpPr>
              <p:nvPr/>
            </p:nvSpPr>
            <p:spPr bwMode="auto">
              <a:xfrm>
                <a:off x="4863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3088" name="Group 144"/>
            <p:cNvGrpSpPr>
              <a:grpSpLocks/>
            </p:cNvGrpSpPr>
            <p:nvPr/>
          </p:nvGrpSpPr>
          <p:grpSpPr bwMode="auto">
            <a:xfrm>
              <a:off x="996" y="2815"/>
              <a:ext cx="689" cy="327"/>
              <a:chOff x="3784" y="2208"/>
              <a:chExt cx="689" cy="327"/>
            </a:xfrm>
          </p:grpSpPr>
          <p:sp>
            <p:nvSpPr>
              <p:cNvPr id="83089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3090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3091" name="Group 147"/>
            <p:cNvGrpSpPr>
              <a:grpSpLocks/>
            </p:cNvGrpSpPr>
            <p:nvPr/>
          </p:nvGrpSpPr>
          <p:grpSpPr bwMode="auto">
            <a:xfrm>
              <a:off x="1717" y="2811"/>
              <a:ext cx="689" cy="327"/>
              <a:chOff x="3784" y="2208"/>
              <a:chExt cx="689" cy="327"/>
            </a:xfrm>
          </p:grpSpPr>
          <p:sp>
            <p:nvSpPr>
              <p:cNvPr id="83092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3093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3094" name="Group 150"/>
            <p:cNvGrpSpPr>
              <a:grpSpLocks/>
            </p:cNvGrpSpPr>
            <p:nvPr/>
          </p:nvGrpSpPr>
          <p:grpSpPr bwMode="auto">
            <a:xfrm>
              <a:off x="996" y="2431"/>
              <a:ext cx="689" cy="327"/>
              <a:chOff x="3784" y="2208"/>
              <a:chExt cx="689" cy="327"/>
            </a:xfrm>
          </p:grpSpPr>
          <p:sp>
            <p:nvSpPr>
              <p:cNvPr id="83095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3096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3097" name="Group 153"/>
            <p:cNvGrpSpPr>
              <a:grpSpLocks/>
            </p:cNvGrpSpPr>
            <p:nvPr/>
          </p:nvGrpSpPr>
          <p:grpSpPr bwMode="auto">
            <a:xfrm>
              <a:off x="1709" y="2431"/>
              <a:ext cx="689" cy="327"/>
              <a:chOff x="4504" y="1842"/>
              <a:chExt cx="689" cy="327"/>
            </a:xfrm>
          </p:grpSpPr>
          <p:sp>
            <p:nvSpPr>
              <p:cNvPr id="83098" name="Text Box 86"/>
              <p:cNvSpPr txBox="1">
                <a:spLocks noChangeArrowheads="1"/>
              </p:cNvSpPr>
              <p:nvPr/>
            </p:nvSpPr>
            <p:spPr bwMode="auto">
              <a:xfrm>
                <a:off x="4504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3099" name="Text Box 89"/>
              <p:cNvSpPr txBox="1">
                <a:spLocks noChangeArrowheads="1"/>
              </p:cNvSpPr>
              <p:nvPr/>
            </p:nvSpPr>
            <p:spPr bwMode="auto">
              <a:xfrm>
                <a:off x="4863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</p:grpSp>
      <p:sp>
        <p:nvSpPr>
          <p:cNvPr id="83102" name="Rectangle 46"/>
          <p:cNvSpPr>
            <a:spLocks noChangeArrowheads="1"/>
          </p:cNvSpPr>
          <p:nvPr/>
        </p:nvSpPr>
        <p:spPr bwMode="auto">
          <a:xfrm>
            <a:off x="7380288" y="2781300"/>
            <a:ext cx="360362" cy="21590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111" name="Group 167"/>
          <p:cNvGrpSpPr>
            <a:grpSpLocks/>
          </p:cNvGrpSpPr>
          <p:nvPr/>
        </p:nvGrpSpPr>
        <p:grpSpPr bwMode="auto">
          <a:xfrm>
            <a:off x="4932363" y="5157788"/>
            <a:ext cx="4392612" cy="519112"/>
            <a:chOff x="3107" y="3249"/>
            <a:chExt cx="2767" cy="327"/>
          </a:xfrm>
        </p:grpSpPr>
        <p:sp>
          <p:nvSpPr>
            <p:cNvPr id="83104" name="Text Box 95"/>
            <p:cNvSpPr txBox="1">
              <a:spLocks noChangeArrowheads="1"/>
            </p:cNvSpPr>
            <p:nvPr/>
          </p:nvSpPr>
          <p:spPr bwMode="auto">
            <a:xfrm>
              <a:off x="3107" y="3249"/>
              <a:ext cx="27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Z = Q2 Q1 Q0 X + Q0 X</a:t>
              </a:r>
            </a:p>
          </p:txBody>
        </p:sp>
        <p:sp>
          <p:nvSpPr>
            <p:cNvPr id="83106" name="Line 47"/>
            <p:cNvSpPr>
              <a:spLocks noChangeShapeType="1"/>
            </p:cNvSpPr>
            <p:nvPr/>
          </p:nvSpPr>
          <p:spPr bwMode="auto">
            <a:xfrm>
              <a:off x="3894" y="3294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7" name="Line 47"/>
            <p:cNvSpPr>
              <a:spLocks noChangeShapeType="1"/>
            </p:cNvSpPr>
            <p:nvPr/>
          </p:nvSpPr>
          <p:spPr bwMode="auto">
            <a:xfrm>
              <a:off x="4249" y="3294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8" name="Line 47"/>
            <p:cNvSpPr>
              <a:spLocks noChangeShapeType="1"/>
            </p:cNvSpPr>
            <p:nvPr/>
          </p:nvSpPr>
          <p:spPr bwMode="auto">
            <a:xfrm>
              <a:off x="4558" y="3294"/>
              <a:ext cx="20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3110" name="Text Box 44"/>
          <p:cNvSpPr txBox="1">
            <a:spLocks noChangeArrowheads="1"/>
          </p:cNvSpPr>
          <p:nvPr/>
        </p:nvSpPr>
        <p:spPr bwMode="auto">
          <a:xfrm>
            <a:off x="323850" y="5805488"/>
            <a:ext cx="648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rgbClr val="FF0000"/>
                </a:solidFill>
              </a:rPr>
              <a:t>思考：</a:t>
            </a:r>
            <a:r>
              <a:rPr lang="en-US" altLang="zh-CN">
                <a:latin typeface="Times New Roman" pitchFamily="18" charset="0"/>
              </a:rPr>
              <a:t>Moore</a:t>
            </a:r>
            <a:r>
              <a:rPr lang="zh-CN" altLang="en-US"/>
              <a:t>型电路如何描述状态及设计？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8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7" grpId="0"/>
      <p:bldP spid="82952" grpId="0" animBg="1"/>
      <p:bldP spid="83026" grpId="0" animBg="1"/>
      <p:bldP spid="83027" grpId="0" animBg="1"/>
      <p:bldP spid="2" grpId="0"/>
      <p:bldP spid="83030" grpId="0" animBg="1"/>
      <p:bldP spid="83102" grpId="0" animBg="1"/>
      <p:bldP spid="831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323850" y="1125538"/>
            <a:ext cx="83518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  当电路中触发器所能表示的状态数</a:t>
            </a:r>
            <a:r>
              <a:rPr kumimoji="1" lang="zh-CN" altLang="en-US">
                <a:solidFill>
                  <a:srgbClr val="FF0000"/>
                </a:solidFill>
              </a:rPr>
              <a:t>大于有效状态数</a:t>
            </a:r>
            <a:r>
              <a:rPr kumimoji="1" lang="zh-CN" altLang="en-US"/>
              <a:t>时，需要对设计的电路进行讨论。</a:t>
            </a:r>
            <a:r>
              <a:rPr kumimoji="1" lang="zh-CN" altLang="en-US">
                <a:solidFill>
                  <a:schemeClr val="folHlink"/>
                </a:solidFill>
              </a:rPr>
              <a:t>主要讨论两个问题：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684213" y="2060575"/>
            <a:ext cx="5153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1</a:t>
            </a:r>
            <a:r>
              <a:rPr kumimoji="1" lang="zh-CN" altLang="en-US" sz="2800"/>
              <a:t>、电路是否具有</a:t>
            </a:r>
            <a:r>
              <a:rPr kumimoji="1" lang="zh-CN" altLang="en-US" sz="2800">
                <a:solidFill>
                  <a:schemeClr val="folHlink"/>
                </a:solidFill>
              </a:rPr>
              <a:t>自恢复</a:t>
            </a:r>
            <a:r>
              <a:rPr kumimoji="1" lang="zh-CN" altLang="en-US" sz="2800"/>
              <a:t>功能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395288" y="2708275"/>
            <a:ext cx="84978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  即电路万一偶然进入无效状态，能否在输入信号和时钟脉冲作用下自动进入有效状态，如果能，则称为具有自恢复功能；否则，称为</a:t>
            </a:r>
            <a:r>
              <a:rPr kumimoji="1" lang="zh-CN" altLang="en-US">
                <a:solidFill>
                  <a:srgbClr val="FF0000"/>
                </a:solidFill>
              </a:rPr>
              <a:t>“挂起”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684213" y="4133850"/>
            <a:ext cx="6119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 sz="2800">
                <a:latin typeface="Times New Roman" pitchFamily="18" charset="0"/>
              </a:rPr>
              <a:t>2</a:t>
            </a:r>
            <a:r>
              <a:rPr kumimoji="1" lang="zh-CN" altLang="en-US" sz="2800"/>
              <a:t>、电路是否会产生</a:t>
            </a:r>
            <a:r>
              <a:rPr kumimoji="1" lang="zh-CN" altLang="en-US" sz="2800">
                <a:solidFill>
                  <a:schemeClr val="folHlink"/>
                </a:solidFill>
              </a:rPr>
              <a:t>错误输出</a:t>
            </a:r>
            <a:r>
              <a:rPr kumimoji="1" lang="zh-CN" altLang="en-US" sz="2800"/>
              <a:t>信号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384175" y="4838700"/>
            <a:ext cx="85677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zh-CN" altLang="en-US"/>
              <a:t>  即电路万一处在无效状态，是否会在输入信号和时钟脉冲作用下，产生错误输出信号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839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9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grpSp>
        <p:nvGrpSpPr>
          <p:cNvPr id="84999" name="Group 7"/>
          <p:cNvGrpSpPr>
            <a:grpSpLocks/>
          </p:cNvGrpSpPr>
          <p:nvPr/>
        </p:nvGrpSpPr>
        <p:grpSpPr bwMode="auto">
          <a:xfrm>
            <a:off x="395288" y="1628775"/>
            <a:ext cx="3887787" cy="3025775"/>
            <a:chOff x="3107" y="981"/>
            <a:chExt cx="2449" cy="1906"/>
          </a:xfrm>
        </p:grpSpPr>
        <p:grpSp>
          <p:nvGrpSpPr>
            <p:cNvPr id="85000" name="Group 8"/>
            <p:cNvGrpSpPr>
              <a:grpSpLocks/>
            </p:cNvGrpSpPr>
            <p:nvPr/>
          </p:nvGrpSpPr>
          <p:grpSpPr bwMode="auto">
            <a:xfrm>
              <a:off x="3107" y="981"/>
              <a:ext cx="2401" cy="1906"/>
              <a:chOff x="207" y="1434"/>
              <a:chExt cx="2401" cy="1906"/>
            </a:xfrm>
          </p:grpSpPr>
          <p:sp>
            <p:nvSpPr>
              <p:cNvPr id="85001" name="Line 36"/>
              <p:cNvSpPr>
                <a:spLocks noChangeShapeType="1"/>
              </p:cNvSpPr>
              <p:nvPr/>
            </p:nvSpPr>
            <p:spPr bwMode="auto">
              <a:xfrm>
                <a:off x="249" y="1434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2" name="Line 37"/>
              <p:cNvSpPr>
                <a:spLocks noChangeShapeType="1"/>
              </p:cNvSpPr>
              <p:nvPr/>
            </p:nvSpPr>
            <p:spPr bwMode="auto">
              <a:xfrm>
                <a:off x="249" y="3340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3" name="Line 38"/>
              <p:cNvSpPr>
                <a:spLocks noChangeShapeType="1"/>
              </p:cNvSpPr>
              <p:nvPr/>
            </p:nvSpPr>
            <p:spPr bwMode="auto">
              <a:xfrm>
                <a:off x="993" y="1434"/>
                <a:ext cx="0" cy="19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4" name="Line 39"/>
              <p:cNvSpPr>
                <a:spLocks noChangeShapeType="1"/>
              </p:cNvSpPr>
              <p:nvPr/>
            </p:nvSpPr>
            <p:spPr bwMode="auto">
              <a:xfrm>
                <a:off x="249" y="1752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5" name="Line 40"/>
              <p:cNvSpPr>
                <a:spLocks noChangeShapeType="1"/>
              </p:cNvSpPr>
              <p:nvPr/>
            </p:nvSpPr>
            <p:spPr bwMode="auto">
              <a:xfrm>
                <a:off x="249" y="2069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6" name="Line 41"/>
              <p:cNvSpPr>
                <a:spLocks noChangeShapeType="1"/>
              </p:cNvSpPr>
              <p:nvPr/>
            </p:nvSpPr>
            <p:spPr bwMode="auto">
              <a:xfrm>
                <a:off x="249" y="2387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7" name="Line 43"/>
              <p:cNvSpPr>
                <a:spLocks noChangeShapeType="1"/>
              </p:cNvSpPr>
              <p:nvPr/>
            </p:nvSpPr>
            <p:spPr bwMode="auto">
              <a:xfrm>
                <a:off x="1837" y="1435"/>
                <a:ext cx="0" cy="19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8" name="Text Box 45"/>
              <p:cNvSpPr txBox="1">
                <a:spLocks noChangeArrowheads="1"/>
              </p:cNvSpPr>
              <p:nvPr/>
            </p:nvSpPr>
            <p:spPr bwMode="auto">
              <a:xfrm>
                <a:off x="207" y="1464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Q2Q1Q0</a:t>
                </a:r>
              </a:p>
            </p:txBody>
          </p:sp>
          <p:sp>
            <p:nvSpPr>
              <p:cNvPr id="85009" name="Text Box 46"/>
              <p:cNvSpPr txBox="1">
                <a:spLocks noChangeArrowheads="1"/>
              </p:cNvSpPr>
              <p:nvPr/>
            </p:nvSpPr>
            <p:spPr bwMode="auto">
              <a:xfrm>
                <a:off x="1048" y="1456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85010" name="Text Box 48"/>
              <p:cNvSpPr txBox="1">
                <a:spLocks noChangeArrowheads="1"/>
              </p:cNvSpPr>
              <p:nvPr/>
            </p:nvSpPr>
            <p:spPr bwMode="auto">
              <a:xfrm>
                <a:off x="387" y="207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5011" name="Text Box 46"/>
              <p:cNvSpPr txBox="1">
                <a:spLocks noChangeArrowheads="1"/>
              </p:cNvSpPr>
              <p:nvPr/>
            </p:nvSpPr>
            <p:spPr bwMode="auto">
              <a:xfrm>
                <a:off x="1865" y="1464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85012" name="Text Box 48"/>
              <p:cNvSpPr txBox="1">
                <a:spLocks noChangeArrowheads="1"/>
              </p:cNvSpPr>
              <p:nvPr/>
            </p:nvSpPr>
            <p:spPr bwMode="auto">
              <a:xfrm>
                <a:off x="391" y="175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5013" name="Text Box 48"/>
              <p:cNvSpPr txBox="1">
                <a:spLocks noChangeArrowheads="1"/>
              </p:cNvSpPr>
              <p:nvPr/>
            </p:nvSpPr>
            <p:spPr bwMode="auto">
              <a:xfrm>
                <a:off x="389" y="2409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5014" name="Line 41"/>
              <p:cNvSpPr>
                <a:spLocks noChangeShapeType="1"/>
              </p:cNvSpPr>
              <p:nvPr/>
            </p:nvSpPr>
            <p:spPr bwMode="auto">
              <a:xfrm>
                <a:off x="249" y="2705"/>
                <a:ext cx="2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15" name="Line 41"/>
              <p:cNvSpPr>
                <a:spLocks noChangeShapeType="1"/>
              </p:cNvSpPr>
              <p:nvPr/>
            </p:nvSpPr>
            <p:spPr bwMode="auto">
              <a:xfrm>
                <a:off x="249" y="3022"/>
                <a:ext cx="23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16" name="Text Box 48"/>
              <p:cNvSpPr txBox="1">
                <a:spLocks noChangeArrowheads="1"/>
              </p:cNvSpPr>
              <p:nvPr/>
            </p:nvSpPr>
            <p:spPr bwMode="auto">
              <a:xfrm>
                <a:off x="386" y="3037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0</a:t>
                </a:r>
              </a:p>
            </p:txBody>
          </p:sp>
          <p:sp>
            <p:nvSpPr>
              <p:cNvPr id="85017" name="Text Box 48"/>
              <p:cNvSpPr txBox="1">
                <a:spLocks noChangeArrowheads="1"/>
              </p:cNvSpPr>
              <p:nvPr/>
            </p:nvSpPr>
            <p:spPr bwMode="auto">
              <a:xfrm>
                <a:off x="390" y="2712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1</a:t>
                </a:r>
              </a:p>
            </p:txBody>
          </p:sp>
        </p:grpSp>
        <p:grpSp>
          <p:nvGrpSpPr>
            <p:cNvPr id="85018" name="Group 26"/>
            <p:cNvGrpSpPr>
              <a:grpSpLocks/>
            </p:cNvGrpSpPr>
            <p:nvPr/>
          </p:nvGrpSpPr>
          <p:grpSpPr bwMode="auto">
            <a:xfrm>
              <a:off x="3878" y="1298"/>
              <a:ext cx="1678" cy="1566"/>
              <a:chOff x="3875" y="3134"/>
              <a:chExt cx="1678" cy="1566"/>
            </a:xfrm>
          </p:grpSpPr>
          <p:sp>
            <p:nvSpPr>
              <p:cNvPr id="85019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137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5020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47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5021" name="Text Box 49"/>
              <p:cNvSpPr txBox="1">
                <a:spLocks noChangeArrowheads="1"/>
              </p:cNvSpPr>
              <p:nvPr/>
            </p:nvSpPr>
            <p:spPr bwMode="auto">
              <a:xfrm>
                <a:off x="3875" y="379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85022" name="Text Box 49"/>
              <p:cNvSpPr txBox="1">
                <a:spLocks noChangeArrowheads="1"/>
              </p:cNvSpPr>
              <p:nvPr/>
            </p:nvSpPr>
            <p:spPr bwMode="auto">
              <a:xfrm>
                <a:off x="3880" y="410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5023" name="Text Box 49"/>
              <p:cNvSpPr txBox="1">
                <a:spLocks noChangeArrowheads="1"/>
              </p:cNvSpPr>
              <p:nvPr/>
            </p:nvSpPr>
            <p:spPr bwMode="auto">
              <a:xfrm>
                <a:off x="3875" y="4412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101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5024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134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5025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47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101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5026" name="Text Box 49"/>
              <p:cNvSpPr txBox="1">
                <a:spLocks noChangeArrowheads="1"/>
              </p:cNvSpPr>
              <p:nvPr/>
            </p:nvSpPr>
            <p:spPr bwMode="auto">
              <a:xfrm>
                <a:off x="4732" y="379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5027" name="Text Box 49"/>
              <p:cNvSpPr txBox="1">
                <a:spLocks noChangeArrowheads="1"/>
              </p:cNvSpPr>
              <p:nvPr/>
            </p:nvSpPr>
            <p:spPr bwMode="auto">
              <a:xfrm>
                <a:off x="4737" y="4100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1</a:t>
                </a:r>
              </a:p>
            </p:txBody>
          </p:sp>
          <p:sp>
            <p:nvSpPr>
              <p:cNvPr id="85028" name="Text Box 49"/>
              <p:cNvSpPr txBox="1">
                <a:spLocks noChangeArrowheads="1"/>
              </p:cNvSpPr>
              <p:nvPr/>
            </p:nvSpPr>
            <p:spPr bwMode="auto">
              <a:xfrm>
                <a:off x="4732" y="440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</p:grpSp>
      </p:grpSp>
      <p:sp>
        <p:nvSpPr>
          <p:cNvPr id="85029" name="Text Box 37"/>
          <p:cNvSpPr txBox="1">
            <a:spLocks noChangeArrowheads="1"/>
          </p:cNvSpPr>
          <p:nvPr/>
        </p:nvSpPr>
        <p:spPr bwMode="auto">
          <a:xfrm>
            <a:off x="612775" y="955675"/>
            <a:ext cx="232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zh-CN" altLang="en-US"/>
              <a:t>* 有效状态</a:t>
            </a:r>
          </a:p>
        </p:txBody>
      </p:sp>
      <p:sp>
        <p:nvSpPr>
          <p:cNvPr id="85030" name="Text Box 38"/>
          <p:cNvSpPr txBox="1">
            <a:spLocks noChangeArrowheads="1"/>
          </p:cNvSpPr>
          <p:nvPr/>
        </p:nvSpPr>
        <p:spPr bwMode="auto">
          <a:xfrm>
            <a:off x="612775" y="4940300"/>
            <a:ext cx="2324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zh-CN" altLang="en-US"/>
              <a:t>* 无效状态</a:t>
            </a:r>
          </a:p>
        </p:txBody>
      </p:sp>
      <p:sp>
        <p:nvSpPr>
          <p:cNvPr id="85031" name="Text Box 39"/>
          <p:cNvSpPr txBox="1">
            <a:spLocks noChangeArrowheads="1"/>
          </p:cNvSpPr>
          <p:nvPr/>
        </p:nvSpPr>
        <p:spPr bwMode="auto">
          <a:xfrm>
            <a:off x="828675" y="5516563"/>
            <a:ext cx="3455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001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011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111</a:t>
            </a:r>
          </a:p>
        </p:txBody>
      </p:sp>
      <p:grpSp>
        <p:nvGrpSpPr>
          <p:cNvPr id="85032" name="Group 40"/>
          <p:cNvGrpSpPr>
            <a:grpSpLocks/>
          </p:cNvGrpSpPr>
          <p:nvPr/>
        </p:nvGrpSpPr>
        <p:grpSpPr bwMode="auto">
          <a:xfrm>
            <a:off x="4787900" y="1268413"/>
            <a:ext cx="2970213" cy="519112"/>
            <a:chOff x="555" y="3602"/>
            <a:chExt cx="1871" cy="327"/>
          </a:xfrm>
        </p:grpSpPr>
        <p:sp>
          <p:nvSpPr>
            <p:cNvPr id="85033" name="Text Box 95"/>
            <p:cNvSpPr txBox="1">
              <a:spLocks noChangeArrowheads="1"/>
            </p:cNvSpPr>
            <p:nvPr/>
          </p:nvSpPr>
          <p:spPr bwMode="auto">
            <a:xfrm>
              <a:off x="555" y="3602"/>
              <a:ext cx="18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Q1+Q2 X</a:t>
              </a:r>
            </a:p>
          </p:txBody>
        </p:sp>
        <p:sp>
          <p:nvSpPr>
            <p:cNvPr id="85034" name="Line 47"/>
            <p:cNvSpPr>
              <a:spLocks noChangeShapeType="1"/>
            </p:cNvSpPr>
            <p:nvPr/>
          </p:nvSpPr>
          <p:spPr bwMode="auto">
            <a:xfrm>
              <a:off x="1535" y="3649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35" name="Group 43"/>
          <p:cNvGrpSpPr>
            <a:grpSpLocks/>
          </p:cNvGrpSpPr>
          <p:nvPr/>
        </p:nvGrpSpPr>
        <p:grpSpPr bwMode="auto">
          <a:xfrm>
            <a:off x="4806950" y="1989138"/>
            <a:ext cx="2609850" cy="519112"/>
            <a:chOff x="646" y="3874"/>
            <a:chExt cx="1644" cy="327"/>
          </a:xfrm>
        </p:grpSpPr>
        <p:sp>
          <p:nvSpPr>
            <p:cNvPr id="85036" name="Text Box 95"/>
            <p:cNvSpPr txBox="1">
              <a:spLocks noChangeArrowheads="1"/>
            </p:cNvSpPr>
            <p:nvPr/>
          </p:nvSpPr>
          <p:spPr bwMode="auto">
            <a:xfrm>
              <a:off x="646" y="3874"/>
              <a:ext cx="16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Q2 Q1 </a:t>
              </a:r>
            </a:p>
          </p:txBody>
        </p:sp>
        <p:sp>
          <p:nvSpPr>
            <p:cNvPr id="85037" name="Line 47"/>
            <p:cNvSpPr>
              <a:spLocks noChangeShapeType="1"/>
            </p:cNvSpPr>
            <p:nvPr/>
          </p:nvSpPr>
          <p:spPr bwMode="auto">
            <a:xfrm>
              <a:off x="1546" y="3921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8" name="Line 47"/>
            <p:cNvSpPr>
              <a:spLocks noChangeShapeType="1"/>
            </p:cNvSpPr>
            <p:nvPr/>
          </p:nvSpPr>
          <p:spPr bwMode="auto">
            <a:xfrm>
              <a:off x="1194" y="3921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39" name="Group 47"/>
          <p:cNvGrpSpPr>
            <a:grpSpLocks/>
          </p:cNvGrpSpPr>
          <p:nvPr/>
        </p:nvGrpSpPr>
        <p:grpSpPr bwMode="auto">
          <a:xfrm>
            <a:off x="4787900" y="2708275"/>
            <a:ext cx="4752975" cy="519113"/>
            <a:chOff x="612" y="3385"/>
            <a:chExt cx="2994" cy="327"/>
          </a:xfrm>
        </p:grpSpPr>
        <p:sp>
          <p:nvSpPr>
            <p:cNvPr id="85040" name="Text Box 95"/>
            <p:cNvSpPr txBox="1">
              <a:spLocks noChangeArrowheads="1"/>
            </p:cNvSpPr>
            <p:nvPr/>
          </p:nvSpPr>
          <p:spPr bwMode="auto">
            <a:xfrm>
              <a:off x="612" y="3385"/>
              <a:ext cx="2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  <a:r>
                <a:rPr lang="en-US" altLang="zh-CN" sz="2800" baseline="-250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Q2 Q1 X + Q2 Q1 X</a:t>
              </a:r>
            </a:p>
          </p:txBody>
        </p:sp>
        <p:sp>
          <p:nvSpPr>
            <p:cNvPr id="85041" name="Line 47"/>
            <p:cNvSpPr>
              <a:spLocks noChangeShapeType="1"/>
            </p:cNvSpPr>
            <p:nvPr/>
          </p:nvSpPr>
          <p:spPr bwMode="auto">
            <a:xfrm>
              <a:off x="2917" y="3430"/>
              <a:ext cx="18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2" name="Line 47"/>
            <p:cNvSpPr>
              <a:spLocks noChangeShapeType="1"/>
            </p:cNvSpPr>
            <p:nvPr/>
          </p:nvSpPr>
          <p:spPr bwMode="auto">
            <a:xfrm>
              <a:off x="1165" y="3430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48" name="Group 56"/>
          <p:cNvGrpSpPr>
            <a:grpSpLocks/>
          </p:cNvGrpSpPr>
          <p:nvPr/>
        </p:nvGrpSpPr>
        <p:grpSpPr bwMode="auto">
          <a:xfrm>
            <a:off x="4787900" y="3429000"/>
            <a:ext cx="4392613" cy="519113"/>
            <a:chOff x="3107" y="3249"/>
            <a:chExt cx="2767" cy="327"/>
          </a:xfrm>
        </p:grpSpPr>
        <p:sp>
          <p:nvSpPr>
            <p:cNvPr id="85044" name="Text Box 95"/>
            <p:cNvSpPr txBox="1">
              <a:spLocks noChangeArrowheads="1"/>
            </p:cNvSpPr>
            <p:nvPr/>
          </p:nvSpPr>
          <p:spPr bwMode="auto">
            <a:xfrm>
              <a:off x="3107" y="3249"/>
              <a:ext cx="27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Z = Q2 Q1 Q0 X + Q0 X</a:t>
              </a:r>
            </a:p>
          </p:txBody>
        </p:sp>
        <p:sp>
          <p:nvSpPr>
            <p:cNvPr id="85045" name="Line 47"/>
            <p:cNvSpPr>
              <a:spLocks noChangeShapeType="1"/>
            </p:cNvSpPr>
            <p:nvPr/>
          </p:nvSpPr>
          <p:spPr bwMode="auto">
            <a:xfrm>
              <a:off x="3894" y="3294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6" name="Line 47"/>
            <p:cNvSpPr>
              <a:spLocks noChangeShapeType="1"/>
            </p:cNvSpPr>
            <p:nvPr/>
          </p:nvSpPr>
          <p:spPr bwMode="auto">
            <a:xfrm>
              <a:off x="4249" y="3294"/>
              <a:ext cx="25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7" name="Line 47"/>
            <p:cNvSpPr>
              <a:spLocks noChangeShapeType="1"/>
            </p:cNvSpPr>
            <p:nvPr/>
          </p:nvSpPr>
          <p:spPr bwMode="auto">
            <a:xfrm>
              <a:off x="4558" y="3294"/>
              <a:ext cx="20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49" name="Text Box 57"/>
          <p:cNvSpPr txBox="1">
            <a:spLocks noChangeArrowheads="1"/>
          </p:cNvSpPr>
          <p:nvPr/>
        </p:nvSpPr>
        <p:spPr bwMode="auto">
          <a:xfrm>
            <a:off x="4787900" y="4618038"/>
            <a:ext cx="39084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rgbClr val="FF0000"/>
                </a:solidFill>
              </a:rPr>
              <a:t>验证：</a:t>
            </a:r>
            <a:r>
              <a:rPr lang="zh-CN" altLang="en-US"/>
              <a:t>把对应的无效状态，对应输入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zh-CN" altLang="en-US">
                <a:solidFill>
                  <a:schemeClr val="folHlink"/>
                </a:solidFill>
              </a:rPr>
              <a:t>值</a:t>
            </a:r>
            <a:r>
              <a:rPr lang="zh-CN" altLang="en-US"/>
              <a:t>，</a:t>
            </a:r>
            <a:r>
              <a:rPr lang="zh-CN" altLang="en-US">
                <a:solidFill>
                  <a:schemeClr val="folHlink"/>
                </a:solidFill>
              </a:rPr>
              <a:t>查验</a:t>
            </a:r>
            <a:r>
              <a:rPr lang="zh-CN" altLang="en-US"/>
              <a:t>生成的次态和输出数值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5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5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5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9" grpId="0"/>
      <p:bldP spid="85030" grpId="0"/>
      <p:bldP spid="85031" grpId="0"/>
      <p:bldP spid="8504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20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638" name="文本框 2"/>
          <p:cNvSpPr txBox="1">
            <a:spLocks noChangeArrowheads="1"/>
          </p:cNvSpPr>
          <p:nvPr/>
        </p:nvSpPr>
        <p:spPr bwMode="auto">
          <a:xfrm>
            <a:off x="144463" y="260350"/>
            <a:ext cx="46434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六、设计举例</a:t>
            </a:r>
          </a:p>
        </p:txBody>
      </p:sp>
      <p:grpSp>
        <p:nvGrpSpPr>
          <p:cNvPr id="86059" name="Group 43"/>
          <p:cNvGrpSpPr>
            <a:grpSpLocks/>
          </p:cNvGrpSpPr>
          <p:nvPr/>
        </p:nvGrpSpPr>
        <p:grpSpPr bwMode="auto">
          <a:xfrm>
            <a:off x="395288" y="1773238"/>
            <a:ext cx="3854450" cy="2016125"/>
            <a:chOff x="249" y="1026"/>
            <a:chExt cx="2428" cy="1270"/>
          </a:xfrm>
        </p:grpSpPr>
        <p:grpSp>
          <p:nvGrpSpPr>
            <p:cNvPr id="86057" name="Group 41"/>
            <p:cNvGrpSpPr>
              <a:grpSpLocks/>
            </p:cNvGrpSpPr>
            <p:nvPr/>
          </p:nvGrpSpPr>
          <p:grpSpPr bwMode="auto">
            <a:xfrm>
              <a:off x="249" y="1026"/>
              <a:ext cx="2401" cy="1270"/>
              <a:chOff x="249" y="1026"/>
              <a:chExt cx="2401" cy="1270"/>
            </a:xfrm>
          </p:grpSpPr>
          <p:sp>
            <p:nvSpPr>
              <p:cNvPr id="86025" name="Line 36"/>
              <p:cNvSpPr>
                <a:spLocks noChangeShapeType="1"/>
              </p:cNvSpPr>
              <p:nvPr/>
            </p:nvSpPr>
            <p:spPr bwMode="auto">
              <a:xfrm>
                <a:off x="291" y="1026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6" name="Line 37"/>
              <p:cNvSpPr>
                <a:spLocks noChangeShapeType="1"/>
              </p:cNvSpPr>
              <p:nvPr/>
            </p:nvSpPr>
            <p:spPr bwMode="auto">
              <a:xfrm>
                <a:off x="291" y="2296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7" name="Line 38"/>
              <p:cNvSpPr>
                <a:spLocks noChangeShapeType="1"/>
              </p:cNvSpPr>
              <p:nvPr/>
            </p:nvSpPr>
            <p:spPr bwMode="auto">
              <a:xfrm>
                <a:off x="1035" y="1026"/>
                <a:ext cx="0" cy="12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8" name="Line 39"/>
              <p:cNvSpPr>
                <a:spLocks noChangeShapeType="1"/>
              </p:cNvSpPr>
              <p:nvPr/>
            </p:nvSpPr>
            <p:spPr bwMode="auto">
              <a:xfrm>
                <a:off x="291" y="1344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29" name="Line 40"/>
              <p:cNvSpPr>
                <a:spLocks noChangeShapeType="1"/>
              </p:cNvSpPr>
              <p:nvPr/>
            </p:nvSpPr>
            <p:spPr bwMode="auto">
              <a:xfrm>
                <a:off x="291" y="1661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0" name="Line 41"/>
              <p:cNvSpPr>
                <a:spLocks noChangeShapeType="1"/>
              </p:cNvSpPr>
              <p:nvPr/>
            </p:nvSpPr>
            <p:spPr bwMode="auto">
              <a:xfrm>
                <a:off x="291" y="1979"/>
                <a:ext cx="23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1" name="Line 43"/>
              <p:cNvSpPr>
                <a:spLocks noChangeShapeType="1"/>
              </p:cNvSpPr>
              <p:nvPr/>
            </p:nvSpPr>
            <p:spPr bwMode="auto">
              <a:xfrm>
                <a:off x="1879" y="1027"/>
                <a:ext cx="0" cy="1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2" name="Text Box 45"/>
              <p:cNvSpPr txBox="1">
                <a:spLocks noChangeArrowheads="1"/>
              </p:cNvSpPr>
              <p:nvPr/>
            </p:nvSpPr>
            <p:spPr bwMode="auto">
              <a:xfrm>
                <a:off x="249" y="1056"/>
                <a:ext cx="88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000">
                    <a:latin typeface="Times New Roman" pitchFamily="18" charset="0"/>
                  </a:rPr>
                  <a:t>Q2Q1Q0</a:t>
                </a:r>
              </a:p>
            </p:txBody>
          </p:sp>
          <p:sp>
            <p:nvSpPr>
              <p:cNvPr id="86033" name="Text Box 46"/>
              <p:cNvSpPr txBox="1">
                <a:spLocks noChangeArrowheads="1"/>
              </p:cNvSpPr>
              <p:nvPr/>
            </p:nvSpPr>
            <p:spPr bwMode="auto">
              <a:xfrm>
                <a:off x="1090" y="1048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86034" name="Text Box 48"/>
              <p:cNvSpPr txBox="1">
                <a:spLocks noChangeArrowheads="1"/>
              </p:cNvSpPr>
              <p:nvPr/>
            </p:nvSpPr>
            <p:spPr bwMode="auto">
              <a:xfrm>
                <a:off x="429" y="1669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011</a:t>
                </a:r>
              </a:p>
            </p:txBody>
          </p:sp>
          <p:sp>
            <p:nvSpPr>
              <p:cNvPr id="86035" name="Text Box 46"/>
              <p:cNvSpPr txBox="1">
                <a:spLocks noChangeArrowheads="1"/>
              </p:cNvSpPr>
              <p:nvPr/>
            </p:nvSpPr>
            <p:spPr bwMode="auto">
              <a:xfrm>
                <a:off x="1907" y="1056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86036" name="Text Box 48"/>
              <p:cNvSpPr txBox="1">
                <a:spLocks noChangeArrowheads="1"/>
              </p:cNvSpPr>
              <p:nvPr/>
            </p:nvSpPr>
            <p:spPr bwMode="auto">
              <a:xfrm>
                <a:off x="433" y="1344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001</a:t>
                </a:r>
              </a:p>
            </p:txBody>
          </p:sp>
          <p:sp>
            <p:nvSpPr>
              <p:cNvPr id="86037" name="Text Box 48"/>
              <p:cNvSpPr txBox="1">
                <a:spLocks noChangeArrowheads="1"/>
              </p:cNvSpPr>
              <p:nvPr/>
            </p:nvSpPr>
            <p:spPr bwMode="auto">
              <a:xfrm>
                <a:off x="431" y="2001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111</a:t>
                </a:r>
              </a:p>
            </p:txBody>
          </p:sp>
        </p:grpSp>
        <p:grpSp>
          <p:nvGrpSpPr>
            <p:cNvPr id="86058" name="Group 42"/>
            <p:cNvGrpSpPr>
              <a:grpSpLocks/>
            </p:cNvGrpSpPr>
            <p:nvPr/>
          </p:nvGrpSpPr>
          <p:grpSpPr bwMode="auto">
            <a:xfrm>
              <a:off x="1004" y="1343"/>
              <a:ext cx="1673" cy="947"/>
              <a:chOff x="3560" y="1343"/>
              <a:chExt cx="1673" cy="947"/>
            </a:xfrm>
          </p:grpSpPr>
          <p:sp>
            <p:nvSpPr>
              <p:cNvPr id="86043" name="Text Box 49"/>
              <p:cNvSpPr txBox="1">
                <a:spLocks noChangeArrowheads="1"/>
              </p:cNvSpPr>
              <p:nvPr/>
            </p:nvSpPr>
            <p:spPr bwMode="auto">
              <a:xfrm>
                <a:off x="3560" y="1346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010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6044" name="Text Box 49"/>
              <p:cNvSpPr txBox="1">
                <a:spLocks noChangeArrowheads="1"/>
              </p:cNvSpPr>
              <p:nvPr/>
            </p:nvSpPr>
            <p:spPr bwMode="auto">
              <a:xfrm>
                <a:off x="3560" y="1685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6045" name="Text Box 49"/>
              <p:cNvSpPr txBox="1">
                <a:spLocks noChangeArrowheads="1"/>
              </p:cNvSpPr>
              <p:nvPr/>
            </p:nvSpPr>
            <p:spPr bwMode="auto">
              <a:xfrm>
                <a:off x="3560" y="2002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101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86048" name="Text Box 49"/>
              <p:cNvSpPr txBox="1">
                <a:spLocks noChangeArrowheads="1"/>
              </p:cNvSpPr>
              <p:nvPr/>
            </p:nvSpPr>
            <p:spPr bwMode="auto">
              <a:xfrm>
                <a:off x="4417" y="1343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110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6049" name="Text Box 49"/>
              <p:cNvSpPr txBox="1">
                <a:spLocks noChangeArrowheads="1"/>
              </p:cNvSpPr>
              <p:nvPr/>
            </p:nvSpPr>
            <p:spPr bwMode="auto">
              <a:xfrm>
                <a:off x="4417" y="1682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101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6050" name="Text Box 49"/>
              <p:cNvSpPr txBox="1">
                <a:spLocks noChangeArrowheads="1"/>
              </p:cNvSpPr>
              <p:nvPr/>
            </p:nvSpPr>
            <p:spPr bwMode="auto">
              <a:xfrm>
                <a:off x="4417" y="1999"/>
                <a:ext cx="8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100</a:t>
                </a:r>
                <a:r>
                  <a:rPr lang="en-US" altLang="zh-CN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>
                    <a:solidFill>
                      <a:schemeClr val="hlink"/>
                    </a:solidFill>
                    <a:latin typeface="Times New Roman" pitchFamily="18" charset="0"/>
                  </a:rPr>
                  <a:t>/ </a:t>
                </a:r>
                <a:r>
                  <a:rPr lang="en-US" altLang="zh-CN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86060" name="Text Box 44"/>
          <p:cNvSpPr txBox="1">
            <a:spLocks noChangeArrowheads="1"/>
          </p:cNvSpPr>
          <p:nvPr/>
        </p:nvSpPr>
        <p:spPr bwMode="auto">
          <a:xfrm>
            <a:off x="612775" y="1100138"/>
            <a:ext cx="302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lang="zh-CN" altLang="en-US"/>
              <a:t>* 查验结果如下</a:t>
            </a:r>
          </a:p>
        </p:txBody>
      </p:sp>
      <p:sp>
        <p:nvSpPr>
          <p:cNvPr id="86061" name="Rectangle 45"/>
          <p:cNvSpPr>
            <a:spLocks noChangeArrowheads="1"/>
          </p:cNvSpPr>
          <p:nvPr/>
        </p:nvSpPr>
        <p:spPr bwMode="auto">
          <a:xfrm>
            <a:off x="381000" y="4191000"/>
            <a:ext cx="4694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latin typeface="Times New Roman" pitchFamily="18" charset="0"/>
              </a:rPr>
              <a:t>a</a:t>
            </a:r>
            <a:r>
              <a:rPr kumimoji="1" lang="zh-CN" altLang="en-US"/>
              <a:t>、在无效状态继续作用下自动进入有效状态，具有自恢复功能</a:t>
            </a:r>
          </a:p>
        </p:txBody>
      </p:sp>
      <p:sp>
        <p:nvSpPr>
          <p:cNvPr id="86062" name="Rectangle 46"/>
          <p:cNvSpPr>
            <a:spLocks noChangeArrowheads="1"/>
          </p:cNvSpPr>
          <p:nvPr/>
        </p:nvSpPr>
        <p:spPr bwMode="auto">
          <a:xfrm>
            <a:off x="395288" y="5229225"/>
            <a:ext cx="46942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/>
            <a:r>
              <a:rPr kumimoji="1" lang="en-US" altLang="zh-CN">
                <a:latin typeface="Times New Roman" pitchFamily="18" charset="0"/>
              </a:rPr>
              <a:t>b</a:t>
            </a:r>
            <a:r>
              <a:rPr kumimoji="1" lang="zh-CN" altLang="en-US"/>
              <a:t>、在无效状态下，输入</a:t>
            </a:r>
            <a:r>
              <a:rPr kumimoji="1" lang="en-US" altLang="zh-CN">
                <a:solidFill>
                  <a:schemeClr val="folHlink"/>
                </a:solidFill>
                <a:latin typeface="Times New Roman" pitchFamily="18" charset="0"/>
              </a:rPr>
              <a:t>X=1</a:t>
            </a:r>
            <a:r>
              <a:rPr kumimoji="1" lang="zh-CN" altLang="en-US"/>
              <a:t>时，输出错误</a:t>
            </a:r>
          </a:p>
        </p:txBody>
      </p:sp>
      <p:sp>
        <p:nvSpPr>
          <p:cNvPr id="52307" name="Text Box 83"/>
          <p:cNvSpPr txBox="1">
            <a:spLocks noChangeArrowheads="1"/>
          </p:cNvSpPr>
          <p:nvPr/>
        </p:nvSpPr>
        <p:spPr bwMode="auto">
          <a:xfrm>
            <a:off x="4908550" y="1268413"/>
            <a:ext cx="30432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</a:t>
            </a:r>
            <a:r>
              <a:rPr lang="en-US" altLang="zh-CN" sz="2800">
                <a:latin typeface="Times New Roman" pitchFamily="18" charset="0"/>
              </a:rPr>
              <a:t>Z</a:t>
            </a:r>
            <a:r>
              <a:rPr lang="zh-CN" altLang="en-US" sz="2800"/>
              <a:t>的激励触发</a:t>
            </a:r>
          </a:p>
        </p:txBody>
      </p:sp>
      <p:sp>
        <p:nvSpPr>
          <p:cNvPr id="86064" name="Rectangle 46"/>
          <p:cNvSpPr>
            <a:spLocks noChangeArrowheads="1"/>
          </p:cNvSpPr>
          <p:nvPr/>
        </p:nvSpPr>
        <p:spPr bwMode="auto">
          <a:xfrm>
            <a:off x="6202363" y="4521200"/>
            <a:ext cx="431800" cy="4191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065" name="Group 49"/>
          <p:cNvGrpSpPr>
            <a:grpSpLocks/>
          </p:cNvGrpSpPr>
          <p:nvPr/>
        </p:nvGrpSpPr>
        <p:grpSpPr bwMode="auto">
          <a:xfrm>
            <a:off x="4765675" y="1890713"/>
            <a:ext cx="3694113" cy="3122612"/>
            <a:chOff x="113" y="1191"/>
            <a:chExt cx="2327" cy="1967"/>
          </a:xfrm>
        </p:grpSpPr>
        <p:grpSp>
          <p:nvGrpSpPr>
            <p:cNvPr id="86066" name="Group 50"/>
            <p:cNvGrpSpPr>
              <a:grpSpLocks/>
            </p:cNvGrpSpPr>
            <p:nvPr/>
          </p:nvGrpSpPr>
          <p:grpSpPr bwMode="auto">
            <a:xfrm>
              <a:off x="113" y="1191"/>
              <a:ext cx="2327" cy="1967"/>
              <a:chOff x="113" y="1101"/>
              <a:chExt cx="2327" cy="1967"/>
            </a:xfrm>
          </p:grpSpPr>
          <p:grpSp>
            <p:nvGrpSpPr>
              <p:cNvPr id="86067" name="Group 51"/>
              <p:cNvGrpSpPr>
                <a:grpSpLocks/>
              </p:cNvGrpSpPr>
              <p:nvPr/>
            </p:nvGrpSpPr>
            <p:grpSpPr bwMode="auto">
              <a:xfrm>
                <a:off x="113" y="1101"/>
                <a:ext cx="1138" cy="514"/>
                <a:chOff x="930" y="3702"/>
                <a:chExt cx="1138" cy="514"/>
              </a:xfrm>
            </p:grpSpPr>
            <p:sp>
              <p:nvSpPr>
                <p:cNvPr id="86068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429" y="3854"/>
                  <a:ext cx="362" cy="362"/>
                </a:xfrm>
                <a:prstGeom prst="lin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6069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479" y="3702"/>
                  <a:ext cx="58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Q0X</a:t>
                  </a:r>
                </a:p>
              </p:txBody>
            </p:sp>
            <p:sp>
              <p:nvSpPr>
                <p:cNvPr id="8607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930" y="3928"/>
                  <a:ext cx="726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Q2Q1</a:t>
                  </a:r>
                </a:p>
              </p:txBody>
            </p:sp>
          </p:grpSp>
          <p:grpSp>
            <p:nvGrpSpPr>
              <p:cNvPr id="86071" name="Group 55"/>
              <p:cNvGrpSpPr>
                <a:grpSpLocks/>
              </p:cNvGrpSpPr>
              <p:nvPr/>
            </p:nvGrpSpPr>
            <p:grpSpPr bwMode="auto">
              <a:xfrm>
                <a:off x="507" y="1327"/>
                <a:ext cx="1933" cy="1741"/>
                <a:chOff x="507" y="1327"/>
                <a:chExt cx="1933" cy="1741"/>
              </a:xfrm>
            </p:grpSpPr>
            <p:sp>
              <p:nvSpPr>
                <p:cNvPr id="86072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950" y="132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00</a:t>
                  </a:r>
                </a:p>
              </p:txBody>
            </p:sp>
            <p:sp>
              <p:nvSpPr>
                <p:cNvPr id="86073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1291" y="1327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01</a:t>
                  </a:r>
                </a:p>
              </p:txBody>
            </p:sp>
            <p:sp>
              <p:nvSpPr>
                <p:cNvPr id="86074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07" y="1645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0 0</a:t>
                  </a:r>
                </a:p>
              </p:txBody>
            </p:sp>
            <p:grpSp>
              <p:nvGrpSpPr>
                <p:cNvPr id="86075" name="Group 76"/>
                <p:cNvGrpSpPr>
                  <a:grpSpLocks/>
                </p:cNvGrpSpPr>
                <p:nvPr/>
              </p:nvGrpSpPr>
              <p:grpSpPr bwMode="auto">
                <a:xfrm>
                  <a:off x="974" y="1615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8607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6077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6078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6079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6080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6081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6082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6083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6084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6085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6086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6087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6088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6089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609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12" y="2016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0 1</a:t>
                  </a:r>
                </a:p>
              </p:txBody>
            </p:sp>
            <p:sp>
              <p:nvSpPr>
                <p:cNvPr id="8609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12" y="2416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1 1</a:t>
                  </a:r>
                </a:p>
              </p:txBody>
            </p:sp>
            <p:sp>
              <p:nvSpPr>
                <p:cNvPr id="8609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512" y="2741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1 0</a:t>
                  </a:r>
                </a:p>
              </p:txBody>
            </p:sp>
            <p:grpSp>
              <p:nvGrpSpPr>
                <p:cNvPr id="86093" name="Group 76"/>
                <p:cNvGrpSpPr>
                  <a:grpSpLocks/>
                </p:cNvGrpSpPr>
                <p:nvPr/>
              </p:nvGrpSpPr>
              <p:grpSpPr bwMode="auto">
                <a:xfrm>
                  <a:off x="1693" y="1616"/>
                  <a:ext cx="725" cy="1452"/>
                  <a:chOff x="2835" y="2341"/>
                  <a:chExt cx="725" cy="1452"/>
                </a:xfrm>
              </p:grpSpPr>
              <p:grpSp>
                <p:nvGrpSpPr>
                  <p:cNvPr id="86094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835" y="2341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6095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6096" name="Rectangle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6097" name="Rectangle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6098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6099" name="Rectangle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6100" name="Rectangle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86101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35" y="3067"/>
                    <a:ext cx="725" cy="726"/>
                    <a:chOff x="2835" y="2341"/>
                    <a:chExt cx="725" cy="726"/>
                  </a:xfrm>
                </p:grpSpPr>
                <p:grpSp>
                  <p:nvGrpSpPr>
                    <p:cNvPr id="86102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341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6103" name="Rectangle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6104" name="Rectangl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86105" name="Group 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35" y="2704"/>
                      <a:ext cx="725" cy="363"/>
                      <a:chOff x="2835" y="2341"/>
                      <a:chExt cx="725" cy="363"/>
                    </a:xfrm>
                  </p:grpSpPr>
                  <p:sp>
                    <p:nvSpPr>
                      <p:cNvPr id="86106" name="Rectangle 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35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6107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198" y="2341"/>
                        <a:ext cx="362" cy="36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610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678" y="1328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11</a:t>
                  </a:r>
                </a:p>
              </p:txBody>
            </p:sp>
            <p:sp>
              <p:nvSpPr>
                <p:cNvPr id="86109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019" y="1328"/>
                  <a:ext cx="421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>
                      <a:solidFill>
                        <a:schemeClr val="hlink"/>
                      </a:solidFill>
                      <a:latin typeface="Times New Roman" pitchFamily="18" charset="0"/>
                    </a:rPr>
                    <a:t>10</a:t>
                  </a:r>
                </a:p>
              </p:txBody>
            </p:sp>
          </p:grpSp>
        </p:grpSp>
        <p:grpSp>
          <p:nvGrpSpPr>
            <p:cNvPr id="86110" name="Group 94"/>
            <p:cNvGrpSpPr>
              <a:grpSpLocks/>
            </p:cNvGrpSpPr>
            <p:nvPr/>
          </p:nvGrpSpPr>
          <p:grpSpPr bwMode="auto">
            <a:xfrm>
              <a:off x="996" y="2093"/>
              <a:ext cx="689" cy="327"/>
              <a:chOff x="3784" y="2208"/>
              <a:chExt cx="689" cy="327"/>
            </a:xfrm>
          </p:grpSpPr>
          <p:sp>
            <p:nvSpPr>
              <p:cNvPr id="86111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6112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6113" name="Group 97"/>
            <p:cNvGrpSpPr>
              <a:grpSpLocks/>
            </p:cNvGrpSpPr>
            <p:nvPr/>
          </p:nvGrpSpPr>
          <p:grpSpPr bwMode="auto">
            <a:xfrm>
              <a:off x="988" y="1702"/>
              <a:ext cx="691" cy="330"/>
              <a:chOff x="3782" y="1858"/>
              <a:chExt cx="691" cy="330"/>
            </a:xfrm>
          </p:grpSpPr>
          <p:sp>
            <p:nvSpPr>
              <p:cNvPr id="86114" name="Text Box 84"/>
              <p:cNvSpPr txBox="1">
                <a:spLocks noChangeArrowheads="1"/>
              </p:cNvSpPr>
              <p:nvPr/>
            </p:nvSpPr>
            <p:spPr bwMode="auto">
              <a:xfrm>
                <a:off x="3782" y="185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6115" name="Text Box 91"/>
              <p:cNvSpPr txBox="1">
                <a:spLocks noChangeArrowheads="1"/>
              </p:cNvSpPr>
              <p:nvPr/>
            </p:nvSpPr>
            <p:spPr bwMode="auto">
              <a:xfrm>
                <a:off x="4143" y="1861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6116" name="Group 100"/>
            <p:cNvGrpSpPr>
              <a:grpSpLocks/>
            </p:cNvGrpSpPr>
            <p:nvPr/>
          </p:nvGrpSpPr>
          <p:grpSpPr bwMode="auto">
            <a:xfrm>
              <a:off x="1714" y="1706"/>
              <a:ext cx="689" cy="327"/>
              <a:chOff x="4504" y="1842"/>
              <a:chExt cx="689" cy="327"/>
            </a:xfrm>
          </p:grpSpPr>
          <p:sp>
            <p:nvSpPr>
              <p:cNvPr id="86117" name="Text Box 86"/>
              <p:cNvSpPr txBox="1">
                <a:spLocks noChangeArrowheads="1"/>
              </p:cNvSpPr>
              <p:nvPr/>
            </p:nvSpPr>
            <p:spPr bwMode="auto">
              <a:xfrm>
                <a:off x="4504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6118" name="Text Box 89"/>
              <p:cNvSpPr txBox="1">
                <a:spLocks noChangeArrowheads="1"/>
              </p:cNvSpPr>
              <p:nvPr/>
            </p:nvSpPr>
            <p:spPr bwMode="auto">
              <a:xfrm>
                <a:off x="4863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6119" name="Group 103"/>
            <p:cNvGrpSpPr>
              <a:grpSpLocks/>
            </p:cNvGrpSpPr>
            <p:nvPr/>
          </p:nvGrpSpPr>
          <p:grpSpPr bwMode="auto">
            <a:xfrm>
              <a:off x="1709" y="2097"/>
              <a:ext cx="689" cy="327"/>
              <a:chOff x="4504" y="1842"/>
              <a:chExt cx="689" cy="327"/>
            </a:xfrm>
          </p:grpSpPr>
          <p:sp>
            <p:nvSpPr>
              <p:cNvPr id="86120" name="Text Box 86"/>
              <p:cNvSpPr txBox="1">
                <a:spLocks noChangeArrowheads="1"/>
              </p:cNvSpPr>
              <p:nvPr/>
            </p:nvSpPr>
            <p:spPr bwMode="auto">
              <a:xfrm>
                <a:off x="4504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6121" name="Text Box 89"/>
              <p:cNvSpPr txBox="1">
                <a:spLocks noChangeArrowheads="1"/>
              </p:cNvSpPr>
              <p:nvPr/>
            </p:nvSpPr>
            <p:spPr bwMode="auto">
              <a:xfrm>
                <a:off x="4863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  <p:grpSp>
          <p:nvGrpSpPr>
            <p:cNvPr id="86122" name="Group 106"/>
            <p:cNvGrpSpPr>
              <a:grpSpLocks/>
            </p:cNvGrpSpPr>
            <p:nvPr/>
          </p:nvGrpSpPr>
          <p:grpSpPr bwMode="auto">
            <a:xfrm>
              <a:off x="996" y="2815"/>
              <a:ext cx="689" cy="327"/>
              <a:chOff x="3784" y="2208"/>
              <a:chExt cx="689" cy="327"/>
            </a:xfrm>
          </p:grpSpPr>
          <p:sp>
            <p:nvSpPr>
              <p:cNvPr id="86123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6124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6125" name="Group 109"/>
            <p:cNvGrpSpPr>
              <a:grpSpLocks/>
            </p:cNvGrpSpPr>
            <p:nvPr/>
          </p:nvGrpSpPr>
          <p:grpSpPr bwMode="auto">
            <a:xfrm>
              <a:off x="1717" y="2811"/>
              <a:ext cx="689" cy="327"/>
              <a:chOff x="3784" y="2208"/>
              <a:chExt cx="689" cy="327"/>
            </a:xfrm>
          </p:grpSpPr>
          <p:sp>
            <p:nvSpPr>
              <p:cNvPr id="86126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86127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6128" name="Group 112"/>
            <p:cNvGrpSpPr>
              <a:grpSpLocks/>
            </p:cNvGrpSpPr>
            <p:nvPr/>
          </p:nvGrpSpPr>
          <p:grpSpPr bwMode="auto">
            <a:xfrm>
              <a:off x="996" y="2431"/>
              <a:ext cx="689" cy="327"/>
              <a:chOff x="3784" y="2208"/>
              <a:chExt cx="689" cy="327"/>
            </a:xfrm>
          </p:grpSpPr>
          <p:sp>
            <p:nvSpPr>
              <p:cNvPr id="86129" name="Text Box 85"/>
              <p:cNvSpPr txBox="1">
                <a:spLocks noChangeArrowheads="1"/>
              </p:cNvSpPr>
              <p:nvPr/>
            </p:nvSpPr>
            <p:spPr bwMode="auto">
              <a:xfrm>
                <a:off x="3784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86130" name="Text Box 88"/>
              <p:cNvSpPr txBox="1">
                <a:spLocks noChangeArrowheads="1"/>
              </p:cNvSpPr>
              <p:nvPr/>
            </p:nvSpPr>
            <p:spPr bwMode="auto">
              <a:xfrm>
                <a:off x="4143" y="2208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86131" name="Group 115"/>
            <p:cNvGrpSpPr>
              <a:grpSpLocks/>
            </p:cNvGrpSpPr>
            <p:nvPr/>
          </p:nvGrpSpPr>
          <p:grpSpPr bwMode="auto">
            <a:xfrm>
              <a:off x="1709" y="2431"/>
              <a:ext cx="689" cy="327"/>
              <a:chOff x="4504" y="1842"/>
              <a:chExt cx="689" cy="327"/>
            </a:xfrm>
          </p:grpSpPr>
          <p:sp>
            <p:nvSpPr>
              <p:cNvPr id="86132" name="Text Box 86"/>
              <p:cNvSpPr txBox="1">
                <a:spLocks noChangeArrowheads="1"/>
              </p:cNvSpPr>
              <p:nvPr/>
            </p:nvSpPr>
            <p:spPr bwMode="auto">
              <a:xfrm>
                <a:off x="4504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86133" name="Text Box 89"/>
              <p:cNvSpPr txBox="1">
                <a:spLocks noChangeArrowheads="1"/>
              </p:cNvSpPr>
              <p:nvPr/>
            </p:nvSpPr>
            <p:spPr bwMode="auto">
              <a:xfrm>
                <a:off x="4863" y="1842"/>
                <a:ext cx="33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</p:grpSp>
      </p:grpSp>
      <p:sp>
        <p:nvSpPr>
          <p:cNvPr id="86134" name="Rectangle 46"/>
          <p:cNvSpPr>
            <a:spLocks noChangeArrowheads="1"/>
          </p:cNvSpPr>
          <p:nvPr/>
        </p:nvSpPr>
        <p:spPr bwMode="auto">
          <a:xfrm>
            <a:off x="7380288" y="2781300"/>
            <a:ext cx="360362" cy="2159000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135" name="Rectangle 46"/>
          <p:cNvSpPr>
            <a:spLocks noChangeArrowheads="1"/>
          </p:cNvSpPr>
          <p:nvPr/>
        </p:nvSpPr>
        <p:spPr bwMode="auto">
          <a:xfrm>
            <a:off x="7354888" y="4513263"/>
            <a:ext cx="431800" cy="419100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6144" name="Group 128"/>
          <p:cNvGrpSpPr>
            <a:grpSpLocks/>
          </p:cNvGrpSpPr>
          <p:nvPr/>
        </p:nvGrpSpPr>
        <p:grpSpPr bwMode="auto">
          <a:xfrm>
            <a:off x="4930775" y="5348288"/>
            <a:ext cx="4392613" cy="457200"/>
            <a:chOff x="3152" y="3566"/>
            <a:chExt cx="2767" cy="288"/>
          </a:xfrm>
        </p:grpSpPr>
        <p:sp>
          <p:nvSpPr>
            <p:cNvPr id="86137" name="Text Box 95"/>
            <p:cNvSpPr txBox="1">
              <a:spLocks noChangeArrowheads="1"/>
            </p:cNvSpPr>
            <p:nvPr/>
          </p:nvSpPr>
          <p:spPr bwMode="auto">
            <a:xfrm>
              <a:off x="3152" y="3566"/>
              <a:ext cx="27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Z = Q2Q1Q0 X + Q2Q1Q0 X</a:t>
              </a:r>
            </a:p>
          </p:txBody>
        </p:sp>
        <p:sp>
          <p:nvSpPr>
            <p:cNvPr id="86140" name="Line 47"/>
            <p:cNvSpPr>
              <a:spLocks noChangeShapeType="1"/>
            </p:cNvSpPr>
            <p:nvPr/>
          </p:nvSpPr>
          <p:spPr bwMode="auto">
            <a:xfrm>
              <a:off x="4304" y="3590"/>
              <a:ext cx="16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41" name="Line 47"/>
            <p:cNvSpPr>
              <a:spLocks noChangeShapeType="1"/>
            </p:cNvSpPr>
            <p:nvPr/>
          </p:nvSpPr>
          <p:spPr bwMode="auto">
            <a:xfrm>
              <a:off x="4043" y="3590"/>
              <a:ext cx="22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42" name="Line 47"/>
            <p:cNvSpPr>
              <a:spLocks noChangeShapeType="1"/>
            </p:cNvSpPr>
            <p:nvPr/>
          </p:nvSpPr>
          <p:spPr bwMode="auto">
            <a:xfrm>
              <a:off x="3771" y="3593"/>
              <a:ext cx="22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143" name="Line 47"/>
            <p:cNvSpPr>
              <a:spLocks noChangeShapeType="1"/>
            </p:cNvSpPr>
            <p:nvPr/>
          </p:nvSpPr>
          <p:spPr bwMode="auto">
            <a:xfrm>
              <a:off x="4907" y="3593"/>
              <a:ext cx="227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145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6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60" grpId="0"/>
      <p:bldP spid="86061" grpId="0"/>
      <p:bldP spid="86062" grpId="0"/>
      <p:bldP spid="52307" grpId="0"/>
      <p:bldP spid="86064" grpId="0" animBg="1"/>
      <p:bldP spid="86134" grpId="0" animBg="1"/>
      <p:bldP spid="8613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latin typeface="+mn-lt"/>
              <a:ea typeface="+mn-ea"/>
            </a:endParaRPr>
          </a:p>
        </p:txBody>
      </p:sp>
      <p:grpSp>
        <p:nvGrpSpPr>
          <p:cNvPr id="64555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b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57930" y="934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4565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4566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grpSp>
        <p:nvGrpSpPr>
          <p:cNvPr id="64567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64569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2"/>
          <p:cNvSpPr txBox="1"/>
          <p:nvPr/>
        </p:nvSpPr>
        <p:spPr>
          <a:xfrm>
            <a:off x="4797425" y="3175000"/>
            <a:ext cx="4038600" cy="998538"/>
          </a:xfrm>
          <a:prstGeom prst="rect">
            <a:avLst/>
          </a:prstGeom>
          <a:noFill/>
        </p:spPr>
        <p:txBody>
          <a:bodyPr lIns="76800" tIns="38400" rIns="76800" bIns="3840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spc="504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谢谢聆听！</a:t>
            </a:r>
          </a:p>
        </p:txBody>
      </p:sp>
      <p:sp>
        <p:nvSpPr>
          <p:cNvPr id="64572" name="矩形 3"/>
          <p:cNvSpPr>
            <a:spLocks noChangeArrowheads="1"/>
          </p:cNvSpPr>
          <p:nvPr/>
        </p:nvSpPr>
        <p:spPr bwMode="auto">
          <a:xfrm>
            <a:off x="4359275" y="4595813"/>
            <a:ext cx="46307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73" tIns="38387" rIns="76773" bIns="38387">
            <a:spAutoFit/>
          </a:bodyPr>
          <a:lstStyle/>
          <a:p>
            <a:pPr algn="ctr"/>
            <a:r>
              <a:rPr lang="zh-CN" altLang="en-US" sz="2000">
                <a:latin typeface="Calibri" pitchFamily="34" charset="0"/>
              </a:rPr>
              <a:t>教师：赵更寅      信息与计算机工程学院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"/>
          <p:cNvSpPr txBox="1">
            <a:spLocks noChangeArrowheads="1"/>
          </p:cNvSpPr>
          <p:nvPr/>
        </p:nvSpPr>
        <p:spPr bwMode="auto">
          <a:xfrm>
            <a:off x="107950" y="284163"/>
            <a:ext cx="59039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建立原始状态表（描述）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12775" y="1125538"/>
            <a:ext cx="619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/>
              <a:t>例：设计一个</a:t>
            </a:r>
            <a:r>
              <a:rPr lang="zh-CN" altLang="en-US" sz="2800">
                <a:solidFill>
                  <a:schemeClr val="folHlink"/>
                </a:solidFill>
              </a:rPr>
              <a:t>模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5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加</a:t>
            </a:r>
            <a:r>
              <a:rPr lang="en-US" altLang="zh-CN" sz="2800">
                <a:latin typeface="Times New Roman" pitchFamily="18" charset="0"/>
              </a:rPr>
              <a:t>1 (</a:t>
            </a:r>
            <a:r>
              <a:rPr lang="zh-CN" altLang="en-US" sz="2800">
                <a:latin typeface="Times New Roman" pitchFamily="18" charset="0"/>
              </a:rPr>
              <a:t>减</a:t>
            </a:r>
            <a:r>
              <a:rPr lang="en-US" altLang="zh-CN" sz="2800">
                <a:latin typeface="Times New Roman" pitchFamily="18" charset="0"/>
              </a:rPr>
              <a:t>1) </a:t>
            </a:r>
            <a:r>
              <a:rPr lang="zh-CN" altLang="en-US" sz="2800"/>
              <a:t>计数器 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95288" y="1917700"/>
            <a:ext cx="1316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状态：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762125" y="1916113"/>
            <a:ext cx="3044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、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14338" y="2693988"/>
            <a:ext cx="1316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输入：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38300" y="2636838"/>
            <a:ext cx="1584325" cy="1079500"/>
            <a:chOff x="1247" y="1616"/>
            <a:chExt cx="998" cy="680"/>
          </a:xfrm>
        </p:grpSpPr>
        <p:sp>
          <p:nvSpPr>
            <p:cNvPr id="24631" name="AutoShape 9"/>
            <p:cNvSpPr>
              <a:spLocks/>
            </p:cNvSpPr>
            <p:nvPr/>
          </p:nvSpPr>
          <p:spPr bwMode="auto">
            <a:xfrm>
              <a:off x="1247" y="1706"/>
              <a:ext cx="137" cy="545"/>
            </a:xfrm>
            <a:prstGeom prst="leftBrace">
              <a:avLst>
                <a:gd name="adj1" fmla="val 33151"/>
                <a:gd name="adj2" fmla="val 5000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 Box 10"/>
            <p:cNvSpPr txBox="1">
              <a:spLocks noChangeArrowheads="1"/>
            </p:cNvSpPr>
            <p:nvPr/>
          </p:nvSpPr>
          <p:spPr bwMode="auto">
            <a:xfrm>
              <a:off x="1552" y="1616"/>
              <a:ext cx="6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>
                  <a:solidFill>
                    <a:schemeClr val="folHlink"/>
                  </a:solidFill>
                </a:rPr>
                <a:t>加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33" name="Text Box 11"/>
            <p:cNvSpPr txBox="1">
              <a:spLocks noChangeArrowheads="1"/>
            </p:cNvSpPr>
            <p:nvPr/>
          </p:nvSpPr>
          <p:spPr bwMode="auto">
            <a:xfrm>
              <a:off x="1552" y="1969"/>
              <a:ext cx="6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>
                  <a:solidFill>
                    <a:schemeClr val="folHlink"/>
                  </a:solidFill>
                </a:rPr>
                <a:t>减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346450" y="2622550"/>
            <a:ext cx="124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X=0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3367088" y="3197225"/>
            <a:ext cx="124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X=1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414338" y="3989388"/>
            <a:ext cx="13160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输出：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1906588" y="4014788"/>
            <a:ext cx="21796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状态直出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582988" y="4076700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Moore</a:t>
            </a:r>
            <a:r>
              <a:rPr lang="zh-CN" altLang="en-US"/>
              <a:t>型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906588" y="4797425"/>
            <a:ext cx="3187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状态 </a:t>
            </a:r>
            <a:r>
              <a:rPr lang="en-US" altLang="zh-CN" sz="2800">
                <a:latin typeface="Times New Roman" pitchFamily="18" charset="0"/>
              </a:rPr>
              <a:t>&amp; </a:t>
            </a:r>
            <a:r>
              <a:rPr lang="zh-CN" altLang="en-US" sz="2800"/>
              <a:t>模值溢出</a:t>
            </a:r>
          </a:p>
        </p:txBody>
      </p:sp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1905000" y="5459413"/>
            <a:ext cx="1584325" cy="1079500"/>
            <a:chOff x="1247" y="1616"/>
            <a:chExt cx="998" cy="680"/>
          </a:xfrm>
        </p:grpSpPr>
        <p:sp>
          <p:nvSpPr>
            <p:cNvPr id="24628" name="AutoShape 21"/>
            <p:cNvSpPr>
              <a:spLocks/>
            </p:cNvSpPr>
            <p:nvPr/>
          </p:nvSpPr>
          <p:spPr bwMode="auto">
            <a:xfrm>
              <a:off x="1247" y="1706"/>
              <a:ext cx="137" cy="545"/>
            </a:xfrm>
            <a:prstGeom prst="leftBrace">
              <a:avLst>
                <a:gd name="adj1" fmla="val 33151"/>
                <a:gd name="adj2" fmla="val 5000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9" name="Text Box 22"/>
            <p:cNvSpPr txBox="1">
              <a:spLocks noChangeArrowheads="1"/>
            </p:cNvSpPr>
            <p:nvPr/>
          </p:nvSpPr>
          <p:spPr bwMode="auto">
            <a:xfrm>
              <a:off x="1552" y="1616"/>
              <a:ext cx="6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>
                  <a:solidFill>
                    <a:schemeClr val="folHlink"/>
                  </a:solidFill>
                </a:rPr>
                <a:t>加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时</a:t>
              </a:r>
            </a:p>
          </p:txBody>
        </p:sp>
        <p:sp>
          <p:nvSpPr>
            <p:cNvPr id="24630" name="Text Box 23"/>
            <p:cNvSpPr txBox="1">
              <a:spLocks noChangeArrowheads="1"/>
            </p:cNvSpPr>
            <p:nvPr/>
          </p:nvSpPr>
          <p:spPr bwMode="auto">
            <a:xfrm>
              <a:off x="1552" y="1969"/>
              <a:ext cx="69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>
                  <a:solidFill>
                    <a:schemeClr val="folHlink"/>
                  </a:solidFill>
                </a:rPr>
                <a:t>减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时</a:t>
              </a:r>
            </a:p>
          </p:txBody>
        </p:sp>
      </p:grp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829050" y="5445125"/>
            <a:ext cx="124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4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→0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3849688" y="6019800"/>
            <a:ext cx="124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→4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682625" y="5789613"/>
            <a:ext cx="124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latin typeface="Times New Roman" pitchFamily="18" charset="0"/>
              </a:rPr>
              <a:t>Z=1</a:t>
            </a:r>
          </a:p>
        </p:txBody>
      </p:sp>
      <p:grpSp>
        <p:nvGrpSpPr>
          <p:cNvPr id="24632" name="Group 56"/>
          <p:cNvGrpSpPr>
            <a:grpSpLocks/>
          </p:cNvGrpSpPr>
          <p:nvPr/>
        </p:nvGrpSpPr>
        <p:grpSpPr bwMode="auto">
          <a:xfrm>
            <a:off x="5292725" y="1628775"/>
            <a:ext cx="3527425" cy="3671888"/>
            <a:chOff x="4559" y="1117"/>
            <a:chExt cx="2222" cy="2313"/>
          </a:xfrm>
        </p:grpSpPr>
        <p:sp>
          <p:nvSpPr>
            <p:cNvPr id="24609" name="Line 36"/>
            <p:cNvSpPr>
              <a:spLocks noChangeShapeType="1"/>
            </p:cNvSpPr>
            <p:nvPr/>
          </p:nvSpPr>
          <p:spPr bwMode="auto">
            <a:xfrm>
              <a:off x="4576" y="1117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37"/>
            <p:cNvSpPr>
              <a:spLocks noChangeShapeType="1"/>
            </p:cNvSpPr>
            <p:nvPr/>
          </p:nvSpPr>
          <p:spPr bwMode="auto">
            <a:xfrm>
              <a:off x="4576" y="3430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Line 38"/>
            <p:cNvSpPr>
              <a:spLocks noChangeShapeType="1"/>
            </p:cNvSpPr>
            <p:nvPr/>
          </p:nvSpPr>
          <p:spPr bwMode="auto">
            <a:xfrm>
              <a:off x="5166" y="1117"/>
              <a:ext cx="0" cy="2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2" name="Line 39"/>
            <p:cNvSpPr>
              <a:spLocks noChangeShapeType="1"/>
            </p:cNvSpPr>
            <p:nvPr/>
          </p:nvSpPr>
          <p:spPr bwMode="auto">
            <a:xfrm>
              <a:off x="4576" y="1752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40"/>
            <p:cNvSpPr>
              <a:spLocks noChangeShapeType="1"/>
            </p:cNvSpPr>
            <p:nvPr/>
          </p:nvSpPr>
          <p:spPr bwMode="auto">
            <a:xfrm>
              <a:off x="4576" y="2069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Line 41"/>
            <p:cNvSpPr>
              <a:spLocks noChangeShapeType="1"/>
            </p:cNvSpPr>
            <p:nvPr/>
          </p:nvSpPr>
          <p:spPr bwMode="auto">
            <a:xfrm>
              <a:off x="4576" y="2387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Line 42"/>
            <p:cNvSpPr>
              <a:spLocks noChangeShapeType="1"/>
            </p:cNvSpPr>
            <p:nvPr/>
          </p:nvSpPr>
          <p:spPr bwMode="auto">
            <a:xfrm>
              <a:off x="5166" y="1434"/>
              <a:ext cx="1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43"/>
            <p:cNvSpPr>
              <a:spLocks noChangeShapeType="1"/>
            </p:cNvSpPr>
            <p:nvPr/>
          </p:nvSpPr>
          <p:spPr bwMode="auto">
            <a:xfrm>
              <a:off x="6010" y="1435"/>
              <a:ext cx="0" cy="1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 Box 45"/>
            <p:cNvSpPr txBox="1">
              <a:spLocks noChangeArrowheads="1"/>
            </p:cNvSpPr>
            <p:nvPr/>
          </p:nvSpPr>
          <p:spPr bwMode="auto">
            <a:xfrm>
              <a:off x="4559" y="1275"/>
              <a:ext cx="6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现态</a:t>
              </a:r>
            </a:p>
          </p:txBody>
        </p:sp>
        <p:sp>
          <p:nvSpPr>
            <p:cNvPr id="24618" name="Text Box 46"/>
            <p:cNvSpPr txBox="1">
              <a:spLocks noChangeArrowheads="1"/>
            </p:cNvSpPr>
            <p:nvPr/>
          </p:nvSpPr>
          <p:spPr bwMode="auto">
            <a:xfrm>
              <a:off x="5221" y="1456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X=0</a:t>
              </a:r>
            </a:p>
          </p:txBody>
        </p:sp>
        <p:sp>
          <p:nvSpPr>
            <p:cNvPr id="24619" name="Text Box 47"/>
            <p:cNvSpPr txBox="1">
              <a:spLocks noChangeArrowheads="1"/>
            </p:cNvSpPr>
            <p:nvPr/>
          </p:nvSpPr>
          <p:spPr bwMode="auto">
            <a:xfrm>
              <a:off x="5403" y="1117"/>
              <a:ext cx="1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baseline="30000">
                  <a:solidFill>
                    <a:schemeClr val="folHlink"/>
                  </a:solidFill>
                  <a:latin typeface="Times New Roman" pitchFamily="18" charset="0"/>
                </a:rPr>
                <a:t>n+1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24620" name="Text Box 48"/>
            <p:cNvSpPr txBox="1">
              <a:spLocks noChangeArrowheads="1"/>
            </p:cNvSpPr>
            <p:nvPr/>
          </p:nvSpPr>
          <p:spPr bwMode="auto">
            <a:xfrm>
              <a:off x="4622" y="2077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4621" name="Text Box 46"/>
            <p:cNvSpPr txBox="1">
              <a:spLocks noChangeArrowheads="1"/>
            </p:cNvSpPr>
            <p:nvPr/>
          </p:nvSpPr>
          <p:spPr bwMode="auto">
            <a:xfrm>
              <a:off x="6038" y="1464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X=1</a:t>
              </a:r>
            </a:p>
          </p:txBody>
        </p:sp>
        <p:sp>
          <p:nvSpPr>
            <p:cNvPr id="24622" name="Line 41"/>
            <p:cNvSpPr>
              <a:spLocks noChangeShapeType="1"/>
            </p:cNvSpPr>
            <p:nvPr/>
          </p:nvSpPr>
          <p:spPr bwMode="auto">
            <a:xfrm>
              <a:off x="4576" y="2704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Text Box 48"/>
            <p:cNvSpPr txBox="1">
              <a:spLocks noChangeArrowheads="1"/>
            </p:cNvSpPr>
            <p:nvPr/>
          </p:nvSpPr>
          <p:spPr bwMode="auto">
            <a:xfrm>
              <a:off x="4626" y="1752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624" name="Text Box 48"/>
            <p:cNvSpPr txBox="1">
              <a:spLocks noChangeArrowheads="1"/>
            </p:cNvSpPr>
            <p:nvPr/>
          </p:nvSpPr>
          <p:spPr bwMode="auto">
            <a:xfrm>
              <a:off x="4620" y="2734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4625" name="Text Box 48"/>
            <p:cNvSpPr txBox="1">
              <a:spLocks noChangeArrowheads="1"/>
            </p:cNvSpPr>
            <p:nvPr/>
          </p:nvSpPr>
          <p:spPr bwMode="auto">
            <a:xfrm>
              <a:off x="4624" y="2409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4626" name="Line 41"/>
            <p:cNvSpPr>
              <a:spLocks noChangeShapeType="1"/>
            </p:cNvSpPr>
            <p:nvPr/>
          </p:nvSpPr>
          <p:spPr bwMode="auto">
            <a:xfrm>
              <a:off x="4575" y="3067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Text Box 48"/>
            <p:cNvSpPr txBox="1">
              <a:spLocks noChangeArrowheads="1"/>
            </p:cNvSpPr>
            <p:nvPr/>
          </p:nvSpPr>
          <p:spPr bwMode="auto">
            <a:xfrm>
              <a:off x="4625" y="3103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20507" name="AutoShape 27"/>
          <p:cNvSpPr>
            <a:spLocks noChangeArrowheads="1"/>
          </p:cNvSpPr>
          <p:nvPr/>
        </p:nvSpPr>
        <p:spPr bwMode="auto">
          <a:xfrm>
            <a:off x="5075238" y="5661025"/>
            <a:ext cx="1871662" cy="576263"/>
          </a:xfrm>
          <a:prstGeom prst="wedgeRoundRectCallout">
            <a:avLst>
              <a:gd name="adj1" fmla="val -60264"/>
              <a:gd name="adj2" fmla="val -11501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Mealy</a:t>
            </a:r>
            <a:r>
              <a:rPr lang="zh-CN" altLang="en-US"/>
              <a:t>型</a:t>
            </a:r>
          </a:p>
        </p:txBody>
      </p:sp>
      <p:grpSp>
        <p:nvGrpSpPr>
          <p:cNvPr id="24635" name="Group 59"/>
          <p:cNvGrpSpPr>
            <a:grpSpLocks/>
          </p:cNvGrpSpPr>
          <p:nvPr/>
        </p:nvGrpSpPr>
        <p:grpSpPr bwMode="auto">
          <a:xfrm>
            <a:off x="6275388" y="2646363"/>
            <a:ext cx="1330325" cy="2582862"/>
            <a:chOff x="6183" y="1667"/>
            <a:chExt cx="838" cy="1627"/>
          </a:xfrm>
        </p:grpSpPr>
        <p:sp>
          <p:nvSpPr>
            <p:cNvPr id="24604" name="Text Box 49"/>
            <p:cNvSpPr txBox="1">
              <a:spLocks noChangeArrowheads="1"/>
            </p:cNvSpPr>
            <p:nvPr/>
          </p:nvSpPr>
          <p:spPr bwMode="auto">
            <a:xfrm>
              <a:off x="6183" y="1667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24605" name="Text Box 49"/>
            <p:cNvSpPr txBox="1">
              <a:spLocks noChangeArrowheads="1"/>
            </p:cNvSpPr>
            <p:nvPr/>
          </p:nvSpPr>
          <p:spPr bwMode="auto">
            <a:xfrm>
              <a:off x="6191" y="2014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24606" name="Text Box 49"/>
            <p:cNvSpPr txBox="1">
              <a:spLocks noChangeArrowheads="1"/>
            </p:cNvSpPr>
            <p:nvPr/>
          </p:nvSpPr>
          <p:spPr bwMode="auto">
            <a:xfrm>
              <a:off x="6190" y="2331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3</a:t>
              </a:r>
              <a:r>
                <a:rPr lang="en-US" altLang="zh-CN" sz="2800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24607" name="Text Box 49"/>
            <p:cNvSpPr txBox="1">
              <a:spLocks noChangeArrowheads="1"/>
            </p:cNvSpPr>
            <p:nvPr/>
          </p:nvSpPr>
          <p:spPr bwMode="auto">
            <a:xfrm>
              <a:off x="6191" y="2649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4</a:t>
              </a:r>
              <a:r>
                <a:rPr lang="en-US" altLang="zh-CN" sz="2800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24608" name="Text Box 49"/>
            <p:cNvSpPr txBox="1">
              <a:spLocks noChangeArrowheads="1"/>
            </p:cNvSpPr>
            <p:nvPr/>
          </p:nvSpPr>
          <p:spPr bwMode="auto">
            <a:xfrm>
              <a:off x="6205" y="2967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/ 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4636" name="Group 60"/>
          <p:cNvGrpSpPr>
            <a:grpSpLocks/>
          </p:cNvGrpSpPr>
          <p:nvPr/>
        </p:nvGrpSpPr>
        <p:grpSpPr bwMode="auto">
          <a:xfrm>
            <a:off x="7634288" y="2649538"/>
            <a:ext cx="1330325" cy="2582862"/>
            <a:chOff x="6183" y="1667"/>
            <a:chExt cx="838" cy="1627"/>
          </a:xfrm>
        </p:grpSpPr>
        <p:sp>
          <p:nvSpPr>
            <p:cNvPr id="24599" name="Text Box 49"/>
            <p:cNvSpPr txBox="1">
              <a:spLocks noChangeArrowheads="1"/>
            </p:cNvSpPr>
            <p:nvPr/>
          </p:nvSpPr>
          <p:spPr bwMode="auto">
            <a:xfrm>
              <a:off x="6183" y="1667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4</a:t>
              </a:r>
              <a:r>
                <a:rPr lang="en-US" altLang="zh-CN" sz="2800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/ </a:t>
              </a:r>
              <a:r>
                <a:rPr lang="en-US" altLang="zh-CN" sz="28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" name="Text Box 49"/>
            <p:cNvSpPr txBox="1">
              <a:spLocks noChangeArrowheads="1"/>
            </p:cNvSpPr>
            <p:nvPr/>
          </p:nvSpPr>
          <p:spPr bwMode="auto">
            <a:xfrm>
              <a:off x="6191" y="2014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0</a:t>
              </a:r>
              <a:r>
                <a:rPr lang="en-US" altLang="zh-CN" sz="2800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5" name="Text Box 49"/>
            <p:cNvSpPr txBox="1">
              <a:spLocks noChangeArrowheads="1"/>
            </p:cNvSpPr>
            <p:nvPr/>
          </p:nvSpPr>
          <p:spPr bwMode="auto">
            <a:xfrm>
              <a:off x="6190" y="2331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r>
                <a:rPr lang="en-US" altLang="zh-CN" sz="2800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6" name="Text Box 49"/>
            <p:cNvSpPr txBox="1">
              <a:spLocks noChangeArrowheads="1"/>
            </p:cNvSpPr>
            <p:nvPr/>
          </p:nvSpPr>
          <p:spPr bwMode="auto">
            <a:xfrm>
              <a:off x="6191" y="2649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r>
                <a:rPr lang="en-US" altLang="zh-CN" sz="2800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24603" name="Text Box 49"/>
            <p:cNvSpPr txBox="1">
              <a:spLocks noChangeArrowheads="1"/>
            </p:cNvSpPr>
            <p:nvPr/>
          </p:nvSpPr>
          <p:spPr bwMode="auto">
            <a:xfrm>
              <a:off x="6205" y="2967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3</a:t>
              </a:r>
              <a:r>
                <a:rPr lang="en-US" altLang="zh-CN" sz="2800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 sz="2800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2" grpId="0"/>
      <p:bldP spid="24583" grpId="0"/>
      <p:bldP spid="24584" grpId="0"/>
      <p:bldP spid="24589" grpId="0"/>
      <p:bldP spid="24590" grpId="0"/>
      <p:bldP spid="24591" grpId="0"/>
      <p:bldP spid="24592" grpId="0"/>
      <p:bldP spid="24593" grpId="0"/>
      <p:bldP spid="24594" grpId="0"/>
      <p:bldP spid="24600" grpId="0"/>
      <p:bldP spid="24601" grpId="0"/>
      <p:bldP spid="24602" grpId="0"/>
      <p:bldP spid="205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"/>
          <p:cNvSpPr txBox="1">
            <a:spLocks noChangeArrowheads="1"/>
          </p:cNvSpPr>
          <p:nvPr/>
        </p:nvSpPr>
        <p:spPr bwMode="auto">
          <a:xfrm>
            <a:off x="107950" y="284163"/>
            <a:ext cx="59039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建立原始状态表（描述）</a:t>
            </a:r>
          </a:p>
        </p:txBody>
      </p:sp>
      <p:sp>
        <p:nvSpPr>
          <p:cNvPr id="26629" name="Text Box 6"/>
          <p:cNvSpPr txBox="1">
            <a:spLocks noChangeArrowheads="1"/>
          </p:cNvSpPr>
          <p:nvPr/>
        </p:nvSpPr>
        <p:spPr bwMode="auto">
          <a:xfrm>
            <a:off x="592138" y="1038225"/>
            <a:ext cx="361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状态表转状态图</a:t>
            </a:r>
          </a:p>
        </p:txBody>
      </p: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539750" y="2060575"/>
            <a:ext cx="3671888" cy="3671888"/>
            <a:chOff x="386" y="1344"/>
            <a:chExt cx="2313" cy="2313"/>
          </a:xfrm>
        </p:grpSpPr>
        <p:grpSp>
          <p:nvGrpSpPr>
            <p:cNvPr id="26677" name="Group 6"/>
            <p:cNvGrpSpPr>
              <a:grpSpLocks/>
            </p:cNvGrpSpPr>
            <p:nvPr/>
          </p:nvGrpSpPr>
          <p:grpSpPr bwMode="auto">
            <a:xfrm>
              <a:off x="386" y="1344"/>
              <a:ext cx="2222" cy="2313"/>
              <a:chOff x="4559" y="1117"/>
              <a:chExt cx="2222" cy="2313"/>
            </a:xfrm>
          </p:grpSpPr>
          <p:sp>
            <p:nvSpPr>
              <p:cNvPr id="26690" name="Line 36"/>
              <p:cNvSpPr>
                <a:spLocks noChangeShapeType="1"/>
              </p:cNvSpPr>
              <p:nvPr/>
            </p:nvSpPr>
            <p:spPr bwMode="auto">
              <a:xfrm>
                <a:off x="4576" y="1117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1" name="Line 37"/>
              <p:cNvSpPr>
                <a:spLocks noChangeShapeType="1"/>
              </p:cNvSpPr>
              <p:nvPr/>
            </p:nvSpPr>
            <p:spPr bwMode="auto">
              <a:xfrm>
                <a:off x="4576" y="3430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" name="Line 38"/>
              <p:cNvSpPr>
                <a:spLocks noChangeShapeType="1"/>
              </p:cNvSpPr>
              <p:nvPr/>
            </p:nvSpPr>
            <p:spPr bwMode="auto">
              <a:xfrm>
                <a:off x="5166" y="1117"/>
                <a:ext cx="0" cy="2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3" name="Line 39"/>
              <p:cNvSpPr>
                <a:spLocks noChangeShapeType="1"/>
              </p:cNvSpPr>
              <p:nvPr/>
            </p:nvSpPr>
            <p:spPr bwMode="auto">
              <a:xfrm>
                <a:off x="4576" y="1752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4" name="Line 40"/>
              <p:cNvSpPr>
                <a:spLocks noChangeShapeType="1"/>
              </p:cNvSpPr>
              <p:nvPr/>
            </p:nvSpPr>
            <p:spPr bwMode="auto">
              <a:xfrm>
                <a:off x="4576" y="2069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5" name="Line 41"/>
              <p:cNvSpPr>
                <a:spLocks noChangeShapeType="1"/>
              </p:cNvSpPr>
              <p:nvPr/>
            </p:nvSpPr>
            <p:spPr bwMode="auto">
              <a:xfrm>
                <a:off x="4576" y="2387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6" name="Line 42"/>
              <p:cNvSpPr>
                <a:spLocks noChangeShapeType="1"/>
              </p:cNvSpPr>
              <p:nvPr/>
            </p:nvSpPr>
            <p:spPr bwMode="auto">
              <a:xfrm>
                <a:off x="5166" y="1434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7" name="Line 43"/>
              <p:cNvSpPr>
                <a:spLocks noChangeShapeType="1"/>
              </p:cNvSpPr>
              <p:nvPr/>
            </p:nvSpPr>
            <p:spPr bwMode="auto">
              <a:xfrm>
                <a:off x="6010" y="1435"/>
                <a:ext cx="0" cy="19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8" name="Text Box 45"/>
              <p:cNvSpPr txBox="1">
                <a:spLocks noChangeArrowheads="1"/>
              </p:cNvSpPr>
              <p:nvPr/>
            </p:nvSpPr>
            <p:spPr bwMode="auto">
              <a:xfrm>
                <a:off x="4559" y="1275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26699" name="Text Box 46"/>
              <p:cNvSpPr txBox="1">
                <a:spLocks noChangeArrowheads="1"/>
              </p:cNvSpPr>
              <p:nvPr/>
            </p:nvSpPr>
            <p:spPr bwMode="auto">
              <a:xfrm>
                <a:off x="5221" y="1456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26700" name="Text Box 47"/>
              <p:cNvSpPr txBox="1">
                <a:spLocks noChangeArrowheads="1"/>
              </p:cNvSpPr>
              <p:nvPr/>
            </p:nvSpPr>
            <p:spPr bwMode="auto">
              <a:xfrm>
                <a:off x="5403" y="1117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26701" name="Text Box 48"/>
              <p:cNvSpPr txBox="1">
                <a:spLocks noChangeArrowheads="1"/>
              </p:cNvSpPr>
              <p:nvPr/>
            </p:nvSpPr>
            <p:spPr bwMode="auto">
              <a:xfrm>
                <a:off x="4622" y="2077"/>
                <a:ext cx="4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702" name="Text Box 46"/>
              <p:cNvSpPr txBox="1">
                <a:spLocks noChangeArrowheads="1"/>
              </p:cNvSpPr>
              <p:nvPr/>
            </p:nvSpPr>
            <p:spPr bwMode="auto">
              <a:xfrm>
                <a:off x="6038" y="1464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3" name="Line 41"/>
              <p:cNvSpPr>
                <a:spLocks noChangeShapeType="1"/>
              </p:cNvSpPr>
              <p:nvPr/>
            </p:nvSpPr>
            <p:spPr bwMode="auto">
              <a:xfrm>
                <a:off x="4576" y="2704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4" name="Text Box 48"/>
              <p:cNvSpPr txBox="1">
                <a:spLocks noChangeArrowheads="1"/>
              </p:cNvSpPr>
              <p:nvPr/>
            </p:nvSpPr>
            <p:spPr bwMode="auto">
              <a:xfrm>
                <a:off x="4626" y="1752"/>
                <a:ext cx="4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" name="Text Box 48"/>
              <p:cNvSpPr txBox="1">
                <a:spLocks noChangeArrowheads="1"/>
              </p:cNvSpPr>
              <p:nvPr/>
            </p:nvSpPr>
            <p:spPr bwMode="auto">
              <a:xfrm>
                <a:off x="4620" y="2734"/>
                <a:ext cx="4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26706" name="Text Box 48"/>
              <p:cNvSpPr txBox="1">
                <a:spLocks noChangeArrowheads="1"/>
              </p:cNvSpPr>
              <p:nvPr/>
            </p:nvSpPr>
            <p:spPr bwMode="auto">
              <a:xfrm>
                <a:off x="4624" y="2409"/>
                <a:ext cx="4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" name="Line 41"/>
              <p:cNvSpPr>
                <a:spLocks noChangeShapeType="1"/>
              </p:cNvSpPr>
              <p:nvPr/>
            </p:nvSpPr>
            <p:spPr bwMode="auto">
              <a:xfrm>
                <a:off x="4575" y="3067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8" name="Text Box 48"/>
              <p:cNvSpPr txBox="1">
                <a:spLocks noChangeArrowheads="1"/>
              </p:cNvSpPr>
              <p:nvPr/>
            </p:nvSpPr>
            <p:spPr bwMode="auto">
              <a:xfrm>
                <a:off x="4625" y="3103"/>
                <a:ext cx="4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</a:p>
            </p:txBody>
          </p:sp>
        </p:grpSp>
        <p:grpSp>
          <p:nvGrpSpPr>
            <p:cNvPr id="26678" name="Group 26"/>
            <p:cNvGrpSpPr>
              <a:grpSpLocks/>
            </p:cNvGrpSpPr>
            <p:nvPr/>
          </p:nvGrpSpPr>
          <p:grpSpPr bwMode="auto">
            <a:xfrm>
              <a:off x="1005" y="1985"/>
              <a:ext cx="838" cy="1627"/>
              <a:chOff x="6183" y="1667"/>
              <a:chExt cx="838" cy="1627"/>
            </a:xfrm>
          </p:grpSpPr>
          <p:sp>
            <p:nvSpPr>
              <p:cNvPr id="26685" name="Text Box 49"/>
              <p:cNvSpPr txBox="1">
                <a:spLocks noChangeArrowheads="1"/>
              </p:cNvSpPr>
              <p:nvPr/>
            </p:nvSpPr>
            <p:spPr bwMode="auto">
              <a:xfrm>
                <a:off x="6183" y="1667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2800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6" name="Text Box 49"/>
              <p:cNvSpPr txBox="1">
                <a:spLocks noChangeArrowheads="1"/>
              </p:cNvSpPr>
              <p:nvPr/>
            </p:nvSpPr>
            <p:spPr bwMode="auto">
              <a:xfrm>
                <a:off x="6191" y="2014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sz="2800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26687" name="Text Box 49"/>
              <p:cNvSpPr txBox="1">
                <a:spLocks noChangeArrowheads="1"/>
              </p:cNvSpPr>
              <p:nvPr/>
            </p:nvSpPr>
            <p:spPr bwMode="auto">
              <a:xfrm>
                <a:off x="6190" y="2331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2800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26688" name="Text Box 49"/>
              <p:cNvSpPr txBox="1">
                <a:spLocks noChangeArrowheads="1"/>
              </p:cNvSpPr>
              <p:nvPr/>
            </p:nvSpPr>
            <p:spPr bwMode="auto">
              <a:xfrm>
                <a:off x="6191" y="2649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4</a:t>
                </a:r>
                <a:r>
                  <a:rPr lang="en-US" altLang="zh-CN" sz="2800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7" name="Text Box 49"/>
              <p:cNvSpPr txBox="1">
                <a:spLocks noChangeArrowheads="1"/>
              </p:cNvSpPr>
              <p:nvPr/>
            </p:nvSpPr>
            <p:spPr bwMode="auto">
              <a:xfrm>
                <a:off x="6205" y="2967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  <a:r>
                  <a:rPr lang="en-US" altLang="zh-CN" sz="2800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/ 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26679" name="Group 32"/>
            <p:cNvGrpSpPr>
              <a:grpSpLocks/>
            </p:cNvGrpSpPr>
            <p:nvPr/>
          </p:nvGrpSpPr>
          <p:grpSpPr bwMode="auto">
            <a:xfrm>
              <a:off x="1861" y="1987"/>
              <a:ext cx="838" cy="1627"/>
              <a:chOff x="6183" y="1667"/>
              <a:chExt cx="838" cy="1627"/>
            </a:xfrm>
          </p:grpSpPr>
          <p:sp>
            <p:nvSpPr>
              <p:cNvPr id="8" name="Text Box 49"/>
              <p:cNvSpPr txBox="1">
                <a:spLocks noChangeArrowheads="1"/>
              </p:cNvSpPr>
              <p:nvPr/>
            </p:nvSpPr>
            <p:spPr bwMode="auto">
              <a:xfrm>
                <a:off x="6183" y="1667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4</a:t>
                </a:r>
                <a:r>
                  <a:rPr lang="en-US" altLang="zh-CN" sz="2800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/ </a:t>
                </a:r>
                <a:r>
                  <a:rPr lang="en-US" altLang="zh-CN" sz="2800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6681" name="Text Box 49"/>
              <p:cNvSpPr txBox="1">
                <a:spLocks noChangeArrowheads="1"/>
              </p:cNvSpPr>
              <p:nvPr/>
            </p:nvSpPr>
            <p:spPr bwMode="auto">
              <a:xfrm>
                <a:off x="6191" y="2014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0</a:t>
                </a:r>
                <a:r>
                  <a:rPr lang="en-US" altLang="zh-CN" sz="2800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26682" name="Text Box 49"/>
              <p:cNvSpPr txBox="1">
                <a:spLocks noChangeArrowheads="1"/>
              </p:cNvSpPr>
              <p:nvPr/>
            </p:nvSpPr>
            <p:spPr bwMode="auto">
              <a:xfrm>
                <a:off x="6190" y="2331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2800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9" name="Text Box 49"/>
              <p:cNvSpPr txBox="1">
                <a:spLocks noChangeArrowheads="1"/>
              </p:cNvSpPr>
              <p:nvPr/>
            </p:nvSpPr>
            <p:spPr bwMode="auto">
              <a:xfrm>
                <a:off x="6191" y="2649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2</a:t>
                </a:r>
                <a:r>
                  <a:rPr lang="en-US" altLang="zh-CN" sz="2800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  <p:sp>
            <p:nvSpPr>
              <p:cNvPr id="26684" name="Text Box 49"/>
              <p:cNvSpPr txBox="1">
                <a:spLocks noChangeArrowheads="1"/>
              </p:cNvSpPr>
              <p:nvPr/>
            </p:nvSpPr>
            <p:spPr bwMode="auto">
              <a:xfrm>
                <a:off x="6205" y="2967"/>
                <a:ext cx="81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3</a:t>
                </a:r>
                <a:r>
                  <a:rPr lang="en-US" altLang="zh-CN" sz="2800" baseline="30000">
                    <a:solidFill>
                      <a:schemeClr val="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solidFill>
                      <a:schemeClr val="hlink"/>
                    </a:solidFill>
                    <a:latin typeface="Times New Roman" pitchFamily="18" charset="0"/>
                  </a:rPr>
                  <a:t>/ 0</a:t>
                </a:r>
              </a:p>
            </p:txBody>
          </p:sp>
        </p:grpSp>
      </p:grpSp>
      <p:grpSp>
        <p:nvGrpSpPr>
          <p:cNvPr id="26663" name="Group 39"/>
          <p:cNvGrpSpPr>
            <a:grpSpLocks/>
          </p:cNvGrpSpPr>
          <p:nvPr/>
        </p:nvGrpSpPr>
        <p:grpSpPr bwMode="auto">
          <a:xfrm>
            <a:off x="5218113" y="1555750"/>
            <a:ext cx="3170237" cy="4176713"/>
            <a:chOff x="521" y="1389"/>
            <a:chExt cx="1997" cy="2631"/>
          </a:xfrm>
        </p:grpSpPr>
        <p:grpSp>
          <p:nvGrpSpPr>
            <p:cNvPr id="26661" name="Group 87"/>
            <p:cNvGrpSpPr>
              <a:grpSpLocks/>
            </p:cNvGrpSpPr>
            <p:nvPr/>
          </p:nvGrpSpPr>
          <p:grpSpPr bwMode="auto">
            <a:xfrm>
              <a:off x="794" y="2024"/>
              <a:ext cx="454" cy="432"/>
              <a:chOff x="1333" y="2523"/>
              <a:chExt cx="454" cy="432"/>
            </a:xfrm>
          </p:grpSpPr>
          <p:sp>
            <p:nvSpPr>
              <p:cNvPr id="26675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  <a:endPara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0" name="Group 87"/>
            <p:cNvGrpSpPr>
              <a:grpSpLocks/>
            </p:cNvGrpSpPr>
            <p:nvPr/>
          </p:nvGrpSpPr>
          <p:grpSpPr bwMode="auto">
            <a:xfrm>
              <a:off x="1700" y="2024"/>
              <a:ext cx="454" cy="432"/>
              <a:chOff x="1333" y="2523"/>
              <a:chExt cx="454" cy="432"/>
            </a:xfrm>
          </p:grpSpPr>
          <p:sp>
            <p:nvSpPr>
              <p:cNvPr id="26673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4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endPara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1" name="Group 87"/>
            <p:cNvGrpSpPr>
              <a:grpSpLocks/>
            </p:cNvGrpSpPr>
            <p:nvPr/>
          </p:nvGrpSpPr>
          <p:grpSpPr bwMode="auto">
            <a:xfrm>
              <a:off x="1292" y="3588"/>
              <a:ext cx="454" cy="432"/>
              <a:chOff x="1333" y="2523"/>
              <a:chExt cx="454" cy="432"/>
            </a:xfrm>
          </p:grpSpPr>
          <p:sp>
            <p:nvSpPr>
              <p:cNvPr id="26671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2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3</a:t>
                </a:r>
                <a:endPara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26664" name="Group 87"/>
            <p:cNvGrpSpPr>
              <a:grpSpLocks/>
            </p:cNvGrpSpPr>
            <p:nvPr/>
          </p:nvGrpSpPr>
          <p:grpSpPr bwMode="auto">
            <a:xfrm>
              <a:off x="2064" y="2931"/>
              <a:ext cx="454" cy="432"/>
              <a:chOff x="1333" y="2523"/>
              <a:chExt cx="454" cy="432"/>
            </a:xfrm>
          </p:grpSpPr>
          <p:sp>
            <p:nvSpPr>
              <p:cNvPr id="26669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0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2</a:t>
                </a:r>
                <a:endPara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6665" name="Text Box 171"/>
            <p:cNvSpPr txBox="1">
              <a:spLocks noChangeArrowheads="1"/>
            </p:cNvSpPr>
            <p:nvPr/>
          </p:nvSpPr>
          <p:spPr bwMode="auto">
            <a:xfrm>
              <a:off x="975" y="1389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 / Z </a:t>
              </a:r>
            </a:p>
          </p:txBody>
        </p:sp>
        <p:grpSp>
          <p:nvGrpSpPr>
            <p:cNvPr id="26666" name="Group 87"/>
            <p:cNvGrpSpPr>
              <a:grpSpLocks/>
            </p:cNvGrpSpPr>
            <p:nvPr/>
          </p:nvGrpSpPr>
          <p:grpSpPr bwMode="auto">
            <a:xfrm>
              <a:off x="521" y="2931"/>
              <a:ext cx="454" cy="432"/>
              <a:chOff x="1333" y="2523"/>
              <a:chExt cx="454" cy="432"/>
            </a:xfrm>
          </p:grpSpPr>
          <p:sp>
            <p:nvSpPr>
              <p:cNvPr id="26667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8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4</a:t>
                </a:r>
                <a:endParaRPr lang="en-US" altLang="zh-CN" sz="2800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6680" name="Group 56"/>
          <p:cNvGrpSpPr>
            <a:grpSpLocks/>
          </p:cNvGrpSpPr>
          <p:nvPr/>
        </p:nvGrpSpPr>
        <p:grpSpPr bwMode="auto">
          <a:xfrm>
            <a:off x="6229350" y="3133725"/>
            <a:ext cx="1008063" cy="409575"/>
            <a:chOff x="1157" y="2379"/>
            <a:chExt cx="635" cy="258"/>
          </a:xfrm>
        </p:grpSpPr>
        <p:sp>
          <p:nvSpPr>
            <p:cNvPr id="26659" name="Line 62"/>
            <p:cNvSpPr>
              <a:spLocks noChangeShapeType="1"/>
            </p:cNvSpPr>
            <p:nvPr/>
          </p:nvSpPr>
          <p:spPr bwMode="auto">
            <a:xfrm>
              <a:off x="1227" y="2379"/>
              <a:ext cx="49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0" name="Text Box 171"/>
            <p:cNvSpPr txBox="1">
              <a:spLocks noChangeArrowheads="1"/>
            </p:cNvSpPr>
            <p:nvPr/>
          </p:nvSpPr>
          <p:spPr bwMode="auto">
            <a:xfrm>
              <a:off x="1157" y="2387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0 </a:t>
              </a:r>
            </a:p>
          </p:txBody>
        </p:sp>
      </p:grpSp>
      <p:grpSp>
        <p:nvGrpSpPr>
          <p:cNvPr id="26683" name="Group 59"/>
          <p:cNvGrpSpPr>
            <a:grpSpLocks/>
          </p:cNvGrpSpPr>
          <p:nvPr/>
        </p:nvGrpSpPr>
        <p:grpSpPr bwMode="auto">
          <a:xfrm>
            <a:off x="6791325" y="3327400"/>
            <a:ext cx="1008063" cy="719138"/>
            <a:chOff x="1511" y="2501"/>
            <a:chExt cx="635" cy="453"/>
          </a:xfrm>
        </p:grpSpPr>
        <p:sp>
          <p:nvSpPr>
            <p:cNvPr id="26657" name="Line 62"/>
            <p:cNvSpPr>
              <a:spLocks noChangeShapeType="1"/>
            </p:cNvSpPr>
            <p:nvPr/>
          </p:nvSpPr>
          <p:spPr bwMode="auto">
            <a:xfrm>
              <a:off x="1915" y="2501"/>
              <a:ext cx="202" cy="4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8" name="Text Box 171"/>
            <p:cNvSpPr txBox="1">
              <a:spLocks noChangeArrowheads="1"/>
            </p:cNvSpPr>
            <p:nvPr/>
          </p:nvSpPr>
          <p:spPr bwMode="auto">
            <a:xfrm>
              <a:off x="1511" y="2643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0 </a:t>
              </a:r>
            </a:p>
          </p:txBody>
        </p:sp>
      </p:grpSp>
      <p:grpSp>
        <p:nvGrpSpPr>
          <p:cNvPr id="26686" name="Group 62"/>
          <p:cNvGrpSpPr>
            <a:grpSpLocks/>
          </p:cNvGrpSpPr>
          <p:nvPr/>
        </p:nvGrpSpPr>
        <p:grpSpPr bwMode="auto">
          <a:xfrm>
            <a:off x="5792788" y="3289300"/>
            <a:ext cx="1008062" cy="796925"/>
            <a:chOff x="882" y="2477"/>
            <a:chExt cx="635" cy="502"/>
          </a:xfrm>
        </p:grpSpPr>
        <p:sp>
          <p:nvSpPr>
            <p:cNvPr id="26655" name="Line 62"/>
            <p:cNvSpPr>
              <a:spLocks noChangeShapeType="1"/>
            </p:cNvSpPr>
            <p:nvPr/>
          </p:nvSpPr>
          <p:spPr bwMode="auto">
            <a:xfrm flipV="1">
              <a:off x="930" y="2477"/>
              <a:ext cx="136" cy="50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6" name="Text Box 171"/>
            <p:cNvSpPr txBox="1">
              <a:spLocks noChangeArrowheads="1"/>
            </p:cNvSpPr>
            <p:nvPr/>
          </p:nvSpPr>
          <p:spPr bwMode="auto">
            <a:xfrm>
              <a:off x="882" y="2659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1 </a:t>
              </a:r>
            </a:p>
          </p:txBody>
        </p:sp>
      </p:grpSp>
      <p:grpSp>
        <p:nvGrpSpPr>
          <p:cNvPr id="26689" name="Group 65"/>
          <p:cNvGrpSpPr>
            <a:grpSpLocks/>
          </p:cNvGrpSpPr>
          <p:nvPr/>
        </p:nvGrpSpPr>
        <p:grpSpPr bwMode="auto">
          <a:xfrm>
            <a:off x="6765925" y="4297363"/>
            <a:ext cx="1008063" cy="792162"/>
            <a:chOff x="1474" y="3112"/>
            <a:chExt cx="635" cy="499"/>
          </a:xfrm>
        </p:grpSpPr>
        <p:sp>
          <p:nvSpPr>
            <p:cNvPr id="26653" name="Line 62"/>
            <p:cNvSpPr>
              <a:spLocks noChangeShapeType="1"/>
            </p:cNvSpPr>
            <p:nvPr/>
          </p:nvSpPr>
          <p:spPr bwMode="auto">
            <a:xfrm flipH="1">
              <a:off x="1655" y="3249"/>
              <a:ext cx="387" cy="36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4" name="Text Box 171"/>
            <p:cNvSpPr txBox="1">
              <a:spLocks noChangeArrowheads="1"/>
            </p:cNvSpPr>
            <p:nvPr/>
          </p:nvSpPr>
          <p:spPr bwMode="auto">
            <a:xfrm>
              <a:off x="1474" y="3112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0 </a:t>
              </a:r>
            </a:p>
          </p:txBody>
        </p:sp>
      </p:grpSp>
      <p:grpSp>
        <p:nvGrpSpPr>
          <p:cNvPr id="26692" name="Group 68"/>
          <p:cNvGrpSpPr>
            <a:grpSpLocks/>
          </p:cNvGrpSpPr>
          <p:nvPr/>
        </p:nvGrpSpPr>
        <p:grpSpPr bwMode="auto">
          <a:xfrm>
            <a:off x="5999163" y="4310063"/>
            <a:ext cx="1054100" cy="696912"/>
            <a:chOff x="991" y="3120"/>
            <a:chExt cx="664" cy="439"/>
          </a:xfrm>
        </p:grpSpPr>
        <p:sp>
          <p:nvSpPr>
            <p:cNvPr id="26651" name="Line 62"/>
            <p:cNvSpPr>
              <a:spLocks noChangeShapeType="1"/>
            </p:cNvSpPr>
            <p:nvPr/>
          </p:nvSpPr>
          <p:spPr bwMode="auto">
            <a:xfrm flipH="1" flipV="1">
              <a:off x="991" y="3195"/>
              <a:ext cx="409" cy="36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2" name="Text Box 171"/>
            <p:cNvSpPr txBox="1">
              <a:spLocks noChangeArrowheads="1"/>
            </p:cNvSpPr>
            <p:nvPr/>
          </p:nvSpPr>
          <p:spPr bwMode="auto">
            <a:xfrm>
              <a:off x="1020" y="3120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0 </a:t>
              </a:r>
            </a:p>
          </p:txBody>
        </p:sp>
      </p:grpSp>
      <p:grpSp>
        <p:nvGrpSpPr>
          <p:cNvPr id="26710" name="Group 86"/>
          <p:cNvGrpSpPr>
            <a:grpSpLocks/>
          </p:cNvGrpSpPr>
          <p:nvPr/>
        </p:nvGrpSpPr>
        <p:grpSpPr bwMode="auto">
          <a:xfrm>
            <a:off x="7812088" y="3141663"/>
            <a:ext cx="1008062" cy="792162"/>
            <a:chOff x="4921" y="1979"/>
            <a:chExt cx="635" cy="499"/>
          </a:xfrm>
        </p:grpSpPr>
        <p:sp>
          <p:nvSpPr>
            <p:cNvPr id="26649" name="Text Box 171"/>
            <p:cNvSpPr txBox="1">
              <a:spLocks noChangeArrowheads="1"/>
            </p:cNvSpPr>
            <p:nvPr/>
          </p:nvSpPr>
          <p:spPr bwMode="auto">
            <a:xfrm>
              <a:off x="4921" y="2069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0 </a:t>
              </a:r>
            </a:p>
          </p:txBody>
        </p:sp>
        <p:sp>
          <p:nvSpPr>
            <p:cNvPr id="26650" name="Line 72"/>
            <p:cNvSpPr>
              <a:spLocks noChangeShapeType="1"/>
            </p:cNvSpPr>
            <p:nvPr/>
          </p:nvSpPr>
          <p:spPr bwMode="auto">
            <a:xfrm flipH="1" flipV="1">
              <a:off x="4921" y="1979"/>
              <a:ext cx="204" cy="499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03" name="Group 79"/>
          <p:cNvGrpSpPr>
            <a:grpSpLocks/>
          </p:cNvGrpSpPr>
          <p:nvPr/>
        </p:nvGrpSpPr>
        <p:grpSpPr bwMode="auto">
          <a:xfrm>
            <a:off x="6235700" y="2205038"/>
            <a:ext cx="1008063" cy="431800"/>
            <a:chOff x="3928" y="1389"/>
            <a:chExt cx="635" cy="272"/>
          </a:xfrm>
        </p:grpSpPr>
        <p:sp>
          <p:nvSpPr>
            <p:cNvPr id="26647" name="Line 72"/>
            <p:cNvSpPr>
              <a:spLocks noChangeShapeType="1"/>
            </p:cNvSpPr>
            <p:nvPr/>
          </p:nvSpPr>
          <p:spPr bwMode="auto">
            <a:xfrm flipH="1" flipV="1">
              <a:off x="3977" y="1660"/>
              <a:ext cx="499" cy="1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8" name="Text Box 171"/>
            <p:cNvSpPr txBox="1">
              <a:spLocks noChangeArrowheads="1"/>
            </p:cNvSpPr>
            <p:nvPr/>
          </p:nvSpPr>
          <p:spPr bwMode="auto">
            <a:xfrm>
              <a:off x="3928" y="1389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0 </a:t>
              </a:r>
            </a:p>
          </p:txBody>
        </p:sp>
      </p:grpSp>
      <p:grpSp>
        <p:nvGrpSpPr>
          <p:cNvPr id="26705" name="Group 81"/>
          <p:cNvGrpSpPr>
            <a:grpSpLocks/>
          </p:cNvGrpSpPr>
          <p:nvPr/>
        </p:nvGrpSpPr>
        <p:grpSpPr bwMode="auto">
          <a:xfrm>
            <a:off x="7294563" y="4775200"/>
            <a:ext cx="1081087" cy="758825"/>
            <a:chOff x="4966" y="3293"/>
            <a:chExt cx="681" cy="478"/>
          </a:xfrm>
        </p:grpSpPr>
        <p:sp>
          <p:nvSpPr>
            <p:cNvPr id="26645" name="Line 72"/>
            <p:cNvSpPr>
              <a:spLocks noChangeShapeType="1"/>
            </p:cNvSpPr>
            <p:nvPr/>
          </p:nvSpPr>
          <p:spPr bwMode="auto">
            <a:xfrm flipV="1">
              <a:off x="4966" y="3293"/>
              <a:ext cx="408" cy="409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171"/>
            <p:cNvSpPr txBox="1">
              <a:spLocks noChangeArrowheads="1"/>
            </p:cNvSpPr>
            <p:nvPr/>
          </p:nvSpPr>
          <p:spPr bwMode="auto">
            <a:xfrm>
              <a:off x="5012" y="3521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0 </a:t>
              </a:r>
            </a:p>
          </p:txBody>
        </p:sp>
      </p:grpSp>
      <p:grpSp>
        <p:nvGrpSpPr>
          <p:cNvPr id="26707" name="Group 83"/>
          <p:cNvGrpSpPr>
            <a:grpSpLocks/>
          </p:cNvGrpSpPr>
          <p:nvPr/>
        </p:nvGrpSpPr>
        <p:grpSpPr bwMode="auto">
          <a:xfrm>
            <a:off x="5148263" y="4724400"/>
            <a:ext cx="1223962" cy="649288"/>
            <a:chOff x="2880" y="3294"/>
            <a:chExt cx="771" cy="409"/>
          </a:xfrm>
        </p:grpSpPr>
        <p:sp>
          <p:nvSpPr>
            <p:cNvPr id="26643" name="Line 72"/>
            <p:cNvSpPr>
              <a:spLocks noChangeShapeType="1"/>
            </p:cNvSpPr>
            <p:nvPr/>
          </p:nvSpPr>
          <p:spPr bwMode="auto">
            <a:xfrm>
              <a:off x="3197" y="3294"/>
              <a:ext cx="454" cy="409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4" name="Text Box 171"/>
            <p:cNvSpPr txBox="1">
              <a:spLocks noChangeArrowheads="1"/>
            </p:cNvSpPr>
            <p:nvPr/>
          </p:nvSpPr>
          <p:spPr bwMode="auto">
            <a:xfrm>
              <a:off x="2880" y="3385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0 </a:t>
              </a:r>
            </a:p>
          </p:txBody>
        </p:sp>
      </p:grpSp>
      <p:grpSp>
        <p:nvGrpSpPr>
          <p:cNvPr id="26709" name="Group 85"/>
          <p:cNvGrpSpPr>
            <a:grpSpLocks/>
          </p:cNvGrpSpPr>
          <p:nvPr/>
        </p:nvGrpSpPr>
        <p:grpSpPr bwMode="auto">
          <a:xfrm>
            <a:off x="4703763" y="3190875"/>
            <a:ext cx="1008062" cy="788988"/>
            <a:chOff x="2472" y="1980"/>
            <a:chExt cx="635" cy="497"/>
          </a:xfrm>
        </p:grpSpPr>
        <p:sp>
          <p:nvSpPr>
            <p:cNvPr id="26641" name="Line 72"/>
            <p:cNvSpPr>
              <a:spLocks noChangeShapeType="1"/>
            </p:cNvSpPr>
            <p:nvPr/>
          </p:nvSpPr>
          <p:spPr bwMode="auto">
            <a:xfrm flipH="1">
              <a:off x="2925" y="1980"/>
              <a:ext cx="136" cy="49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Text Box 171"/>
            <p:cNvSpPr txBox="1">
              <a:spLocks noChangeArrowheads="1"/>
            </p:cNvSpPr>
            <p:nvPr/>
          </p:nvSpPr>
          <p:spPr bwMode="auto">
            <a:xfrm>
              <a:off x="2472" y="2024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1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"/>
          <p:cNvSpPr txBox="1">
            <a:spLocks noChangeArrowheads="1"/>
          </p:cNvSpPr>
          <p:nvPr/>
        </p:nvSpPr>
        <p:spPr bwMode="auto">
          <a:xfrm>
            <a:off x="107950" y="284163"/>
            <a:ext cx="59039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建立原始状态表（描述）</a:t>
            </a:r>
          </a:p>
        </p:txBody>
      </p:sp>
      <p:sp>
        <p:nvSpPr>
          <p:cNvPr id="28764" name="Rectangle 92"/>
          <p:cNvSpPr>
            <a:spLocks noChangeArrowheads="1"/>
          </p:cNvSpPr>
          <p:nvPr/>
        </p:nvSpPr>
        <p:spPr bwMode="auto">
          <a:xfrm>
            <a:off x="252413" y="1125538"/>
            <a:ext cx="87487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>
                <a:latin typeface="Times New Roman" pitchFamily="18" charset="0"/>
              </a:rPr>
              <a:t>例：设计一个数据</a:t>
            </a:r>
            <a:r>
              <a:rPr lang="zh-CN" altLang="en-US">
                <a:solidFill>
                  <a:srgbClr val="FF0000"/>
                </a:solidFill>
                <a:latin typeface="Times New Roman" pitchFamily="18" charset="0"/>
              </a:rPr>
              <a:t>序列检测</a:t>
            </a:r>
            <a:r>
              <a:rPr lang="zh-CN" altLang="en-US">
                <a:latin typeface="Times New Roman" pitchFamily="18" charset="0"/>
              </a:rPr>
              <a:t>器，要求当连续输入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个</a:t>
            </a:r>
            <a:r>
              <a:rPr lang="zh-CN" altLang="en-US">
                <a:latin typeface="Times New Roman" pitchFamily="18" charset="0"/>
              </a:rPr>
              <a:t>或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3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个以上</a:t>
            </a:r>
            <a:r>
              <a:rPr lang="zh-CN" altLang="en-US">
                <a:latin typeface="Times New Roman" pitchFamily="18" charset="0"/>
              </a:rPr>
              <a:t>“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”</a:t>
            </a:r>
            <a:r>
              <a:rPr lang="zh-CN" altLang="en-US">
                <a:latin typeface="Times New Roman" pitchFamily="18" charset="0"/>
              </a:rPr>
              <a:t>时，输出为“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”</a:t>
            </a:r>
            <a:r>
              <a:rPr lang="zh-CN" altLang="en-US">
                <a:latin typeface="Times New Roman" pitchFamily="18" charset="0"/>
              </a:rPr>
              <a:t>，否则输出为“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0</a:t>
            </a:r>
            <a:r>
              <a:rPr lang="en-US" altLang="zh-CN">
                <a:latin typeface="Times New Roman" pitchFamily="18" charset="0"/>
              </a:rPr>
              <a:t>”</a:t>
            </a:r>
            <a:r>
              <a:rPr lang="zh-CN" altLang="en-US">
                <a:latin typeface="Times New Roman" pitchFamily="18" charset="0"/>
              </a:rPr>
              <a:t>。仅画出状态表和状态图 </a:t>
            </a:r>
          </a:p>
        </p:txBody>
      </p:sp>
      <p:sp>
        <p:nvSpPr>
          <p:cNvPr id="20507" name="AutoShape 27"/>
          <p:cNvSpPr>
            <a:spLocks noChangeArrowheads="1"/>
          </p:cNvSpPr>
          <p:nvPr/>
        </p:nvSpPr>
        <p:spPr bwMode="auto">
          <a:xfrm>
            <a:off x="4284663" y="2133600"/>
            <a:ext cx="1871662" cy="576263"/>
          </a:xfrm>
          <a:prstGeom prst="wedgeRoundRectCallout">
            <a:avLst>
              <a:gd name="adj1" fmla="val -64333"/>
              <a:gd name="adj2" fmla="val -14366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solidFill>
                  <a:schemeClr val="hlink"/>
                </a:solidFill>
                <a:latin typeface="Times New Roman" pitchFamily="18" charset="0"/>
              </a:rPr>
              <a:t>串行</a:t>
            </a:r>
            <a:r>
              <a:rPr lang="zh-CN" altLang="en-US">
                <a:latin typeface="Times New Roman" pitchFamily="18" charset="0"/>
              </a:rPr>
              <a:t>输入</a:t>
            </a:r>
            <a:endParaRPr lang="zh-CN" altLang="en-US"/>
          </a:p>
        </p:txBody>
      </p:sp>
      <p:sp>
        <p:nvSpPr>
          <p:cNvPr id="28766" name="Text Box 8"/>
          <p:cNvSpPr txBox="1">
            <a:spLocks noChangeArrowheads="1"/>
          </p:cNvSpPr>
          <p:nvPr/>
        </p:nvSpPr>
        <p:spPr bwMode="auto">
          <a:xfrm>
            <a:off x="592138" y="2909888"/>
            <a:ext cx="1603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输入</a:t>
            </a:r>
            <a:r>
              <a:rPr lang="en-US" altLang="zh-CN" sz="2800">
                <a:latin typeface="Times New Roman" pitchFamily="18" charset="0"/>
              </a:rPr>
              <a:t>X</a:t>
            </a:r>
            <a:r>
              <a:rPr lang="zh-CN" altLang="en-US" sz="2800"/>
              <a:t>：</a:t>
            </a:r>
          </a:p>
        </p:txBody>
      </p:sp>
      <p:sp>
        <p:nvSpPr>
          <p:cNvPr id="28767" name="Text Box 95"/>
          <p:cNvSpPr txBox="1">
            <a:spLocks noChangeArrowheads="1"/>
          </p:cNvSpPr>
          <p:nvPr/>
        </p:nvSpPr>
        <p:spPr bwMode="auto">
          <a:xfrm>
            <a:off x="2266950" y="2925763"/>
            <a:ext cx="48974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0  1  0  1  1  0  1  1  1  1  0  1</a:t>
            </a:r>
          </a:p>
        </p:txBody>
      </p:sp>
      <p:sp>
        <p:nvSpPr>
          <p:cNvPr id="28768" name="Text Box 8"/>
          <p:cNvSpPr txBox="1">
            <a:spLocks noChangeArrowheads="1"/>
          </p:cNvSpPr>
          <p:nvPr/>
        </p:nvSpPr>
        <p:spPr bwMode="auto">
          <a:xfrm>
            <a:off x="592138" y="3486150"/>
            <a:ext cx="160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输出</a:t>
            </a:r>
            <a:r>
              <a:rPr lang="en-US" altLang="zh-CN" sz="2800">
                <a:latin typeface="Times New Roman" pitchFamily="18" charset="0"/>
              </a:rPr>
              <a:t>Z</a:t>
            </a:r>
            <a:r>
              <a:rPr lang="zh-CN" altLang="en-US" sz="2800"/>
              <a:t>：</a:t>
            </a:r>
          </a:p>
        </p:txBody>
      </p:sp>
      <p:sp>
        <p:nvSpPr>
          <p:cNvPr id="28769" name="Text Box 97"/>
          <p:cNvSpPr txBox="1">
            <a:spLocks noChangeArrowheads="1"/>
          </p:cNvSpPr>
          <p:nvPr/>
        </p:nvSpPr>
        <p:spPr bwMode="auto">
          <a:xfrm>
            <a:off x="2268538" y="3486150"/>
            <a:ext cx="4897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0  0  0  0  0  0  0  0  </a:t>
            </a:r>
            <a:r>
              <a:rPr lang="en-US" altLang="zh-CN" sz="2800">
                <a:solidFill>
                  <a:srgbClr val="FF0000"/>
                </a:solidFill>
                <a:latin typeface="Times New Roman" pitchFamily="18" charset="0"/>
              </a:rPr>
              <a:t>1  1</a:t>
            </a:r>
            <a:r>
              <a:rPr lang="en-US" altLang="zh-CN" sz="2800">
                <a:solidFill>
                  <a:schemeClr val="hlink"/>
                </a:solidFill>
                <a:latin typeface="Times New Roman" pitchFamily="18" charset="0"/>
              </a:rPr>
              <a:t>  0  0</a:t>
            </a:r>
          </a:p>
        </p:txBody>
      </p:sp>
      <p:sp>
        <p:nvSpPr>
          <p:cNvPr id="28770" name="AutoShape 98"/>
          <p:cNvSpPr>
            <a:spLocks/>
          </p:cNvSpPr>
          <p:nvPr/>
        </p:nvSpPr>
        <p:spPr bwMode="auto">
          <a:xfrm rot="-5400000">
            <a:off x="4843463" y="3027363"/>
            <a:ext cx="203200" cy="863600"/>
          </a:xfrm>
          <a:prstGeom prst="leftBracket">
            <a:avLst>
              <a:gd name="adj" fmla="val 35417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AutoShape 100"/>
          <p:cNvSpPr>
            <a:spLocks/>
          </p:cNvSpPr>
          <p:nvPr/>
        </p:nvSpPr>
        <p:spPr bwMode="auto">
          <a:xfrm rot="5400000">
            <a:off x="5195094" y="2516982"/>
            <a:ext cx="217487" cy="863600"/>
          </a:xfrm>
          <a:prstGeom prst="leftBracket">
            <a:avLst>
              <a:gd name="adj" fmla="val 33090"/>
            </a:avLst>
          </a:prstGeom>
          <a:noFill/>
          <a:ln w="22225">
            <a:solidFill>
              <a:srgbClr val="3399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3" name="Text Box 8"/>
          <p:cNvSpPr txBox="1">
            <a:spLocks noChangeArrowheads="1"/>
          </p:cNvSpPr>
          <p:nvPr/>
        </p:nvSpPr>
        <p:spPr bwMode="auto">
          <a:xfrm>
            <a:off x="552450" y="4133850"/>
            <a:ext cx="160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状态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/>
              <a:t>：</a:t>
            </a:r>
          </a:p>
        </p:txBody>
      </p:sp>
      <p:sp>
        <p:nvSpPr>
          <p:cNvPr id="28774" name="Text Box 102"/>
          <p:cNvSpPr txBox="1">
            <a:spLocks noChangeArrowheads="1"/>
          </p:cNvSpPr>
          <p:nvPr/>
        </p:nvSpPr>
        <p:spPr bwMode="auto">
          <a:xfrm>
            <a:off x="2195513" y="4187825"/>
            <a:ext cx="549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初始状态、</a:t>
            </a:r>
            <a:r>
              <a:rPr lang="zh-CN" altLang="en-US">
                <a:solidFill>
                  <a:schemeClr val="folHlink"/>
                </a:solidFill>
              </a:rPr>
              <a:t>第一个输入</a:t>
            </a:r>
            <a:r>
              <a:rPr lang="zh-CN" altLang="en-US"/>
              <a:t>数据</a:t>
            </a:r>
            <a:r>
              <a:rPr lang="zh-CN" altLang="en-US">
                <a:solidFill>
                  <a:schemeClr val="hlink"/>
                </a:solidFill>
              </a:rPr>
              <a:t>不是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</a:p>
        </p:txBody>
      </p:sp>
      <p:sp>
        <p:nvSpPr>
          <p:cNvPr id="28775" name="Text Box 8"/>
          <p:cNvSpPr txBox="1">
            <a:spLocks noChangeArrowheads="1"/>
          </p:cNvSpPr>
          <p:nvPr/>
        </p:nvSpPr>
        <p:spPr bwMode="auto">
          <a:xfrm>
            <a:off x="539750" y="4652963"/>
            <a:ext cx="1603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状态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/>
              <a:t>：</a:t>
            </a:r>
          </a:p>
        </p:txBody>
      </p:sp>
      <p:sp>
        <p:nvSpPr>
          <p:cNvPr id="28776" name="Text Box 104"/>
          <p:cNvSpPr txBox="1">
            <a:spLocks noChangeArrowheads="1"/>
          </p:cNvSpPr>
          <p:nvPr/>
        </p:nvSpPr>
        <p:spPr bwMode="auto">
          <a:xfrm>
            <a:off x="2182813" y="4706938"/>
            <a:ext cx="549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检测到输入</a:t>
            </a:r>
            <a:r>
              <a:rPr lang="zh-CN" altLang="en-US">
                <a:solidFill>
                  <a:schemeClr val="folHlink"/>
                </a:solidFill>
              </a:rPr>
              <a:t>一个</a:t>
            </a:r>
            <a:r>
              <a:rPr lang="zh-CN" altLang="en-US"/>
              <a:t>数据</a:t>
            </a:r>
            <a:r>
              <a:rPr lang="zh-CN" altLang="en-US">
                <a:solidFill>
                  <a:schemeClr val="hlink"/>
                </a:solidFill>
              </a:rPr>
              <a:t>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</a:p>
        </p:txBody>
      </p:sp>
      <p:sp>
        <p:nvSpPr>
          <p:cNvPr id="28777" name="Text Box 8"/>
          <p:cNvSpPr txBox="1">
            <a:spLocks noChangeArrowheads="1"/>
          </p:cNvSpPr>
          <p:nvPr/>
        </p:nvSpPr>
        <p:spPr bwMode="auto">
          <a:xfrm>
            <a:off x="539750" y="5157788"/>
            <a:ext cx="1603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状态</a:t>
            </a:r>
            <a:r>
              <a:rPr lang="en-US" altLang="zh-CN" sz="2800">
                <a:latin typeface="Times New Roman" pitchFamily="18" charset="0"/>
              </a:rPr>
              <a:t>C</a:t>
            </a:r>
            <a:r>
              <a:rPr lang="zh-CN" altLang="en-US" sz="2800"/>
              <a:t>：</a:t>
            </a:r>
          </a:p>
        </p:txBody>
      </p:sp>
      <p:sp>
        <p:nvSpPr>
          <p:cNvPr id="28778" name="Text Box 106"/>
          <p:cNvSpPr txBox="1">
            <a:spLocks noChangeArrowheads="1"/>
          </p:cNvSpPr>
          <p:nvPr/>
        </p:nvSpPr>
        <p:spPr bwMode="auto">
          <a:xfrm>
            <a:off x="2182813" y="5211763"/>
            <a:ext cx="549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检测到输入</a:t>
            </a:r>
            <a:r>
              <a:rPr lang="zh-CN" altLang="en-US">
                <a:solidFill>
                  <a:schemeClr val="folHlink"/>
                </a:solidFill>
              </a:rPr>
              <a:t>两个</a:t>
            </a:r>
            <a:r>
              <a:rPr lang="zh-CN" altLang="en-US"/>
              <a:t>数据</a:t>
            </a:r>
            <a:r>
              <a:rPr lang="zh-CN" altLang="en-US">
                <a:solidFill>
                  <a:schemeClr val="hlink"/>
                </a:solidFill>
              </a:rPr>
              <a:t>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11</a:t>
            </a:r>
            <a:r>
              <a:rPr lang="en-US" altLang="zh-CN"/>
              <a:t>”</a:t>
            </a:r>
          </a:p>
        </p:txBody>
      </p:sp>
      <p:sp>
        <p:nvSpPr>
          <p:cNvPr id="28779" name="Text Box 8"/>
          <p:cNvSpPr txBox="1">
            <a:spLocks noChangeArrowheads="1"/>
          </p:cNvSpPr>
          <p:nvPr/>
        </p:nvSpPr>
        <p:spPr bwMode="auto">
          <a:xfrm>
            <a:off x="539750" y="5661025"/>
            <a:ext cx="1603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状态</a:t>
            </a:r>
            <a:r>
              <a:rPr lang="en-US" altLang="zh-CN" sz="2800">
                <a:latin typeface="Times New Roman" pitchFamily="18" charset="0"/>
              </a:rPr>
              <a:t>D</a:t>
            </a:r>
            <a:r>
              <a:rPr lang="zh-CN" altLang="en-US" sz="2800"/>
              <a:t>：</a:t>
            </a:r>
          </a:p>
        </p:txBody>
      </p:sp>
      <p:sp>
        <p:nvSpPr>
          <p:cNvPr id="28780" name="Text Box 108"/>
          <p:cNvSpPr txBox="1">
            <a:spLocks noChangeArrowheads="1"/>
          </p:cNvSpPr>
          <p:nvPr/>
        </p:nvSpPr>
        <p:spPr bwMode="auto">
          <a:xfrm>
            <a:off x="2182813" y="5715000"/>
            <a:ext cx="549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/>
              <a:t>检测到输入</a:t>
            </a:r>
            <a:r>
              <a:rPr lang="zh-CN" altLang="en-US">
                <a:solidFill>
                  <a:schemeClr val="folHlink"/>
                </a:solidFill>
              </a:rPr>
              <a:t>三个</a:t>
            </a:r>
            <a:r>
              <a:rPr lang="zh-CN" altLang="en-US"/>
              <a:t>数据</a:t>
            </a:r>
            <a:r>
              <a:rPr lang="zh-CN" altLang="en-US">
                <a:solidFill>
                  <a:schemeClr val="hlink"/>
                </a:solidFill>
              </a:rPr>
              <a:t>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111</a:t>
            </a:r>
            <a:r>
              <a:rPr lang="en-US" altLang="zh-CN"/>
              <a:t>”</a:t>
            </a: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6948488" y="4868863"/>
            <a:ext cx="1871662" cy="1223962"/>
          </a:xfrm>
          <a:prstGeom prst="wedgeRoundRectCallout">
            <a:avLst>
              <a:gd name="adj1" fmla="val -88847"/>
              <a:gd name="adj2" fmla="val -3210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>
                <a:latin typeface="Times New Roman" pitchFamily="18" charset="0"/>
              </a:rPr>
              <a:t>注意现态和输入的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递推</a:t>
            </a:r>
            <a:r>
              <a:rPr lang="zh-CN" altLang="en-US">
                <a:latin typeface="Times New Roman" pitchFamily="18" charset="0"/>
              </a:rPr>
              <a:t>关系</a:t>
            </a:r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7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7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7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2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4" grpId="0"/>
      <p:bldP spid="20507" grpId="0" animBg="1"/>
      <p:bldP spid="28766" grpId="0"/>
      <p:bldP spid="28767" grpId="0"/>
      <p:bldP spid="28768" grpId="0"/>
      <p:bldP spid="28769" grpId="0"/>
      <p:bldP spid="28770" grpId="0" animBg="1"/>
      <p:bldP spid="28772" grpId="0" animBg="1"/>
      <p:bldP spid="28773" grpId="0"/>
      <p:bldP spid="28774" grpId="0"/>
      <p:bldP spid="28775" grpId="0"/>
      <p:bldP spid="28776" grpId="0"/>
      <p:bldP spid="28777" grpId="0"/>
      <p:bldP spid="28778" grpId="0"/>
      <p:bldP spid="28779" grpId="0"/>
      <p:bldP spid="28780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"/>
          <p:cNvSpPr txBox="1">
            <a:spLocks noChangeArrowheads="1"/>
          </p:cNvSpPr>
          <p:nvPr/>
        </p:nvSpPr>
        <p:spPr bwMode="auto">
          <a:xfrm>
            <a:off x="107950" y="284163"/>
            <a:ext cx="59039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建立原始状态表（描述）</a:t>
            </a:r>
          </a:p>
        </p:txBody>
      </p:sp>
      <p:sp>
        <p:nvSpPr>
          <p:cNvPr id="30743" name="Text Box 17"/>
          <p:cNvSpPr txBox="1">
            <a:spLocks noChangeArrowheads="1"/>
          </p:cNvSpPr>
          <p:nvPr/>
        </p:nvSpPr>
        <p:spPr bwMode="auto">
          <a:xfrm>
            <a:off x="684213" y="1125538"/>
            <a:ext cx="2808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>
                <a:latin typeface="宋体" charset="-122"/>
              </a:rPr>
              <a:t>*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  Mealy</a:t>
            </a:r>
            <a:r>
              <a:rPr lang="zh-CN" altLang="en-US"/>
              <a:t>型电路</a:t>
            </a:r>
            <a:endParaRPr lang="en-US" altLang="zh-CN"/>
          </a:p>
        </p:txBody>
      </p:sp>
      <p:sp>
        <p:nvSpPr>
          <p:cNvPr id="30744" name="Rectangle 24"/>
          <p:cNvSpPr>
            <a:spLocks noChangeArrowheads="1"/>
          </p:cNvSpPr>
          <p:nvPr/>
        </p:nvSpPr>
        <p:spPr bwMode="auto">
          <a:xfrm>
            <a:off x="252413" y="1700213"/>
            <a:ext cx="3843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/>
              <a:t>: </a:t>
            </a:r>
            <a:r>
              <a:rPr lang="zh-CN" altLang="en-US"/>
              <a:t>初始状态、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en-US" altLang="zh-CN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zh-CN" altLang="en-US">
                <a:solidFill>
                  <a:schemeClr val="hlink"/>
                </a:solidFill>
              </a:rPr>
              <a:t>不是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252413" y="2852738"/>
            <a:ext cx="3843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/>
              <a:t>: </a:t>
            </a:r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zh-CN" altLang="en-US"/>
              <a:t>的基础上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zh-CN" altLang="en-US">
                <a:solidFill>
                  <a:schemeClr val="hlink"/>
                </a:solidFill>
              </a:rPr>
              <a:t>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252413" y="4117975"/>
            <a:ext cx="3843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en-US" altLang="zh-CN"/>
              <a:t>: </a:t>
            </a:r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zh-CN" altLang="en-US"/>
              <a:t>的基础上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zh-CN" altLang="en-US">
                <a:solidFill>
                  <a:schemeClr val="hlink"/>
                </a:solidFill>
              </a:rPr>
              <a:t>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252413" y="5270500"/>
            <a:ext cx="3843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D</a:t>
            </a:r>
            <a:r>
              <a:rPr lang="en-US" altLang="zh-CN"/>
              <a:t>: </a:t>
            </a:r>
            <a:r>
              <a:rPr lang="zh-CN" altLang="en-US"/>
              <a:t>状态</a:t>
            </a:r>
            <a:r>
              <a:rPr lang="en-US" altLang="zh-CN">
                <a:latin typeface="Times New Roman" pitchFamily="18" charset="0"/>
              </a:rPr>
              <a:t>C</a:t>
            </a:r>
            <a:r>
              <a:rPr lang="zh-CN" altLang="en-US"/>
              <a:t>的基础上</a:t>
            </a:r>
            <a:r>
              <a:rPr lang="zh-CN" altLang="en-US">
                <a:solidFill>
                  <a:schemeClr val="folHlink"/>
                </a:solidFill>
              </a:rPr>
              <a:t>输入</a:t>
            </a:r>
            <a:r>
              <a:rPr lang="zh-CN" altLang="en-US">
                <a:solidFill>
                  <a:schemeClr val="hlink"/>
                </a:solidFill>
              </a:rPr>
              <a:t>是</a:t>
            </a:r>
            <a:r>
              <a:rPr lang="zh-CN" altLang="en-US"/>
              <a:t>“</a:t>
            </a:r>
            <a:r>
              <a:rPr lang="en-US" altLang="zh-CN">
                <a:latin typeface="Times New Roman" pitchFamily="18" charset="0"/>
              </a:rPr>
              <a:t>1</a:t>
            </a:r>
            <a:r>
              <a:rPr lang="en-US" altLang="zh-CN"/>
              <a:t>”</a:t>
            </a:r>
            <a:endParaRPr lang="zh-CN" altLang="en-US"/>
          </a:p>
        </p:txBody>
      </p:sp>
      <p:sp>
        <p:nvSpPr>
          <p:cNvPr id="20507" name="AutoShape 27"/>
          <p:cNvSpPr>
            <a:spLocks noChangeArrowheads="1"/>
          </p:cNvSpPr>
          <p:nvPr/>
        </p:nvSpPr>
        <p:spPr bwMode="auto">
          <a:xfrm>
            <a:off x="3635375" y="1052513"/>
            <a:ext cx="1223963" cy="431800"/>
          </a:xfrm>
          <a:prstGeom prst="wedgeRoundRectCallout">
            <a:avLst>
              <a:gd name="adj1" fmla="val -53241"/>
              <a:gd name="adj2" fmla="val 111028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没有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" name="AutoShape 27"/>
          <p:cNvSpPr>
            <a:spLocks noChangeArrowheads="1"/>
          </p:cNvSpPr>
          <p:nvPr/>
        </p:nvSpPr>
        <p:spPr bwMode="auto">
          <a:xfrm>
            <a:off x="3203575" y="3573463"/>
            <a:ext cx="1223963" cy="431800"/>
          </a:xfrm>
          <a:prstGeom prst="wedgeRoundRectCallout">
            <a:avLst>
              <a:gd name="adj1" fmla="val -50130"/>
              <a:gd name="adj2" fmla="val -9191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一个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3" name="AutoShape 27"/>
          <p:cNvSpPr>
            <a:spLocks noChangeArrowheads="1"/>
          </p:cNvSpPr>
          <p:nvPr/>
        </p:nvSpPr>
        <p:spPr bwMode="auto">
          <a:xfrm>
            <a:off x="3203575" y="4797425"/>
            <a:ext cx="1223963" cy="431800"/>
          </a:xfrm>
          <a:prstGeom prst="wedgeRoundRectCallout">
            <a:avLst>
              <a:gd name="adj1" fmla="val -50130"/>
              <a:gd name="adj2" fmla="val -9191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两个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4" name="AutoShape 27"/>
          <p:cNvSpPr>
            <a:spLocks noChangeArrowheads="1"/>
          </p:cNvSpPr>
          <p:nvPr/>
        </p:nvSpPr>
        <p:spPr bwMode="auto">
          <a:xfrm>
            <a:off x="3203575" y="5948363"/>
            <a:ext cx="1223963" cy="431800"/>
          </a:xfrm>
          <a:prstGeom prst="wedgeRoundRectCallout">
            <a:avLst>
              <a:gd name="adj1" fmla="val -50130"/>
              <a:gd name="adj2" fmla="val -9191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000">
                <a:solidFill>
                  <a:srgbClr val="FF0000"/>
                </a:solidFill>
                <a:latin typeface="Times New Roman" pitchFamily="18" charset="0"/>
              </a:rPr>
              <a:t>三个</a:t>
            </a:r>
            <a:r>
              <a:rPr lang="en-US" altLang="zh-CN" sz="200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30754" name="Text Box 49"/>
          <p:cNvSpPr txBox="1">
            <a:spLocks noChangeArrowheads="1"/>
          </p:cNvSpPr>
          <p:nvPr/>
        </p:nvSpPr>
        <p:spPr bwMode="auto">
          <a:xfrm>
            <a:off x="5965825" y="31257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/ 0</a:t>
            </a:r>
          </a:p>
        </p:txBody>
      </p:sp>
      <p:grpSp>
        <p:nvGrpSpPr>
          <p:cNvPr id="30755" name="Group 80"/>
          <p:cNvGrpSpPr>
            <a:grpSpLocks/>
          </p:cNvGrpSpPr>
          <p:nvPr/>
        </p:nvGrpSpPr>
        <p:grpSpPr bwMode="auto">
          <a:xfrm>
            <a:off x="5005388" y="2133600"/>
            <a:ext cx="3527425" cy="3095625"/>
            <a:chOff x="386" y="1888"/>
            <a:chExt cx="2222" cy="1950"/>
          </a:xfrm>
        </p:grpSpPr>
        <p:sp>
          <p:nvSpPr>
            <p:cNvPr id="30742" name="Line 36"/>
            <p:cNvSpPr>
              <a:spLocks noChangeShapeType="1"/>
            </p:cNvSpPr>
            <p:nvPr/>
          </p:nvSpPr>
          <p:spPr bwMode="auto">
            <a:xfrm>
              <a:off x="403" y="1888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37"/>
            <p:cNvSpPr>
              <a:spLocks noChangeShapeType="1"/>
            </p:cNvSpPr>
            <p:nvPr/>
          </p:nvSpPr>
          <p:spPr bwMode="auto">
            <a:xfrm>
              <a:off x="403" y="3838"/>
              <a:ext cx="2205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38"/>
            <p:cNvSpPr>
              <a:spLocks noChangeShapeType="1"/>
            </p:cNvSpPr>
            <p:nvPr/>
          </p:nvSpPr>
          <p:spPr bwMode="auto">
            <a:xfrm>
              <a:off x="993" y="1888"/>
              <a:ext cx="0" cy="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403" y="2523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403" y="2840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403" y="3158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42"/>
            <p:cNvSpPr>
              <a:spLocks noChangeShapeType="1"/>
            </p:cNvSpPr>
            <p:nvPr/>
          </p:nvSpPr>
          <p:spPr bwMode="auto">
            <a:xfrm>
              <a:off x="993" y="2205"/>
              <a:ext cx="1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43"/>
            <p:cNvSpPr>
              <a:spLocks noChangeShapeType="1"/>
            </p:cNvSpPr>
            <p:nvPr/>
          </p:nvSpPr>
          <p:spPr bwMode="auto">
            <a:xfrm>
              <a:off x="1837" y="220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Text Box 45"/>
            <p:cNvSpPr txBox="1">
              <a:spLocks noChangeArrowheads="1"/>
            </p:cNvSpPr>
            <p:nvPr/>
          </p:nvSpPr>
          <p:spPr bwMode="auto">
            <a:xfrm>
              <a:off x="386" y="2046"/>
              <a:ext cx="60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sz="2000"/>
                <a:t>现态</a:t>
              </a:r>
            </a:p>
          </p:txBody>
        </p:sp>
        <p:sp>
          <p:nvSpPr>
            <p:cNvPr id="30751" name="Text Box 46"/>
            <p:cNvSpPr txBox="1">
              <a:spLocks noChangeArrowheads="1"/>
            </p:cNvSpPr>
            <p:nvPr/>
          </p:nvSpPr>
          <p:spPr bwMode="auto">
            <a:xfrm>
              <a:off x="1048" y="2227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X=0</a:t>
              </a:r>
            </a:p>
          </p:txBody>
        </p:sp>
        <p:sp>
          <p:nvSpPr>
            <p:cNvPr id="30752" name="Text Box 47"/>
            <p:cNvSpPr txBox="1">
              <a:spLocks noChangeArrowheads="1"/>
            </p:cNvSpPr>
            <p:nvPr/>
          </p:nvSpPr>
          <p:spPr bwMode="auto">
            <a:xfrm>
              <a:off x="1230" y="1888"/>
              <a:ext cx="12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Q</a:t>
              </a:r>
              <a:r>
                <a:rPr lang="en-US" altLang="zh-CN" baseline="30000">
                  <a:solidFill>
                    <a:schemeClr val="folHlink"/>
                  </a:solidFill>
                  <a:latin typeface="Times New Roman" pitchFamily="18" charset="0"/>
                </a:rPr>
                <a:t>n+1</a:t>
              </a:r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 / Z</a:t>
              </a:r>
            </a:p>
          </p:txBody>
        </p:sp>
        <p:sp>
          <p:nvSpPr>
            <p:cNvPr id="30753" name="Text Box 48"/>
            <p:cNvSpPr txBox="1">
              <a:spLocks noChangeArrowheads="1"/>
            </p:cNvSpPr>
            <p:nvPr/>
          </p:nvSpPr>
          <p:spPr bwMode="auto">
            <a:xfrm>
              <a:off x="449" y="2848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" name="Text Box 46"/>
            <p:cNvSpPr txBox="1">
              <a:spLocks noChangeArrowheads="1"/>
            </p:cNvSpPr>
            <p:nvPr/>
          </p:nvSpPr>
          <p:spPr bwMode="auto">
            <a:xfrm>
              <a:off x="1865" y="2235"/>
              <a:ext cx="7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X=1</a:t>
              </a:r>
            </a:p>
          </p:txBody>
        </p:sp>
        <p:sp>
          <p:nvSpPr>
            <p:cNvPr id="11" name="Line 41"/>
            <p:cNvSpPr>
              <a:spLocks noChangeShapeType="1"/>
            </p:cNvSpPr>
            <p:nvPr/>
          </p:nvSpPr>
          <p:spPr bwMode="auto">
            <a:xfrm>
              <a:off x="403" y="3475"/>
              <a:ext cx="22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Text Box 48"/>
            <p:cNvSpPr txBox="1">
              <a:spLocks noChangeArrowheads="1"/>
            </p:cNvSpPr>
            <p:nvPr/>
          </p:nvSpPr>
          <p:spPr bwMode="auto">
            <a:xfrm>
              <a:off x="453" y="2523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57" name="Text Box 48"/>
            <p:cNvSpPr txBox="1">
              <a:spLocks noChangeArrowheads="1"/>
            </p:cNvSpPr>
            <p:nvPr/>
          </p:nvSpPr>
          <p:spPr bwMode="auto">
            <a:xfrm>
              <a:off x="447" y="3505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30758" name="Text Box 48"/>
            <p:cNvSpPr txBox="1">
              <a:spLocks noChangeArrowheads="1"/>
            </p:cNvSpPr>
            <p:nvPr/>
          </p:nvSpPr>
          <p:spPr bwMode="auto">
            <a:xfrm>
              <a:off x="451" y="3180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30774" name="Text Box 49"/>
          <p:cNvSpPr txBox="1">
            <a:spLocks noChangeArrowheads="1"/>
          </p:cNvSpPr>
          <p:nvPr/>
        </p:nvSpPr>
        <p:spPr bwMode="auto">
          <a:xfrm>
            <a:off x="7308850" y="3128963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B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/ 0</a:t>
            </a:r>
          </a:p>
        </p:txBody>
      </p:sp>
      <p:sp>
        <p:nvSpPr>
          <p:cNvPr id="30780" name="Text Box 49"/>
          <p:cNvSpPr txBox="1">
            <a:spLocks noChangeArrowheads="1"/>
          </p:cNvSpPr>
          <p:nvPr/>
        </p:nvSpPr>
        <p:spPr bwMode="auto">
          <a:xfrm>
            <a:off x="5973763" y="369252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/ 0</a:t>
            </a:r>
          </a:p>
        </p:txBody>
      </p:sp>
      <p:sp>
        <p:nvSpPr>
          <p:cNvPr id="30781" name="Text Box 49"/>
          <p:cNvSpPr txBox="1">
            <a:spLocks noChangeArrowheads="1"/>
          </p:cNvSpPr>
          <p:nvPr/>
        </p:nvSpPr>
        <p:spPr bwMode="auto">
          <a:xfrm>
            <a:off x="5986463" y="417512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/ 0</a:t>
            </a:r>
          </a:p>
        </p:txBody>
      </p:sp>
      <p:sp>
        <p:nvSpPr>
          <p:cNvPr id="30782" name="Text Box 49"/>
          <p:cNvSpPr txBox="1">
            <a:spLocks noChangeArrowheads="1"/>
          </p:cNvSpPr>
          <p:nvPr/>
        </p:nvSpPr>
        <p:spPr bwMode="auto">
          <a:xfrm>
            <a:off x="5986463" y="47132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A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/ 0</a:t>
            </a:r>
          </a:p>
        </p:txBody>
      </p:sp>
      <p:sp>
        <p:nvSpPr>
          <p:cNvPr id="30783" name="Text Box 49"/>
          <p:cNvSpPr txBox="1">
            <a:spLocks noChangeArrowheads="1"/>
          </p:cNvSpPr>
          <p:nvPr/>
        </p:nvSpPr>
        <p:spPr bwMode="auto">
          <a:xfrm>
            <a:off x="7308850" y="3692525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C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/ 0</a:t>
            </a:r>
          </a:p>
        </p:txBody>
      </p:sp>
      <p:sp>
        <p:nvSpPr>
          <p:cNvPr id="30784" name="Text Box 49"/>
          <p:cNvSpPr txBox="1">
            <a:spLocks noChangeArrowheads="1"/>
          </p:cNvSpPr>
          <p:nvPr/>
        </p:nvSpPr>
        <p:spPr bwMode="auto">
          <a:xfrm>
            <a:off x="7308850" y="4170363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/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0785" name="Text Box 49"/>
          <p:cNvSpPr txBox="1">
            <a:spLocks noChangeArrowheads="1"/>
          </p:cNvSpPr>
          <p:nvPr/>
        </p:nvSpPr>
        <p:spPr bwMode="auto">
          <a:xfrm>
            <a:off x="7316788" y="47005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D</a:t>
            </a:r>
            <a:r>
              <a:rPr lang="en-US" altLang="zh-CN" baseline="3000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>
                <a:solidFill>
                  <a:schemeClr val="hlink"/>
                </a:solidFill>
                <a:latin typeface="Times New Roman" pitchFamily="18" charset="0"/>
              </a:rPr>
              <a:t>/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30744" grpId="0"/>
      <p:bldP spid="30745" grpId="0"/>
      <p:bldP spid="30746" grpId="0"/>
      <p:bldP spid="30747" grpId="0"/>
      <p:bldP spid="20507" grpId="0" animBg="1"/>
      <p:bldP spid="2" grpId="0" animBg="1"/>
      <p:bldP spid="3" grpId="0" animBg="1"/>
      <p:bldP spid="4" grpId="0" animBg="1"/>
      <p:bldP spid="30754" grpId="0"/>
      <p:bldP spid="30774" grpId="0"/>
      <p:bldP spid="30780" grpId="0"/>
      <p:bldP spid="30781" grpId="0"/>
      <p:bldP spid="30782" grpId="0"/>
      <p:bldP spid="30783" grpId="0"/>
      <p:bldP spid="30784" grpId="0"/>
      <p:bldP spid="307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8" name="文本框 2"/>
          <p:cNvSpPr txBox="1">
            <a:spLocks noChangeArrowheads="1"/>
          </p:cNvSpPr>
          <p:nvPr/>
        </p:nvSpPr>
        <p:spPr bwMode="auto">
          <a:xfrm>
            <a:off x="107950" y="284163"/>
            <a:ext cx="5903913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建立原始状态表（描述）</a:t>
            </a:r>
          </a:p>
        </p:txBody>
      </p:sp>
      <p:sp>
        <p:nvSpPr>
          <p:cNvPr id="32820" name="Text Box 6"/>
          <p:cNvSpPr txBox="1">
            <a:spLocks noChangeArrowheads="1"/>
          </p:cNvSpPr>
          <p:nvPr/>
        </p:nvSpPr>
        <p:spPr bwMode="auto">
          <a:xfrm>
            <a:off x="592138" y="1038225"/>
            <a:ext cx="3619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/>
              <a:t>* 状态表转状态图</a:t>
            </a:r>
          </a:p>
        </p:txBody>
      </p:sp>
      <p:grpSp>
        <p:nvGrpSpPr>
          <p:cNvPr id="32847" name="Group 79"/>
          <p:cNvGrpSpPr>
            <a:grpSpLocks/>
          </p:cNvGrpSpPr>
          <p:nvPr/>
        </p:nvGrpSpPr>
        <p:grpSpPr bwMode="auto">
          <a:xfrm>
            <a:off x="533400" y="2278063"/>
            <a:ext cx="3606800" cy="3095625"/>
            <a:chOff x="3153" y="1344"/>
            <a:chExt cx="2272" cy="1950"/>
          </a:xfrm>
        </p:grpSpPr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3758" y="196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grpSp>
          <p:nvGrpSpPr>
            <p:cNvPr id="32818" name="Group 80"/>
            <p:cNvGrpSpPr>
              <a:grpSpLocks/>
            </p:cNvGrpSpPr>
            <p:nvPr/>
          </p:nvGrpSpPr>
          <p:grpSpPr bwMode="auto">
            <a:xfrm>
              <a:off x="3153" y="1344"/>
              <a:ext cx="2222" cy="1950"/>
              <a:chOff x="386" y="1888"/>
              <a:chExt cx="2222" cy="1950"/>
            </a:xfrm>
          </p:grpSpPr>
          <p:sp>
            <p:nvSpPr>
              <p:cNvPr id="32826" name="Line 36"/>
              <p:cNvSpPr>
                <a:spLocks noChangeShapeType="1"/>
              </p:cNvSpPr>
              <p:nvPr/>
            </p:nvSpPr>
            <p:spPr bwMode="auto">
              <a:xfrm>
                <a:off x="403" y="188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7" name="Line 37"/>
              <p:cNvSpPr>
                <a:spLocks noChangeShapeType="1"/>
              </p:cNvSpPr>
              <p:nvPr/>
            </p:nvSpPr>
            <p:spPr bwMode="auto">
              <a:xfrm>
                <a:off x="403" y="3838"/>
                <a:ext cx="2205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8" name="Line 38"/>
              <p:cNvSpPr>
                <a:spLocks noChangeShapeType="1"/>
              </p:cNvSpPr>
              <p:nvPr/>
            </p:nvSpPr>
            <p:spPr bwMode="auto">
              <a:xfrm>
                <a:off x="993" y="1888"/>
                <a:ext cx="0" cy="19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29" name="Line 39"/>
              <p:cNvSpPr>
                <a:spLocks noChangeShapeType="1"/>
              </p:cNvSpPr>
              <p:nvPr/>
            </p:nvSpPr>
            <p:spPr bwMode="auto">
              <a:xfrm>
                <a:off x="403" y="2523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0" name="Line 40"/>
              <p:cNvSpPr>
                <a:spLocks noChangeShapeType="1"/>
              </p:cNvSpPr>
              <p:nvPr/>
            </p:nvSpPr>
            <p:spPr bwMode="auto">
              <a:xfrm>
                <a:off x="403" y="2840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1" name="Line 41"/>
              <p:cNvSpPr>
                <a:spLocks noChangeShapeType="1"/>
              </p:cNvSpPr>
              <p:nvPr/>
            </p:nvSpPr>
            <p:spPr bwMode="auto">
              <a:xfrm>
                <a:off x="403" y="3158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2" name="Line 42"/>
              <p:cNvSpPr>
                <a:spLocks noChangeShapeType="1"/>
              </p:cNvSpPr>
              <p:nvPr/>
            </p:nvSpPr>
            <p:spPr bwMode="auto">
              <a:xfrm>
                <a:off x="993" y="2205"/>
                <a:ext cx="16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3" name="Line 43"/>
              <p:cNvSpPr>
                <a:spLocks noChangeShapeType="1"/>
              </p:cNvSpPr>
              <p:nvPr/>
            </p:nvSpPr>
            <p:spPr bwMode="auto">
              <a:xfrm>
                <a:off x="1837" y="2206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34" name="Text Box 45"/>
              <p:cNvSpPr txBox="1">
                <a:spLocks noChangeArrowheads="1"/>
              </p:cNvSpPr>
              <p:nvPr/>
            </p:nvSpPr>
            <p:spPr bwMode="auto">
              <a:xfrm>
                <a:off x="386" y="2046"/>
                <a:ext cx="60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zh-CN" altLang="en-US" sz="2000"/>
                  <a:t>现态</a:t>
                </a:r>
              </a:p>
            </p:txBody>
          </p:sp>
          <p:sp>
            <p:nvSpPr>
              <p:cNvPr id="32835" name="Text Box 46"/>
              <p:cNvSpPr txBox="1">
                <a:spLocks noChangeArrowheads="1"/>
              </p:cNvSpPr>
              <p:nvPr/>
            </p:nvSpPr>
            <p:spPr bwMode="auto">
              <a:xfrm>
                <a:off x="1048" y="2227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X=0</a:t>
                </a:r>
              </a:p>
            </p:txBody>
          </p:sp>
          <p:sp>
            <p:nvSpPr>
              <p:cNvPr id="32836" name="Text Box 47"/>
              <p:cNvSpPr txBox="1">
                <a:spLocks noChangeArrowheads="1"/>
              </p:cNvSpPr>
              <p:nvPr/>
            </p:nvSpPr>
            <p:spPr bwMode="auto">
              <a:xfrm>
                <a:off x="1230" y="1888"/>
                <a:ext cx="124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Q</a:t>
                </a:r>
                <a:r>
                  <a:rPr lang="en-US" altLang="zh-CN" baseline="30000">
                    <a:solidFill>
                      <a:schemeClr val="folHlink"/>
                    </a:solidFill>
                    <a:latin typeface="Times New Roman" pitchFamily="18" charset="0"/>
                  </a:rPr>
                  <a:t>n+1</a:t>
                </a:r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 / Z</a:t>
                </a:r>
              </a:p>
            </p:txBody>
          </p:sp>
          <p:sp>
            <p:nvSpPr>
              <p:cNvPr id="32837" name="Text Box 48"/>
              <p:cNvSpPr txBox="1">
                <a:spLocks noChangeArrowheads="1"/>
              </p:cNvSpPr>
              <p:nvPr/>
            </p:nvSpPr>
            <p:spPr bwMode="auto">
              <a:xfrm>
                <a:off x="449" y="2848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2838" name="Text Box 46"/>
              <p:cNvSpPr txBox="1">
                <a:spLocks noChangeArrowheads="1"/>
              </p:cNvSpPr>
              <p:nvPr/>
            </p:nvSpPr>
            <p:spPr bwMode="auto">
              <a:xfrm>
                <a:off x="1865" y="2235"/>
                <a:ext cx="74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X=1</a:t>
                </a:r>
              </a:p>
            </p:txBody>
          </p:sp>
          <p:sp>
            <p:nvSpPr>
              <p:cNvPr id="32839" name="Line 41"/>
              <p:cNvSpPr>
                <a:spLocks noChangeShapeType="1"/>
              </p:cNvSpPr>
              <p:nvPr/>
            </p:nvSpPr>
            <p:spPr bwMode="auto">
              <a:xfrm>
                <a:off x="403" y="3475"/>
                <a:ext cx="220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40" name="Text Box 48"/>
              <p:cNvSpPr txBox="1">
                <a:spLocks noChangeArrowheads="1"/>
              </p:cNvSpPr>
              <p:nvPr/>
            </p:nvSpPr>
            <p:spPr bwMode="auto">
              <a:xfrm>
                <a:off x="453" y="2523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2841" name="Text Box 48"/>
              <p:cNvSpPr txBox="1">
                <a:spLocks noChangeArrowheads="1"/>
              </p:cNvSpPr>
              <p:nvPr/>
            </p:nvSpPr>
            <p:spPr bwMode="auto">
              <a:xfrm>
                <a:off x="447" y="3505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2842" name="Text Box 48"/>
              <p:cNvSpPr txBox="1">
                <a:spLocks noChangeArrowheads="1"/>
              </p:cNvSpPr>
              <p:nvPr/>
            </p:nvSpPr>
            <p:spPr bwMode="auto">
              <a:xfrm>
                <a:off x="451" y="3180"/>
                <a:ext cx="45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</a:p>
            </p:txBody>
          </p:sp>
        </p:grpSp>
        <p:sp>
          <p:nvSpPr>
            <p:cNvPr id="32819" name="Text Box 49"/>
            <p:cNvSpPr txBox="1">
              <a:spLocks noChangeArrowheads="1"/>
            </p:cNvSpPr>
            <p:nvPr/>
          </p:nvSpPr>
          <p:spPr bwMode="auto">
            <a:xfrm>
              <a:off x="4604" y="197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B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2" name="Text Box 49"/>
            <p:cNvSpPr txBox="1">
              <a:spLocks noChangeArrowheads="1"/>
            </p:cNvSpPr>
            <p:nvPr/>
          </p:nvSpPr>
          <p:spPr bwMode="auto">
            <a:xfrm>
              <a:off x="3763" y="232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2821" name="Text Box 49"/>
            <p:cNvSpPr txBox="1">
              <a:spLocks noChangeArrowheads="1"/>
            </p:cNvSpPr>
            <p:nvPr/>
          </p:nvSpPr>
          <p:spPr bwMode="auto">
            <a:xfrm>
              <a:off x="3771" y="2630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2822" name="Text Box 49"/>
            <p:cNvSpPr txBox="1">
              <a:spLocks noChangeArrowheads="1"/>
            </p:cNvSpPr>
            <p:nvPr/>
          </p:nvSpPr>
          <p:spPr bwMode="auto">
            <a:xfrm>
              <a:off x="3771" y="2969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A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2823" name="Text Box 49"/>
            <p:cNvSpPr txBox="1">
              <a:spLocks noChangeArrowheads="1"/>
            </p:cNvSpPr>
            <p:nvPr/>
          </p:nvSpPr>
          <p:spPr bwMode="auto">
            <a:xfrm>
              <a:off x="4604" y="2326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C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0</a:t>
              </a:r>
            </a:p>
          </p:txBody>
        </p:sp>
        <p:sp>
          <p:nvSpPr>
            <p:cNvPr id="32824" name="Text Box 49"/>
            <p:cNvSpPr txBox="1">
              <a:spLocks noChangeArrowheads="1"/>
            </p:cNvSpPr>
            <p:nvPr/>
          </p:nvSpPr>
          <p:spPr bwMode="auto">
            <a:xfrm>
              <a:off x="4604" y="2627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825" name="Text Box 49"/>
            <p:cNvSpPr txBox="1">
              <a:spLocks noChangeArrowheads="1"/>
            </p:cNvSpPr>
            <p:nvPr/>
          </p:nvSpPr>
          <p:spPr bwMode="auto">
            <a:xfrm>
              <a:off x="4609" y="2961"/>
              <a:ext cx="8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D</a:t>
              </a:r>
              <a:r>
                <a:rPr lang="en-US" altLang="zh-CN" baseline="30000">
                  <a:solidFill>
                    <a:schemeClr val="hlink"/>
                  </a:solidFill>
                  <a:latin typeface="Times New Roman" pitchFamily="18" charset="0"/>
                </a:rPr>
                <a:t> </a:t>
              </a:r>
              <a:r>
                <a:rPr lang="en-US" altLang="zh-CN">
                  <a:solidFill>
                    <a:schemeClr val="hlink"/>
                  </a:solidFill>
                  <a:latin typeface="Times New Roman" pitchFamily="18" charset="0"/>
                </a:rPr>
                <a:t>/ </a:t>
              </a:r>
              <a:r>
                <a:rPr lang="en-US" altLang="zh-CN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43063" name="Group 55"/>
          <p:cNvGrpSpPr>
            <a:grpSpLocks/>
          </p:cNvGrpSpPr>
          <p:nvPr/>
        </p:nvGrpSpPr>
        <p:grpSpPr bwMode="auto">
          <a:xfrm>
            <a:off x="5437188" y="1773238"/>
            <a:ext cx="2374900" cy="3311525"/>
            <a:chOff x="3470" y="981"/>
            <a:chExt cx="1496" cy="2086"/>
          </a:xfrm>
        </p:grpSpPr>
        <p:grpSp>
          <p:nvGrpSpPr>
            <p:cNvPr id="32804" name="Group 87"/>
            <p:cNvGrpSpPr>
              <a:grpSpLocks/>
            </p:cNvGrpSpPr>
            <p:nvPr/>
          </p:nvGrpSpPr>
          <p:grpSpPr bwMode="auto">
            <a:xfrm>
              <a:off x="3470" y="1616"/>
              <a:ext cx="454" cy="432"/>
              <a:chOff x="1333" y="2523"/>
              <a:chExt cx="454" cy="432"/>
            </a:xfrm>
          </p:grpSpPr>
          <p:sp>
            <p:nvSpPr>
              <p:cNvPr id="32815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6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A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2805" name="Group 87"/>
            <p:cNvGrpSpPr>
              <a:grpSpLocks/>
            </p:cNvGrpSpPr>
            <p:nvPr/>
          </p:nvGrpSpPr>
          <p:grpSpPr bwMode="auto">
            <a:xfrm>
              <a:off x="4512" y="1616"/>
              <a:ext cx="454" cy="432"/>
              <a:chOff x="1333" y="2523"/>
              <a:chExt cx="454" cy="432"/>
            </a:xfrm>
          </p:grpSpPr>
          <p:sp>
            <p:nvSpPr>
              <p:cNvPr id="32813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4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B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2806" name="Group 87"/>
            <p:cNvGrpSpPr>
              <a:grpSpLocks/>
            </p:cNvGrpSpPr>
            <p:nvPr/>
          </p:nvGrpSpPr>
          <p:grpSpPr bwMode="auto">
            <a:xfrm>
              <a:off x="3470" y="2635"/>
              <a:ext cx="454" cy="432"/>
              <a:chOff x="1333" y="2523"/>
              <a:chExt cx="454" cy="432"/>
            </a:xfrm>
          </p:grpSpPr>
          <p:sp>
            <p:nvSpPr>
              <p:cNvPr id="32811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2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D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2807" name="Group 87"/>
            <p:cNvGrpSpPr>
              <a:grpSpLocks/>
            </p:cNvGrpSpPr>
            <p:nvPr/>
          </p:nvGrpSpPr>
          <p:grpSpPr bwMode="auto">
            <a:xfrm>
              <a:off x="4512" y="2635"/>
              <a:ext cx="454" cy="432"/>
              <a:chOff x="1333" y="2523"/>
              <a:chExt cx="454" cy="432"/>
            </a:xfrm>
          </p:grpSpPr>
          <p:sp>
            <p:nvSpPr>
              <p:cNvPr id="32809" name="Oval 133"/>
              <p:cNvSpPr>
                <a:spLocks noChangeArrowheads="1"/>
              </p:cNvSpPr>
              <p:nvPr/>
            </p:nvSpPr>
            <p:spPr bwMode="auto">
              <a:xfrm>
                <a:off x="1338" y="2523"/>
                <a:ext cx="432" cy="43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10" name="Text Box 132"/>
              <p:cNvSpPr txBox="1">
                <a:spLocks noChangeArrowheads="1"/>
              </p:cNvSpPr>
              <p:nvPr/>
            </p:nvSpPr>
            <p:spPr bwMode="auto">
              <a:xfrm>
                <a:off x="1333" y="2574"/>
                <a:ext cx="454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>
                    <a:solidFill>
                      <a:schemeClr val="folHlink"/>
                    </a:solidFill>
                    <a:latin typeface="Times New Roman" pitchFamily="18" charset="0"/>
                  </a:rPr>
                  <a:t>C</a:t>
                </a:r>
                <a:endParaRPr lang="en-US" altLang="zh-CN" baseline="30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2808" name="Text Box 171"/>
            <p:cNvSpPr txBox="1">
              <a:spLocks noChangeArrowheads="1"/>
            </p:cNvSpPr>
            <p:nvPr/>
          </p:nvSpPr>
          <p:spPr bwMode="auto">
            <a:xfrm>
              <a:off x="3651" y="981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>
                  <a:solidFill>
                    <a:schemeClr val="folHlink"/>
                  </a:solidFill>
                  <a:latin typeface="Times New Roman" pitchFamily="18" charset="0"/>
                </a:rPr>
                <a:t>X / Z </a:t>
              </a:r>
            </a:p>
          </p:txBody>
        </p:sp>
      </p:grpSp>
      <p:grpSp>
        <p:nvGrpSpPr>
          <p:cNvPr id="32866" name="Group 98"/>
          <p:cNvGrpSpPr>
            <a:grpSpLocks/>
          </p:cNvGrpSpPr>
          <p:nvPr/>
        </p:nvGrpSpPr>
        <p:grpSpPr bwMode="auto">
          <a:xfrm>
            <a:off x="4356100" y="2239963"/>
            <a:ext cx="1152525" cy="901700"/>
            <a:chOff x="2744" y="1411"/>
            <a:chExt cx="726" cy="568"/>
          </a:xfrm>
        </p:grpSpPr>
        <p:grpSp>
          <p:nvGrpSpPr>
            <p:cNvPr id="32800" name="Group 59"/>
            <p:cNvGrpSpPr>
              <a:grpSpLocks/>
            </p:cNvGrpSpPr>
            <p:nvPr/>
          </p:nvGrpSpPr>
          <p:grpSpPr bwMode="auto">
            <a:xfrm rot="-9910661">
              <a:off x="3088" y="1625"/>
              <a:ext cx="382" cy="354"/>
              <a:chOff x="4513" y="3838"/>
              <a:chExt cx="382" cy="354"/>
            </a:xfrm>
          </p:grpSpPr>
          <p:sp>
            <p:nvSpPr>
              <p:cNvPr id="32802" name="Arc 144"/>
              <p:cNvSpPr>
                <a:spLocks/>
              </p:cNvSpPr>
              <p:nvPr/>
            </p:nvSpPr>
            <p:spPr bwMode="auto">
              <a:xfrm rot="-9033537" flipH="1" flipV="1">
                <a:off x="4539" y="3838"/>
                <a:ext cx="356" cy="35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</a:path>
                  <a:path w="43200" h="43200" stroke="0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3" name="Line 145"/>
              <p:cNvSpPr>
                <a:spLocks noChangeShapeType="1"/>
              </p:cNvSpPr>
              <p:nvPr/>
            </p:nvSpPr>
            <p:spPr bwMode="auto">
              <a:xfrm flipH="1" flipV="1">
                <a:off x="4513" y="4067"/>
                <a:ext cx="72" cy="6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801" name="Text Box 171"/>
            <p:cNvSpPr txBox="1">
              <a:spLocks noChangeArrowheads="1"/>
            </p:cNvSpPr>
            <p:nvPr/>
          </p:nvSpPr>
          <p:spPr bwMode="auto">
            <a:xfrm>
              <a:off x="2744" y="1411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0</a:t>
              </a:r>
            </a:p>
          </p:txBody>
        </p:sp>
      </p:grpSp>
      <p:grpSp>
        <p:nvGrpSpPr>
          <p:cNvPr id="32867" name="Group 99"/>
          <p:cNvGrpSpPr>
            <a:grpSpLocks/>
          </p:cNvGrpSpPr>
          <p:nvPr/>
        </p:nvGrpSpPr>
        <p:grpSpPr bwMode="auto">
          <a:xfrm>
            <a:off x="6108700" y="2493963"/>
            <a:ext cx="1011238" cy="419100"/>
            <a:chOff x="4254" y="1125"/>
            <a:chExt cx="637" cy="264"/>
          </a:xfrm>
        </p:grpSpPr>
        <p:sp>
          <p:nvSpPr>
            <p:cNvPr id="32798" name="Text Box 171"/>
            <p:cNvSpPr txBox="1">
              <a:spLocks noChangeArrowheads="1"/>
            </p:cNvSpPr>
            <p:nvPr/>
          </p:nvSpPr>
          <p:spPr bwMode="auto">
            <a:xfrm>
              <a:off x="4254" y="1125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0 </a:t>
              </a:r>
            </a:p>
          </p:txBody>
        </p:sp>
        <p:sp>
          <p:nvSpPr>
            <p:cNvPr id="32799" name="Line 62"/>
            <p:cNvSpPr>
              <a:spLocks noChangeShapeType="1"/>
            </p:cNvSpPr>
            <p:nvPr/>
          </p:nvSpPr>
          <p:spPr bwMode="auto">
            <a:xfrm>
              <a:off x="4286" y="1389"/>
              <a:ext cx="60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870" name="Group 102"/>
          <p:cNvGrpSpPr>
            <a:grpSpLocks/>
          </p:cNvGrpSpPr>
          <p:nvPr/>
        </p:nvGrpSpPr>
        <p:grpSpPr bwMode="auto">
          <a:xfrm>
            <a:off x="6143625" y="3284538"/>
            <a:ext cx="1008063" cy="430212"/>
            <a:chOff x="4038" y="3521"/>
            <a:chExt cx="635" cy="271"/>
          </a:xfrm>
        </p:grpSpPr>
        <p:sp>
          <p:nvSpPr>
            <p:cNvPr id="32796" name="Line 88"/>
            <p:cNvSpPr>
              <a:spLocks noChangeShapeType="1"/>
            </p:cNvSpPr>
            <p:nvPr/>
          </p:nvSpPr>
          <p:spPr bwMode="auto">
            <a:xfrm flipH="1">
              <a:off x="4060" y="3521"/>
              <a:ext cx="54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Text Box 171"/>
            <p:cNvSpPr txBox="1">
              <a:spLocks noChangeArrowheads="1"/>
            </p:cNvSpPr>
            <p:nvPr/>
          </p:nvSpPr>
          <p:spPr bwMode="auto">
            <a:xfrm>
              <a:off x="4038" y="3542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0 </a:t>
              </a:r>
            </a:p>
          </p:txBody>
        </p:sp>
      </p:grpSp>
      <p:grpSp>
        <p:nvGrpSpPr>
          <p:cNvPr id="32873" name="Group 105"/>
          <p:cNvGrpSpPr>
            <a:grpSpLocks/>
          </p:cNvGrpSpPr>
          <p:nvPr/>
        </p:nvGrpSpPr>
        <p:grpSpPr bwMode="auto">
          <a:xfrm>
            <a:off x="7481888" y="3500438"/>
            <a:ext cx="1008062" cy="865187"/>
            <a:chOff x="4702" y="3430"/>
            <a:chExt cx="635" cy="545"/>
          </a:xfrm>
        </p:grpSpPr>
        <p:sp>
          <p:nvSpPr>
            <p:cNvPr id="32794" name="Line 49"/>
            <p:cNvSpPr>
              <a:spLocks noChangeShapeType="1"/>
            </p:cNvSpPr>
            <p:nvPr/>
          </p:nvSpPr>
          <p:spPr bwMode="auto">
            <a:xfrm>
              <a:off x="4785" y="3430"/>
              <a:ext cx="0" cy="54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Text Box 171"/>
            <p:cNvSpPr txBox="1">
              <a:spLocks noChangeArrowheads="1"/>
            </p:cNvSpPr>
            <p:nvPr/>
          </p:nvSpPr>
          <p:spPr bwMode="auto">
            <a:xfrm>
              <a:off x="4702" y="3521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0 </a:t>
              </a:r>
            </a:p>
          </p:txBody>
        </p:sp>
      </p:grpSp>
      <p:grpSp>
        <p:nvGrpSpPr>
          <p:cNvPr id="32879" name="Group 111"/>
          <p:cNvGrpSpPr>
            <a:grpSpLocks/>
          </p:cNvGrpSpPr>
          <p:nvPr/>
        </p:nvGrpSpPr>
        <p:grpSpPr bwMode="auto">
          <a:xfrm>
            <a:off x="6062663" y="3454400"/>
            <a:ext cx="1512887" cy="1012825"/>
            <a:chOff x="3787" y="3427"/>
            <a:chExt cx="953" cy="638"/>
          </a:xfrm>
        </p:grpSpPr>
        <p:sp>
          <p:nvSpPr>
            <p:cNvPr id="32792" name="Text Box 171"/>
            <p:cNvSpPr txBox="1">
              <a:spLocks noChangeArrowheads="1"/>
            </p:cNvSpPr>
            <p:nvPr/>
          </p:nvSpPr>
          <p:spPr bwMode="auto">
            <a:xfrm>
              <a:off x="4105" y="3633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0 </a:t>
              </a:r>
            </a:p>
          </p:txBody>
        </p:sp>
        <p:sp>
          <p:nvSpPr>
            <p:cNvPr id="32793" name="Line 48"/>
            <p:cNvSpPr>
              <a:spLocks noChangeShapeType="1"/>
            </p:cNvSpPr>
            <p:nvPr/>
          </p:nvSpPr>
          <p:spPr bwMode="auto">
            <a:xfrm flipH="1" flipV="1">
              <a:off x="3787" y="3427"/>
              <a:ext cx="681" cy="638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880" name="Group 112"/>
          <p:cNvGrpSpPr>
            <a:grpSpLocks/>
          </p:cNvGrpSpPr>
          <p:nvPr/>
        </p:nvGrpSpPr>
        <p:grpSpPr bwMode="auto">
          <a:xfrm>
            <a:off x="6143625" y="4900613"/>
            <a:ext cx="1008063" cy="396875"/>
            <a:chOff x="3915" y="2024"/>
            <a:chExt cx="635" cy="250"/>
          </a:xfrm>
        </p:grpSpPr>
        <p:sp>
          <p:nvSpPr>
            <p:cNvPr id="32790" name="Line 62"/>
            <p:cNvSpPr>
              <a:spLocks noChangeShapeType="1"/>
            </p:cNvSpPr>
            <p:nvPr/>
          </p:nvSpPr>
          <p:spPr bwMode="auto">
            <a:xfrm flipH="1">
              <a:off x="3923" y="2024"/>
              <a:ext cx="59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Text Box 171"/>
            <p:cNvSpPr txBox="1">
              <a:spLocks noChangeArrowheads="1"/>
            </p:cNvSpPr>
            <p:nvPr/>
          </p:nvSpPr>
          <p:spPr bwMode="auto">
            <a:xfrm>
              <a:off x="3915" y="2024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</a:p>
          </p:txBody>
        </p:sp>
      </p:grpSp>
      <p:grpSp>
        <p:nvGrpSpPr>
          <p:cNvPr id="43082" name="Group 74"/>
          <p:cNvGrpSpPr>
            <a:grpSpLocks/>
          </p:cNvGrpSpPr>
          <p:nvPr/>
        </p:nvGrpSpPr>
        <p:grpSpPr bwMode="auto">
          <a:xfrm>
            <a:off x="4884738" y="3462338"/>
            <a:ext cx="1008062" cy="936625"/>
            <a:chOff x="3061" y="2205"/>
            <a:chExt cx="635" cy="590"/>
          </a:xfrm>
        </p:grpSpPr>
        <p:sp>
          <p:nvSpPr>
            <p:cNvPr id="32788" name="Text Box 171"/>
            <p:cNvSpPr txBox="1">
              <a:spLocks noChangeArrowheads="1"/>
            </p:cNvSpPr>
            <p:nvPr/>
          </p:nvSpPr>
          <p:spPr bwMode="auto">
            <a:xfrm>
              <a:off x="3061" y="2409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0 / 0 </a:t>
              </a:r>
            </a:p>
          </p:txBody>
        </p:sp>
        <p:sp>
          <p:nvSpPr>
            <p:cNvPr id="32789" name="Line 72"/>
            <p:cNvSpPr>
              <a:spLocks noChangeShapeType="1"/>
            </p:cNvSpPr>
            <p:nvPr/>
          </p:nvSpPr>
          <p:spPr bwMode="auto">
            <a:xfrm flipV="1">
              <a:off x="3560" y="2205"/>
              <a:ext cx="0" cy="59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890" name="Group 122"/>
          <p:cNvGrpSpPr>
            <a:grpSpLocks/>
          </p:cNvGrpSpPr>
          <p:nvPr/>
        </p:nvGrpSpPr>
        <p:grpSpPr bwMode="auto">
          <a:xfrm>
            <a:off x="4356100" y="4811713"/>
            <a:ext cx="1182688" cy="885825"/>
            <a:chOff x="2744" y="3031"/>
            <a:chExt cx="745" cy="558"/>
          </a:xfrm>
        </p:grpSpPr>
        <p:grpSp>
          <p:nvGrpSpPr>
            <p:cNvPr id="32784" name="Group 59"/>
            <p:cNvGrpSpPr>
              <a:grpSpLocks/>
            </p:cNvGrpSpPr>
            <p:nvPr/>
          </p:nvGrpSpPr>
          <p:grpSpPr bwMode="auto">
            <a:xfrm rot="8287375">
              <a:off x="3107" y="3031"/>
              <a:ext cx="382" cy="354"/>
              <a:chOff x="4513" y="3838"/>
              <a:chExt cx="382" cy="354"/>
            </a:xfrm>
          </p:grpSpPr>
          <p:sp>
            <p:nvSpPr>
              <p:cNvPr id="32786" name="Arc 144"/>
              <p:cNvSpPr>
                <a:spLocks/>
              </p:cNvSpPr>
              <p:nvPr/>
            </p:nvSpPr>
            <p:spPr bwMode="auto">
              <a:xfrm rot="-9033537" flipH="1" flipV="1">
                <a:off x="4539" y="3838"/>
                <a:ext cx="356" cy="354"/>
              </a:xfrm>
              <a:custGeom>
                <a:avLst/>
                <a:gdLst>
                  <a:gd name="T0" fmla="*/ 0 w 43200"/>
                  <a:gd name="T1" fmla="*/ 0 h 43200"/>
                  <a:gd name="T2" fmla="*/ 0 w 43200"/>
                  <a:gd name="T3" fmla="*/ 0 h 43200"/>
                  <a:gd name="T4" fmla="*/ 0 w 432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43200"/>
                  <a:gd name="T11" fmla="*/ 43200 w 432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43200" fill="none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</a:path>
                  <a:path w="43200" h="43200" stroke="0" extrusionOk="0">
                    <a:moveTo>
                      <a:pt x="0" y="21611"/>
                    </a:moveTo>
                    <a:cubicBezTo>
                      <a:pt x="0" y="21607"/>
                      <a:pt x="0" y="2160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17940" y="43200"/>
                      <a:pt x="14341" y="42270"/>
                      <a:pt x="11140" y="4049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7" name="Line 145"/>
              <p:cNvSpPr>
                <a:spLocks noChangeShapeType="1"/>
              </p:cNvSpPr>
              <p:nvPr/>
            </p:nvSpPr>
            <p:spPr bwMode="auto">
              <a:xfrm flipH="1" flipV="1">
                <a:off x="4513" y="4067"/>
                <a:ext cx="72" cy="63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85" name="Text Box 171"/>
            <p:cNvSpPr txBox="1">
              <a:spLocks noChangeArrowheads="1"/>
            </p:cNvSpPr>
            <p:nvPr/>
          </p:nvSpPr>
          <p:spPr bwMode="auto">
            <a:xfrm>
              <a:off x="2744" y="3339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000">
                  <a:latin typeface="Times New Roman" pitchFamily="18" charset="0"/>
                </a:rPr>
                <a:t>1 / </a:t>
              </a:r>
              <a:r>
                <a:rPr lang="en-US" altLang="zh-CN" sz="200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  <a:r>
                <a:rPr lang="en-US" altLang="zh-CN" sz="2000">
                  <a:latin typeface="Times New Roman" pitchFamily="18" charset="0"/>
                </a:rPr>
                <a:t> </a:t>
              </a:r>
            </a:p>
          </p:txBody>
        </p:sp>
      </p:grpSp>
      <p:sp>
        <p:nvSpPr>
          <p:cNvPr id="32891" name="Text Box 123"/>
          <p:cNvSpPr txBox="1">
            <a:spLocks noChangeArrowheads="1"/>
          </p:cNvSpPr>
          <p:nvPr/>
        </p:nvSpPr>
        <p:spPr bwMode="auto">
          <a:xfrm>
            <a:off x="684213" y="5805488"/>
            <a:ext cx="736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>
                <a:solidFill>
                  <a:srgbClr val="FF0000"/>
                </a:solidFill>
              </a:rPr>
              <a:t>注意：</a:t>
            </a:r>
            <a:r>
              <a:rPr lang="zh-CN" altLang="en-US"/>
              <a:t>有时</a:t>
            </a:r>
            <a:r>
              <a:rPr lang="zh-CN" altLang="en-US">
                <a:solidFill>
                  <a:schemeClr val="folHlink"/>
                </a:solidFill>
              </a:rPr>
              <a:t>状态表</a:t>
            </a:r>
            <a:r>
              <a:rPr lang="zh-CN" altLang="en-US"/>
              <a:t>示意清晰，有时</a:t>
            </a:r>
            <a:r>
              <a:rPr lang="zh-CN" altLang="en-US">
                <a:solidFill>
                  <a:schemeClr val="folHlink"/>
                </a:solidFill>
              </a:rPr>
              <a:t>状态图</a:t>
            </a:r>
            <a:r>
              <a:rPr lang="zh-CN" altLang="en-US"/>
              <a:t>示意清晰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0" grpId="0"/>
      <p:bldP spid="328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KSO_WM_DOC_GUID" val="{e1af2c0d-28db-46d3-ba74-8aa250fd2d3a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4822</Words>
  <Application>Microsoft Office PowerPoint</Application>
  <PresentationFormat>全屏显示(4:3)</PresentationFormat>
  <Paragraphs>1641</Paragraphs>
  <Slides>47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演示文稿设计模板</vt:lpstr>
      </vt:variant>
      <vt:variant>
        <vt:i4>11</vt:i4>
      </vt:variant>
      <vt:variant>
        <vt:lpstr>幻灯片标题</vt:lpstr>
      </vt:variant>
      <vt:variant>
        <vt:i4>47</vt:i4>
      </vt:variant>
    </vt:vector>
  </HeadingPairs>
  <TitlesOfParts>
    <vt:vector size="67" baseType="lpstr">
      <vt:lpstr>仿宋</vt:lpstr>
      <vt:lpstr>宋体</vt:lpstr>
      <vt:lpstr>Arial</vt:lpstr>
      <vt:lpstr>Calibri</vt:lpstr>
      <vt:lpstr>Arial Black</vt:lpstr>
      <vt:lpstr>微软雅黑</vt:lpstr>
      <vt:lpstr>华文行楷</vt:lpstr>
      <vt:lpstr>Times New Roman</vt:lpstr>
      <vt:lpstr>隶书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系统结构讲稿</dc:title>
  <dc:creator>Zhao</dc:creator>
  <cp:keywords>www.1ppt.com</cp:keywords>
  <cp:lastModifiedBy>hp</cp:lastModifiedBy>
  <cp:revision>184</cp:revision>
  <dcterms:created xsi:type="dcterms:W3CDTF">2014-08-23T07:50:00Z</dcterms:created>
  <dcterms:modified xsi:type="dcterms:W3CDTF">2020-07-24T04:48:42Z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