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0" r:id="rId2"/>
    <p:sldId id="353" r:id="rId3"/>
    <p:sldId id="341" r:id="rId4"/>
    <p:sldId id="344" r:id="rId5"/>
    <p:sldId id="343" r:id="rId6"/>
    <p:sldId id="342" r:id="rId7"/>
    <p:sldId id="345" r:id="rId8"/>
    <p:sldId id="346" r:id="rId9"/>
    <p:sldId id="347" r:id="rId10"/>
    <p:sldId id="354" r:id="rId11"/>
    <p:sldId id="349" r:id="rId12"/>
    <p:sldId id="355" r:id="rId13"/>
    <p:sldId id="348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52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94" y="-810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0A4FECB-00D1-4F36-930C-A1CCC89EE3DF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DDE94EB-FEB8-450D-9CA1-409FB94C9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FD3B5D0-75AC-4177-918A-FEFF21A9010C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A8E38DF-02BD-4A87-9802-5243FFD9662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6FDEB6C-F326-4264-81A9-3147D625AED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101FB20C-6AB1-4A61-8A27-9C2BC3E76AB7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31A30BD-20AE-423A-A78A-AFF36335D700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5FA99994-98F5-47C6-A881-775AEE96806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D5FE6A2-C727-4212-86BD-6C829EAB607D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23927F6A-C553-4956-B56F-AB2C7F1F5053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DD24FCB-9D6D-4602-A597-0FC33F9786EA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FA32BAB-A100-40F2-93F4-E6CFBB06D5A5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A397570-8358-4CC6-B509-80C4054721D5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C9BCAD8-4308-495A-9771-82170A4BB05F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7A6D289-9DDF-465B-8AC0-DFD3E9D94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B8109AA-140B-4242-8D65-C1CEC1C541F1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A51F9B4-C656-4C16-83E3-97CFA2CD6F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4E9F5FF-DE44-4133-BD69-84DEC46840D8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1E7FF4F-FA16-4120-B7D4-7371A568A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49B3758-EA9D-4F8E-A25A-5F98F8989911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4DF8A5A-02B3-4E12-9F46-3F25B8306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F592399-E0CA-42A5-B573-5FD55EEBC09B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C1E354D-FE79-4EDF-B83F-6E3B5933D5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D58C144-3D5D-4467-AB7B-5A5EC8E3B79A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C8FFCA33-7D1C-410B-B2E8-74A8EE832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E79D265-DE5A-47B1-8E25-F732148ECD08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6276069-BDC0-4231-85A0-C45FCFDBA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5E8A07E-A3CA-420A-A117-318639279A9C}" type="datetimeFigureOut">
              <a:rPr lang="zh-CN" altLang="en-US"/>
              <a:pPr>
                <a:defRPr/>
              </a:pPr>
              <a:t>2020/10/3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09D4719-957D-4B96-B337-B670B85ED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211638" y="1989138"/>
            <a:ext cx="4716462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宋体" charset="-122"/>
                <a:cs typeface="Arial" charset="0"/>
              </a:rPr>
              <a:t>常用组合逻辑电路分析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4858" name="Rectangle 5"/>
          <p:cNvSpPr>
            <a:spLocks noChangeArrowheads="1"/>
          </p:cNvSpPr>
          <p:nvPr/>
        </p:nvSpPr>
        <p:spPr bwMode="auto">
          <a:xfrm>
            <a:off x="612775" y="981075"/>
            <a:ext cx="403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74138</a:t>
            </a:r>
            <a:r>
              <a:rPr lang="zh-CN" altLang="en-US">
                <a:latin typeface="Times New Roman" pitchFamily="18" charset="0"/>
              </a:rPr>
              <a:t>及其内部逻辑 </a:t>
            </a:r>
          </a:p>
        </p:txBody>
      </p:sp>
      <p:grpSp>
        <p:nvGrpSpPr>
          <p:cNvPr id="34935" name="Group 119"/>
          <p:cNvGrpSpPr>
            <a:grpSpLocks/>
          </p:cNvGrpSpPr>
          <p:nvPr/>
        </p:nvGrpSpPr>
        <p:grpSpPr bwMode="auto">
          <a:xfrm>
            <a:off x="6946900" y="1700213"/>
            <a:ext cx="1584325" cy="3455987"/>
            <a:chOff x="4150" y="1071"/>
            <a:chExt cx="998" cy="2177"/>
          </a:xfrm>
        </p:grpSpPr>
        <p:sp>
          <p:nvSpPr>
            <p:cNvPr id="34952" name="Rectangle 78"/>
            <p:cNvSpPr>
              <a:spLocks noChangeArrowheads="1"/>
            </p:cNvSpPr>
            <p:nvPr/>
          </p:nvSpPr>
          <p:spPr bwMode="auto">
            <a:xfrm>
              <a:off x="4150" y="1071"/>
              <a:ext cx="998" cy="217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953" name="Group 118"/>
            <p:cNvGrpSpPr>
              <a:grpSpLocks/>
            </p:cNvGrpSpPr>
            <p:nvPr/>
          </p:nvGrpSpPr>
          <p:grpSpPr bwMode="auto">
            <a:xfrm>
              <a:off x="4195" y="2296"/>
              <a:ext cx="363" cy="771"/>
              <a:chOff x="4195" y="2296"/>
              <a:chExt cx="363" cy="771"/>
            </a:xfrm>
          </p:grpSpPr>
          <p:sp>
            <p:nvSpPr>
              <p:cNvPr id="34987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545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988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4989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81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4954" name="Group 100"/>
            <p:cNvGrpSpPr>
              <a:grpSpLocks/>
            </p:cNvGrpSpPr>
            <p:nvPr/>
          </p:nvGrpSpPr>
          <p:grpSpPr bwMode="auto">
            <a:xfrm>
              <a:off x="4764" y="1155"/>
              <a:ext cx="363" cy="2003"/>
              <a:chOff x="4740" y="1117"/>
              <a:chExt cx="363" cy="2003"/>
            </a:xfrm>
          </p:grpSpPr>
          <p:grpSp>
            <p:nvGrpSpPr>
              <p:cNvPr id="34963" name="Group 78"/>
              <p:cNvGrpSpPr>
                <a:grpSpLocks/>
              </p:cNvGrpSpPr>
              <p:nvPr/>
            </p:nvGrpSpPr>
            <p:grpSpPr bwMode="auto">
              <a:xfrm>
                <a:off x="4740" y="1117"/>
                <a:ext cx="363" cy="250"/>
                <a:chOff x="4694" y="1979"/>
                <a:chExt cx="363" cy="250"/>
              </a:xfrm>
            </p:grpSpPr>
            <p:sp>
              <p:nvSpPr>
                <p:cNvPr id="349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34986" name="Line 77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4" name="Group 79"/>
              <p:cNvGrpSpPr>
                <a:grpSpLocks/>
              </p:cNvGrpSpPr>
              <p:nvPr/>
            </p:nvGrpSpPr>
            <p:grpSpPr bwMode="auto">
              <a:xfrm>
                <a:off x="4740" y="1366"/>
                <a:ext cx="363" cy="250"/>
                <a:chOff x="4694" y="1979"/>
                <a:chExt cx="363" cy="250"/>
              </a:xfrm>
            </p:grpSpPr>
            <p:sp>
              <p:nvSpPr>
                <p:cNvPr id="3498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34984" name="Line 81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5" name="Group 82"/>
              <p:cNvGrpSpPr>
                <a:grpSpLocks/>
              </p:cNvGrpSpPr>
              <p:nvPr/>
            </p:nvGrpSpPr>
            <p:grpSpPr bwMode="auto">
              <a:xfrm>
                <a:off x="4740" y="1616"/>
                <a:ext cx="363" cy="250"/>
                <a:chOff x="4694" y="1979"/>
                <a:chExt cx="363" cy="250"/>
              </a:xfrm>
            </p:grpSpPr>
            <p:sp>
              <p:nvSpPr>
                <p:cNvPr id="349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34982" name="Line 84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6" name="Group 85"/>
              <p:cNvGrpSpPr>
                <a:grpSpLocks/>
              </p:cNvGrpSpPr>
              <p:nvPr/>
            </p:nvGrpSpPr>
            <p:grpSpPr bwMode="auto">
              <a:xfrm>
                <a:off x="4740" y="1865"/>
                <a:ext cx="363" cy="250"/>
                <a:chOff x="4694" y="1979"/>
                <a:chExt cx="363" cy="250"/>
              </a:xfrm>
            </p:grpSpPr>
            <p:sp>
              <p:nvSpPr>
                <p:cNvPr id="3497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4980" name="Line 87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7" name="Group 88"/>
              <p:cNvGrpSpPr>
                <a:grpSpLocks/>
              </p:cNvGrpSpPr>
              <p:nvPr/>
            </p:nvGrpSpPr>
            <p:grpSpPr bwMode="auto">
              <a:xfrm>
                <a:off x="4740" y="2114"/>
                <a:ext cx="363" cy="250"/>
                <a:chOff x="4694" y="1979"/>
                <a:chExt cx="363" cy="250"/>
              </a:xfrm>
            </p:grpSpPr>
            <p:sp>
              <p:nvSpPr>
                <p:cNvPr id="3497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4978" name="Line 90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8" name="Group 91"/>
              <p:cNvGrpSpPr>
                <a:grpSpLocks/>
              </p:cNvGrpSpPr>
              <p:nvPr/>
            </p:nvGrpSpPr>
            <p:grpSpPr bwMode="auto">
              <a:xfrm>
                <a:off x="4740" y="2371"/>
                <a:ext cx="363" cy="250"/>
                <a:chOff x="4694" y="1979"/>
                <a:chExt cx="363" cy="250"/>
              </a:xfrm>
            </p:grpSpPr>
            <p:sp>
              <p:nvSpPr>
                <p:cNvPr id="3497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4976" name="Line 93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69" name="Group 94"/>
              <p:cNvGrpSpPr>
                <a:grpSpLocks/>
              </p:cNvGrpSpPr>
              <p:nvPr/>
            </p:nvGrpSpPr>
            <p:grpSpPr bwMode="auto">
              <a:xfrm>
                <a:off x="4740" y="2621"/>
                <a:ext cx="363" cy="250"/>
                <a:chOff x="4694" y="1979"/>
                <a:chExt cx="363" cy="250"/>
              </a:xfrm>
            </p:grpSpPr>
            <p:sp>
              <p:nvSpPr>
                <p:cNvPr id="349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4974" name="Line 96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70" name="Group 97"/>
              <p:cNvGrpSpPr>
                <a:grpSpLocks/>
              </p:cNvGrpSpPr>
              <p:nvPr/>
            </p:nvGrpSpPr>
            <p:grpSpPr bwMode="auto">
              <a:xfrm>
                <a:off x="4740" y="2870"/>
                <a:ext cx="363" cy="250"/>
                <a:chOff x="4694" y="1979"/>
                <a:chExt cx="363" cy="250"/>
              </a:xfrm>
            </p:grpSpPr>
            <p:sp>
              <p:nvSpPr>
                <p:cNvPr id="3497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4972" name="Line 99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955" name="Group 117"/>
            <p:cNvGrpSpPr>
              <a:grpSpLocks/>
            </p:cNvGrpSpPr>
            <p:nvPr/>
          </p:nvGrpSpPr>
          <p:grpSpPr bwMode="auto">
            <a:xfrm>
              <a:off x="4150" y="1163"/>
              <a:ext cx="500" cy="816"/>
              <a:chOff x="4104" y="1253"/>
              <a:chExt cx="500" cy="816"/>
            </a:xfrm>
          </p:grpSpPr>
          <p:sp>
            <p:nvSpPr>
              <p:cNvPr id="34956" name="Text Box 81"/>
              <p:cNvSpPr txBox="1">
                <a:spLocks noChangeArrowheads="1"/>
              </p:cNvSpPr>
              <p:nvPr/>
            </p:nvSpPr>
            <p:spPr bwMode="auto">
              <a:xfrm>
                <a:off x="4134" y="125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4957" name="Group 113"/>
              <p:cNvGrpSpPr>
                <a:grpSpLocks/>
              </p:cNvGrpSpPr>
              <p:nvPr/>
            </p:nvGrpSpPr>
            <p:grpSpPr bwMode="auto">
              <a:xfrm>
                <a:off x="4104" y="1547"/>
                <a:ext cx="499" cy="250"/>
                <a:chOff x="3424" y="1480"/>
                <a:chExt cx="499" cy="250"/>
              </a:xfrm>
            </p:grpSpPr>
            <p:sp>
              <p:nvSpPr>
                <p:cNvPr id="3496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2A</a:t>
                  </a:r>
                </a:p>
              </p:txBody>
            </p:sp>
            <p:sp>
              <p:nvSpPr>
                <p:cNvPr id="34962" name="Line 103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58" name="Group 114"/>
              <p:cNvGrpSpPr>
                <a:grpSpLocks/>
              </p:cNvGrpSpPr>
              <p:nvPr/>
            </p:nvGrpSpPr>
            <p:grpSpPr bwMode="auto">
              <a:xfrm>
                <a:off x="4105" y="1819"/>
                <a:ext cx="499" cy="250"/>
                <a:chOff x="3424" y="1480"/>
                <a:chExt cx="499" cy="250"/>
              </a:xfrm>
            </p:grpSpPr>
            <p:sp>
              <p:nvSpPr>
                <p:cNvPr id="3495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2B</a:t>
                  </a:r>
                </a:p>
              </p:txBody>
            </p:sp>
            <p:sp>
              <p:nvSpPr>
                <p:cNvPr id="34960" name="Line 116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4941" name="Group 125"/>
          <p:cNvGrpSpPr>
            <a:grpSpLocks/>
          </p:cNvGrpSpPr>
          <p:nvPr/>
        </p:nvGrpSpPr>
        <p:grpSpPr bwMode="auto">
          <a:xfrm>
            <a:off x="6010275" y="1811338"/>
            <a:ext cx="936625" cy="457200"/>
            <a:chOff x="3560" y="1141"/>
            <a:chExt cx="590" cy="288"/>
          </a:xfrm>
        </p:grpSpPr>
        <p:sp>
          <p:nvSpPr>
            <p:cNvPr id="34950" name="Line 90"/>
            <p:cNvSpPr>
              <a:spLocks noChangeShapeType="1"/>
            </p:cNvSpPr>
            <p:nvPr/>
          </p:nvSpPr>
          <p:spPr bwMode="auto">
            <a:xfrm>
              <a:off x="3832" y="1290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1" name="Text Box 122"/>
            <p:cNvSpPr txBox="1">
              <a:spLocks noChangeArrowheads="1"/>
            </p:cNvSpPr>
            <p:nvPr/>
          </p:nvSpPr>
          <p:spPr bwMode="auto">
            <a:xfrm>
              <a:off x="3560" y="1141"/>
              <a:ext cx="3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4940" name="Group 124"/>
          <p:cNvGrpSpPr>
            <a:grpSpLocks/>
          </p:cNvGrpSpPr>
          <p:nvPr/>
        </p:nvGrpSpPr>
        <p:grpSpPr bwMode="auto">
          <a:xfrm>
            <a:off x="6286500" y="2466975"/>
            <a:ext cx="647700" cy="890588"/>
            <a:chOff x="3734" y="1554"/>
            <a:chExt cx="408" cy="561"/>
          </a:xfrm>
        </p:grpSpPr>
        <p:sp>
          <p:nvSpPr>
            <p:cNvPr id="34945" name="Line 86"/>
            <p:cNvSpPr>
              <a:spLocks noChangeShapeType="1"/>
            </p:cNvSpPr>
            <p:nvPr/>
          </p:nvSpPr>
          <p:spPr bwMode="auto">
            <a:xfrm>
              <a:off x="3832" y="1554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6" name="Line 90"/>
            <p:cNvSpPr>
              <a:spLocks noChangeShapeType="1"/>
            </p:cNvSpPr>
            <p:nvPr/>
          </p:nvSpPr>
          <p:spPr bwMode="auto">
            <a:xfrm>
              <a:off x="3734" y="211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7" name="Line 90"/>
            <p:cNvSpPr>
              <a:spLocks noChangeShapeType="1"/>
            </p:cNvSpPr>
            <p:nvPr/>
          </p:nvSpPr>
          <p:spPr bwMode="auto">
            <a:xfrm>
              <a:off x="3824" y="1554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8" name="Line 90"/>
            <p:cNvSpPr>
              <a:spLocks noChangeShapeType="1"/>
            </p:cNvSpPr>
            <p:nvPr/>
          </p:nvSpPr>
          <p:spPr bwMode="auto">
            <a:xfrm>
              <a:off x="3824" y="1843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9" name="Oval 123"/>
            <p:cNvSpPr>
              <a:spLocks noChangeArrowheads="1"/>
            </p:cNvSpPr>
            <p:nvPr/>
          </p:nvSpPr>
          <p:spPr bwMode="auto">
            <a:xfrm>
              <a:off x="3811" y="181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068" name="Group 252"/>
          <p:cNvGrpSpPr>
            <a:grpSpLocks/>
          </p:cNvGrpSpPr>
          <p:nvPr/>
        </p:nvGrpSpPr>
        <p:grpSpPr bwMode="auto">
          <a:xfrm>
            <a:off x="200025" y="1628775"/>
            <a:ext cx="2716213" cy="1295400"/>
            <a:chOff x="126" y="1026"/>
            <a:chExt cx="1711" cy="816"/>
          </a:xfrm>
        </p:grpSpPr>
        <p:grpSp>
          <p:nvGrpSpPr>
            <p:cNvPr id="34922" name="Group 139"/>
            <p:cNvGrpSpPr>
              <a:grpSpLocks/>
            </p:cNvGrpSpPr>
            <p:nvPr/>
          </p:nvGrpSpPr>
          <p:grpSpPr bwMode="auto">
            <a:xfrm>
              <a:off x="522" y="1162"/>
              <a:ext cx="998" cy="552"/>
              <a:chOff x="1247" y="2923"/>
              <a:chExt cx="998" cy="552"/>
            </a:xfrm>
          </p:grpSpPr>
          <p:grpSp>
            <p:nvGrpSpPr>
              <p:cNvPr id="34932" name="Group 128"/>
              <p:cNvGrpSpPr>
                <a:grpSpLocks/>
              </p:cNvGrpSpPr>
              <p:nvPr/>
            </p:nvGrpSpPr>
            <p:grpSpPr bwMode="auto">
              <a:xfrm>
                <a:off x="1701" y="2976"/>
                <a:ext cx="385" cy="408"/>
                <a:chOff x="1293" y="2251"/>
                <a:chExt cx="385" cy="408"/>
              </a:xfrm>
            </p:grpSpPr>
            <p:sp>
              <p:nvSpPr>
                <p:cNvPr id="3494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293" y="2251"/>
                  <a:ext cx="272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303" y="2312"/>
                  <a:ext cx="37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34933" name="Oval 129"/>
              <p:cNvSpPr>
                <a:spLocks noChangeArrowheads="1"/>
              </p:cNvSpPr>
              <p:nvPr/>
            </p:nvSpPr>
            <p:spPr bwMode="auto">
              <a:xfrm>
                <a:off x="1611" y="3151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34" name="Oval 130"/>
              <p:cNvSpPr>
                <a:spLocks noChangeArrowheads="1"/>
              </p:cNvSpPr>
              <p:nvPr/>
            </p:nvSpPr>
            <p:spPr bwMode="auto">
              <a:xfrm>
                <a:off x="1610" y="3287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Line 131"/>
              <p:cNvSpPr>
                <a:spLocks noChangeShapeType="1"/>
              </p:cNvSpPr>
              <p:nvPr/>
            </p:nvSpPr>
            <p:spPr bwMode="auto">
              <a:xfrm>
                <a:off x="1247" y="3195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6" name="Line 132"/>
              <p:cNvSpPr>
                <a:spLocks noChangeShapeType="1"/>
              </p:cNvSpPr>
              <p:nvPr/>
            </p:nvSpPr>
            <p:spPr bwMode="auto">
              <a:xfrm>
                <a:off x="1429" y="333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7" name="Line 133"/>
              <p:cNvSpPr>
                <a:spLocks noChangeShapeType="1"/>
              </p:cNvSpPr>
              <p:nvPr/>
            </p:nvSpPr>
            <p:spPr bwMode="auto">
              <a:xfrm>
                <a:off x="1247" y="3467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8" name="Line 134"/>
              <p:cNvSpPr>
                <a:spLocks noChangeShapeType="1"/>
              </p:cNvSpPr>
              <p:nvPr/>
            </p:nvSpPr>
            <p:spPr bwMode="auto">
              <a:xfrm>
                <a:off x="1429" y="306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39" name="Line 135"/>
              <p:cNvSpPr>
                <a:spLocks noChangeShapeType="1"/>
              </p:cNvSpPr>
              <p:nvPr/>
            </p:nvSpPr>
            <p:spPr bwMode="auto">
              <a:xfrm>
                <a:off x="1247" y="293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136"/>
              <p:cNvSpPr>
                <a:spLocks noChangeShapeType="1"/>
              </p:cNvSpPr>
              <p:nvPr/>
            </p:nvSpPr>
            <p:spPr bwMode="auto">
              <a:xfrm>
                <a:off x="1973" y="320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137"/>
              <p:cNvSpPr>
                <a:spLocks noChangeShapeType="1"/>
              </p:cNvSpPr>
              <p:nvPr/>
            </p:nvSpPr>
            <p:spPr bwMode="auto">
              <a:xfrm>
                <a:off x="1429" y="3324"/>
                <a:ext cx="0" cy="1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42" name="Line 138"/>
              <p:cNvSpPr>
                <a:spLocks noChangeShapeType="1"/>
              </p:cNvSpPr>
              <p:nvPr/>
            </p:nvSpPr>
            <p:spPr bwMode="auto">
              <a:xfrm>
                <a:off x="1429" y="2923"/>
                <a:ext cx="0" cy="1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23" name="Text Box 81"/>
            <p:cNvSpPr txBox="1">
              <a:spLocks noChangeArrowheads="1"/>
            </p:cNvSpPr>
            <p:nvPr/>
          </p:nvSpPr>
          <p:spPr bwMode="auto">
            <a:xfrm>
              <a:off x="1474" y="1298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endParaRPr lang="en-US" altLang="zh-CN" sz="2000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34924" name="Group 194"/>
            <p:cNvGrpSpPr>
              <a:grpSpLocks/>
            </p:cNvGrpSpPr>
            <p:nvPr/>
          </p:nvGrpSpPr>
          <p:grpSpPr bwMode="auto">
            <a:xfrm>
              <a:off x="126" y="1026"/>
              <a:ext cx="500" cy="816"/>
              <a:chOff x="4104" y="1253"/>
              <a:chExt cx="500" cy="816"/>
            </a:xfrm>
          </p:grpSpPr>
          <p:sp>
            <p:nvSpPr>
              <p:cNvPr id="34925" name="Text Box 81"/>
              <p:cNvSpPr txBox="1">
                <a:spLocks noChangeArrowheads="1"/>
              </p:cNvSpPr>
              <p:nvPr/>
            </p:nvSpPr>
            <p:spPr bwMode="auto">
              <a:xfrm>
                <a:off x="4134" y="125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4926" name="Group 196"/>
              <p:cNvGrpSpPr>
                <a:grpSpLocks/>
              </p:cNvGrpSpPr>
              <p:nvPr/>
            </p:nvGrpSpPr>
            <p:grpSpPr bwMode="auto">
              <a:xfrm>
                <a:off x="4104" y="1547"/>
                <a:ext cx="499" cy="250"/>
                <a:chOff x="3424" y="1480"/>
                <a:chExt cx="499" cy="250"/>
              </a:xfrm>
            </p:grpSpPr>
            <p:sp>
              <p:nvSpPr>
                <p:cNvPr id="3493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2A</a:t>
                  </a:r>
                </a:p>
              </p:txBody>
            </p:sp>
            <p:sp>
              <p:nvSpPr>
                <p:cNvPr id="34931" name="Line 198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27" name="Group 199"/>
              <p:cNvGrpSpPr>
                <a:grpSpLocks/>
              </p:cNvGrpSpPr>
              <p:nvPr/>
            </p:nvGrpSpPr>
            <p:grpSpPr bwMode="auto">
              <a:xfrm>
                <a:off x="4105" y="1819"/>
                <a:ext cx="499" cy="250"/>
                <a:chOff x="3424" y="1480"/>
                <a:chExt cx="499" cy="250"/>
              </a:xfrm>
            </p:grpSpPr>
            <p:sp>
              <p:nvSpPr>
                <p:cNvPr id="3492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2B</a:t>
                  </a:r>
                </a:p>
              </p:txBody>
            </p:sp>
            <p:sp>
              <p:nvSpPr>
                <p:cNvPr id="34929" name="Line 201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5021" name="Group 205"/>
          <p:cNvGrpSpPr>
            <a:grpSpLocks/>
          </p:cNvGrpSpPr>
          <p:nvPr/>
        </p:nvGrpSpPr>
        <p:grpSpPr bwMode="auto">
          <a:xfrm>
            <a:off x="323850" y="2852738"/>
            <a:ext cx="3313113" cy="1236662"/>
            <a:chOff x="204" y="1797"/>
            <a:chExt cx="2087" cy="779"/>
          </a:xfrm>
        </p:grpSpPr>
        <p:grpSp>
          <p:nvGrpSpPr>
            <p:cNvPr id="34900" name="Group 162"/>
            <p:cNvGrpSpPr>
              <a:grpSpLocks/>
            </p:cNvGrpSpPr>
            <p:nvPr/>
          </p:nvGrpSpPr>
          <p:grpSpPr bwMode="auto">
            <a:xfrm>
              <a:off x="431" y="2032"/>
              <a:ext cx="1640" cy="544"/>
              <a:chOff x="658" y="3022"/>
              <a:chExt cx="1640" cy="544"/>
            </a:xfrm>
          </p:grpSpPr>
          <p:grpSp>
            <p:nvGrpSpPr>
              <p:cNvPr id="34906" name="Group 154"/>
              <p:cNvGrpSpPr>
                <a:grpSpLocks/>
              </p:cNvGrpSpPr>
              <p:nvPr/>
            </p:nvGrpSpPr>
            <p:grpSpPr bwMode="auto">
              <a:xfrm>
                <a:off x="1020" y="3158"/>
                <a:ext cx="385" cy="408"/>
                <a:chOff x="1020" y="3158"/>
                <a:chExt cx="385" cy="408"/>
              </a:xfrm>
            </p:grpSpPr>
            <p:grpSp>
              <p:nvGrpSpPr>
                <p:cNvPr id="34918" name="Group 141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92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21" name="Text Box 1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919" name="Oval 145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907" name="Line 146"/>
              <p:cNvSpPr>
                <a:spLocks noChangeShapeType="1"/>
              </p:cNvSpPr>
              <p:nvPr/>
            </p:nvSpPr>
            <p:spPr bwMode="auto">
              <a:xfrm>
                <a:off x="1474" y="302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8" name="Line 149"/>
              <p:cNvSpPr>
                <a:spLocks noChangeShapeType="1"/>
              </p:cNvSpPr>
              <p:nvPr/>
            </p:nvSpPr>
            <p:spPr bwMode="auto">
              <a:xfrm>
                <a:off x="2026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Line 151"/>
              <p:cNvSpPr>
                <a:spLocks noChangeShapeType="1"/>
              </p:cNvSpPr>
              <p:nvPr/>
            </p:nvSpPr>
            <p:spPr bwMode="auto">
              <a:xfrm>
                <a:off x="1383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0" name="Line 152"/>
              <p:cNvSpPr>
                <a:spLocks noChangeShapeType="1"/>
              </p:cNvSpPr>
              <p:nvPr/>
            </p:nvSpPr>
            <p:spPr bwMode="auto">
              <a:xfrm>
                <a:off x="1482" y="3022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911" name="Group 155"/>
              <p:cNvGrpSpPr>
                <a:grpSpLocks/>
              </p:cNvGrpSpPr>
              <p:nvPr/>
            </p:nvGrpSpPr>
            <p:grpSpPr bwMode="auto">
              <a:xfrm>
                <a:off x="1655" y="3158"/>
                <a:ext cx="385" cy="408"/>
                <a:chOff x="1020" y="3158"/>
                <a:chExt cx="385" cy="408"/>
              </a:xfrm>
            </p:grpSpPr>
            <p:grpSp>
              <p:nvGrpSpPr>
                <p:cNvPr id="34914" name="Group 156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916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1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915" name="Oval 159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912" name="Line 160"/>
              <p:cNvSpPr>
                <a:spLocks noChangeShapeType="1"/>
              </p:cNvSpPr>
              <p:nvPr/>
            </p:nvSpPr>
            <p:spPr bwMode="auto">
              <a:xfrm>
                <a:off x="658" y="3369"/>
                <a:ext cx="3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3" name="Oval 161"/>
              <p:cNvSpPr>
                <a:spLocks noChangeArrowheads="1"/>
              </p:cNvSpPr>
              <p:nvPr/>
            </p:nvSpPr>
            <p:spPr bwMode="auto">
              <a:xfrm>
                <a:off x="1458" y="333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901" name="Text Box 81"/>
            <p:cNvSpPr txBox="1">
              <a:spLocks noChangeArrowheads="1"/>
            </p:cNvSpPr>
            <p:nvPr/>
          </p:nvSpPr>
          <p:spPr bwMode="auto">
            <a:xfrm>
              <a:off x="204" y="209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902" name="Text Box 81"/>
            <p:cNvSpPr txBox="1">
              <a:spLocks noChangeArrowheads="1"/>
            </p:cNvSpPr>
            <p:nvPr/>
          </p:nvSpPr>
          <p:spPr bwMode="auto">
            <a:xfrm>
              <a:off x="1927" y="2137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34903" name="Group 204"/>
            <p:cNvGrpSpPr>
              <a:grpSpLocks/>
            </p:cNvGrpSpPr>
            <p:nvPr/>
          </p:nvGrpSpPr>
          <p:grpSpPr bwMode="auto">
            <a:xfrm>
              <a:off x="1928" y="1797"/>
              <a:ext cx="363" cy="250"/>
              <a:chOff x="1928" y="1797"/>
              <a:chExt cx="363" cy="250"/>
            </a:xfrm>
          </p:grpSpPr>
          <p:sp>
            <p:nvSpPr>
              <p:cNvPr id="34904" name="Line 147"/>
              <p:cNvSpPr>
                <a:spLocks noChangeShapeType="1"/>
              </p:cNvSpPr>
              <p:nvPr/>
            </p:nvSpPr>
            <p:spPr bwMode="auto">
              <a:xfrm>
                <a:off x="2018" y="183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Text Box 81"/>
              <p:cNvSpPr txBox="1">
                <a:spLocks noChangeArrowheads="1"/>
              </p:cNvSpPr>
              <p:nvPr/>
            </p:nvSpPr>
            <p:spPr bwMode="auto">
              <a:xfrm>
                <a:off x="1928" y="179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</p:grpSp>
      <p:grpSp>
        <p:nvGrpSpPr>
          <p:cNvPr id="35022" name="Group 206"/>
          <p:cNvGrpSpPr>
            <a:grpSpLocks/>
          </p:cNvGrpSpPr>
          <p:nvPr/>
        </p:nvGrpSpPr>
        <p:grpSpPr bwMode="auto">
          <a:xfrm>
            <a:off x="323850" y="3921125"/>
            <a:ext cx="3313113" cy="1236663"/>
            <a:chOff x="204" y="1797"/>
            <a:chExt cx="2087" cy="779"/>
          </a:xfrm>
        </p:grpSpPr>
        <p:grpSp>
          <p:nvGrpSpPr>
            <p:cNvPr id="34878" name="Group 207"/>
            <p:cNvGrpSpPr>
              <a:grpSpLocks/>
            </p:cNvGrpSpPr>
            <p:nvPr/>
          </p:nvGrpSpPr>
          <p:grpSpPr bwMode="auto">
            <a:xfrm>
              <a:off x="431" y="2032"/>
              <a:ext cx="1640" cy="544"/>
              <a:chOff x="658" y="3022"/>
              <a:chExt cx="1640" cy="544"/>
            </a:xfrm>
          </p:grpSpPr>
          <p:grpSp>
            <p:nvGrpSpPr>
              <p:cNvPr id="34884" name="Group 208"/>
              <p:cNvGrpSpPr>
                <a:grpSpLocks/>
              </p:cNvGrpSpPr>
              <p:nvPr/>
            </p:nvGrpSpPr>
            <p:grpSpPr bwMode="auto">
              <a:xfrm>
                <a:off x="1020" y="3158"/>
                <a:ext cx="385" cy="408"/>
                <a:chOff x="1020" y="3158"/>
                <a:chExt cx="385" cy="408"/>
              </a:xfrm>
            </p:grpSpPr>
            <p:grpSp>
              <p:nvGrpSpPr>
                <p:cNvPr id="34896" name="Group 209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898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9" name="Text Box 2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897" name="Oval 212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85" name="Line 213"/>
              <p:cNvSpPr>
                <a:spLocks noChangeShapeType="1"/>
              </p:cNvSpPr>
              <p:nvPr/>
            </p:nvSpPr>
            <p:spPr bwMode="auto">
              <a:xfrm>
                <a:off x="1474" y="302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6" name="Line 214"/>
              <p:cNvSpPr>
                <a:spLocks noChangeShapeType="1"/>
              </p:cNvSpPr>
              <p:nvPr/>
            </p:nvSpPr>
            <p:spPr bwMode="auto">
              <a:xfrm>
                <a:off x="2026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7" name="Line 215"/>
              <p:cNvSpPr>
                <a:spLocks noChangeShapeType="1"/>
              </p:cNvSpPr>
              <p:nvPr/>
            </p:nvSpPr>
            <p:spPr bwMode="auto">
              <a:xfrm>
                <a:off x="1383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8" name="Line 216"/>
              <p:cNvSpPr>
                <a:spLocks noChangeShapeType="1"/>
              </p:cNvSpPr>
              <p:nvPr/>
            </p:nvSpPr>
            <p:spPr bwMode="auto">
              <a:xfrm>
                <a:off x="1482" y="3022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89" name="Group 217"/>
              <p:cNvGrpSpPr>
                <a:grpSpLocks/>
              </p:cNvGrpSpPr>
              <p:nvPr/>
            </p:nvGrpSpPr>
            <p:grpSpPr bwMode="auto">
              <a:xfrm>
                <a:off x="1655" y="3158"/>
                <a:ext cx="385" cy="408"/>
                <a:chOff x="1020" y="3158"/>
                <a:chExt cx="385" cy="408"/>
              </a:xfrm>
            </p:grpSpPr>
            <p:grpSp>
              <p:nvGrpSpPr>
                <p:cNvPr id="34892" name="Group 218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894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5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893" name="Oval 221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90" name="Line 222"/>
              <p:cNvSpPr>
                <a:spLocks noChangeShapeType="1"/>
              </p:cNvSpPr>
              <p:nvPr/>
            </p:nvSpPr>
            <p:spPr bwMode="auto">
              <a:xfrm>
                <a:off x="658" y="3369"/>
                <a:ext cx="3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Oval 223"/>
              <p:cNvSpPr>
                <a:spLocks noChangeArrowheads="1"/>
              </p:cNvSpPr>
              <p:nvPr/>
            </p:nvSpPr>
            <p:spPr bwMode="auto">
              <a:xfrm>
                <a:off x="1458" y="333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79" name="Text Box 81"/>
            <p:cNvSpPr txBox="1">
              <a:spLocks noChangeArrowheads="1"/>
            </p:cNvSpPr>
            <p:nvPr/>
          </p:nvSpPr>
          <p:spPr bwMode="auto">
            <a:xfrm>
              <a:off x="204" y="209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80" name="Text Box 81"/>
            <p:cNvSpPr txBox="1">
              <a:spLocks noChangeArrowheads="1"/>
            </p:cNvSpPr>
            <p:nvPr/>
          </p:nvSpPr>
          <p:spPr bwMode="auto">
            <a:xfrm>
              <a:off x="1927" y="2137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34881" name="Group 226"/>
            <p:cNvGrpSpPr>
              <a:grpSpLocks/>
            </p:cNvGrpSpPr>
            <p:nvPr/>
          </p:nvGrpSpPr>
          <p:grpSpPr bwMode="auto">
            <a:xfrm>
              <a:off x="1928" y="1797"/>
              <a:ext cx="363" cy="250"/>
              <a:chOff x="1928" y="1797"/>
              <a:chExt cx="363" cy="250"/>
            </a:xfrm>
          </p:grpSpPr>
          <p:sp>
            <p:nvSpPr>
              <p:cNvPr id="34882" name="Line 227"/>
              <p:cNvSpPr>
                <a:spLocks noChangeShapeType="1"/>
              </p:cNvSpPr>
              <p:nvPr/>
            </p:nvSpPr>
            <p:spPr bwMode="auto">
              <a:xfrm>
                <a:off x="2018" y="183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3" name="Text Box 81"/>
              <p:cNvSpPr txBox="1">
                <a:spLocks noChangeArrowheads="1"/>
              </p:cNvSpPr>
              <p:nvPr/>
            </p:nvSpPr>
            <p:spPr bwMode="auto">
              <a:xfrm>
                <a:off x="1928" y="179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35045" name="Group 229"/>
          <p:cNvGrpSpPr>
            <a:grpSpLocks/>
          </p:cNvGrpSpPr>
          <p:nvPr/>
        </p:nvGrpSpPr>
        <p:grpSpPr bwMode="auto">
          <a:xfrm>
            <a:off x="323850" y="5013325"/>
            <a:ext cx="3313113" cy="1236663"/>
            <a:chOff x="204" y="1797"/>
            <a:chExt cx="2087" cy="779"/>
          </a:xfrm>
        </p:grpSpPr>
        <p:grpSp>
          <p:nvGrpSpPr>
            <p:cNvPr id="34856" name="Group 230"/>
            <p:cNvGrpSpPr>
              <a:grpSpLocks/>
            </p:cNvGrpSpPr>
            <p:nvPr/>
          </p:nvGrpSpPr>
          <p:grpSpPr bwMode="auto">
            <a:xfrm>
              <a:off x="431" y="2032"/>
              <a:ext cx="1640" cy="544"/>
              <a:chOff x="658" y="3022"/>
              <a:chExt cx="1640" cy="544"/>
            </a:xfrm>
          </p:grpSpPr>
          <p:grpSp>
            <p:nvGrpSpPr>
              <p:cNvPr id="34862" name="Group 231"/>
              <p:cNvGrpSpPr>
                <a:grpSpLocks/>
              </p:cNvGrpSpPr>
              <p:nvPr/>
            </p:nvGrpSpPr>
            <p:grpSpPr bwMode="auto">
              <a:xfrm>
                <a:off x="1020" y="3158"/>
                <a:ext cx="385" cy="408"/>
                <a:chOff x="1020" y="3158"/>
                <a:chExt cx="385" cy="408"/>
              </a:xfrm>
            </p:grpSpPr>
            <p:grpSp>
              <p:nvGrpSpPr>
                <p:cNvPr id="34874" name="Group 232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876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7" name="Text Box 2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875" name="Oval 235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63" name="Line 236"/>
              <p:cNvSpPr>
                <a:spLocks noChangeShapeType="1"/>
              </p:cNvSpPr>
              <p:nvPr/>
            </p:nvSpPr>
            <p:spPr bwMode="auto">
              <a:xfrm>
                <a:off x="1474" y="302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4" name="Line 237"/>
              <p:cNvSpPr>
                <a:spLocks noChangeShapeType="1"/>
              </p:cNvSpPr>
              <p:nvPr/>
            </p:nvSpPr>
            <p:spPr bwMode="auto">
              <a:xfrm>
                <a:off x="2026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5" name="Line 238"/>
              <p:cNvSpPr>
                <a:spLocks noChangeShapeType="1"/>
              </p:cNvSpPr>
              <p:nvPr/>
            </p:nvSpPr>
            <p:spPr bwMode="auto">
              <a:xfrm>
                <a:off x="1383" y="336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Line 239"/>
              <p:cNvSpPr>
                <a:spLocks noChangeShapeType="1"/>
              </p:cNvSpPr>
              <p:nvPr/>
            </p:nvSpPr>
            <p:spPr bwMode="auto">
              <a:xfrm>
                <a:off x="1482" y="3022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67" name="Group 240"/>
              <p:cNvGrpSpPr>
                <a:grpSpLocks/>
              </p:cNvGrpSpPr>
              <p:nvPr/>
            </p:nvGrpSpPr>
            <p:grpSpPr bwMode="auto">
              <a:xfrm>
                <a:off x="1655" y="3158"/>
                <a:ext cx="385" cy="408"/>
                <a:chOff x="1020" y="3158"/>
                <a:chExt cx="385" cy="408"/>
              </a:xfrm>
            </p:grpSpPr>
            <p:grpSp>
              <p:nvGrpSpPr>
                <p:cNvPr id="34870" name="Group 241"/>
                <p:cNvGrpSpPr>
                  <a:grpSpLocks/>
                </p:cNvGrpSpPr>
                <p:nvPr/>
              </p:nvGrpSpPr>
              <p:grpSpPr bwMode="auto">
                <a:xfrm>
                  <a:off x="1020" y="3158"/>
                  <a:ext cx="385" cy="408"/>
                  <a:chOff x="1293" y="2251"/>
                  <a:chExt cx="385" cy="408"/>
                </a:xfrm>
              </p:grpSpPr>
              <p:sp>
                <p:nvSpPr>
                  <p:cNvPr id="34872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251"/>
                    <a:ext cx="272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3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3" y="2312"/>
                    <a:ext cx="375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4871" name="Oval 244"/>
                <p:cNvSpPr>
                  <a:spLocks noChangeArrowheads="1"/>
                </p:cNvSpPr>
                <p:nvPr/>
              </p:nvSpPr>
              <p:spPr bwMode="auto">
                <a:xfrm>
                  <a:off x="1293" y="3323"/>
                  <a:ext cx="90" cy="90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68" name="Line 245"/>
              <p:cNvSpPr>
                <a:spLocks noChangeShapeType="1"/>
              </p:cNvSpPr>
              <p:nvPr/>
            </p:nvSpPr>
            <p:spPr bwMode="auto">
              <a:xfrm>
                <a:off x="658" y="3369"/>
                <a:ext cx="3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9" name="Oval 246"/>
              <p:cNvSpPr>
                <a:spLocks noChangeArrowheads="1"/>
              </p:cNvSpPr>
              <p:nvPr/>
            </p:nvSpPr>
            <p:spPr bwMode="auto">
              <a:xfrm>
                <a:off x="1458" y="333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57" name="Text Box 81"/>
            <p:cNvSpPr txBox="1">
              <a:spLocks noChangeArrowheads="1"/>
            </p:cNvSpPr>
            <p:nvPr/>
          </p:nvSpPr>
          <p:spPr bwMode="auto">
            <a:xfrm>
              <a:off x="204" y="209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" name="Text Box 81"/>
            <p:cNvSpPr txBox="1">
              <a:spLocks noChangeArrowheads="1"/>
            </p:cNvSpPr>
            <p:nvPr/>
          </p:nvSpPr>
          <p:spPr bwMode="auto">
            <a:xfrm>
              <a:off x="1927" y="2137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4859" name="Group 249"/>
            <p:cNvGrpSpPr>
              <a:grpSpLocks/>
            </p:cNvGrpSpPr>
            <p:nvPr/>
          </p:nvGrpSpPr>
          <p:grpSpPr bwMode="auto">
            <a:xfrm>
              <a:off x="1928" y="1797"/>
              <a:ext cx="363" cy="250"/>
              <a:chOff x="1928" y="1797"/>
              <a:chExt cx="363" cy="250"/>
            </a:xfrm>
          </p:grpSpPr>
          <p:sp>
            <p:nvSpPr>
              <p:cNvPr id="34860" name="Line 250"/>
              <p:cNvSpPr>
                <a:spLocks noChangeShapeType="1"/>
              </p:cNvSpPr>
              <p:nvPr/>
            </p:nvSpPr>
            <p:spPr bwMode="auto">
              <a:xfrm>
                <a:off x="2018" y="183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Text Box 81"/>
              <p:cNvSpPr txBox="1">
                <a:spLocks noChangeArrowheads="1"/>
              </p:cNvSpPr>
              <p:nvPr/>
            </p:nvSpPr>
            <p:spPr bwMode="auto">
              <a:xfrm>
                <a:off x="1928" y="179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35100" name="Group 284"/>
          <p:cNvGrpSpPr>
            <a:grpSpLocks/>
          </p:cNvGrpSpPr>
          <p:nvPr/>
        </p:nvGrpSpPr>
        <p:grpSpPr bwMode="auto">
          <a:xfrm>
            <a:off x="4560888" y="4076700"/>
            <a:ext cx="2100262" cy="1079500"/>
            <a:chOff x="2963" y="2387"/>
            <a:chExt cx="1323" cy="680"/>
          </a:xfrm>
        </p:grpSpPr>
        <p:grpSp>
          <p:nvGrpSpPr>
            <p:cNvPr id="34841" name="Group 182"/>
            <p:cNvGrpSpPr>
              <a:grpSpLocks/>
            </p:cNvGrpSpPr>
            <p:nvPr/>
          </p:nvGrpSpPr>
          <p:grpSpPr bwMode="auto">
            <a:xfrm>
              <a:off x="3923" y="2545"/>
              <a:ext cx="363" cy="250"/>
              <a:chOff x="4694" y="1979"/>
              <a:chExt cx="363" cy="250"/>
            </a:xfrm>
          </p:grpSpPr>
          <p:sp>
            <p:nvSpPr>
              <p:cNvPr id="34854" name="Text Box 81"/>
              <p:cNvSpPr txBox="1">
                <a:spLocks noChangeArrowheads="1"/>
              </p:cNvSpPr>
              <p:nvPr/>
            </p:nvSpPr>
            <p:spPr bwMode="auto">
              <a:xfrm>
                <a:off x="4694" y="1979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4855" name="Line 184"/>
              <p:cNvSpPr>
                <a:spLocks noChangeShapeType="1"/>
              </p:cNvSpPr>
              <p:nvPr/>
            </p:nvSpPr>
            <p:spPr bwMode="auto">
              <a:xfrm>
                <a:off x="4764" y="2008"/>
                <a:ext cx="182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42" name="Group 278"/>
            <p:cNvGrpSpPr>
              <a:grpSpLocks/>
            </p:cNvGrpSpPr>
            <p:nvPr/>
          </p:nvGrpSpPr>
          <p:grpSpPr bwMode="auto">
            <a:xfrm>
              <a:off x="2963" y="2387"/>
              <a:ext cx="1005" cy="680"/>
              <a:chOff x="2963" y="2387"/>
              <a:chExt cx="1005" cy="680"/>
            </a:xfrm>
          </p:grpSpPr>
          <p:sp>
            <p:nvSpPr>
              <p:cNvPr id="34843" name="Oval 144"/>
              <p:cNvSpPr>
                <a:spLocks noChangeArrowheads="1"/>
              </p:cNvSpPr>
              <p:nvPr/>
            </p:nvSpPr>
            <p:spPr bwMode="auto">
              <a:xfrm>
                <a:off x="3606" y="2622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4" name="Line 150"/>
              <p:cNvSpPr>
                <a:spLocks noChangeShapeType="1"/>
              </p:cNvSpPr>
              <p:nvPr/>
            </p:nvSpPr>
            <p:spPr bwMode="auto">
              <a:xfrm>
                <a:off x="3152" y="261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260"/>
              <p:cNvSpPr>
                <a:spLocks noChangeShapeType="1"/>
              </p:cNvSpPr>
              <p:nvPr/>
            </p:nvSpPr>
            <p:spPr bwMode="auto">
              <a:xfrm>
                <a:off x="2971" y="2795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6" name="Line 261"/>
              <p:cNvSpPr>
                <a:spLocks noChangeShapeType="1"/>
              </p:cNvSpPr>
              <p:nvPr/>
            </p:nvSpPr>
            <p:spPr bwMode="auto">
              <a:xfrm>
                <a:off x="3145" y="292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7" name="Line 262"/>
              <p:cNvSpPr>
                <a:spLocks noChangeShapeType="1"/>
              </p:cNvSpPr>
              <p:nvPr/>
            </p:nvSpPr>
            <p:spPr bwMode="auto">
              <a:xfrm>
                <a:off x="2963" y="3059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8" name="Line 264"/>
              <p:cNvSpPr>
                <a:spLocks noChangeShapeType="1"/>
              </p:cNvSpPr>
              <p:nvPr/>
            </p:nvSpPr>
            <p:spPr bwMode="auto">
              <a:xfrm>
                <a:off x="2971" y="252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Rectangle 256"/>
              <p:cNvSpPr>
                <a:spLocks noChangeArrowheads="1"/>
              </p:cNvSpPr>
              <p:nvPr/>
            </p:nvSpPr>
            <p:spPr bwMode="auto">
              <a:xfrm>
                <a:off x="3333" y="2387"/>
                <a:ext cx="272" cy="590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0" name="Text Box 257"/>
              <p:cNvSpPr txBox="1">
                <a:spLocks noChangeArrowheads="1"/>
              </p:cNvSpPr>
              <p:nvPr/>
            </p:nvSpPr>
            <p:spPr bwMode="auto">
              <a:xfrm>
                <a:off x="3349" y="2507"/>
                <a:ext cx="3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34851" name="Line 265"/>
              <p:cNvSpPr>
                <a:spLocks noChangeShapeType="1"/>
              </p:cNvSpPr>
              <p:nvPr/>
            </p:nvSpPr>
            <p:spPr bwMode="auto">
              <a:xfrm>
                <a:off x="3696" y="266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Line 266"/>
              <p:cNvSpPr>
                <a:spLocks noChangeShapeType="1"/>
              </p:cNvSpPr>
              <p:nvPr/>
            </p:nvSpPr>
            <p:spPr bwMode="auto">
              <a:xfrm>
                <a:off x="3145" y="2916"/>
                <a:ext cx="0" cy="1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Line 267"/>
              <p:cNvSpPr>
                <a:spLocks noChangeShapeType="1"/>
              </p:cNvSpPr>
              <p:nvPr/>
            </p:nvSpPr>
            <p:spPr bwMode="auto">
              <a:xfrm>
                <a:off x="3152" y="2523"/>
                <a:ext cx="0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099" name="Group 283"/>
          <p:cNvGrpSpPr>
            <a:grpSpLocks/>
          </p:cNvGrpSpPr>
          <p:nvPr/>
        </p:nvGrpSpPr>
        <p:grpSpPr bwMode="auto">
          <a:xfrm>
            <a:off x="4068763" y="4064000"/>
            <a:ext cx="576262" cy="1236663"/>
            <a:chOff x="2653" y="2379"/>
            <a:chExt cx="363" cy="779"/>
          </a:xfrm>
        </p:grpSpPr>
        <p:sp>
          <p:nvSpPr>
            <p:cNvPr id="34836" name="Text Box 81"/>
            <p:cNvSpPr txBox="1">
              <a:spLocks noChangeArrowheads="1"/>
            </p:cNvSpPr>
            <p:nvPr/>
          </p:nvSpPr>
          <p:spPr bwMode="auto">
            <a:xfrm>
              <a:off x="2653" y="264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4837" name="Text Box 81"/>
            <p:cNvSpPr txBox="1">
              <a:spLocks noChangeArrowheads="1"/>
            </p:cNvSpPr>
            <p:nvPr/>
          </p:nvSpPr>
          <p:spPr bwMode="auto">
            <a:xfrm>
              <a:off x="2653" y="2908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4838" name="Group 282"/>
            <p:cNvGrpSpPr>
              <a:grpSpLocks/>
            </p:cNvGrpSpPr>
            <p:nvPr/>
          </p:nvGrpSpPr>
          <p:grpSpPr bwMode="auto">
            <a:xfrm>
              <a:off x="2653" y="2379"/>
              <a:ext cx="363" cy="250"/>
              <a:chOff x="2653" y="3838"/>
              <a:chExt cx="363" cy="250"/>
            </a:xfrm>
          </p:grpSpPr>
          <p:sp>
            <p:nvSpPr>
              <p:cNvPr id="34839" name="Text Box 81"/>
              <p:cNvSpPr txBox="1">
                <a:spLocks noChangeArrowheads="1"/>
              </p:cNvSpPr>
              <p:nvPr/>
            </p:nvSpPr>
            <p:spPr bwMode="auto">
              <a:xfrm>
                <a:off x="2653" y="3838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4840" name="Line 281"/>
              <p:cNvSpPr>
                <a:spLocks noChangeShapeType="1"/>
              </p:cNvSpPr>
              <p:nvPr/>
            </p:nvSpPr>
            <p:spPr bwMode="auto">
              <a:xfrm>
                <a:off x="2744" y="3870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102" name="Group 286"/>
          <p:cNvGrpSpPr>
            <a:grpSpLocks/>
          </p:cNvGrpSpPr>
          <p:nvPr/>
        </p:nvGrpSpPr>
        <p:grpSpPr bwMode="auto">
          <a:xfrm>
            <a:off x="4716463" y="3176588"/>
            <a:ext cx="438150" cy="973137"/>
            <a:chOff x="2971" y="2001"/>
            <a:chExt cx="276" cy="613"/>
          </a:xfrm>
        </p:grpSpPr>
        <p:sp>
          <p:nvSpPr>
            <p:cNvPr id="34833" name="Line 148"/>
            <p:cNvSpPr>
              <a:spLocks noChangeShapeType="1"/>
            </p:cNvSpPr>
            <p:nvPr/>
          </p:nvSpPr>
          <p:spPr bwMode="auto">
            <a:xfrm>
              <a:off x="3107" y="2614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53"/>
            <p:cNvSpPr>
              <a:spLocks noChangeShapeType="1"/>
            </p:cNvSpPr>
            <p:nvPr/>
          </p:nvSpPr>
          <p:spPr bwMode="auto">
            <a:xfrm>
              <a:off x="3115" y="2296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Text Box 285"/>
            <p:cNvSpPr txBox="1">
              <a:spLocks noChangeArrowheads="1"/>
            </p:cNvSpPr>
            <p:nvPr/>
          </p:nvSpPr>
          <p:spPr bwMode="auto">
            <a:xfrm>
              <a:off x="2971" y="200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3348038" y="2060575"/>
            <a:ext cx="2087562" cy="576263"/>
          </a:xfrm>
          <a:prstGeom prst="wedgeRoundRectCallout">
            <a:avLst>
              <a:gd name="adj1" fmla="val 41940"/>
              <a:gd name="adj2" fmla="val 228787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对应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最小项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5875" name="Rectangle 16"/>
          <p:cNvSpPr>
            <a:spLocks noChangeArrowheads="1"/>
          </p:cNvSpPr>
          <p:nvPr/>
        </p:nvSpPr>
        <p:spPr bwMode="auto">
          <a:xfrm>
            <a:off x="396875" y="10525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* 用</a:t>
            </a:r>
            <a:r>
              <a:rPr lang="en-US" altLang="zh-CN">
                <a:latin typeface="Times New Roman" pitchFamily="18" charset="0"/>
              </a:rPr>
              <a:t>3-8</a:t>
            </a:r>
            <a:r>
              <a:rPr lang="zh-CN" altLang="en-US"/>
              <a:t>译码器实现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位全加</a:t>
            </a:r>
            <a:r>
              <a:rPr lang="zh-CN" altLang="en-US"/>
              <a:t>电路 </a:t>
            </a:r>
          </a:p>
        </p:txBody>
      </p: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539750" y="1700213"/>
            <a:ext cx="3168650" cy="3529012"/>
            <a:chOff x="249" y="1116"/>
            <a:chExt cx="1996" cy="2223"/>
          </a:xfrm>
        </p:grpSpPr>
        <p:sp>
          <p:nvSpPr>
            <p:cNvPr id="35945" name="Line 110"/>
            <p:cNvSpPr>
              <a:spLocks noChangeShapeType="1"/>
            </p:cNvSpPr>
            <p:nvPr/>
          </p:nvSpPr>
          <p:spPr bwMode="auto">
            <a:xfrm>
              <a:off x="295" y="3339"/>
              <a:ext cx="195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6" name="Line 111"/>
            <p:cNvSpPr>
              <a:spLocks noChangeShapeType="1"/>
            </p:cNvSpPr>
            <p:nvPr/>
          </p:nvSpPr>
          <p:spPr bwMode="auto">
            <a:xfrm>
              <a:off x="1383" y="1116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47" name="Group 55"/>
            <p:cNvGrpSpPr>
              <a:grpSpLocks/>
            </p:cNvGrpSpPr>
            <p:nvPr/>
          </p:nvGrpSpPr>
          <p:grpSpPr bwMode="auto">
            <a:xfrm>
              <a:off x="295" y="1116"/>
              <a:ext cx="1950" cy="318"/>
              <a:chOff x="295" y="1116"/>
              <a:chExt cx="1950" cy="318"/>
            </a:xfrm>
          </p:grpSpPr>
          <p:sp>
            <p:nvSpPr>
              <p:cNvPr id="35973" name="Line 80"/>
              <p:cNvSpPr>
                <a:spLocks noChangeShapeType="1"/>
              </p:cNvSpPr>
              <p:nvPr/>
            </p:nvSpPr>
            <p:spPr bwMode="auto">
              <a:xfrm>
                <a:off x="295" y="1116"/>
                <a:ext cx="1950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4" name="Line 81"/>
              <p:cNvSpPr>
                <a:spLocks noChangeShapeType="1"/>
              </p:cNvSpPr>
              <p:nvPr/>
            </p:nvSpPr>
            <p:spPr bwMode="auto">
              <a:xfrm>
                <a:off x="295" y="1434"/>
                <a:ext cx="195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Text Box 82"/>
              <p:cNvSpPr txBox="1">
                <a:spLocks noChangeArrowheads="1"/>
              </p:cNvSpPr>
              <p:nvPr/>
            </p:nvSpPr>
            <p:spPr bwMode="auto">
              <a:xfrm>
                <a:off x="1474" y="1146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C     S</a:t>
                </a:r>
              </a:p>
            </p:txBody>
          </p:sp>
          <p:sp>
            <p:nvSpPr>
              <p:cNvPr id="3" name="Text Box 82"/>
              <p:cNvSpPr txBox="1">
                <a:spLocks noChangeArrowheads="1"/>
              </p:cNvSpPr>
              <p:nvPr/>
            </p:nvSpPr>
            <p:spPr bwMode="auto">
              <a:xfrm>
                <a:off x="372" y="1149"/>
                <a:ext cx="9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A    B    C-1   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5948" name="Group 78"/>
            <p:cNvGrpSpPr>
              <a:grpSpLocks/>
            </p:cNvGrpSpPr>
            <p:nvPr/>
          </p:nvGrpSpPr>
          <p:grpSpPr bwMode="auto">
            <a:xfrm>
              <a:off x="249" y="1480"/>
              <a:ext cx="1929" cy="1814"/>
              <a:chOff x="249" y="1480"/>
              <a:chExt cx="1929" cy="1814"/>
            </a:xfrm>
          </p:grpSpPr>
          <p:grpSp>
            <p:nvGrpSpPr>
              <p:cNvPr id="35949" name="Group 56"/>
              <p:cNvGrpSpPr>
                <a:grpSpLocks/>
              </p:cNvGrpSpPr>
              <p:nvPr/>
            </p:nvGrpSpPr>
            <p:grpSpPr bwMode="auto">
              <a:xfrm>
                <a:off x="249" y="1480"/>
                <a:ext cx="1929" cy="288"/>
                <a:chOff x="249" y="1480"/>
                <a:chExt cx="1929" cy="288"/>
              </a:xfrm>
            </p:grpSpPr>
            <p:sp>
              <p:nvSpPr>
                <p:cNvPr id="35971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7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0" name="Group 57"/>
              <p:cNvGrpSpPr>
                <a:grpSpLocks/>
              </p:cNvGrpSpPr>
              <p:nvPr/>
            </p:nvGrpSpPr>
            <p:grpSpPr bwMode="auto">
              <a:xfrm>
                <a:off x="249" y="1691"/>
                <a:ext cx="1929" cy="288"/>
                <a:chOff x="249" y="1480"/>
                <a:chExt cx="1929" cy="288"/>
              </a:xfrm>
            </p:grpSpPr>
            <p:sp>
              <p:nvSpPr>
                <p:cNvPr id="35969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0     0     1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1" name="Group 60"/>
              <p:cNvGrpSpPr>
                <a:grpSpLocks/>
              </p:cNvGrpSpPr>
              <p:nvPr/>
            </p:nvGrpSpPr>
            <p:grpSpPr bwMode="auto">
              <a:xfrm>
                <a:off x="249" y="1917"/>
                <a:ext cx="1929" cy="288"/>
                <a:chOff x="249" y="1480"/>
                <a:chExt cx="1929" cy="288"/>
              </a:xfrm>
            </p:grpSpPr>
            <p:sp>
              <p:nvSpPr>
                <p:cNvPr id="35967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0     1     0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2" name="Group 63"/>
              <p:cNvGrpSpPr>
                <a:grpSpLocks/>
              </p:cNvGrpSpPr>
              <p:nvPr/>
            </p:nvGrpSpPr>
            <p:grpSpPr bwMode="auto">
              <a:xfrm>
                <a:off x="249" y="2128"/>
                <a:ext cx="1929" cy="288"/>
                <a:chOff x="249" y="1480"/>
                <a:chExt cx="1929" cy="288"/>
              </a:xfrm>
            </p:grpSpPr>
            <p:sp>
              <p:nvSpPr>
                <p:cNvPr id="35965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0     1     1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6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3" name="Group 66"/>
              <p:cNvGrpSpPr>
                <a:grpSpLocks/>
              </p:cNvGrpSpPr>
              <p:nvPr/>
            </p:nvGrpSpPr>
            <p:grpSpPr bwMode="auto">
              <a:xfrm>
                <a:off x="249" y="2358"/>
                <a:ext cx="1929" cy="288"/>
                <a:chOff x="249" y="1480"/>
                <a:chExt cx="1929" cy="288"/>
              </a:xfrm>
            </p:grpSpPr>
            <p:sp>
              <p:nvSpPr>
                <p:cNvPr id="35963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6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4" name="Group 69"/>
              <p:cNvGrpSpPr>
                <a:grpSpLocks/>
              </p:cNvGrpSpPr>
              <p:nvPr/>
            </p:nvGrpSpPr>
            <p:grpSpPr bwMode="auto">
              <a:xfrm>
                <a:off x="249" y="2569"/>
                <a:ext cx="1929" cy="288"/>
                <a:chOff x="249" y="1480"/>
                <a:chExt cx="1929" cy="288"/>
              </a:xfrm>
            </p:grpSpPr>
            <p:sp>
              <p:nvSpPr>
                <p:cNvPr id="35961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6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5" name="Group 72"/>
              <p:cNvGrpSpPr>
                <a:grpSpLocks/>
              </p:cNvGrpSpPr>
              <p:nvPr/>
            </p:nvGrpSpPr>
            <p:grpSpPr bwMode="auto">
              <a:xfrm>
                <a:off x="249" y="2795"/>
                <a:ext cx="1929" cy="288"/>
                <a:chOff x="249" y="1480"/>
                <a:chExt cx="1929" cy="288"/>
              </a:xfrm>
            </p:grpSpPr>
            <p:sp>
              <p:nvSpPr>
                <p:cNvPr id="35959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1     1     0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6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5956" name="Group 75"/>
              <p:cNvGrpSpPr>
                <a:grpSpLocks/>
              </p:cNvGrpSpPr>
              <p:nvPr/>
            </p:nvGrpSpPr>
            <p:grpSpPr bwMode="auto">
              <a:xfrm>
                <a:off x="249" y="3006"/>
                <a:ext cx="1929" cy="288"/>
                <a:chOff x="249" y="1480"/>
                <a:chExt cx="1929" cy="288"/>
              </a:xfrm>
            </p:grpSpPr>
            <p:sp>
              <p:nvSpPr>
                <p:cNvPr id="35957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1     1     1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595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35968" name="Group 128"/>
          <p:cNvGrpSpPr>
            <a:grpSpLocks/>
          </p:cNvGrpSpPr>
          <p:nvPr/>
        </p:nvGrpSpPr>
        <p:grpSpPr bwMode="auto">
          <a:xfrm>
            <a:off x="4216400" y="1628775"/>
            <a:ext cx="2520950" cy="3455988"/>
            <a:chOff x="2834" y="1026"/>
            <a:chExt cx="1588" cy="2177"/>
          </a:xfrm>
        </p:grpSpPr>
        <p:grpSp>
          <p:nvGrpSpPr>
            <p:cNvPr id="35897" name="Group 80"/>
            <p:cNvGrpSpPr>
              <a:grpSpLocks/>
            </p:cNvGrpSpPr>
            <p:nvPr/>
          </p:nvGrpSpPr>
          <p:grpSpPr bwMode="auto">
            <a:xfrm>
              <a:off x="3424" y="1026"/>
              <a:ext cx="998" cy="2177"/>
              <a:chOff x="4150" y="1071"/>
              <a:chExt cx="998" cy="2177"/>
            </a:xfrm>
          </p:grpSpPr>
          <p:sp>
            <p:nvSpPr>
              <p:cNvPr id="35907" name="Rectangle 78"/>
              <p:cNvSpPr>
                <a:spLocks noChangeArrowheads="1"/>
              </p:cNvSpPr>
              <p:nvPr/>
            </p:nvSpPr>
            <p:spPr bwMode="auto">
              <a:xfrm>
                <a:off x="4150" y="1071"/>
                <a:ext cx="998" cy="217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08" name="Group 82"/>
              <p:cNvGrpSpPr>
                <a:grpSpLocks/>
              </p:cNvGrpSpPr>
              <p:nvPr/>
            </p:nvGrpSpPr>
            <p:grpSpPr bwMode="auto">
              <a:xfrm>
                <a:off x="4195" y="2296"/>
                <a:ext cx="363" cy="771"/>
                <a:chOff x="4195" y="2296"/>
                <a:chExt cx="363" cy="771"/>
              </a:xfrm>
            </p:grpSpPr>
            <p:sp>
              <p:nvSpPr>
                <p:cNvPr id="3594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95" y="254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594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95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594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95" y="2817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5909" name="Group 86"/>
              <p:cNvGrpSpPr>
                <a:grpSpLocks/>
              </p:cNvGrpSpPr>
              <p:nvPr/>
            </p:nvGrpSpPr>
            <p:grpSpPr bwMode="auto">
              <a:xfrm>
                <a:off x="4764" y="1155"/>
                <a:ext cx="363" cy="2003"/>
                <a:chOff x="4740" y="1117"/>
                <a:chExt cx="363" cy="2003"/>
              </a:xfrm>
            </p:grpSpPr>
            <p:grpSp>
              <p:nvGrpSpPr>
                <p:cNvPr id="35918" name="Group 87"/>
                <p:cNvGrpSpPr>
                  <a:grpSpLocks/>
                </p:cNvGrpSpPr>
                <p:nvPr/>
              </p:nvGrpSpPr>
              <p:grpSpPr bwMode="auto">
                <a:xfrm>
                  <a:off x="4740" y="1117"/>
                  <a:ext cx="363" cy="250"/>
                  <a:chOff x="4694" y="1979"/>
                  <a:chExt cx="363" cy="250"/>
                </a:xfrm>
              </p:grpSpPr>
              <p:sp>
                <p:nvSpPr>
                  <p:cNvPr id="35940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594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" name="Group 90"/>
                <p:cNvGrpSpPr>
                  <a:grpSpLocks/>
                </p:cNvGrpSpPr>
                <p:nvPr/>
              </p:nvGrpSpPr>
              <p:grpSpPr bwMode="auto">
                <a:xfrm>
                  <a:off x="4740" y="1366"/>
                  <a:ext cx="363" cy="250"/>
                  <a:chOff x="4694" y="1979"/>
                  <a:chExt cx="363" cy="250"/>
                </a:xfrm>
              </p:grpSpPr>
              <p:sp>
                <p:nvSpPr>
                  <p:cNvPr id="35938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3593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0" name="Group 93"/>
                <p:cNvGrpSpPr>
                  <a:grpSpLocks/>
                </p:cNvGrpSpPr>
                <p:nvPr/>
              </p:nvGrpSpPr>
              <p:grpSpPr bwMode="auto">
                <a:xfrm>
                  <a:off x="4740" y="1616"/>
                  <a:ext cx="363" cy="250"/>
                  <a:chOff x="4694" y="1979"/>
                  <a:chExt cx="363" cy="250"/>
                </a:xfrm>
              </p:grpSpPr>
              <p:sp>
                <p:nvSpPr>
                  <p:cNvPr id="35936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35937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1" name="Group 96"/>
                <p:cNvGrpSpPr>
                  <a:grpSpLocks/>
                </p:cNvGrpSpPr>
                <p:nvPr/>
              </p:nvGrpSpPr>
              <p:grpSpPr bwMode="auto">
                <a:xfrm>
                  <a:off x="4740" y="1865"/>
                  <a:ext cx="363" cy="250"/>
                  <a:chOff x="4694" y="1979"/>
                  <a:chExt cx="363" cy="250"/>
                </a:xfrm>
              </p:grpSpPr>
              <p:sp>
                <p:nvSpPr>
                  <p:cNvPr id="35934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593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2" name="Group 99"/>
                <p:cNvGrpSpPr>
                  <a:grpSpLocks/>
                </p:cNvGrpSpPr>
                <p:nvPr/>
              </p:nvGrpSpPr>
              <p:grpSpPr bwMode="auto">
                <a:xfrm>
                  <a:off x="4740" y="2114"/>
                  <a:ext cx="363" cy="250"/>
                  <a:chOff x="4694" y="1979"/>
                  <a:chExt cx="363" cy="250"/>
                </a:xfrm>
              </p:grpSpPr>
              <p:sp>
                <p:nvSpPr>
                  <p:cNvPr id="35932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593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3" name="Group 102"/>
                <p:cNvGrpSpPr>
                  <a:grpSpLocks/>
                </p:cNvGrpSpPr>
                <p:nvPr/>
              </p:nvGrpSpPr>
              <p:grpSpPr bwMode="auto">
                <a:xfrm>
                  <a:off x="4740" y="2371"/>
                  <a:ext cx="363" cy="250"/>
                  <a:chOff x="4694" y="1979"/>
                  <a:chExt cx="363" cy="250"/>
                </a:xfrm>
              </p:grpSpPr>
              <p:sp>
                <p:nvSpPr>
                  <p:cNvPr id="35930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593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4" name="Group 105"/>
                <p:cNvGrpSpPr>
                  <a:grpSpLocks/>
                </p:cNvGrpSpPr>
                <p:nvPr/>
              </p:nvGrpSpPr>
              <p:grpSpPr bwMode="auto">
                <a:xfrm>
                  <a:off x="4740" y="2621"/>
                  <a:ext cx="363" cy="250"/>
                  <a:chOff x="4694" y="1979"/>
                  <a:chExt cx="363" cy="250"/>
                </a:xfrm>
              </p:grpSpPr>
              <p:sp>
                <p:nvSpPr>
                  <p:cNvPr id="35928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592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25" name="Group 108"/>
                <p:cNvGrpSpPr>
                  <a:grpSpLocks/>
                </p:cNvGrpSpPr>
                <p:nvPr/>
              </p:nvGrpSpPr>
              <p:grpSpPr bwMode="auto">
                <a:xfrm>
                  <a:off x="4740" y="2870"/>
                  <a:ext cx="363" cy="250"/>
                  <a:chOff x="4694" y="1979"/>
                  <a:chExt cx="363" cy="250"/>
                </a:xfrm>
              </p:grpSpPr>
              <p:sp>
                <p:nvSpPr>
                  <p:cNvPr id="35926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4" y="1979"/>
                    <a:ext cx="36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en-US" altLang="zh-CN" sz="2000" baseline="-25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35927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4764" y="2008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910" name="Group 111"/>
              <p:cNvGrpSpPr>
                <a:grpSpLocks/>
              </p:cNvGrpSpPr>
              <p:nvPr/>
            </p:nvGrpSpPr>
            <p:grpSpPr bwMode="auto">
              <a:xfrm>
                <a:off x="4150" y="1163"/>
                <a:ext cx="500" cy="816"/>
                <a:chOff x="4104" y="1253"/>
                <a:chExt cx="500" cy="816"/>
              </a:xfrm>
            </p:grpSpPr>
            <p:sp>
              <p:nvSpPr>
                <p:cNvPr id="3591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34" y="1253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grpSp>
              <p:nvGrpSpPr>
                <p:cNvPr id="35912" name="Group 113"/>
                <p:cNvGrpSpPr>
                  <a:grpSpLocks/>
                </p:cNvGrpSpPr>
                <p:nvPr/>
              </p:nvGrpSpPr>
              <p:grpSpPr bwMode="auto">
                <a:xfrm>
                  <a:off x="4104" y="1547"/>
                  <a:ext cx="499" cy="250"/>
                  <a:chOff x="3424" y="1480"/>
                  <a:chExt cx="499" cy="250"/>
                </a:xfrm>
              </p:grpSpPr>
              <p:sp>
                <p:nvSpPr>
                  <p:cNvPr id="35916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1480"/>
                    <a:ext cx="49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G</a:t>
                    </a:r>
                    <a:r>
                      <a:rPr lang="en-US" altLang="zh-CN" sz="2000" baseline="-250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2A</a:t>
                    </a:r>
                  </a:p>
                </p:txBody>
              </p:sp>
              <p:sp>
                <p:nvSpPr>
                  <p:cNvPr id="3591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3536" y="1517"/>
                    <a:ext cx="25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13" name="Group 116"/>
                <p:cNvGrpSpPr>
                  <a:grpSpLocks/>
                </p:cNvGrpSpPr>
                <p:nvPr/>
              </p:nvGrpSpPr>
              <p:grpSpPr bwMode="auto">
                <a:xfrm>
                  <a:off x="4105" y="1819"/>
                  <a:ext cx="499" cy="250"/>
                  <a:chOff x="3424" y="1480"/>
                  <a:chExt cx="499" cy="250"/>
                </a:xfrm>
              </p:grpSpPr>
              <p:sp>
                <p:nvSpPr>
                  <p:cNvPr id="35914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1480"/>
                    <a:ext cx="49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0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G</a:t>
                    </a:r>
                    <a:r>
                      <a:rPr lang="en-US" altLang="zh-CN" sz="2000" baseline="-250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2B</a:t>
                    </a:r>
                  </a:p>
                </p:txBody>
              </p:sp>
              <p:sp>
                <p:nvSpPr>
                  <p:cNvPr id="35915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3536" y="1517"/>
                    <a:ext cx="25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5898" name="Group 119"/>
            <p:cNvGrpSpPr>
              <a:grpSpLocks/>
            </p:cNvGrpSpPr>
            <p:nvPr/>
          </p:nvGrpSpPr>
          <p:grpSpPr bwMode="auto">
            <a:xfrm>
              <a:off x="2834" y="1096"/>
              <a:ext cx="590" cy="288"/>
              <a:chOff x="3560" y="1141"/>
              <a:chExt cx="590" cy="288"/>
            </a:xfrm>
          </p:grpSpPr>
          <p:sp>
            <p:nvSpPr>
              <p:cNvPr id="35905" name="Line 90"/>
              <p:cNvSpPr>
                <a:spLocks noChangeShapeType="1"/>
              </p:cNvSpPr>
              <p:nvPr/>
            </p:nvSpPr>
            <p:spPr bwMode="auto">
              <a:xfrm>
                <a:off x="3832" y="1290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6" name="Text Box 121"/>
              <p:cNvSpPr txBox="1">
                <a:spLocks noChangeArrowheads="1"/>
              </p:cNvSpPr>
              <p:nvPr/>
            </p:nvSpPr>
            <p:spPr bwMode="auto">
              <a:xfrm>
                <a:off x="3560" y="1141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5899" name="Group 122"/>
            <p:cNvGrpSpPr>
              <a:grpSpLocks/>
            </p:cNvGrpSpPr>
            <p:nvPr/>
          </p:nvGrpSpPr>
          <p:grpSpPr bwMode="auto">
            <a:xfrm>
              <a:off x="3008" y="1509"/>
              <a:ext cx="408" cy="561"/>
              <a:chOff x="3734" y="1554"/>
              <a:chExt cx="408" cy="561"/>
            </a:xfrm>
          </p:grpSpPr>
          <p:sp>
            <p:nvSpPr>
              <p:cNvPr id="35900" name="Line 86"/>
              <p:cNvSpPr>
                <a:spLocks noChangeShapeType="1"/>
              </p:cNvSpPr>
              <p:nvPr/>
            </p:nvSpPr>
            <p:spPr bwMode="auto">
              <a:xfrm>
                <a:off x="3832" y="1554"/>
                <a:ext cx="0" cy="5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1" name="Line 90"/>
              <p:cNvSpPr>
                <a:spLocks noChangeShapeType="1"/>
              </p:cNvSpPr>
              <p:nvPr/>
            </p:nvSpPr>
            <p:spPr bwMode="auto">
              <a:xfrm>
                <a:off x="3734" y="2115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2" name="Line 90"/>
              <p:cNvSpPr>
                <a:spLocks noChangeShapeType="1"/>
              </p:cNvSpPr>
              <p:nvPr/>
            </p:nvSpPr>
            <p:spPr bwMode="auto">
              <a:xfrm>
                <a:off x="3824" y="1554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Line 90"/>
              <p:cNvSpPr>
                <a:spLocks noChangeShapeType="1"/>
              </p:cNvSpPr>
              <p:nvPr/>
            </p:nvSpPr>
            <p:spPr bwMode="auto">
              <a:xfrm>
                <a:off x="3824" y="1843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4" name="Oval 127"/>
              <p:cNvSpPr>
                <a:spLocks noChangeArrowheads="1"/>
              </p:cNvSpPr>
              <p:nvPr/>
            </p:nvSpPr>
            <p:spPr bwMode="auto">
              <a:xfrm>
                <a:off x="3811" y="1819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5975" name="Group 135"/>
          <p:cNvGrpSpPr>
            <a:grpSpLocks/>
          </p:cNvGrpSpPr>
          <p:nvPr/>
        </p:nvGrpSpPr>
        <p:grpSpPr bwMode="auto">
          <a:xfrm>
            <a:off x="4068763" y="3548063"/>
            <a:ext cx="1084262" cy="1274762"/>
            <a:chOff x="2741" y="2235"/>
            <a:chExt cx="683" cy="803"/>
          </a:xfrm>
        </p:grpSpPr>
        <p:sp>
          <p:nvSpPr>
            <p:cNvPr id="35891" name="Line 129"/>
            <p:cNvSpPr>
              <a:spLocks noChangeShapeType="1"/>
            </p:cNvSpPr>
            <p:nvPr/>
          </p:nvSpPr>
          <p:spPr bwMode="auto">
            <a:xfrm>
              <a:off x="3107" y="2381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Line 130"/>
            <p:cNvSpPr>
              <a:spLocks noChangeShapeType="1"/>
            </p:cNvSpPr>
            <p:nvPr/>
          </p:nvSpPr>
          <p:spPr bwMode="auto">
            <a:xfrm>
              <a:off x="3107" y="2629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Line 131"/>
            <p:cNvSpPr>
              <a:spLocks noChangeShapeType="1"/>
            </p:cNvSpPr>
            <p:nvPr/>
          </p:nvSpPr>
          <p:spPr bwMode="auto">
            <a:xfrm>
              <a:off x="3107" y="2909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Text Box 132"/>
            <p:cNvSpPr txBox="1">
              <a:spLocks noChangeArrowheads="1"/>
            </p:cNvSpPr>
            <p:nvPr/>
          </p:nvSpPr>
          <p:spPr bwMode="auto">
            <a:xfrm>
              <a:off x="2789" y="2235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895" name="Text Box 133"/>
            <p:cNvSpPr txBox="1">
              <a:spLocks noChangeArrowheads="1"/>
            </p:cNvSpPr>
            <p:nvPr/>
          </p:nvSpPr>
          <p:spPr bwMode="auto">
            <a:xfrm>
              <a:off x="2789" y="248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5896" name="Text Box 134"/>
            <p:cNvSpPr txBox="1">
              <a:spLocks noChangeArrowheads="1"/>
            </p:cNvSpPr>
            <p:nvPr/>
          </p:nvSpPr>
          <p:spPr bwMode="auto">
            <a:xfrm>
              <a:off x="2741" y="2750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C-1</a:t>
              </a:r>
            </a:p>
          </p:txBody>
        </p:sp>
      </p:grpSp>
      <p:sp>
        <p:nvSpPr>
          <p:cNvPr id="35976" name="Text Box 136"/>
          <p:cNvSpPr txBox="1">
            <a:spLocks noChangeArrowheads="1"/>
          </p:cNvSpPr>
          <p:nvPr/>
        </p:nvSpPr>
        <p:spPr bwMode="auto">
          <a:xfrm>
            <a:off x="1260475" y="544512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S = m</a:t>
            </a:r>
            <a:r>
              <a:rPr lang="en-US" altLang="zh-CN" baseline="-25000">
                <a:latin typeface="Times New Roman" pitchFamily="18" charset="0"/>
              </a:rPr>
              <a:t>1 </a:t>
            </a:r>
            <a:r>
              <a:rPr lang="en-US" altLang="zh-CN">
                <a:latin typeface="Times New Roman" pitchFamily="18" charset="0"/>
              </a:rPr>
              <a:t>+m</a:t>
            </a:r>
            <a:r>
              <a:rPr lang="en-US" altLang="zh-CN" baseline="-25000">
                <a:latin typeface="Times New Roman" pitchFamily="18" charset="0"/>
              </a:rPr>
              <a:t>2 </a:t>
            </a:r>
            <a:r>
              <a:rPr lang="en-US" altLang="zh-CN">
                <a:latin typeface="Times New Roman" pitchFamily="18" charset="0"/>
              </a:rPr>
              <a:t>+m</a:t>
            </a:r>
            <a:r>
              <a:rPr lang="en-US" altLang="zh-CN" baseline="-25000">
                <a:latin typeface="Times New Roman" pitchFamily="18" charset="0"/>
              </a:rPr>
              <a:t>4 </a:t>
            </a:r>
            <a:r>
              <a:rPr lang="en-US" altLang="zh-CN">
                <a:latin typeface="Times New Roman" pitchFamily="18" charset="0"/>
              </a:rPr>
              <a:t>+m</a:t>
            </a:r>
            <a:r>
              <a:rPr lang="en-US" altLang="zh-CN" baseline="-25000">
                <a:latin typeface="Times New Roman" pitchFamily="18" charset="0"/>
              </a:rPr>
              <a:t>7</a:t>
            </a:r>
          </a:p>
        </p:txBody>
      </p:sp>
      <p:grpSp>
        <p:nvGrpSpPr>
          <p:cNvPr id="35983" name="Group 143"/>
          <p:cNvGrpSpPr>
            <a:grpSpLocks/>
          </p:cNvGrpSpPr>
          <p:nvPr/>
        </p:nvGrpSpPr>
        <p:grpSpPr bwMode="auto">
          <a:xfrm>
            <a:off x="3997325" y="5445125"/>
            <a:ext cx="2446338" cy="457200"/>
            <a:chOff x="3152" y="3611"/>
            <a:chExt cx="1541" cy="288"/>
          </a:xfrm>
        </p:grpSpPr>
        <p:sp>
          <p:nvSpPr>
            <p:cNvPr id="35885" name="Text Box 137"/>
            <p:cNvSpPr txBox="1">
              <a:spLocks noChangeArrowheads="1"/>
            </p:cNvSpPr>
            <p:nvPr/>
          </p:nvSpPr>
          <p:spPr bwMode="auto">
            <a:xfrm>
              <a:off x="3152" y="3611"/>
              <a:ext cx="15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= m</a:t>
              </a:r>
              <a:r>
                <a:rPr lang="en-US" altLang="zh-CN" baseline="-25000">
                  <a:latin typeface="Times New Roman" pitchFamily="18" charset="0"/>
                </a:rPr>
                <a:t>1 </a:t>
              </a:r>
              <a:r>
                <a:rPr lang="en-US" altLang="zh-CN">
                  <a:latin typeface="Times New Roman" pitchFamily="18" charset="0"/>
                </a:rPr>
                <a:t> m</a:t>
              </a:r>
              <a:r>
                <a:rPr lang="en-US" altLang="zh-CN" baseline="-25000">
                  <a:latin typeface="Times New Roman" pitchFamily="18" charset="0"/>
                </a:rPr>
                <a:t>2 </a:t>
              </a:r>
              <a:r>
                <a:rPr lang="en-US" altLang="zh-CN">
                  <a:latin typeface="Times New Roman" pitchFamily="18" charset="0"/>
                </a:rPr>
                <a:t> m</a:t>
              </a:r>
              <a:r>
                <a:rPr lang="en-US" altLang="zh-CN" baseline="-25000">
                  <a:latin typeface="Times New Roman" pitchFamily="18" charset="0"/>
                </a:rPr>
                <a:t>4 </a:t>
              </a:r>
              <a:r>
                <a:rPr lang="en-US" altLang="zh-CN">
                  <a:latin typeface="Times New Roman" pitchFamily="18" charset="0"/>
                </a:rPr>
                <a:t> m</a:t>
              </a:r>
              <a:r>
                <a:rPr lang="en-US" altLang="zh-CN" baseline="-25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86" name="Line 138"/>
            <p:cNvSpPr>
              <a:spLocks noChangeShapeType="1"/>
            </p:cNvSpPr>
            <p:nvPr/>
          </p:nvSpPr>
          <p:spPr bwMode="auto">
            <a:xfrm>
              <a:off x="3355" y="3673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139"/>
            <p:cNvSpPr>
              <a:spLocks noChangeShapeType="1"/>
            </p:cNvSpPr>
            <p:nvPr/>
          </p:nvSpPr>
          <p:spPr bwMode="auto">
            <a:xfrm>
              <a:off x="3665" y="3673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140"/>
            <p:cNvSpPr>
              <a:spLocks noChangeShapeType="1"/>
            </p:cNvSpPr>
            <p:nvPr/>
          </p:nvSpPr>
          <p:spPr bwMode="auto">
            <a:xfrm>
              <a:off x="3969" y="3673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141"/>
            <p:cNvSpPr>
              <a:spLocks noChangeShapeType="1"/>
            </p:cNvSpPr>
            <p:nvPr/>
          </p:nvSpPr>
          <p:spPr bwMode="auto">
            <a:xfrm>
              <a:off x="4270" y="3673"/>
              <a:ext cx="1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142"/>
            <p:cNvSpPr>
              <a:spLocks noChangeShapeType="1"/>
            </p:cNvSpPr>
            <p:nvPr/>
          </p:nvSpPr>
          <p:spPr bwMode="auto">
            <a:xfrm>
              <a:off x="3326" y="3611"/>
              <a:ext cx="11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021" name="Group 181"/>
          <p:cNvGrpSpPr>
            <a:grpSpLocks/>
          </p:cNvGrpSpPr>
          <p:nvPr/>
        </p:nvGrpSpPr>
        <p:grpSpPr bwMode="auto">
          <a:xfrm>
            <a:off x="6732588" y="1882775"/>
            <a:ext cx="2266950" cy="2511425"/>
            <a:chOff x="4241" y="1186"/>
            <a:chExt cx="1428" cy="1582"/>
          </a:xfrm>
        </p:grpSpPr>
        <p:sp>
          <p:nvSpPr>
            <p:cNvPr id="35868" name="Line 151"/>
            <p:cNvSpPr>
              <a:spLocks noChangeShapeType="1"/>
            </p:cNvSpPr>
            <p:nvPr/>
          </p:nvSpPr>
          <p:spPr bwMode="auto">
            <a:xfrm>
              <a:off x="4241" y="2478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152"/>
            <p:cNvSpPr>
              <a:spLocks noChangeShapeType="1"/>
            </p:cNvSpPr>
            <p:nvPr/>
          </p:nvSpPr>
          <p:spPr bwMode="auto">
            <a:xfrm>
              <a:off x="4559" y="2624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153"/>
            <p:cNvSpPr>
              <a:spLocks noChangeShapeType="1"/>
            </p:cNvSpPr>
            <p:nvPr/>
          </p:nvSpPr>
          <p:spPr bwMode="auto">
            <a:xfrm>
              <a:off x="4241" y="2760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71" name="Group 170"/>
            <p:cNvGrpSpPr>
              <a:grpSpLocks/>
            </p:cNvGrpSpPr>
            <p:nvPr/>
          </p:nvGrpSpPr>
          <p:grpSpPr bwMode="auto">
            <a:xfrm>
              <a:off x="4791" y="2112"/>
              <a:ext cx="635" cy="590"/>
              <a:chOff x="4807" y="3112"/>
              <a:chExt cx="635" cy="590"/>
            </a:xfrm>
          </p:grpSpPr>
          <p:sp>
            <p:nvSpPr>
              <p:cNvPr id="35881" name="Oval 149"/>
              <p:cNvSpPr>
                <a:spLocks noChangeArrowheads="1"/>
              </p:cNvSpPr>
              <p:nvPr/>
            </p:nvSpPr>
            <p:spPr bwMode="auto">
              <a:xfrm>
                <a:off x="5080" y="3347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2" name="Rectangle 155"/>
              <p:cNvSpPr>
                <a:spLocks noChangeArrowheads="1"/>
              </p:cNvSpPr>
              <p:nvPr/>
            </p:nvSpPr>
            <p:spPr bwMode="auto">
              <a:xfrm>
                <a:off x="4807" y="3112"/>
                <a:ext cx="272" cy="590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3" name="Text Box 156"/>
              <p:cNvSpPr txBox="1">
                <a:spLocks noChangeArrowheads="1"/>
              </p:cNvSpPr>
              <p:nvPr/>
            </p:nvSpPr>
            <p:spPr bwMode="auto">
              <a:xfrm>
                <a:off x="4823" y="3232"/>
                <a:ext cx="3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35884" name="Line 157"/>
              <p:cNvSpPr>
                <a:spLocks noChangeShapeType="1"/>
              </p:cNvSpPr>
              <p:nvPr/>
            </p:nvSpPr>
            <p:spPr bwMode="auto">
              <a:xfrm>
                <a:off x="5170" y="339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72" name="Line 158"/>
            <p:cNvSpPr>
              <a:spLocks noChangeShapeType="1"/>
            </p:cNvSpPr>
            <p:nvPr/>
          </p:nvSpPr>
          <p:spPr bwMode="auto">
            <a:xfrm>
              <a:off x="4559" y="2617"/>
              <a:ext cx="0" cy="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167"/>
            <p:cNvSpPr>
              <a:spLocks noChangeShapeType="1"/>
            </p:cNvSpPr>
            <p:nvPr/>
          </p:nvSpPr>
          <p:spPr bwMode="auto">
            <a:xfrm>
              <a:off x="4649" y="2200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168"/>
            <p:cNvSpPr>
              <a:spLocks noChangeShapeType="1"/>
            </p:cNvSpPr>
            <p:nvPr/>
          </p:nvSpPr>
          <p:spPr bwMode="auto">
            <a:xfrm>
              <a:off x="4649" y="1208"/>
              <a:ext cx="0" cy="9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169"/>
            <p:cNvSpPr txBox="1">
              <a:spLocks noChangeArrowheads="1"/>
            </p:cNvSpPr>
            <p:nvPr/>
          </p:nvSpPr>
          <p:spPr bwMode="auto">
            <a:xfrm>
              <a:off x="5329" y="2387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5876" name="Line 176"/>
            <p:cNvSpPr>
              <a:spLocks noChangeShapeType="1"/>
            </p:cNvSpPr>
            <p:nvPr/>
          </p:nvSpPr>
          <p:spPr bwMode="auto">
            <a:xfrm>
              <a:off x="4249" y="120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Oval 177"/>
            <p:cNvSpPr>
              <a:spLocks noChangeArrowheads="1"/>
            </p:cNvSpPr>
            <p:nvPr/>
          </p:nvSpPr>
          <p:spPr bwMode="auto">
            <a:xfrm>
              <a:off x="4627" y="118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178"/>
            <p:cNvSpPr>
              <a:spLocks noChangeShapeType="1"/>
            </p:cNvSpPr>
            <p:nvPr/>
          </p:nvSpPr>
          <p:spPr bwMode="auto">
            <a:xfrm>
              <a:off x="4559" y="234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179"/>
            <p:cNvSpPr>
              <a:spLocks noChangeShapeType="1"/>
            </p:cNvSpPr>
            <p:nvPr/>
          </p:nvSpPr>
          <p:spPr bwMode="auto">
            <a:xfrm>
              <a:off x="4241" y="198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180"/>
            <p:cNvSpPr>
              <a:spLocks noChangeShapeType="1"/>
            </p:cNvSpPr>
            <p:nvPr/>
          </p:nvSpPr>
          <p:spPr bwMode="auto">
            <a:xfrm>
              <a:off x="4559" y="1979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029" name="Group 189"/>
          <p:cNvGrpSpPr>
            <a:grpSpLocks/>
          </p:cNvGrpSpPr>
          <p:nvPr/>
        </p:nvGrpSpPr>
        <p:grpSpPr bwMode="auto">
          <a:xfrm>
            <a:off x="6732588" y="1785938"/>
            <a:ext cx="2085975" cy="1782762"/>
            <a:chOff x="4241" y="1125"/>
            <a:chExt cx="1314" cy="1123"/>
          </a:xfrm>
        </p:grpSpPr>
        <p:sp>
          <p:nvSpPr>
            <p:cNvPr id="35853" name="Line 150"/>
            <p:cNvSpPr>
              <a:spLocks noChangeShapeType="1"/>
            </p:cNvSpPr>
            <p:nvPr/>
          </p:nvSpPr>
          <p:spPr bwMode="auto">
            <a:xfrm>
              <a:off x="4422" y="134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54"/>
            <p:cNvSpPr>
              <a:spLocks noChangeShapeType="1"/>
            </p:cNvSpPr>
            <p:nvPr/>
          </p:nvSpPr>
          <p:spPr bwMode="auto">
            <a:xfrm>
              <a:off x="4241" y="1480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9"/>
            <p:cNvSpPr>
              <a:spLocks noChangeShapeType="1"/>
            </p:cNvSpPr>
            <p:nvPr/>
          </p:nvSpPr>
          <p:spPr bwMode="auto">
            <a:xfrm>
              <a:off x="4422" y="134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56" name="Group 171"/>
            <p:cNvGrpSpPr>
              <a:grpSpLocks/>
            </p:cNvGrpSpPr>
            <p:nvPr/>
          </p:nvGrpSpPr>
          <p:grpSpPr bwMode="auto">
            <a:xfrm>
              <a:off x="4793" y="1127"/>
              <a:ext cx="635" cy="590"/>
              <a:chOff x="4807" y="3112"/>
              <a:chExt cx="635" cy="590"/>
            </a:xfrm>
          </p:grpSpPr>
          <p:sp>
            <p:nvSpPr>
              <p:cNvPr id="35864" name="Oval 172"/>
              <p:cNvSpPr>
                <a:spLocks noChangeArrowheads="1"/>
              </p:cNvSpPr>
              <p:nvPr/>
            </p:nvSpPr>
            <p:spPr bwMode="auto">
              <a:xfrm>
                <a:off x="5080" y="3347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5" name="Rectangle 173"/>
              <p:cNvSpPr>
                <a:spLocks noChangeArrowheads="1"/>
              </p:cNvSpPr>
              <p:nvPr/>
            </p:nvSpPr>
            <p:spPr bwMode="auto">
              <a:xfrm>
                <a:off x="4807" y="3112"/>
                <a:ext cx="272" cy="590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6" name="Text Box 174"/>
              <p:cNvSpPr txBox="1">
                <a:spLocks noChangeArrowheads="1"/>
              </p:cNvSpPr>
              <p:nvPr/>
            </p:nvSpPr>
            <p:spPr bwMode="auto">
              <a:xfrm>
                <a:off x="4823" y="3232"/>
                <a:ext cx="3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35867" name="Line 175"/>
              <p:cNvSpPr>
                <a:spLocks noChangeShapeType="1"/>
              </p:cNvSpPr>
              <p:nvPr/>
            </p:nvSpPr>
            <p:spPr bwMode="auto">
              <a:xfrm>
                <a:off x="5170" y="339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57" name="Line 182"/>
            <p:cNvSpPr>
              <a:spLocks noChangeShapeType="1"/>
            </p:cNvSpPr>
            <p:nvPr/>
          </p:nvSpPr>
          <p:spPr bwMode="auto">
            <a:xfrm>
              <a:off x="4252" y="1736"/>
              <a:ext cx="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83"/>
            <p:cNvSpPr>
              <a:spLocks noChangeShapeType="1"/>
            </p:cNvSpPr>
            <p:nvPr/>
          </p:nvSpPr>
          <p:spPr bwMode="auto">
            <a:xfrm>
              <a:off x="4513" y="1661"/>
              <a:ext cx="0" cy="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184"/>
            <p:cNvSpPr>
              <a:spLocks noChangeShapeType="1"/>
            </p:cNvSpPr>
            <p:nvPr/>
          </p:nvSpPr>
          <p:spPr bwMode="auto">
            <a:xfrm>
              <a:off x="4422" y="154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185"/>
            <p:cNvSpPr>
              <a:spLocks noChangeShapeType="1"/>
            </p:cNvSpPr>
            <p:nvPr/>
          </p:nvSpPr>
          <p:spPr bwMode="auto">
            <a:xfrm>
              <a:off x="4513" y="165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186"/>
            <p:cNvSpPr>
              <a:spLocks noChangeShapeType="1"/>
            </p:cNvSpPr>
            <p:nvPr/>
          </p:nvSpPr>
          <p:spPr bwMode="auto">
            <a:xfrm>
              <a:off x="4241" y="224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187"/>
            <p:cNvSpPr>
              <a:spLocks noChangeShapeType="1"/>
            </p:cNvSpPr>
            <p:nvPr/>
          </p:nvSpPr>
          <p:spPr bwMode="auto">
            <a:xfrm>
              <a:off x="4422" y="1541"/>
              <a:ext cx="0" cy="7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188"/>
            <p:cNvSpPr txBox="1">
              <a:spLocks noChangeArrowheads="1"/>
            </p:cNvSpPr>
            <p:nvPr/>
          </p:nvSpPr>
          <p:spPr bwMode="auto">
            <a:xfrm>
              <a:off x="5300" y="112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9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46" name="Rectangle 5"/>
          <p:cNvSpPr>
            <a:spLocks noChangeArrowheads="1"/>
          </p:cNvSpPr>
          <p:nvPr/>
        </p:nvSpPr>
        <p:spPr bwMode="auto">
          <a:xfrm>
            <a:off x="612775" y="981075"/>
            <a:ext cx="403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7</a:t>
            </a:r>
            <a:r>
              <a:rPr lang="zh-CN" altLang="en-US">
                <a:latin typeface="Times New Roman" pitchFamily="18" charset="0"/>
              </a:rPr>
              <a:t>段显示译码器 </a:t>
            </a:r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pic>
        <p:nvPicPr>
          <p:cNvPr id="37948" name="Picture 60" descr="7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6738" y="1628775"/>
            <a:ext cx="560387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grpSp>
        <p:nvGrpSpPr>
          <p:cNvPr id="38916" name="Group 229"/>
          <p:cNvGrpSpPr>
            <a:grpSpLocks/>
          </p:cNvGrpSpPr>
          <p:nvPr/>
        </p:nvGrpSpPr>
        <p:grpSpPr bwMode="auto">
          <a:xfrm>
            <a:off x="1403350" y="1125538"/>
            <a:ext cx="6627813" cy="5256212"/>
            <a:chOff x="927" y="709"/>
            <a:chExt cx="4175" cy="3311"/>
          </a:xfrm>
        </p:grpSpPr>
        <p:sp>
          <p:nvSpPr>
            <p:cNvPr id="38918" name="Line 110"/>
            <p:cNvSpPr>
              <a:spLocks noChangeShapeType="1"/>
            </p:cNvSpPr>
            <p:nvPr/>
          </p:nvSpPr>
          <p:spPr bwMode="auto">
            <a:xfrm>
              <a:off x="927" y="4020"/>
              <a:ext cx="40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9" name="Line 112"/>
            <p:cNvSpPr>
              <a:spLocks noChangeShapeType="1"/>
            </p:cNvSpPr>
            <p:nvPr/>
          </p:nvSpPr>
          <p:spPr bwMode="auto">
            <a:xfrm>
              <a:off x="2325" y="709"/>
              <a:ext cx="0" cy="3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0" name="Group 196"/>
            <p:cNvGrpSpPr>
              <a:grpSpLocks/>
            </p:cNvGrpSpPr>
            <p:nvPr/>
          </p:nvGrpSpPr>
          <p:grpSpPr bwMode="auto">
            <a:xfrm>
              <a:off x="956" y="1056"/>
              <a:ext cx="4146" cy="288"/>
              <a:chOff x="1095" y="1282"/>
              <a:chExt cx="4146" cy="288"/>
            </a:xfrm>
          </p:grpSpPr>
          <p:sp>
            <p:nvSpPr>
              <p:cNvPr id="38969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1      1      1      1      1      1      0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70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0    0    0    0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1" name="Group 195"/>
            <p:cNvGrpSpPr>
              <a:grpSpLocks/>
            </p:cNvGrpSpPr>
            <p:nvPr/>
          </p:nvGrpSpPr>
          <p:grpSpPr bwMode="auto">
            <a:xfrm>
              <a:off x="927" y="709"/>
              <a:ext cx="4127" cy="318"/>
              <a:chOff x="1066" y="935"/>
              <a:chExt cx="4127" cy="318"/>
            </a:xfrm>
          </p:grpSpPr>
          <p:sp>
            <p:nvSpPr>
              <p:cNvPr id="38954" name="Line 80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408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5" name="Line 81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408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56" name="Group 194"/>
              <p:cNvGrpSpPr>
                <a:grpSpLocks/>
              </p:cNvGrpSpPr>
              <p:nvPr/>
            </p:nvGrpSpPr>
            <p:grpSpPr bwMode="auto">
              <a:xfrm>
                <a:off x="2595" y="943"/>
                <a:ext cx="2598" cy="288"/>
                <a:chOff x="113" y="4609"/>
                <a:chExt cx="2598" cy="288"/>
              </a:xfrm>
            </p:grpSpPr>
            <p:sp>
              <p:nvSpPr>
                <p:cNvPr id="38962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13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3896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76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896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838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896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201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3896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65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3896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928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3896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2290" y="460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Y</a:t>
                  </a:r>
                  <a:r>
                    <a:rPr lang="en-US" altLang="zh-CN" baseline="-25000">
                      <a:latin typeface="Times New Roman" pitchFamily="18" charset="0"/>
                    </a:rPr>
                    <a:t>g</a:t>
                  </a:r>
                </a:p>
              </p:txBody>
            </p:sp>
          </p:grpSp>
          <p:grpSp>
            <p:nvGrpSpPr>
              <p:cNvPr id="38957" name="Group 193"/>
              <p:cNvGrpSpPr>
                <a:grpSpLocks/>
              </p:cNvGrpSpPr>
              <p:nvPr/>
            </p:nvGrpSpPr>
            <p:grpSpPr bwMode="auto">
              <a:xfrm>
                <a:off x="1157" y="935"/>
                <a:ext cx="1250" cy="288"/>
                <a:chOff x="-1578" y="957"/>
                <a:chExt cx="1250" cy="288"/>
              </a:xfrm>
            </p:grpSpPr>
            <p:sp>
              <p:nvSpPr>
                <p:cNvPr id="3895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-1293" y="95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895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-1021" y="95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896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-749" y="95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3896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-1578" y="95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38922" name="Group 197"/>
            <p:cNvGrpSpPr>
              <a:grpSpLocks/>
            </p:cNvGrpSpPr>
            <p:nvPr/>
          </p:nvGrpSpPr>
          <p:grpSpPr bwMode="auto">
            <a:xfrm>
              <a:off x="951" y="1283"/>
              <a:ext cx="4146" cy="288"/>
              <a:chOff x="1095" y="1282"/>
              <a:chExt cx="4146" cy="288"/>
            </a:xfrm>
          </p:grpSpPr>
          <p:sp>
            <p:nvSpPr>
              <p:cNvPr id="38952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0      1      1      0      0      0      0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3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0    0    0    1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3" name="Group 200"/>
            <p:cNvGrpSpPr>
              <a:grpSpLocks/>
            </p:cNvGrpSpPr>
            <p:nvPr/>
          </p:nvGrpSpPr>
          <p:grpSpPr bwMode="auto">
            <a:xfrm>
              <a:off x="956" y="1510"/>
              <a:ext cx="4146" cy="288"/>
              <a:chOff x="1095" y="1282"/>
              <a:chExt cx="4146" cy="288"/>
            </a:xfrm>
          </p:grpSpPr>
          <p:sp>
            <p:nvSpPr>
              <p:cNvPr id="38950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1      1      0      1      1      0      1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1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0    0    1    0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4" name="Group 203"/>
            <p:cNvGrpSpPr>
              <a:grpSpLocks/>
            </p:cNvGrpSpPr>
            <p:nvPr/>
          </p:nvGrpSpPr>
          <p:grpSpPr bwMode="auto">
            <a:xfrm>
              <a:off x="951" y="1737"/>
              <a:ext cx="4146" cy="288"/>
              <a:chOff x="1095" y="1282"/>
              <a:chExt cx="4146" cy="288"/>
            </a:xfrm>
          </p:grpSpPr>
          <p:sp>
            <p:nvSpPr>
              <p:cNvPr id="38948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1      1      1      1      0      0      1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49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0    0    1    1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5" name="Group 206"/>
            <p:cNvGrpSpPr>
              <a:grpSpLocks/>
            </p:cNvGrpSpPr>
            <p:nvPr/>
          </p:nvGrpSpPr>
          <p:grpSpPr bwMode="auto">
            <a:xfrm>
              <a:off x="956" y="1963"/>
              <a:ext cx="4146" cy="288"/>
              <a:chOff x="1095" y="1282"/>
              <a:chExt cx="4146" cy="288"/>
            </a:xfrm>
          </p:grpSpPr>
          <p:sp>
            <p:nvSpPr>
              <p:cNvPr id="38946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0      1      1      0      0      1      1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47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0    1    0    0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6" name="Group 209"/>
            <p:cNvGrpSpPr>
              <a:grpSpLocks/>
            </p:cNvGrpSpPr>
            <p:nvPr/>
          </p:nvGrpSpPr>
          <p:grpSpPr bwMode="auto">
            <a:xfrm>
              <a:off x="951" y="2190"/>
              <a:ext cx="4146" cy="288"/>
              <a:chOff x="1095" y="1282"/>
              <a:chExt cx="4146" cy="288"/>
            </a:xfrm>
          </p:grpSpPr>
          <p:sp>
            <p:nvSpPr>
              <p:cNvPr id="38944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1      0      1      1      0      1      1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45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0    1    0    1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7" name="Group 212"/>
            <p:cNvGrpSpPr>
              <a:grpSpLocks/>
            </p:cNvGrpSpPr>
            <p:nvPr/>
          </p:nvGrpSpPr>
          <p:grpSpPr bwMode="auto">
            <a:xfrm>
              <a:off x="956" y="2417"/>
              <a:ext cx="4146" cy="288"/>
              <a:chOff x="1095" y="1282"/>
              <a:chExt cx="4146" cy="288"/>
            </a:xfrm>
          </p:grpSpPr>
          <p:sp>
            <p:nvSpPr>
              <p:cNvPr id="38942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0      0      1      1      1      1      1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43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0    1    1    0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8" name="Group 215"/>
            <p:cNvGrpSpPr>
              <a:grpSpLocks/>
            </p:cNvGrpSpPr>
            <p:nvPr/>
          </p:nvGrpSpPr>
          <p:grpSpPr bwMode="auto">
            <a:xfrm>
              <a:off x="951" y="2644"/>
              <a:ext cx="4146" cy="288"/>
              <a:chOff x="1095" y="1282"/>
              <a:chExt cx="4146" cy="288"/>
            </a:xfrm>
          </p:grpSpPr>
          <p:sp>
            <p:nvSpPr>
              <p:cNvPr id="38940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1      1      1      0      0      0      0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41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0    1    1    1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29" name="Group 218"/>
            <p:cNvGrpSpPr>
              <a:grpSpLocks/>
            </p:cNvGrpSpPr>
            <p:nvPr/>
          </p:nvGrpSpPr>
          <p:grpSpPr bwMode="auto">
            <a:xfrm>
              <a:off x="956" y="2886"/>
              <a:ext cx="4146" cy="288"/>
              <a:chOff x="1095" y="1282"/>
              <a:chExt cx="4146" cy="288"/>
            </a:xfrm>
          </p:grpSpPr>
          <p:sp>
            <p:nvSpPr>
              <p:cNvPr id="38938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1      1      1      1      1      1      1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9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1    0    0    0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38930" name="Group 221"/>
            <p:cNvGrpSpPr>
              <a:grpSpLocks/>
            </p:cNvGrpSpPr>
            <p:nvPr/>
          </p:nvGrpSpPr>
          <p:grpSpPr bwMode="auto">
            <a:xfrm>
              <a:off x="951" y="3113"/>
              <a:ext cx="4146" cy="288"/>
              <a:chOff x="1095" y="1282"/>
              <a:chExt cx="4146" cy="288"/>
            </a:xfrm>
          </p:grpSpPr>
          <p:sp>
            <p:nvSpPr>
              <p:cNvPr id="38936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1      1      1      0      0      1      1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7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1    0    0    1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38931" name="Line 224"/>
            <p:cNvSpPr>
              <a:spLocks noChangeShapeType="1"/>
            </p:cNvSpPr>
            <p:nvPr/>
          </p:nvSpPr>
          <p:spPr bwMode="auto">
            <a:xfrm>
              <a:off x="930" y="3430"/>
              <a:ext cx="4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32" name="Group 225"/>
            <p:cNvGrpSpPr>
              <a:grpSpLocks/>
            </p:cNvGrpSpPr>
            <p:nvPr/>
          </p:nvGrpSpPr>
          <p:grpSpPr bwMode="auto">
            <a:xfrm>
              <a:off x="946" y="3430"/>
              <a:ext cx="4146" cy="288"/>
              <a:chOff x="1095" y="1282"/>
              <a:chExt cx="4146" cy="288"/>
            </a:xfrm>
          </p:grpSpPr>
          <p:sp>
            <p:nvSpPr>
              <p:cNvPr id="38934" name="Text Box 99"/>
              <p:cNvSpPr txBox="1">
                <a:spLocks noChangeArrowheads="1"/>
              </p:cNvSpPr>
              <p:nvPr/>
            </p:nvSpPr>
            <p:spPr bwMode="auto">
              <a:xfrm>
                <a:off x="2383" y="1282"/>
                <a:ext cx="28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 d      d      d      d      d      d     d    </a:t>
                </a:r>
                <a:endParaRPr lang="zh-CN" altLang="en-US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5" name="Text Box 86"/>
              <p:cNvSpPr txBox="1">
                <a:spLocks noChangeArrowheads="1"/>
              </p:cNvSpPr>
              <p:nvPr/>
            </p:nvSpPr>
            <p:spPr bwMode="auto">
              <a:xfrm>
                <a:off x="1095" y="1282"/>
                <a:ext cx="12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1    0    1    0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38933" name="Text Box 228"/>
            <p:cNvSpPr txBox="1">
              <a:spLocks noChangeArrowheads="1"/>
            </p:cNvSpPr>
            <p:nvPr/>
          </p:nvSpPr>
          <p:spPr bwMode="auto">
            <a:xfrm>
              <a:off x="1405" y="3694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>
                  <a:latin typeface="宋体" charset="-122"/>
                </a:rPr>
                <a:t>┆</a:t>
              </a:r>
            </a:p>
          </p:txBody>
        </p:sp>
      </p:grpSp>
      <p:sp>
        <p:nvSpPr>
          <p:cNvPr id="38917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文本框 2"/>
          <p:cNvSpPr txBox="1">
            <a:spLocks noChangeArrowheads="1"/>
          </p:cNvSpPr>
          <p:nvPr/>
        </p:nvSpPr>
        <p:spPr bwMode="auto">
          <a:xfrm>
            <a:off x="0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三、编码器（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Encoder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30743" name="Rectangle 16"/>
          <p:cNvSpPr>
            <a:spLocks noChangeArrowheads="1"/>
          </p:cNvSpPr>
          <p:nvPr/>
        </p:nvSpPr>
        <p:spPr bwMode="auto">
          <a:xfrm>
            <a:off x="755650" y="1052513"/>
            <a:ext cx="2014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</a:t>
            </a:r>
            <a:r>
              <a:rPr lang="zh-CN" altLang="en-US" sz="2800">
                <a:latin typeface="Times New Roman" pitchFamily="18" charset="0"/>
              </a:rPr>
              <a:t>编码器</a:t>
            </a:r>
            <a:r>
              <a:rPr lang="zh-CN" altLang="en-US" sz="2800"/>
              <a:t> 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95288" y="1762125"/>
            <a:ext cx="8216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  对输入信号按一定规律进行</a:t>
            </a:r>
            <a:r>
              <a:rPr kumimoji="1" lang="zh-CN" altLang="en-US" sz="2800">
                <a:solidFill>
                  <a:schemeClr val="folHlink"/>
                </a:solidFill>
              </a:rPr>
              <a:t>编排</a:t>
            </a:r>
            <a:r>
              <a:rPr kumimoji="1" lang="zh-CN" altLang="en-US" sz="2800"/>
              <a:t>，使每组输出代码具有其特定的含义</a:t>
            </a:r>
          </a:p>
        </p:txBody>
      </p:sp>
      <p:sp>
        <p:nvSpPr>
          <p:cNvPr id="30745" name="Rectangle 16"/>
          <p:cNvSpPr>
            <a:spLocks noChangeArrowheads="1"/>
          </p:cNvSpPr>
          <p:nvPr/>
        </p:nvSpPr>
        <p:spPr bwMode="auto">
          <a:xfrm>
            <a:off x="755650" y="2997200"/>
            <a:ext cx="2014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</a:t>
            </a:r>
            <a:r>
              <a:rPr lang="zh-CN" altLang="en-US" sz="2800">
                <a:latin typeface="Times New Roman" pitchFamily="18" charset="0"/>
              </a:rPr>
              <a:t>分类</a:t>
            </a:r>
            <a:r>
              <a:rPr lang="zh-CN" altLang="en-US" sz="2800"/>
              <a:t> 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116013" y="38608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二进制编码器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150938" y="455612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二</a:t>
            </a:r>
            <a:r>
              <a:rPr kumimoji="1" lang="en-US" altLang="zh-CN" sz="2800"/>
              <a:t>-</a:t>
            </a:r>
            <a:r>
              <a:rPr kumimoji="1" lang="zh-CN" altLang="en-US" sz="2800"/>
              <a:t>十进制编码器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150938" y="528637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优先编码器</a:t>
            </a:r>
          </a:p>
        </p:txBody>
      </p: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4787900" y="4797425"/>
            <a:ext cx="2232025" cy="863600"/>
          </a:xfrm>
          <a:prstGeom prst="wedgeRoundRectCallout">
            <a:avLst>
              <a:gd name="adj1" fmla="val -87338"/>
              <a:gd name="adj2" fmla="val 46324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注意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优先编码的思想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4" grpId="0"/>
      <p:bldP spid="30745" grpId="0"/>
      <p:bldP spid="30746" grpId="0"/>
      <p:bldP spid="30747" grpId="0"/>
      <p:bldP spid="30748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文本框 2"/>
          <p:cNvSpPr txBox="1">
            <a:spLocks noChangeArrowheads="1"/>
          </p:cNvSpPr>
          <p:nvPr/>
        </p:nvSpPr>
        <p:spPr bwMode="auto">
          <a:xfrm>
            <a:off x="0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三、编码器（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Encoder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32820" name="Rectangle 5"/>
          <p:cNvSpPr>
            <a:spLocks noChangeArrowheads="1"/>
          </p:cNvSpPr>
          <p:nvPr/>
        </p:nvSpPr>
        <p:spPr bwMode="auto">
          <a:xfrm>
            <a:off x="612775" y="981075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4-2</a:t>
            </a:r>
            <a:r>
              <a:rPr lang="zh-CN" altLang="en-US">
                <a:latin typeface="Times New Roman" pitchFamily="18" charset="0"/>
              </a:rPr>
              <a:t>编码器 </a:t>
            </a:r>
          </a:p>
        </p:txBody>
      </p:sp>
      <p:grpSp>
        <p:nvGrpSpPr>
          <p:cNvPr id="42043" name="Group 59"/>
          <p:cNvGrpSpPr>
            <a:grpSpLocks/>
          </p:cNvGrpSpPr>
          <p:nvPr/>
        </p:nvGrpSpPr>
        <p:grpSpPr bwMode="auto">
          <a:xfrm>
            <a:off x="612775" y="1700213"/>
            <a:ext cx="3814763" cy="3529012"/>
            <a:chOff x="386" y="1071"/>
            <a:chExt cx="2403" cy="2223"/>
          </a:xfrm>
        </p:grpSpPr>
        <p:sp>
          <p:nvSpPr>
            <p:cNvPr id="42036" name="Line 110"/>
            <p:cNvSpPr>
              <a:spLocks noChangeShapeType="1"/>
            </p:cNvSpPr>
            <p:nvPr/>
          </p:nvSpPr>
          <p:spPr bwMode="auto">
            <a:xfrm>
              <a:off x="386" y="3294"/>
              <a:ext cx="24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Line 80"/>
            <p:cNvSpPr>
              <a:spLocks noChangeShapeType="1"/>
            </p:cNvSpPr>
            <p:nvPr/>
          </p:nvSpPr>
          <p:spPr bwMode="auto">
            <a:xfrm>
              <a:off x="386" y="1071"/>
              <a:ext cx="240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Line 81"/>
            <p:cNvSpPr>
              <a:spLocks noChangeShapeType="1"/>
            </p:cNvSpPr>
            <p:nvPr/>
          </p:nvSpPr>
          <p:spPr bwMode="auto">
            <a:xfrm>
              <a:off x="386" y="1389"/>
              <a:ext cx="24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Text Box 82"/>
            <p:cNvSpPr txBox="1">
              <a:spLocks noChangeArrowheads="1"/>
            </p:cNvSpPr>
            <p:nvPr/>
          </p:nvSpPr>
          <p:spPr bwMode="auto">
            <a:xfrm>
              <a:off x="1672" y="1101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B    A</a:t>
              </a:r>
            </a:p>
          </p:txBody>
        </p:sp>
        <p:sp>
          <p:nvSpPr>
            <p:cNvPr id="2" name="Text Box 82"/>
            <p:cNvSpPr txBox="1">
              <a:spLocks noChangeArrowheads="1"/>
            </p:cNvSpPr>
            <p:nvPr/>
          </p:nvSpPr>
          <p:spPr bwMode="auto">
            <a:xfrm>
              <a:off x="431" y="1101"/>
              <a:ext cx="1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   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42042" name="Group 49"/>
            <p:cNvGrpSpPr>
              <a:grpSpLocks/>
            </p:cNvGrpSpPr>
            <p:nvPr/>
          </p:nvGrpSpPr>
          <p:grpSpPr bwMode="auto">
            <a:xfrm>
              <a:off x="402" y="1434"/>
              <a:ext cx="1942" cy="969"/>
              <a:chOff x="402" y="1434"/>
              <a:chExt cx="1942" cy="969"/>
            </a:xfrm>
          </p:grpSpPr>
          <p:grpSp>
            <p:nvGrpSpPr>
              <p:cNvPr id="3" name="Group 56"/>
              <p:cNvGrpSpPr>
                <a:grpSpLocks/>
              </p:cNvGrpSpPr>
              <p:nvPr/>
            </p:nvGrpSpPr>
            <p:grpSpPr bwMode="auto">
              <a:xfrm>
                <a:off x="415" y="1434"/>
                <a:ext cx="1929" cy="288"/>
                <a:chOff x="249" y="1480"/>
                <a:chExt cx="1929" cy="288"/>
              </a:xfrm>
            </p:grpSpPr>
            <p:sp>
              <p:nvSpPr>
                <p:cNvPr id="4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0   0   0   1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2044" name="Group 56"/>
              <p:cNvGrpSpPr>
                <a:grpSpLocks/>
              </p:cNvGrpSpPr>
              <p:nvPr/>
            </p:nvGrpSpPr>
            <p:grpSpPr bwMode="auto">
              <a:xfrm>
                <a:off x="407" y="1661"/>
                <a:ext cx="1929" cy="288"/>
                <a:chOff x="249" y="1480"/>
                <a:chExt cx="1929" cy="288"/>
              </a:xfrm>
            </p:grpSpPr>
            <p:sp>
              <p:nvSpPr>
                <p:cNvPr id="42051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0   0   1   0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2045" name="Group 56"/>
              <p:cNvGrpSpPr>
                <a:grpSpLocks/>
              </p:cNvGrpSpPr>
              <p:nvPr/>
            </p:nvGrpSpPr>
            <p:grpSpPr bwMode="auto">
              <a:xfrm>
                <a:off x="410" y="1888"/>
                <a:ext cx="1929" cy="288"/>
                <a:chOff x="249" y="1480"/>
                <a:chExt cx="1929" cy="288"/>
              </a:xfrm>
            </p:grpSpPr>
            <p:sp>
              <p:nvSpPr>
                <p:cNvPr id="42049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0   1   0   0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2046" name="Group 56"/>
              <p:cNvGrpSpPr>
                <a:grpSpLocks/>
              </p:cNvGrpSpPr>
              <p:nvPr/>
            </p:nvGrpSpPr>
            <p:grpSpPr bwMode="auto">
              <a:xfrm>
                <a:off x="402" y="2115"/>
                <a:ext cx="1929" cy="288"/>
                <a:chOff x="249" y="1480"/>
                <a:chExt cx="1929" cy="288"/>
              </a:xfrm>
            </p:grpSpPr>
            <p:sp>
              <p:nvSpPr>
                <p:cNvPr id="42047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1   0   0   0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4204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42041" name="Group 57"/>
          <p:cNvGrpSpPr>
            <a:grpSpLocks/>
          </p:cNvGrpSpPr>
          <p:nvPr/>
        </p:nvGrpSpPr>
        <p:grpSpPr bwMode="auto">
          <a:xfrm>
            <a:off x="612775" y="3763963"/>
            <a:ext cx="3814763" cy="457200"/>
            <a:chOff x="386" y="2371"/>
            <a:chExt cx="2403" cy="288"/>
          </a:xfrm>
        </p:grpSpPr>
        <p:grpSp>
          <p:nvGrpSpPr>
            <p:cNvPr id="42032" name="Group 56"/>
            <p:cNvGrpSpPr>
              <a:grpSpLocks/>
            </p:cNvGrpSpPr>
            <p:nvPr/>
          </p:nvGrpSpPr>
          <p:grpSpPr bwMode="auto">
            <a:xfrm>
              <a:off x="394" y="2371"/>
              <a:ext cx="1929" cy="288"/>
              <a:chOff x="249" y="1480"/>
              <a:chExt cx="1929" cy="288"/>
            </a:xfrm>
          </p:grpSpPr>
          <p:sp>
            <p:nvSpPr>
              <p:cNvPr id="42034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249" y="1480"/>
                <a:ext cx="10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0   0   0   0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2035" name="Text Box 99"/>
              <p:cNvSpPr txBox="1">
                <a:spLocks noChangeArrowheads="1"/>
              </p:cNvSpPr>
              <p:nvPr/>
            </p:nvSpPr>
            <p:spPr bwMode="auto">
              <a:xfrm>
                <a:off x="1498" y="1480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42033" name="Line 56"/>
            <p:cNvSpPr>
              <a:spLocks noChangeShapeType="1"/>
            </p:cNvSpPr>
            <p:nvPr/>
          </p:nvSpPr>
          <p:spPr bwMode="auto">
            <a:xfrm>
              <a:off x="386" y="2387"/>
              <a:ext cx="2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50" name="Group 66"/>
          <p:cNvGrpSpPr>
            <a:grpSpLocks/>
          </p:cNvGrpSpPr>
          <p:nvPr/>
        </p:nvGrpSpPr>
        <p:grpSpPr bwMode="auto">
          <a:xfrm>
            <a:off x="3694113" y="1738313"/>
            <a:ext cx="735012" cy="2473325"/>
            <a:chOff x="2327" y="1095"/>
            <a:chExt cx="463" cy="1558"/>
          </a:xfrm>
        </p:grpSpPr>
        <p:sp>
          <p:nvSpPr>
            <p:cNvPr id="42026" name="Text Box 82"/>
            <p:cNvSpPr txBox="1">
              <a:spLocks noChangeArrowheads="1"/>
            </p:cNvSpPr>
            <p:nvPr/>
          </p:nvSpPr>
          <p:spPr bwMode="auto">
            <a:xfrm>
              <a:off x="2335" y="109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2027" name="Text Box 82"/>
            <p:cNvSpPr txBox="1">
              <a:spLocks noChangeArrowheads="1"/>
            </p:cNvSpPr>
            <p:nvPr/>
          </p:nvSpPr>
          <p:spPr bwMode="auto">
            <a:xfrm>
              <a:off x="2327" y="1434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28" name="Text Box 82"/>
            <p:cNvSpPr txBox="1">
              <a:spLocks noChangeArrowheads="1"/>
            </p:cNvSpPr>
            <p:nvPr/>
          </p:nvSpPr>
          <p:spPr bwMode="auto">
            <a:xfrm>
              <a:off x="2327" y="1661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29" name="Text Box 82"/>
            <p:cNvSpPr txBox="1">
              <a:spLocks noChangeArrowheads="1"/>
            </p:cNvSpPr>
            <p:nvPr/>
          </p:nvSpPr>
          <p:spPr bwMode="auto">
            <a:xfrm>
              <a:off x="2335" y="1880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30" name="Text Box 82"/>
            <p:cNvSpPr txBox="1">
              <a:spLocks noChangeArrowheads="1"/>
            </p:cNvSpPr>
            <p:nvPr/>
          </p:nvSpPr>
          <p:spPr bwMode="auto">
            <a:xfrm>
              <a:off x="2335" y="2107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31" name="Text Box 82"/>
            <p:cNvSpPr txBox="1">
              <a:spLocks noChangeArrowheads="1"/>
            </p:cNvSpPr>
            <p:nvPr/>
          </p:nvSpPr>
          <p:spPr bwMode="auto">
            <a:xfrm>
              <a:off x="2336" y="2365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2052" name="Group 68"/>
          <p:cNvGrpSpPr>
            <a:grpSpLocks/>
          </p:cNvGrpSpPr>
          <p:nvPr/>
        </p:nvGrpSpPr>
        <p:grpSpPr bwMode="auto">
          <a:xfrm>
            <a:off x="612775" y="4221163"/>
            <a:ext cx="3816350" cy="879475"/>
            <a:chOff x="386" y="2659"/>
            <a:chExt cx="2404" cy="554"/>
          </a:xfrm>
        </p:grpSpPr>
        <p:grpSp>
          <p:nvGrpSpPr>
            <p:cNvPr id="42020" name="Group 56"/>
            <p:cNvGrpSpPr>
              <a:grpSpLocks/>
            </p:cNvGrpSpPr>
            <p:nvPr/>
          </p:nvGrpSpPr>
          <p:grpSpPr bwMode="auto">
            <a:xfrm>
              <a:off x="397" y="2659"/>
              <a:ext cx="1929" cy="288"/>
              <a:chOff x="249" y="1480"/>
              <a:chExt cx="1929" cy="288"/>
            </a:xfrm>
          </p:grpSpPr>
          <p:sp>
            <p:nvSpPr>
              <p:cNvPr id="42024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249" y="1480"/>
                <a:ext cx="10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0   0   1   1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2025" name="Text Box 99"/>
              <p:cNvSpPr txBox="1">
                <a:spLocks noChangeArrowheads="1"/>
              </p:cNvSpPr>
              <p:nvPr/>
            </p:nvSpPr>
            <p:spPr bwMode="auto">
              <a:xfrm>
                <a:off x="1498" y="1480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42021" name="Line 58"/>
            <p:cNvSpPr>
              <a:spLocks noChangeShapeType="1"/>
            </p:cNvSpPr>
            <p:nvPr/>
          </p:nvSpPr>
          <p:spPr bwMode="auto">
            <a:xfrm>
              <a:off x="386" y="2659"/>
              <a:ext cx="2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Text Box 82"/>
            <p:cNvSpPr txBox="1">
              <a:spLocks noChangeArrowheads="1"/>
            </p:cNvSpPr>
            <p:nvPr/>
          </p:nvSpPr>
          <p:spPr bwMode="auto">
            <a:xfrm>
              <a:off x="2336" y="265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23" name="Text Box 67"/>
            <p:cNvSpPr txBox="1">
              <a:spLocks noChangeArrowheads="1"/>
            </p:cNvSpPr>
            <p:nvPr/>
          </p:nvSpPr>
          <p:spPr bwMode="auto">
            <a:xfrm>
              <a:off x="786" y="2925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>
                  <a:latin typeface="宋体" charset="-122"/>
                </a:rPr>
                <a:t>┆</a:t>
              </a:r>
            </a:p>
          </p:txBody>
        </p:sp>
      </p:grp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219700" y="1268413"/>
            <a:ext cx="354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不考虑</a:t>
            </a:r>
            <a:r>
              <a:rPr lang="zh-CN" altLang="en-US"/>
              <a:t>其它无效输入</a:t>
            </a: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5632450" y="19177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B = I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+ I</a:t>
            </a:r>
            <a:r>
              <a:rPr lang="en-US" altLang="zh-CN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2055" name="Text Box 71"/>
          <p:cNvSpPr txBox="1">
            <a:spLocks noChangeArrowheads="1"/>
          </p:cNvSpPr>
          <p:nvPr/>
        </p:nvSpPr>
        <p:spPr bwMode="auto">
          <a:xfrm>
            <a:off x="5651500" y="23241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A = I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+ I</a:t>
            </a:r>
            <a:r>
              <a:rPr lang="en-US" altLang="zh-CN" baseline="-25000">
                <a:latin typeface="Times New Roman" pitchFamily="18" charset="0"/>
              </a:rPr>
              <a:t>1</a:t>
            </a:r>
          </a:p>
        </p:txBody>
      </p:sp>
      <p:sp>
        <p:nvSpPr>
          <p:cNvPr id="42056" name="Text Box 72"/>
          <p:cNvSpPr txBox="1">
            <a:spLocks noChangeArrowheads="1"/>
          </p:cNvSpPr>
          <p:nvPr/>
        </p:nvSpPr>
        <p:spPr bwMode="auto">
          <a:xfrm>
            <a:off x="5651500" y="2755900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S = I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+ I</a:t>
            </a:r>
            <a:r>
              <a:rPr lang="en-US" altLang="zh-CN" baseline="-25000">
                <a:latin typeface="Times New Roman" pitchFamily="18" charset="0"/>
              </a:rPr>
              <a:t>2 </a:t>
            </a:r>
            <a:r>
              <a:rPr lang="en-US" altLang="zh-CN">
                <a:latin typeface="Times New Roman" pitchFamily="18" charset="0"/>
              </a:rPr>
              <a:t>+ I</a:t>
            </a:r>
            <a:r>
              <a:rPr lang="en-US" altLang="zh-CN" baseline="-25000">
                <a:latin typeface="Times New Roman" pitchFamily="18" charset="0"/>
              </a:rPr>
              <a:t>1 </a:t>
            </a:r>
            <a:r>
              <a:rPr lang="en-US" altLang="zh-CN">
                <a:latin typeface="Times New Roman" pitchFamily="18" charset="0"/>
              </a:rPr>
              <a:t>+ I</a:t>
            </a:r>
            <a:r>
              <a:rPr lang="en-US" altLang="zh-CN" baseline="-25000">
                <a:latin typeface="Times New Roman" pitchFamily="18" charset="0"/>
              </a:rPr>
              <a:t>0</a:t>
            </a:r>
          </a:p>
        </p:txBody>
      </p:sp>
      <p:sp>
        <p:nvSpPr>
          <p:cNvPr id="42057" name="Text Box 73"/>
          <p:cNvSpPr txBox="1">
            <a:spLocks noChangeArrowheads="1"/>
          </p:cNvSpPr>
          <p:nvPr/>
        </p:nvSpPr>
        <p:spPr bwMode="auto">
          <a:xfrm>
            <a:off x="5148263" y="32591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或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S = B + A</a:t>
            </a:r>
            <a:r>
              <a:rPr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+ I</a:t>
            </a:r>
            <a:r>
              <a:rPr lang="en-US" altLang="zh-CN" baseline="-250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058" name="Text Box 74"/>
          <p:cNvSpPr txBox="1">
            <a:spLocks noChangeArrowheads="1"/>
          </p:cNvSpPr>
          <p:nvPr/>
        </p:nvSpPr>
        <p:spPr bwMode="auto">
          <a:xfrm>
            <a:off x="5219700" y="3789363"/>
            <a:ext cx="354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考虑</a:t>
            </a:r>
            <a:r>
              <a:rPr lang="zh-CN" altLang="en-US"/>
              <a:t>其它无效输入</a:t>
            </a:r>
          </a:p>
        </p:txBody>
      </p:sp>
      <p:grpSp>
        <p:nvGrpSpPr>
          <p:cNvPr id="42066" name="Group 82"/>
          <p:cNvGrpSpPr>
            <a:grpSpLocks/>
          </p:cNvGrpSpPr>
          <p:nvPr/>
        </p:nvGrpSpPr>
        <p:grpSpPr bwMode="auto">
          <a:xfrm>
            <a:off x="5364163" y="4411663"/>
            <a:ext cx="3240087" cy="457200"/>
            <a:chOff x="3379" y="2779"/>
            <a:chExt cx="2041" cy="288"/>
          </a:xfrm>
        </p:grpSpPr>
        <p:sp>
          <p:nvSpPr>
            <p:cNvPr id="42013" name="Text Box 75"/>
            <p:cNvSpPr txBox="1">
              <a:spLocks noChangeArrowheads="1"/>
            </p:cNvSpPr>
            <p:nvPr/>
          </p:nvSpPr>
          <p:spPr bwMode="auto">
            <a:xfrm>
              <a:off x="3379" y="2779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B = I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  <a:r>
                <a:rPr lang="en-US" altLang="zh-CN">
                  <a:latin typeface="Times New Roman" pitchFamily="18" charset="0"/>
                </a:rPr>
                <a:t> + I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14" name="Line 76"/>
            <p:cNvSpPr>
              <a:spLocks noChangeShapeType="1"/>
            </p:cNvSpPr>
            <p:nvPr/>
          </p:nvSpPr>
          <p:spPr bwMode="auto">
            <a:xfrm>
              <a:off x="3902" y="281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77"/>
            <p:cNvSpPr>
              <a:spLocks noChangeShapeType="1"/>
            </p:cNvSpPr>
            <p:nvPr/>
          </p:nvSpPr>
          <p:spPr bwMode="auto">
            <a:xfrm>
              <a:off x="4035" y="2816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78"/>
            <p:cNvSpPr>
              <a:spLocks noChangeShapeType="1"/>
            </p:cNvSpPr>
            <p:nvPr/>
          </p:nvSpPr>
          <p:spPr bwMode="auto">
            <a:xfrm>
              <a:off x="4171" y="2816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79"/>
            <p:cNvSpPr>
              <a:spLocks noChangeShapeType="1"/>
            </p:cNvSpPr>
            <p:nvPr/>
          </p:nvSpPr>
          <p:spPr bwMode="auto">
            <a:xfrm>
              <a:off x="4510" y="281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80"/>
            <p:cNvSpPr>
              <a:spLocks noChangeShapeType="1"/>
            </p:cNvSpPr>
            <p:nvPr/>
          </p:nvSpPr>
          <p:spPr bwMode="auto">
            <a:xfrm>
              <a:off x="4793" y="281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81"/>
            <p:cNvSpPr>
              <a:spLocks noChangeShapeType="1"/>
            </p:cNvSpPr>
            <p:nvPr/>
          </p:nvSpPr>
          <p:spPr bwMode="auto">
            <a:xfrm>
              <a:off x="4934" y="281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75" name="Group 91"/>
          <p:cNvGrpSpPr>
            <a:grpSpLocks/>
          </p:cNvGrpSpPr>
          <p:nvPr/>
        </p:nvGrpSpPr>
        <p:grpSpPr bwMode="auto">
          <a:xfrm>
            <a:off x="5364163" y="4940300"/>
            <a:ext cx="3240087" cy="457200"/>
            <a:chOff x="3379" y="3112"/>
            <a:chExt cx="2041" cy="288"/>
          </a:xfrm>
        </p:grpSpPr>
        <p:sp>
          <p:nvSpPr>
            <p:cNvPr id="42006" name="Text Box 84"/>
            <p:cNvSpPr txBox="1">
              <a:spLocks noChangeArrowheads="1"/>
            </p:cNvSpPr>
            <p:nvPr/>
          </p:nvSpPr>
          <p:spPr bwMode="auto">
            <a:xfrm>
              <a:off x="3379" y="3112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 = I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  <a:r>
                <a:rPr lang="en-US" altLang="zh-CN">
                  <a:latin typeface="Times New Roman" pitchFamily="18" charset="0"/>
                </a:rPr>
                <a:t> + I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7" name="Line 85"/>
            <p:cNvSpPr>
              <a:spLocks noChangeShapeType="1"/>
            </p:cNvSpPr>
            <p:nvPr/>
          </p:nvSpPr>
          <p:spPr bwMode="auto">
            <a:xfrm>
              <a:off x="3918" y="3152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86"/>
            <p:cNvSpPr>
              <a:spLocks noChangeShapeType="1"/>
            </p:cNvSpPr>
            <p:nvPr/>
          </p:nvSpPr>
          <p:spPr bwMode="auto">
            <a:xfrm>
              <a:off x="4051" y="314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87"/>
            <p:cNvSpPr>
              <a:spLocks noChangeShapeType="1"/>
            </p:cNvSpPr>
            <p:nvPr/>
          </p:nvSpPr>
          <p:spPr bwMode="auto">
            <a:xfrm>
              <a:off x="4187" y="314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88"/>
            <p:cNvSpPr>
              <a:spLocks noChangeShapeType="1"/>
            </p:cNvSpPr>
            <p:nvPr/>
          </p:nvSpPr>
          <p:spPr bwMode="auto">
            <a:xfrm>
              <a:off x="4526" y="3152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89"/>
            <p:cNvSpPr>
              <a:spLocks noChangeShapeType="1"/>
            </p:cNvSpPr>
            <p:nvPr/>
          </p:nvSpPr>
          <p:spPr bwMode="auto">
            <a:xfrm>
              <a:off x="4670" y="3152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90"/>
            <p:cNvSpPr>
              <a:spLocks noChangeShapeType="1"/>
            </p:cNvSpPr>
            <p:nvPr/>
          </p:nvSpPr>
          <p:spPr bwMode="auto">
            <a:xfrm>
              <a:off x="4950" y="3152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084" name="Group 100"/>
          <p:cNvGrpSpPr>
            <a:grpSpLocks/>
          </p:cNvGrpSpPr>
          <p:nvPr/>
        </p:nvGrpSpPr>
        <p:grpSpPr bwMode="auto">
          <a:xfrm>
            <a:off x="5364163" y="5491163"/>
            <a:ext cx="3240087" cy="457200"/>
            <a:chOff x="3379" y="3459"/>
            <a:chExt cx="2041" cy="288"/>
          </a:xfrm>
        </p:grpSpPr>
        <p:sp>
          <p:nvSpPr>
            <p:cNvPr id="42002" name="Text Box 93"/>
            <p:cNvSpPr txBox="1">
              <a:spLocks noChangeArrowheads="1"/>
            </p:cNvSpPr>
            <p:nvPr/>
          </p:nvSpPr>
          <p:spPr bwMode="auto">
            <a:xfrm>
              <a:off x="3379" y="3459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S = B + A + I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I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3" name="Line 97"/>
            <p:cNvSpPr>
              <a:spLocks noChangeShapeType="1"/>
            </p:cNvSpPr>
            <p:nvPr/>
          </p:nvSpPr>
          <p:spPr bwMode="auto">
            <a:xfrm>
              <a:off x="4422" y="349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98"/>
            <p:cNvSpPr>
              <a:spLocks noChangeShapeType="1"/>
            </p:cNvSpPr>
            <p:nvPr/>
          </p:nvSpPr>
          <p:spPr bwMode="auto">
            <a:xfrm>
              <a:off x="4566" y="349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99"/>
            <p:cNvSpPr>
              <a:spLocks noChangeShapeType="1"/>
            </p:cNvSpPr>
            <p:nvPr/>
          </p:nvSpPr>
          <p:spPr bwMode="auto">
            <a:xfrm>
              <a:off x="4694" y="3499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0" grpId="0"/>
      <p:bldP spid="42053" grpId="0"/>
      <p:bldP spid="42054" grpId="0"/>
      <p:bldP spid="42055" grpId="0"/>
      <p:bldP spid="42056" grpId="0"/>
      <p:bldP spid="42057" grpId="0"/>
      <p:bldP spid="420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文本框 2"/>
          <p:cNvSpPr txBox="1">
            <a:spLocks noChangeArrowheads="1"/>
          </p:cNvSpPr>
          <p:nvPr/>
        </p:nvSpPr>
        <p:spPr bwMode="auto">
          <a:xfrm>
            <a:off x="0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三、编码器（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Encoder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43059" name="Rectangle 5"/>
          <p:cNvSpPr>
            <a:spLocks noChangeArrowheads="1"/>
          </p:cNvSpPr>
          <p:nvPr/>
        </p:nvSpPr>
        <p:spPr bwMode="auto">
          <a:xfrm>
            <a:off x="612775" y="9810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4-2</a:t>
            </a:r>
            <a:r>
              <a:rPr lang="zh-CN" altLang="en-US" u="sng">
                <a:solidFill>
                  <a:schemeClr val="folHlink"/>
                </a:solidFill>
                <a:latin typeface="Times New Roman" pitchFamily="18" charset="0"/>
              </a:rPr>
              <a:t>优先</a:t>
            </a:r>
            <a:r>
              <a:rPr lang="zh-CN" altLang="en-US">
                <a:latin typeface="Times New Roman" pitchFamily="18" charset="0"/>
              </a:rPr>
              <a:t>编码器 </a:t>
            </a:r>
          </a:p>
        </p:txBody>
      </p:sp>
      <p:grpSp>
        <p:nvGrpSpPr>
          <p:cNvPr id="43099" name="Group 91"/>
          <p:cNvGrpSpPr>
            <a:grpSpLocks/>
          </p:cNvGrpSpPr>
          <p:nvPr/>
        </p:nvGrpSpPr>
        <p:grpSpPr bwMode="auto">
          <a:xfrm>
            <a:off x="612775" y="1700213"/>
            <a:ext cx="3824288" cy="2592387"/>
            <a:chOff x="386" y="1071"/>
            <a:chExt cx="2409" cy="1633"/>
          </a:xfrm>
        </p:grpSpPr>
        <p:sp>
          <p:nvSpPr>
            <p:cNvPr id="43030" name="Line 110"/>
            <p:cNvSpPr>
              <a:spLocks noChangeShapeType="1"/>
            </p:cNvSpPr>
            <p:nvPr/>
          </p:nvSpPr>
          <p:spPr bwMode="auto">
            <a:xfrm>
              <a:off x="386" y="2704"/>
              <a:ext cx="24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80"/>
            <p:cNvSpPr>
              <a:spLocks noChangeShapeType="1"/>
            </p:cNvSpPr>
            <p:nvPr/>
          </p:nvSpPr>
          <p:spPr bwMode="auto">
            <a:xfrm>
              <a:off x="386" y="1071"/>
              <a:ext cx="2403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81"/>
            <p:cNvSpPr>
              <a:spLocks noChangeShapeType="1"/>
            </p:cNvSpPr>
            <p:nvPr/>
          </p:nvSpPr>
          <p:spPr bwMode="auto">
            <a:xfrm>
              <a:off x="386" y="1389"/>
              <a:ext cx="240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Text Box 82"/>
            <p:cNvSpPr txBox="1">
              <a:spLocks noChangeArrowheads="1"/>
            </p:cNvSpPr>
            <p:nvPr/>
          </p:nvSpPr>
          <p:spPr bwMode="auto">
            <a:xfrm>
              <a:off x="1672" y="1101"/>
              <a:ext cx="6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B    A</a:t>
              </a:r>
            </a:p>
          </p:txBody>
        </p:sp>
        <p:sp>
          <p:nvSpPr>
            <p:cNvPr id="43035" name="Text Box 82"/>
            <p:cNvSpPr txBox="1">
              <a:spLocks noChangeArrowheads="1"/>
            </p:cNvSpPr>
            <p:nvPr/>
          </p:nvSpPr>
          <p:spPr bwMode="auto">
            <a:xfrm>
              <a:off x="431" y="1101"/>
              <a:ext cx="1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I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  I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   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43036" name="Group 59"/>
            <p:cNvGrpSpPr>
              <a:grpSpLocks/>
            </p:cNvGrpSpPr>
            <p:nvPr/>
          </p:nvGrpSpPr>
          <p:grpSpPr bwMode="auto">
            <a:xfrm>
              <a:off x="402" y="1434"/>
              <a:ext cx="1942" cy="969"/>
              <a:chOff x="402" y="1434"/>
              <a:chExt cx="1942" cy="969"/>
            </a:xfrm>
          </p:grpSpPr>
          <p:grpSp>
            <p:nvGrpSpPr>
              <p:cNvPr id="43048" name="Group 56"/>
              <p:cNvGrpSpPr>
                <a:grpSpLocks/>
              </p:cNvGrpSpPr>
              <p:nvPr/>
            </p:nvGrpSpPr>
            <p:grpSpPr bwMode="auto">
              <a:xfrm>
                <a:off x="415" y="1434"/>
                <a:ext cx="1929" cy="288"/>
                <a:chOff x="249" y="1480"/>
                <a:chExt cx="1929" cy="288"/>
              </a:xfrm>
            </p:grpSpPr>
            <p:sp>
              <p:nvSpPr>
                <p:cNvPr id="43058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0   0   0   1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49" name="Group 56"/>
              <p:cNvGrpSpPr>
                <a:grpSpLocks/>
              </p:cNvGrpSpPr>
              <p:nvPr/>
            </p:nvGrpSpPr>
            <p:grpSpPr bwMode="auto">
              <a:xfrm>
                <a:off x="407" y="1661"/>
                <a:ext cx="1929" cy="288"/>
                <a:chOff x="249" y="1480"/>
                <a:chExt cx="1929" cy="288"/>
              </a:xfrm>
            </p:grpSpPr>
            <p:sp>
              <p:nvSpPr>
                <p:cNvPr id="43056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0   0   1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endParaRPr lang="zh-CN" altLang="en-US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50" name="Group 56"/>
              <p:cNvGrpSpPr>
                <a:grpSpLocks/>
              </p:cNvGrpSpPr>
              <p:nvPr/>
            </p:nvGrpSpPr>
            <p:grpSpPr bwMode="auto">
              <a:xfrm>
                <a:off x="410" y="1888"/>
                <a:ext cx="1929" cy="288"/>
                <a:chOff x="249" y="1480"/>
                <a:chExt cx="1929" cy="288"/>
              </a:xfrm>
            </p:grpSpPr>
            <p:sp>
              <p:nvSpPr>
                <p:cNvPr id="43054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0   1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>
                      <a:latin typeface="Times New Roman" pitchFamily="18" charset="0"/>
                    </a:rPr>
                    <a:t>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endParaRPr lang="zh-CN" altLang="en-US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51" name="Group 56"/>
              <p:cNvGrpSpPr>
                <a:grpSpLocks/>
              </p:cNvGrpSpPr>
              <p:nvPr/>
            </p:nvGrpSpPr>
            <p:grpSpPr bwMode="auto">
              <a:xfrm>
                <a:off x="402" y="2115"/>
                <a:ext cx="1929" cy="288"/>
                <a:chOff x="249" y="1480"/>
                <a:chExt cx="1929" cy="288"/>
              </a:xfrm>
            </p:grpSpPr>
            <p:sp>
              <p:nvSpPr>
                <p:cNvPr id="43052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>
                      <a:latin typeface="Times New Roman" pitchFamily="18" charset="0"/>
                    </a:rPr>
                    <a:t>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>
                      <a:latin typeface="Times New Roman" pitchFamily="18" charset="0"/>
                    </a:rPr>
                    <a:t>   </a:t>
                  </a:r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d</a:t>
                  </a:r>
                  <a:endParaRPr lang="zh-CN" altLang="en-US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37" name="Group 72"/>
            <p:cNvGrpSpPr>
              <a:grpSpLocks/>
            </p:cNvGrpSpPr>
            <p:nvPr/>
          </p:nvGrpSpPr>
          <p:grpSpPr bwMode="auto">
            <a:xfrm>
              <a:off x="392" y="2387"/>
              <a:ext cx="2403" cy="288"/>
              <a:chOff x="386" y="2371"/>
              <a:chExt cx="2403" cy="288"/>
            </a:xfrm>
          </p:grpSpPr>
          <p:grpSp>
            <p:nvGrpSpPr>
              <p:cNvPr id="43044" name="Group 56"/>
              <p:cNvGrpSpPr>
                <a:grpSpLocks/>
              </p:cNvGrpSpPr>
              <p:nvPr/>
            </p:nvGrpSpPr>
            <p:grpSpPr bwMode="auto">
              <a:xfrm>
                <a:off x="394" y="2371"/>
                <a:ext cx="1929" cy="288"/>
                <a:chOff x="249" y="1480"/>
                <a:chExt cx="1929" cy="288"/>
              </a:xfrm>
            </p:grpSpPr>
            <p:sp>
              <p:nvSpPr>
                <p:cNvPr id="43046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249" y="1480"/>
                  <a:ext cx="10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0   0   0   0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430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498" y="1480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3045" name="Line 76"/>
              <p:cNvSpPr>
                <a:spLocks noChangeShapeType="1"/>
              </p:cNvSpPr>
              <p:nvPr/>
            </p:nvSpPr>
            <p:spPr bwMode="auto">
              <a:xfrm>
                <a:off x="386" y="2387"/>
                <a:ext cx="2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8" name="Text Box 82"/>
            <p:cNvSpPr txBox="1">
              <a:spLocks noChangeArrowheads="1"/>
            </p:cNvSpPr>
            <p:nvPr/>
          </p:nvSpPr>
          <p:spPr bwMode="auto">
            <a:xfrm>
              <a:off x="2244" y="1087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43039" name="Text Box 82"/>
            <p:cNvSpPr txBox="1">
              <a:spLocks noChangeArrowheads="1"/>
            </p:cNvSpPr>
            <p:nvPr/>
          </p:nvSpPr>
          <p:spPr bwMode="auto">
            <a:xfrm>
              <a:off x="2236" y="142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0" name="Text Box 82"/>
            <p:cNvSpPr txBox="1">
              <a:spLocks noChangeArrowheads="1"/>
            </p:cNvSpPr>
            <p:nvPr/>
          </p:nvSpPr>
          <p:spPr bwMode="auto">
            <a:xfrm>
              <a:off x="2236" y="1653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1" name="Text Box 82"/>
            <p:cNvSpPr txBox="1">
              <a:spLocks noChangeArrowheads="1"/>
            </p:cNvSpPr>
            <p:nvPr/>
          </p:nvSpPr>
          <p:spPr bwMode="auto">
            <a:xfrm>
              <a:off x="2244" y="1872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2" name="Text Box 82"/>
            <p:cNvSpPr txBox="1">
              <a:spLocks noChangeArrowheads="1"/>
            </p:cNvSpPr>
            <p:nvPr/>
          </p:nvSpPr>
          <p:spPr bwMode="auto">
            <a:xfrm>
              <a:off x="2244" y="209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43" name="Text Box 82"/>
            <p:cNvSpPr txBox="1">
              <a:spLocks noChangeArrowheads="1"/>
            </p:cNvSpPr>
            <p:nvPr/>
          </p:nvSpPr>
          <p:spPr bwMode="auto">
            <a:xfrm>
              <a:off x="2245" y="238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3100" name="Text Box 92"/>
          <p:cNvSpPr txBox="1">
            <a:spLocks noChangeArrowheads="1"/>
          </p:cNvSpPr>
          <p:nvPr/>
        </p:nvSpPr>
        <p:spPr bwMode="auto">
          <a:xfrm>
            <a:off x="755650" y="4508500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优先级</a:t>
            </a:r>
            <a:r>
              <a:rPr lang="zh-CN" altLang="en-US"/>
              <a:t>次序</a:t>
            </a:r>
          </a:p>
        </p:txBody>
      </p:sp>
      <p:sp>
        <p:nvSpPr>
          <p:cNvPr id="43101" name="Text Box 93"/>
          <p:cNvSpPr txBox="1">
            <a:spLocks noChangeArrowheads="1"/>
          </p:cNvSpPr>
          <p:nvPr/>
        </p:nvSpPr>
        <p:spPr bwMode="auto">
          <a:xfrm>
            <a:off x="1116013" y="5084763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 &gt; I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&gt; I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 &gt; I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5364163" y="2349500"/>
            <a:ext cx="2160587" cy="519113"/>
            <a:chOff x="3379" y="1480"/>
            <a:chExt cx="1361" cy="327"/>
          </a:xfrm>
        </p:grpSpPr>
        <p:sp>
          <p:nvSpPr>
            <p:cNvPr id="43028" name="Text Box 95"/>
            <p:cNvSpPr txBox="1">
              <a:spLocks noChangeArrowheads="1"/>
            </p:cNvSpPr>
            <p:nvPr/>
          </p:nvSpPr>
          <p:spPr bwMode="auto">
            <a:xfrm>
              <a:off x="3379" y="1480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B = I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</a:rPr>
                <a:t> + I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9" name="Line 99"/>
            <p:cNvSpPr>
              <a:spLocks noChangeShapeType="1"/>
            </p:cNvSpPr>
            <p:nvPr/>
          </p:nvSpPr>
          <p:spPr bwMode="auto">
            <a:xfrm>
              <a:off x="4240" y="1520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9" name="Group 111"/>
          <p:cNvGrpSpPr>
            <a:grpSpLocks/>
          </p:cNvGrpSpPr>
          <p:nvPr/>
        </p:nvGrpSpPr>
        <p:grpSpPr bwMode="auto">
          <a:xfrm>
            <a:off x="5364163" y="3141663"/>
            <a:ext cx="2879725" cy="519112"/>
            <a:chOff x="3379" y="2024"/>
            <a:chExt cx="1814" cy="327"/>
          </a:xfrm>
        </p:grpSpPr>
        <p:sp>
          <p:nvSpPr>
            <p:cNvPr id="43025" name="Text Box 104"/>
            <p:cNvSpPr txBox="1">
              <a:spLocks noChangeArrowheads="1"/>
            </p:cNvSpPr>
            <p:nvPr/>
          </p:nvSpPr>
          <p:spPr bwMode="auto">
            <a:xfrm>
              <a:off x="3379" y="2024"/>
              <a:ext cx="18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A = I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</a:rPr>
                <a:t> + I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026" name="Line 108"/>
            <p:cNvSpPr>
              <a:spLocks noChangeShapeType="1"/>
            </p:cNvSpPr>
            <p:nvPr/>
          </p:nvSpPr>
          <p:spPr bwMode="auto">
            <a:xfrm>
              <a:off x="4241" y="2064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09"/>
            <p:cNvSpPr>
              <a:spLocks noChangeShapeType="1"/>
            </p:cNvSpPr>
            <p:nvPr/>
          </p:nvSpPr>
          <p:spPr bwMode="auto">
            <a:xfrm>
              <a:off x="4401" y="2064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25" name="Group 117"/>
          <p:cNvGrpSpPr>
            <a:grpSpLocks/>
          </p:cNvGrpSpPr>
          <p:nvPr/>
        </p:nvGrpSpPr>
        <p:grpSpPr bwMode="auto">
          <a:xfrm>
            <a:off x="5364163" y="4005263"/>
            <a:ext cx="3240087" cy="519112"/>
            <a:chOff x="3379" y="2523"/>
            <a:chExt cx="2041" cy="327"/>
          </a:xfrm>
        </p:grpSpPr>
        <p:sp>
          <p:nvSpPr>
            <p:cNvPr id="43021" name="Text Box 113"/>
            <p:cNvSpPr txBox="1">
              <a:spLocks noChangeArrowheads="1"/>
            </p:cNvSpPr>
            <p:nvPr/>
          </p:nvSpPr>
          <p:spPr bwMode="auto">
            <a:xfrm>
              <a:off x="3379" y="2523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S = B + A + I</a:t>
              </a:r>
              <a:r>
                <a:rPr lang="en-US" altLang="zh-CN" sz="2800" baseline="-25000">
                  <a:latin typeface="Times New Roman" pitchFamily="18" charset="0"/>
                </a:rPr>
                <a:t>3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22" name="Line 114"/>
            <p:cNvSpPr>
              <a:spLocks noChangeShapeType="1"/>
            </p:cNvSpPr>
            <p:nvPr/>
          </p:nvSpPr>
          <p:spPr bwMode="auto">
            <a:xfrm>
              <a:off x="4595" y="256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15"/>
            <p:cNvSpPr>
              <a:spLocks noChangeShapeType="1"/>
            </p:cNvSpPr>
            <p:nvPr/>
          </p:nvSpPr>
          <p:spPr bwMode="auto">
            <a:xfrm>
              <a:off x="4755" y="256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16"/>
            <p:cNvSpPr>
              <a:spLocks noChangeShapeType="1"/>
            </p:cNvSpPr>
            <p:nvPr/>
          </p:nvSpPr>
          <p:spPr bwMode="auto">
            <a:xfrm>
              <a:off x="4913" y="2568"/>
              <a:ext cx="9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6516688" y="1484313"/>
            <a:ext cx="2232025" cy="576262"/>
          </a:xfrm>
          <a:prstGeom prst="wedgeRoundRectCallout">
            <a:avLst>
              <a:gd name="adj1" fmla="val -46801"/>
              <a:gd name="adj2" fmla="val 10096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注意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可以化简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9" grpId="0"/>
      <p:bldP spid="43100" grpId="0"/>
      <p:bldP spid="43101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4" name="文本框 2"/>
          <p:cNvSpPr txBox="1">
            <a:spLocks noChangeArrowheads="1"/>
          </p:cNvSpPr>
          <p:nvPr/>
        </p:nvSpPr>
        <p:spPr bwMode="auto">
          <a:xfrm>
            <a:off x="0" y="260350"/>
            <a:ext cx="6083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四、多路选择器（</a:t>
            </a:r>
            <a:r>
              <a:rPr lang="en-US" altLang="zh-CN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Multiplexer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52413" y="1330325"/>
            <a:ext cx="8569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  多路选择器又称数据选择器或多路开关，常用</a:t>
            </a:r>
            <a:r>
              <a:rPr kumimoji="1" lang="en-US" altLang="zh-CN" sz="2800">
                <a:latin typeface="Times New Roman" pitchFamily="18" charset="0"/>
              </a:rPr>
              <a:t>MUX</a:t>
            </a:r>
            <a:r>
              <a:rPr kumimoji="1" lang="zh-CN" altLang="en-US" sz="2800"/>
              <a:t>表示。它是一种</a:t>
            </a:r>
            <a:r>
              <a:rPr kumimoji="1" lang="zh-CN" altLang="en-US" sz="2800">
                <a:solidFill>
                  <a:schemeClr val="folHlink"/>
                </a:solidFill>
              </a:rPr>
              <a:t>多路输入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单路输出</a:t>
            </a:r>
            <a:r>
              <a:rPr kumimoji="1" lang="zh-CN" altLang="en-US" sz="2800"/>
              <a:t>的组合逻辑电路</a:t>
            </a:r>
          </a:p>
        </p:txBody>
      </p:sp>
      <p:grpSp>
        <p:nvGrpSpPr>
          <p:cNvPr id="44056" name="Group 24"/>
          <p:cNvGrpSpPr>
            <a:grpSpLocks/>
          </p:cNvGrpSpPr>
          <p:nvPr/>
        </p:nvGrpSpPr>
        <p:grpSpPr bwMode="auto">
          <a:xfrm>
            <a:off x="2555875" y="2992438"/>
            <a:ext cx="4178300" cy="1944687"/>
            <a:chOff x="1643" y="1979"/>
            <a:chExt cx="2632" cy="1225"/>
          </a:xfrm>
        </p:grpSpPr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2018" y="1979"/>
              <a:ext cx="1814" cy="1225"/>
              <a:chOff x="2018" y="1979"/>
              <a:chExt cx="1814" cy="1225"/>
            </a:xfrm>
          </p:grpSpPr>
          <p:sp>
            <p:nvSpPr>
              <p:cNvPr id="44039" name="Rectangle 7"/>
              <p:cNvSpPr>
                <a:spLocks noChangeArrowheads="1"/>
              </p:cNvSpPr>
              <p:nvPr/>
            </p:nvSpPr>
            <p:spPr bwMode="auto">
              <a:xfrm>
                <a:off x="2472" y="1979"/>
                <a:ext cx="816" cy="122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>
                <a:off x="3107" y="2598"/>
                <a:ext cx="7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>
                <a:off x="2018" y="2251"/>
                <a:ext cx="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>
                <a:off x="2018" y="2931"/>
                <a:ext cx="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3" name="Line 11"/>
              <p:cNvSpPr>
                <a:spLocks noChangeShapeType="1"/>
              </p:cNvSpPr>
              <p:nvPr/>
            </p:nvSpPr>
            <p:spPr bwMode="auto">
              <a:xfrm>
                <a:off x="2018" y="2477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2018" y="2704"/>
                <a:ext cx="7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5" name="Oval 13"/>
              <p:cNvSpPr>
                <a:spLocks noChangeArrowheads="1"/>
              </p:cNvSpPr>
              <p:nvPr/>
            </p:nvSpPr>
            <p:spPr bwMode="auto">
              <a:xfrm>
                <a:off x="3064" y="2576"/>
                <a:ext cx="45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2387"/>
                <a:ext cx="280" cy="189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H="1">
              <a:off x="2835" y="2387"/>
              <a:ext cx="182" cy="182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1643" y="205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1655" y="2280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1655" y="2507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4052" name="Text Box 20"/>
            <p:cNvSpPr txBox="1">
              <a:spLocks noChangeArrowheads="1"/>
            </p:cNvSpPr>
            <p:nvPr/>
          </p:nvSpPr>
          <p:spPr bwMode="auto">
            <a:xfrm>
              <a:off x="1655" y="2758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3854" y="2448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Y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</p:grpSp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4068763" y="4940300"/>
            <a:ext cx="1173162" cy="936625"/>
            <a:chOff x="2563" y="3112"/>
            <a:chExt cx="739" cy="590"/>
          </a:xfrm>
        </p:grpSpPr>
        <p:sp>
          <p:nvSpPr>
            <p:cNvPr id="44053" name="Text Box 21"/>
            <p:cNvSpPr txBox="1">
              <a:spLocks noChangeArrowheads="1"/>
            </p:cNvSpPr>
            <p:nvPr/>
          </p:nvSpPr>
          <p:spPr bwMode="auto">
            <a:xfrm>
              <a:off x="2881" y="341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54" name="Text Box 22"/>
            <p:cNvSpPr txBox="1">
              <a:spLocks noChangeArrowheads="1"/>
            </p:cNvSpPr>
            <p:nvPr/>
          </p:nvSpPr>
          <p:spPr bwMode="auto">
            <a:xfrm>
              <a:off x="2563" y="3410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V="1">
              <a:off x="2699" y="311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3005" y="311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5940425" y="4581525"/>
            <a:ext cx="2232025" cy="576263"/>
          </a:xfrm>
          <a:prstGeom prst="wedgeRoundRectCallout">
            <a:avLst>
              <a:gd name="adj1" fmla="val -84352"/>
              <a:gd name="adj2" fmla="val 78926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等同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译码选择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4" name="文本框 2"/>
          <p:cNvSpPr txBox="1">
            <a:spLocks noChangeArrowheads="1"/>
          </p:cNvSpPr>
          <p:nvPr/>
        </p:nvSpPr>
        <p:spPr bwMode="auto">
          <a:xfrm>
            <a:off x="0" y="260350"/>
            <a:ext cx="6083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四、多路选择器（</a:t>
            </a:r>
            <a:r>
              <a:rPr lang="en-US" altLang="zh-CN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Multiplexer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45131" name="Text Box 92"/>
          <p:cNvSpPr txBox="1">
            <a:spLocks noChangeArrowheads="1"/>
          </p:cNvSpPr>
          <p:nvPr/>
        </p:nvSpPr>
        <p:spPr bwMode="auto">
          <a:xfrm>
            <a:off x="755650" y="1100138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en-US" altLang="zh-CN">
                <a:solidFill>
                  <a:schemeClr val="folHlink"/>
                </a:solidFill>
              </a:rPr>
              <a:t>4</a:t>
            </a:r>
            <a:r>
              <a:rPr lang="zh-CN" altLang="en-US">
                <a:solidFill>
                  <a:schemeClr val="folHlink"/>
                </a:solidFill>
              </a:rPr>
              <a:t>路选择器</a:t>
            </a:r>
            <a:r>
              <a:rPr lang="zh-CN" altLang="en-US"/>
              <a:t>真值表</a:t>
            </a:r>
          </a:p>
        </p:txBody>
      </p:sp>
      <p:grpSp>
        <p:nvGrpSpPr>
          <p:cNvPr id="45151" name="Group 95"/>
          <p:cNvGrpSpPr>
            <a:grpSpLocks/>
          </p:cNvGrpSpPr>
          <p:nvPr/>
        </p:nvGrpSpPr>
        <p:grpSpPr bwMode="auto">
          <a:xfrm>
            <a:off x="395288" y="3933825"/>
            <a:ext cx="4476750" cy="457200"/>
            <a:chOff x="340" y="2387"/>
            <a:chExt cx="2820" cy="288"/>
          </a:xfrm>
        </p:grpSpPr>
        <p:sp>
          <p:nvSpPr>
            <p:cNvPr id="45122" name="Text Box 86"/>
            <p:cNvSpPr txBox="1">
              <a:spLocks noChangeArrowheads="1"/>
            </p:cNvSpPr>
            <p:nvPr/>
          </p:nvSpPr>
          <p:spPr bwMode="auto">
            <a:xfrm rot="10800000" flipV="1">
              <a:off x="802" y="2403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     d   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5127" name="Text Box 82"/>
            <p:cNvSpPr txBox="1">
              <a:spLocks noChangeArrowheads="1"/>
            </p:cNvSpPr>
            <p:nvPr/>
          </p:nvSpPr>
          <p:spPr bwMode="auto">
            <a:xfrm>
              <a:off x="340" y="2387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128" name="Text Box 82"/>
            <p:cNvSpPr txBox="1">
              <a:spLocks noChangeArrowheads="1"/>
            </p:cNvSpPr>
            <p:nvPr/>
          </p:nvSpPr>
          <p:spPr bwMode="auto">
            <a:xfrm>
              <a:off x="2706" y="2387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38" name="Text Box 86"/>
            <p:cNvSpPr txBox="1">
              <a:spLocks noChangeArrowheads="1"/>
            </p:cNvSpPr>
            <p:nvPr/>
          </p:nvSpPr>
          <p:spPr bwMode="auto">
            <a:xfrm rot="10800000" flipV="1">
              <a:off x="1465" y="2395"/>
              <a:ext cx="12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     d     d     d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</p:grpSp>
      <p:grpSp>
        <p:nvGrpSpPr>
          <p:cNvPr id="45146" name="Group 90"/>
          <p:cNvGrpSpPr>
            <a:grpSpLocks/>
          </p:cNvGrpSpPr>
          <p:nvPr/>
        </p:nvGrpSpPr>
        <p:grpSpPr bwMode="auto">
          <a:xfrm>
            <a:off x="468313" y="1844675"/>
            <a:ext cx="4462462" cy="2592388"/>
            <a:chOff x="386" y="1071"/>
            <a:chExt cx="2811" cy="1633"/>
          </a:xfrm>
        </p:grpSpPr>
        <p:sp>
          <p:nvSpPr>
            <p:cNvPr id="45101" name="Line 110"/>
            <p:cNvSpPr>
              <a:spLocks noChangeShapeType="1"/>
            </p:cNvSpPr>
            <p:nvPr/>
          </p:nvSpPr>
          <p:spPr bwMode="auto">
            <a:xfrm>
              <a:off x="386" y="2704"/>
              <a:ext cx="281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Line 111"/>
            <p:cNvSpPr>
              <a:spLocks noChangeShapeType="1"/>
            </p:cNvSpPr>
            <p:nvPr/>
          </p:nvSpPr>
          <p:spPr bwMode="auto">
            <a:xfrm>
              <a:off x="1429" y="1071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Line 80"/>
            <p:cNvSpPr>
              <a:spLocks noChangeShapeType="1"/>
            </p:cNvSpPr>
            <p:nvPr/>
          </p:nvSpPr>
          <p:spPr bwMode="auto">
            <a:xfrm>
              <a:off x="386" y="1071"/>
              <a:ext cx="281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Line 81"/>
            <p:cNvSpPr>
              <a:spLocks noChangeShapeType="1"/>
            </p:cNvSpPr>
            <p:nvPr/>
          </p:nvSpPr>
          <p:spPr bwMode="auto">
            <a:xfrm>
              <a:off x="386" y="1389"/>
              <a:ext cx="281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Text Box 82"/>
            <p:cNvSpPr txBox="1">
              <a:spLocks noChangeArrowheads="1"/>
            </p:cNvSpPr>
            <p:nvPr/>
          </p:nvSpPr>
          <p:spPr bwMode="auto">
            <a:xfrm>
              <a:off x="1429" y="1079"/>
              <a:ext cx="1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  <a:r>
                <a:rPr lang="en-US" altLang="zh-CN" sz="2000">
                  <a:latin typeface="Times New Roman" pitchFamily="18" charset="0"/>
                </a:rPr>
                <a:t>   D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  <a:r>
                <a:rPr lang="en-US" altLang="zh-CN" sz="2000">
                  <a:latin typeface="Times New Roman" pitchFamily="18" charset="0"/>
                </a:rPr>
                <a:t>   D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  D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   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5124" name="Line 76"/>
            <p:cNvSpPr>
              <a:spLocks noChangeShapeType="1"/>
            </p:cNvSpPr>
            <p:nvPr/>
          </p:nvSpPr>
          <p:spPr bwMode="auto">
            <a:xfrm>
              <a:off x="386" y="2373"/>
              <a:ext cx="28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5" name="Text Box 82"/>
            <p:cNvSpPr txBox="1">
              <a:spLocks noChangeArrowheads="1"/>
            </p:cNvSpPr>
            <p:nvPr/>
          </p:nvSpPr>
          <p:spPr bwMode="auto">
            <a:xfrm>
              <a:off x="2698" y="1079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5126" name="Text Box 82"/>
            <p:cNvSpPr txBox="1">
              <a:spLocks noChangeArrowheads="1"/>
            </p:cNvSpPr>
            <p:nvPr/>
          </p:nvSpPr>
          <p:spPr bwMode="auto">
            <a:xfrm>
              <a:off x="2722" y="141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32" name="Text Box 82"/>
            <p:cNvSpPr txBox="1">
              <a:spLocks noChangeArrowheads="1"/>
            </p:cNvSpPr>
            <p:nvPr/>
          </p:nvSpPr>
          <p:spPr bwMode="auto">
            <a:xfrm>
              <a:off x="748" y="1085"/>
              <a:ext cx="8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  A</a:t>
              </a:r>
              <a:r>
                <a:rPr lang="en-US" altLang="zh-CN" sz="2000" baseline="-25000">
                  <a:latin typeface="Times New Roman" pitchFamily="18" charset="0"/>
                </a:rPr>
                <a:t>0</a:t>
              </a:r>
              <a:r>
                <a:rPr lang="en-US" altLang="zh-CN" sz="2000">
                  <a:latin typeface="Times New Roman" pitchFamily="18" charset="0"/>
                </a:rPr>
                <a:t>   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45133" name="Line 111"/>
            <p:cNvSpPr>
              <a:spLocks noChangeShapeType="1"/>
            </p:cNvSpPr>
            <p:nvPr/>
          </p:nvSpPr>
          <p:spPr bwMode="auto">
            <a:xfrm>
              <a:off x="2653" y="1071"/>
              <a:ext cx="0" cy="163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Line 111"/>
            <p:cNvSpPr>
              <a:spLocks noChangeShapeType="1"/>
            </p:cNvSpPr>
            <p:nvPr/>
          </p:nvSpPr>
          <p:spPr bwMode="auto">
            <a:xfrm>
              <a:off x="839" y="1071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42" name="Group 86"/>
            <p:cNvGrpSpPr>
              <a:grpSpLocks/>
            </p:cNvGrpSpPr>
            <p:nvPr/>
          </p:nvGrpSpPr>
          <p:grpSpPr bwMode="auto">
            <a:xfrm>
              <a:off x="794" y="1402"/>
              <a:ext cx="1937" cy="953"/>
              <a:chOff x="794" y="1434"/>
              <a:chExt cx="1937" cy="953"/>
            </a:xfrm>
          </p:grpSpPr>
          <p:sp>
            <p:nvSpPr>
              <p:cNvPr id="45109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1503" y="1440"/>
                <a:ext cx="1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d     d     d   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  <a:endParaRPr lang="zh-CN" altLang="en-US" sz="2000" baseline="-250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10" name="Text Box 99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5135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1474" y="1669"/>
                <a:ext cx="1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d     d    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000">
                    <a:latin typeface="Times New Roman" pitchFamily="18" charset="0"/>
                  </a:rPr>
                  <a:t>   d</a:t>
                </a:r>
                <a:endParaRPr lang="zh-CN" alt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45136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1474" y="1904"/>
                <a:ext cx="1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d    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000">
                    <a:latin typeface="Times New Roman" pitchFamily="18" charset="0"/>
                  </a:rPr>
                  <a:t>   d     d</a:t>
                </a:r>
                <a:endParaRPr lang="zh-CN" alt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45137" name="Text Box 86"/>
              <p:cNvSpPr txBox="1">
                <a:spLocks noChangeArrowheads="1"/>
              </p:cNvSpPr>
              <p:nvPr/>
            </p:nvSpPr>
            <p:spPr bwMode="auto">
              <a:xfrm rot="10800000" flipV="1">
                <a:off x="1445" y="2131"/>
                <a:ext cx="1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 D</a:t>
                </a:r>
                <a:r>
                  <a:rPr lang="en-US" altLang="zh-CN" sz="2000" baseline="-2500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000">
                    <a:latin typeface="Times New Roman" pitchFamily="18" charset="0"/>
                  </a:rPr>
                  <a:t>   d     d     d</a:t>
                </a:r>
                <a:endParaRPr lang="zh-CN" altLang="en-US" sz="2000" baseline="-25000">
                  <a:latin typeface="Times New Roman" pitchFamily="18" charset="0"/>
                </a:endParaRPr>
              </a:p>
            </p:txBody>
          </p:sp>
          <p:sp>
            <p:nvSpPr>
              <p:cNvPr id="45139" name="Text Box 99"/>
              <p:cNvSpPr txBox="1">
                <a:spLocks noChangeArrowheads="1"/>
              </p:cNvSpPr>
              <p:nvPr/>
            </p:nvSpPr>
            <p:spPr bwMode="auto">
              <a:xfrm>
                <a:off x="794" y="1645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5140" name="Text Box 99"/>
              <p:cNvSpPr txBox="1">
                <a:spLocks noChangeArrowheads="1"/>
              </p:cNvSpPr>
              <p:nvPr/>
            </p:nvSpPr>
            <p:spPr bwMode="auto">
              <a:xfrm>
                <a:off x="794" y="1888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45141" name="Text Box 99"/>
              <p:cNvSpPr txBox="1">
                <a:spLocks noChangeArrowheads="1"/>
              </p:cNvSpPr>
              <p:nvPr/>
            </p:nvSpPr>
            <p:spPr bwMode="auto">
              <a:xfrm>
                <a:off x="794" y="2099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1    1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45143" name="Text Box 82"/>
            <p:cNvSpPr txBox="1">
              <a:spLocks noChangeArrowheads="1"/>
            </p:cNvSpPr>
            <p:nvPr/>
          </p:nvSpPr>
          <p:spPr bwMode="auto">
            <a:xfrm>
              <a:off x="2736" y="1638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5144" name="Text Box 82"/>
            <p:cNvSpPr txBox="1">
              <a:spLocks noChangeArrowheads="1"/>
            </p:cNvSpPr>
            <p:nvPr/>
          </p:nvSpPr>
          <p:spPr bwMode="auto">
            <a:xfrm>
              <a:off x="2736" y="186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145" name="Text Box 82"/>
            <p:cNvSpPr txBox="1">
              <a:spLocks noChangeArrowheads="1"/>
            </p:cNvSpPr>
            <p:nvPr/>
          </p:nvSpPr>
          <p:spPr bwMode="auto">
            <a:xfrm>
              <a:off x="2736" y="210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5150" name="Group 94"/>
          <p:cNvGrpSpPr>
            <a:grpSpLocks/>
          </p:cNvGrpSpPr>
          <p:nvPr/>
        </p:nvGrpSpPr>
        <p:grpSpPr bwMode="auto">
          <a:xfrm>
            <a:off x="395288" y="1857375"/>
            <a:ext cx="720725" cy="2028825"/>
            <a:chOff x="340" y="1079"/>
            <a:chExt cx="454" cy="1278"/>
          </a:xfrm>
        </p:grpSpPr>
        <p:sp>
          <p:nvSpPr>
            <p:cNvPr id="45105" name="Text Box 82"/>
            <p:cNvSpPr txBox="1">
              <a:spLocks noChangeArrowheads="1"/>
            </p:cNvSpPr>
            <p:nvPr/>
          </p:nvSpPr>
          <p:spPr bwMode="auto">
            <a:xfrm>
              <a:off x="370" y="1079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130" name="Text Box 82"/>
            <p:cNvSpPr txBox="1">
              <a:spLocks noChangeArrowheads="1"/>
            </p:cNvSpPr>
            <p:nvPr/>
          </p:nvSpPr>
          <p:spPr bwMode="auto">
            <a:xfrm>
              <a:off x="340" y="138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47" name="Text Box 82"/>
            <p:cNvSpPr txBox="1">
              <a:spLocks noChangeArrowheads="1"/>
            </p:cNvSpPr>
            <p:nvPr/>
          </p:nvSpPr>
          <p:spPr bwMode="auto">
            <a:xfrm>
              <a:off x="340" y="161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48" name="Text Box 82"/>
            <p:cNvSpPr txBox="1">
              <a:spLocks noChangeArrowheads="1"/>
            </p:cNvSpPr>
            <p:nvPr/>
          </p:nvSpPr>
          <p:spPr bwMode="auto">
            <a:xfrm>
              <a:off x="340" y="1843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149" name="Text Box 82"/>
            <p:cNvSpPr txBox="1">
              <a:spLocks noChangeArrowheads="1"/>
            </p:cNvSpPr>
            <p:nvPr/>
          </p:nvSpPr>
          <p:spPr bwMode="auto">
            <a:xfrm>
              <a:off x="340" y="206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5215" name="Group 159"/>
          <p:cNvGrpSpPr>
            <a:grpSpLocks/>
          </p:cNvGrpSpPr>
          <p:nvPr/>
        </p:nvGrpSpPr>
        <p:grpSpPr bwMode="auto">
          <a:xfrm>
            <a:off x="5486400" y="1990725"/>
            <a:ext cx="3119438" cy="2157413"/>
            <a:chOff x="3456" y="1254"/>
            <a:chExt cx="1965" cy="1359"/>
          </a:xfrm>
        </p:grpSpPr>
        <p:sp>
          <p:nvSpPr>
            <p:cNvPr id="45192" name="Line 90"/>
            <p:cNvSpPr>
              <a:spLocks noChangeShapeType="1"/>
            </p:cNvSpPr>
            <p:nvPr/>
          </p:nvSpPr>
          <p:spPr bwMode="auto">
            <a:xfrm>
              <a:off x="3456" y="1608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06" name="Group 150"/>
            <p:cNvGrpSpPr>
              <a:grpSpLocks/>
            </p:cNvGrpSpPr>
            <p:nvPr/>
          </p:nvGrpSpPr>
          <p:grpSpPr bwMode="auto">
            <a:xfrm>
              <a:off x="3771" y="1480"/>
              <a:ext cx="1650" cy="907"/>
              <a:chOff x="3771" y="1480"/>
              <a:chExt cx="1650" cy="907"/>
            </a:xfrm>
          </p:grpSpPr>
          <p:grpSp>
            <p:nvGrpSpPr>
              <p:cNvPr id="45205" name="Group 149"/>
              <p:cNvGrpSpPr>
                <a:grpSpLocks/>
              </p:cNvGrpSpPr>
              <p:nvPr/>
            </p:nvGrpSpPr>
            <p:grpSpPr bwMode="auto">
              <a:xfrm>
                <a:off x="3787" y="1480"/>
                <a:ext cx="363" cy="522"/>
                <a:chOff x="3878" y="3180"/>
                <a:chExt cx="363" cy="522"/>
              </a:xfrm>
            </p:grpSpPr>
            <p:sp>
              <p:nvSpPr>
                <p:cNvPr id="4515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878" y="3180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51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878" y="3452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45184" name="Text Box 81"/>
              <p:cNvSpPr txBox="1">
                <a:spLocks noChangeArrowheads="1"/>
              </p:cNvSpPr>
              <p:nvPr/>
            </p:nvSpPr>
            <p:spPr bwMode="auto">
              <a:xfrm>
                <a:off x="3771" y="208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G</a:t>
                </a: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45193" name="Text Box 122"/>
              <p:cNvSpPr txBox="1">
                <a:spLocks noChangeArrowheads="1"/>
              </p:cNvSpPr>
              <p:nvPr/>
            </p:nvSpPr>
            <p:spPr bwMode="auto">
              <a:xfrm>
                <a:off x="4467" y="1480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5200" name="Rectangle 144"/>
              <p:cNvSpPr>
                <a:spLocks noChangeArrowheads="1"/>
              </p:cNvSpPr>
              <p:nvPr/>
            </p:nvSpPr>
            <p:spPr bwMode="auto">
              <a:xfrm>
                <a:off x="3787" y="1480"/>
                <a:ext cx="1633" cy="9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204" name="Group 148"/>
              <p:cNvGrpSpPr>
                <a:grpSpLocks/>
              </p:cNvGrpSpPr>
              <p:nvPr/>
            </p:nvGrpSpPr>
            <p:grpSpPr bwMode="auto">
              <a:xfrm>
                <a:off x="4105" y="2115"/>
                <a:ext cx="1316" cy="250"/>
                <a:chOff x="4105" y="2115"/>
                <a:chExt cx="1316" cy="250"/>
              </a:xfrm>
            </p:grpSpPr>
            <p:sp>
              <p:nvSpPr>
                <p:cNvPr id="4515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423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52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740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520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058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520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05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sp>
          <p:nvSpPr>
            <p:cNvPr id="45207" name="Line 151"/>
            <p:cNvSpPr>
              <a:spLocks noChangeShapeType="1"/>
            </p:cNvSpPr>
            <p:nvPr/>
          </p:nvSpPr>
          <p:spPr bwMode="auto">
            <a:xfrm>
              <a:off x="4254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8" name="Line 152"/>
            <p:cNvSpPr>
              <a:spLocks noChangeShapeType="1"/>
            </p:cNvSpPr>
            <p:nvPr/>
          </p:nvSpPr>
          <p:spPr bwMode="auto">
            <a:xfrm>
              <a:off x="4587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9" name="Line 153"/>
            <p:cNvSpPr>
              <a:spLocks noChangeShapeType="1"/>
            </p:cNvSpPr>
            <p:nvPr/>
          </p:nvSpPr>
          <p:spPr bwMode="auto">
            <a:xfrm>
              <a:off x="4921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0" name="Line 154"/>
            <p:cNvSpPr>
              <a:spLocks noChangeShapeType="1"/>
            </p:cNvSpPr>
            <p:nvPr/>
          </p:nvSpPr>
          <p:spPr bwMode="auto">
            <a:xfrm>
              <a:off x="5238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1" name="Line 155"/>
            <p:cNvSpPr>
              <a:spLocks noChangeShapeType="1"/>
            </p:cNvSpPr>
            <p:nvPr/>
          </p:nvSpPr>
          <p:spPr bwMode="auto">
            <a:xfrm>
              <a:off x="4678" y="1254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2" name="Line 90"/>
            <p:cNvSpPr>
              <a:spLocks noChangeShapeType="1"/>
            </p:cNvSpPr>
            <p:nvPr/>
          </p:nvSpPr>
          <p:spPr bwMode="auto">
            <a:xfrm>
              <a:off x="3462" y="1896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3" name="Line 90"/>
            <p:cNvSpPr>
              <a:spLocks noChangeShapeType="1"/>
            </p:cNvSpPr>
            <p:nvPr/>
          </p:nvSpPr>
          <p:spPr bwMode="auto">
            <a:xfrm>
              <a:off x="3470" y="2197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14" name="Oval 158"/>
            <p:cNvSpPr>
              <a:spLocks noChangeArrowheads="1"/>
            </p:cNvSpPr>
            <p:nvPr/>
          </p:nvSpPr>
          <p:spPr bwMode="auto">
            <a:xfrm>
              <a:off x="3696" y="215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216" name="Text Box 92"/>
          <p:cNvSpPr txBox="1">
            <a:spLocks noChangeArrowheads="1"/>
          </p:cNvSpPr>
          <p:nvPr/>
        </p:nvSpPr>
        <p:spPr bwMode="auto">
          <a:xfrm>
            <a:off x="5867400" y="124301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en-US" altLang="zh-CN">
                <a:latin typeface="Times New Roman" pitchFamily="18" charset="0"/>
              </a:rPr>
              <a:t>74153</a:t>
            </a:r>
            <a:r>
              <a:rPr lang="zh-CN" altLang="en-US">
                <a:latin typeface="Times New Roman" pitchFamily="18" charset="0"/>
              </a:rPr>
              <a:t>逻辑结构</a:t>
            </a:r>
          </a:p>
        </p:txBody>
      </p:sp>
      <p:graphicFrame>
        <p:nvGraphicFramePr>
          <p:cNvPr id="45217" name="Object 161"/>
          <p:cNvGraphicFramePr>
            <a:graphicFrameLocks noChangeAspect="1"/>
          </p:cNvGraphicFramePr>
          <p:nvPr/>
        </p:nvGraphicFramePr>
        <p:xfrm>
          <a:off x="1258888" y="4941888"/>
          <a:ext cx="6172200" cy="728662"/>
        </p:xfrm>
        <a:graphic>
          <a:graphicData uri="http://schemas.openxmlformats.org/presentationml/2006/ole">
            <p:oleObj spid="_x0000_s45217" name="公式" r:id="rId5" imgW="36576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5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5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1" grpId="0"/>
      <p:bldP spid="452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4" name="文本框 2"/>
          <p:cNvSpPr txBox="1">
            <a:spLocks noChangeArrowheads="1"/>
          </p:cNvSpPr>
          <p:nvPr/>
        </p:nvSpPr>
        <p:spPr bwMode="auto">
          <a:xfrm>
            <a:off x="0" y="260350"/>
            <a:ext cx="6083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四、多路选择器（</a:t>
            </a:r>
            <a:r>
              <a:rPr lang="en-US" altLang="zh-CN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Multiplexer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grpSp>
        <p:nvGrpSpPr>
          <p:cNvPr id="46112" name="Group 32"/>
          <p:cNvGrpSpPr>
            <a:grpSpLocks/>
          </p:cNvGrpSpPr>
          <p:nvPr/>
        </p:nvGrpSpPr>
        <p:grpSpPr bwMode="auto">
          <a:xfrm>
            <a:off x="684213" y="1052513"/>
            <a:ext cx="6911975" cy="519112"/>
            <a:chOff x="431" y="1344"/>
            <a:chExt cx="4354" cy="327"/>
          </a:xfrm>
        </p:grpSpPr>
        <p:sp>
          <p:nvSpPr>
            <p:cNvPr id="46106" name="Rectangle 35"/>
            <p:cNvSpPr>
              <a:spLocks noChangeArrowheads="1"/>
            </p:cNvSpPr>
            <p:nvPr/>
          </p:nvSpPr>
          <p:spPr bwMode="auto">
            <a:xfrm>
              <a:off x="431" y="1344"/>
              <a:ext cx="4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F(A, B, C)= 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ABC + ABC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 ABC + ABC</a:t>
              </a:r>
            </a:p>
          </p:txBody>
        </p:sp>
        <p:sp>
          <p:nvSpPr>
            <p:cNvPr id="46107" name="Line 37"/>
            <p:cNvSpPr>
              <a:spLocks noChangeShapeType="1"/>
            </p:cNvSpPr>
            <p:nvPr/>
          </p:nvSpPr>
          <p:spPr bwMode="auto">
            <a:xfrm>
              <a:off x="4185" y="1397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37"/>
            <p:cNvSpPr>
              <a:spLocks noChangeShapeType="1"/>
            </p:cNvSpPr>
            <p:nvPr/>
          </p:nvSpPr>
          <p:spPr bwMode="auto">
            <a:xfrm>
              <a:off x="1717" y="1394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37"/>
            <p:cNvSpPr>
              <a:spLocks noChangeShapeType="1"/>
            </p:cNvSpPr>
            <p:nvPr/>
          </p:nvSpPr>
          <p:spPr bwMode="auto">
            <a:xfrm>
              <a:off x="2056" y="1397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37"/>
            <p:cNvSpPr>
              <a:spLocks noChangeShapeType="1"/>
            </p:cNvSpPr>
            <p:nvPr/>
          </p:nvSpPr>
          <p:spPr bwMode="auto">
            <a:xfrm>
              <a:off x="2440" y="1397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37"/>
            <p:cNvSpPr>
              <a:spLocks noChangeShapeType="1"/>
            </p:cNvSpPr>
            <p:nvPr/>
          </p:nvSpPr>
          <p:spPr bwMode="auto">
            <a:xfrm>
              <a:off x="3302" y="1397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0" name="Group 40"/>
          <p:cNvGrpSpPr>
            <a:grpSpLocks/>
          </p:cNvGrpSpPr>
          <p:nvPr/>
        </p:nvGrpSpPr>
        <p:grpSpPr bwMode="auto">
          <a:xfrm>
            <a:off x="684213" y="1628775"/>
            <a:ext cx="6911975" cy="519113"/>
            <a:chOff x="431" y="1026"/>
            <a:chExt cx="4354" cy="327"/>
          </a:xfrm>
        </p:grpSpPr>
        <p:sp>
          <p:nvSpPr>
            <p:cNvPr id="46114" name="Rectangle 35"/>
            <p:cNvSpPr>
              <a:spLocks noChangeArrowheads="1"/>
            </p:cNvSpPr>
            <p:nvPr/>
          </p:nvSpPr>
          <p:spPr bwMode="auto">
            <a:xfrm>
              <a:off x="431" y="1026"/>
              <a:ext cx="4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F(A, B, C)= 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AB(C + C)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 ABC + ABC</a:t>
              </a:r>
            </a:p>
          </p:txBody>
        </p:sp>
        <p:sp>
          <p:nvSpPr>
            <p:cNvPr id="46115" name="Line 37"/>
            <p:cNvSpPr>
              <a:spLocks noChangeShapeType="1"/>
            </p:cNvSpPr>
            <p:nvPr/>
          </p:nvSpPr>
          <p:spPr bwMode="auto">
            <a:xfrm>
              <a:off x="4022" y="107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37"/>
            <p:cNvSpPr>
              <a:spLocks noChangeShapeType="1"/>
            </p:cNvSpPr>
            <p:nvPr/>
          </p:nvSpPr>
          <p:spPr bwMode="auto">
            <a:xfrm>
              <a:off x="1717" y="107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37"/>
            <p:cNvSpPr>
              <a:spLocks noChangeShapeType="1"/>
            </p:cNvSpPr>
            <p:nvPr/>
          </p:nvSpPr>
          <p:spPr bwMode="auto">
            <a:xfrm>
              <a:off x="2520" y="107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Line 37"/>
            <p:cNvSpPr>
              <a:spLocks noChangeShapeType="1"/>
            </p:cNvSpPr>
            <p:nvPr/>
          </p:nvSpPr>
          <p:spPr bwMode="auto">
            <a:xfrm>
              <a:off x="3147" y="107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3348038" y="2205038"/>
            <a:ext cx="863600" cy="604837"/>
            <a:chOff x="2109" y="1389"/>
            <a:chExt cx="544" cy="381"/>
          </a:xfrm>
        </p:grpSpPr>
        <p:sp>
          <p:nvSpPr>
            <p:cNvPr id="46121" name="AutoShape 41"/>
            <p:cNvSpPr>
              <a:spLocks/>
            </p:cNvSpPr>
            <p:nvPr/>
          </p:nvSpPr>
          <p:spPr bwMode="auto">
            <a:xfrm rot="5400000">
              <a:off x="2313" y="1185"/>
              <a:ext cx="136" cy="54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2224" y="1482"/>
              <a:ext cx="3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6126" name="Group 46"/>
          <p:cNvGrpSpPr>
            <a:grpSpLocks/>
          </p:cNvGrpSpPr>
          <p:nvPr/>
        </p:nvGrpSpPr>
        <p:grpSpPr bwMode="auto">
          <a:xfrm>
            <a:off x="6732588" y="1628775"/>
            <a:ext cx="1655762" cy="519113"/>
            <a:chOff x="4105" y="1888"/>
            <a:chExt cx="1043" cy="327"/>
          </a:xfrm>
        </p:grpSpPr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>
              <a:off x="4347" y="1933"/>
              <a:ext cx="13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4105" y="1888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+ AB 0</a:t>
              </a:r>
            </a:p>
          </p:txBody>
        </p:sp>
        <p:sp>
          <p:nvSpPr>
            <p:cNvPr id="46125" name="Line 37"/>
            <p:cNvSpPr>
              <a:spLocks noChangeShapeType="1"/>
            </p:cNvSpPr>
            <p:nvPr/>
          </p:nvSpPr>
          <p:spPr bwMode="auto">
            <a:xfrm>
              <a:off x="4513" y="1933"/>
              <a:ext cx="13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28" name="Group 48"/>
          <p:cNvGrpSpPr>
            <a:grpSpLocks/>
          </p:cNvGrpSpPr>
          <p:nvPr/>
        </p:nvGrpSpPr>
        <p:grpSpPr bwMode="auto">
          <a:xfrm>
            <a:off x="2676525" y="3284538"/>
            <a:ext cx="3119438" cy="2157412"/>
            <a:chOff x="3456" y="1254"/>
            <a:chExt cx="1965" cy="1359"/>
          </a:xfrm>
        </p:grpSpPr>
        <p:sp>
          <p:nvSpPr>
            <p:cNvPr id="46129" name="Line 90"/>
            <p:cNvSpPr>
              <a:spLocks noChangeShapeType="1"/>
            </p:cNvSpPr>
            <p:nvPr/>
          </p:nvSpPr>
          <p:spPr bwMode="auto">
            <a:xfrm>
              <a:off x="3456" y="1608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30" name="Group 50"/>
            <p:cNvGrpSpPr>
              <a:grpSpLocks/>
            </p:cNvGrpSpPr>
            <p:nvPr/>
          </p:nvGrpSpPr>
          <p:grpSpPr bwMode="auto">
            <a:xfrm>
              <a:off x="3771" y="1480"/>
              <a:ext cx="1650" cy="907"/>
              <a:chOff x="3771" y="1480"/>
              <a:chExt cx="1650" cy="907"/>
            </a:xfrm>
          </p:grpSpPr>
          <p:grpSp>
            <p:nvGrpSpPr>
              <p:cNvPr id="46131" name="Group 51"/>
              <p:cNvGrpSpPr>
                <a:grpSpLocks/>
              </p:cNvGrpSpPr>
              <p:nvPr/>
            </p:nvGrpSpPr>
            <p:grpSpPr bwMode="auto">
              <a:xfrm>
                <a:off x="3787" y="1480"/>
                <a:ext cx="363" cy="522"/>
                <a:chOff x="3878" y="3180"/>
                <a:chExt cx="363" cy="522"/>
              </a:xfrm>
            </p:grpSpPr>
            <p:sp>
              <p:nvSpPr>
                <p:cNvPr id="4613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878" y="3180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613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878" y="3452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46134" name="Text Box 81"/>
              <p:cNvSpPr txBox="1">
                <a:spLocks noChangeArrowheads="1"/>
              </p:cNvSpPr>
              <p:nvPr/>
            </p:nvSpPr>
            <p:spPr bwMode="auto">
              <a:xfrm>
                <a:off x="3771" y="208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G</a:t>
                </a:r>
                <a:endParaRPr lang="en-US" altLang="zh-CN" sz="2000" baseline="-25000">
                  <a:latin typeface="Times New Roman" pitchFamily="18" charset="0"/>
                </a:endParaRPr>
              </a:p>
            </p:txBody>
          </p:sp>
          <p:sp>
            <p:nvSpPr>
              <p:cNvPr id="46135" name="Text Box 122"/>
              <p:cNvSpPr txBox="1">
                <a:spLocks noChangeArrowheads="1"/>
              </p:cNvSpPr>
              <p:nvPr/>
            </p:nvSpPr>
            <p:spPr bwMode="auto">
              <a:xfrm>
                <a:off x="4467" y="1480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6136" name="Rectangle 56"/>
              <p:cNvSpPr>
                <a:spLocks noChangeArrowheads="1"/>
              </p:cNvSpPr>
              <p:nvPr/>
            </p:nvSpPr>
            <p:spPr bwMode="auto">
              <a:xfrm>
                <a:off x="3787" y="1480"/>
                <a:ext cx="1633" cy="9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37" name="Group 57"/>
              <p:cNvGrpSpPr>
                <a:grpSpLocks/>
              </p:cNvGrpSpPr>
              <p:nvPr/>
            </p:nvGrpSpPr>
            <p:grpSpPr bwMode="auto">
              <a:xfrm>
                <a:off x="4105" y="2115"/>
                <a:ext cx="1316" cy="250"/>
                <a:chOff x="4105" y="2115"/>
                <a:chExt cx="1316" cy="250"/>
              </a:xfrm>
            </p:grpSpPr>
            <p:sp>
              <p:nvSpPr>
                <p:cNvPr id="4613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423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613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740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614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058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614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105" y="2115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sp>
          <p:nvSpPr>
            <p:cNvPr id="46142" name="Line 62"/>
            <p:cNvSpPr>
              <a:spLocks noChangeShapeType="1"/>
            </p:cNvSpPr>
            <p:nvPr/>
          </p:nvSpPr>
          <p:spPr bwMode="auto">
            <a:xfrm>
              <a:off x="4254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3" name="Line 63"/>
            <p:cNvSpPr>
              <a:spLocks noChangeShapeType="1"/>
            </p:cNvSpPr>
            <p:nvPr/>
          </p:nvSpPr>
          <p:spPr bwMode="auto">
            <a:xfrm>
              <a:off x="4587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4" name="Line 64"/>
            <p:cNvSpPr>
              <a:spLocks noChangeShapeType="1"/>
            </p:cNvSpPr>
            <p:nvPr/>
          </p:nvSpPr>
          <p:spPr bwMode="auto">
            <a:xfrm>
              <a:off x="4921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5" name="Line 65"/>
            <p:cNvSpPr>
              <a:spLocks noChangeShapeType="1"/>
            </p:cNvSpPr>
            <p:nvPr/>
          </p:nvSpPr>
          <p:spPr bwMode="auto">
            <a:xfrm>
              <a:off x="5238" y="238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6" name="Line 66"/>
            <p:cNvSpPr>
              <a:spLocks noChangeShapeType="1"/>
            </p:cNvSpPr>
            <p:nvPr/>
          </p:nvSpPr>
          <p:spPr bwMode="auto">
            <a:xfrm>
              <a:off x="4678" y="1254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7" name="Line 90"/>
            <p:cNvSpPr>
              <a:spLocks noChangeShapeType="1"/>
            </p:cNvSpPr>
            <p:nvPr/>
          </p:nvSpPr>
          <p:spPr bwMode="auto">
            <a:xfrm>
              <a:off x="3462" y="1896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8" name="Line 90"/>
            <p:cNvSpPr>
              <a:spLocks noChangeShapeType="1"/>
            </p:cNvSpPr>
            <p:nvPr/>
          </p:nvSpPr>
          <p:spPr bwMode="auto">
            <a:xfrm>
              <a:off x="3470" y="2197"/>
              <a:ext cx="2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Oval 69"/>
            <p:cNvSpPr>
              <a:spLocks noChangeArrowheads="1"/>
            </p:cNvSpPr>
            <p:nvPr/>
          </p:nvSpPr>
          <p:spPr bwMode="auto">
            <a:xfrm>
              <a:off x="3696" y="215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52" name="Group 72"/>
          <p:cNvGrpSpPr>
            <a:grpSpLocks/>
          </p:cNvGrpSpPr>
          <p:nvPr/>
        </p:nvGrpSpPr>
        <p:grpSpPr bwMode="auto">
          <a:xfrm>
            <a:off x="2027238" y="3573463"/>
            <a:ext cx="673100" cy="935037"/>
            <a:chOff x="1277" y="2251"/>
            <a:chExt cx="424" cy="589"/>
          </a:xfrm>
        </p:grpSpPr>
        <p:sp>
          <p:nvSpPr>
            <p:cNvPr id="46150" name="Text Box 70"/>
            <p:cNvSpPr txBox="1">
              <a:spLocks noChangeArrowheads="1"/>
            </p:cNvSpPr>
            <p:nvPr/>
          </p:nvSpPr>
          <p:spPr bwMode="auto">
            <a:xfrm>
              <a:off x="1280" y="2251"/>
              <a:ext cx="4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151" name="Text Box 71"/>
            <p:cNvSpPr txBox="1">
              <a:spLocks noChangeArrowheads="1"/>
            </p:cNvSpPr>
            <p:nvPr/>
          </p:nvSpPr>
          <p:spPr bwMode="auto">
            <a:xfrm>
              <a:off x="1277" y="2513"/>
              <a:ext cx="4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6159" name="Group 79"/>
          <p:cNvGrpSpPr>
            <a:grpSpLocks/>
          </p:cNvGrpSpPr>
          <p:nvPr/>
        </p:nvGrpSpPr>
        <p:grpSpPr bwMode="auto">
          <a:xfrm>
            <a:off x="2555875" y="4775200"/>
            <a:ext cx="287338" cy="890588"/>
            <a:chOff x="612" y="3294"/>
            <a:chExt cx="181" cy="561"/>
          </a:xfrm>
        </p:grpSpPr>
        <p:sp>
          <p:nvSpPr>
            <p:cNvPr id="46154" name="Line 86"/>
            <p:cNvSpPr>
              <a:spLocks noChangeShapeType="1"/>
            </p:cNvSpPr>
            <p:nvPr/>
          </p:nvSpPr>
          <p:spPr bwMode="auto">
            <a:xfrm>
              <a:off x="710" y="3294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5" name="Line 90"/>
            <p:cNvSpPr>
              <a:spLocks noChangeShapeType="1"/>
            </p:cNvSpPr>
            <p:nvPr/>
          </p:nvSpPr>
          <p:spPr bwMode="auto">
            <a:xfrm>
              <a:off x="612" y="385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60" name="Text Box 80"/>
          <p:cNvSpPr txBox="1">
            <a:spLocks noChangeArrowheads="1"/>
          </p:cNvSpPr>
          <p:nvPr/>
        </p:nvSpPr>
        <p:spPr bwMode="auto">
          <a:xfrm>
            <a:off x="5219700" y="5491163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4716463" y="5491163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6162" name="Text Box 82"/>
          <p:cNvSpPr txBox="1">
            <a:spLocks noChangeArrowheads="1"/>
          </p:cNvSpPr>
          <p:nvPr/>
        </p:nvSpPr>
        <p:spPr bwMode="auto">
          <a:xfrm>
            <a:off x="4140200" y="5516563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46165" name="Group 85"/>
          <p:cNvGrpSpPr>
            <a:grpSpLocks/>
          </p:cNvGrpSpPr>
          <p:nvPr/>
        </p:nvGrpSpPr>
        <p:grpSpPr bwMode="auto">
          <a:xfrm>
            <a:off x="3622675" y="5516563"/>
            <a:ext cx="596900" cy="457200"/>
            <a:chOff x="4649" y="3657"/>
            <a:chExt cx="376" cy="288"/>
          </a:xfrm>
        </p:grpSpPr>
        <p:sp>
          <p:nvSpPr>
            <p:cNvPr id="46163" name="Text Box 83"/>
            <p:cNvSpPr txBox="1">
              <a:spLocks noChangeArrowheads="1"/>
            </p:cNvSpPr>
            <p:nvPr/>
          </p:nvSpPr>
          <p:spPr bwMode="auto">
            <a:xfrm>
              <a:off x="4649" y="3657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64" name="Line 84"/>
            <p:cNvSpPr>
              <a:spLocks noChangeShapeType="1"/>
            </p:cNvSpPr>
            <p:nvPr/>
          </p:nvSpPr>
          <p:spPr bwMode="auto">
            <a:xfrm>
              <a:off x="4769" y="3694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4191000" y="2759075"/>
            <a:ext cx="88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latin typeface="Times New Roman" pitchFamily="18" charset="0"/>
              </a:rPr>
              <a:t>F</a:t>
            </a:r>
          </a:p>
        </p:txBody>
      </p:sp>
      <p:sp>
        <p:nvSpPr>
          <p:cNvPr id="46167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60" grpId="0"/>
      <p:bldP spid="46161" grpId="0"/>
      <p:bldP spid="46162" grpId="0"/>
      <p:bldP spid="46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常用组合逻辑电路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417763" y="1196975"/>
            <a:ext cx="3954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二进制并行加法器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484438" y="1989138"/>
            <a:ext cx="4208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）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484438" y="2887663"/>
            <a:ext cx="4233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编码器（</a:t>
            </a:r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Encoder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）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63713" y="3789363"/>
            <a:ext cx="5808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多路选择器（</a:t>
            </a:r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Multiplexer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） </a:t>
            </a:r>
          </a:p>
        </p:txBody>
      </p:sp>
      <p:sp>
        <p:nvSpPr>
          <p:cNvPr id="19464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403350" y="4724400"/>
            <a:ext cx="629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多路分配器（</a:t>
            </a:r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Demultiplexer 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0" y="222250"/>
            <a:ext cx="60118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五、多路分配器（</a:t>
            </a:r>
            <a:r>
              <a:rPr lang="en-US" altLang="zh-CN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Demultiplexer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sp>
        <p:nvSpPr>
          <p:cNvPr id="47153" name="Rectangle 49"/>
          <p:cNvSpPr>
            <a:spLocks noChangeArrowheads="1"/>
          </p:cNvSpPr>
          <p:nvPr/>
        </p:nvSpPr>
        <p:spPr bwMode="auto">
          <a:xfrm>
            <a:off x="252413" y="1268413"/>
            <a:ext cx="85693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  多路分配器常用</a:t>
            </a:r>
            <a:r>
              <a:rPr kumimoji="1" lang="en-US" altLang="zh-CN" sz="2800">
                <a:latin typeface="Times New Roman" pitchFamily="18" charset="0"/>
              </a:rPr>
              <a:t>DEMUX</a:t>
            </a:r>
            <a:r>
              <a:rPr kumimoji="1" lang="zh-CN" altLang="en-US" sz="2800"/>
              <a:t>表示。它是一种</a:t>
            </a:r>
            <a:r>
              <a:rPr kumimoji="1" lang="zh-CN" altLang="en-US" sz="2800">
                <a:solidFill>
                  <a:schemeClr val="folHlink"/>
                </a:solidFill>
              </a:rPr>
              <a:t>单路输入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多路输出</a:t>
            </a:r>
            <a:r>
              <a:rPr kumimoji="1" lang="zh-CN" altLang="en-US" sz="2800"/>
              <a:t>的组合逻辑电路，由选择控制变量决定输入 </a:t>
            </a:r>
          </a:p>
          <a:p>
            <a:pPr defTabSz="914400"/>
            <a:r>
              <a:rPr kumimoji="1" lang="zh-CN" altLang="en-US" sz="2800"/>
              <a:t>从哪一路输出</a:t>
            </a:r>
          </a:p>
        </p:txBody>
      </p:sp>
      <p:grpSp>
        <p:nvGrpSpPr>
          <p:cNvPr id="47175" name="Group 71"/>
          <p:cNvGrpSpPr>
            <a:grpSpLocks/>
          </p:cNvGrpSpPr>
          <p:nvPr/>
        </p:nvGrpSpPr>
        <p:grpSpPr bwMode="auto">
          <a:xfrm>
            <a:off x="2679700" y="2992438"/>
            <a:ext cx="4308475" cy="1944687"/>
            <a:chOff x="1688" y="1885"/>
            <a:chExt cx="2714" cy="1225"/>
          </a:xfrm>
        </p:grpSpPr>
        <p:sp>
          <p:nvSpPr>
            <p:cNvPr id="47156" name="Rectangle 52"/>
            <p:cNvSpPr>
              <a:spLocks noChangeArrowheads="1"/>
            </p:cNvSpPr>
            <p:nvPr/>
          </p:nvSpPr>
          <p:spPr bwMode="auto">
            <a:xfrm>
              <a:off x="2439" y="1885"/>
              <a:ext cx="816" cy="122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>
              <a:off x="1974" y="2504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>
              <a:off x="3016" y="2157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3016" y="2837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>
              <a:off x="3152" y="2383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>
              <a:off x="3152" y="2610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Oval 58"/>
            <p:cNvSpPr>
              <a:spLocks noChangeArrowheads="1"/>
            </p:cNvSpPr>
            <p:nvPr/>
          </p:nvSpPr>
          <p:spPr bwMode="auto">
            <a:xfrm>
              <a:off x="2699" y="2482"/>
              <a:ext cx="45" cy="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flipH="1">
              <a:off x="2736" y="2181"/>
              <a:ext cx="272" cy="318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>
              <a:off x="2744" y="2251"/>
              <a:ext cx="226" cy="181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Text Box 61"/>
            <p:cNvSpPr txBox="1">
              <a:spLocks noChangeArrowheads="1"/>
            </p:cNvSpPr>
            <p:nvPr/>
          </p:nvSpPr>
          <p:spPr bwMode="auto">
            <a:xfrm>
              <a:off x="3969" y="195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F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166" name="Text Box 62"/>
            <p:cNvSpPr txBox="1">
              <a:spLocks noChangeArrowheads="1"/>
            </p:cNvSpPr>
            <p:nvPr/>
          </p:nvSpPr>
          <p:spPr bwMode="auto">
            <a:xfrm>
              <a:off x="3981" y="2186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F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67" name="Text Box 63"/>
            <p:cNvSpPr txBox="1">
              <a:spLocks noChangeArrowheads="1"/>
            </p:cNvSpPr>
            <p:nvPr/>
          </p:nvSpPr>
          <p:spPr bwMode="auto">
            <a:xfrm>
              <a:off x="3981" y="241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F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68" name="Text Box 64"/>
            <p:cNvSpPr txBox="1">
              <a:spLocks noChangeArrowheads="1"/>
            </p:cNvSpPr>
            <p:nvPr/>
          </p:nvSpPr>
          <p:spPr bwMode="auto">
            <a:xfrm>
              <a:off x="3981" y="266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F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7169" name="Text Box 65"/>
            <p:cNvSpPr txBox="1">
              <a:spLocks noChangeArrowheads="1"/>
            </p:cNvSpPr>
            <p:nvPr/>
          </p:nvSpPr>
          <p:spPr bwMode="auto">
            <a:xfrm>
              <a:off x="1688" y="235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D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</p:grpSp>
      <p:grpSp>
        <p:nvGrpSpPr>
          <p:cNvPr id="47170" name="Group 66"/>
          <p:cNvGrpSpPr>
            <a:grpSpLocks/>
          </p:cNvGrpSpPr>
          <p:nvPr/>
        </p:nvGrpSpPr>
        <p:grpSpPr bwMode="auto">
          <a:xfrm>
            <a:off x="4068763" y="4940300"/>
            <a:ext cx="1173162" cy="936625"/>
            <a:chOff x="2563" y="3112"/>
            <a:chExt cx="739" cy="590"/>
          </a:xfrm>
        </p:grpSpPr>
        <p:sp>
          <p:nvSpPr>
            <p:cNvPr id="47171" name="Text Box 67"/>
            <p:cNvSpPr txBox="1">
              <a:spLocks noChangeArrowheads="1"/>
            </p:cNvSpPr>
            <p:nvPr/>
          </p:nvSpPr>
          <p:spPr bwMode="auto">
            <a:xfrm>
              <a:off x="2881" y="341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172" name="Text Box 68"/>
            <p:cNvSpPr txBox="1">
              <a:spLocks noChangeArrowheads="1"/>
            </p:cNvSpPr>
            <p:nvPr/>
          </p:nvSpPr>
          <p:spPr bwMode="auto">
            <a:xfrm>
              <a:off x="2563" y="3410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699" y="311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flipV="1">
              <a:off x="3005" y="3112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971550" y="4797425"/>
            <a:ext cx="2232025" cy="576263"/>
          </a:xfrm>
          <a:prstGeom prst="wedgeRoundRectCallout">
            <a:avLst>
              <a:gd name="adj1" fmla="val 76102"/>
              <a:gd name="adj2" fmla="val -4008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可用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译码器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46" name="文本框 2"/>
          <p:cNvSpPr txBox="1">
            <a:spLocks noChangeArrowheads="1"/>
          </p:cNvSpPr>
          <p:nvPr/>
        </p:nvSpPr>
        <p:spPr bwMode="auto">
          <a:xfrm>
            <a:off x="0" y="222250"/>
            <a:ext cx="601186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五、多路分配器（</a:t>
            </a:r>
            <a:r>
              <a:rPr lang="en-US" altLang="zh-CN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Demultiplexer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）</a:t>
            </a:r>
          </a:p>
        </p:txBody>
      </p:sp>
      <p:grpSp>
        <p:nvGrpSpPr>
          <p:cNvPr id="34935" name="Group 119"/>
          <p:cNvGrpSpPr>
            <a:grpSpLocks/>
          </p:cNvGrpSpPr>
          <p:nvPr/>
        </p:nvGrpSpPr>
        <p:grpSpPr bwMode="auto">
          <a:xfrm>
            <a:off x="3852863" y="2060575"/>
            <a:ext cx="1584325" cy="3455988"/>
            <a:chOff x="4150" y="1071"/>
            <a:chExt cx="998" cy="2177"/>
          </a:xfrm>
        </p:grpSpPr>
        <p:sp>
          <p:nvSpPr>
            <p:cNvPr id="48248" name="Rectangle 78"/>
            <p:cNvSpPr>
              <a:spLocks noChangeArrowheads="1"/>
            </p:cNvSpPr>
            <p:nvPr/>
          </p:nvSpPr>
          <p:spPr bwMode="auto">
            <a:xfrm>
              <a:off x="4150" y="1071"/>
              <a:ext cx="998" cy="217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249" name="Group 118"/>
            <p:cNvGrpSpPr>
              <a:grpSpLocks/>
            </p:cNvGrpSpPr>
            <p:nvPr/>
          </p:nvGrpSpPr>
          <p:grpSpPr bwMode="auto">
            <a:xfrm>
              <a:off x="4195" y="2296"/>
              <a:ext cx="363" cy="771"/>
              <a:chOff x="4195" y="2296"/>
              <a:chExt cx="363" cy="771"/>
            </a:xfrm>
          </p:grpSpPr>
          <p:sp>
            <p:nvSpPr>
              <p:cNvPr id="48250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545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251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296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252" name="Text Box 81"/>
              <p:cNvSpPr txBox="1">
                <a:spLocks noChangeArrowheads="1"/>
              </p:cNvSpPr>
              <p:nvPr/>
            </p:nvSpPr>
            <p:spPr bwMode="auto">
              <a:xfrm>
                <a:off x="4195" y="281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8253" name="Group 100"/>
            <p:cNvGrpSpPr>
              <a:grpSpLocks/>
            </p:cNvGrpSpPr>
            <p:nvPr/>
          </p:nvGrpSpPr>
          <p:grpSpPr bwMode="auto">
            <a:xfrm>
              <a:off x="4764" y="1155"/>
              <a:ext cx="363" cy="2003"/>
              <a:chOff x="4740" y="1117"/>
              <a:chExt cx="363" cy="2003"/>
            </a:xfrm>
          </p:grpSpPr>
          <p:grpSp>
            <p:nvGrpSpPr>
              <p:cNvPr id="48254" name="Group 78"/>
              <p:cNvGrpSpPr>
                <a:grpSpLocks/>
              </p:cNvGrpSpPr>
              <p:nvPr/>
            </p:nvGrpSpPr>
            <p:grpSpPr bwMode="auto">
              <a:xfrm>
                <a:off x="4740" y="1117"/>
                <a:ext cx="363" cy="250"/>
                <a:chOff x="4694" y="1979"/>
                <a:chExt cx="363" cy="250"/>
              </a:xfrm>
            </p:grpSpPr>
            <p:sp>
              <p:nvSpPr>
                <p:cNvPr id="4825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48256" name="Line 77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57" name="Group 79"/>
              <p:cNvGrpSpPr>
                <a:grpSpLocks/>
              </p:cNvGrpSpPr>
              <p:nvPr/>
            </p:nvGrpSpPr>
            <p:grpSpPr bwMode="auto">
              <a:xfrm>
                <a:off x="4740" y="1366"/>
                <a:ext cx="363" cy="250"/>
                <a:chOff x="4694" y="1979"/>
                <a:chExt cx="363" cy="250"/>
              </a:xfrm>
            </p:grpSpPr>
            <p:sp>
              <p:nvSpPr>
                <p:cNvPr id="4825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48259" name="Line 81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60" name="Group 82"/>
              <p:cNvGrpSpPr>
                <a:grpSpLocks/>
              </p:cNvGrpSpPr>
              <p:nvPr/>
            </p:nvGrpSpPr>
            <p:grpSpPr bwMode="auto">
              <a:xfrm>
                <a:off x="4740" y="1616"/>
                <a:ext cx="363" cy="250"/>
                <a:chOff x="4694" y="1979"/>
                <a:chExt cx="363" cy="250"/>
              </a:xfrm>
            </p:grpSpPr>
            <p:sp>
              <p:nvSpPr>
                <p:cNvPr id="4826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8262" name="Line 84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63" name="Group 85"/>
              <p:cNvGrpSpPr>
                <a:grpSpLocks/>
              </p:cNvGrpSpPr>
              <p:nvPr/>
            </p:nvGrpSpPr>
            <p:grpSpPr bwMode="auto">
              <a:xfrm>
                <a:off x="4740" y="1865"/>
                <a:ext cx="363" cy="250"/>
                <a:chOff x="4694" y="1979"/>
                <a:chExt cx="363" cy="250"/>
              </a:xfrm>
            </p:grpSpPr>
            <p:sp>
              <p:nvSpPr>
                <p:cNvPr id="4826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8265" name="Line 87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66" name="Group 88"/>
              <p:cNvGrpSpPr>
                <a:grpSpLocks/>
              </p:cNvGrpSpPr>
              <p:nvPr/>
            </p:nvGrpSpPr>
            <p:grpSpPr bwMode="auto">
              <a:xfrm>
                <a:off x="4740" y="2114"/>
                <a:ext cx="363" cy="250"/>
                <a:chOff x="4694" y="1979"/>
                <a:chExt cx="363" cy="250"/>
              </a:xfrm>
            </p:grpSpPr>
            <p:sp>
              <p:nvSpPr>
                <p:cNvPr id="4826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268" name="Line 90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69" name="Group 91"/>
              <p:cNvGrpSpPr>
                <a:grpSpLocks/>
              </p:cNvGrpSpPr>
              <p:nvPr/>
            </p:nvGrpSpPr>
            <p:grpSpPr bwMode="auto">
              <a:xfrm>
                <a:off x="4740" y="2371"/>
                <a:ext cx="363" cy="250"/>
                <a:chOff x="4694" y="1979"/>
                <a:chExt cx="363" cy="250"/>
              </a:xfrm>
            </p:grpSpPr>
            <p:sp>
              <p:nvSpPr>
                <p:cNvPr id="4827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8271" name="Line 93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72" name="Group 94"/>
              <p:cNvGrpSpPr>
                <a:grpSpLocks/>
              </p:cNvGrpSpPr>
              <p:nvPr/>
            </p:nvGrpSpPr>
            <p:grpSpPr bwMode="auto">
              <a:xfrm>
                <a:off x="4740" y="2621"/>
                <a:ext cx="363" cy="250"/>
                <a:chOff x="4694" y="1979"/>
                <a:chExt cx="363" cy="250"/>
              </a:xfrm>
            </p:grpSpPr>
            <p:sp>
              <p:nvSpPr>
                <p:cNvPr id="482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8274" name="Line 96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75" name="Group 97"/>
              <p:cNvGrpSpPr>
                <a:grpSpLocks/>
              </p:cNvGrpSpPr>
              <p:nvPr/>
            </p:nvGrpSpPr>
            <p:grpSpPr bwMode="auto">
              <a:xfrm>
                <a:off x="4740" y="2870"/>
                <a:ext cx="363" cy="250"/>
                <a:chOff x="4694" y="1979"/>
                <a:chExt cx="363" cy="250"/>
              </a:xfrm>
            </p:grpSpPr>
            <p:sp>
              <p:nvSpPr>
                <p:cNvPr id="482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694" y="1979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8277" name="Line 99"/>
                <p:cNvSpPr>
                  <a:spLocks noChangeShapeType="1"/>
                </p:cNvSpPr>
                <p:nvPr/>
              </p:nvSpPr>
              <p:spPr bwMode="auto">
                <a:xfrm>
                  <a:off x="4764" y="2008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278" name="Group 117"/>
            <p:cNvGrpSpPr>
              <a:grpSpLocks/>
            </p:cNvGrpSpPr>
            <p:nvPr/>
          </p:nvGrpSpPr>
          <p:grpSpPr bwMode="auto">
            <a:xfrm>
              <a:off x="4150" y="1163"/>
              <a:ext cx="500" cy="816"/>
              <a:chOff x="4104" y="1253"/>
              <a:chExt cx="500" cy="816"/>
            </a:xfrm>
          </p:grpSpPr>
          <p:sp>
            <p:nvSpPr>
              <p:cNvPr id="48279" name="Text Box 81"/>
              <p:cNvSpPr txBox="1">
                <a:spLocks noChangeArrowheads="1"/>
              </p:cNvSpPr>
              <p:nvPr/>
            </p:nvSpPr>
            <p:spPr bwMode="auto">
              <a:xfrm>
                <a:off x="4134" y="1253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48280" name="Group 113"/>
              <p:cNvGrpSpPr>
                <a:grpSpLocks/>
              </p:cNvGrpSpPr>
              <p:nvPr/>
            </p:nvGrpSpPr>
            <p:grpSpPr bwMode="auto">
              <a:xfrm>
                <a:off x="4104" y="1547"/>
                <a:ext cx="499" cy="250"/>
                <a:chOff x="3424" y="1480"/>
                <a:chExt cx="499" cy="250"/>
              </a:xfrm>
            </p:grpSpPr>
            <p:sp>
              <p:nvSpPr>
                <p:cNvPr id="482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2A</a:t>
                  </a:r>
                </a:p>
              </p:txBody>
            </p:sp>
            <p:sp>
              <p:nvSpPr>
                <p:cNvPr id="48282" name="Line 103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83" name="Group 114"/>
              <p:cNvGrpSpPr>
                <a:grpSpLocks/>
              </p:cNvGrpSpPr>
              <p:nvPr/>
            </p:nvGrpSpPr>
            <p:grpSpPr bwMode="auto">
              <a:xfrm>
                <a:off x="4105" y="1819"/>
                <a:ext cx="499" cy="250"/>
                <a:chOff x="3424" y="1480"/>
                <a:chExt cx="499" cy="250"/>
              </a:xfrm>
            </p:grpSpPr>
            <p:sp>
              <p:nvSpPr>
                <p:cNvPr id="4828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24" y="1480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G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2B</a:t>
                  </a:r>
                </a:p>
              </p:txBody>
            </p:sp>
            <p:sp>
              <p:nvSpPr>
                <p:cNvPr id="48285" name="Line 116"/>
                <p:cNvSpPr>
                  <a:spLocks noChangeShapeType="1"/>
                </p:cNvSpPr>
                <p:nvPr/>
              </p:nvSpPr>
              <p:spPr bwMode="auto">
                <a:xfrm>
                  <a:off x="3536" y="1517"/>
                  <a:ext cx="251" cy="0"/>
                </a:xfrm>
                <a:prstGeom prst="line">
                  <a:avLst/>
                </a:prstGeom>
                <a:noFill/>
                <a:ln w="222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4940" name="Group 124"/>
          <p:cNvGrpSpPr>
            <a:grpSpLocks/>
          </p:cNvGrpSpPr>
          <p:nvPr/>
        </p:nvGrpSpPr>
        <p:grpSpPr bwMode="auto">
          <a:xfrm>
            <a:off x="3205163" y="2832100"/>
            <a:ext cx="647700" cy="890588"/>
            <a:chOff x="3734" y="1554"/>
            <a:chExt cx="408" cy="561"/>
          </a:xfrm>
        </p:grpSpPr>
        <p:sp>
          <p:nvSpPr>
            <p:cNvPr id="48290" name="Line 86"/>
            <p:cNvSpPr>
              <a:spLocks noChangeShapeType="1"/>
            </p:cNvSpPr>
            <p:nvPr/>
          </p:nvSpPr>
          <p:spPr bwMode="auto">
            <a:xfrm>
              <a:off x="3832" y="1554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1" name="Line 90"/>
            <p:cNvSpPr>
              <a:spLocks noChangeShapeType="1"/>
            </p:cNvSpPr>
            <p:nvPr/>
          </p:nvSpPr>
          <p:spPr bwMode="auto">
            <a:xfrm>
              <a:off x="3734" y="211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2" name="Line 90"/>
            <p:cNvSpPr>
              <a:spLocks noChangeShapeType="1"/>
            </p:cNvSpPr>
            <p:nvPr/>
          </p:nvSpPr>
          <p:spPr bwMode="auto">
            <a:xfrm>
              <a:off x="3824" y="1554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3" name="Line 90"/>
            <p:cNvSpPr>
              <a:spLocks noChangeShapeType="1"/>
            </p:cNvSpPr>
            <p:nvPr/>
          </p:nvSpPr>
          <p:spPr bwMode="auto">
            <a:xfrm>
              <a:off x="3824" y="1843"/>
              <a:ext cx="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4" name="Oval 123"/>
            <p:cNvSpPr>
              <a:spLocks noChangeArrowheads="1"/>
            </p:cNvSpPr>
            <p:nvPr/>
          </p:nvSpPr>
          <p:spPr bwMode="auto">
            <a:xfrm>
              <a:off x="3811" y="181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95" name="Text Box 92"/>
          <p:cNvSpPr txBox="1">
            <a:spLocks noChangeArrowheads="1"/>
          </p:cNvSpPr>
          <p:nvPr/>
        </p:nvSpPr>
        <p:spPr bwMode="auto">
          <a:xfrm>
            <a:off x="755650" y="1100138"/>
            <a:ext cx="3744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用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74138</a:t>
            </a:r>
            <a:r>
              <a:rPr lang="zh-CN" altLang="en-US"/>
              <a:t>实现数据分配</a:t>
            </a:r>
          </a:p>
        </p:txBody>
      </p:sp>
      <p:grpSp>
        <p:nvGrpSpPr>
          <p:cNvPr id="48305" name="Group 177"/>
          <p:cNvGrpSpPr>
            <a:grpSpLocks/>
          </p:cNvGrpSpPr>
          <p:nvPr/>
        </p:nvGrpSpPr>
        <p:grpSpPr bwMode="auto">
          <a:xfrm>
            <a:off x="2916238" y="3944938"/>
            <a:ext cx="936625" cy="1309687"/>
            <a:chOff x="1746" y="2485"/>
            <a:chExt cx="590" cy="825"/>
          </a:xfrm>
        </p:grpSpPr>
        <p:grpSp>
          <p:nvGrpSpPr>
            <p:cNvPr id="34941" name="Group 125"/>
            <p:cNvGrpSpPr>
              <a:grpSpLocks/>
            </p:cNvGrpSpPr>
            <p:nvPr/>
          </p:nvGrpSpPr>
          <p:grpSpPr bwMode="auto">
            <a:xfrm>
              <a:off x="1746" y="2750"/>
              <a:ext cx="590" cy="288"/>
              <a:chOff x="3560" y="1141"/>
              <a:chExt cx="590" cy="288"/>
            </a:xfrm>
          </p:grpSpPr>
          <p:sp>
            <p:nvSpPr>
              <p:cNvPr id="48287" name="Line 90"/>
              <p:cNvSpPr>
                <a:spLocks noChangeShapeType="1"/>
              </p:cNvSpPr>
              <p:nvPr/>
            </p:nvSpPr>
            <p:spPr bwMode="auto">
              <a:xfrm>
                <a:off x="3832" y="1290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88" name="Text Box 122"/>
              <p:cNvSpPr txBox="1">
                <a:spLocks noChangeArrowheads="1"/>
              </p:cNvSpPr>
              <p:nvPr/>
            </p:nvSpPr>
            <p:spPr bwMode="auto">
              <a:xfrm>
                <a:off x="3560" y="1141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" name="Group 125"/>
            <p:cNvGrpSpPr>
              <a:grpSpLocks/>
            </p:cNvGrpSpPr>
            <p:nvPr/>
          </p:nvGrpSpPr>
          <p:grpSpPr bwMode="auto">
            <a:xfrm>
              <a:off x="1746" y="3022"/>
              <a:ext cx="590" cy="288"/>
              <a:chOff x="3560" y="1141"/>
              <a:chExt cx="590" cy="288"/>
            </a:xfrm>
          </p:grpSpPr>
          <p:sp>
            <p:nvSpPr>
              <p:cNvPr id="48297" name="Line 90"/>
              <p:cNvSpPr>
                <a:spLocks noChangeShapeType="1"/>
              </p:cNvSpPr>
              <p:nvPr/>
            </p:nvSpPr>
            <p:spPr bwMode="auto">
              <a:xfrm>
                <a:off x="3832" y="1290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98" name="Text Box 122"/>
              <p:cNvSpPr txBox="1">
                <a:spLocks noChangeArrowheads="1"/>
              </p:cNvSpPr>
              <p:nvPr/>
            </p:nvSpPr>
            <p:spPr bwMode="auto">
              <a:xfrm>
                <a:off x="3560" y="1141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" name="Group 125"/>
            <p:cNvGrpSpPr>
              <a:grpSpLocks/>
            </p:cNvGrpSpPr>
            <p:nvPr/>
          </p:nvGrpSpPr>
          <p:grpSpPr bwMode="auto">
            <a:xfrm>
              <a:off x="1746" y="2485"/>
              <a:ext cx="590" cy="288"/>
              <a:chOff x="3560" y="1141"/>
              <a:chExt cx="590" cy="288"/>
            </a:xfrm>
          </p:grpSpPr>
          <p:sp>
            <p:nvSpPr>
              <p:cNvPr id="48300" name="Line 90"/>
              <p:cNvSpPr>
                <a:spLocks noChangeShapeType="1"/>
              </p:cNvSpPr>
              <p:nvPr/>
            </p:nvSpPr>
            <p:spPr bwMode="auto">
              <a:xfrm>
                <a:off x="3832" y="1290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01" name="Text Box 122"/>
              <p:cNvSpPr txBox="1">
                <a:spLocks noChangeArrowheads="1"/>
              </p:cNvSpPr>
              <p:nvPr/>
            </p:nvSpPr>
            <p:spPr bwMode="auto">
              <a:xfrm>
                <a:off x="3560" y="1141"/>
                <a:ext cx="3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48307" name="Line 90"/>
          <p:cNvSpPr>
            <a:spLocks noChangeShapeType="1"/>
          </p:cNvSpPr>
          <p:nvPr/>
        </p:nvSpPr>
        <p:spPr bwMode="auto">
          <a:xfrm>
            <a:off x="5437188" y="39925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309" name="Line 90"/>
          <p:cNvSpPr>
            <a:spLocks noChangeShapeType="1"/>
          </p:cNvSpPr>
          <p:nvPr/>
        </p:nvSpPr>
        <p:spPr bwMode="auto">
          <a:xfrm>
            <a:off x="2974975" y="24034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314" name="Group 186"/>
          <p:cNvGrpSpPr>
            <a:grpSpLocks/>
          </p:cNvGrpSpPr>
          <p:nvPr/>
        </p:nvGrpSpPr>
        <p:grpSpPr bwMode="auto">
          <a:xfrm>
            <a:off x="395288" y="2205038"/>
            <a:ext cx="1949450" cy="433387"/>
            <a:chOff x="249" y="1570"/>
            <a:chExt cx="1228" cy="273"/>
          </a:xfrm>
        </p:grpSpPr>
        <p:sp>
          <p:nvSpPr>
            <p:cNvPr id="48303" name="Line 90"/>
            <p:cNvSpPr>
              <a:spLocks noChangeShapeType="1"/>
            </p:cNvSpPr>
            <p:nvPr/>
          </p:nvSpPr>
          <p:spPr bwMode="auto">
            <a:xfrm>
              <a:off x="249" y="1843"/>
              <a:ext cx="31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0" name="Line 90"/>
            <p:cNvSpPr>
              <a:spLocks noChangeShapeType="1"/>
            </p:cNvSpPr>
            <p:nvPr/>
          </p:nvSpPr>
          <p:spPr bwMode="auto">
            <a:xfrm>
              <a:off x="567" y="1570"/>
              <a:ext cx="59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1" name="Line 90"/>
            <p:cNvSpPr>
              <a:spLocks noChangeShapeType="1"/>
            </p:cNvSpPr>
            <p:nvPr/>
          </p:nvSpPr>
          <p:spPr bwMode="auto">
            <a:xfrm>
              <a:off x="1159" y="1843"/>
              <a:ext cx="31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2" name="Line 184"/>
            <p:cNvSpPr>
              <a:spLocks noChangeShapeType="1"/>
            </p:cNvSpPr>
            <p:nvPr/>
          </p:nvSpPr>
          <p:spPr bwMode="auto">
            <a:xfrm>
              <a:off x="567" y="1571"/>
              <a:ext cx="0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13" name="Line 185"/>
            <p:cNvSpPr>
              <a:spLocks noChangeShapeType="1"/>
            </p:cNvSpPr>
            <p:nvPr/>
          </p:nvSpPr>
          <p:spPr bwMode="auto">
            <a:xfrm>
              <a:off x="1157" y="1570"/>
              <a:ext cx="0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317" name="Group 189"/>
          <p:cNvGrpSpPr>
            <a:grpSpLocks/>
          </p:cNvGrpSpPr>
          <p:nvPr/>
        </p:nvGrpSpPr>
        <p:grpSpPr bwMode="auto">
          <a:xfrm>
            <a:off x="319088" y="2781300"/>
            <a:ext cx="2054225" cy="457200"/>
            <a:chOff x="225" y="1752"/>
            <a:chExt cx="1294" cy="288"/>
          </a:xfrm>
        </p:grpSpPr>
        <p:sp>
          <p:nvSpPr>
            <p:cNvPr id="48304" name="Text Box 122"/>
            <p:cNvSpPr txBox="1">
              <a:spLocks noChangeArrowheads="1"/>
            </p:cNvSpPr>
            <p:nvPr/>
          </p:nvSpPr>
          <p:spPr bwMode="auto">
            <a:xfrm>
              <a:off x="225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315" name="Text Box 122"/>
            <p:cNvSpPr txBox="1">
              <a:spLocks noChangeArrowheads="1"/>
            </p:cNvSpPr>
            <p:nvPr/>
          </p:nvSpPr>
          <p:spPr bwMode="auto">
            <a:xfrm>
              <a:off x="679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316" name="Text Box 122"/>
            <p:cNvSpPr txBox="1">
              <a:spLocks noChangeArrowheads="1"/>
            </p:cNvSpPr>
            <p:nvPr/>
          </p:nvSpPr>
          <p:spPr bwMode="auto">
            <a:xfrm>
              <a:off x="1156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8319" name="Line 90"/>
          <p:cNvSpPr>
            <a:spLocks noChangeShapeType="1"/>
          </p:cNvSpPr>
          <p:nvPr/>
        </p:nvSpPr>
        <p:spPr bwMode="auto">
          <a:xfrm>
            <a:off x="6443663" y="3357563"/>
            <a:ext cx="5048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325" name="Group 197"/>
          <p:cNvGrpSpPr>
            <a:grpSpLocks/>
          </p:cNvGrpSpPr>
          <p:nvPr/>
        </p:nvGrpSpPr>
        <p:grpSpPr bwMode="auto">
          <a:xfrm>
            <a:off x="6948488" y="3359150"/>
            <a:ext cx="936625" cy="431800"/>
            <a:chOff x="4513" y="2524"/>
            <a:chExt cx="590" cy="272"/>
          </a:xfrm>
        </p:grpSpPr>
        <p:sp>
          <p:nvSpPr>
            <p:cNvPr id="48320" name="Line 90"/>
            <p:cNvSpPr>
              <a:spLocks noChangeShapeType="1"/>
            </p:cNvSpPr>
            <p:nvPr/>
          </p:nvSpPr>
          <p:spPr bwMode="auto">
            <a:xfrm>
              <a:off x="4513" y="2795"/>
              <a:ext cx="59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2" name="Line 194"/>
            <p:cNvSpPr>
              <a:spLocks noChangeShapeType="1"/>
            </p:cNvSpPr>
            <p:nvPr/>
          </p:nvSpPr>
          <p:spPr bwMode="auto">
            <a:xfrm>
              <a:off x="4513" y="2524"/>
              <a:ext cx="0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324" name="Group 196"/>
          <p:cNvGrpSpPr>
            <a:grpSpLocks/>
          </p:cNvGrpSpPr>
          <p:nvPr/>
        </p:nvGrpSpPr>
        <p:grpSpPr bwMode="auto">
          <a:xfrm>
            <a:off x="7883525" y="3357563"/>
            <a:ext cx="508000" cy="431800"/>
            <a:chOff x="5103" y="2523"/>
            <a:chExt cx="320" cy="272"/>
          </a:xfrm>
        </p:grpSpPr>
        <p:sp>
          <p:nvSpPr>
            <p:cNvPr id="48321" name="Line 90"/>
            <p:cNvSpPr>
              <a:spLocks noChangeShapeType="1"/>
            </p:cNvSpPr>
            <p:nvPr/>
          </p:nvSpPr>
          <p:spPr bwMode="auto">
            <a:xfrm>
              <a:off x="5105" y="2523"/>
              <a:ext cx="31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23" name="Line 195"/>
            <p:cNvSpPr>
              <a:spLocks noChangeShapeType="1"/>
            </p:cNvSpPr>
            <p:nvPr/>
          </p:nvSpPr>
          <p:spPr bwMode="auto">
            <a:xfrm>
              <a:off x="5103" y="2523"/>
              <a:ext cx="0" cy="2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326" name="Group 198"/>
          <p:cNvGrpSpPr>
            <a:grpSpLocks/>
          </p:cNvGrpSpPr>
          <p:nvPr/>
        </p:nvGrpSpPr>
        <p:grpSpPr bwMode="auto">
          <a:xfrm>
            <a:off x="6372225" y="4076700"/>
            <a:ext cx="2054225" cy="457200"/>
            <a:chOff x="225" y="1752"/>
            <a:chExt cx="1294" cy="288"/>
          </a:xfrm>
        </p:grpSpPr>
        <p:sp>
          <p:nvSpPr>
            <p:cNvPr id="48327" name="Text Box 122"/>
            <p:cNvSpPr txBox="1">
              <a:spLocks noChangeArrowheads="1"/>
            </p:cNvSpPr>
            <p:nvPr/>
          </p:nvSpPr>
          <p:spPr bwMode="auto">
            <a:xfrm>
              <a:off x="225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328" name="Text Box 122"/>
            <p:cNvSpPr txBox="1">
              <a:spLocks noChangeArrowheads="1"/>
            </p:cNvSpPr>
            <p:nvPr/>
          </p:nvSpPr>
          <p:spPr bwMode="auto">
            <a:xfrm>
              <a:off x="679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329" name="Text Box 122"/>
            <p:cNvSpPr txBox="1">
              <a:spLocks noChangeArrowheads="1"/>
            </p:cNvSpPr>
            <p:nvPr/>
          </p:nvSpPr>
          <p:spPr bwMode="auto">
            <a:xfrm>
              <a:off x="1156" y="175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6300788" y="2060575"/>
            <a:ext cx="2232025" cy="576263"/>
          </a:xfrm>
          <a:prstGeom prst="wedgeRoundRectCallout">
            <a:avLst>
              <a:gd name="adj1" fmla="val -35421"/>
              <a:gd name="adj2" fmla="val 156060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反相输出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252413" y="3932238"/>
            <a:ext cx="2232025" cy="576262"/>
          </a:xfrm>
          <a:prstGeom prst="wedgeRoundRectCallout">
            <a:avLst>
              <a:gd name="adj1" fmla="val 69917"/>
              <a:gd name="adj2" fmla="val -132644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原相输出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8332" name="Text Box 204"/>
          <p:cNvSpPr txBox="1">
            <a:spLocks noChangeArrowheads="1"/>
          </p:cNvSpPr>
          <p:nvPr/>
        </p:nvSpPr>
        <p:spPr bwMode="auto">
          <a:xfrm>
            <a:off x="828675" y="5732463"/>
            <a:ext cx="662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  <a:r>
              <a:rPr lang="en-US" altLang="zh-CN" sz="2800">
                <a:latin typeface="Times New Roman" pitchFamily="18" charset="0"/>
              </a:rPr>
              <a:t>74138</a:t>
            </a:r>
            <a:r>
              <a:rPr lang="zh-CN" altLang="en-US" sz="2800"/>
              <a:t>也是三通道</a:t>
            </a:r>
            <a:r>
              <a:rPr lang="en-US" altLang="zh-CN" sz="2800">
                <a:latin typeface="Times New Roman" pitchFamily="18" charset="0"/>
              </a:rPr>
              <a:t>8</a:t>
            </a:r>
            <a:r>
              <a:rPr lang="zh-CN" altLang="en-US" sz="2800"/>
              <a:t>路分配器</a:t>
            </a:r>
          </a:p>
        </p:txBody>
      </p:sp>
      <p:sp>
        <p:nvSpPr>
          <p:cNvPr id="48333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4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95" grpId="0"/>
      <p:bldP spid="48307" grpId="0" animBg="1"/>
      <p:bldP spid="48309" grpId="0" animBg="1"/>
      <p:bldP spid="48319" grpId="0" animBg="1"/>
      <p:bldP spid="2" grpId="0" animBg="1"/>
      <p:bldP spid="5" grpId="0" animBg="1"/>
      <p:bldP spid="483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5329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5330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53308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二进制并行加法器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539750" y="105251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宋体" charset="-122"/>
              </a:rPr>
              <a:t>* 加法器逻辑实现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12775" y="1603375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）一位加法器逻辑 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4356100" y="1125538"/>
            <a:ext cx="2087563" cy="720725"/>
          </a:xfrm>
          <a:prstGeom prst="wedgeRoundRectCallout">
            <a:avLst>
              <a:gd name="adj1" fmla="val -81787"/>
              <a:gd name="adj2" fmla="val 49560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>
                <a:solidFill>
                  <a:schemeClr val="folHlink"/>
                </a:solidFill>
                <a:latin typeface="Times New Roman" pitchFamily="18" charset="0"/>
              </a:rPr>
              <a:t>不考虑低位进位（半加器）</a:t>
            </a:r>
            <a:endParaRPr lang="en-US" altLang="zh-CN" sz="1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34959" name="Group 143"/>
          <p:cNvGraphicFramePr>
            <a:graphicFrameLocks noGrp="1"/>
          </p:cNvGraphicFramePr>
          <p:nvPr/>
        </p:nvGraphicFramePr>
        <p:xfrm>
          <a:off x="1692275" y="4581525"/>
          <a:ext cx="5903913" cy="1981200"/>
        </p:xfrm>
        <a:graphic>
          <a:graphicData uri="http://schemas.openxmlformats.org/drawingml/2006/table">
            <a:tbl>
              <a:tblPr/>
              <a:tblGrid>
                <a:gridCol w="1006475"/>
                <a:gridCol w="1081088"/>
                <a:gridCol w="1655762"/>
                <a:gridCol w="216058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（和值）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（对应的进位）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239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itchFamily="49" charset="-122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60" name="Rectangle 144"/>
          <p:cNvSpPr>
            <a:spLocks noChangeArrowheads="1"/>
          </p:cNvSpPr>
          <p:nvPr/>
        </p:nvSpPr>
        <p:spPr bwMode="auto">
          <a:xfrm>
            <a:off x="1979613" y="5445125"/>
            <a:ext cx="2952750" cy="6477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61" name="Rectangle 145"/>
          <p:cNvSpPr>
            <a:spLocks noChangeArrowheads="1"/>
          </p:cNvSpPr>
          <p:nvPr/>
        </p:nvSpPr>
        <p:spPr bwMode="auto">
          <a:xfrm>
            <a:off x="1971675" y="6224588"/>
            <a:ext cx="4824413" cy="28733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992" name="Group 176"/>
          <p:cNvGrpSpPr>
            <a:grpSpLocks/>
          </p:cNvGrpSpPr>
          <p:nvPr/>
        </p:nvGrpSpPr>
        <p:grpSpPr bwMode="auto">
          <a:xfrm>
            <a:off x="2484438" y="2781300"/>
            <a:ext cx="3024187" cy="503238"/>
            <a:chOff x="1565" y="1752"/>
            <a:chExt cx="1905" cy="317"/>
          </a:xfrm>
        </p:grpSpPr>
        <p:grpSp>
          <p:nvGrpSpPr>
            <p:cNvPr id="20554" name="Group 148"/>
            <p:cNvGrpSpPr>
              <a:grpSpLocks/>
            </p:cNvGrpSpPr>
            <p:nvPr/>
          </p:nvGrpSpPr>
          <p:grpSpPr bwMode="auto">
            <a:xfrm>
              <a:off x="2699" y="1752"/>
              <a:ext cx="771" cy="317"/>
              <a:chOff x="2699" y="1752"/>
              <a:chExt cx="771" cy="317"/>
            </a:xfrm>
          </p:grpSpPr>
          <p:sp>
            <p:nvSpPr>
              <p:cNvPr id="20558" name="Rectangle 146"/>
              <p:cNvSpPr>
                <a:spLocks noChangeArrowheads="1"/>
              </p:cNvSpPr>
              <p:nvPr/>
            </p:nvSpPr>
            <p:spPr bwMode="auto">
              <a:xfrm>
                <a:off x="2699" y="1752"/>
                <a:ext cx="771" cy="31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9" name="Text Box 147"/>
              <p:cNvSpPr txBox="1">
                <a:spLocks noChangeArrowheads="1"/>
              </p:cNvSpPr>
              <p:nvPr/>
            </p:nvSpPr>
            <p:spPr bwMode="auto">
              <a:xfrm>
                <a:off x="2781" y="1779"/>
                <a:ext cx="6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=1</a:t>
                </a:r>
              </a:p>
            </p:txBody>
          </p:sp>
        </p:grpSp>
        <p:grpSp>
          <p:nvGrpSpPr>
            <p:cNvPr id="20555" name="Group 149"/>
            <p:cNvGrpSpPr>
              <a:grpSpLocks/>
            </p:cNvGrpSpPr>
            <p:nvPr/>
          </p:nvGrpSpPr>
          <p:grpSpPr bwMode="auto">
            <a:xfrm>
              <a:off x="1565" y="1752"/>
              <a:ext cx="771" cy="317"/>
              <a:chOff x="2699" y="1752"/>
              <a:chExt cx="771" cy="317"/>
            </a:xfrm>
          </p:grpSpPr>
          <p:sp>
            <p:nvSpPr>
              <p:cNvPr id="20556" name="Rectangle 150"/>
              <p:cNvSpPr>
                <a:spLocks noChangeArrowheads="1"/>
              </p:cNvSpPr>
              <p:nvPr/>
            </p:nvSpPr>
            <p:spPr bwMode="auto">
              <a:xfrm>
                <a:off x="2699" y="1752"/>
                <a:ext cx="771" cy="31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57" name="Text Box 151"/>
              <p:cNvSpPr txBox="1">
                <a:spLocks noChangeArrowheads="1"/>
              </p:cNvSpPr>
              <p:nvPr/>
            </p:nvSpPr>
            <p:spPr bwMode="auto">
              <a:xfrm>
                <a:off x="2781" y="1779"/>
                <a:ext cx="6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&amp;</a:t>
                </a:r>
                <a:endParaRPr lang="en-US" altLang="zh-CN" sz="2000">
                  <a:latin typeface="宋体" charset="-122"/>
                </a:endParaRPr>
              </a:p>
            </p:txBody>
          </p:sp>
        </p:grpSp>
      </p:grpSp>
      <p:grpSp>
        <p:nvGrpSpPr>
          <p:cNvPr id="34975" name="Group 159"/>
          <p:cNvGrpSpPr>
            <a:grpSpLocks/>
          </p:cNvGrpSpPr>
          <p:nvPr/>
        </p:nvGrpSpPr>
        <p:grpSpPr bwMode="auto">
          <a:xfrm>
            <a:off x="4140200" y="3284538"/>
            <a:ext cx="431800" cy="1033462"/>
            <a:chOff x="2608" y="2069"/>
            <a:chExt cx="272" cy="651"/>
          </a:xfrm>
        </p:grpSpPr>
        <p:sp>
          <p:nvSpPr>
            <p:cNvPr id="20552" name="Line 153"/>
            <p:cNvSpPr>
              <a:spLocks noChangeShapeType="1"/>
            </p:cNvSpPr>
            <p:nvPr/>
          </p:nvSpPr>
          <p:spPr bwMode="auto">
            <a:xfrm>
              <a:off x="2880" y="2069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3" name="Text Box 156"/>
            <p:cNvSpPr txBox="1">
              <a:spLocks noChangeArrowheads="1"/>
            </p:cNvSpPr>
            <p:nvPr/>
          </p:nvSpPr>
          <p:spPr bwMode="auto">
            <a:xfrm>
              <a:off x="2608" y="243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4976" name="Group 160"/>
          <p:cNvGrpSpPr>
            <a:grpSpLocks/>
          </p:cNvGrpSpPr>
          <p:nvPr/>
        </p:nvGrpSpPr>
        <p:grpSpPr bwMode="auto">
          <a:xfrm>
            <a:off x="5219700" y="3284538"/>
            <a:ext cx="414338" cy="1033462"/>
            <a:chOff x="3288" y="2069"/>
            <a:chExt cx="261" cy="651"/>
          </a:xfrm>
        </p:grpSpPr>
        <p:sp>
          <p:nvSpPr>
            <p:cNvPr id="20550" name="Line 152"/>
            <p:cNvSpPr>
              <a:spLocks noChangeShapeType="1"/>
            </p:cNvSpPr>
            <p:nvPr/>
          </p:nvSpPr>
          <p:spPr bwMode="auto">
            <a:xfrm>
              <a:off x="3288" y="2069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Text Box 157"/>
            <p:cNvSpPr txBox="1">
              <a:spLocks noChangeArrowheads="1"/>
            </p:cNvSpPr>
            <p:nvPr/>
          </p:nvSpPr>
          <p:spPr bwMode="auto">
            <a:xfrm>
              <a:off x="3305" y="243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34977" name="Group 161"/>
          <p:cNvGrpSpPr>
            <a:grpSpLocks/>
          </p:cNvGrpSpPr>
          <p:nvPr/>
        </p:nvGrpSpPr>
        <p:grpSpPr bwMode="auto">
          <a:xfrm>
            <a:off x="4932363" y="1989138"/>
            <a:ext cx="381000" cy="792162"/>
            <a:chOff x="3107" y="1253"/>
            <a:chExt cx="240" cy="499"/>
          </a:xfrm>
        </p:grpSpPr>
        <p:sp>
          <p:nvSpPr>
            <p:cNvPr id="20548" name="Line 155"/>
            <p:cNvSpPr>
              <a:spLocks noChangeShapeType="1"/>
            </p:cNvSpPr>
            <p:nvPr/>
          </p:nvSpPr>
          <p:spPr bwMode="auto">
            <a:xfrm>
              <a:off x="3107" y="1434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Text Box 158"/>
            <p:cNvSpPr txBox="1">
              <a:spLocks noChangeArrowheads="1"/>
            </p:cNvSpPr>
            <p:nvPr/>
          </p:nvSpPr>
          <p:spPr bwMode="auto">
            <a:xfrm>
              <a:off x="3124" y="125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34978" name="Group 162"/>
          <p:cNvGrpSpPr>
            <a:grpSpLocks/>
          </p:cNvGrpSpPr>
          <p:nvPr/>
        </p:nvGrpSpPr>
        <p:grpSpPr bwMode="auto">
          <a:xfrm>
            <a:off x="3111500" y="1989138"/>
            <a:ext cx="431800" cy="792162"/>
            <a:chOff x="3107" y="1253"/>
            <a:chExt cx="272" cy="499"/>
          </a:xfrm>
        </p:grpSpPr>
        <p:sp>
          <p:nvSpPr>
            <p:cNvPr id="20546" name="Line 163"/>
            <p:cNvSpPr>
              <a:spLocks noChangeShapeType="1"/>
            </p:cNvSpPr>
            <p:nvPr/>
          </p:nvSpPr>
          <p:spPr bwMode="auto">
            <a:xfrm>
              <a:off x="3107" y="1434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Text Box 164"/>
            <p:cNvSpPr txBox="1">
              <a:spLocks noChangeArrowheads="1"/>
            </p:cNvSpPr>
            <p:nvPr/>
          </p:nvSpPr>
          <p:spPr bwMode="auto">
            <a:xfrm>
              <a:off x="3124" y="125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4990" name="Group 174"/>
          <p:cNvGrpSpPr>
            <a:grpSpLocks/>
          </p:cNvGrpSpPr>
          <p:nvPr/>
        </p:nvGrpSpPr>
        <p:grpSpPr bwMode="auto">
          <a:xfrm>
            <a:off x="3419475" y="3284538"/>
            <a:ext cx="1858963" cy="322262"/>
            <a:chOff x="2154" y="2069"/>
            <a:chExt cx="1171" cy="203"/>
          </a:xfrm>
        </p:grpSpPr>
        <p:sp>
          <p:nvSpPr>
            <p:cNvPr id="20543" name="Line 168"/>
            <p:cNvSpPr>
              <a:spLocks noChangeShapeType="1"/>
            </p:cNvSpPr>
            <p:nvPr/>
          </p:nvSpPr>
          <p:spPr bwMode="auto">
            <a:xfrm>
              <a:off x="2154" y="2069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169"/>
            <p:cNvSpPr>
              <a:spLocks noChangeShapeType="1"/>
            </p:cNvSpPr>
            <p:nvPr/>
          </p:nvSpPr>
          <p:spPr bwMode="auto">
            <a:xfrm>
              <a:off x="2154" y="2251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Oval 170"/>
            <p:cNvSpPr>
              <a:spLocks noChangeArrowheads="1"/>
            </p:cNvSpPr>
            <p:nvPr/>
          </p:nvSpPr>
          <p:spPr bwMode="auto">
            <a:xfrm>
              <a:off x="3280" y="222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991" name="Group 175"/>
          <p:cNvGrpSpPr>
            <a:grpSpLocks/>
          </p:cNvGrpSpPr>
          <p:nvPr/>
        </p:nvGrpSpPr>
        <p:grpSpPr bwMode="auto">
          <a:xfrm>
            <a:off x="2843213" y="3284538"/>
            <a:ext cx="1774825" cy="538162"/>
            <a:chOff x="1791" y="2069"/>
            <a:chExt cx="1118" cy="339"/>
          </a:xfrm>
        </p:grpSpPr>
        <p:sp>
          <p:nvSpPr>
            <p:cNvPr id="20540" name="Line 166"/>
            <p:cNvSpPr>
              <a:spLocks noChangeShapeType="1"/>
            </p:cNvSpPr>
            <p:nvPr/>
          </p:nvSpPr>
          <p:spPr bwMode="auto">
            <a:xfrm>
              <a:off x="1791" y="2069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Oval 171"/>
            <p:cNvSpPr>
              <a:spLocks noChangeArrowheads="1"/>
            </p:cNvSpPr>
            <p:nvPr/>
          </p:nvSpPr>
          <p:spPr bwMode="auto">
            <a:xfrm>
              <a:off x="2864" y="236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2" name="Line 172"/>
            <p:cNvSpPr>
              <a:spLocks noChangeShapeType="1"/>
            </p:cNvSpPr>
            <p:nvPr/>
          </p:nvSpPr>
          <p:spPr bwMode="auto">
            <a:xfrm>
              <a:off x="1791" y="2387"/>
              <a:ext cx="10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008" name="Group 192"/>
          <p:cNvGrpSpPr>
            <a:grpSpLocks/>
          </p:cNvGrpSpPr>
          <p:nvPr/>
        </p:nvGrpSpPr>
        <p:grpSpPr bwMode="auto">
          <a:xfrm>
            <a:off x="6659563" y="1892300"/>
            <a:ext cx="1582737" cy="2281238"/>
            <a:chOff x="4195" y="1192"/>
            <a:chExt cx="997" cy="1437"/>
          </a:xfrm>
        </p:grpSpPr>
        <p:grpSp>
          <p:nvGrpSpPr>
            <p:cNvPr id="20529" name="Group 179"/>
            <p:cNvGrpSpPr>
              <a:grpSpLocks/>
            </p:cNvGrpSpPr>
            <p:nvPr/>
          </p:nvGrpSpPr>
          <p:grpSpPr bwMode="auto">
            <a:xfrm>
              <a:off x="4195" y="1661"/>
              <a:ext cx="997" cy="499"/>
              <a:chOff x="4195" y="1661"/>
              <a:chExt cx="997" cy="499"/>
            </a:xfrm>
          </p:grpSpPr>
          <p:sp>
            <p:nvSpPr>
              <p:cNvPr id="20538" name="Rectangle 177"/>
              <p:cNvSpPr>
                <a:spLocks noChangeArrowheads="1"/>
              </p:cNvSpPr>
              <p:nvPr/>
            </p:nvSpPr>
            <p:spPr bwMode="auto">
              <a:xfrm>
                <a:off x="4195" y="1661"/>
                <a:ext cx="997" cy="49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Text Box 178"/>
              <p:cNvSpPr txBox="1">
                <a:spLocks noChangeArrowheads="1"/>
              </p:cNvSpPr>
              <p:nvPr/>
            </p:nvSpPr>
            <p:spPr bwMode="auto">
              <a:xfrm>
                <a:off x="4331" y="1759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HA</a:t>
                </a:r>
              </a:p>
            </p:txBody>
          </p:sp>
        </p:grpSp>
        <p:sp>
          <p:nvSpPr>
            <p:cNvPr id="20530" name="Line 181"/>
            <p:cNvSpPr>
              <a:spLocks noChangeShapeType="1"/>
            </p:cNvSpPr>
            <p:nvPr/>
          </p:nvSpPr>
          <p:spPr bwMode="auto">
            <a:xfrm>
              <a:off x="4467" y="216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Text Box 182"/>
            <p:cNvSpPr txBox="1">
              <a:spLocks noChangeArrowheads="1"/>
            </p:cNvSpPr>
            <p:nvPr/>
          </p:nvSpPr>
          <p:spPr bwMode="auto">
            <a:xfrm>
              <a:off x="4241" y="23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532" name="Line 184"/>
            <p:cNvSpPr>
              <a:spLocks noChangeShapeType="1"/>
            </p:cNvSpPr>
            <p:nvPr/>
          </p:nvSpPr>
          <p:spPr bwMode="auto">
            <a:xfrm>
              <a:off x="4966" y="2160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Text Box 185"/>
            <p:cNvSpPr txBox="1">
              <a:spLocks noChangeArrowheads="1"/>
            </p:cNvSpPr>
            <p:nvPr/>
          </p:nvSpPr>
          <p:spPr bwMode="auto">
            <a:xfrm>
              <a:off x="4938" y="23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534" name="Text Box 188"/>
            <p:cNvSpPr txBox="1">
              <a:spLocks noChangeArrowheads="1"/>
            </p:cNvSpPr>
            <p:nvPr/>
          </p:nvSpPr>
          <p:spPr bwMode="auto">
            <a:xfrm>
              <a:off x="4966" y="119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0535" name="Line 189"/>
            <p:cNvSpPr>
              <a:spLocks noChangeShapeType="1"/>
            </p:cNvSpPr>
            <p:nvPr/>
          </p:nvSpPr>
          <p:spPr bwMode="auto">
            <a:xfrm>
              <a:off x="4467" y="138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90"/>
            <p:cNvSpPr>
              <a:spLocks noChangeShapeType="1"/>
            </p:cNvSpPr>
            <p:nvPr/>
          </p:nvSpPr>
          <p:spPr bwMode="auto">
            <a:xfrm>
              <a:off x="4966" y="138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Text Box 191"/>
            <p:cNvSpPr txBox="1">
              <a:spLocks noChangeArrowheads="1"/>
            </p:cNvSpPr>
            <p:nvPr/>
          </p:nvSpPr>
          <p:spPr bwMode="auto">
            <a:xfrm>
              <a:off x="4241" y="120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3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/>
      <p:bldP spid="34821" grpId="0"/>
      <p:bldP spid="3" grpId="0" animBg="1"/>
      <p:bldP spid="34960" grpId="0" animBg="1"/>
      <p:bldP spid="349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二进制并行加法器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2775" y="1052513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）一位全加器逻辑 </a:t>
            </a:r>
          </a:p>
        </p:txBody>
      </p: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468313" y="4581525"/>
            <a:ext cx="1828800" cy="1800225"/>
            <a:chOff x="994" y="981"/>
            <a:chExt cx="1152" cy="1134"/>
          </a:xfrm>
        </p:grpSpPr>
        <p:sp>
          <p:nvSpPr>
            <p:cNvPr id="22608" name="Rectangle 6"/>
            <p:cNvSpPr>
              <a:spLocks noChangeArrowheads="1"/>
            </p:cNvSpPr>
            <p:nvPr/>
          </p:nvSpPr>
          <p:spPr bwMode="auto">
            <a:xfrm>
              <a:off x="1293" y="98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A </a:t>
              </a:r>
            </a:p>
          </p:txBody>
        </p:sp>
        <p:sp>
          <p:nvSpPr>
            <p:cNvPr id="22609" name="Rectangle 7"/>
            <p:cNvSpPr>
              <a:spLocks noChangeArrowheads="1"/>
            </p:cNvSpPr>
            <p:nvPr/>
          </p:nvSpPr>
          <p:spPr bwMode="auto">
            <a:xfrm>
              <a:off x="1293" y="1243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22610" name="Rectangle 8"/>
            <p:cNvSpPr>
              <a:spLocks noChangeArrowheads="1"/>
            </p:cNvSpPr>
            <p:nvPr/>
          </p:nvSpPr>
          <p:spPr bwMode="auto">
            <a:xfrm>
              <a:off x="1466" y="1466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C-1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2611" name="Rectangle 9"/>
            <p:cNvSpPr>
              <a:spLocks noChangeArrowheads="1"/>
            </p:cNvSpPr>
            <p:nvPr/>
          </p:nvSpPr>
          <p:spPr bwMode="auto">
            <a:xfrm>
              <a:off x="1066" y="1470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+ </a:t>
              </a:r>
            </a:p>
          </p:txBody>
        </p:sp>
        <p:sp>
          <p:nvSpPr>
            <p:cNvPr id="22612" name="Line 10"/>
            <p:cNvSpPr>
              <a:spLocks noChangeShapeType="1"/>
            </p:cNvSpPr>
            <p:nvPr/>
          </p:nvSpPr>
          <p:spPr bwMode="auto">
            <a:xfrm>
              <a:off x="994" y="1795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Rectangle 11"/>
            <p:cNvSpPr>
              <a:spLocks noChangeArrowheads="1"/>
            </p:cNvSpPr>
            <p:nvPr/>
          </p:nvSpPr>
          <p:spPr bwMode="auto">
            <a:xfrm>
              <a:off x="1293" y="1788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S </a:t>
              </a:r>
            </a:p>
          </p:txBody>
        </p:sp>
        <p:sp>
          <p:nvSpPr>
            <p:cNvPr id="22614" name="Rectangle 12"/>
            <p:cNvSpPr>
              <a:spLocks noChangeArrowheads="1"/>
            </p:cNvSpPr>
            <p:nvPr/>
          </p:nvSpPr>
          <p:spPr bwMode="auto">
            <a:xfrm>
              <a:off x="1020" y="1788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C 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382838" y="4581525"/>
            <a:ext cx="1828800" cy="1800225"/>
            <a:chOff x="994" y="981"/>
            <a:chExt cx="1152" cy="1134"/>
          </a:xfrm>
        </p:grpSpPr>
        <p:sp>
          <p:nvSpPr>
            <p:cNvPr id="22601" name="Rectangle 15"/>
            <p:cNvSpPr>
              <a:spLocks noChangeArrowheads="1"/>
            </p:cNvSpPr>
            <p:nvPr/>
          </p:nvSpPr>
          <p:spPr bwMode="auto">
            <a:xfrm>
              <a:off x="1293" y="981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22602" name="Rectangle 16"/>
            <p:cNvSpPr>
              <a:spLocks noChangeArrowheads="1"/>
            </p:cNvSpPr>
            <p:nvPr/>
          </p:nvSpPr>
          <p:spPr bwMode="auto">
            <a:xfrm>
              <a:off x="1293" y="1243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22603" name="Rectangle 17"/>
            <p:cNvSpPr>
              <a:spLocks noChangeArrowheads="1"/>
            </p:cNvSpPr>
            <p:nvPr/>
          </p:nvSpPr>
          <p:spPr bwMode="auto">
            <a:xfrm>
              <a:off x="1466" y="1466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22604" name="Rectangle 18"/>
            <p:cNvSpPr>
              <a:spLocks noChangeArrowheads="1"/>
            </p:cNvSpPr>
            <p:nvPr/>
          </p:nvSpPr>
          <p:spPr bwMode="auto">
            <a:xfrm>
              <a:off x="1066" y="1470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+ </a:t>
              </a:r>
            </a:p>
          </p:txBody>
        </p:sp>
        <p:sp>
          <p:nvSpPr>
            <p:cNvPr id="22605" name="Line 19"/>
            <p:cNvSpPr>
              <a:spLocks noChangeShapeType="1"/>
            </p:cNvSpPr>
            <p:nvPr/>
          </p:nvSpPr>
          <p:spPr bwMode="auto">
            <a:xfrm>
              <a:off x="994" y="1795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Rectangle 20"/>
            <p:cNvSpPr>
              <a:spLocks noChangeArrowheads="1"/>
            </p:cNvSpPr>
            <p:nvPr/>
          </p:nvSpPr>
          <p:spPr bwMode="auto">
            <a:xfrm>
              <a:off x="1293" y="1788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0 </a:t>
              </a:r>
            </a:p>
          </p:txBody>
        </p:sp>
        <p:sp>
          <p:nvSpPr>
            <p:cNvPr id="22607" name="Rectangle 21"/>
            <p:cNvSpPr>
              <a:spLocks noChangeArrowheads="1"/>
            </p:cNvSpPr>
            <p:nvPr/>
          </p:nvSpPr>
          <p:spPr bwMode="auto">
            <a:xfrm>
              <a:off x="1020" y="1788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>
                  <a:latin typeface="Times New Roman" pitchFamily="18" charset="0"/>
                </a:rPr>
                <a:t>1 </a:t>
              </a:r>
            </a:p>
          </p:txBody>
        </p:sp>
      </p:grp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017838" y="4581525"/>
            <a:ext cx="431800" cy="935038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055938" y="5013325"/>
            <a:ext cx="792162" cy="79057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7740650" y="3903663"/>
            <a:ext cx="936625" cy="1008062"/>
            <a:chOff x="3832" y="3112"/>
            <a:chExt cx="590" cy="635"/>
          </a:xfrm>
        </p:grpSpPr>
        <p:sp>
          <p:nvSpPr>
            <p:cNvPr id="22599" name="Line 34"/>
            <p:cNvSpPr>
              <a:spLocks noChangeShapeType="1"/>
            </p:cNvSpPr>
            <p:nvPr/>
          </p:nvSpPr>
          <p:spPr bwMode="auto">
            <a:xfrm>
              <a:off x="3832" y="3112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Text Box 35"/>
            <p:cNvSpPr txBox="1">
              <a:spLocks noChangeArrowheads="1"/>
            </p:cNvSpPr>
            <p:nvPr/>
          </p:nvSpPr>
          <p:spPr bwMode="auto">
            <a:xfrm>
              <a:off x="3832" y="345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C-1</a:t>
              </a:r>
            </a:p>
          </p:txBody>
        </p:sp>
      </p:grpSp>
      <p:grpSp>
        <p:nvGrpSpPr>
          <p:cNvPr id="36938" name="Group 74"/>
          <p:cNvGrpSpPr>
            <a:grpSpLocks/>
          </p:cNvGrpSpPr>
          <p:nvPr/>
        </p:nvGrpSpPr>
        <p:grpSpPr bwMode="auto">
          <a:xfrm>
            <a:off x="4140200" y="3078163"/>
            <a:ext cx="4030663" cy="828675"/>
            <a:chOff x="2517" y="2029"/>
            <a:chExt cx="2539" cy="522"/>
          </a:xfrm>
        </p:grpSpPr>
        <p:grpSp>
          <p:nvGrpSpPr>
            <p:cNvPr id="22583" name="Group 39"/>
            <p:cNvGrpSpPr>
              <a:grpSpLocks/>
            </p:cNvGrpSpPr>
            <p:nvPr/>
          </p:nvGrpSpPr>
          <p:grpSpPr bwMode="auto">
            <a:xfrm>
              <a:off x="2517" y="2029"/>
              <a:ext cx="1088" cy="522"/>
              <a:chOff x="2699" y="1752"/>
              <a:chExt cx="1088" cy="522"/>
            </a:xfrm>
          </p:grpSpPr>
          <p:grpSp>
            <p:nvGrpSpPr>
              <p:cNvPr id="22592" name="Group 25"/>
              <p:cNvGrpSpPr>
                <a:grpSpLocks/>
              </p:cNvGrpSpPr>
              <p:nvPr/>
            </p:nvGrpSpPr>
            <p:grpSpPr bwMode="auto">
              <a:xfrm>
                <a:off x="2744" y="1767"/>
                <a:ext cx="997" cy="499"/>
                <a:chOff x="4195" y="1661"/>
                <a:chExt cx="997" cy="499"/>
              </a:xfrm>
            </p:grpSpPr>
            <p:sp>
              <p:nvSpPr>
                <p:cNvPr id="22597" name="Rectangle 26"/>
                <p:cNvSpPr>
                  <a:spLocks noChangeArrowheads="1"/>
                </p:cNvSpPr>
                <p:nvPr/>
              </p:nvSpPr>
              <p:spPr bwMode="auto">
                <a:xfrm>
                  <a:off x="4195" y="1661"/>
                  <a:ext cx="997" cy="4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331" y="1759"/>
                  <a:ext cx="68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HA</a:t>
                  </a:r>
                </a:p>
              </p:txBody>
            </p:sp>
          </p:grpSp>
          <p:sp>
            <p:nvSpPr>
              <p:cNvPr id="22593" name="Text Box 29"/>
              <p:cNvSpPr txBox="1">
                <a:spLocks noChangeArrowheads="1"/>
              </p:cNvSpPr>
              <p:nvPr/>
            </p:nvSpPr>
            <p:spPr bwMode="auto">
              <a:xfrm>
                <a:off x="2715" y="202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2594" name="Text Box 36"/>
              <p:cNvSpPr txBox="1">
                <a:spLocks noChangeArrowheads="1"/>
              </p:cNvSpPr>
              <p:nvPr/>
            </p:nvSpPr>
            <p:spPr bwMode="auto">
              <a:xfrm>
                <a:off x="3424" y="202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2595" name="Text Box 37"/>
              <p:cNvSpPr txBox="1">
                <a:spLocks noChangeArrowheads="1"/>
              </p:cNvSpPr>
              <p:nvPr/>
            </p:nvSpPr>
            <p:spPr bwMode="auto">
              <a:xfrm>
                <a:off x="2699" y="1752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2596" name="Text Box 38"/>
              <p:cNvSpPr txBox="1">
                <a:spLocks noChangeArrowheads="1"/>
              </p:cNvSpPr>
              <p:nvPr/>
            </p:nvSpPr>
            <p:spPr bwMode="auto">
              <a:xfrm>
                <a:off x="3408" y="1752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22584" name="Group 40"/>
            <p:cNvGrpSpPr>
              <a:grpSpLocks/>
            </p:cNvGrpSpPr>
            <p:nvPr/>
          </p:nvGrpSpPr>
          <p:grpSpPr bwMode="auto">
            <a:xfrm>
              <a:off x="3968" y="2029"/>
              <a:ext cx="1088" cy="522"/>
              <a:chOff x="2699" y="1752"/>
              <a:chExt cx="1088" cy="522"/>
            </a:xfrm>
          </p:grpSpPr>
          <p:grpSp>
            <p:nvGrpSpPr>
              <p:cNvPr id="22585" name="Group 41"/>
              <p:cNvGrpSpPr>
                <a:grpSpLocks/>
              </p:cNvGrpSpPr>
              <p:nvPr/>
            </p:nvGrpSpPr>
            <p:grpSpPr bwMode="auto">
              <a:xfrm>
                <a:off x="2744" y="1767"/>
                <a:ext cx="997" cy="499"/>
                <a:chOff x="4195" y="1661"/>
                <a:chExt cx="997" cy="499"/>
              </a:xfrm>
            </p:grpSpPr>
            <p:sp>
              <p:nvSpPr>
                <p:cNvPr id="225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195" y="1661"/>
                  <a:ext cx="997" cy="4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31" y="1759"/>
                  <a:ext cx="68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HA</a:t>
                  </a:r>
                </a:p>
              </p:txBody>
            </p:sp>
          </p:grpSp>
          <p:sp>
            <p:nvSpPr>
              <p:cNvPr id="22586" name="Text Box 44"/>
              <p:cNvSpPr txBox="1">
                <a:spLocks noChangeArrowheads="1"/>
              </p:cNvSpPr>
              <p:nvPr/>
            </p:nvSpPr>
            <p:spPr bwMode="auto">
              <a:xfrm>
                <a:off x="2715" y="202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2587" name="Text Box 45"/>
              <p:cNvSpPr txBox="1">
                <a:spLocks noChangeArrowheads="1"/>
              </p:cNvSpPr>
              <p:nvPr/>
            </p:nvSpPr>
            <p:spPr bwMode="auto">
              <a:xfrm>
                <a:off x="3424" y="2024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2588" name="Text Box 46"/>
              <p:cNvSpPr txBox="1">
                <a:spLocks noChangeArrowheads="1"/>
              </p:cNvSpPr>
              <p:nvPr/>
            </p:nvSpPr>
            <p:spPr bwMode="auto">
              <a:xfrm>
                <a:off x="2699" y="1752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2589" name="Text Box 47"/>
              <p:cNvSpPr txBox="1">
                <a:spLocks noChangeArrowheads="1"/>
              </p:cNvSpPr>
              <p:nvPr/>
            </p:nvSpPr>
            <p:spPr bwMode="auto">
              <a:xfrm>
                <a:off x="3408" y="1752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grpSp>
        <p:nvGrpSpPr>
          <p:cNvPr id="36939" name="Group 75"/>
          <p:cNvGrpSpPr>
            <a:grpSpLocks/>
          </p:cNvGrpSpPr>
          <p:nvPr/>
        </p:nvGrpSpPr>
        <p:grpSpPr bwMode="auto">
          <a:xfrm>
            <a:off x="4213225" y="3895725"/>
            <a:ext cx="1563688" cy="1046163"/>
            <a:chOff x="2563" y="2544"/>
            <a:chExt cx="985" cy="659"/>
          </a:xfrm>
        </p:grpSpPr>
        <p:grpSp>
          <p:nvGrpSpPr>
            <p:cNvPr id="22577" name="Group 49"/>
            <p:cNvGrpSpPr>
              <a:grpSpLocks/>
            </p:cNvGrpSpPr>
            <p:nvPr/>
          </p:nvGrpSpPr>
          <p:grpSpPr bwMode="auto">
            <a:xfrm>
              <a:off x="2563" y="2544"/>
              <a:ext cx="272" cy="651"/>
              <a:chOff x="2744" y="3112"/>
              <a:chExt cx="272" cy="651"/>
            </a:xfrm>
          </p:grpSpPr>
          <p:sp>
            <p:nvSpPr>
              <p:cNvPr id="22581" name="Line 28"/>
              <p:cNvSpPr>
                <a:spLocks noChangeShapeType="1"/>
              </p:cNvSpPr>
              <p:nvPr/>
            </p:nvSpPr>
            <p:spPr bwMode="auto">
              <a:xfrm>
                <a:off x="3016" y="3112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2" name="Text Box 31"/>
              <p:cNvSpPr txBox="1">
                <a:spLocks noChangeArrowheads="1"/>
              </p:cNvSpPr>
              <p:nvPr/>
            </p:nvSpPr>
            <p:spPr bwMode="auto">
              <a:xfrm>
                <a:off x="2744" y="347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22578" name="Group 50"/>
            <p:cNvGrpSpPr>
              <a:grpSpLocks/>
            </p:cNvGrpSpPr>
            <p:nvPr/>
          </p:nvGrpSpPr>
          <p:grpSpPr bwMode="auto">
            <a:xfrm>
              <a:off x="3304" y="2552"/>
              <a:ext cx="244" cy="651"/>
              <a:chOff x="3334" y="3112"/>
              <a:chExt cx="244" cy="651"/>
            </a:xfrm>
          </p:grpSpPr>
          <p:sp>
            <p:nvSpPr>
              <p:cNvPr id="22579" name="Line 30"/>
              <p:cNvSpPr>
                <a:spLocks noChangeShapeType="1"/>
              </p:cNvSpPr>
              <p:nvPr/>
            </p:nvSpPr>
            <p:spPr bwMode="auto">
              <a:xfrm>
                <a:off x="3334" y="3112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Text Box 48"/>
              <p:cNvSpPr txBox="1">
                <a:spLocks noChangeArrowheads="1"/>
              </p:cNvSpPr>
              <p:nvPr/>
            </p:nvSpPr>
            <p:spPr bwMode="auto">
              <a:xfrm>
                <a:off x="3334" y="3475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</p:grpSp>
      <p:grpSp>
        <p:nvGrpSpPr>
          <p:cNvPr id="36920" name="Group 56"/>
          <p:cNvGrpSpPr>
            <a:grpSpLocks/>
          </p:cNvGrpSpPr>
          <p:nvPr/>
        </p:nvGrpSpPr>
        <p:grpSpPr bwMode="auto">
          <a:xfrm>
            <a:off x="5389563" y="2789238"/>
            <a:ext cx="766762" cy="288925"/>
            <a:chOff x="3304" y="1570"/>
            <a:chExt cx="483" cy="182"/>
          </a:xfrm>
        </p:grpSpPr>
        <p:sp>
          <p:nvSpPr>
            <p:cNvPr id="22575" name="Line 33"/>
            <p:cNvSpPr>
              <a:spLocks noChangeShapeType="1"/>
            </p:cNvSpPr>
            <p:nvPr/>
          </p:nvSpPr>
          <p:spPr bwMode="auto">
            <a:xfrm>
              <a:off x="3304" y="1570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53"/>
            <p:cNvSpPr>
              <a:spLocks noChangeShapeType="1"/>
            </p:cNvSpPr>
            <p:nvPr/>
          </p:nvSpPr>
          <p:spPr bwMode="auto">
            <a:xfrm>
              <a:off x="3304" y="1570"/>
              <a:ext cx="4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21" name="Group 57"/>
          <p:cNvGrpSpPr>
            <a:grpSpLocks/>
          </p:cNvGrpSpPr>
          <p:nvPr/>
        </p:nvGrpSpPr>
        <p:grpSpPr bwMode="auto">
          <a:xfrm>
            <a:off x="6156325" y="3902075"/>
            <a:ext cx="779463" cy="301625"/>
            <a:chOff x="3787" y="2271"/>
            <a:chExt cx="491" cy="190"/>
          </a:xfrm>
        </p:grpSpPr>
        <p:sp>
          <p:nvSpPr>
            <p:cNvPr id="22573" name="Line 52"/>
            <p:cNvSpPr>
              <a:spLocks noChangeShapeType="1"/>
            </p:cNvSpPr>
            <p:nvPr/>
          </p:nvSpPr>
          <p:spPr bwMode="auto">
            <a:xfrm>
              <a:off x="4278" y="2271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4"/>
            <p:cNvSpPr>
              <a:spLocks noChangeShapeType="1"/>
            </p:cNvSpPr>
            <p:nvPr/>
          </p:nvSpPr>
          <p:spPr bwMode="auto">
            <a:xfrm>
              <a:off x="3787" y="2461"/>
              <a:ext cx="4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19" name="Line 55"/>
          <p:cNvSpPr>
            <a:spLocks noChangeShapeType="1"/>
          </p:cNvSpPr>
          <p:nvPr/>
        </p:nvSpPr>
        <p:spPr bwMode="auto">
          <a:xfrm>
            <a:off x="6156325" y="2776538"/>
            <a:ext cx="0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925" name="Group 61"/>
          <p:cNvGrpSpPr>
            <a:grpSpLocks/>
          </p:cNvGrpSpPr>
          <p:nvPr/>
        </p:nvGrpSpPr>
        <p:grpSpPr bwMode="auto">
          <a:xfrm>
            <a:off x="7747000" y="2035175"/>
            <a:ext cx="381000" cy="1055688"/>
            <a:chOff x="4789" y="1042"/>
            <a:chExt cx="240" cy="665"/>
          </a:xfrm>
        </p:grpSpPr>
        <p:sp>
          <p:nvSpPr>
            <p:cNvPr id="22571" name="Line 59"/>
            <p:cNvSpPr>
              <a:spLocks noChangeShapeType="1"/>
            </p:cNvSpPr>
            <p:nvPr/>
          </p:nvSpPr>
          <p:spPr bwMode="auto">
            <a:xfrm>
              <a:off x="4789" y="1208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Text Box 60"/>
            <p:cNvSpPr txBox="1">
              <a:spLocks noChangeArrowheads="1"/>
            </p:cNvSpPr>
            <p:nvPr/>
          </p:nvSpPr>
          <p:spPr bwMode="auto">
            <a:xfrm>
              <a:off x="4806" y="104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36934" name="Group 70"/>
          <p:cNvGrpSpPr>
            <a:grpSpLocks/>
          </p:cNvGrpSpPr>
          <p:nvPr/>
        </p:nvGrpSpPr>
        <p:grpSpPr bwMode="auto">
          <a:xfrm>
            <a:off x="5003800" y="2519363"/>
            <a:ext cx="1944688" cy="144462"/>
            <a:chOff x="3061" y="1661"/>
            <a:chExt cx="1225" cy="91"/>
          </a:xfrm>
        </p:grpSpPr>
        <p:sp>
          <p:nvSpPr>
            <p:cNvPr id="22569" name="Line 65"/>
            <p:cNvSpPr>
              <a:spLocks noChangeShapeType="1"/>
            </p:cNvSpPr>
            <p:nvPr/>
          </p:nvSpPr>
          <p:spPr bwMode="auto">
            <a:xfrm>
              <a:off x="3061" y="1661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66"/>
            <p:cNvSpPr>
              <a:spLocks noChangeShapeType="1"/>
            </p:cNvSpPr>
            <p:nvPr/>
          </p:nvSpPr>
          <p:spPr bwMode="auto">
            <a:xfrm>
              <a:off x="3061" y="1752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32" name="Line 68"/>
          <p:cNvSpPr>
            <a:spLocks noChangeShapeType="1"/>
          </p:cNvSpPr>
          <p:nvPr/>
        </p:nvSpPr>
        <p:spPr bwMode="auto">
          <a:xfrm flipV="1">
            <a:off x="6948488" y="2663825"/>
            <a:ext cx="0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6937" name="Group 73"/>
          <p:cNvGrpSpPr>
            <a:grpSpLocks/>
          </p:cNvGrpSpPr>
          <p:nvPr/>
        </p:nvGrpSpPr>
        <p:grpSpPr bwMode="auto">
          <a:xfrm>
            <a:off x="4403725" y="1557338"/>
            <a:ext cx="792163" cy="1538287"/>
            <a:chOff x="2683" y="1071"/>
            <a:chExt cx="499" cy="969"/>
          </a:xfrm>
        </p:grpSpPr>
        <p:sp>
          <p:nvSpPr>
            <p:cNvPr id="22562" name="Text Box 32"/>
            <p:cNvSpPr txBox="1">
              <a:spLocks noChangeArrowheads="1"/>
            </p:cNvSpPr>
            <p:nvPr/>
          </p:nvSpPr>
          <p:spPr bwMode="auto">
            <a:xfrm>
              <a:off x="2688" y="107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2563" name="Group 71"/>
            <p:cNvGrpSpPr>
              <a:grpSpLocks/>
            </p:cNvGrpSpPr>
            <p:nvPr/>
          </p:nvGrpSpPr>
          <p:grpSpPr bwMode="auto">
            <a:xfrm>
              <a:off x="2683" y="1445"/>
              <a:ext cx="499" cy="595"/>
              <a:chOff x="2683" y="1429"/>
              <a:chExt cx="499" cy="595"/>
            </a:xfrm>
          </p:grpSpPr>
          <p:grpSp>
            <p:nvGrpSpPr>
              <p:cNvPr id="22565" name="Group 64"/>
              <p:cNvGrpSpPr>
                <a:grpSpLocks/>
              </p:cNvGrpSpPr>
              <p:nvPr/>
            </p:nvGrpSpPr>
            <p:grpSpPr bwMode="auto">
              <a:xfrm>
                <a:off x="2683" y="1429"/>
                <a:ext cx="499" cy="250"/>
                <a:chOff x="2683" y="1429"/>
                <a:chExt cx="499" cy="250"/>
              </a:xfrm>
            </p:grpSpPr>
            <p:sp>
              <p:nvSpPr>
                <p:cNvPr id="22567" name="Rectangle 62"/>
                <p:cNvSpPr>
                  <a:spLocks noChangeArrowheads="1"/>
                </p:cNvSpPr>
                <p:nvPr/>
              </p:nvSpPr>
              <p:spPr bwMode="auto">
                <a:xfrm>
                  <a:off x="2699" y="1434"/>
                  <a:ext cx="453" cy="227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6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83" y="1429"/>
                  <a:ext cx="4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zh-CN" altLang="en-US" sz="2000">
                      <a:latin typeface="Times New Roman" pitchFamily="18" charset="0"/>
                    </a:rPr>
                    <a:t>≥</a:t>
                  </a: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22566" name="Line 69"/>
              <p:cNvSpPr>
                <a:spLocks noChangeShapeType="1"/>
              </p:cNvSpPr>
              <p:nvPr/>
            </p:nvSpPr>
            <p:spPr bwMode="auto">
              <a:xfrm flipV="1">
                <a:off x="2835" y="1661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64" name="Line 72"/>
            <p:cNvSpPr>
              <a:spLocks noChangeShapeType="1"/>
            </p:cNvSpPr>
            <p:nvPr/>
          </p:nvSpPr>
          <p:spPr bwMode="auto">
            <a:xfrm>
              <a:off x="2925" y="1253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55" name="Group 91"/>
          <p:cNvGrpSpPr>
            <a:grpSpLocks/>
          </p:cNvGrpSpPr>
          <p:nvPr/>
        </p:nvGrpSpPr>
        <p:grpSpPr bwMode="auto">
          <a:xfrm>
            <a:off x="828675" y="1773238"/>
            <a:ext cx="2303463" cy="2281237"/>
            <a:chOff x="522" y="1117"/>
            <a:chExt cx="1451" cy="1437"/>
          </a:xfrm>
        </p:grpSpPr>
        <p:grpSp>
          <p:nvGrpSpPr>
            <p:cNvPr id="22548" name="Group 77"/>
            <p:cNvGrpSpPr>
              <a:grpSpLocks/>
            </p:cNvGrpSpPr>
            <p:nvPr/>
          </p:nvGrpSpPr>
          <p:grpSpPr bwMode="auto">
            <a:xfrm>
              <a:off x="567" y="1586"/>
              <a:ext cx="997" cy="499"/>
              <a:chOff x="4195" y="1661"/>
              <a:chExt cx="997" cy="499"/>
            </a:xfrm>
          </p:grpSpPr>
          <p:sp>
            <p:nvSpPr>
              <p:cNvPr id="22560" name="Rectangle 78"/>
              <p:cNvSpPr>
                <a:spLocks noChangeArrowheads="1"/>
              </p:cNvSpPr>
              <p:nvPr/>
            </p:nvSpPr>
            <p:spPr bwMode="auto">
              <a:xfrm>
                <a:off x="4195" y="1661"/>
                <a:ext cx="997" cy="49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Text Box 79"/>
              <p:cNvSpPr txBox="1">
                <a:spLocks noChangeArrowheads="1"/>
              </p:cNvSpPr>
              <p:nvPr/>
            </p:nvSpPr>
            <p:spPr bwMode="auto">
              <a:xfrm>
                <a:off x="4331" y="1759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FA</a:t>
                </a:r>
              </a:p>
            </p:txBody>
          </p:sp>
        </p:grpSp>
        <p:sp>
          <p:nvSpPr>
            <p:cNvPr id="22549" name="Line 80"/>
            <p:cNvSpPr>
              <a:spLocks noChangeShapeType="1"/>
            </p:cNvSpPr>
            <p:nvPr/>
          </p:nvSpPr>
          <p:spPr bwMode="auto">
            <a:xfrm>
              <a:off x="748" y="208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Text Box 81"/>
            <p:cNvSpPr txBox="1">
              <a:spLocks noChangeArrowheads="1"/>
            </p:cNvSpPr>
            <p:nvPr/>
          </p:nvSpPr>
          <p:spPr bwMode="auto">
            <a:xfrm>
              <a:off x="522" y="22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51" name="Line 82"/>
            <p:cNvSpPr>
              <a:spLocks noChangeShapeType="1"/>
            </p:cNvSpPr>
            <p:nvPr/>
          </p:nvSpPr>
          <p:spPr bwMode="auto">
            <a:xfrm>
              <a:off x="1083" y="208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Text Box 83"/>
            <p:cNvSpPr txBox="1">
              <a:spLocks noChangeArrowheads="1"/>
            </p:cNvSpPr>
            <p:nvPr/>
          </p:nvSpPr>
          <p:spPr bwMode="auto">
            <a:xfrm>
              <a:off x="1055" y="226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53" name="Text Box 84"/>
            <p:cNvSpPr txBox="1">
              <a:spLocks noChangeArrowheads="1"/>
            </p:cNvSpPr>
            <p:nvPr/>
          </p:nvSpPr>
          <p:spPr bwMode="auto">
            <a:xfrm>
              <a:off x="1338" y="111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2554" name="Line 85"/>
            <p:cNvSpPr>
              <a:spLocks noChangeShapeType="1"/>
            </p:cNvSpPr>
            <p:nvPr/>
          </p:nvSpPr>
          <p:spPr bwMode="auto">
            <a:xfrm>
              <a:off x="839" y="1314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86"/>
            <p:cNvSpPr>
              <a:spLocks noChangeShapeType="1"/>
            </p:cNvSpPr>
            <p:nvPr/>
          </p:nvSpPr>
          <p:spPr bwMode="auto">
            <a:xfrm>
              <a:off x="1338" y="1314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Text Box 87"/>
            <p:cNvSpPr txBox="1">
              <a:spLocks noChangeArrowheads="1"/>
            </p:cNvSpPr>
            <p:nvPr/>
          </p:nvSpPr>
          <p:spPr bwMode="auto">
            <a:xfrm>
              <a:off x="613" y="113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57" name="Line 88"/>
            <p:cNvSpPr>
              <a:spLocks noChangeShapeType="1"/>
            </p:cNvSpPr>
            <p:nvPr/>
          </p:nvSpPr>
          <p:spPr bwMode="auto">
            <a:xfrm>
              <a:off x="1415" y="2085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Text Box 89"/>
            <p:cNvSpPr txBox="1">
              <a:spLocks noChangeArrowheads="1"/>
            </p:cNvSpPr>
            <p:nvPr/>
          </p:nvSpPr>
          <p:spPr bwMode="auto">
            <a:xfrm>
              <a:off x="1519" y="2251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C-1</a:t>
              </a:r>
            </a:p>
          </p:txBody>
        </p:sp>
        <p:sp>
          <p:nvSpPr>
            <p:cNvPr id="22559" name="Line 90"/>
            <p:cNvSpPr>
              <a:spLocks noChangeShapeType="1"/>
            </p:cNvSpPr>
            <p:nvPr/>
          </p:nvSpPr>
          <p:spPr bwMode="auto">
            <a:xfrm>
              <a:off x="1413" y="2251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86" grpId="0" animBg="1"/>
      <p:bldP spid="36887" grpId="0" animBg="1"/>
      <p:bldP spid="36919" grpId="0" animBg="1"/>
      <p:bldP spid="369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二进制并行加法器</a:t>
            </a:r>
          </a:p>
        </p:txBody>
      </p:sp>
      <p:sp>
        <p:nvSpPr>
          <p:cNvPr id="38917" name="Rectangle 25"/>
          <p:cNvSpPr>
            <a:spLocks noChangeArrowheads="1"/>
          </p:cNvSpPr>
          <p:nvPr/>
        </p:nvSpPr>
        <p:spPr bwMode="auto">
          <a:xfrm>
            <a:off x="5794375" y="1219200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 i="1" baseline="-25000">
                <a:latin typeface="Times New Roman" pitchFamily="18" charset="0"/>
              </a:rPr>
              <a:t>1</a:t>
            </a:r>
            <a:r>
              <a:rPr kumimoji="1" lang="en-US" altLang="zh-CN" i="1">
                <a:latin typeface="Times New Roman" pitchFamily="18" charset="0"/>
              </a:rPr>
              <a:t> A</a:t>
            </a:r>
            <a:r>
              <a:rPr kumimoji="1" lang="en-US" altLang="zh-CN" i="1" baseline="-25000">
                <a:latin typeface="Times New Roman" pitchFamily="18" charset="0"/>
              </a:rPr>
              <a:t>2</a:t>
            </a:r>
            <a:r>
              <a:rPr kumimoji="1" lang="en-US" altLang="zh-CN" i="1">
                <a:latin typeface="Times New Roman" pitchFamily="18" charset="0"/>
              </a:rPr>
              <a:t>  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A</a:t>
            </a:r>
            <a:r>
              <a:rPr kumimoji="1" lang="en-US" altLang="zh-CN" i="1" baseline="-25000">
                <a:latin typeface="Times New Roman" pitchFamily="18" charset="0"/>
                <a:ea typeface="仿宋" pitchFamily="49" charset="-122"/>
              </a:rPr>
              <a:t>3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 i="1" baseline="-25000">
                <a:latin typeface="Times New Roman" pitchFamily="18" charset="0"/>
              </a:rPr>
              <a:t>4</a:t>
            </a:r>
            <a:r>
              <a:rPr lang="zh-CN" altLang="en-US"/>
              <a:t> </a:t>
            </a:r>
            <a:endParaRPr kumimoji="1" lang="zh-CN" altLang="en-US" baseline="-25000"/>
          </a:p>
        </p:txBody>
      </p:sp>
      <p:sp>
        <p:nvSpPr>
          <p:cNvPr id="38918" name="Rectangle 25"/>
          <p:cNvSpPr>
            <a:spLocks noChangeArrowheads="1"/>
          </p:cNvSpPr>
          <p:nvPr/>
        </p:nvSpPr>
        <p:spPr bwMode="auto">
          <a:xfrm>
            <a:off x="5507038" y="17224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 i="1" baseline="-25000">
                <a:latin typeface="Times New Roman" pitchFamily="18" charset="0"/>
              </a:rPr>
              <a:t>1</a:t>
            </a:r>
            <a:r>
              <a:rPr kumimoji="1" lang="en-US" altLang="zh-CN" i="1">
                <a:latin typeface="Times New Roman" pitchFamily="18" charset="0"/>
              </a:rPr>
              <a:t>  B</a:t>
            </a:r>
            <a:r>
              <a:rPr kumimoji="1" lang="en-US" altLang="zh-CN" i="1" baseline="-25000">
                <a:latin typeface="Times New Roman" pitchFamily="18" charset="0"/>
              </a:rPr>
              <a:t>2</a:t>
            </a:r>
            <a:r>
              <a:rPr kumimoji="1" lang="en-US" altLang="zh-CN" i="1">
                <a:latin typeface="Times New Roman" pitchFamily="18" charset="0"/>
              </a:rPr>
              <a:t> 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B</a:t>
            </a:r>
            <a:r>
              <a:rPr kumimoji="1" lang="en-US" altLang="zh-CN" i="1" baseline="-25000">
                <a:latin typeface="Times New Roman" pitchFamily="18" charset="0"/>
                <a:ea typeface="仿宋" pitchFamily="49" charset="-122"/>
              </a:rPr>
              <a:t>3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 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 i="1" baseline="-25000">
                <a:latin typeface="Times New Roman" pitchFamily="18" charset="0"/>
              </a:rPr>
              <a:t>4</a:t>
            </a:r>
            <a:r>
              <a:rPr lang="zh-CN" altLang="en-US"/>
              <a:t> </a:t>
            </a:r>
            <a:endParaRPr kumimoji="1" lang="zh-CN" altLang="en-US" baseline="-25000"/>
          </a:p>
        </p:txBody>
      </p:sp>
      <p:sp>
        <p:nvSpPr>
          <p:cNvPr id="38919" name="Rectangle 25"/>
          <p:cNvSpPr>
            <a:spLocks noChangeArrowheads="1"/>
          </p:cNvSpPr>
          <p:nvPr/>
        </p:nvSpPr>
        <p:spPr bwMode="auto">
          <a:xfrm>
            <a:off x="5722938" y="2227263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i="1">
                <a:latin typeface="Times New Roman" pitchFamily="18" charset="0"/>
              </a:rPr>
              <a:t>S</a:t>
            </a:r>
            <a:r>
              <a:rPr kumimoji="1" lang="en-US" altLang="zh-CN" i="1" baseline="-25000">
                <a:latin typeface="Times New Roman" pitchFamily="18" charset="0"/>
              </a:rPr>
              <a:t>1</a:t>
            </a:r>
            <a:r>
              <a:rPr kumimoji="1" lang="en-US" altLang="zh-CN" i="1">
                <a:latin typeface="Times New Roman" pitchFamily="18" charset="0"/>
              </a:rPr>
              <a:t>  S</a:t>
            </a:r>
            <a:r>
              <a:rPr kumimoji="1" lang="en-US" altLang="zh-CN" i="1" baseline="-25000">
                <a:latin typeface="Times New Roman" pitchFamily="18" charset="0"/>
              </a:rPr>
              <a:t>2</a:t>
            </a:r>
            <a:r>
              <a:rPr kumimoji="1" lang="en-US" altLang="zh-CN" i="1">
                <a:latin typeface="Times New Roman" pitchFamily="18" charset="0"/>
              </a:rPr>
              <a:t>  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仿宋" pitchFamily="49" charset="-122"/>
              </a:rPr>
              <a:t>3</a:t>
            </a:r>
            <a:r>
              <a:rPr kumimoji="1" lang="en-US" altLang="zh-CN" i="1">
                <a:latin typeface="Times New Roman" pitchFamily="18" charset="0"/>
                <a:ea typeface="仿宋" pitchFamily="49" charset="-122"/>
              </a:rPr>
              <a:t> </a:t>
            </a:r>
            <a:r>
              <a:rPr kumimoji="1" lang="en-US" altLang="zh-CN" i="1">
                <a:latin typeface="Times New Roman" pitchFamily="18" charset="0"/>
              </a:rPr>
              <a:t>S</a:t>
            </a:r>
            <a:r>
              <a:rPr kumimoji="1" lang="en-US" altLang="zh-CN" i="1" baseline="-25000">
                <a:latin typeface="Times New Roman" pitchFamily="18" charset="0"/>
              </a:rPr>
              <a:t>4</a:t>
            </a:r>
            <a:r>
              <a:rPr lang="zh-CN" altLang="en-US"/>
              <a:t> </a:t>
            </a:r>
            <a:endParaRPr kumimoji="1" lang="zh-CN" altLang="en-US" baseline="-25000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270500" y="1722438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/>
              <a:t>+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218113" y="2227263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" name="Rectangle 25"/>
          <p:cNvSpPr>
            <a:spLocks noChangeArrowheads="1"/>
          </p:cNvSpPr>
          <p:nvPr/>
        </p:nvSpPr>
        <p:spPr bwMode="auto">
          <a:xfrm>
            <a:off x="5364163" y="2205038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i="1">
                <a:latin typeface="Times New Roman" pitchFamily="18" charset="0"/>
              </a:rPr>
              <a:t>C</a:t>
            </a:r>
            <a:endParaRPr kumimoji="1" lang="zh-CN" altLang="en-US" baseline="-250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2775" y="1268413"/>
            <a:ext cx="3671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）多位全加器逻辑 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7307263" y="1196975"/>
            <a:ext cx="431800" cy="158432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7453313" y="3259138"/>
            <a:ext cx="647700" cy="936625"/>
            <a:chOff x="4331" y="1933"/>
            <a:chExt cx="408" cy="590"/>
          </a:xfrm>
        </p:grpSpPr>
        <p:sp>
          <p:nvSpPr>
            <p:cNvPr id="24663" name="Line 82"/>
            <p:cNvSpPr>
              <a:spLocks noChangeShapeType="1"/>
            </p:cNvSpPr>
            <p:nvPr/>
          </p:nvSpPr>
          <p:spPr bwMode="auto">
            <a:xfrm>
              <a:off x="4422" y="2115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4" name="Text Box 84"/>
            <p:cNvSpPr txBox="1">
              <a:spLocks noChangeArrowheads="1"/>
            </p:cNvSpPr>
            <p:nvPr/>
          </p:nvSpPr>
          <p:spPr bwMode="auto">
            <a:xfrm>
              <a:off x="4331" y="19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38943" name="Group 31"/>
          <p:cNvGrpSpPr>
            <a:grpSpLocks/>
          </p:cNvGrpSpPr>
          <p:nvPr/>
        </p:nvGrpSpPr>
        <p:grpSpPr bwMode="auto">
          <a:xfrm>
            <a:off x="7667625" y="4843463"/>
            <a:ext cx="889000" cy="720725"/>
            <a:chOff x="4633" y="3551"/>
            <a:chExt cx="560" cy="454"/>
          </a:xfrm>
        </p:grpSpPr>
        <p:sp>
          <p:nvSpPr>
            <p:cNvPr id="24660" name="Line 88"/>
            <p:cNvSpPr>
              <a:spLocks noChangeShapeType="1"/>
            </p:cNvSpPr>
            <p:nvPr/>
          </p:nvSpPr>
          <p:spPr bwMode="auto">
            <a:xfrm>
              <a:off x="4635" y="3551"/>
              <a:ext cx="0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1" name="Text Box 89"/>
            <p:cNvSpPr txBox="1">
              <a:spLocks noChangeArrowheads="1"/>
            </p:cNvSpPr>
            <p:nvPr/>
          </p:nvSpPr>
          <p:spPr bwMode="auto">
            <a:xfrm>
              <a:off x="4739" y="3717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C-1</a:t>
              </a:r>
            </a:p>
          </p:txBody>
        </p:sp>
        <p:sp>
          <p:nvSpPr>
            <p:cNvPr id="24662" name="Line 90"/>
            <p:cNvSpPr>
              <a:spLocks noChangeShapeType="1"/>
            </p:cNvSpPr>
            <p:nvPr/>
          </p:nvSpPr>
          <p:spPr bwMode="auto">
            <a:xfrm>
              <a:off x="4633" y="3717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6516688" y="4843463"/>
            <a:ext cx="1312862" cy="962025"/>
            <a:chOff x="3742" y="2931"/>
            <a:chExt cx="827" cy="606"/>
          </a:xfrm>
        </p:grpSpPr>
        <p:sp>
          <p:nvSpPr>
            <p:cNvPr id="24656" name="Line 80"/>
            <p:cNvSpPr>
              <a:spLocks noChangeShapeType="1"/>
            </p:cNvSpPr>
            <p:nvPr/>
          </p:nvSpPr>
          <p:spPr bwMode="auto">
            <a:xfrm>
              <a:off x="4014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7" name="Text Box 81"/>
            <p:cNvSpPr txBox="1">
              <a:spLocks noChangeArrowheads="1"/>
            </p:cNvSpPr>
            <p:nvPr/>
          </p:nvSpPr>
          <p:spPr bwMode="auto">
            <a:xfrm>
              <a:off x="3742" y="32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658" name="Text Box 83"/>
            <p:cNvSpPr txBox="1">
              <a:spLocks noChangeArrowheads="1"/>
            </p:cNvSpPr>
            <p:nvPr/>
          </p:nvSpPr>
          <p:spPr bwMode="auto">
            <a:xfrm>
              <a:off x="4150" y="3249"/>
              <a:ext cx="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659" name="Line 80"/>
            <p:cNvSpPr>
              <a:spLocks noChangeShapeType="1"/>
            </p:cNvSpPr>
            <p:nvPr/>
          </p:nvSpPr>
          <p:spPr bwMode="auto">
            <a:xfrm>
              <a:off x="4241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54" name="Group 42"/>
          <p:cNvGrpSpPr>
            <a:grpSpLocks/>
          </p:cNvGrpSpPr>
          <p:nvPr/>
        </p:nvGrpSpPr>
        <p:grpSpPr bwMode="auto">
          <a:xfrm>
            <a:off x="1693863" y="4195763"/>
            <a:ext cx="6257925" cy="649287"/>
            <a:chOff x="704" y="2523"/>
            <a:chExt cx="3942" cy="409"/>
          </a:xfrm>
        </p:grpSpPr>
        <p:grpSp>
          <p:nvGrpSpPr>
            <p:cNvPr id="24644" name="Group 28"/>
            <p:cNvGrpSpPr>
              <a:grpSpLocks/>
            </p:cNvGrpSpPr>
            <p:nvPr/>
          </p:nvGrpSpPr>
          <p:grpSpPr bwMode="auto">
            <a:xfrm>
              <a:off x="3830" y="2523"/>
              <a:ext cx="816" cy="409"/>
              <a:chOff x="3830" y="2523"/>
              <a:chExt cx="816" cy="409"/>
            </a:xfrm>
          </p:grpSpPr>
          <p:sp>
            <p:nvSpPr>
              <p:cNvPr id="24654" name="Rectangle 78"/>
              <p:cNvSpPr>
                <a:spLocks noChangeArrowheads="1"/>
              </p:cNvSpPr>
              <p:nvPr/>
            </p:nvSpPr>
            <p:spPr bwMode="auto">
              <a:xfrm>
                <a:off x="3830" y="2523"/>
                <a:ext cx="816" cy="40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5" name="Text Box 79"/>
              <p:cNvSpPr txBox="1">
                <a:spLocks noChangeArrowheads="1"/>
              </p:cNvSpPr>
              <p:nvPr/>
            </p:nvSpPr>
            <p:spPr bwMode="auto">
              <a:xfrm>
                <a:off x="3923" y="2576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FA</a:t>
                </a:r>
                <a:r>
                  <a:rPr lang="en-US" altLang="zh-CN" baseline="-25000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4645" name="Group 33"/>
            <p:cNvGrpSpPr>
              <a:grpSpLocks/>
            </p:cNvGrpSpPr>
            <p:nvPr/>
          </p:nvGrpSpPr>
          <p:grpSpPr bwMode="auto">
            <a:xfrm>
              <a:off x="2789" y="2523"/>
              <a:ext cx="816" cy="409"/>
              <a:chOff x="3830" y="2523"/>
              <a:chExt cx="816" cy="409"/>
            </a:xfrm>
          </p:grpSpPr>
          <p:sp>
            <p:nvSpPr>
              <p:cNvPr id="24652" name="Rectangle 78"/>
              <p:cNvSpPr>
                <a:spLocks noChangeArrowheads="1"/>
              </p:cNvSpPr>
              <p:nvPr/>
            </p:nvSpPr>
            <p:spPr bwMode="auto">
              <a:xfrm>
                <a:off x="3830" y="2523"/>
                <a:ext cx="816" cy="40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3" name="Text Box 79"/>
              <p:cNvSpPr txBox="1">
                <a:spLocks noChangeArrowheads="1"/>
              </p:cNvSpPr>
              <p:nvPr/>
            </p:nvSpPr>
            <p:spPr bwMode="auto">
              <a:xfrm>
                <a:off x="3923" y="2576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FA</a:t>
                </a:r>
                <a:r>
                  <a:rPr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24646" name="Group 36"/>
            <p:cNvGrpSpPr>
              <a:grpSpLocks/>
            </p:cNvGrpSpPr>
            <p:nvPr/>
          </p:nvGrpSpPr>
          <p:grpSpPr bwMode="auto">
            <a:xfrm>
              <a:off x="1747" y="2523"/>
              <a:ext cx="816" cy="409"/>
              <a:chOff x="3830" y="2523"/>
              <a:chExt cx="816" cy="409"/>
            </a:xfrm>
          </p:grpSpPr>
          <p:sp>
            <p:nvSpPr>
              <p:cNvPr id="24650" name="Rectangle 78"/>
              <p:cNvSpPr>
                <a:spLocks noChangeArrowheads="1"/>
              </p:cNvSpPr>
              <p:nvPr/>
            </p:nvSpPr>
            <p:spPr bwMode="auto">
              <a:xfrm>
                <a:off x="3830" y="2523"/>
                <a:ext cx="816" cy="40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51" name="Text Box 79"/>
              <p:cNvSpPr txBox="1">
                <a:spLocks noChangeArrowheads="1"/>
              </p:cNvSpPr>
              <p:nvPr/>
            </p:nvSpPr>
            <p:spPr bwMode="auto">
              <a:xfrm>
                <a:off x="3923" y="2576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FA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4647" name="Group 39"/>
            <p:cNvGrpSpPr>
              <a:grpSpLocks/>
            </p:cNvGrpSpPr>
            <p:nvPr/>
          </p:nvGrpSpPr>
          <p:grpSpPr bwMode="auto">
            <a:xfrm>
              <a:off x="704" y="2523"/>
              <a:ext cx="816" cy="409"/>
              <a:chOff x="3830" y="2523"/>
              <a:chExt cx="816" cy="409"/>
            </a:xfrm>
          </p:grpSpPr>
          <p:sp>
            <p:nvSpPr>
              <p:cNvPr id="24648" name="Rectangle 78"/>
              <p:cNvSpPr>
                <a:spLocks noChangeArrowheads="1"/>
              </p:cNvSpPr>
              <p:nvPr/>
            </p:nvSpPr>
            <p:spPr bwMode="auto">
              <a:xfrm>
                <a:off x="3830" y="2523"/>
                <a:ext cx="816" cy="40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9" name="Text Box 79"/>
              <p:cNvSpPr txBox="1">
                <a:spLocks noChangeArrowheads="1"/>
              </p:cNvSpPr>
              <p:nvPr/>
            </p:nvSpPr>
            <p:spPr bwMode="auto">
              <a:xfrm>
                <a:off x="3923" y="2576"/>
                <a:ext cx="68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FA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6445250" y="3979863"/>
            <a:ext cx="576263" cy="215900"/>
            <a:chOff x="4150" y="2387"/>
            <a:chExt cx="363" cy="136"/>
          </a:xfrm>
        </p:grpSpPr>
        <p:sp>
          <p:nvSpPr>
            <p:cNvPr id="24642" name="Line 86"/>
            <p:cNvSpPr>
              <a:spLocks noChangeShapeType="1"/>
            </p:cNvSpPr>
            <p:nvPr/>
          </p:nvSpPr>
          <p:spPr bwMode="auto">
            <a:xfrm>
              <a:off x="4513" y="2387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Line 43"/>
            <p:cNvSpPr>
              <a:spLocks noChangeShapeType="1"/>
            </p:cNvSpPr>
            <p:nvPr/>
          </p:nvSpPr>
          <p:spPr bwMode="auto">
            <a:xfrm flipH="1">
              <a:off x="4150" y="2387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6445250" y="3979863"/>
            <a:ext cx="0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58" name="Group 46"/>
          <p:cNvGrpSpPr>
            <a:grpSpLocks/>
          </p:cNvGrpSpPr>
          <p:nvPr/>
        </p:nvGrpSpPr>
        <p:grpSpPr bwMode="auto">
          <a:xfrm>
            <a:off x="6013450" y="4843463"/>
            <a:ext cx="431800" cy="287337"/>
            <a:chOff x="3870" y="2931"/>
            <a:chExt cx="272" cy="181"/>
          </a:xfrm>
        </p:grpSpPr>
        <p:sp>
          <p:nvSpPr>
            <p:cNvPr id="24640" name="Line 85"/>
            <p:cNvSpPr>
              <a:spLocks noChangeShapeType="1"/>
            </p:cNvSpPr>
            <p:nvPr/>
          </p:nvSpPr>
          <p:spPr bwMode="auto">
            <a:xfrm>
              <a:off x="3878" y="29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Line 45"/>
            <p:cNvSpPr>
              <a:spLocks noChangeShapeType="1"/>
            </p:cNvSpPr>
            <p:nvPr/>
          </p:nvSpPr>
          <p:spPr bwMode="auto">
            <a:xfrm>
              <a:off x="3870" y="3112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0" name="Group 48"/>
          <p:cNvGrpSpPr>
            <a:grpSpLocks/>
          </p:cNvGrpSpPr>
          <p:nvPr/>
        </p:nvGrpSpPr>
        <p:grpSpPr bwMode="auto">
          <a:xfrm>
            <a:off x="3132138" y="3979863"/>
            <a:ext cx="576262" cy="215900"/>
            <a:chOff x="4150" y="2387"/>
            <a:chExt cx="363" cy="136"/>
          </a:xfrm>
        </p:grpSpPr>
        <p:sp>
          <p:nvSpPr>
            <p:cNvPr id="24638" name="Line 86"/>
            <p:cNvSpPr>
              <a:spLocks noChangeShapeType="1"/>
            </p:cNvSpPr>
            <p:nvPr/>
          </p:nvSpPr>
          <p:spPr bwMode="auto">
            <a:xfrm>
              <a:off x="4513" y="2387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Line 50"/>
            <p:cNvSpPr>
              <a:spLocks noChangeShapeType="1"/>
            </p:cNvSpPr>
            <p:nvPr/>
          </p:nvSpPr>
          <p:spPr bwMode="auto">
            <a:xfrm flipH="1">
              <a:off x="4150" y="2387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3132138" y="3979863"/>
            <a:ext cx="0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2700338" y="4843463"/>
            <a:ext cx="431800" cy="287337"/>
            <a:chOff x="3870" y="2931"/>
            <a:chExt cx="272" cy="181"/>
          </a:xfrm>
        </p:grpSpPr>
        <p:sp>
          <p:nvSpPr>
            <p:cNvPr id="24636" name="Line 85"/>
            <p:cNvSpPr>
              <a:spLocks noChangeShapeType="1"/>
            </p:cNvSpPr>
            <p:nvPr/>
          </p:nvSpPr>
          <p:spPr bwMode="auto">
            <a:xfrm>
              <a:off x="3878" y="29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4"/>
            <p:cNvSpPr>
              <a:spLocks noChangeShapeType="1"/>
            </p:cNvSpPr>
            <p:nvPr/>
          </p:nvSpPr>
          <p:spPr bwMode="auto">
            <a:xfrm>
              <a:off x="3870" y="3112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67" name="Group 55"/>
          <p:cNvGrpSpPr>
            <a:grpSpLocks/>
          </p:cNvGrpSpPr>
          <p:nvPr/>
        </p:nvGrpSpPr>
        <p:grpSpPr bwMode="auto">
          <a:xfrm>
            <a:off x="4860925" y="4843463"/>
            <a:ext cx="1312863" cy="962025"/>
            <a:chOff x="3742" y="2931"/>
            <a:chExt cx="827" cy="606"/>
          </a:xfrm>
        </p:grpSpPr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4014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Text Box 81"/>
            <p:cNvSpPr txBox="1">
              <a:spLocks noChangeArrowheads="1"/>
            </p:cNvSpPr>
            <p:nvPr/>
          </p:nvSpPr>
          <p:spPr bwMode="auto">
            <a:xfrm>
              <a:off x="3742" y="32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34" name="Text Box 83"/>
            <p:cNvSpPr txBox="1">
              <a:spLocks noChangeArrowheads="1"/>
            </p:cNvSpPr>
            <p:nvPr/>
          </p:nvSpPr>
          <p:spPr bwMode="auto">
            <a:xfrm>
              <a:off x="4150" y="3249"/>
              <a:ext cx="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35" name="Line 80"/>
            <p:cNvSpPr>
              <a:spLocks noChangeShapeType="1"/>
            </p:cNvSpPr>
            <p:nvPr/>
          </p:nvSpPr>
          <p:spPr bwMode="auto">
            <a:xfrm>
              <a:off x="4241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72" name="Group 60"/>
          <p:cNvGrpSpPr>
            <a:grpSpLocks/>
          </p:cNvGrpSpPr>
          <p:nvPr/>
        </p:nvGrpSpPr>
        <p:grpSpPr bwMode="auto">
          <a:xfrm>
            <a:off x="5868988" y="3259138"/>
            <a:ext cx="647700" cy="936625"/>
            <a:chOff x="4331" y="1933"/>
            <a:chExt cx="408" cy="590"/>
          </a:xfrm>
        </p:grpSpPr>
        <p:sp>
          <p:nvSpPr>
            <p:cNvPr id="24630" name="Line 82"/>
            <p:cNvSpPr>
              <a:spLocks noChangeShapeType="1"/>
            </p:cNvSpPr>
            <p:nvPr/>
          </p:nvSpPr>
          <p:spPr bwMode="auto">
            <a:xfrm>
              <a:off x="4422" y="2115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Text Box 84"/>
            <p:cNvSpPr txBox="1">
              <a:spLocks noChangeArrowheads="1"/>
            </p:cNvSpPr>
            <p:nvPr/>
          </p:nvSpPr>
          <p:spPr bwMode="auto">
            <a:xfrm>
              <a:off x="4331" y="19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4789488" y="3979863"/>
            <a:ext cx="576262" cy="215900"/>
            <a:chOff x="4150" y="2387"/>
            <a:chExt cx="363" cy="136"/>
          </a:xfrm>
        </p:grpSpPr>
        <p:sp>
          <p:nvSpPr>
            <p:cNvPr id="24628" name="Line 86"/>
            <p:cNvSpPr>
              <a:spLocks noChangeShapeType="1"/>
            </p:cNvSpPr>
            <p:nvPr/>
          </p:nvSpPr>
          <p:spPr bwMode="auto">
            <a:xfrm>
              <a:off x="4513" y="2387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65"/>
            <p:cNvSpPr>
              <a:spLocks noChangeShapeType="1"/>
            </p:cNvSpPr>
            <p:nvPr/>
          </p:nvSpPr>
          <p:spPr bwMode="auto">
            <a:xfrm flipH="1">
              <a:off x="4150" y="2387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78" name="Line 66"/>
          <p:cNvSpPr>
            <a:spLocks noChangeShapeType="1"/>
          </p:cNvSpPr>
          <p:nvPr/>
        </p:nvSpPr>
        <p:spPr bwMode="auto">
          <a:xfrm>
            <a:off x="4789488" y="3979863"/>
            <a:ext cx="0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79" name="Group 67"/>
          <p:cNvGrpSpPr>
            <a:grpSpLocks/>
          </p:cNvGrpSpPr>
          <p:nvPr/>
        </p:nvGrpSpPr>
        <p:grpSpPr bwMode="auto">
          <a:xfrm>
            <a:off x="4357688" y="4843463"/>
            <a:ext cx="431800" cy="287337"/>
            <a:chOff x="3870" y="2931"/>
            <a:chExt cx="272" cy="181"/>
          </a:xfrm>
        </p:grpSpPr>
        <p:sp>
          <p:nvSpPr>
            <p:cNvPr id="24626" name="Line 85"/>
            <p:cNvSpPr>
              <a:spLocks noChangeShapeType="1"/>
            </p:cNvSpPr>
            <p:nvPr/>
          </p:nvSpPr>
          <p:spPr bwMode="auto">
            <a:xfrm>
              <a:off x="3878" y="29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69"/>
            <p:cNvSpPr>
              <a:spLocks noChangeShapeType="1"/>
            </p:cNvSpPr>
            <p:nvPr/>
          </p:nvSpPr>
          <p:spPr bwMode="auto">
            <a:xfrm>
              <a:off x="3870" y="3112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82" name="Group 70"/>
          <p:cNvGrpSpPr>
            <a:grpSpLocks/>
          </p:cNvGrpSpPr>
          <p:nvPr/>
        </p:nvGrpSpPr>
        <p:grpSpPr bwMode="auto">
          <a:xfrm>
            <a:off x="3205163" y="4843463"/>
            <a:ext cx="1312862" cy="962025"/>
            <a:chOff x="3742" y="2931"/>
            <a:chExt cx="827" cy="606"/>
          </a:xfrm>
        </p:grpSpPr>
        <p:sp>
          <p:nvSpPr>
            <p:cNvPr id="24622" name="Line 80"/>
            <p:cNvSpPr>
              <a:spLocks noChangeShapeType="1"/>
            </p:cNvSpPr>
            <p:nvPr/>
          </p:nvSpPr>
          <p:spPr bwMode="auto">
            <a:xfrm>
              <a:off x="4014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Text Box 81"/>
            <p:cNvSpPr txBox="1">
              <a:spLocks noChangeArrowheads="1"/>
            </p:cNvSpPr>
            <p:nvPr/>
          </p:nvSpPr>
          <p:spPr bwMode="auto">
            <a:xfrm>
              <a:off x="3742" y="32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24" name="Text Box 83"/>
            <p:cNvSpPr txBox="1">
              <a:spLocks noChangeArrowheads="1"/>
            </p:cNvSpPr>
            <p:nvPr/>
          </p:nvSpPr>
          <p:spPr bwMode="auto">
            <a:xfrm>
              <a:off x="4150" y="3249"/>
              <a:ext cx="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25" name="Line 80"/>
            <p:cNvSpPr>
              <a:spLocks noChangeShapeType="1"/>
            </p:cNvSpPr>
            <p:nvPr/>
          </p:nvSpPr>
          <p:spPr bwMode="auto">
            <a:xfrm>
              <a:off x="4241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87" name="Group 75"/>
          <p:cNvGrpSpPr>
            <a:grpSpLocks/>
          </p:cNvGrpSpPr>
          <p:nvPr/>
        </p:nvGrpSpPr>
        <p:grpSpPr bwMode="auto">
          <a:xfrm>
            <a:off x="1549400" y="4843463"/>
            <a:ext cx="1312863" cy="962025"/>
            <a:chOff x="3742" y="2931"/>
            <a:chExt cx="827" cy="606"/>
          </a:xfrm>
        </p:grpSpPr>
        <p:sp>
          <p:nvSpPr>
            <p:cNvPr id="24618" name="Line 80"/>
            <p:cNvSpPr>
              <a:spLocks noChangeShapeType="1"/>
            </p:cNvSpPr>
            <p:nvPr/>
          </p:nvSpPr>
          <p:spPr bwMode="auto">
            <a:xfrm>
              <a:off x="4014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Text Box 81"/>
            <p:cNvSpPr txBox="1">
              <a:spLocks noChangeArrowheads="1"/>
            </p:cNvSpPr>
            <p:nvPr/>
          </p:nvSpPr>
          <p:spPr bwMode="auto">
            <a:xfrm>
              <a:off x="3742" y="32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20" name="Text Box 83"/>
            <p:cNvSpPr txBox="1">
              <a:spLocks noChangeArrowheads="1"/>
            </p:cNvSpPr>
            <p:nvPr/>
          </p:nvSpPr>
          <p:spPr bwMode="auto">
            <a:xfrm>
              <a:off x="4150" y="3249"/>
              <a:ext cx="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21" name="Line 80"/>
            <p:cNvSpPr>
              <a:spLocks noChangeShapeType="1"/>
            </p:cNvSpPr>
            <p:nvPr/>
          </p:nvSpPr>
          <p:spPr bwMode="auto">
            <a:xfrm>
              <a:off x="4241" y="2931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92" name="Group 80"/>
          <p:cNvGrpSpPr>
            <a:grpSpLocks/>
          </p:cNvGrpSpPr>
          <p:nvPr/>
        </p:nvGrpSpPr>
        <p:grpSpPr bwMode="auto">
          <a:xfrm>
            <a:off x="4213225" y="3259138"/>
            <a:ext cx="647700" cy="936625"/>
            <a:chOff x="4331" y="1933"/>
            <a:chExt cx="408" cy="590"/>
          </a:xfrm>
        </p:grpSpPr>
        <p:sp>
          <p:nvSpPr>
            <p:cNvPr id="24616" name="Line 82"/>
            <p:cNvSpPr>
              <a:spLocks noChangeShapeType="1"/>
            </p:cNvSpPr>
            <p:nvPr/>
          </p:nvSpPr>
          <p:spPr bwMode="auto">
            <a:xfrm>
              <a:off x="4422" y="2115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84"/>
            <p:cNvSpPr txBox="1">
              <a:spLocks noChangeArrowheads="1"/>
            </p:cNvSpPr>
            <p:nvPr/>
          </p:nvSpPr>
          <p:spPr bwMode="auto">
            <a:xfrm>
              <a:off x="4331" y="19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38995" name="Group 83"/>
          <p:cNvGrpSpPr>
            <a:grpSpLocks/>
          </p:cNvGrpSpPr>
          <p:nvPr/>
        </p:nvGrpSpPr>
        <p:grpSpPr bwMode="auto">
          <a:xfrm>
            <a:off x="2557463" y="3259138"/>
            <a:ext cx="647700" cy="936625"/>
            <a:chOff x="4331" y="1933"/>
            <a:chExt cx="408" cy="590"/>
          </a:xfrm>
        </p:grpSpPr>
        <p:sp>
          <p:nvSpPr>
            <p:cNvPr id="24614" name="Line 82"/>
            <p:cNvSpPr>
              <a:spLocks noChangeShapeType="1"/>
            </p:cNvSpPr>
            <p:nvPr/>
          </p:nvSpPr>
          <p:spPr bwMode="auto">
            <a:xfrm>
              <a:off x="4422" y="2115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84"/>
            <p:cNvSpPr txBox="1">
              <a:spLocks noChangeArrowheads="1"/>
            </p:cNvSpPr>
            <p:nvPr/>
          </p:nvSpPr>
          <p:spPr bwMode="auto">
            <a:xfrm>
              <a:off x="4331" y="19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9001" name="Group 89"/>
          <p:cNvGrpSpPr>
            <a:grpSpLocks/>
          </p:cNvGrpSpPr>
          <p:nvPr/>
        </p:nvGrpSpPr>
        <p:grpSpPr bwMode="auto">
          <a:xfrm>
            <a:off x="1187450" y="3548063"/>
            <a:ext cx="865188" cy="647700"/>
            <a:chOff x="249" y="2069"/>
            <a:chExt cx="545" cy="408"/>
          </a:xfrm>
        </p:grpSpPr>
        <p:sp>
          <p:nvSpPr>
            <p:cNvPr id="24610" name="Text Box 87"/>
            <p:cNvSpPr txBox="1">
              <a:spLocks noChangeArrowheads="1"/>
            </p:cNvSpPr>
            <p:nvPr/>
          </p:nvSpPr>
          <p:spPr bwMode="auto">
            <a:xfrm>
              <a:off x="249" y="206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grpSp>
          <p:nvGrpSpPr>
            <p:cNvPr id="24611" name="Group 86"/>
            <p:cNvGrpSpPr>
              <a:grpSpLocks/>
            </p:cNvGrpSpPr>
            <p:nvPr/>
          </p:nvGrpSpPr>
          <p:grpSpPr bwMode="auto">
            <a:xfrm>
              <a:off x="431" y="2341"/>
              <a:ext cx="363" cy="136"/>
              <a:chOff x="4150" y="2387"/>
              <a:chExt cx="363" cy="136"/>
            </a:xfrm>
          </p:grpSpPr>
          <p:sp>
            <p:nvSpPr>
              <p:cNvPr id="24612" name="Line 86"/>
              <p:cNvSpPr>
                <a:spLocks noChangeShapeType="1"/>
              </p:cNvSpPr>
              <p:nvPr/>
            </p:nvSpPr>
            <p:spPr bwMode="auto">
              <a:xfrm>
                <a:off x="4513" y="2387"/>
                <a:ext cx="0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3" name="Line 88"/>
              <p:cNvSpPr>
                <a:spLocks noChangeShapeType="1"/>
              </p:cNvSpPr>
              <p:nvPr/>
            </p:nvSpPr>
            <p:spPr bwMode="auto">
              <a:xfrm flipH="1">
                <a:off x="4150" y="2387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002" name="Rectangle 90"/>
          <p:cNvSpPr>
            <a:spLocks noChangeArrowheads="1"/>
          </p:cNvSpPr>
          <p:nvPr/>
        </p:nvSpPr>
        <p:spPr bwMode="auto">
          <a:xfrm>
            <a:off x="1547813" y="3860800"/>
            <a:ext cx="6480175" cy="1296988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 altLang="zh-CN" sz="2800">
                <a:solidFill>
                  <a:srgbClr val="FFFF66"/>
                </a:solidFill>
                <a:latin typeface="Times New Roman" pitchFamily="18" charset="0"/>
              </a:rPr>
              <a:t>FA</a:t>
            </a:r>
            <a:r>
              <a:rPr lang="zh-CN" altLang="en-US" sz="2800">
                <a:solidFill>
                  <a:srgbClr val="FFFF66"/>
                </a:solidFill>
                <a:latin typeface="Times New Roman" pitchFamily="18" charset="0"/>
              </a:rPr>
              <a:t>（</a:t>
            </a:r>
            <a:r>
              <a:rPr lang="en-US" altLang="zh-CN" sz="2800">
                <a:solidFill>
                  <a:srgbClr val="FFFF66"/>
                </a:solidFill>
                <a:latin typeface="Times New Roman" pitchFamily="18" charset="0"/>
              </a:rPr>
              <a:t>n</a:t>
            </a:r>
            <a:r>
              <a:rPr lang="zh-CN" altLang="en-US" sz="2800">
                <a:solidFill>
                  <a:srgbClr val="FFFF66"/>
                </a:solidFill>
                <a:latin typeface="Times New Roman" pitchFamily="18" charset="0"/>
              </a:rPr>
              <a:t>位）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500"/>
                                        <p:tgtEl>
                                          <p:spTgt spid="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2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3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19" grpId="0"/>
      <p:bldP spid="38920" grpId="0"/>
      <p:bldP spid="38921" grpId="0" animBg="1"/>
      <p:bldP spid="38922" grpId="0"/>
      <p:bldP spid="36869" grpId="0"/>
      <p:bldP spid="36886" grpId="0" animBg="1"/>
      <p:bldP spid="38956" grpId="0" animBg="1"/>
      <p:bldP spid="38963" grpId="0" animBg="1"/>
      <p:bldP spid="38978" grpId="0" animBg="1"/>
      <p:bldP spid="390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二进制并行加法器</a:t>
            </a:r>
          </a:p>
        </p:txBody>
      </p:sp>
      <p:sp>
        <p:nvSpPr>
          <p:cNvPr id="26651" name="Rectangle 5"/>
          <p:cNvSpPr>
            <a:spLocks noChangeArrowheads="1"/>
          </p:cNvSpPr>
          <p:nvPr/>
        </p:nvSpPr>
        <p:spPr bwMode="auto">
          <a:xfrm>
            <a:off x="539750" y="965200"/>
            <a:ext cx="482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）</a:t>
            </a:r>
            <a:r>
              <a:rPr lang="en-US" altLang="zh-CN" sz="2800">
                <a:latin typeface="Times New Roman" pitchFamily="18" charset="0"/>
              </a:rPr>
              <a:t>74283</a:t>
            </a:r>
            <a:r>
              <a:rPr lang="zh-CN" altLang="en-US" sz="2800">
                <a:latin typeface="Times New Roman" pitchFamily="18" charset="0"/>
              </a:rPr>
              <a:t>及其简单使用 </a:t>
            </a:r>
          </a:p>
        </p:txBody>
      </p:sp>
      <p:sp>
        <p:nvSpPr>
          <p:cNvPr id="26663" name="Text Box 87"/>
          <p:cNvSpPr txBox="1">
            <a:spLocks noChangeArrowheads="1"/>
          </p:cNvSpPr>
          <p:nvPr/>
        </p:nvSpPr>
        <p:spPr bwMode="auto">
          <a:xfrm>
            <a:off x="8528050" y="3052763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grpSp>
        <p:nvGrpSpPr>
          <p:cNvPr id="26701" name="Group 77"/>
          <p:cNvGrpSpPr>
            <a:grpSpLocks/>
          </p:cNvGrpSpPr>
          <p:nvPr/>
        </p:nvGrpSpPr>
        <p:grpSpPr bwMode="auto">
          <a:xfrm>
            <a:off x="4787900" y="2251075"/>
            <a:ext cx="3814763" cy="2089150"/>
            <a:chOff x="477" y="1434"/>
            <a:chExt cx="2403" cy="1316"/>
          </a:xfrm>
        </p:grpSpPr>
        <p:sp>
          <p:nvSpPr>
            <p:cNvPr id="26661" name="Line 85"/>
            <p:cNvSpPr>
              <a:spLocks noChangeShapeType="1"/>
            </p:cNvSpPr>
            <p:nvPr/>
          </p:nvSpPr>
          <p:spPr bwMode="auto">
            <a:xfrm>
              <a:off x="1909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86"/>
            <p:cNvSpPr>
              <a:spLocks noChangeShapeType="1"/>
            </p:cNvSpPr>
            <p:nvPr/>
          </p:nvSpPr>
          <p:spPr bwMode="auto">
            <a:xfrm>
              <a:off x="2426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90"/>
            <p:cNvSpPr>
              <a:spLocks noChangeShapeType="1"/>
            </p:cNvSpPr>
            <p:nvPr/>
          </p:nvSpPr>
          <p:spPr bwMode="auto">
            <a:xfrm>
              <a:off x="2699" y="2083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4" name="Group 64"/>
            <p:cNvGrpSpPr>
              <a:grpSpLocks/>
            </p:cNvGrpSpPr>
            <p:nvPr/>
          </p:nvGrpSpPr>
          <p:grpSpPr bwMode="auto">
            <a:xfrm>
              <a:off x="657" y="1616"/>
              <a:ext cx="2103" cy="953"/>
              <a:chOff x="657" y="1616"/>
              <a:chExt cx="2103" cy="953"/>
            </a:xfrm>
          </p:grpSpPr>
          <p:sp>
            <p:nvSpPr>
              <p:cNvPr id="26676" name="Rectangle 78"/>
              <p:cNvSpPr>
                <a:spLocks noChangeArrowheads="1"/>
              </p:cNvSpPr>
              <p:nvPr/>
            </p:nvSpPr>
            <p:spPr bwMode="auto">
              <a:xfrm>
                <a:off x="658" y="1616"/>
                <a:ext cx="2041" cy="95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677" name="Group 46"/>
              <p:cNvGrpSpPr>
                <a:grpSpLocks/>
              </p:cNvGrpSpPr>
              <p:nvPr/>
            </p:nvGrpSpPr>
            <p:grpSpPr bwMode="auto">
              <a:xfrm>
                <a:off x="658" y="2296"/>
                <a:ext cx="1044" cy="250"/>
                <a:chOff x="612" y="2296"/>
                <a:chExt cx="1044" cy="250"/>
              </a:xfrm>
            </p:grpSpPr>
            <p:sp>
              <p:nvSpPr>
                <p:cNvPr id="2669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669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66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669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39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669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12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6678" name="Group 47"/>
              <p:cNvGrpSpPr>
                <a:grpSpLocks/>
              </p:cNvGrpSpPr>
              <p:nvPr/>
            </p:nvGrpSpPr>
            <p:grpSpPr bwMode="auto">
              <a:xfrm>
                <a:off x="1655" y="2296"/>
                <a:ext cx="1044" cy="250"/>
                <a:chOff x="612" y="2296"/>
                <a:chExt cx="1044" cy="250"/>
              </a:xfrm>
            </p:grpSpPr>
            <p:sp>
              <p:nvSpPr>
                <p:cNvPr id="2668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668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66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668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39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66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12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6679" name="Group 57"/>
              <p:cNvGrpSpPr>
                <a:grpSpLocks/>
              </p:cNvGrpSpPr>
              <p:nvPr/>
            </p:nvGrpSpPr>
            <p:grpSpPr bwMode="auto">
              <a:xfrm>
                <a:off x="764" y="1637"/>
                <a:ext cx="1860" cy="250"/>
                <a:chOff x="794" y="1661"/>
                <a:chExt cx="1860" cy="250"/>
              </a:xfrm>
            </p:grpSpPr>
            <p:sp>
              <p:nvSpPr>
                <p:cNvPr id="2668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91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668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792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668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66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94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6680" name="Text Box 81"/>
              <p:cNvSpPr txBox="1">
                <a:spLocks noChangeArrowheads="1"/>
              </p:cNvSpPr>
              <p:nvPr/>
            </p:nvSpPr>
            <p:spPr bwMode="auto">
              <a:xfrm>
                <a:off x="2397" y="194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681" name="Text Box 81"/>
              <p:cNvSpPr txBox="1">
                <a:spLocks noChangeArrowheads="1"/>
              </p:cNvSpPr>
              <p:nvPr/>
            </p:nvSpPr>
            <p:spPr bwMode="auto">
              <a:xfrm>
                <a:off x="657" y="1955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FC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6665" name="Line 85"/>
            <p:cNvSpPr>
              <a:spLocks noChangeShapeType="1"/>
            </p:cNvSpPr>
            <p:nvPr/>
          </p:nvSpPr>
          <p:spPr bwMode="auto">
            <a:xfrm>
              <a:off x="1429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85"/>
            <p:cNvSpPr>
              <a:spLocks noChangeShapeType="1"/>
            </p:cNvSpPr>
            <p:nvPr/>
          </p:nvSpPr>
          <p:spPr bwMode="auto">
            <a:xfrm>
              <a:off x="930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90"/>
            <p:cNvSpPr>
              <a:spLocks noChangeShapeType="1"/>
            </p:cNvSpPr>
            <p:nvPr/>
          </p:nvSpPr>
          <p:spPr bwMode="auto">
            <a:xfrm>
              <a:off x="477" y="208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85"/>
            <p:cNvSpPr>
              <a:spLocks noChangeShapeType="1"/>
            </p:cNvSpPr>
            <p:nvPr/>
          </p:nvSpPr>
          <p:spPr bwMode="auto">
            <a:xfrm>
              <a:off x="1271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86"/>
            <p:cNvSpPr>
              <a:spLocks noChangeShapeType="1"/>
            </p:cNvSpPr>
            <p:nvPr/>
          </p:nvSpPr>
          <p:spPr bwMode="auto">
            <a:xfrm>
              <a:off x="1498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85"/>
            <p:cNvSpPr>
              <a:spLocks noChangeShapeType="1"/>
            </p:cNvSpPr>
            <p:nvPr/>
          </p:nvSpPr>
          <p:spPr bwMode="auto">
            <a:xfrm>
              <a:off x="1044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85"/>
            <p:cNvSpPr>
              <a:spLocks noChangeShapeType="1"/>
            </p:cNvSpPr>
            <p:nvPr/>
          </p:nvSpPr>
          <p:spPr bwMode="auto">
            <a:xfrm>
              <a:off x="818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85"/>
            <p:cNvSpPr>
              <a:spLocks noChangeShapeType="1"/>
            </p:cNvSpPr>
            <p:nvPr/>
          </p:nvSpPr>
          <p:spPr bwMode="auto">
            <a:xfrm>
              <a:off x="2290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86"/>
            <p:cNvSpPr>
              <a:spLocks noChangeShapeType="1"/>
            </p:cNvSpPr>
            <p:nvPr/>
          </p:nvSpPr>
          <p:spPr bwMode="auto">
            <a:xfrm>
              <a:off x="2517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85"/>
            <p:cNvSpPr>
              <a:spLocks noChangeShapeType="1"/>
            </p:cNvSpPr>
            <p:nvPr/>
          </p:nvSpPr>
          <p:spPr bwMode="auto">
            <a:xfrm>
              <a:off x="2063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85"/>
            <p:cNvSpPr>
              <a:spLocks noChangeShapeType="1"/>
            </p:cNvSpPr>
            <p:nvPr/>
          </p:nvSpPr>
          <p:spPr bwMode="auto">
            <a:xfrm>
              <a:off x="1837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2" name="Rectangle 16"/>
          <p:cNvSpPr>
            <a:spLocks noChangeArrowheads="1"/>
          </p:cNvSpPr>
          <p:nvPr/>
        </p:nvSpPr>
        <p:spPr bwMode="auto">
          <a:xfrm>
            <a:off x="396875" y="1557338"/>
            <a:ext cx="388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* </a:t>
            </a:r>
            <a:r>
              <a:rPr lang="en-US" altLang="zh-CN">
                <a:latin typeface="Times New Roman" pitchFamily="18" charset="0"/>
              </a:rPr>
              <a:t>8421</a:t>
            </a:r>
            <a:r>
              <a:rPr lang="zh-CN" altLang="en-US"/>
              <a:t>码转换余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码电路 </a:t>
            </a:r>
          </a:p>
        </p:txBody>
      </p:sp>
      <p:grpSp>
        <p:nvGrpSpPr>
          <p:cNvPr id="55409" name="Group 113"/>
          <p:cNvGrpSpPr>
            <a:grpSpLocks/>
          </p:cNvGrpSpPr>
          <p:nvPr/>
        </p:nvGrpSpPr>
        <p:grpSpPr bwMode="auto">
          <a:xfrm>
            <a:off x="107950" y="2133600"/>
            <a:ext cx="4319588" cy="4321175"/>
            <a:chOff x="431" y="1071"/>
            <a:chExt cx="2721" cy="2722"/>
          </a:xfrm>
        </p:grpSpPr>
        <p:sp>
          <p:nvSpPr>
            <p:cNvPr id="26644" name="Line 80"/>
            <p:cNvSpPr>
              <a:spLocks noChangeShapeType="1"/>
            </p:cNvSpPr>
            <p:nvPr/>
          </p:nvSpPr>
          <p:spPr bwMode="auto">
            <a:xfrm>
              <a:off x="431" y="1071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81"/>
            <p:cNvSpPr>
              <a:spLocks noChangeShapeType="1"/>
            </p:cNvSpPr>
            <p:nvPr/>
          </p:nvSpPr>
          <p:spPr bwMode="auto">
            <a:xfrm>
              <a:off x="431" y="1389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82"/>
            <p:cNvSpPr txBox="1">
              <a:spLocks noChangeArrowheads="1"/>
            </p:cNvSpPr>
            <p:nvPr/>
          </p:nvSpPr>
          <p:spPr bwMode="auto">
            <a:xfrm>
              <a:off x="522" y="1117"/>
              <a:ext cx="25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000"/>
                <a:t>十进制字符   </a:t>
              </a:r>
              <a:r>
                <a:rPr lang="en-US" altLang="zh-CN" sz="2000">
                  <a:latin typeface="Times New Roman" pitchFamily="18" charset="0"/>
                </a:rPr>
                <a:t>8421</a:t>
              </a:r>
              <a:r>
                <a:rPr lang="zh-CN" altLang="en-US" sz="2000"/>
                <a:t>码    </a:t>
              </a:r>
              <a:r>
                <a:rPr lang="zh-CN" altLang="en-US" sz="2000">
                  <a:latin typeface="Times New Roman" pitchFamily="18" charset="0"/>
                </a:rPr>
                <a:t>余</a:t>
              </a:r>
              <a:r>
                <a:rPr lang="en-US" altLang="zh-CN" sz="2000">
                  <a:latin typeface="Times New Roman" pitchFamily="18" charset="0"/>
                </a:rPr>
                <a:t>3</a:t>
              </a:r>
              <a:r>
                <a:rPr lang="zh-CN" altLang="en-US" sz="2000"/>
                <a:t>码</a:t>
              </a:r>
            </a:p>
          </p:txBody>
        </p:sp>
        <p:grpSp>
          <p:nvGrpSpPr>
            <p:cNvPr id="26647" name="Group 109"/>
            <p:cNvGrpSpPr>
              <a:grpSpLocks/>
            </p:cNvGrpSpPr>
            <p:nvPr/>
          </p:nvGrpSpPr>
          <p:grpSpPr bwMode="auto">
            <a:xfrm>
              <a:off x="702" y="1418"/>
              <a:ext cx="2360" cy="2329"/>
              <a:chOff x="702" y="1418"/>
              <a:chExt cx="2360" cy="2329"/>
            </a:xfrm>
          </p:grpSpPr>
          <p:sp>
            <p:nvSpPr>
              <p:cNvPr id="3" name="Text Box 86"/>
              <p:cNvSpPr txBox="1">
                <a:spLocks noChangeArrowheads="1"/>
              </p:cNvSpPr>
              <p:nvPr/>
            </p:nvSpPr>
            <p:spPr bwMode="auto">
              <a:xfrm>
                <a:off x="702" y="1418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0             0000         0011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2" name="Text Box 99"/>
              <p:cNvSpPr txBox="1">
                <a:spLocks noChangeArrowheads="1"/>
              </p:cNvSpPr>
              <p:nvPr/>
            </p:nvSpPr>
            <p:spPr bwMode="auto">
              <a:xfrm>
                <a:off x="702" y="164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1             0001         0100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3" name="Text Box 101"/>
              <p:cNvSpPr txBox="1">
                <a:spLocks noChangeArrowheads="1"/>
              </p:cNvSpPr>
              <p:nvPr/>
            </p:nvSpPr>
            <p:spPr bwMode="auto">
              <a:xfrm>
                <a:off x="702" y="187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2             0010         0101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4" name="Text Box 102"/>
              <p:cNvSpPr txBox="1">
                <a:spLocks noChangeArrowheads="1"/>
              </p:cNvSpPr>
              <p:nvPr/>
            </p:nvSpPr>
            <p:spPr bwMode="auto">
              <a:xfrm>
                <a:off x="702" y="209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3             0011         0110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5" name="Text Box 103"/>
              <p:cNvSpPr txBox="1">
                <a:spLocks noChangeArrowheads="1"/>
              </p:cNvSpPr>
              <p:nvPr/>
            </p:nvSpPr>
            <p:spPr bwMode="auto">
              <a:xfrm>
                <a:off x="703" y="232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4             0100         0111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6" name="Text Box 104"/>
              <p:cNvSpPr txBox="1">
                <a:spLocks noChangeArrowheads="1"/>
              </p:cNvSpPr>
              <p:nvPr/>
            </p:nvSpPr>
            <p:spPr bwMode="auto">
              <a:xfrm>
                <a:off x="703" y="255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5             0101         1000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7" name="Text Box 105"/>
              <p:cNvSpPr txBox="1">
                <a:spLocks noChangeArrowheads="1"/>
              </p:cNvSpPr>
              <p:nvPr/>
            </p:nvSpPr>
            <p:spPr bwMode="auto">
              <a:xfrm>
                <a:off x="703" y="277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6             0110         1001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8" name="Text Box 106"/>
              <p:cNvSpPr txBox="1">
                <a:spLocks noChangeArrowheads="1"/>
              </p:cNvSpPr>
              <p:nvPr/>
            </p:nvSpPr>
            <p:spPr bwMode="auto">
              <a:xfrm>
                <a:off x="703" y="3005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7             0111         1010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59" name="Text Box 107"/>
              <p:cNvSpPr txBox="1">
                <a:spLocks noChangeArrowheads="1"/>
              </p:cNvSpPr>
              <p:nvPr/>
            </p:nvSpPr>
            <p:spPr bwMode="auto">
              <a:xfrm>
                <a:off x="703" y="3232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8             1000         1011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sp>
            <p:nvSpPr>
              <p:cNvPr id="26660" name="Text Box 108"/>
              <p:cNvSpPr txBox="1">
                <a:spLocks noChangeArrowheads="1"/>
              </p:cNvSpPr>
              <p:nvPr/>
            </p:nvSpPr>
            <p:spPr bwMode="auto">
              <a:xfrm>
                <a:off x="703" y="3459"/>
                <a:ext cx="235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9             1001         1100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sp>
          <p:nvSpPr>
            <p:cNvPr id="26648" name="Line 110"/>
            <p:cNvSpPr>
              <a:spLocks noChangeShapeType="1"/>
            </p:cNvSpPr>
            <p:nvPr/>
          </p:nvSpPr>
          <p:spPr bwMode="auto">
            <a:xfrm>
              <a:off x="431" y="3793"/>
              <a:ext cx="27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111"/>
            <p:cNvSpPr>
              <a:spLocks noChangeShapeType="1"/>
            </p:cNvSpPr>
            <p:nvPr/>
          </p:nvSpPr>
          <p:spPr bwMode="auto">
            <a:xfrm>
              <a:off x="1519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112"/>
            <p:cNvSpPr>
              <a:spLocks noChangeShapeType="1"/>
            </p:cNvSpPr>
            <p:nvPr/>
          </p:nvSpPr>
          <p:spPr bwMode="auto">
            <a:xfrm>
              <a:off x="2290" y="1071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24" name="Group 100"/>
          <p:cNvGrpSpPr>
            <a:grpSpLocks/>
          </p:cNvGrpSpPr>
          <p:nvPr/>
        </p:nvGrpSpPr>
        <p:grpSpPr bwMode="auto">
          <a:xfrm>
            <a:off x="5219700" y="4484688"/>
            <a:ext cx="1295400" cy="744537"/>
            <a:chOff x="3288" y="2750"/>
            <a:chExt cx="816" cy="469"/>
          </a:xfrm>
        </p:grpSpPr>
        <p:sp>
          <p:nvSpPr>
            <p:cNvPr id="26642" name="Text Box 83"/>
            <p:cNvSpPr txBox="1">
              <a:spLocks noChangeArrowheads="1"/>
            </p:cNvSpPr>
            <p:nvPr/>
          </p:nvSpPr>
          <p:spPr bwMode="auto">
            <a:xfrm>
              <a:off x="3288" y="293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8421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26643" name="AutoShape 98"/>
            <p:cNvSpPr>
              <a:spLocks/>
            </p:cNvSpPr>
            <p:nvPr/>
          </p:nvSpPr>
          <p:spPr bwMode="auto">
            <a:xfrm rot="5400000">
              <a:off x="3591" y="2447"/>
              <a:ext cx="181" cy="788"/>
            </a:xfrm>
            <a:prstGeom prst="rightBrace">
              <a:avLst>
                <a:gd name="adj1" fmla="val 362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28" name="Group 104"/>
          <p:cNvGrpSpPr>
            <a:grpSpLocks/>
          </p:cNvGrpSpPr>
          <p:nvPr/>
        </p:nvGrpSpPr>
        <p:grpSpPr bwMode="auto">
          <a:xfrm>
            <a:off x="6783388" y="4446588"/>
            <a:ext cx="1422400" cy="469900"/>
            <a:chOff x="4273" y="2707"/>
            <a:chExt cx="896" cy="296"/>
          </a:xfrm>
        </p:grpSpPr>
        <p:sp>
          <p:nvSpPr>
            <p:cNvPr id="26638" name="Text Box 84"/>
            <p:cNvSpPr txBox="1">
              <a:spLocks noChangeArrowheads="1"/>
            </p:cNvSpPr>
            <p:nvPr/>
          </p:nvSpPr>
          <p:spPr bwMode="auto">
            <a:xfrm>
              <a:off x="4273" y="270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639" name="Text Box 84"/>
            <p:cNvSpPr txBox="1">
              <a:spLocks noChangeArrowheads="1"/>
            </p:cNvSpPr>
            <p:nvPr/>
          </p:nvSpPr>
          <p:spPr bwMode="auto">
            <a:xfrm>
              <a:off x="4496" y="271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6640" name="Text Box 84"/>
            <p:cNvSpPr txBox="1">
              <a:spLocks noChangeArrowheads="1"/>
            </p:cNvSpPr>
            <p:nvPr/>
          </p:nvSpPr>
          <p:spPr bwMode="auto">
            <a:xfrm>
              <a:off x="4734" y="2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41" name="Text Box 84"/>
            <p:cNvSpPr txBox="1">
              <a:spLocks noChangeArrowheads="1"/>
            </p:cNvSpPr>
            <p:nvPr/>
          </p:nvSpPr>
          <p:spPr bwMode="auto">
            <a:xfrm>
              <a:off x="4957" y="27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6732" name="Group 108"/>
          <p:cNvGrpSpPr>
            <a:grpSpLocks/>
          </p:cNvGrpSpPr>
          <p:nvPr/>
        </p:nvGrpSpPr>
        <p:grpSpPr bwMode="auto">
          <a:xfrm>
            <a:off x="5473700" y="1497013"/>
            <a:ext cx="2447925" cy="708025"/>
            <a:chOff x="3448" y="943"/>
            <a:chExt cx="1542" cy="446"/>
          </a:xfrm>
        </p:grpSpPr>
        <p:sp>
          <p:nvSpPr>
            <p:cNvPr id="26636" name="Text Box 83"/>
            <p:cNvSpPr txBox="1">
              <a:spLocks noChangeArrowheads="1"/>
            </p:cNvSpPr>
            <p:nvPr/>
          </p:nvSpPr>
          <p:spPr bwMode="auto">
            <a:xfrm>
              <a:off x="3824" y="94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余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码</a:t>
              </a:r>
            </a:p>
          </p:txBody>
        </p:sp>
        <p:sp>
          <p:nvSpPr>
            <p:cNvPr id="26637" name="AutoShape 107"/>
            <p:cNvSpPr>
              <a:spLocks/>
            </p:cNvSpPr>
            <p:nvPr/>
          </p:nvSpPr>
          <p:spPr bwMode="auto">
            <a:xfrm rot="-5400000">
              <a:off x="4128" y="528"/>
              <a:ext cx="181" cy="1542"/>
            </a:xfrm>
            <a:prstGeom prst="rightBrace">
              <a:avLst>
                <a:gd name="adj1" fmla="val 709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/>
      <p:bldP spid="26663" grpId="0"/>
      <p:bldP spid="267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二进制并行加法器</a:t>
            </a:r>
          </a:p>
        </p:txBody>
      </p:sp>
      <p:sp>
        <p:nvSpPr>
          <p:cNvPr id="28707" name="Rectangle 16"/>
          <p:cNvSpPr>
            <a:spLocks noChangeArrowheads="1"/>
          </p:cNvSpPr>
          <p:nvPr/>
        </p:nvSpPr>
        <p:spPr bwMode="auto">
          <a:xfrm>
            <a:off x="396875" y="1052513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* 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位加减法</a:t>
            </a:r>
            <a:r>
              <a:rPr lang="zh-CN" altLang="en-US"/>
              <a:t>电路 </a:t>
            </a:r>
          </a:p>
        </p:txBody>
      </p:sp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1041400" y="1917700"/>
            <a:ext cx="2090738" cy="1223963"/>
            <a:chOff x="612" y="1344"/>
            <a:chExt cx="1317" cy="771"/>
          </a:xfrm>
        </p:grpSpPr>
        <p:sp>
          <p:nvSpPr>
            <p:cNvPr id="28751" name="Rectangle 34"/>
            <p:cNvSpPr>
              <a:spLocks noChangeArrowheads="1"/>
            </p:cNvSpPr>
            <p:nvPr/>
          </p:nvSpPr>
          <p:spPr bwMode="auto">
            <a:xfrm>
              <a:off x="1043" y="1344"/>
              <a:ext cx="8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  1011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28752" name="Rectangle 35"/>
            <p:cNvSpPr>
              <a:spLocks noChangeArrowheads="1"/>
            </p:cNvSpPr>
            <p:nvPr/>
          </p:nvSpPr>
          <p:spPr bwMode="auto">
            <a:xfrm>
              <a:off x="1044" y="1706"/>
              <a:ext cx="8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  0011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28753" name="Rectangle 36"/>
            <p:cNvSpPr>
              <a:spLocks noChangeArrowheads="1"/>
            </p:cNvSpPr>
            <p:nvPr/>
          </p:nvSpPr>
          <p:spPr bwMode="auto">
            <a:xfrm>
              <a:off x="612" y="1742"/>
              <a:ext cx="5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/>
                <a:t>-</a:t>
              </a:r>
              <a:r>
                <a:rPr lang="en-US" altLang="zh-CN"/>
                <a:t> </a:t>
              </a:r>
            </a:p>
          </p:txBody>
        </p:sp>
        <p:sp>
          <p:nvSpPr>
            <p:cNvPr id="28754" name="Line 37"/>
            <p:cNvSpPr>
              <a:spLocks noChangeShapeType="1"/>
            </p:cNvSpPr>
            <p:nvPr/>
          </p:nvSpPr>
          <p:spPr bwMode="auto">
            <a:xfrm>
              <a:off x="748" y="2115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1930400" y="4652963"/>
            <a:ext cx="1201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>
                <a:latin typeface="Times New Roman" pitchFamily="18" charset="0"/>
              </a:rPr>
              <a:t>1000</a:t>
            </a:r>
            <a:r>
              <a:rPr lang="en-US" altLang="zh-CN" sz="3200"/>
              <a:t> </a:t>
            </a:r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1387475" y="4649788"/>
            <a:ext cx="592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3200"/>
              <a:t> </a:t>
            </a:r>
          </a:p>
        </p:txBody>
      </p:sp>
      <p:grpSp>
        <p:nvGrpSpPr>
          <p:cNvPr id="28717" name="Group 45"/>
          <p:cNvGrpSpPr>
            <a:grpSpLocks/>
          </p:cNvGrpSpPr>
          <p:nvPr/>
        </p:nvGrpSpPr>
        <p:grpSpPr bwMode="auto">
          <a:xfrm>
            <a:off x="1044575" y="3429000"/>
            <a:ext cx="2090738" cy="1223963"/>
            <a:chOff x="612" y="1344"/>
            <a:chExt cx="1317" cy="771"/>
          </a:xfrm>
        </p:grpSpPr>
        <p:sp>
          <p:nvSpPr>
            <p:cNvPr id="28747" name="Rectangle 34"/>
            <p:cNvSpPr>
              <a:spLocks noChangeArrowheads="1"/>
            </p:cNvSpPr>
            <p:nvPr/>
          </p:nvSpPr>
          <p:spPr bwMode="auto">
            <a:xfrm>
              <a:off x="1043" y="1344"/>
              <a:ext cx="8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3200">
                  <a:latin typeface="Times New Roman" pitchFamily="18" charset="0"/>
                </a:rPr>
                <a:t>  1011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28748" name="Rectangle 35"/>
            <p:cNvSpPr>
              <a:spLocks noChangeArrowheads="1"/>
            </p:cNvSpPr>
            <p:nvPr/>
          </p:nvSpPr>
          <p:spPr bwMode="auto">
            <a:xfrm>
              <a:off x="1044" y="1706"/>
              <a:ext cx="8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3200">
                  <a:latin typeface="Times New Roman" pitchFamily="18" charset="0"/>
                </a:rPr>
                <a:t>  </a:t>
              </a:r>
              <a:r>
                <a:rPr lang="en-US" altLang="zh-CN" sz="3200">
                  <a:solidFill>
                    <a:srgbClr val="FF0000"/>
                  </a:solidFill>
                  <a:latin typeface="Times New Roman" pitchFamily="18" charset="0"/>
                </a:rPr>
                <a:t>110</a:t>
              </a:r>
              <a:r>
                <a:rPr lang="en-US" altLang="zh-CN" sz="32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sz="3200"/>
                <a:t> </a:t>
              </a:r>
            </a:p>
          </p:txBody>
        </p:sp>
        <p:sp>
          <p:nvSpPr>
            <p:cNvPr id="28749" name="Rectangle 36"/>
            <p:cNvSpPr>
              <a:spLocks noChangeArrowheads="1"/>
            </p:cNvSpPr>
            <p:nvPr/>
          </p:nvSpPr>
          <p:spPr bwMode="auto">
            <a:xfrm>
              <a:off x="612" y="1742"/>
              <a:ext cx="5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800"/>
                <a:t>+</a:t>
              </a:r>
              <a:r>
                <a:rPr lang="en-US" altLang="zh-CN"/>
                <a:t> </a:t>
              </a:r>
            </a:p>
          </p:txBody>
        </p:sp>
        <p:sp>
          <p:nvSpPr>
            <p:cNvPr id="28750" name="Line 37"/>
            <p:cNvSpPr>
              <a:spLocks noChangeShapeType="1"/>
            </p:cNvSpPr>
            <p:nvPr/>
          </p:nvSpPr>
          <p:spPr bwMode="auto">
            <a:xfrm>
              <a:off x="748" y="2115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22" name="Group 50"/>
          <p:cNvGrpSpPr>
            <a:grpSpLocks/>
          </p:cNvGrpSpPr>
          <p:nvPr/>
        </p:nvGrpSpPr>
        <p:grpSpPr bwMode="auto">
          <a:xfrm>
            <a:off x="4211638" y="2205038"/>
            <a:ext cx="3814762" cy="2089150"/>
            <a:chOff x="477" y="1434"/>
            <a:chExt cx="2403" cy="1316"/>
          </a:xfrm>
        </p:grpSpPr>
        <p:sp>
          <p:nvSpPr>
            <p:cNvPr id="28714" name="Line 85"/>
            <p:cNvSpPr>
              <a:spLocks noChangeShapeType="1"/>
            </p:cNvSpPr>
            <p:nvPr/>
          </p:nvSpPr>
          <p:spPr bwMode="auto">
            <a:xfrm>
              <a:off x="1909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Line 86"/>
            <p:cNvSpPr>
              <a:spLocks noChangeShapeType="1"/>
            </p:cNvSpPr>
            <p:nvPr/>
          </p:nvSpPr>
          <p:spPr bwMode="auto">
            <a:xfrm>
              <a:off x="2426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90"/>
            <p:cNvSpPr>
              <a:spLocks noChangeShapeType="1"/>
            </p:cNvSpPr>
            <p:nvPr/>
          </p:nvSpPr>
          <p:spPr bwMode="auto">
            <a:xfrm>
              <a:off x="2699" y="2083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657" y="1616"/>
              <a:ext cx="2103" cy="953"/>
              <a:chOff x="657" y="1616"/>
              <a:chExt cx="2103" cy="953"/>
            </a:xfrm>
          </p:grpSpPr>
          <p:sp>
            <p:nvSpPr>
              <p:cNvPr id="28729" name="Rectangle 78"/>
              <p:cNvSpPr>
                <a:spLocks noChangeArrowheads="1"/>
              </p:cNvSpPr>
              <p:nvPr/>
            </p:nvSpPr>
            <p:spPr bwMode="auto">
              <a:xfrm>
                <a:off x="658" y="1616"/>
                <a:ext cx="2041" cy="95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730" name="Group 56"/>
              <p:cNvGrpSpPr>
                <a:grpSpLocks/>
              </p:cNvGrpSpPr>
              <p:nvPr/>
            </p:nvGrpSpPr>
            <p:grpSpPr bwMode="auto">
              <a:xfrm>
                <a:off x="658" y="2296"/>
                <a:ext cx="1044" cy="250"/>
                <a:chOff x="612" y="2296"/>
                <a:chExt cx="1044" cy="250"/>
              </a:xfrm>
            </p:grpSpPr>
            <p:sp>
              <p:nvSpPr>
                <p:cNvPr id="2874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874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66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874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39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874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12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8731" name="Group 61"/>
              <p:cNvGrpSpPr>
                <a:grpSpLocks/>
              </p:cNvGrpSpPr>
              <p:nvPr/>
            </p:nvGrpSpPr>
            <p:grpSpPr bwMode="auto">
              <a:xfrm>
                <a:off x="1655" y="2296"/>
                <a:ext cx="1044" cy="250"/>
                <a:chOff x="612" y="2296"/>
                <a:chExt cx="1044" cy="250"/>
              </a:xfrm>
            </p:grpSpPr>
            <p:sp>
              <p:nvSpPr>
                <p:cNvPr id="2873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874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66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874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839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874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612" y="2296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B</a:t>
                  </a:r>
                  <a:r>
                    <a:rPr lang="en-US" altLang="zh-CN" sz="2000" baseline="-25000">
                      <a:solidFill>
                        <a:schemeClr val="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8732" name="Group 66"/>
              <p:cNvGrpSpPr>
                <a:grpSpLocks/>
              </p:cNvGrpSpPr>
              <p:nvPr/>
            </p:nvGrpSpPr>
            <p:grpSpPr bwMode="auto">
              <a:xfrm>
                <a:off x="764" y="1637"/>
                <a:ext cx="1860" cy="250"/>
                <a:chOff x="794" y="1661"/>
                <a:chExt cx="1860" cy="250"/>
              </a:xfrm>
            </p:grpSpPr>
            <p:sp>
              <p:nvSpPr>
                <p:cNvPr id="2873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91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873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792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873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93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873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794" y="1661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solidFill>
                        <a:srgbClr val="FF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00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28733" name="Text Box 81"/>
              <p:cNvSpPr txBox="1">
                <a:spLocks noChangeArrowheads="1"/>
              </p:cNvSpPr>
              <p:nvPr/>
            </p:nvSpPr>
            <p:spPr bwMode="auto">
              <a:xfrm>
                <a:off x="2397" y="1947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C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8734" name="Text Box 81"/>
              <p:cNvSpPr txBox="1">
                <a:spLocks noChangeArrowheads="1"/>
              </p:cNvSpPr>
              <p:nvPr/>
            </p:nvSpPr>
            <p:spPr bwMode="auto">
              <a:xfrm>
                <a:off x="657" y="1955"/>
                <a:ext cx="5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000">
                    <a:latin typeface="Times New Roman" pitchFamily="18" charset="0"/>
                  </a:rPr>
                  <a:t>FC</a:t>
                </a:r>
                <a:r>
                  <a:rPr lang="en-US" altLang="zh-CN" sz="2000" baseline="-250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8718" name="Line 85"/>
            <p:cNvSpPr>
              <a:spLocks noChangeShapeType="1"/>
            </p:cNvSpPr>
            <p:nvPr/>
          </p:nvSpPr>
          <p:spPr bwMode="auto">
            <a:xfrm>
              <a:off x="1429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85"/>
            <p:cNvSpPr>
              <a:spLocks noChangeShapeType="1"/>
            </p:cNvSpPr>
            <p:nvPr/>
          </p:nvSpPr>
          <p:spPr bwMode="auto">
            <a:xfrm>
              <a:off x="930" y="1434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90"/>
            <p:cNvSpPr>
              <a:spLocks noChangeShapeType="1"/>
            </p:cNvSpPr>
            <p:nvPr/>
          </p:nvSpPr>
          <p:spPr bwMode="auto">
            <a:xfrm>
              <a:off x="477" y="2085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Line 85"/>
            <p:cNvSpPr>
              <a:spLocks noChangeShapeType="1"/>
            </p:cNvSpPr>
            <p:nvPr/>
          </p:nvSpPr>
          <p:spPr bwMode="auto">
            <a:xfrm>
              <a:off x="1271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1498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85"/>
            <p:cNvSpPr>
              <a:spLocks noChangeShapeType="1"/>
            </p:cNvSpPr>
            <p:nvPr/>
          </p:nvSpPr>
          <p:spPr bwMode="auto">
            <a:xfrm>
              <a:off x="1044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Line 85"/>
            <p:cNvSpPr>
              <a:spLocks noChangeShapeType="1"/>
            </p:cNvSpPr>
            <p:nvPr/>
          </p:nvSpPr>
          <p:spPr bwMode="auto">
            <a:xfrm>
              <a:off x="818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85"/>
            <p:cNvSpPr>
              <a:spLocks noChangeShapeType="1"/>
            </p:cNvSpPr>
            <p:nvPr/>
          </p:nvSpPr>
          <p:spPr bwMode="auto">
            <a:xfrm>
              <a:off x="2290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86"/>
            <p:cNvSpPr>
              <a:spLocks noChangeShapeType="1"/>
            </p:cNvSpPr>
            <p:nvPr/>
          </p:nvSpPr>
          <p:spPr bwMode="auto">
            <a:xfrm>
              <a:off x="2517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85"/>
            <p:cNvSpPr>
              <a:spLocks noChangeShapeType="1"/>
            </p:cNvSpPr>
            <p:nvPr/>
          </p:nvSpPr>
          <p:spPr bwMode="auto">
            <a:xfrm>
              <a:off x="2063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85"/>
            <p:cNvSpPr>
              <a:spLocks noChangeShapeType="1"/>
            </p:cNvSpPr>
            <p:nvPr/>
          </p:nvSpPr>
          <p:spPr bwMode="auto">
            <a:xfrm>
              <a:off x="1837" y="2568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59" name="Group 87"/>
          <p:cNvGrpSpPr>
            <a:grpSpLocks/>
          </p:cNvGrpSpPr>
          <p:nvPr/>
        </p:nvGrpSpPr>
        <p:grpSpPr bwMode="auto">
          <a:xfrm>
            <a:off x="4500563" y="4365625"/>
            <a:ext cx="1582737" cy="1109663"/>
            <a:chOff x="2835" y="2750"/>
            <a:chExt cx="997" cy="699"/>
          </a:xfrm>
        </p:grpSpPr>
        <p:sp>
          <p:nvSpPr>
            <p:cNvPr id="28712" name="Text Box 83"/>
            <p:cNvSpPr txBox="1">
              <a:spLocks noChangeArrowheads="1"/>
            </p:cNvSpPr>
            <p:nvPr/>
          </p:nvSpPr>
          <p:spPr bwMode="auto">
            <a:xfrm>
              <a:off x="2835" y="2931"/>
              <a:ext cx="9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latin typeface="Times New Roman" pitchFamily="18" charset="0"/>
                </a:rPr>
                <a:t>被加数（被减数）</a:t>
              </a:r>
            </a:p>
          </p:txBody>
        </p:sp>
        <p:sp>
          <p:nvSpPr>
            <p:cNvPr id="28713" name="AutoShape 86"/>
            <p:cNvSpPr>
              <a:spLocks/>
            </p:cNvSpPr>
            <p:nvPr/>
          </p:nvSpPr>
          <p:spPr bwMode="auto">
            <a:xfrm rot="5400000">
              <a:off x="3229" y="2447"/>
              <a:ext cx="181" cy="788"/>
            </a:xfrm>
            <a:prstGeom prst="rightBrace">
              <a:avLst>
                <a:gd name="adj1" fmla="val 362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0" name="Group 108"/>
          <p:cNvGrpSpPr>
            <a:grpSpLocks/>
          </p:cNvGrpSpPr>
          <p:nvPr/>
        </p:nvGrpSpPr>
        <p:grpSpPr bwMode="auto">
          <a:xfrm>
            <a:off x="6078538" y="4279900"/>
            <a:ext cx="2139950" cy="1309688"/>
            <a:chOff x="3829" y="2696"/>
            <a:chExt cx="1348" cy="825"/>
          </a:xfrm>
        </p:grpSpPr>
        <p:grpSp>
          <p:nvGrpSpPr>
            <p:cNvPr id="28695" name="Group 95"/>
            <p:cNvGrpSpPr>
              <a:grpSpLocks/>
            </p:cNvGrpSpPr>
            <p:nvPr/>
          </p:nvGrpSpPr>
          <p:grpSpPr bwMode="auto">
            <a:xfrm>
              <a:off x="4497" y="2697"/>
              <a:ext cx="366" cy="824"/>
              <a:chOff x="4497" y="2697"/>
              <a:chExt cx="366" cy="824"/>
            </a:xfrm>
          </p:grpSpPr>
          <p:grpSp>
            <p:nvGrpSpPr>
              <p:cNvPr id="28706" name="Group 90"/>
              <p:cNvGrpSpPr>
                <a:grpSpLocks/>
              </p:cNvGrpSpPr>
              <p:nvPr/>
            </p:nvGrpSpPr>
            <p:grpSpPr bwMode="auto">
              <a:xfrm>
                <a:off x="4497" y="2931"/>
                <a:ext cx="366" cy="250"/>
                <a:chOff x="4510" y="2830"/>
                <a:chExt cx="366" cy="250"/>
              </a:xfrm>
            </p:grpSpPr>
            <p:sp>
              <p:nvSpPr>
                <p:cNvPr id="28710" name="Rectangle 88"/>
                <p:cNvSpPr>
                  <a:spLocks noChangeArrowheads="1"/>
                </p:cNvSpPr>
                <p:nvPr/>
              </p:nvSpPr>
              <p:spPr bwMode="auto">
                <a:xfrm>
                  <a:off x="4513" y="2840"/>
                  <a:ext cx="363" cy="2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510" y="2830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latin typeface="Times New Roman" pitchFamily="18" charset="0"/>
                    </a:rPr>
                    <a:t>=1</a:t>
                  </a:r>
                </a:p>
              </p:txBody>
            </p:sp>
          </p:grpSp>
          <p:sp>
            <p:nvSpPr>
              <p:cNvPr id="7" name="Line 91"/>
              <p:cNvSpPr>
                <a:spLocks noChangeShapeType="1"/>
              </p:cNvSpPr>
              <p:nvPr/>
            </p:nvSpPr>
            <p:spPr bwMode="auto">
              <a:xfrm flipV="1">
                <a:off x="4694" y="2697"/>
                <a:ext cx="0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92"/>
              <p:cNvSpPr>
                <a:spLocks noChangeShapeType="1"/>
              </p:cNvSpPr>
              <p:nvPr/>
            </p:nvSpPr>
            <p:spPr bwMode="auto">
              <a:xfrm flipV="1">
                <a:off x="4603" y="3166"/>
                <a:ext cx="0" cy="3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94"/>
              <p:cNvSpPr>
                <a:spLocks noChangeShapeType="1"/>
              </p:cNvSpPr>
              <p:nvPr/>
            </p:nvSpPr>
            <p:spPr bwMode="auto">
              <a:xfrm flipV="1">
                <a:off x="4798" y="3166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6" name="Line 100"/>
            <p:cNvSpPr>
              <a:spLocks noChangeShapeType="1"/>
            </p:cNvSpPr>
            <p:nvPr/>
          </p:nvSpPr>
          <p:spPr bwMode="auto">
            <a:xfrm flipV="1">
              <a:off x="4014" y="2696"/>
              <a:ext cx="0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97" name="Group 104"/>
            <p:cNvGrpSpPr>
              <a:grpSpLocks/>
            </p:cNvGrpSpPr>
            <p:nvPr/>
          </p:nvGrpSpPr>
          <p:grpSpPr bwMode="auto">
            <a:xfrm>
              <a:off x="3829" y="2930"/>
              <a:ext cx="366" cy="590"/>
              <a:chOff x="3829" y="2930"/>
              <a:chExt cx="366" cy="590"/>
            </a:xfrm>
          </p:grpSpPr>
          <p:grpSp>
            <p:nvGrpSpPr>
              <p:cNvPr id="28701" name="Group 97"/>
              <p:cNvGrpSpPr>
                <a:grpSpLocks/>
              </p:cNvGrpSpPr>
              <p:nvPr/>
            </p:nvGrpSpPr>
            <p:grpSpPr bwMode="auto">
              <a:xfrm>
                <a:off x="3829" y="2930"/>
                <a:ext cx="366" cy="250"/>
                <a:chOff x="4510" y="2830"/>
                <a:chExt cx="366" cy="250"/>
              </a:xfrm>
            </p:grpSpPr>
            <p:sp>
              <p:nvSpPr>
                <p:cNvPr id="28704" name="Rectangle 98"/>
                <p:cNvSpPr>
                  <a:spLocks noChangeArrowheads="1"/>
                </p:cNvSpPr>
                <p:nvPr/>
              </p:nvSpPr>
              <p:spPr bwMode="auto">
                <a:xfrm>
                  <a:off x="4513" y="2840"/>
                  <a:ext cx="363" cy="226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0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510" y="2830"/>
                  <a:ext cx="36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>
                      <a:latin typeface="Times New Roman" pitchFamily="18" charset="0"/>
                    </a:rPr>
                    <a:t>=1</a:t>
                  </a:r>
                </a:p>
              </p:txBody>
            </p:sp>
          </p:grpSp>
          <p:sp>
            <p:nvSpPr>
              <p:cNvPr id="28702" name="Line 101"/>
              <p:cNvSpPr>
                <a:spLocks noChangeShapeType="1"/>
              </p:cNvSpPr>
              <p:nvPr/>
            </p:nvSpPr>
            <p:spPr bwMode="auto">
              <a:xfrm flipV="1">
                <a:off x="3917" y="3165"/>
                <a:ext cx="0" cy="3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102"/>
              <p:cNvSpPr>
                <a:spLocks noChangeShapeType="1"/>
              </p:cNvSpPr>
              <p:nvPr/>
            </p:nvSpPr>
            <p:spPr bwMode="auto">
              <a:xfrm flipV="1">
                <a:off x="4134" y="3165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8" name="Text Box 103"/>
            <p:cNvSpPr txBox="1">
              <a:spLocks noChangeArrowheads="1"/>
            </p:cNvSpPr>
            <p:nvPr/>
          </p:nvSpPr>
          <p:spPr bwMode="auto">
            <a:xfrm>
              <a:off x="4138" y="2907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latin typeface="宋体" charset="-122"/>
                </a:rPr>
                <a:t>┈</a:t>
              </a:r>
            </a:p>
          </p:txBody>
        </p:sp>
        <p:sp>
          <p:nvSpPr>
            <p:cNvPr id="28699" name="Line 105"/>
            <p:cNvSpPr>
              <a:spLocks noChangeShapeType="1"/>
            </p:cNvSpPr>
            <p:nvPr/>
          </p:nvSpPr>
          <p:spPr bwMode="auto">
            <a:xfrm>
              <a:off x="4134" y="3347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Oval 106"/>
            <p:cNvSpPr>
              <a:spLocks noChangeArrowheads="1"/>
            </p:cNvSpPr>
            <p:nvPr/>
          </p:nvSpPr>
          <p:spPr bwMode="auto">
            <a:xfrm>
              <a:off x="4774" y="332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4" name="Group 112"/>
          <p:cNvGrpSpPr>
            <a:grpSpLocks/>
          </p:cNvGrpSpPr>
          <p:nvPr/>
        </p:nvGrpSpPr>
        <p:grpSpPr bwMode="auto">
          <a:xfrm>
            <a:off x="5834063" y="5661025"/>
            <a:ext cx="2160587" cy="730250"/>
            <a:chOff x="3696" y="3621"/>
            <a:chExt cx="1361" cy="460"/>
          </a:xfrm>
        </p:grpSpPr>
        <p:sp>
          <p:nvSpPr>
            <p:cNvPr id="28693" name="Text Box 83"/>
            <p:cNvSpPr txBox="1">
              <a:spLocks noChangeArrowheads="1"/>
            </p:cNvSpPr>
            <p:nvPr/>
          </p:nvSpPr>
          <p:spPr bwMode="auto">
            <a:xfrm>
              <a:off x="3696" y="3793"/>
              <a:ext cx="1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latin typeface="Times New Roman" pitchFamily="18" charset="0"/>
                </a:rPr>
                <a:t>加数（减数）</a:t>
              </a:r>
            </a:p>
          </p:txBody>
        </p:sp>
        <p:sp>
          <p:nvSpPr>
            <p:cNvPr id="28694" name="AutoShape 111"/>
            <p:cNvSpPr>
              <a:spLocks/>
            </p:cNvSpPr>
            <p:nvPr/>
          </p:nvSpPr>
          <p:spPr bwMode="auto">
            <a:xfrm rot="5400000">
              <a:off x="4181" y="3318"/>
              <a:ext cx="181" cy="788"/>
            </a:xfrm>
            <a:prstGeom prst="rightBrace">
              <a:avLst>
                <a:gd name="adj1" fmla="val 3628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786" name="Group 114"/>
          <p:cNvGrpSpPr>
            <a:grpSpLocks/>
          </p:cNvGrpSpPr>
          <p:nvPr/>
        </p:nvGrpSpPr>
        <p:grpSpPr bwMode="auto">
          <a:xfrm>
            <a:off x="7981950" y="3225800"/>
            <a:ext cx="71438" cy="2120900"/>
            <a:chOff x="5028" y="2032"/>
            <a:chExt cx="45" cy="1336"/>
          </a:xfrm>
        </p:grpSpPr>
        <p:sp>
          <p:nvSpPr>
            <p:cNvPr id="28691" name="Oval 107"/>
            <p:cNvSpPr>
              <a:spLocks noChangeArrowheads="1"/>
            </p:cNvSpPr>
            <p:nvPr/>
          </p:nvSpPr>
          <p:spPr bwMode="auto">
            <a:xfrm>
              <a:off x="5028" y="332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13"/>
            <p:cNvSpPr>
              <a:spLocks noChangeShapeType="1"/>
            </p:cNvSpPr>
            <p:nvPr/>
          </p:nvSpPr>
          <p:spPr bwMode="auto">
            <a:xfrm>
              <a:off x="5054" y="2032"/>
              <a:ext cx="0" cy="1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87" name="Text Box 115"/>
          <p:cNvSpPr txBox="1">
            <a:spLocks noChangeArrowheads="1"/>
          </p:cNvSpPr>
          <p:nvPr/>
        </p:nvSpPr>
        <p:spPr bwMode="auto">
          <a:xfrm>
            <a:off x="8121650" y="5084763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M</a:t>
            </a:r>
          </a:p>
        </p:txBody>
      </p:sp>
      <p:grpSp>
        <p:nvGrpSpPr>
          <p:cNvPr id="28788" name="Group 116"/>
          <p:cNvGrpSpPr>
            <a:grpSpLocks/>
          </p:cNvGrpSpPr>
          <p:nvPr/>
        </p:nvGrpSpPr>
        <p:grpSpPr bwMode="auto">
          <a:xfrm>
            <a:off x="4884738" y="1438275"/>
            <a:ext cx="2447925" cy="708025"/>
            <a:chOff x="3448" y="943"/>
            <a:chExt cx="1542" cy="446"/>
          </a:xfrm>
        </p:grpSpPr>
        <p:sp>
          <p:nvSpPr>
            <p:cNvPr id="28689" name="Text Box 83"/>
            <p:cNvSpPr txBox="1">
              <a:spLocks noChangeArrowheads="1"/>
            </p:cNvSpPr>
            <p:nvPr/>
          </p:nvSpPr>
          <p:spPr bwMode="auto">
            <a:xfrm>
              <a:off x="3824" y="94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和值</a:t>
              </a:r>
            </a:p>
          </p:txBody>
        </p:sp>
        <p:sp>
          <p:nvSpPr>
            <p:cNvPr id="28690" name="AutoShape 118"/>
            <p:cNvSpPr>
              <a:spLocks/>
            </p:cNvSpPr>
            <p:nvPr/>
          </p:nvSpPr>
          <p:spPr bwMode="auto">
            <a:xfrm rot="-5400000">
              <a:off x="4128" y="528"/>
              <a:ext cx="181" cy="1542"/>
            </a:xfrm>
            <a:prstGeom prst="rightBrace">
              <a:avLst>
                <a:gd name="adj1" fmla="val 7099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88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7" grpId="0"/>
      <p:bldP spid="4" grpId="0"/>
      <p:bldP spid="5" grpId="0"/>
      <p:bldP spid="287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0743" name="Rectangle 16"/>
          <p:cNvSpPr>
            <a:spLocks noChangeArrowheads="1"/>
          </p:cNvSpPr>
          <p:nvPr/>
        </p:nvSpPr>
        <p:spPr bwMode="auto">
          <a:xfrm>
            <a:off x="755650" y="1052513"/>
            <a:ext cx="2014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</a:t>
            </a:r>
            <a:r>
              <a:rPr lang="zh-CN" altLang="en-US" sz="2800">
                <a:latin typeface="Times New Roman" pitchFamily="18" charset="0"/>
              </a:rPr>
              <a:t>译码器</a:t>
            </a:r>
            <a:r>
              <a:rPr lang="zh-CN" altLang="en-US" sz="2800"/>
              <a:t> 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95288" y="1743075"/>
            <a:ext cx="8216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  对具有特定含义的输入代码进行“</a:t>
            </a:r>
            <a:r>
              <a:rPr kumimoji="1" lang="zh-CN" altLang="en-US" sz="2800">
                <a:solidFill>
                  <a:schemeClr val="folHlink"/>
                </a:solidFill>
              </a:rPr>
              <a:t>翻译</a:t>
            </a:r>
            <a:r>
              <a:rPr kumimoji="1" lang="zh-CN" altLang="en-US" sz="2800"/>
              <a:t>”，将其</a:t>
            </a:r>
            <a:r>
              <a:rPr kumimoji="1" lang="zh-CN" altLang="en-US" sz="2800">
                <a:solidFill>
                  <a:schemeClr val="folHlink"/>
                </a:solidFill>
              </a:rPr>
              <a:t>转换</a:t>
            </a:r>
            <a:r>
              <a:rPr kumimoji="1" lang="zh-CN" altLang="en-US" sz="2800"/>
              <a:t>成相应的</a:t>
            </a:r>
            <a:r>
              <a:rPr kumimoji="1" lang="zh-CN" altLang="en-US" sz="2800">
                <a:solidFill>
                  <a:schemeClr val="folHlink"/>
                </a:solidFill>
              </a:rPr>
              <a:t>输出信号</a:t>
            </a:r>
          </a:p>
        </p:txBody>
      </p:sp>
      <p:sp>
        <p:nvSpPr>
          <p:cNvPr id="30745" name="Rectangle 16"/>
          <p:cNvSpPr>
            <a:spLocks noChangeArrowheads="1"/>
          </p:cNvSpPr>
          <p:nvPr/>
        </p:nvSpPr>
        <p:spPr bwMode="auto">
          <a:xfrm>
            <a:off x="755650" y="2997200"/>
            <a:ext cx="2014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</a:t>
            </a:r>
            <a:r>
              <a:rPr lang="zh-CN" altLang="en-US" sz="2800">
                <a:latin typeface="Times New Roman" pitchFamily="18" charset="0"/>
              </a:rPr>
              <a:t>分类</a:t>
            </a:r>
            <a:r>
              <a:rPr lang="zh-CN" altLang="en-US" sz="2800"/>
              <a:t> 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1116013" y="38608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二进制译码器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1150938" y="455612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二</a:t>
            </a:r>
            <a:r>
              <a:rPr kumimoji="1" lang="en-US" altLang="zh-CN" sz="2800"/>
              <a:t>-</a:t>
            </a:r>
            <a:r>
              <a:rPr kumimoji="1" lang="zh-CN" altLang="en-US" sz="2800"/>
              <a:t>十进制译码器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150938" y="528637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数字显示译码器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4211638" y="3573463"/>
            <a:ext cx="1871662" cy="503237"/>
          </a:xfrm>
          <a:prstGeom prst="wedgeRoundRectCallout">
            <a:avLst>
              <a:gd name="adj1" fmla="val -84352"/>
              <a:gd name="adj2" fmla="val 52208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完全译码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4787900" y="4797425"/>
            <a:ext cx="2014538" cy="503238"/>
          </a:xfrm>
          <a:prstGeom prst="wedgeRoundRectCallout">
            <a:avLst>
              <a:gd name="adj1" fmla="val -84435"/>
              <a:gd name="adj2" fmla="val -43690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不完全译码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4" grpId="0"/>
      <p:bldP spid="30745" grpId="0"/>
      <p:bldP spid="30746" grpId="0"/>
      <p:bldP spid="30747" grpId="0"/>
      <p:bldP spid="30748" grpId="0"/>
      <p:bldP spid="3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译码器（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Decoder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2820" name="Rectangle 5"/>
          <p:cNvSpPr>
            <a:spLocks noChangeArrowheads="1"/>
          </p:cNvSpPr>
          <p:nvPr/>
        </p:nvSpPr>
        <p:spPr bwMode="auto">
          <a:xfrm>
            <a:off x="612775" y="981075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）</a:t>
            </a:r>
            <a:r>
              <a:rPr lang="en-US" altLang="zh-CN">
                <a:latin typeface="Times New Roman" pitchFamily="18" charset="0"/>
              </a:rPr>
              <a:t>3-8</a:t>
            </a:r>
            <a:r>
              <a:rPr lang="zh-CN" altLang="en-US">
                <a:latin typeface="Times New Roman" pitchFamily="18" charset="0"/>
              </a:rPr>
              <a:t>译码器 </a:t>
            </a:r>
          </a:p>
        </p:txBody>
      </p:sp>
      <p:grpSp>
        <p:nvGrpSpPr>
          <p:cNvPr id="32902" name="Group 134"/>
          <p:cNvGrpSpPr>
            <a:grpSpLocks/>
          </p:cNvGrpSpPr>
          <p:nvPr/>
        </p:nvGrpSpPr>
        <p:grpSpPr bwMode="auto">
          <a:xfrm>
            <a:off x="534988" y="1484313"/>
            <a:ext cx="8213725" cy="4752975"/>
            <a:chOff x="337" y="935"/>
            <a:chExt cx="5174" cy="2994"/>
          </a:xfrm>
        </p:grpSpPr>
        <p:sp>
          <p:nvSpPr>
            <p:cNvPr id="32774" name="Line 110"/>
            <p:cNvSpPr>
              <a:spLocks noChangeShapeType="1"/>
            </p:cNvSpPr>
            <p:nvPr/>
          </p:nvSpPr>
          <p:spPr bwMode="auto">
            <a:xfrm>
              <a:off x="386" y="3929"/>
              <a:ext cx="503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Line 111"/>
            <p:cNvSpPr>
              <a:spLocks noChangeShapeType="1"/>
            </p:cNvSpPr>
            <p:nvPr/>
          </p:nvSpPr>
          <p:spPr bwMode="auto">
            <a:xfrm>
              <a:off x="1474" y="935"/>
              <a:ext cx="0" cy="2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Line 112"/>
            <p:cNvSpPr>
              <a:spLocks noChangeShapeType="1"/>
            </p:cNvSpPr>
            <p:nvPr/>
          </p:nvSpPr>
          <p:spPr bwMode="auto">
            <a:xfrm>
              <a:off x="2472" y="935"/>
              <a:ext cx="0" cy="2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7" name="Group 65"/>
            <p:cNvGrpSpPr>
              <a:grpSpLocks/>
            </p:cNvGrpSpPr>
            <p:nvPr/>
          </p:nvGrpSpPr>
          <p:grpSpPr bwMode="auto">
            <a:xfrm>
              <a:off x="354" y="935"/>
              <a:ext cx="5157" cy="318"/>
              <a:chOff x="354" y="935"/>
              <a:chExt cx="5157" cy="318"/>
            </a:xfrm>
          </p:grpSpPr>
          <p:sp>
            <p:nvSpPr>
              <p:cNvPr id="32835" name="Line 80"/>
              <p:cNvSpPr>
                <a:spLocks noChangeShapeType="1"/>
              </p:cNvSpPr>
              <p:nvPr/>
            </p:nvSpPr>
            <p:spPr bwMode="auto">
              <a:xfrm>
                <a:off x="386" y="935"/>
                <a:ext cx="503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6" name="Line 81"/>
              <p:cNvSpPr>
                <a:spLocks noChangeShapeType="1"/>
              </p:cNvSpPr>
              <p:nvPr/>
            </p:nvSpPr>
            <p:spPr bwMode="auto">
              <a:xfrm>
                <a:off x="386" y="1253"/>
                <a:ext cx="503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37" name="Group 39"/>
              <p:cNvGrpSpPr>
                <a:grpSpLocks/>
              </p:cNvGrpSpPr>
              <p:nvPr/>
            </p:nvGrpSpPr>
            <p:grpSpPr bwMode="auto">
              <a:xfrm>
                <a:off x="354" y="959"/>
                <a:ext cx="1087" cy="288"/>
                <a:chOff x="354" y="959"/>
                <a:chExt cx="1087" cy="288"/>
              </a:xfrm>
            </p:grpSpPr>
            <p:sp>
              <p:nvSpPr>
                <p:cNvPr id="328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4" y="95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G</a:t>
                  </a:r>
                  <a:r>
                    <a:rPr lang="en-US" altLang="zh-CN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grpSp>
              <p:nvGrpSpPr>
                <p:cNvPr id="32868" name="Group 29"/>
                <p:cNvGrpSpPr>
                  <a:grpSpLocks/>
                </p:cNvGrpSpPr>
                <p:nvPr/>
              </p:nvGrpSpPr>
              <p:grpSpPr bwMode="auto">
                <a:xfrm>
                  <a:off x="652" y="959"/>
                  <a:ext cx="421" cy="288"/>
                  <a:chOff x="3334" y="2296"/>
                  <a:chExt cx="421" cy="288"/>
                </a:xfrm>
              </p:grpSpPr>
              <p:sp>
                <p:nvSpPr>
                  <p:cNvPr id="3287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4" y="2296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G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2A</a:t>
                    </a:r>
                  </a:p>
                </p:txBody>
              </p:sp>
              <p:sp>
                <p:nvSpPr>
                  <p:cNvPr id="3287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379" y="2325"/>
                    <a:ext cx="317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69" name="Group 30"/>
                <p:cNvGrpSpPr>
                  <a:grpSpLocks/>
                </p:cNvGrpSpPr>
                <p:nvPr/>
              </p:nvGrpSpPr>
              <p:grpSpPr bwMode="auto">
                <a:xfrm>
                  <a:off x="1020" y="959"/>
                  <a:ext cx="421" cy="288"/>
                  <a:chOff x="3774" y="2296"/>
                  <a:chExt cx="421" cy="288"/>
                </a:xfrm>
              </p:grpSpPr>
              <p:sp>
                <p:nvSpPr>
                  <p:cNvPr id="3287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74" y="2296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G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2B</a:t>
                    </a:r>
                  </a:p>
                </p:txBody>
              </p:sp>
              <p:sp>
                <p:nvSpPr>
                  <p:cNvPr id="3287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2326"/>
                    <a:ext cx="317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838" name="Group 38"/>
              <p:cNvGrpSpPr>
                <a:grpSpLocks/>
              </p:cNvGrpSpPr>
              <p:nvPr/>
            </p:nvGrpSpPr>
            <p:grpSpPr bwMode="auto">
              <a:xfrm>
                <a:off x="1536" y="957"/>
                <a:ext cx="965" cy="288"/>
                <a:chOff x="567" y="1979"/>
                <a:chExt cx="965" cy="288"/>
              </a:xfrm>
            </p:grpSpPr>
            <p:sp>
              <p:nvSpPr>
                <p:cNvPr id="3286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67" y="197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86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39" y="197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86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1" y="1979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>
                      <a:latin typeface="Times New Roman" pitchFamily="18" charset="0"/>
                    </a:rPr>
                    <a:t>A</a:t>
                  </a:r>
                  <a:r>
                    <a:rPr lang="en-US" altLang="zh-CN" baseline="-250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2839" name="Group 62"/>
              <p:cNvGrpSpPr>
                <a:grpSpLocks/>
              </p:cNvGrpSpPr>
              <p:nvPr/>
            </p:nvGrpSpPr>
            <p:grpSpPr bwMode="auto">
              <a:xfrm>
                <a:off x="2550" y="965"/>
                <a:ext cx="2961" cy="288"/>
                <a:chOff x="2550" y="965"/>
                <a:chExt cx="2961" cy="288"/>
              </a:xfrm>
            </p:grpSpPr>
            <p:grpSp>
              <p:nvGrpSpPr>
                <p:cNvPr id="32840" name="Group 40"/>
                <p:cNvGrpSpPr>
                  <a:grpSpLocks/>
                </p:cNvGrpSpPr>
                <p:nvPr/>
              </p:nvGrpSpPr>
              <p:grpSpPr bwMode="auto">
                <a:xfrm>
                  <a:off x="2550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6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328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1" name="Group 41"/>
                <p:cNvGrpSpPr>
                  <a:grpSpLocks/>
                </p:cNvGrpSpPr>
                <p:nvPr/>
              </p:nvGrpSpPr>
              <p:grpSpPr bwMode="auto">
                <a:xfrm>
                  <a:off x="2913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6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3286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2" name="Group 44"/>
                <p:cNvGrpSpPr>
                  <a:grpSpLocks/>
                </p:cNvGrpSpPr>
                <p:nvPr/>
              </p:nvGrpSpPr>
              <p:grpSpPr bwMode="auto">
                <a:xfrm>
                  <a:off x="3275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5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3285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3" name="Group 47"/>
                <p:cNvGrpSpPr>
                  <a:grpSpLocks/>
                </p:cNvGrpSpPr>
                <p:nvPr/>
              </p:nvGrpSpPr>
              <p:grpSpPr bwMode="auto">
                <a:xfrm>
                  <a:off x="3638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5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3285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4" name="Group 50"/>
                <p:cNvGrpSpPr>
                  <a:grpSpLocks/>
                </p:cNvGrpSpPr>
                <p:nvPr/>
              </p:nvGrpSpPr>
              <p:grpSpPr bwMode="auto">
                <a:xfrm>
                  <a:off x="4002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5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3285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5" name="Group 53"/>
                <p:cNvGrpSpPr>
                  <a:grpSpLocks/>
                </p:cNvGrpSpPr>
                <p:nvPr/>
              </p:nvGrpSpPr>
              <p:grpSpPr bwMode="auto">
                <a:xfrm>
                  <a:off x="4365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5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3285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6" name="Group 56"/>
                <p:cNvGrpSpPr>
                  <a:grpSpLocks/>
                </p:cNvGrpSpPr>
                <p:nvPr/>
              </p:nvGrpSpPr>
              <p:grpSpPr bwMode="auto">
                <a:xfrm>
                  <a:off x="4727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50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3285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47" name="Group 59"/>
                <p:cNvGrpSpPr>
                  <a:grpSpLocks/>
                </p:cNvGrpSpPr>
                <p:nvPr/>
              </p:nvGrpSpPr>
              <p:grpSpPr bwMode="auto">
                <a:xfrm>
                  <a:off x="5090" y="965"/>
                  <a:ext cx="421" cy="288"/>
                  <a:chOff x="5012" y="3249"/>
                  <a:chExt cx="421" cy="288"/>
                </a:xfrm>
              </p:grpSpPr>
              <p:sp>
                <p:nvSpPr>
                  <p:cNvPr id="32848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3249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>
                        <a:latin typeface="Times New Roman" pitchFamily="18" charset="0"/>
                      </a:rPr>
                      <a:t>Y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3284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034" y="3279"/>
                    <a:ext cx="21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2778" name="Group 102"/>
            <p:cNvGrpSpPr>
              <a:grpSpLocks/>
            </p:cNvGrpSpPr>
            <p:nvPr/>
          </p:nvGrpSpPr>
          <p:grpSpPr bwMode="auto">
            <a:xfrm>
              <a:off x="337" y="1282"/>
              <a:ext cx="5137" cy="1892"/>
              <a:chOff x="337" y="1282"/>
              <a:chExt cx="5137" cy="1892"/>
            </a:xfrm>
          </p:grpSpPr>
          <p:grpSp>
            <p:nvGrpSpPr>
              <p:cNvPr id="32795" name="Group 66"/>
              <p:cNvGrpSpPr>
                <a:grpSpLocks/>
              </p:cNvGrpSpPr>
              <p:nvPr/>
            </p:nvGrpSpPr>
            <p:grpSpPr bwMode="auto">
              <a:xfrm>
                <a:off x="337" y="1282"/>
                <a:ext cx="5128" cy="288"/>
                <a:chOff x="324" y="1282"/>
                <a:chExt cx="5128" cy="288"/>
              </a:xfrm>
            </p:grpSpPr>
            <p:sp>
              <p:nvSpPr>
                <p:cNvPr id="3283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32" name="Group 64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3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1      1      1      1      1      1     1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endParaRPr lang="zh-CN" altLang="en-US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3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0    0    0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796" name="Group 67"/>
              <p:cNvGrpSpPr>
                <a:grpSpLocks/>
              </p:cNvGrpSpPr>
              <p:nvPr/>
            </p:nvGrpSpPr>
            <p:grpSpPr bwMode="auto">
              <a:xfrm>
                <a:off x="340" y="1509"/>
                <a:ext cx="5128" cy="288"/>
                <a:chOff x="324" y="1282"/>
                <a:chExt cx="5128" cy="288"/>
              </a:xfrm>
            </p:grpSpPr>
            <p:sp>
              <p:nvSpPr>
                <p:cNvPr id="3282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28" name="Group 69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2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1      1      1      1      1      1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30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0    0    1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797" name="Group 72"/>
              <p:cNvGrpSpPr>
                <a:grpSpLocks/>
              </p:cNvGrpSpPr>
              <p:nvPr/>
            </p:nvGrpSpPr>
            <p:grpSpPr bwMode="auto">
              <a:xfrm>
                <a:off x="340" y="1736"/>
                <a:ext cx="5128" cy="288"/>
                <a:chOff x="324" y="1282"/>
                <a:chExt cx="5128" cy="288"/>
              </a:xfrm>
            </p:grpSpPr>
            <p:sp>
              <p:nvSpPr>
                <p:cNvPr id="3282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24" name="Group 74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25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1      1      1      1      1 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26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0    1    0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798" name="Group 77"/>
              <p:cNvGrpSpPr>
                <a:grpSpLocks/>
              </p:cNvGrpSpPr>
              <p:nvPr/>
            </p:nvGrpSpPr>
            <p:grpSpPr bwMode="auto">
              <a:xfrm>
                <a:off x="343" y="1963"/>
                <a:ext cx="5128" cy="288"/>
                <a:chOff x="324" y="1282"/>
                <a:chExt cx="5128" cy="288"/>
              </a:xfrm>
            </p:grpSpPr>
            <p:sp>
              <p:nvSpPr>
                <p:cNvPr id="328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2" name="Group 79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21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1      1      1      1 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 1     1     1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22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0    1    1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799" name="Group 82"/>
              <p:cNvGrpSpPr>
                <a:grpSpLocks/>
              </p:cNvGrpSpPr>
              <p:nvPr/>
            </p:nvGrpSpPr>
            <p:grpSpPr bwMode="auto">
              <a:xfrm>
                <a:off x="340" y="2205"/>
                <a:ext cx="5128" cy="288"/>
                <a:chOff x="324" y="1282"/>
                <a:chExt cx="5128" cy="288"/>
              </a:xfrm>
            </p:grpSpPr>
            <p:sp>
              <p:nvSpPr>
                <p:cNvPr id="3281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16" name="Group 84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17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1      1      1 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 1      1     1     1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1    0    0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800" name="Group 87"/>
              <p:cNvGrpSpPr>
                <a:grpSpLocks/>
              </p:cNvGrpSpPr>
              <p:nvPr/>
            </p:nvGrpSpPr>
            <p:grpSpPr bwMode="auto">
              <a:xfrm>
                <a:off x="343" y="2432"/>
                <a:ext cx="5128" cy="288"/>
                <a:chOff x="324" y="1282"/>
                <a:chExt cx="5128" cy="288"/>
              </a:xfrm>
            </p:grpSpPr>
            <p:sp>
              <p:nvSpPr>
                <p:cNvPr id="32811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12" name="Group 89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1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1      1 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 1      1      1     1     1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1    0    1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801" name="Group 92"/>
              <p:cNvGrpSpPr>
                <a:grpSpLocks/>
              </p:cNvGrpSpPr>
              <p:nvPr/>
            </p:nvGrpSpPr>
            <p:grpSpPr bwMode="auto">
              <a:xfrm>
                <a:off x="343" y="2659"/>
                <a:ext cx="5128" cy="288"/>
                <a:chOff x="324" y="1282"/>
                <a:chExt cx="5128" cy="288"/>
              </a:xfrm>
            </p:grpSpPr>
            <p:sp>
              <p:nvSpPr>
                <p:cNvPr id="3280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08" name="Group 94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0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1     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 1      1      1      1     1     1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10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1    1    0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2802" name="Group 97"/>
              <p:cNvGrpSpPr>
                <a:grpSpLocks/>
              </p:cNvGrpSpPr>
              <p:nvPr/>
            </p:nvGrpSpPr>
            <p:grpSpPr bwMode="auto">
              <a:xfrm>
                <a:off x="346" y="2886"/>
                <a:ext cx="5128" cy="288"/>
                <a:chOff x="324" y="1282"/>
                <a:chExt cx="5128" cy="288"/>
              </a:xfrm>
            </p:grpSpPr>
            <p:sp>
              <p:nvSpPr>
                <p:cNvPr id="3280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4" y="1282"/>
                  <a:ext cx="104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1     0     0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grpSp>
              <p:nvGrpSpPr>
                <p:cNvPr id="32804" name="Group 99"/>
                <p:cNvGrpSpPr>
                  <a:grpSpLocks/>
                </p:cNvGrpSpPr>
                <p:nvPr/>
              </p:nvGrpSpPr>
              <p:grpSpPr bwMode="auto">
                <a:xfrm>
                  <a:off x="1520" y="1282"/>
                  <a:ext cx="3932" cy="288"/>
                  <a:chOff x="1520" y="1282"/>
                  <a:chExt cx="3932" cy="288"/>
                </a:xfrm>
              </p:grpSpPr>
              <p:sp>
                <p:nvSpPr>
                  <p:cNvPr id="32805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8" y="1282"/>
                    <a:ext cx="299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 </a:t>
                    </a:r>
                    <a:r>
                      <a:rPr lang="en-US" altLang="zh-CN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0</a:t>
                    </a:r>
                    <a:r>
                      <a:rPr lang="en-US" altLang="zh-CN">
                        <a:latin typeface="Times New Roman" pitchFamily="18" charset="0"/>
                      </a:rPr>
                      <a:t>      1      1      1      1      1     1     1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806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20" y="1282"/>
                    <a:ext cx="9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1    1    1</a:t>
                    </a:r>
                    <a:endParaRPr lang="zh-CN" altLang="en-US">
                      <a:latin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32779" name="Group 103"/>
            <p:cNvGrpSpPr>
              <a:grpSpLocks/>
            </p:cNvGrpSpPr>
            <p:nvPr/>
          </p:nvGrpSpPr>
          <p:grpSpPr bwMode="auto">
            <a:xfrm>
              <a:off x="348" y="3158"/>
              <a:ext cx="5128" cy="288"/>
              <a:chOff x="324" y="1282"/>
              <a:chExt cx="5128" cy="288"/>
            </a:xfrm>
          </p:grpSpPr>
          <p:sp>
            <p:nvSpPr>
              <p:cNvPr id="32791" name="Text Box 86"/>
              <p:cNvSpPr txBox="1">
                <a:spLocks noChangeArrowheads="1"/>
              </p:cNvSpPr>
              <p:nvPr/>
            </p:nvSpPr>
            <p:spPr bwMode="auto">
              <a:xfrm>
                <a:off x="324" y="1282"/>
                <a:ext cx="10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>
                    <a:latin typeface="Times New Roman" pitchFamily="18" charset="0"/>
                  </a:rPr>
                  <a:t>     d     d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grpSp>
            <p:nvGrpSpPr>
              <p:cNvPr id="32792" name="Group 105"/>
              <p:cNvGrpSpPr>
                <a:grpSpLocks/>
              </p:cNvGrpSpPr>
              <p:nvPr/>
            </p:nvGrpSpPr>
            <p:grpSpPr bwMode="auto">
              <a:xfrm>
                <a:off x="1520" y="1282"/>
                <a:ext cx="3932" cy="288"/>
                <a:chOff x="1520" y="1282"/>
                <a:chExt cx="3932" cy="288"/>
              </a:xfrm>
            </p:grpSpPr>
            <p:sp>
              <p:nvSpPr>
                <p:cNvPr id="3279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58" y="1282"/>
                  <a:ext cx="29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 1      1      1      1      1      1     1     1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279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20" y="1282"/>
                  <a:ext cx="9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X   X   X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780" name="Group 123"/>
            <p:cNvGrpSpPr>
              <a:grpSpLocks/>
            </p:cNvGrpSpPr>
            <p:nvPr/>
          </p:nvGrpSpPr>
          <p:grpSpPr bwMode="auto">
            <a:xfrm>
              <a:off x="348" y="3385"/>
              <a:ext cx="5128" cy="288"/>
              <a:chOff x="324" y="1282"/>
              <a:chExt cx="5128" cy="288"/>
            </a:xfrm>
          </p:grpSpPr>
          <p:sp>
            <p:nvSpPr>
              <p:cNvPr id="32787" name="Text Box 86"/>
              <p:cNvSpPr txBox="1">
                <a:spLocks noChangeArrowheads="1"/>
              </p:cNvSpPr>
              <p:nvPr/>
            </p:nvSpPr>
            <p:spPr bwMode="auto">
              <a:xfrm>
                <a:off x="324" y="1282"/>
                <a:ext cx="10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    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>
                    <a:latin typeface="Times New Roman" pitchFamily="18" charset="0"/>
                  </a:rPr>
                  <a:t>     d</a:t>
                </a:r>
                <a:endParaRPr lang="zh-CN" altLang="en-US">
                  <a:latin typeface="Times New Roman" pitchFamily="18" charset="0"/>
                </a:endParaRPr>
              </a:p>
            </p:txBody>
          </p:sp>
          <p:grpSp>
            <p:nvGrpSpPr>
              <p:cNvPr id="32788" name="Group 125"/>
              <p:cNvGrpSpPr>
                <a:grpSpLocks/>
              </p:cNvGrpSpPr>
              <p:nvPr/>
            </p:nvGrpSpPr>
            <p:grpSpPr bwMode="auto">
              <a:xfrm>
                <a:off x="1520" y="1282"/>
                <a:ext cx="3932" cy="288"/>
                <a:chOff x="1520" y="1282"/>
                <a:chExt cx="3932" cy="288"/>
              </a:xfrm>
            </p:grpSpPr>
            <p:sp>
              <p:nvSpPr>
                <p:cNvPr id="3278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58" y="1282"/>
                  <a:ext cx="29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 1      1      1      1      1      1     1     1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279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20" y="1282"/>
                  <a:ext cx="9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X   X   X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781" name="Group 128"/>
            <p:cNvGrpSpPr>
              <a:grpSpLocks/>
            </p:cNvGrpSpPr>
            <p:nvPr/>
          </p:nvGrpSpPr>
          <p:grpSpPr bwMode="auto">
            <a:xfrm>
              <a:off x="348" y="3595"/>
              <a:ext cx="5128" cy="288"/>
              <a:chOff x="324" y="1282"/>
              <a:chExt cx="5128" cy="288"/>
            </a:xfrm>
          </p:grpSpPr>
          <p:sp>
            <p:nvSpPr>
              <p:cNvPr id="32783" name="Text Box 86"/>
              <p:cNvSpPr txBox="1">
                <a:spLocks noChangeArrowheads="1"/>
              </p:cNvSpPr>
              <p:nvPr/>
            </p:nvSpPr>
            <p:spPr bwMode="auto">
              <a:xfrm>
                <a:off x="324" y="1282"/>
                <a:ext cx="10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     d    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  <a:endParaRPr lang="zh-CN" altLang="en-US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2784" name="Group 130"/>
              <p:cNvGrpSpPr>
                <a:grpSpLocks/>
              </p:cNvGrpSpPr>
              <p:nvPr/>
            </p:nvGrpSpPr>
            <p:grpSpPr bwMode="auto">
              <a:xfrm>
                <a:off x="1520" y="1282"/>
                <a:ext cx="3932" cy="288"/>
                <a:chOff x="1520" y="1282"/>
                <a:chExt cx="3932" cy="288"/>
              </a:xfrm>
            </p:grpSpPr>
            <p:sp>
              <p:nvSpPr>
                <p:cNvPr id="3278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58" y="1282"/>
                  <a:ext cx="29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 1      1      1      1      1      1     1     1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  <p:sp>
              <p:nvSpPr>
                <p:cNvPr id="3278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520" y="1282"/>
                  <a:ext cx="9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X   X   X</a:t>
                  </a:r>
                  <a:endParaRPr lang="zh-CN" altLang="en-US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2782" name="Line 133"/>
            <p:cNvSpPr>
              <a:spLocks noChangeShapeType="1"/>
            </p:cNvSpPr>
            <p:nvPr/>
          </p:nvSpPr>
          <p:spPr bwMode="auto">
            <a:xfrm>
              <a:off x="386" y="3158"/>
              <a:ext cx="5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1490</Words>
  <Application>Microsoft Office PowerPoint</Application>
  <PresentationFormat>全屏显示(4:3)</PresentationFormat>
  <Paragraphs>538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169</cp:revision>
  <dcterms:created xsi:type="dcterms:W3CDTF">2014-08-23T07:50:00Z</dcterms:created>
  <dcterms:modified xsi:type="dcterms:W3CDTF">2020-10-03T03:15:15Z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