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0" r:id="rId2"/>
    <p:sldId id="353" r:id="rId3"/>
    <p:sldId id="341" r:id="rId4"/>
    <p:sldId id="344" r:id="rId5"/>
    <p:sldId id="343" r:id="rId6"/>
    <p:sldId id="342" r:id="rId7"/>
    <p:sldId id="345" r:id="rId8"/>
    <p:sldId id="346" r:id="rId9"/>
    <p:sldId id="347" r:id="rId10"/>
    <p:sldId id="354" r:id="rId11"/>
    <p:sldId id="349" r:id="rId12"/>
    <p:sldId id="355" r:id="rId13"/>
    <p:sldId id="348" r:id="rId14"/>
    <p:sldId id="356" r:id="rId15"/>
    <p:sldId id="357" r:id="rId16"/>
    <p:sldId id="358" r:id="rId17"/>
    <p:sldId id="359" r:id="rId18"/>
    <p:sldId id="352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94" y="-810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A744808-B3A1-4D81-A2CA-28FD3AB651DE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B8B8D40-0A78-41FC-A373-A46C22D0FE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37D96C1-F1A9-4674-BC5C-619CC6B26D9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4D2E60B6-7280-4F49-A509-23A3799195AC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D937BDF3-1074-4626-ACB9-225EB0D7E560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364B73E-3D7D-4489-A3A6-9A834A3EE87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6ED91B8-2EDA-4725-89B6-66249B27916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93E9F5A0-C5B8-4501-9DFF-C84C435C0613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EC0E9129-8273-4692-B7F4-B02F5055B09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2D75068-920F-4A8D-8EC6-F64477FBF54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D4096F28-7F46-4F22-97C8-7A2589113F8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14F3234B-004D-425D-AD7C-F71C7A4F29C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17D880D-2B57-462E-930F-8B1FB07093D3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7343DCE-2EB5-4379-91B3-F832640F9AA9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6E0DFDA-4556-46E5-9BF7-0C0DB9C1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F0792F5-31A9-4A8C-91D3-F212B475EC94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5985A4B-BB39-4C1F-8AA9-68D30D710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C154DB2-744D-4854-A551-F7323F9590BA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CDEACA6-48F6-4025-9912-0EFA7F7B7B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C635CA3-D348-4620-B4C6-2848C2C374BA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D27DF13-2CE0-4250-858C-171D516A54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11AB758-20B9-413B-AB20-413E36CD545B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707E5A0-FD38-44B7-9567-38A96B5D21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DA6B05C-D5F7-4004-94F8-EC8FC446EEB1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46A5C03-6F5D-463A-9CFE-C9CFD9FC9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E053110-56F5-4DAC-8AA8-89B95A46275E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4B735EC-1134-4DD9-90D1-3DE4196E5F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CC72C13-390E-4E09-B4EF-AD957020838F}" type="datetimeFigureOut">
              <a:rPr lang="zh-CN" altLang="en-US"/>
              <a:pPr>
                <a:defRPr/>
              </a:pPr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FF6D6FC-4C33-456A-A167-69836375E9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140200" y="1917700"/>
            <a:ext cx="4824413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400">
                <a:solidFill>
                  <a:schemeClr val="tx2"/>
                </a:solidFill>
                <a:latin typeface="宋体" charset="-122"/>
                <a:cs typeface="Arial" charset="0"/>
              </a:rPr>
              <a:t>常用时序逻辑电路分析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十进制计数器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7490</a:t>
            </a:r>
          </a:p>
        </p:txBody>
      </p:sp>
      <p:sp>
        <p:nvSpPr>
          <p:cNvPr id="34858" name="Text Box 8"/>
          <p:cNvSpPr txBox="1">
            <a:spLocks noChangeArrowheads="1"/>
          </p:cNvSpPr>
          <p:nvPr/>
        </p:nvSpPr>
        <p:spPr bwMode="auto">
          <a:xfrm>
            <a:off x="755650" y="1052513"/>
            <a:ext cx="4608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ea typeface="仿宋" pitchFamily="49" charset="-122"/>
              </a:rPr>
              <a:t>*</a:t>
            </a:r>
            <a:r>
              <a:rPr kumimoji="1" lang="zh-CN" altLang="en-US" sz="2800">
                <a:latin typeface="Times New Roman" pitchFamily="18" charset="0"/>
              </a:rPr>
              <a:t>  计数器</a:t>
            </a:r>
            <a:r>
              <a:rPr kumimoji="1" lang="en-US" altLang="zh-CN" sz="2800">
                <a:latin typeface="Times New Roman" pitchFamily="18" charset="0"/>
              </a:rPr>
              <a:t>7490</a:t>
            </a:r>
            <a:r>
              <a:rPr kumimoji="1" lang="zh-CN" altLang="en-US" sz="2800">
                <a:latin typeface="Times New Roman" pitchFamily="18" charset="0"/>
              </a:rPr>
              <a:t>输出波形</a:t>
            </a:r>
            <a:endParaRPr kumimoji="1" lang="zh-CN" altLang="en-US" sz="2800">
              <a:latin typeface="宋体" charset="-122"/>
            </a:endParaRPr>
          </a:p>
        </p:txBody>
      </p:sp>
      <p:grpSp>
        <p:nvGrpSpPr>
          <p:cNvPr id="34859" name="Group 43"/>
          <p:cNvGrpSpPr>
            <a:grpSpLocks/>
          </p:cNvGrpSpPr>
          <p:nvPr/>
        </p:nvGrpSpPr>
        <p:grpSpPr bwMode="auto">
          <a:xfrm>
            <a:off x="5181600" y="1196975"/>
            <a:ext cx="2774950" cy="2016125"/>
            <a:chOff x="1383" y="1344"/>
            <a:chExt cx="1748" cy="1270"/>
          </a:xfrm>
        </p:grpSpPr>
        <p:grpSp>
          <p:nvGrpSpPr>
            <p:cNvPr id="34966" name="Group 44"/>
            <p:cNvGrpSpPr>
              <a:grpSpLocks/>
            </p:cNvGrpSpPr>
            <p:nvPr/>
          </p:nvGrpSpPr>
          <p:grpSpPr bwMode="auto">
            <a:xfrm>
              <a:off x="1519" y="1568"/>
              <a:ext cx="1612" cy="819"/>
              <a:chOff x="1519" y="1568"/>
              <a:chExt cx="1612" cy="819"/>
            </a:xfrm>
          </p:grpSpPr>
          <p:sp>
            <p:nvSpPr>
              <p:cNvPr id="34975" name="Rectangle 45"/>
              <p:cNvSpPr>
                <a:spLocks noChangeArrowheads="1"/>
              </p:cNvSpPr>
              <p:nvPr/>
            </p:nvSpPr>
            <p:spPr bwMode="auto">
              <a:xfrm>
                <a:off x="1610" y="1570"/>
                <a:ext cx="1497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76" name="Text Box 46"/>
              <p:cNvSpPr txBox="1">
                <a:spLocks noChangeArrowheads="1"/>
              </p:cNvSpPr>
              <p:nvPr/>
            </p:nvSpPr>
            <p:spPr bwMode="auto">
              <a:xfrm>
                <a:off x="1725" y="1568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0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1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4977" name="Text Box 47"/>
              <p:cNvSpPr txBox="1">
                <a:spLocks noChangeArrowheads="1"/>
              </p:cNvSpPr>
              <p:nvPr/>
            </p:nvSpPr>
            <p:spPr bwMode="auto">
              <a:xfrm>
                <a:off x="1928" y="209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4978" name="Text Box 48"/>
              <p:cNvSpPr txBox="1">
                <a:spLocks noChangeArrowheads="1"/>
              </p:cNvSpPr>
              <p:nvPr/>
            </p:nvSpPr>
            <p:spPr bwMode="auto">
              <a:xfrm>
                <a:off x="2562" y="209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34979" name="Text Box 49"/>
              <p:cNvSpPr txBox="1">
                <a:spLocks noChangeArrowheads="1"/>
              </p:cNvSpPr>
              <p:nvPr/>
            </p:nvSpPr>
            <p:spPr bwMode="auto">
              <a:xfrm>
                <a:off x="1519" y="197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4980" name="Text Box 5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B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34967" name="Line 51"/>
            <p:cNvSpPr>
              <a:spLocks noChangeShapeType="1"/>
            </p:cNvSpPr>
            <p:nvPr/>
          </p:nvSpPr>
          <p:spPr bwMode="auto">
            <a:xfrm>
              <a:off x="2109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8" name="Line 52"/>
            <p:cNvSpPr>
              <a:spLocks noChangeShapeType="1"/>
            </p:cNvSpPr>
            <p:nvPr/>
          </p:nvSpPr>
          <p:spPr bwMode="auto">
            <a:xfrm>
              <a:off x="2752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9" name="Line 53"/>
            <p:cNvSpPr>
              <a:spLocks noChangeShapeType="1"/>
            </p:cNvSpPr>
            <p:nvPr/>
          </p:nvSpPr>
          <p:spPr bwMode="auto">
            <a:xfrm>
              <a:off x="1928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0" name="Line 54"/>
            <p:cNvSpPr>
              <a:spLocks noChangeShapeType="1"/>
            </p:cNvSpPr>
            <p:nvPr/>
          </p:nvSpPr>
          <p:spPr bwMode="auto">
            <a:xfrm>
              <a:off x="2245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1" name="Line 55"/>
            <p:cNvSpPr>
              <a:spLocks noChangeShapeType="1"/>
            </p:cNvSpPr>
            <p:nvPr/>
          </p:nvSpPr>
          <p:spPr bwMode="auto">
            <a:xfrm>
              <a:off x="2562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2" name="Line 56"/>
            <p:cNvSpPr>
              <a:spLocks noChangeShapeType="1"/>
            </p:cNvSpPr>
            <p:nvPr/>
          </p:nvSpPr>
          <p:spPr bwMode="auto">
            <a:xfrm>
              <a:off x="2880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3" name="Line 57"/>
            <p:cNvSpPr>
              <a:spLocks noChangeShapeType="1"/>
            </p:cNvSpPr>
            <p:nvPr/>
          </p:nvSpPr>
          <p:spPr bwMode="auto">
            <a:xfrm>
              <a:off x="1383" y="1843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4" name="Line 58"/>
            <p:cNvSpPr>
              <a:spLocks noChangeShapeType="1"/>
            </p:cNvSpPr>
            <p:nvPr/>
          </p:nvSpPr>
          <p:spPr bwMode="auto">
            <a:xfrm>
              <a:off x="1383" y="2115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78" name="Group 62"/>
          <p:cNvGrpSpPr>
            <a:grpSpLocks/>
          </p:cNvGrpSpPr>
          <p:nvPr/>
        </p:nvGrpSpPr>
        <p:grpSpPr bwMode="auto">
          <a:xfrm>
            <a:off x="5173663" y="1295400"/>
            <a:ext cx="901700" cy="693738"/>
            <a:chOff x="3259" y="997"/>
            <a:chExt cx="568" cy="437"/>
          </a:xfrm>
        </p:grpSpPr>
        <p:sp>
          <p:nvSpPr>
            <p:cNvPr id="34963" name="Line 59"/>
            <p:cNvSpPr>
              <a:spLocks noChangeShapeType="1"/>
            </p:cNvSpPr>
            <p:nvPr/>
          </p:nvSpPr>
          <p:spPr bwMode="auto">
            <a:xfrm>
              <a:off x="3259" y="1026"/>
              <a:ext cx="54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4" name="Line 60"/>
            <p:cNvSpPr>
              <a:spLocks noChangeShapeType="1"/>
            </p:cNvSpPr>
            <p:nvPr/>
          </p:nvSpPr>
          <p:spPr bwMode="auto">
            <a:xfrm flipV="1">
              <a:off x="3264" y="1026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5" name="Oval 61"/>
            <p:cNvSpPr>
              <a:spLocks noChangeArrowheads="1"/>
            </p:cNvSpPr>
            <p:nvPr/>
          </p:nvSpPr>
          <p:spPr bwMode="auto">
            <a:xfrm>
              <a:off x="3782" y="99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061" name="Group 245"/>
          <p:cNvGrpSpPr>
            <a:grpSpLocks/>
          </p:cNvGrpSpPr>
          <p:nvPr/>
        </p:nvGrpSpPr>
        <p:grpSpPr bwMode="auto">
          <a:xfrm>
            <a:off x="534988" y="3429000"/>
            <a:ext cx="7632700" cy="519113"/>
            <a:chOff x="337" y="2160"/>
            <a:chExt cx="4808" cy="327"/>
          </a:xfrm>
        </p:grpSpPr>
        <p:sp>
          <p:nvSpPr>
            <p:cNvPr id="34895" name="Text Box 126"/>
            <p:cNvSpPr txBox="1">
              <a:spLocks noChangeArrowheads="1"/>
            </p:cNvSpPr>
            <p:nvPr/>
          </p:nvSpPr>
          <p:spPr bwMode="auto">
            <a:xfrm>
              <a:off x="337" y="2160"/>
              <a:ext cx="4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latin typeface="Times New Roman" pitchFamily="18" charset="0"/>
                </a:rPr>
                <a:t>A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grpSp>
          <p:nvGrpSpPr>
            <p:cNvPr id="34896" name="Group 72"/>
            <p:cNvGrpSpPr>
              <a:grpSpLocks/>
            </p:cNvGrpSpPr>
            <p:nvPr/>
          </p:nvGrpSpPr>
          <p:grpSpPr bwMode="auto">
            <a:xfrm>
              <a:off x="791" y="2206"/>
              <a:ext cx="4354" cy="226"/>
              <a:chOff x="748" y="2886"/>
              <a:chExt cx="4354" cy="226"/>
            </a:xfrm>
          </p:grpSpPr>
          <p:grpSp>
            <p:nvGrpSpPr>
              <p:cNvPr id="34897" name="Group 73"/>
              <p:cNvGrpSpPr>
                <a:grpSpLocks/>
              </p:cNvGrpSpPr>
              <p:nvPr/>
            </p:nvGrpSpPr>
            <p:grpSpPr bwMode="auto">
              <a:xfrm>
                <a:off x="748" y="2886"/>
                <a:ext cx="1815" cy="226"/>
                <a:chOff x="748" y="2886"/>
                <a:chExt cx="1815" cy="226"/>
              </a:xfrm>
            </p:grpSpPr>
            <p:grpSp>
              <p:nvGrpSpPr>
                <p:cNvPr id="34936" name="Group 74"/>
                <p:cNvGrpSpPr>
                  <a:grpSpLocks/>
                </p:cNvGrpSpPr>
                <p:nvPr/>
              </p:nvGrpSpPr>
              <p:grpSpPr bwMode="auto">
                <a:xfrm>
                  <a:off x="748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495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5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60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6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62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954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5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6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8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937" name="Group 85"/>
                <p:cNvGrpSpPr>
                  <a:grpSpLocks/>
                </p:cNvGrpSpPr>
                <p:nvPr/>
              </p:nvGrpSpPr>
              <p:grpSpPr bwMode="auto">
                <a:xfrm>
                  <a:off x="1474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4943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4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0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52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944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4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46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47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48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938" name="Group 96"/>
                <p:cNvGrpSpPr>
                  <a:grpSpLocks/>
                </p:cNvGrpSpPr>
                <p:nvPr/>
              </p:nvGrpSpPr>
              <p:grpSpPr bwMode="auto">
                <a:xfrm>
                  <a:off x="2199" y="2886"/>
                  <a:ext cx="364" cy="226"/>
                  <a:chOff x="1065" y="2886"/>
                  <a:chExt cx="364" cy="226"/>
                </a:xfrm>
              </p:grpSpPr>
              <p:sp>
                <p:nvSpPr>
                  <p:cNvPr id="34939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3101"/>
                    <a:ext cx="2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40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7" y="2886"/>
                    <a:ext cx="0" cy="223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4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886"/>
                    <a:ext cx="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42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88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898" name="Group 101"/>
              <p:cNvGrpSpPr>
                <a:grpSpLocks/>
              </p:cNvGrpSpPr>
              <p:nvPr/>
            </p:nvGrpSpPr>
            <p:grpSpPr bwMode="auto">
              <a:xfrm>
                <a:off x="2562" y="2886"/>
                <a:ext cx="1815" cy="226"/>
                <a:chOff x="748" y="2886"/>
                <a:chExt cx="1815" cy="226"/>
              </a:xfrm>
            </p:grpSpPr>
            <p:grpSp>
              <p:nvGrpSpPr>
                <p:cNvPr id="34909" name="Group 102"/>
                <p:cNvGrpSpPr>
                  <a:grpSpLocks/>
                </p:cNvGrpSpPr>
                <p:nvPr/>
              </p:nvGrpSpPr>
              <p:grpSpPr bwMode="auto">
                <a:xfrm>
                  <a:off x="748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4926" name="Group 103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3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33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3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35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927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2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9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30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31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910" name="Group 113"/>
                <p:cNvGrpSpPr>
                  <a:grpSpLocks/>
                </p:cNvGrpSpPr>
                <p:nvPr/>
              </p:nvGrpSpPr>
              <p:grpSpPr bwMode="auto">
                <a:xfrm>
                  <a:off x="1474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4916" name="Group 114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2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3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5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4917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4918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19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0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921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4911" name="Group 124"/>
                <p:cNvGrpSpPr>
                  <a:grpSpLocks/>
                </p:cNvGrpSpPr>
                <p:nvPr/>
              </p:nvGrpSpPr>
              <p:grpSpPr bwMode="auto">
                <a:xfrm>
                  <a:off x="2199" y="2886"/>
                  <a:ext cx="364" cy="226"/>
                  <a:chOff x="1065" y="2886"/>
                  <a:chExt cx="364" cy="226"/>
                </a:xfrm>
              </p:grpSpPr>
              <p:sp>
                <p:nvSpPr>
                  <p:cNvPr id="34912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3101"/>
                    <a:ext cx="2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13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7" y="2886"/>
                    <a:ext cx="0" cy="223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14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886"/>
                    <a:ext cx="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15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88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4899" name="Group 129"/>
              <p:cNvGrpSpPr>
                <a:grpSpLocks/>
              </p:cNvGrpSpPr>
              <p:nvPr/>
            </p:nvGrpSpPr>
            <p:grpSpPr bwMode="auto">
              <a:xfrm>
                <a:off x="4376" y="2886"/>
                <a:ext cx="364" cy="226"/>
                <a:chOff x="1065" y="2886"/>
                <a:chExt cx="364" cy="226"/>
              </a:xfrm>
            </p:grpSpPr>
            <p:sp>
              <p:nvSpPr>
                <p:cNvPr id="34905" name="Line 74"/>
                <p:cNvSpPr>
                  <a:spLocks noChangeShapeType="1"/>
                </p:cNvSpPr>
                <p:nvPr/>
              </p:nvSpPr>
              <p:spPr bwMode="auto">
                <a:xfrm>
                  <a:off x="1065" y="310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37" y="2886"/>
                  <a:ext cx="0" cy="223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7" name="Line 77"/>
                <p:cNvSpPr>
                  <a:spLocks noChangeShapeType="1"/>
                </p:cNvSpPr>
                <p:nvPr/>
              </p:nvSpPr>
              <p:spPr bwMode="auto">
                <a:xfrm>
                  <a:off x="1337" y="2886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429" y="288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900" name="Group 134"/>
              <p:cNvGrpSpPr>
                <a:grpSpLocks/>
              </p:cNvGrpSpPr>
              <p:nvPr/>
            </p:nvGrpSpPr>
            <p:grpSpPr bwMode="auto">
              <a:xfrm>
                <a:off x="4738" y="2886"/>
                <a:ext cx="364" cy="226"/>
                <a:chOff x="1065" y="2886"/>
                <a:chExt cx="364" cy="226"/>
              </a:xfrm>
            </p:grpSpPr>
            <p:sp>
              <p:nvSpPr>
                <p:cNvPr id="34901" name="Line 74"/>
                <p:cNvSpPr>
                  <a:spLocks noChangeShapeType="1"/>
                </p:cNvSpPr>
                <p:nvPr/>
              </p:nvSpPr>
              <p:spPr bwMode="auto">
                <a:xfrm>
                  <a:off x="1065" y="310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2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37" y="2886"/>
                  <a:ext cx="0" cy="223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3" name="Line 77"/>
                <p:cNvSpPr>
                  <a:spLocks noChangeShapeType="1"/>
                </p:cNvSpPr>
                <p:nvPr/>
              </p:nvSpPr>
              <p:spPr bwMode="auto">
                <a:xfrm>
                  <a:off x="1337" y="2886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429" y="288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5062" name="Group 246"/>
          <p:cNvGrpSpPr>
            <a:grpSpLocks/>
          </p:cNvGrpSpPr>
          <p:nvPr/>
        </p:nvGrpSpPr>
        <p:grpSpPr bwMode="auto">
          <a:xfrm>
            <a:off x="490538" y="4149725"/>
            <a:ext cx="7681912" cy="1984375"/>
            <a:chOff x="309" y="2614"/>
            <a:chExt cx="4839" cy="1250"/>
          </a:xfrm>
        </p:grpSpPr>
        <p:grpSp>
          <p:nvGrpSpPr>
            <p:cNvPr id="34833" name="Group 140"/>
            <p:cNvGrpSpPr>
              <a:grpSpLocks/>
            </p:cNvGrpSpPr>
            <p:nvPr/>
          </p:nvGrpSpPr>
          <p:grpSpPr bwMode="auto">
            <a:xfrm>
              <a:off x="794" y="2615"/>
              <a:ext cx="4354" cy="226"/>
              <a:chOff x="839" y="3249"/>
              <a:chExt cx="4354" cy="226"/>
            </a:xfrm>
          </p:grpSpPr>
          <p:grpSp>
            <p:nvGrpSpPr>
              <p:cNvPr id="34865" name="Group 141"/>
              <p:cNvGrpSpPr>
                <a:grpSpLocks/>
              </p:cNvGrpSpPr>
              <p:nvPr/>
            </p:nvGrpSpPr>
            <p:grpSpPr bwMode="auto">
              <a:xfrm>
                <a:off x="839" y="3249"/>
                <a:ext cx="726" cy="226"/>
                <a:chOff x="839" y="3249"/>
                <a:chExt cx="726" cy="226"/>
              </a:xfrm>
            </p:grpSpPr>
            <p:sp>
              <p:nvSpPr>
                <p:cNvPr id="34891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3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6" name="Group 146"/>
              <p:cNvGrpSpPr>
                <a:grpSpLocks/>
              </p:cNvGrpSpPr>
              <p:nvPr/>
            </p:nvGrpSpPr>
            <p:grpSpPr bwMode="auto">
              <a:xfrm>
                <a:off x="1565" y="3249"/>
                <a:ext cx="726" cy="226"/>
                <a:chOff x="839" y="3249"/>
                <a:chExt cx="726" cy="226"/>
              </a:xfrm>
            </p:grpSpPr>
            <p:sp>
              <p:nvSpPr>
                <p:cNvPr id="34887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9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9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7" name="Group 151"/>
              <p:cNvGrpSpPr>
                <a:grpSpLocks/>
              </p:cNvGrpSpPr>
              <p:nvPr/>
            </p:nvGrpSpPr>
            <p:grpSpPr bwMode="auto">
              <a:xfrm>
                <a:off x="2290" y="3249"/>
                <a:ext cx="726" cy="226"/>
                <a:chOff x="839" y="3249"/>
                <a:chExt cx="726" cy="226"/>
              </a:xfrm>
            </p:grpSpPr>
            <p:sp>
              <p:nvSpPr>
                <p:cNvPr id="34883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5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8" name="Group 156"/>
              <p:cNvGrpSpPr>
                <a:grpSpLocks/>
              </p:cNvGrpSpPr>
              <p:nvPr/>
            </p:nvGrpSpPr>
            <p:grpSpPr bwMode="auto">
              <a:xfrm>
                <a:off x="3016" y="3249"/>
                <a:ext cx="726" cy="226"/>
                <a:chOff x="839" y="3249"/>
                <a:chExt cx="726" cy="226"/>
              </a:xfrm>
            </p:grpSpPr>
            <p:sp>
              <p:nvSpPr>
                <p:cNvPr id="34879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1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8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9" name="Group 161"/>
              <p:cNvGrpSpPr>
                <a:grpSpLocks/>
              </p:cNvGrpSpPr>
              <p:nvPr/>
            </p:nvGrpSpPr>
            <p:grpSpPr bwMode="auto">
              <a:xfrm>
                <a:off x="3741" y="3249"/>
                <a:ext cx="726" cy="226"/>
                <a:chOff x="839" y="3249"/>
                <a:chExt cx="726" cy="226"/>
              </a:xfrm>
            </p:grpSpPr>
            <p:sp>
              <p:nvSpPr>
                <p:cNvPr id="34875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7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70" name="Group 166"/>
              <p:cNvGrpSpPr>
                <a:grpSpLocks/>
              </p:cNvGrpSpPr>
              <p:nvPr/>
            </p:nvGrpSpPr>
            <p:grpSpPr bwMode="auto">
              <a:xfrm>
                <a:off x="4467" y="3249"/>
                <a:ext cx="726" cy="226"/>
                <a:chOff x="839" y="3249"/>
                <a:chExt cx="726" cy="226"/>
              </a:xfrm>
            </p:grpSpPr>
            <p:sp>
              <p:nvSpPr>
                <p:cNvPr id="34871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3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34" name="Text Box 171"/>
            <p:cNvSpPr txBox="1">
              <a:spLocks noChangeArrowheads="1"/>
            </p:cNvSpPr>
            <p:nvPr/>
          </p:nvSpPr>
          <p:spPr bwMode="auto">
            <a:xfrm>
              <a:off x="314" y="261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34835" name="Group 217"/>
            <p:cNvGrpSpPr>
              <a:grpSpLocks/>
            </p:cNvGrpSpPr>
            <p:nvPr/>
          </p:nvGrpSpPr>
          <p:grpSpPr bwMode="auto">
            <a:xfrm>
              <a:off x="311" y="2931"/>
              <a:ext cx="4834" cy="289"/>
              <a:chOff x="314" y="2960"/>
              <a:chExt cx="4834" cy="289"/>
            </a:xfrm>
          </p:grpSpPr>
          <p:sp>
            <p:nvSpPr>
              <p:cNvPr id="34852" name="Text Box 204"/>
              <p:cNvSpPr txBox="1">
                <a:spLocks noChangeArrowheads="1"/>
              </p:cNvSpPr>
              <p:nvPr/>
            </p:nvSpPr>
            <p:spPr bwMode="auto">
              <a:xfrm>
                <a:off x="314" y="2961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4853" name="Group 216"/>
              <p:cNvGrpSpPr>
                <a:grpSpLocks/>
              </p:cNvGrpSpPr>
              <p:nvPr/>
            </p:nvGrpSpPr>
            <p:grpSpPr bwMode="auto">
              <a:xfrm>
                <a:off x="794" y="2960"/>
                <a:ext cx="4354" cy="228"/>
                <a:chOff x="794" y="2960"/>
                <a:chExt cx="4354" cy="228"/>
              </a:xfrm>
            </p:grpSpPr>
            <p:grpSp>
              <p:nvGrpSpPr>
                <p:cNvPr id="34854" name="Group 205"/>
                <p:cNvGrpSpPr>
                  <a:grpSpLocks/>
                </p:cNvGrpSpPr>
                <p:nvPr/>
              </p:nvGrpSpPr>
              <p:grpSpPr bwMode="auto">
                <a:xfrm>
                  <a:off x="794" y="2962"/>
                  <a:ext cx="1451" cy="226"/>
                  <a:chOff x="794" y="2962"/>
                  <a:chExt cx="1451" cy="226"/>
                </a:xfrm>
              </p:grpSpPr>
              <p:sp>
                <p:nvSpPr>
                  <p:cNvPr id="34861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794" y="3188"/>
                    <a:ext cx="72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2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5" y="2962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3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2962"/>
                    <a:ext cx="72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4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0" y="2962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55" name="Group 206"/>
                <p:cNvGrpSpPr>
                  <a:grpSpLocks/>
                </p:cNvGrpSpPr>
                <p:nvPr/>
              </p:nvGrpSpPr>
              <p:grpSpPr bwMode="auto">
                <a:xfrm>
                  <a:off x="2245" y="2960"/>
                  <a:ext cx="1451" cy="226"/>
                  <a:chOff x="794" y="2962"/>
                  <a:chExt cx="1451" cy="226"/>
                </a:xfrm>
              </p:grpSpPr>
              <p:sp>
                <p:nvSpPr>
                  <p:cNvPr id="3485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794" y="3188"/>
                    <a:ext cx="72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45" y="2962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519" y="2962"/>
                    <a:ext cx="72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0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0" y="2962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56" name="Line 74"/>
                <p:cNvSpPr>
                  <a:spLocks noChangeShapeType="1"/>
                </p:cNvSpPr>
                <p:nvPr/>
              </p:nvSpPr>
              <p:spPr bwMode="auto">
                <a:xfrm>
                  <a:off x="3699" y="3186"/>
                  <a:ext cx="1449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36" name="Group 234"/>
            <p:cNvGrpSpPr>
              <a:grpSpLocks/>
            </p:cNvGrpSpPr>
            <p:nvPr/>
          </p:nvGrpSpPr>
          <p:grpSpPr bwMode="auto">
            <a:xfrm>
              <a:off x="309" y="3249"/>
              <a:ext cx="4839" cy="298"/>
              <a:chOff x="309" y="3285"/>
              <a:chExt cx="4839" cy="298"/>
            </a:xfrm>
          </p:grpSpPr>
          <p:sp>
            <p:nvSpPr>
              <p:cNvPr id="34845" name="Text Box 219"/>
              <p:cNvSpPr txBox="1">
                <a:spLocks noChangeArrowheads="1"/>
              </p:cNvSpPr>
              <p:nvPr/>
            </p:nvSpPr>
            <p:spPr bwMode="auto">
              <a:xfrm>
                <a:off x="309" y="3295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  <p:grpSp>
            <p:nvGrpSpPr>
              <p:cNvPr id="34846" name="Group 233"/>
              <p:cNvGrpSpPr>
                <a:grpSpLocks/>
              </p:cNvGrpSpPr>
              <p:nvPr/>
            </p:nvGrpSpPr>
            <p:grpSpPr bwMode="auto">
              <a:xfrm>
                <a:off x="794" y="3285"/>
                <a:ext cx="4354" cy="226"/>
                <a:chOff x="794" y="3285"/>
                <a:chExt cx="4354" cy="226"/>
              </a:xfrm>
            </p:grpSpPr>
            <p:sp>
              <p:nvSpPr>
                <p:cNvPr id="34847" name="Line 74"/>
                <p:cNvSpPr>
                  <a:spLocks noChangeShapeType="1"/>
                </p:cNvSpPr>
                <p:nvPr/>
              </p:nvSpPr>
              <p:spPr bwMode="auto">
                <a:xfrm>
                  <a:off x="794" y="3511"/>
                  <a:ext cx="145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45" y="328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Line 74"/>
                <p:cNvSpPr>
                  <a:spLocks noChangeShapeType="1"/>
                </p:cNvSpPr>
                <p:nvPr/>
              </p:nvSpPr>
              <p:spPr bwMode="auto">
                <a:xfrm>
                  <a:off x="2245" y="3285"/>
                  <a:ext cx="1451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699" y="3285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1" name="Line 74"/>
                <p:cNvSpPr>
                  <a:spLocks noChangeShapeType="1"/>
                </p:cNvSpPr>
                <p:nvPr/>
              </p:nvSpPr>
              <p:spPr bwMode="auto">
                <a:xfrm>
                  <a:off x="3699" y="3509"/>
                  <a:ext cx="1449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37" name="Group 244"/>
            <p:cNvGrpSpPr>
              <a:grpSpLocks/>
            </p:cNvGrpSpPr>
            <p:nvPr/>
          </p:nvGrpSpPr>
          <p:grpSpPr bwMode="auto">
            <a:xfrm>
              <a:off x="309" y="3566"/>
              <a:ext cx="4839" cy="298"/>
              <a:chOff x="309" y="3566"/>
              <a:chExt cx="4839" cy="298"/>
            </a:xfrm>
          </p:grpSpPr>
          <p:sp>
            <p:nvSpPr>
              <p:cNvPr id="34838" name="Text Box 236"/>
              <p:cNvSpPr txBox="1">
                <a:spLocks noChangeArrowheads="1"/>
              </p:cNvSpPr>
              <p:nvPr/>
            </p:nvSpPr>
            <p:spPr bwMode="auto">
              <a:xfrm>
                <a:off x="309" y="3576"/>
                <a:ext cx="48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  <p:grpSp>
            <p:nvGrpSpPr>
              <p:cNvPr id="34839" name="Group 243"/>
              <p:cNvGrpSpPr>
                <a:grpSpLocks/>
              </p:cNvGrpSpPr>
              <p:nvPr/>
            </p:nvGrpSpPr>
            <p:grpSpPr bwMode="auto">
              <a:xfrm>
                <a:off x="794" y="3566"/>
                <a:ext cx="4354" cy="227"/>
                <a:chOff x="794" y="3566"/>
                <a:chExt cx="4354" cy="227"/>
              </a:xfrm>
            </p:grpSpPr>
            <p:sp>
              <p:nvSpPr>
                <p:cNvPr id="34840" name="Line 74"/>
                <p:cNvSpPr>
                  <a:spLocks noChangeShapeType="1"/>
                </p:cNvSpPr>
                <p:nvPr/>
              </p:nvSpPr>
              <p:spPr bwMode="auto">
                <a:xfrm>
                  <a:off x="794" y="3792"/>
                  <a:ext cx="290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1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4422" y="3567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2" name="Line 74"/>
                <p:cNvSpPr>
                  <a:spLocks noChangeShapeType="1"/>
                </p:cNvSpPr>
                <p:nvPr/>
              </p:nvSpPr>
              <p:spPr bwMode="auto">
                <a:xfrm>
                  <a:off x="3697" y="3566"/>
                  <a:ext cx="725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3699" y="356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4" name="Line 74"/>
                <p:cNvSpPr>
                  <a:spLocks noChangeShapeType="1"/>
                </p:cNvSpPr>
                <p:nvPr/>
              </p:nvSpPr>
              <p:spPr bwMode="auto">
                <a:xfrm>
                  <a:off x="4422" y="3790"/>
                  <a:ext cx="72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063" name="Line 247"/>
          <p:cNvSpPr>
            <a:spLocks noChangeShapeType="1"/>
          </p:cNvSpPr>
          <p:nvPr/>
        </p:nvSpPr>
        <p:spPr bwMode="auto">
          <a:xfrm>
            <a:off x="7019925" y="36195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064" name="Text Box 248"/>
          <p:cNvSpPr txBox="1">
            <a:spLocks noChangeArrowheads="1"/>
          </p:cNvSpPr>
          <p:nvPr/>
        </p:nvSpPr>
        <p:spPr bwMode="auto">
          <a:xfrm>
            <a:off x="1044575" y="1628775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、分频器</a:t>
            </a:r>
          </a:p>
        </p:txBody>
      </p:sp>
      <p:sp>
        <p:nvSpPr>
          <p:cNvPr id="35065" name="Text Box 249"/>
          <p:cNvSpPr txBox="1">
            <a:spLocks noChangeArrowheads="1"/>
          </p:cNvSpPr>
          <p:nvPr/>
        </p:nvSpPr>
        <p:spPr bwMode="auto">
          <a:xfrm>
            <a:off x="1547813" y="2133600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/>
              <a:t>：</a:t>
            </a:r>
            <a:r>
              <a:rPr lang="zh-CN" altLang="en-US">
                <a:solidFill>
                  <a:schemeClr val="folHlink"/>
                </a:solidFill>
              </a:rPr>
              <a:t>二分频</a:t>
            </a:r>
            <a:r>
              <a:rPr lang="zh-CN" altLang="en-US"/>
              <a:t>输出</a:t>
            </a:r>
          </a:p>
        </p:txBody>
      </p:sp>
      <p:sp>
        <p:nvSpPr>
          <p:cNvPr id="35066" name="Text Box 250"/>
          <p:cNvSpPr txBox="1">
            <a:spLocks noChangeArrowheads="1"/>
          </p:cNvSpPr>
          <p:nvPr/>
        </p:nvSpPr>
        <p:spPr bwMode="auto">
          <a:xfrm>
            <a:off x="1547813" y="2540000"/>
            <a:ext cx="2611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/>
              <a:t>：</a:t>
            </a:r>
            <a:r>
              <a:rPr lang="zh-CN" altLang="en-US">
                <a:solidFill>
                  <a:schemeClr val="folHlink"/>
                </a:solidFill>
              </a:rPr>
              <a:t>十分频</a:t>
            </a:r>
            <a:r>
              <a:rPr lang="zh-CN" altLang="en-US"/>
              <a:t>输出</a:t>
            </a:r>
          </a:p>
        </p:txBody>
      </p:sp>
      <p:grpSp>
        <p:nvGrpSpPr>
          <p:cNvPr id="35072" name="Group 256"/>
          <p:cNvGrpSpPr>
            <a:grpSpLocks/>
          </p:cNvGrpSpPr>
          <p:nvPr/>
        </p:nvGrpSpPr>
        <p:grpSpPr bwMode="auto">
          <a:xfrm>
            <a:off x="6334125" y="3009900"/>
            <a:ext cx="2316163" cy="396875"/>
            <a:chOff x="3990" y="1896"/>
            <a:chExt cx="1459" cy="250"/>
          </a:xfrm>
        </p:grpSpPr>
        <p:sp>
          <p:nvSpPr>
            <p:cNvPr id="34830" name="Text Box 72"/>
            <p:cNvSpPr txBox="1">
              <a:spLocks noChangeArrowheads="1"/>
            </p:cNvSpPr>
            <p:nvPr/>
          </p:nvSpPr>
          <p:spPr bwMode="auto">
            <a:xfrm>
              <a:off x="5074" y="1896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1" name="Line 65"/>
            <p:cNvSpPr>
              <a:spLocks noChangeShapeType="1"/>
            </p:cNvSpPr>
            <p:nvPr/>
          </p:nvSpPr>
          <p:spPr bwMode="auto">
            <a:xfrm>
              <a:off x="3990" y="2024"/>
              <a:ext cx="115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Oval 77"/>
            <p:cNvSpPr>
              <a:spLocks noChangeArrowheads="1"/>
            </p:cNvSpPr>
            <p:nvPr/>
          </p:nvSpPr>
          <p:spPr bwMode="auto">
            <a:xfrm>
              <a:off x="4609" y="2003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 autoUpdateAnimBg="0"/>
      <p:bldP spid="35063" grpId="0" animBg="1"/>
      <p:bldP spid="35064" grpId="0"/>
      <p:bldP spid="35065" grpId="0"/>
      <p:bldP spid="350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十进制计数器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7490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1044575" y="1052513"/>
            <a:ext cx="388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、计数器（例：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60</a:t>
            </a:r>
            <a:r>
              <a:rPr lang="zh-CN" altLang="en-US">
                <a:solidFill>
                  <a:schemeClr val="folHlink"/>
                </a:solidFill>
              </a:rPr>
              <a:t>计数</a:t>
            </a:r>
            <a:r>
              <a:rPr lang="zh-CN" altLang="en-US"/>
              <a:t>）</a:t>
            </a:r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5097463" y="2349500"/>
            <a:ext cx="2808287" cy="2016125"/>
            <a:chOff x="2744" y="1480"/>
            <a:chExt cx="1769" cy="1270"/>
          </a:xfrm>
        </p:grpSpPr>
        <p:grpSp>
          <p:nvGrpSpPr>
            <p:cNvPr id="35903" name="Group 57"/>
            <p:cNvGrpSpPr>
              <a:grpSpLocks/>
            </p:cNvGrpSpPr>
            <p:nvPr/>
          </p:nvGrpSpPr>
          <p:grpSpPr bwMode="auto">
            <a:xfrm>
              <a:off x="2781" y="1480"/>
              <a:ext cx="1732" cy="1270"/>
              <a:chOff x="2493" y="1661"/>
              <a:chExt cx="1732" cy="1270"/>
            </a:xfrm>
          </p:grpSpPr>
          <p:sp>
            <p:nvSpPr>
              <p:cNvPr id="35905" name="Rectangle 43"/>
              <p:cNvSpPr>
                <a:spLocks noChangeArrowheads="1"/>
              </p:cNvSpPr>
              <p:nvPr/>
            </p:nvSpPr>
            <p:spPr bwMode="auto">
              <a:xfrm>
                <a:off x="2493" y="1887"/>
                <a:ext cx="1497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Text Box 44"/>
              <p:cNvSpPr txBox="1">
                <a:spLocks noChangeArrowheads="1"/>
              </p:cNvSpPr>
              <p:nvPr/>
            </p:nvSpPr>
            <p:spPr bwMode="auto">
              <a:xfrm>
                <a:off x="2517" y="1888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3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1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5907" name="Text Box 45"/>
              <p:cNvSpPr txBox="1">
                <a:spLocks noChangeArrowheads="1"/>
              </p:cNvSpPr>
              <p:nvPr/>
            </p:nvSpPr>
            <p:spPr bwMode="auto">
              <a:xfrm>
                <a:off x="2653" y="241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" name="Text Box 46"/>
              <p:cNvSpPr txBox="1">
                <a:spLocks noChangeArrowheads="1"/>
              </p:cNvSpPr>
              <p:nvPr/>
            </p:nvSpPr>
            <p:spPr bwMode="auto">
              <a:xfrm>
                <a:off x="3287" y="241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35909" name="Text Box 47"/>
              <p:cNvSpPr txBox="1">
                <a:spLocks noChangeArrowheads="1"/>
              </p:cNvSpPr>
              <p:nvPr/>
            </p:nvSpPr>
            <p:spPr bwMode="auto">
              <a:xfrm>
                <a:off x="3651" y="229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5910" name="Text Box 48"/>
              <p:cNvSpPr txBox="1">
                <a:spLocks noChangeArrowheads="1"/>
              </p:cNvSpPr>
              <p:nvPr/>
            </p:nvSpPr>
            <p:spPr bwMode="auto">
              <a:xfrm>
                <a:off x="3651" y="2023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B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5911" name="Line 49"/>
              <p:cNvSpPr>
                <a:spLocks noChangeShapeType="1"/>
              </p:cNvSpPr>
              <p:nvPr/>
            </p:nvSpPr>
            <p:spPr bwMode="auto">
              <a:xfrm>
                <a:off x="2843" y="270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2" name="Line 50"/>
              <p:cNvSpPr>
                <a:spLocks noChangeShapeType="1"/>
              </p:cNvSpPr>
              <p:nvPr/>
            </p:nvSpPr>
            <p:spPr bwMode="auto">
              <a:xfrm>
                <a:off x="3486" y="270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51"/>
              <p:cNvSpPr>
                <a:spLocks noChangeShapeType="1"/>
              </p:cNvSpPr>
              <p:nvPr/>
            </p:nvSpPr>
            <p:spPr bwMode="auto">
              <a:xfrm>
                <a:off x="2704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4" name="Line 52"/>
              <p:cNvSpPr>
                <a:spLocks noChangeShapeType="1"/>
              </p:cNvSpPr>
              <p:nvPr/>
            </p:nvSpPr>
            <p:spPr bwMode="auto">
              <a:xfrm>
                <a:off x="3021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5" name="Line 53"/>
              <p:cNvSpPr>
                <a:spLocks noChangeShapeType="1"/>
              </p:cNvSpPr>
              <p:nvPr/>
            </p:nvSpPr>
            <p:spPr bwMode="auto">
              <a:xfrm>
                <a:off x="3338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54"/>
              <p:cNvSpPr>
                <a:spLocks noChangeShapeType="1"/>
              </p:cNvSpPr>
              <p:nvPr/>
            </p:nvSpPr>
            <p:spPr bwMode="auto">
              <a:xfrm>
                <a:off x="3656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55"/>
              <p:cNvSpPr>
                <a:spLocks noChangeShapeType="1"/>
              </p:cNvSpPr>
              <p:nvPr/>
            </p:nvSpPr>
            <p:spPr bwMode="auto">
              <a:xfrm>
                <a:off x="3998" y="2160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18" name="Line 56"/>
              <p:cNvSpPr>
                <a:spLocks noChangeShapeType="1"/>
              </p:cNvSpPr>
              <p:nvPr/>
            </p:nvSpPr>
            <p:spPr bwMode="auto">
              <a:xfrm>
                <a:off x="3998" y="2432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04" name="Text Box 59"/>
            <p:cNvSpPr txBox="1">
              <a:spLocks noChangeArrowheads="1"/>
            </p:cNvSpPr>
            <p:nvPr/>
          </p:nvSpPr>
          <p:spPr bwMode="auto">
            <a:xfrm>
              <a:off x="2744" y="197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solidFill>
                    <a:srgbClr val="FF0000"/>
                  </a:solidFill>
                </a:rPr>
                <a:t>个位</a:t>
              </a:r>
            </a:p>
          </p:txBody>
        </p:sp>
      </p:grpSp>
      <p:grpSp>
        <p:nvGrpSpPr>
          <p:cNvPr id="35901" name="Group 61"/>
          <p:cNvGrpSpPr>
            <a:grpSpLocks/>
          </p:cNvGrpSpPr>
          <p:nvPr/>
        </p:nvGrpSpPr>
        <p:grpSpPr bwMode="auto">
          <a:xfrm>
            <a:off x="1619250" y="2349500"/>
            <a:ext cx="2808288" cy="2016125"/>
            <a:chOff x="2744" y="1480"/>
            <a:chExt cx="1769" cy="1270"/>
          </a:xfrm>
        </p:grpSpPr>
        <p:grpSp>
          <p:nvGrpSpPr>
            <p:cNvPr id="35887" name="Group 62"/>
            <p:cNvGrpSpPr>
              <a:grpSpLocks/>
            </p:cNvGrpSpPr>
            <p:nvPr/>
          </p:nvGrpSpPr>
          <p:grpSpPr bwMode="auto">
            <a:xfrm>
              <a:off x="2781" y="1480"/>
              <a:ext cx="1732" cy="1270"/>
              <a:chOff x="2493" y="1661"/>
              <a:chExt cx="1732" cy="1270"/>
            </a:xfrm>
          </p:grpSpPr>
          <p:sp>
            <p:nvSpPr>
              <p:cNvPr id="35889" name="Rectangle 63"/>
              <p:cNvSpPr>
                <a:spLocks noChangeArrowheads="1"/>
              </p:cNvSpPr>
              <p:nvPr/>
            </p:nvSpPr>
            <p:spPr bwMode="auto">
              <a:xfrm>
                <a:off x="2493" y="1887"/>
                <a:ext cx="1497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Text Box 64"/>
              <p:cNvSpPr txBox="1">
                <a:spLocks noChangeArrowheads="1"/>
              </p:cNvSpPr>
              <p:nvPr/>
            </p:nvSpPr>
            <p:spPr bwMode="auto">
              <a:xfrm>
                <a:off x="2517" y="1888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3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1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5891" name="Text Box 65"/>
              <p:cNvSpPr txBox="1">
                <a:spLocks noChangeArrowheads="1"/>
              </p:cNvSpPr>
              <p:nvPr/>
            </p:nvSpPr>
            <p:spPr bwMode="auto">
              <a:xfrm>
                <a:off x="2653" y="241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5892" name="Text Box 66"/>
              <p:cNvSpPr txBox="1">
                <a:spLocks noChangeArrowheads="1"/>
              </p:cNvSpPr>
              <p:nvPr/>
            </p:nvSpPr>
            <p:spPr bwMode="auto">
              <a:xfrm>
                <a:off x="3287" y="241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35893" name="Text Box 67"/>
              <p:cNvSpPr txBox="1">
                <a:spLocks noChangeArrowheads="1"/>
              </p:cNvSpPr>
              <p:nvPr/>
            </p:nvSpPr>
            <p:spPr bwMode="auto">
              <a:xfrm>
                <a:off x="3651" y="229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5894" name="Text Box 68"/>
              <p:cNvSpPr txBox="1">
                <a:spLocks noChangeArrowheads="1"/>
              </p:cNvSpPr>
              <p:nvPr/>
            </p:nvSpPr>
            <p:spPr bwMode="auto">
              <a:xfrm>
                <a:off x="3651" y="2023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B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5895" name="Line 69"/>
              <p:cNvSpPr>
                <a:spLocks noChangeShapeType="1"/>
              </p:cNvSpPr>
              <p:nvPr/>
            </p:nvSpPr>
            <p:spPr bwMode="auto">
              <a:xfrm>
                <a:off x="2843" y="270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6" name="Line 70"/>
              <p:cNvSpPr>
                <a:spLocks noChangeShapeType="1"/>
              </p:cNvSpPr>
              <p:nvPr/>
            </p:nvSpPr>
            <p:spPr bwMode="auto">
              <a:xfrm>
                <a:off x="3486" y="270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7" name="Line 71"/>
              <p:cNvSpPr>
                <a:spLocks noChangeShapeType="1"/>
              </p:cNvSpPr>
              <p:nvPr/>
            </p:nvSpPr>
            <p:spPr bwMode="auto">
              <a:xfrm>
                <a:off x="2704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8" name="Line 72"/>
              <p:cNvSpPr>
                <a:spLocks noChangeShapeType="1"/>
              </p:cNvSpPr>
              <p:nvPr/>
            </p:nvSpPr>
            <p:spPr bwMode="auto">
              <a:xfrm>
                <a:off x="3021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9" name="Line 73"/>
              <p:cNvSpPr>
                <a:spLocks noChangeShapeType="1"/>
              </p:cNvSpPr>
              <p:nvPr/>
            </p:nvSpPr>
            <p:spPr bwMode="auto">
              <a:xfrm>
                <a:off x="3338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74"/>
              <p:cNvSpPr>
                <a:spLocks noChangeShapeType="1"/>
              </p:cNvSpPr>
              <p:nvPr/>
            </p:nvSpPr>
            <p:spPr bwMode="auto">
              <a:xfrm>
                <a:off x="3656" y="1661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75"/>
              <p:cNvSpPr>
                <a:spLocks noChangeShapeType="1"/>
              </p:cNvSpPr>
              <p:nvPr/>
            </p:nvSpPr>
            <p:spPr bwMode="auto">
              <a:xfrm>
                <a:off x="3998" y="2160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02" name="Line 76"/>
              <p:cNvSpPr>
                <a:spLocks noChangeShapeType="1"/>
              </p:cNvSpPr>
              <p:nvPr/>
            </p:nvSpPr>
            <p:spPr bwMode="auto">
              <a:xfrm>
                <a:off x="3998" y="2432"/>
                <a:ext cx="2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888" name="Text Box 77"/>
            <p:cNvSpPr txBox="1">
              <a:spLocks noChangeArrowheads="1"/>
            </p:cNvSpPr>
            <p:nvPr/>
          </p:nvSpPr>
          <p:spPr bwMode="auto">
            <a:xfrm>
              <a:off x="2744" y="1979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solidFill>
                    <a:srgbClr val="FF0000"/>
                  </a:solidFill>
                </a:rPr>
                <a:t>十位</a:t>
              </a:r>
            </a:p>
          </p:txBody>
        </p:sp>
      </p:grpSp>
      <p:grpSp>
        <p:nvGrpSpPr>
          <p:cNvPr id="35922" name="Group 82"/>
          <p:cNvGrpSpPr>
            <a:grpSpLocks/>
          </p:cNvGrpSpPr>
          <p:nvPr/>
        </p:nvGrpSpPr>
        <p:grpSpPr bwMode="auto">
          <a:xfrm>
            <a:off x="6970713" y="2446338"/>
            <a:ext cx="928687" cy="685800"/>
            <a:chOff x="4374" y="1546"/>
            <a:chExt cx="585" cy="432"/>
          </a:xfrm>
        </p:grpSpPr>
        <p:sp>
          <p:nvSpPr>
            <p:cNvPr id="35884" name="Line 79"/>
            <p:cNvSpPr>
              <a:spLocks noChangeShapeType="1"/>
            </p:cNvSpPr>
            <p:nvPr/>
          </p:nvSpPr>
          <p:spPr bwMode="auto">
            <a:xfrm>
              <a:off x="4414" y="1570"/>
              <a:ext cx="54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Line 80"/>
            <p:cNvSpPr>
              <a:spLocks noChangeShapeType="1"/>
            </p:cNvSpPr>
            <p:nvPr/>
          </p:nvSpPr>
          <p:spPr bwMode="auto">
            <a:xfrm flipV="1">
              <a:off x="4958" y="1570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Oval 81"/>
            <p:cNvSpPr>
              <a:spLocks noChangeArrowheads="1"/>
            </p:cNvSpPr>
            <p:nvPr/>
          </p:nvSpPr>
          <p:spPr bwMode="auto">
            <a:xfrm>
              <a:off x="4374" y="154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23" name="Group 83"/>
          <p:cNvGrpSpPr>
            <a:grpSpLocks/>
          </p:cNvGrpSpPr>
          <p:nvPr/>
        </p:nvGrpSpPr>
        <p:grpSpPr bwMode="auto">
          <a:xfrm>
            <a:off x="3498850" y="2446338"/>
            <a:ext cx="928688" cy="685800"/>
            <a:chOff x="4374" y="1546"/>
            <a:chExt cx="585" cy="432"/>
          </a:xfrm>
        </p:grpSpPr>
        <p:sp>
          <p:nvSpPr>
            <p:cNvPr id="35881" name="Line 84"/>
            <p:cNvSpPr>
              <a:spLocks noChangeShapeType="1"/>
            </p:cNvSpPr>
            <p:nvPr/>
          </p:nvSpPr>
          <p:spPr bwMode="auto">
            <a:xfrm>
              <a:off x="4414" y="1570"/>
              <a:ext cx="54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Line 85"/>
            <p:cNvSpPr>
              <a:spLocks noChangeShapeType="1"/>
            </p:cNvSpPr>
            <p:nvPr/>
          </p:nvSpPr>
          <p:spPr bwMode="auto">
            <a:xfrm flipV="1">
              <a:off x="4958" y="1570"/>
              <a:ext cx="0" cy="4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Oval 86"/>
            <p:cNvSpPr>
              <a:spLocks noChangeArrowheads="1"/>
            </p:cNvSpPr>
            <p:nvPr/>
          </p:nvSpPr>
          <p:spPr bwMode="auto">
            <a:xfrm>
              <a:off x="4374" y="154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7893050" y="3332163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CLK</a:t>
            </a:r>
          </a:p>
        </p:txBody>
      </p:sp>
      <p:grpSp>
        <p:nvGrpSpPr>
          <p:cNvPr id="35933" name="Group 93"/>
          <p:cNvGrpSpPr>
            <a:grpSpLocks/>
          </p:cNvGrpSpPr>
          <p:nvPr/>
        </p:nvGrpSpPr>
        <p:grpSpPr bwMode="auto">
          <a:xfrm>
            <a:off x="4297363" y="2446338"/>
            <a:ext cx="1228725" cy="1127125"/>
            <a:chOff x="2693" y="1541"/>
            <a:chExt cx="774" cy="710"/>
          </a:xfrm>
        </p:grpSpPr>
        <p:sp>
          <p:nvSpPr>
            <p:cNvPr id="35877" name="Line 89"/>
            <p:cNvSpPr>
              <a:spLocks noChangeShapeType="1"/>
            </p:cNvSpPr>
            <p:nvPr/>
          </p:nvSpPr>
          <p:spPr bwMode="auto">
            <a:xfrm>
              <a:off x="3008" y="1570"/>
              <a:ext cx="4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Line 90"/>
            <p:cNvSpPr>
              <a:spLocks noChangeShapeType="1"/>
            </p:cNvSpPr>
            <p:nvPr/>
          </p:nvSpPr>
          <p:spPr bwMode="auto">
            <a:xfrm flipV="1">
              <a:off x="3008" y="1570"/>
              <a:ext cx="0" cy="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Oval 91"/>
            <p:cNvSpPr>
              <a:spLocks noChangeArrowheads="1"/>
            </p:cNvSpPr>
            <p:nvPr/>
          </p:nvSpPr>
          <p:spPr bwMode="auto">
            <a:xfrm>
              <a:off x="3422" y="1541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2"/>
            <p:cNvSpPr>
              <a:spLocks noChangeShapeType="1"/>
            </p:cNvSpPr>
            <p:nvPr/>
          </p:nvSpPr>
          <p:spPr bwMode="auto">
            <a:xfrm>
              <a:off x="2693" y="2251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938213" y="2192338"/>
            <a:ext cx="1584325" cy="360362"/>
            <a:chOff x="591" y="1381"/>
            <a:chExt cx="998" cy="227"/>
          </a:xfrm>
        </p:grpSpPr>
        <p:sp>
          <p:nvSpPr>
            <p:cNvPr id="35875" name="Line 59"/>
            <p:cNvSpPr>
              <a:spLocks noChangeShapeType="1"/>
            </p:cNvSpPr>
            <p:nvPr/>
          </p:nvSpPr>
          <p:spPr bwMode="auto">
            <a:xfrm>
              <a:off x="591" y="1381"/>
              <a:ext cx="99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60"/>
            <p:cNvSpPr>
              <a:spLocks noChangeShapeType="1"/>
            </p:cNvSpPr>
            <p:nvPr/>
          </p:nvSpPr>
          <p:spPr bwMode="auto">
            <a:xfrm>
              <a:off x="1586" y="138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06" name="Group 66"/>
          <p:cNvGrpSpPr>
            <a:grpSpLocks/>
          </p:cNvGrpSpPr>
          <p:nvPr/>
        </p:nvGrpSpPr>
        <p:grpSpPr bwMode="auto">
          <a:xfrm>
            <a:off x="612775" y="1989138"/>
            <a:ext cx="2413000" cy="360362"/>
            <a:chOff x="386" y="1253"/>
            <a:chExt cx="1520" cy="227"/>
          </a:xfrm>
        </p:grpSpPr>
        <p:sp>
          <p:nvSpPr>
            <p:cNvPr id="35873" name="Line 63"/>
            <p:cNvSpPr>
              <a:spLocks noChangeShapeType="1"/>
            </p:cNvSpPr>
            <p:nvPr/>
          </p:nvSpPr>
          <p:spPr bwMode="auto">
            <a:xfrm>
              <a:off x="386" y="1253"/>
              <a:ext cx="15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Line 64"/>
            <p:cNvSpPr>
              <a:spLocks noChangeShapeType="1"/>
            </p:cNvSpPr>
            <p:nvPr/>
          </p:nvSpPr>
          <p:spPr bwMode="auto">
            <a:xfrm>
              <a:off x="1903" y="1253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08" name="Group 68"/>
          <p:cNvGrpSpPr>
            <a:grpSpLocks/>
          </p:cNvGrpSpPr>
          <p:nvPr/>
        </p:nvGrpSpPr>
        <p:grpSpPr bwMode="auto">
          <a:xfrm>
            <a:off x="446088" y="1989138"/>
            <a:ext cx="647700" cy="2603500"/>
            <a:chOff x="281" y="1253"/>
            <a:chExt cx="408" cy="1640"/>
          </a:xfrm>
        </p:grpSpPr>
        <p:grpSp>
          <p:nvGrpSpPr>
            <p:cNvPr id="35867" name="Group 57"/>
            <p:cNvGrpSpPr>
              <a:grpSpLocks/>
            </p:cNvGrpSpPr>
            <p:nvPr/>
          </p:nvGrpSpPr>
          <p:grpSpPr bwMode="auto">
            <a:xfrm>
              <a:off x="281" y="1933"/>
              <a:ext cx="408" cy="288"/>
              <a:chOff x="386" y="1992"/>
              <a:chExt cx="408" cy="288"/>
            </a:xfrm>
          </p:grpSpPr>
          <p:sp>
            <p:nvSpPr>
              <p:cNvPr id="35871" name="Rectangle 55"/>
              <p:cNvSpPr>
                <a:spLocks noChangeArrowheads="1"/>
              </p:cNvSpPr>
              <p:nvPr/>
            </p:nvSpPr>
            <p:spPr bwMode="auto">
              <a:xfrm>
                <a:off x="386" y="2024"/>
                <a:ext cx="408" cy="2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72" name="Text Box 56"/>
              <p:cNvSpPr txBox="1">
                <a:spLocks noChangeArrowheads="1"/>
              </p:cNvSpPr>
              <p:nvPr/>
            </p:nvSpPr>
            <p:spPr bwMode="auto">
              <a:xfrm>
                <a:off x="402" y="1992"/>
                <a:ext cx="3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</p:grpSp>
        <p:sp>
          <p:nvSpPr>
            <p:cNvPr id="35868" name="Line 58"/>
            <p:cNvSpPr>
              <a:spLocks noChangeShapeType="1"/>
            </p:cNvSpPr>
            <p:nvPr/>
          </p:nvSpPr>
          <p:spPr bwMode="auto">
            <a:xfrm flipV="1">
              <a:off x="591" y="1382"/>
              <a:ext cx="0" cy="58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Line 65"/>
            <p:cNvSpPr>
              <a:spLocks noChangeShapeType="1"/>
            </p:cNvSpPr>
            <p:nvPr/>
          </p:nvSpPr>
          <p:spPr bwMode="auto">
            <a:xfrm flipV="1">
              <a:off x="386" y="1253"/>
              <a:ext cx="0" cy="7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67"/>
            <p:cNvSpPr>
              <a:spLocks noChangeShapeType="1"/>
            </p:cNvSpPr>
            <p:nvPr/>
          </p:nvSpPr>
          <p:spPr bwMode="auto">
            <a:xfrm flipV="1">
              <a:off x="482" y="2189"/>
              <a:ext cx="0" cy="70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755650" y="4221163"/>
            <a:ext cx="5976938" cy="407987"/>
            <a:chOff x="476" y="2659"/>
            <a:chExt cx="3765" cy="257"/>
          </a:xfrm>
        </p:grpSpPr>
        <p:sp>
          <p:nvSpPr>
            <p:cNvPr id="35863" name="Line 69"/>
            <p:cNvSpPr>
              <a:spLocks noChangeShapeType="1"/>
            </p:cNvSpPr>
            <p:nvPr/>
          </p:nvSpPr>
          <p:spPr bwMode="auto">
            <a:xfrm>
              <a:off x="476" y="2894"/>
              <a:ext cx="376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70"/>
            <p:cNvSpPr>
              <a:spLocks noChangeShapeType="1"/>
            </p:cNvSpPr>
            <p:nvPr/>
          </p:nvSpPr>
          <p:spPr bwMode="auto">
            <a:xfrm flipV="1">
              <a:off x="4241" y="266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71"/>
            <p:cNvSpPr>
              <a:spLocks noChangeShapeType="1"/>
            </p:cNvSpPr>
            <p:nvPr/>
          </p:nvSpPr>
          <p:spPr bwMode="auto">
            <a:xfrm flipV="1">
              <a:off x="2048" y="2659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Oval 72"/>
            <p:cNvSpPr>
              <a:spLocks noChangeArrowheads="1"/>
            </p:cNvSpPr>
            <p:nvPr/>
          </p:nvSpPr>
          <p:spPr bwMode="auto">
            <a:xfrm>
              <a:off x="2026" y="287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16" name="Group 76"/>
          <p:cNvGrpSpPr>
            <a:grpSpLocks/>
          </p:cNvGrpSpPr>
          <p:nvPr/>
        </p:nvGrpSpPr>
        <p:grpSpPr bwMode="auto">
          <a:xfrm>
            <a:off x="2081213" y="4302125"/>
            <a:ext cx="288925" cy="719138"/>
            <a:chOff x="1311" y="2710"/>
            <a:chExt cx="182" cy="453"/>
          </a:xfrm>
        </p:grpSpPr>
        <p:sp>
          <p:nvSpPr>
            <p:cNvPr id="35861" name="Line 74"/>
            <p:cNvSpPr>
              <a:spLocks noChangeShapeType="1"/>
            </p:cNvSpPr>
            <p:nvPr/>
          </p:nvSpPr>
          <p:spPr bwMode="auto">
            <a:xfrm flipV="1">
              <a:off x="1405" y="2710"/>
              <a:ext cx="0" cy="45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75"/>
            <p:cNvSpPr>
              <a:spLocks noChangeShapeType="1"/>
            </p:cNvSpPr>
            <p:nvPr/>
          </p:nvSpPr>
          <p:spPr bwMode="auto">
            <a:xfrm>
              <a:off x="1311" y="316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17" name="Group 77"/>
          <p:cNvGrpSpPr>
            <a:grpSpLocks/>
          </p:cNvGrpSpPr>
          <p:nvPr/>
        </p:nvGrpSpPr>
        <p:grpSpPr bwMode="auto">
          <a:xfrm>
            <a:off x="5565775" y="4305300"/>
            <a:ext cx="288925" cy="719138"/>
            <a:chOff x="1311" y="2710"/>
            <a:chExt cx="182" cy="453"/>
          </a:xfrm>
        </p:grpSpPr>
        <p:sp>
          <p:nvSpPr>
            <p:cNvPr id="35859" name="Line 78"/>
            <p:cNvSpPr>
              <a:spLocks noChangeShapeType="1"/>
            </p:cNvSpPr>
            <p:nvPr/>
          </p:nvSpPr>
          <p:spPr bwMode="auto">
            <a:xfrm flipV="1">
              <a:off x="1405" y="2710"/>
              <a:ext cx="0" cy="45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Line 79"/>
            <p:cNvSpPr>
              <a:spLocks noChangeShapeType="1"/>
            </p:cNvSpPr>
            <p:nvPr/>
          </p:nvSpPr>
          <p:spPr bwMode="auto">
            <a:xfrm>
              <a:off x="1311" y="316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85" name="Rectangle 41"/>
          <p:cNvSpPr>
            <a:spLocks noChangeArrowheads="1"/>
          </p:cNvSpPr>
          <p:nvPr/>
        </p:nvSpPr>
        <p:spPr bwMode="auto">
          <a:xfrm>
            <a:off x="828675" y="5373688"/>
            <a:ext cx="496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zh-CN" altLang="en-US"/>
              <a:t>其它计数值如何设置复位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0" grpId="0"/>
      <p:bldP spid="35927" grpId="0"/>
      <p:bldP spid="267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16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进制计数器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74193</a:t>
            </a:r>
          </a:p>
        </p:txBody>
      </p:sp>
      <p:grpSp>
        <p:nvGrpSpPr>
          <p:cNvPr id="37981" name="Group 93"/>
          <p:cNvGrpSpPr>
            <a:grpSpLocks/>
          </p:cNvGrpSpPr>
          <p:nvPr/>
        </p:nvGrpSpPr>
        <p:grpSpPr bwMode="auto">
          <a:xfrm>
            <a:off x="395288" y="1917700"/>
            <a:ext cx="4117975" cy="2016125"/>
            <a:chOff x="2554" y="2387"/>
            <a:chExt cx="2594" cy="1270"/>
          </a:xfrm>
        </p:grpSpPr>
        <p:sp>
          <p:nvSpPr>
            <p:cNvPr id="37926" name="Line 52"/>
            <p:cNvSpPr>
              <a:spLocks noChangeShapeType="1"/>
            </p:cNvSpPr>
            <p:nvPr/>
          </p:nvSpPr>
          <p:spPr bwMode="auto">
            <a:xfrm>
              <a:off x="4377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53"/>
            <p:cNvSpPr>
              <a:spLocks noChangeShapeType="1"/>
            </p:cNvSpPr>
            <p:nvPr/>
          </p:nvSpPr>
          <p:spPr bwMode="auto">
            <a:xfrm>
              <a:off x="3321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54"/>
            <p:cNvSpPr>
              <a:spLocks noChangeShapeType="1"/>
            </p:cNvSpPr>
            <p:nvPr/>
          </p:nvSpPr>
          <p:spPr bwMode="auto">
            <a:xfrm>
              <a:off x="3638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55"/>
            <p:cNvSpPr>
              <a:spLocks noChangeShapeType="1"/>
            </p:cNvSpPr>
            <p:nvPr/>
          </p:nvSpPr>
          <p:spPr bwMode="auto">
            <a:xfrm>
              <a:off x="3955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56"/>
            <p:cNvSpPr>
              <a:spLocks noChangeShapeType="1"/>
            </p:cNvSpPr>
            <p:nvPr/>
          </p:nvSpPr>
          <p:spPr bwMode="auto">
            <a:xfrm>
              <a:off x="4273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57"/>
            <p:cNvSpPr>
              <a:spLocks noChangeShapeType="1"/>
            </p:cNvSpPr>
            <p:nvPr/>
          </p:nvSpPr>
          <p:spPr bwMode="auto">
            <a:xfrm>
              <a:off x="2554" y="284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58"/>
            <p:cNvSpPr>
              <a:spLocks noChangeShapeType="1"/>
            </p:cNvSpPr>
            <p:nvPr/>
          </p:nvSpPr>
          <p:spPr bwMode="auto">
            <a:xfrm>
              <a:off x="2554" y="3120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33" name="Group 85"/>
            <p:cNvGrpSpPr>
              <a:grpSpLocks/>
            </p:cNvGrpSpPr>
            <p:nvPr/>
          </p:nvGrpSpPr>
          <p:grpSpPr bwMode="auto">
            <a:xfrm>
              <a:off x="2739" y="2584"/>
              <a:ext cx="2285" cy="862"/>
              <a:chOff x="2739" y="2584"/>
              <a:chExt cx="2285" cy="862"/>
            </a:xfrm>
          </p:grpSpPr>
          <p:sp>
            <p:nvSpPr>
              <p:cNvPr id="37941" name="Rectangle 45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2132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2" name="Text Box 46"/>
              <p:cNvSpPr txBox="1">
                <a:spLocks noChangeArrowheads="1"/>
              </p:cNvSpPr>
              <p:nvPr/>
            </p:nvSpPr>
            <p:spPr bwMode="auto">
              <a:xfrm>
                <a:off x="3131" y="2584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A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B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7943" name="Text Box 50"/>
              <p:cNvSpPr txBox="1">
                <a:spLocks noChangeArrowheads="1"/>
              </p:cNvSpPr>
              <p:nvPr/>
            </p:nvSpPr>
            <p:spPr bwMode="auto">
              <a:xfrm>
                <a:off x="2739" y="2734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r>
                  <a:rPr lang="en-US" altLang="zh-CN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37944" name="Text Box 46"/>
              <p:cNvSpPr txBox="1">
                <a:spLocks noChangeArrowheads="1"/>
              </p:cNvSpPr>
              <p:nvPr/>
            </p:nvSpPr>
            <p:spPr bwMode="auto">
              <a:xfrm>
                <a:off x="2925" y="3158"/>
                <a:ext cx="1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B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C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D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37945" name="Group 76"/>
              <p:cNvGrpSpPr>
                <a:grpSpLocks/>
              </p:cNvGrpSpPr>
              <p:nvPr/>
            </p:nvGrpSpPr>
            <p:grpSpPr bwMode="auto">
              <a:xfrm>
                <a:off x="4105" y="3158"/>
                <a:ext cx="545" cy="288"/>
                <a:chOff x="2789" y="4032"/>
                <a:chExt cx="545" cy="288"/>
              </a:xfrm>
            </p:grpSpPr>
            <p:sp>
              <p:nvSpPr>
                <p:cNvPr id="3795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789" y="4032"/>
                  <a:ext cx="54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LD</a:t>
                  </a:r>
                  <a:endParaRPr lang="en-US" altLang="zh-CN" baseline="-25000">
                    <a:latin typeface="Times New Roman" pitchFamily="18" charset="0"/>
                  </a:endParaRPr>
                </a:p>
              </p:txBody>
            </p:sp>
            <p:sp>
              <p:nvSpPr>
                <p:cNvPr id="37956" name="Line 75"/>
                <p:cNvSpPr>
                  <a:spLocks noChangeShapeType="1"/>
                </p:cNvSpPr>
                <p:nvPr/>
              </p:nvSpPr>
              <p:spPr bwMode="auto">
                <a:xfrm>
                  <a:off x="2933" y="4068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46" name="Text Box 50"/>
              <p:cNvSpPr txBox="1">
                <a:spLocks noChangeArrowheads="1"/>
              </p:cNvSpPr>
              <p:nvPr/>
            </p:nvSpPr>
            <p:spPr bwMode="auto">
              <a:xfrm>
                <a:off x="2744" y="296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7947" name="Text Box 50"/>
              <p:cNvSpPr txBox="1">
                <a:spLocks noChangeArrowheads="1"/>
              </p:cNvSpPr>
              <p:nvPr/>
            </p:nvSpPr>
            <p:spPr bwMode="auto">
              <a:xfrm>
                <a:off x="4390" y="2611"/>
                <a:ext cx="6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CLR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37948" name="Group 84"/>
              <p:cNvGrpSpPr>
                <a:grpSpLocks/>
              </p:cNvGrpSpPr>
              <p:nvPr/>
            </p:nvGrpSpPr>
            <p:grpSpPr bwMode="auto">
              <a:xfrm>
                <a:off x="4467" y="2864"/>
                <a:ext cx="499" cy="545"/>
                <a:chOff x="4513" y="3611"/>
                <a:chExt cx="499" cy="545"/>
              </a:xfrm>
            </p:grpSpPr>
            <p:grpSp>
              <p:nvGrpSpPr>
                <p:cNvPr id="37949" name="Group 80"/>
                <p:cNvGrpSpPr>
                  <a:grpSpLocks/>
                </p:cNvGrpSpPr>
                <p:nvPr/>
              </p:nvGrpSpPr>
              <p:grpSpPr bwMode="auto">
                <a:xfrm>
                  <a:off x="4513" y="3611"/>
                  <a:ext cx="499" cy="288"/>
                  <a:chOff x="4558" y="3883"/>
                  <a:chExt cx="499" cy="288"/>
                </a:xfrm>
              </p:grpSpPr>
              <p:sp>
                <p:nvSpPr>
                  <p:cNvPr id="3795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3883"/>
                    <a:ext cx="49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Q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CC</a:t>
                    </a:r>
                  </a:p>
                </p:txBody>
              </p:sp>
              <p:sp>
                <p:nvSpPr>
                  <p:cNvPr id="37954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649" y="3931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50" name="Group 81"/>
                <p:cNvGrpSpPr>
                  <a:grpSpLocks/>
                </p:cNvGrpSpPr>
                <p:nvPr/>
              </p:nvGrpSpPr>
              <p:grpSpPr bwMode="auto">
                <a:xfrm>
                  <a:off x="4513" y="3868"/>
                  <a:ext cx="499" cy="288"/>
                  <a:chOff x="4558" y="3883"/>
                  <a:chExt cx="499" cy="288"/>
                </a:xfrm>
              </p:grpSpPr>
              <p:sp>
                <p:nvSpPr>
                  <p:cNvPr id="3795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3883"/>
                    <a:ext cx="49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Q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CB</a:t>
                    </a:r>
                  </a:p>
                </p:txBody>
              </p:sp>
              <p:sp>
                <p:nvSpPr>
                  <p:cNvPr id="37952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4649" y="3931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7934" name="Line 53"/>
            <p:cNvSpPr>
              <a:spLocks noChangeShapeType="1"/>
            </p:cNvSpPr>
            <p:nvPr/>
          </p:nvSpPr>
          <p:spPr bwMode="auto">
            <a:xfrm>
              <a:off x="3157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Line 54"/>
            <p:cNvSpPr>
              <a:spLocks noChangeShapeType="1"/>
            </p:cNvSpPr>
            <p:nvPr/>
          </p:nvSpPr>
          <p:spPr bwMode="auto">
            <a:xfrm>
              <a:off x="3429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Line 55"/>
            <p:cNvSpPr>
              <a:spLocks noChangeShapeType="1"/>
            </p:cNvSpPr>
            <p:nvPr/>
          </p:nvSpPr>
          <p:spPr bwMode="auto">
            <a:xfrm>
              <a:off x="3701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Line 56"/>
            <p:cNvSpPr>
              <a:spLocks noChangeShapeType="1"/>
            </p:cNvSpPr>
            <p:nvPr/>
          </p:nvSpPr>
          <p:spPr bwMode="auto">
            <a:xfrm>
              <a:off x="3974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Line 57"/>
            <p:cNvSpPr>
              <a:spLocks noChangeShapeType="1"/>
            </p:cNvSpPr>
            <p:nvPr/>
          </p:nvSpPr>
          <p:spPr bwMode="auto">
            <a:xfrm>
              <a:off x="4921" y="2750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Line 58"/>
            <p:cNvSpPr>
              <a:spLocks noChangeShapeType="1"/>
            </p:cNvSpPr>
            <p:nvPr/>
          </p:nvSpPr>
          <p:spPr bwMode="auto">
            <a:xfrm>
              <a:off x="4921" y="3022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Line 58"/>
            <p:cNvSpPr>
              <a:spLocks noChangeShapeType="1"/>
            </p:cNvSpPr>
            <p:nvPr/>
          </p:nvSpPr>
          <p:spPr bwMode="auto">
            <a:xfrm>
              <a:off x="4921" y="3294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89" name="Group 101"/>
          <p:cNvGrpSpPr>
            <a:grpSpLocks/>
          </p:cNvGrpSpPr>
          <p:nvPr/>
        </p:nvGrpSpPr>
        <p:grpSpPr bwMode="auto">
          <a:xfrm>
            <a:off x="4932363" y="1628775"/>
            <a:ext cx="3959225" cy="4032250"/>
            <a:chOff x="3107" y="1026"/>
            <a:chExt cx="2494" cy="2540"/>
          </a:xfrm>
        </p:grpSpPr>
        <p:sp>
          <p:nvSpPr>
            <p:cNvPr id="37919" name="Line 94"/>
            <p:cNvSpPr>
              <a:spLocks noChangeShapeType="1"/>
            </p:cNvSpPr>
            <p:nvPr/>
          </p:nvSpPr>
          <p:spPr bwMode="auto">
            <a:xfrm>
              <a:off x="3107" y="1026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95"/>
            <p:cNvSpPr>
              <a:spLocks noChangeShapeType="1"/>
            </p:cNvSpPr>
            <p:nvPr/>
          </p:nvSpPr>
          <p:spPr bwMode="auto">
            <a:xfrm>
              <a:off x="3107" y="2523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96"/>
            <p:cNvSpPr>
              <a:spLocks noChangeShapeType="1"/>
            </p:cNvSpPr>
            <p:nvPr/>
          </p:nvSpPr>
          <p:spPr bwMode="auto">
            <a:xfrm>
              <a:off x="3107" y="3566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97"/>
            <p:cNvSpPr>
              <a:spLocks noChangeShapeType="1"/>
            </p:cNvSpPr>
            <p:nvPr/>
          </p:nvSpPr>
          <p:spPr bwMode="auto">
            <a:xfrm>
              <a:off x="3470" y="1026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98"/>
            <p:cNvSpPr>
              <a:spLocks noChangeShapeType="1"/>
            </p:cNvSpPr>
            <p:nvPr/>
          </p:nvSpPr>
          <p:spPr bwMode="auto">
            <a:xfrm>
              <a:off x="4603" y="1026"/>
              <a:ext cx="0" cy="2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99"/>
            <p:cNvSpPr txBox="1">
              <a:spLocks noChangeArrowheads="1"/>
            </p:cNvSpPr>
            <p:nvPr/>
          </p:nvSpPr>
          <p:spPr bwMode="auto">
            <a:xfrm>
              <a:off x="3152" y="1434"/>
              <a:ext cx="30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defTabSz="914400"/>
              <a:r>
                <a:rPr lang="zh-CN" altLang="en-US" sz="2000"/>
                <a:t>输 入</a:t>
              </a:r>
            </a:p>
          </p:txBody>
        </p:sp>
        <p:sp>
          <p:nvSpPr>
            <p:cNvPr id="37925" name="Text Box 100"/>
            <p:cNvSpPr txBox="1">
              <a:spLocks noChangeArrowheads="1"/>
            </p:cNvSpPr>
            <p:nvPr/>
          </p:nvSpPr>
          <p:spPr bwMode="auto">
            <a:xfrm>
              <a:off x="3152" y="2767"/>
              <a:ext cx="30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defTabSz="914400"/>
              <a:r>
                <a:rPr lang="zh-CN" altLang="en-US" sz="2000"/>
                <a:t>输 出</a:t>
              </a:r>
            </a:p>
          </p:txBody>
        </p:sp>
      </p:grpSp>
      <p:grpSp>
        <p:nvGrpSpPr>
          <p:cNvPr id="38004" name="Group 116"/>
          <p:cNvGrpSpPr>
            <a:grpSpLocks/>
          </p:cNvGrpSpPr>
          <p:nvPr/>
        </p:nvGrpSpPr>
        <p:grpSpPr bwMode="auto">
          <a:xfrm>
            <a:off x="5724525" y="1700213"/>
            <a:ext cx="1511300" cy="2160587"/>
            <a:chOff x="3606" y="1071"/>
            <a:chExt cx="952" cy="1361"/>
          </a:xfrm>
        </p:grpSpPr>
        <p:sp>
          <p:nvSpPr>
            <p:cNvPr id="37912" name="Text Box 102"/>
            <p:cNvSpPr txBox="1">
              <a:spLocks noChangeArrowheads="1"/>
            </p:cNvSpPr>
            <p:nvPr/>
          </p:nvSpPr>
          <p:spPr bwMode="auto">
            <a:xfrm>
              <a:off x="3684" y="1071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CLR</a:t>
              </a:r>
            </a:p>
          </p:txBody>
        </p:sp>
        <p:grpSp>
          <p:nvGrpSpPr>
            <p:cNvPr id="37913" name="Group 105"/>
            <p:cNvGrpSpPr>
              <a:grpSpLocks/>
            </p:cNvGrpSpPr>
            <p:nvPr/>
          </p:nvGrpSpPr>
          <p:grpSpPr bwMode="auto">
            <a:xfrm>
              <a:off x="3684" y="1344"/>
              <a:ext cx="693" cy="288"/>
              <a:chOff x="3742" y="1843"/>
              <a:chExt cx="693" cy="288"/>
            </a:xfrm>
          </p:grpSpPr>
          <p:sp>
            <p:nvSpPr>
              <p:cNvPr id="37917" name="Text Box 103"/>
              <p:cNvSpPr txBox="1">
                <a:spLocks noChangeArrowheads="1"/>
              </p:cNvSpPr>
              <p:nvPr/>
            </p:nvSpPr>
            <p:spPr bwMode="auto">
              <a:xfrm>
                <a:off x="3742" y="1843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LD</a:t>
                </a:r>
              </a:p>
            </p:txBody>
          </p:sp>
          <p:sp>
            <p:nvSpPr>
              <p:cNvPr id="37918" name="Line 104"/>
              <p:cNvSpPr>
                <a:spLocks noChangeShapeType="1"/>
              </p:cNvSpPr>
              <p:nvPr/>
            </p:nvSpPr>
            <p:spPr bwMode="auto">
              <a:xfrm>
                <a:off x="3937" y="1888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14" name="Text Box 106"/>
            <p:cNvSpPr txBox="1">
              <a:spLocks noChangeArrowheads="1"/>
            </p:cNvSpPr>
            <p:nvPr/>
          </p:nvSpPr>
          <p:spPr bwMode="auto">
            <a:xfrm>
              <a:off x="3606" y="1616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A,B,C,D</a:t>
              </a:r>
            </a:p>
          </p:txBody>
        </p:sp>
        <p:sp>
          <p:nvSpPr>
            <p:cNvPr id="37915" name="Text Box 107"/>
            <p:cNvSpPr txBox="1">
              <a:spLocks noChangeArrowheads="1"/>
            </p:cNvSpPr>
            <p:nvPr/>
          </p:nvSpPr>
          <p:spPr bwMode="auto">
            <a:xfrm>
              <a:off x="3651" y="1888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CP</a:t>
              </a:r>
              <a:r>
                <a:rPr lang="en-US" altLang="zh-CN" baseline="-25000">
                  <a:latin typeface="Times New Roman" pitchFamily="18" charset="0"/>
                </a:rPr>
                <a:t>U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↑</a:t>
              </a:r>
            </a:p>
          </p:txBody>
        </p:sp>
        <p:sp>
          <p:nvSpPr>
            <p:cNvPr id="37916" name="Text Box 108"/>
            <p:cNvSpPr txBox="1">
              <a:spLocks noChangeArrowheads="1"/>
            </p:cNvSpPr>
            <p:nvPr/>
          </p:nvSpPr>
          <p:spPr bwMode="auto">
            <a:xfrm>
              <a:off x="3651" y="2144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CP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↑</a:t>
              </a:r>
            </a:p>
          </p:txBody>
        </p:sp>
      </p:grpSp>
      <p:grpSp>
        <p:nvGrpSpPr>
          <p:cNvPr id="38010" name="Group 122"/>
          <p:cNvGrpSpPr>
            <a:grpSpLocks/>
          </p:cNvGrpSpPr>
          <p:nvPr/>
        </p:nvGrpSpPr>
        <p:grpSpPr bwMode="auto">
          <a:xfrm>
            <a:off x="5508625" y="4149725"/>
            <a:ext cx="1963738" cy="1366838"/>
            <a:chOff x="3470" y="2614"/>
            <a:chExt cx="1237" cy="861"/>
          </a:xfrm>
        </p:grpSpPr>
        <p:sp>
          <p:nvSpPr>
            <p:cNvPr id="37905" name="Text Box 109"/>
            <p:cNvSpPr txBox="1">
              <a:spLocks noChangeArrowheads="1"/>
            </p:cNvSpPr>
            <p:nvPr/>
          </p:nvSpPr>
          <p:spPr bwMode="auto">
            <a:xfrm>
              <a:off x="3470" y="2614"/>
              <a:ext cx="1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A</a:t>
              </a:r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B</a:t>
              </a:r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C</a:t>
              </a:r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37906" name="Group 112"/>
            <p:cNvGrpSpPr>
              <a:grpSpLocks/>
            </p:cNvGrpSpPr>
            <p:nvPr/>
          </p:nvGrpSpPr>
          <p:grpSpPr bwMode="auto">
            <a:xfrm>
              <a:off x="3747" y="2915"/>
              <a:ext cx="726" cy="288"/>
              <a:chOff x="3747" y="2915"/>
              <a:chExt cx="726" cy="288"/>
            </a:xfrm>
          </p:grpSpPr>
          <p:sp>
            <p:nvSpPr>
              <p:cNvPr id="37910" name="Text Box 110"/>
              <p:cNvSpPr txBox="1">
                <a:spLocks noChangeArrowheads="1"/>
              </p:cNvSpPr>
              <p:nvPr/>
            </p:nvSpPr>
            <p:spPr bwMode="auto">
              <a:xfrm>
                <a:off x="3747" y="291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CC</a:t>
                </a: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11" name="Line 111"/>
              <p:cNvSpPr>
                <a:spLocks noChangeShapeType="1"/>
              </p:cNvSpPr>
              <p:nvPr/>
            </p:nvSpPr>
            <p:spPr bwMode="auto">
              <a:xfrm>
                <a:off x="3923" y="296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7" name="Group 113"/>
            <p:cNvGrpSpPr>
              <a:grpSpLocks/>
            </p:cNvGrpSpPr>
            <p:nvPr/>
          </p:nvGrpSpPr>
          <p:grpSpPr bwMode="auto">
            <a:xfrm>
              <a:off x="3750" y="3187"/>
              <a:ext cx="726" cy="288"/>
              <a:chOff x="3747" y="2915"/>
              <a:chExt cx="726" cy="288"/>
            </a:xfrm>
          </p:grpSpPr>
          <p:sp>
            <p:nvSpPr>
              <p:cNvPr id="37908" name="Text Box 114"/>
              <p:cNvSpPr txBox="1">
                <a:spLocks noChangeArrowheads="1"/>
              </p:cNvSpPr>
              <p:nvPr/>
            </p:nvSpPr>
            <p:spPr bwMode="auto">
              <a:xfrm>
                <a:off x="3747" y="2915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CB</a:t>
                </a:r>
                <a:endParaRPr lang="en-US" altLang="zh-C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09" name="Line 115"/>
              <p:cNvSpPr>
                <a:spLocks noChangeShapeType="1"/>
              </p:cNvSpPr>
              <p:nvPr/>
            </p:nvSpPr>
            <p:spPr bwMode="auto">
              <a:xfrm>
                <a:off x="3923" y="296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359650" y="1700213"/>
            <a:ext cx="110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清除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7380288" y="20955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预置控制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7380288" y="25654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预置数值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7380288" y="303212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加计数脉冲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7380288" y="3429000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减计数脉冲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7380288" y="4187825"/>
            <a:ext cx="1223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计数值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7380288" y="46529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进位输出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7380288" y="5084763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借位输出</a:t>
            </a:r>
          </a:p>
        </p:txBody>
      </p: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2052638" y="5373688"/>
            <a:ext cx="2087562" cy="765175"/>
          </a:xfrm>
          <a:prstGeom prst="wedgeRoundRectCallout">
            <a:avLst>
              <a:gd name="adj1" fmla="val 131139"/>
              <a:gd name="adj2" fmla="val -4896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有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进位</a:t>
            </a:r>
            <a:r>
              <a:rPr lang="zh-CN" altLang="en-US" sz="2000">
                <a:latin typeface="Times New Roman" pitchFamily="18" charset="0"/>
              </a:rPr>
              <a:t>或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借位</a:t>
            </a:r>
            <a:r>
              <a:rPr lang="zh-CN" altLang="en-US" sz="2000">
                <a:latin typeface="Times New Roman" pitchFamily="18" charset="0"/>
              </a:rPr>
              <a:t>输出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负脉冲</a:t>
            </a:r>
            <a:endParaRPr lang="en-US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05" grpId="0"/>
      <p:bldP spid="38006" grpId="0"/>
      <p:bldP spid="38007" grpId="0"/>
      <p:bldP spid="38008" grpId="0"/>
      <p:bldP spid="38009" grpId="0"/>
      <p:bldP spid="38012" grpId="0"/>
      <p:bldP spid="38013" grpId="0"/>
      <p:bldP spid="38014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16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进制计数器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74193</a:t>
            </a:r>
          </a:p>
        </p:txBody>
      </p:sp>
      <p:grpSp>
        <p:nvGrpSpPr>
          <p:cNvPr id="39025" name="Group 113"/>
          <p:cNvGrpSpPr>
            <a:grpSpLocks/>
          </p:cNvGrpSpPr>
          <p:nvPr/>
        </p:nvGrpSpPr>
        <p:grpSpPr bwMode="auto">
          <a:xfrm>
            <a:off x="717550" y="1146175"/>
            <a:ext cx="7742238" cy="2282825"/>
            <a:chOff x="452" y="722"/>
            <a:chExt cx="4877" cy="1438"/>
          </a:xfrm>
        </p:grpSpPr>
        <p:grpSp>
          <p:nvGrpSpPr>
            <p:cNvPr id="38990" name="Group 99"/>
            <p:cNvGrpSpPr>
              <a:grpSpLocks/>
            </p:cNvGrpSpPr>
            <p:nvPr/>
          </p:nvGrpSpPr>
          <p:grpSpPr bwMode="auto">
            <a:xfrm>
              <a:off x="476" y="754"/>
              <a:ext cx="4853" cy="1406"/>
              <a:chOff x="476" y="754"/>
              <a:chExt cx="4853" cy="1406"/>
            </a:xfrm>
          </p:grpSpPr>
          <p:sp>
            <p:nvSpPr>
              <p:cNvPr id="39000" name="Line 91"/>
              <p:cNvSpPr>
                <a:spLocks noChangeShapeType="1"/>
              </p:cNvSpPr>
              <p:nvPr/>
            </p:nvSpPr>
            <p:spPr bwMode="auto">
              <a:xfrm>
                <a:off x="476" y="754"/>
                <a:ext cx="485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1" name="Line 92"/>
              <p:cNvSpPr>
                <a:spLocks noChangeShapeType="1"/>
              </p:cNvSpPr>
              <p:nvPr/>
            </p:nvSpPr>
            <p:spPr bwMode="auto">
              <a:xfrm>
                <a:off x="476" y="2160"/>
                <a:ext cx="4853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2" name="Line 93"/>
              <p:cNvSpPr>
                <a:spLocks noChangeShapeType="1"/>
              </p:cNvSpPr>
              <p:nvPr/>
            </p:nvSpPr>
            <p:spPr bwMode="auto">
              <a:xfrm>
                <a:off x="476" y="981"/>
                <a:ext cx="485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3" name="Line 94"/>
              <p:cNvSpPr>
                <a:spLocks noChangeShapeType="1"/>
              </p:cNvSpPr>
              <p:nvPr/>
            </p:nvSpPr>
            <p:spPr bwMode="auto">
              <a:xfrm>
                <a:off x="476" y="1208"/>
                <a:ext cx="4853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4" name="Line 95"/>
              <p:cNvSpPr>
                <a:spLocks noChangeShapeType="1"/>
              </p:cNvSpPr>
              <p:nvPr/>
            </p:nvSpPr>
            <p:spPr bwMode="auto">
              <a:xfrm flipV="1">
                <a:off x="3878" y="754"/>
                <a:ext cx="0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5" name="Line 96"/>
              <p:cNvSpPr>
                <a:spLocks noChangeShapeType="1"/>
              </p:cNvSpPr>
              <p:nvPr/>
            </p:nvSpPr>
            <p:spPr bwMode="auto">
              <a:xfrm flipV="1">
                <a:off x="2971" y="981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6" name="Line 97"/>
              <p:cNvSpPr>
                <a:spLocks noChangeShapeType="1"/>
              </p:cNvSpPr>
              <p:nvPr/>
            </p:nvSpPr>
            <p:spPr bwMode="auto">
              <a:xfrm flipV="1">
                <a:off x="1610" y="981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7" name="Line 98"/>
              <p:cNvSpPr>
                <a:spLocks noChangeShapeType="1"/>
              </p:cNvSpPr>
              <p:nvPr/>
            </p:nvSpPr>
            <p:spPr bwMode="auto">
              <a:xfrm flipV="1">
                <a:off x="1020" y="981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91" name="Text Box 100"/>
            <p:cNvSpPr txBox="1">
              <a:spLocks noChangeArrowheads="1"/>
            </p:cNvSpPr>
            <p:nvPr/>
          </p:nvSpPr>
          <p:spPr bwMode="auto">
            <a:xfrm>
              <a:off x="1674" y="722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输  入</a:t>
              </a:r>
            </a:p>
          </p:txBody>
        </p:sp>
        <p:sp>
          <p:nvSpPr>
            <p:cNvPr id="38992" name="Text Box 101"/>
            <p:cNvSpPr txBox="1">
              <a:spLocks noChangeArrowheads="1"/>
            </p:cNvSpPr>
            <p:nvPr/>
          </p:nvSpPr>
          <p:spPr bwMode="auto">
            <a:xfrm>
              <a:off x="4228" y="725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输  出</a:t>
              </a:r>
            </a:p>
          </p:txBody>
        </p:sp>
        <p:sp>
          <p:nvSpPr>
            <p:cNvPr id="38993" name="Text Box 103"/>
            <p:cNvSpPr txBox="1">
              <a:spLocks noChangeArrowheads="1"/>
            </p:cNvSpPr>
            <p:nvPr/>
          </p:nvSpPr>
          <p:spPr bwMode="auto">
            <a:xfrm>
              <a:off x="452" y="973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CLR</a:t>
              </a:r>
            </a:p>
          </p:txBody>
        </p:sp>
        <p:grpSp>
          <p:nvGrpSpPr>
            <p:cNvPr id="38994" name="Group 110"/>
            <p:cNvGrpSpPr>
              <a:grpSpLocks/>
            </p:cNvGrpSpPr>
            <p:nvPr/>
          </p:nvGrpSpPr>
          <p:grpSpPr bwMode="auto">
            <a:xfrm>
              <a:off x="1066" y="974"/>
              <a:ext cx="453" cy="250"/>
              <a:chOff x="794" y="2614"/>
              <a:chExt cx="453" cy="250"/>
            </a:xfrm>
          </p:grpSpPr>
          <p:sp>
            <p:nvSpPr>
              <p:cNvPr id="38998" name="Text Box 105"/>
              <p:cNvSpPr txBox="1">
                <a:spLocks noChangeArrowheads="1"/>
              </p:cNvSpPr>
              <p:nvPr/>
            </p:nvSpPr>
            <p:spPr bwMode="auto">
              <a:xfrm>
                <a:off x="794" y="2614"/>
                <a:ext cx="45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LD</a:t>
                </a:r>
              </a:p>
            </p:txBody>
          </p:sp>
          <p:sp>
            <p:nvSpPr>
              <p:cNvPr id="38999" name="Line 106"/>
              <p:cNvSpPr>
                <a:spLocks noChangeShapeType="1"/>
              </p:cNvSpPr>
              <p:nvPr/>
            </p:nvSpPr>
            <p:spPr bwMode="auto">
              <a:xfrm>
                <a:off x="903" y="264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95" name="Text Box 107"/>
            <p:cNvSpPr txBox="1">
              <a:spLocks noChangeArrowheads="1"/>
            </p:cNvSpPr>
            <p:nvPr/>
          </p:nvSpPr>
          <p:spPr bwMode="auto">
            <a:xfrm>
              <a:off x="1701" y="963"/>
              <a:ext cx="113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A    B    C    D</a:t>
              </a:r>
            </a:p>
          </p:txBody>
        </p:sp>
        <p:sp>
          <p:nvSpPr>
            <p:cNvPr id="38996" name="Text Box 108"/>
            <p:cNvSpPr txBox="1">
              <a:spLocks noChangeArrowheads="1"/>
            </p:cNvSpPr>
            <p:nvPr/>
          </p:nvSpPr>
          <p:spPr bwMode="auto">
            <a:xfrm>
              <a:off x="2970" y="959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CP</a:t>
              </a:r>
              <a:r>
                <a:rPr lang="en-US" altLang="zh-CN" sz="2000" baseline="-25000">
                  <a:latin typeface="Times New Roman" pitchFamily="18" charset="0"/>
                </a:rPr>
                <a:t>U    </a:t>
              </a:r>
              <a:r>
                <a:rPr lang="en-US" altLang="zh-CN" sz="2000">
                  <a:latin typeface="Times New Roman" pitchFamily="18" charset="0"/>
                </a:rPr>
                <a:t>CP</a:t>
              </a:r>
              <a:r>
                <a:rPr lang="en-US" altLang="zh-CN" sz="2000" baseline="-25000">
                  <a:latin typeface="Times New Roman" pitchFamily="18" charset="0"/>
                </a:rPr>
                <a:t>D</a:t>
              </a:r>
              <a:endParaRPr lang="en-US" altLang="zh-CN" sz="20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97" name="Text Box 111"/>
            <p:cNvSpPr txBox="1">
              <a:spLocks noChangeArrowheads="1"/>
            </p:cNvSpPr>
            <p:nvPr/>
          </p:nvSpPr>
          <p:spPr bwMode="auto">
            <a:xfrm>
              <a:off x="3968" y="959"/>
              <a:ext cx="13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latin typeface="Times New Roman" pitchFamily="18" charset="0"/>
                </a:rPr>
                <a:t>Q</a:t>
              </a:r>
              <a:r>
                <a:rPr lang="en-US" altLang="zh-CN" sz="2000" baseline="-25000">
                  <a:latin typeface="Times New Roman" pitchFamily="18" charset="0"/>
                </a:rPr>
                <a:t>A</a:t>
              </a:r>
              <a:r>
                <a:rPr lang="en-US" altLang="zh-CN" sz="2000">
                  <a:latin typeface="Times New Roman" pitchFamily="18" charset="0"/>
                </a:rPr>
                <a:t>  Q</a:t>
              </a:r>
              <a:r>
                <a:rPr lang="en-US" altLang="zh-CN" sz="2000" baseline="-25000">
                  <a:latin typeface="Times New Roman" pitchFamily="18" charset="0"/>
                </a:rPr>
                <a:t>B</a:t>
              </a:r>
              <a:r>
                <a:rPr lang="en-US" altLang="zh-CN" sz="2000">
                  <a:latin typeface="Times New Roman" pitchFamily="18" charset="0"/>
                </a:rPr>
                <a:t>  Q</a:t>
              </a:r>
              <a:r>
                <a:rPr lang="en-US" altLang="zh-CN" sz="2000" baseline="-25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  Q</a:t>
              </a:r>
              <a:r>
                <a:rPr lang="en-US" altLang="zh-CN" sz="2000" baseline="-250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39026" name="Text Box 114"/>
          <p:cNvSpPr txBox="1">
            <a:spLocks noChangeArrowheads="1"/>
          </p:cNvSpPr>
          <p:nvPr/>
        </p:nvSpPr>
        <p:spPr bwMode="auto">
          <a:xfrm>
            <a:off x="900113" y="18923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9031" name="Group 119"/>
          <p:cNvGrpSpPr>
            <a:grpSpLocks/>
          </p:cNvGrpSpPr>
          <p:nvPr/>
        </p:nvGrpSpPr>
        <p:grpSpPr bwMode="auto">
          <a:xfrm>
            <a:off x="1817688" y="1892300"/>
            <a:ext cx="6497637" cy="457200"/>
            <a:chOff x="1145" y="1192"/>
            <a:chExt cx="4093" cy="288"/>
          </a:xfrm>
        </p:grpSpPr>
        <p:sp>
          <p:nvSpPr>
            <p:cNvPr id="38986" name="Text Box 115"/>
            <p:cNvSpPr txBox="1">
              <a:spLocks noChangeArrowheads="1"/>
            </p:cNvSpPr>
            <p:nvPr/>
          </p:nvSpPr>
          <p:spPr bwMode="auto">
            <a:xfrm>
              <a:off x="1145" y="1192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8987" name="Text Box 116"/>
            <p:cNvSpPr txBox="1">
              <a:spLocks noChangeArrowheads="1"/>
            </p:cNvSpPr>
            <p:nvPr/>
          </p:nvSpPr>
          <p:spPr bwMode="auto">
            <a:xfrm>
              <a:off x="1650" y="1192"/>
              <a:ext cx="1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 d   d   d</a:t>
              </a:r>
            </a:p>
          </p:txBody>
        </p:sp>
        <p:sp>
          <p:nvSpPr>
            <p:cNvPr id="38988" name="Text Box 117"/>
            <p:cNvSpPr txBox="1">
              <a:spLocks noChangeArrowheads="1"/>
            </p:cNvSpPr>
            <p:nvPr/>
          </p:nvSpPr>
          <p:spPr bwMode="auto">
            <a:xfrm>
              <a:off x="3107" y="1192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  d</a:t>
              </a:r>
            </a:p>
          </p:txBody>
        </p:sp>
        <p:sp>
          <p:nvSpPr>
            <p:cNvPr id="38989" name="Text Box 118"/>
            <p:cNvSpPr txBox="1">
              <a:spLocks noChangeArrowheads="1"/>
            </p:cNvSpPr>
            <p:nvPr/>
          </p:nvSpPr>
          <p:spPr bwMode="auto">
            <a:xfrm>
              <a:off x="4002" y="1192"/>
              <a:ext cx="1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0   0   0   0</a:t>
              </a:r>
            </a:p>
          </p:txBody>
        </p:sp>
      </p:grpSp>
      <p:sp>
        <p:nvSpPr>
          <p:cNvPr id="39032" name="Text Box 120"/>
          <p:cNvSpPr txBox="1">
            <a:spLocks noChangeArrowheads="1"/>
          </p:cNvSpPr>
          <p:nvPr/>
        </p:nvSpPr>
        <p:spPr bwMode="auto">
          <a:xfrm>
            <a:off x="900113" y="225107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033" name="Text Box 121"/>
          <p:cNvSpPr txBox="1">
            <a:spLocks noChangeArrowheads="1"/>
          </p:cNvSpPr>
          <p:nvPr/>
        </p:nvSpPr>
        <p:spPr bwMode="auto">
          <a:xfrm>
            <a:off x="900113" y="2611438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034" name="Text Box 122"/>
          <p:cNvSpPr txBox="1">
            <a:spLocks noChangeArrowheads="1"/>
          </p:cNvSpPr>
          <p:nvPr/>
        </p:nvSpPr>
        <p:spPr bwMode="auto">
          <a:xfrm>
            <a:off x="900113" y="2971800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035" name="Text Box 123"/>
          <p:cNvSpPr txBox="1">
            <a:spLocks noChangeArrowheads="1"/>
          </p:cNvSpPr>
          <p:nvPr/>
        </p:nvSpPr>
        <p:spPr bwMode="auto">
          <a:xfrm>
            <a:off x="1763713" y="225107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037" name="Text Box 125"/>
          <p:cNvSpPr txBox="1">
            <a:spLocks noChangeArrowheads="1"/>
          </p:cNvSpPr>
          <p:nvPr/>
        </p:nvSpPr>
        <p:spPr bwMode="auto">
          <a:xfrm>
            <a:off x="1817688" y="2611438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038" name="Text Box 126"/>
          <p:cNvSpPr txBox="1">
            <a:spLocks noChangeArrowheads="1"/>
          </p:cNvSpPr>
          <p:nvPr/>
        </p:nvSpPr>
        <p:spPr bwMode="auto">
          <a:xfrm>
            <a:off x="2647950" y="2205038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9039" name="Text Box 127"/>
          <p:cNvSpPr txBox="1">
            <a:spLocks noChangeArrowheads="1"/>
          </p:cNvSpPr>
          <p:nvPr/>
        </p:nvSpPr>
        <p:spPr bwMode="auto">
          <a:xfrm>
            <a:off x="4932363" y="22510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  d</a:t>
            </a:r>
          </a:p>
        </p:txBody>
      </p:sp>
      <p:sp>
        <p:nvSpPr>
          <p:cNvPr id="39040" name="Text Box 128"/>
          <p:cNvSpPr txBox="1">
            <a:spLocks noChangeArrowheads="1"/>
          </p:cNvSpPr>
          <p:nvPr/>
        </p:nvSpPr>
        <p:spPr bwMode="auto">
          <a:xfrm>
            <a:off x="6445250" y="2636838"/>
            <a:ext cx="179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累 加 计 数</a:t>
            </a:r>
          </a:p>
        </p:txBody>
      </p:sp>
      <p:sp>
        <p:nvSpPr>
          <p:cNvPr id="39041" name="Text Box 129"/>
          <p:cNvSpPr txBox="1">
            <a:spLocks noChangeArrowheads="1"/>
          </p:cNvSpPr>
          <p:nvPr/>
        </p:nvSpPr>
        <p:spPr bwMode="auto">
          <a:xfrm>
            <a:off x="6426200" y="2205038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  x</a:t>
            </a:r>
            <a:r>
              <a:rPr lang="en-US" altLang="zh-CN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9047" name="Group 135"/>
          <p:cNvGrpSpPr>
            <a:grpSpLocks/>
          </p:cNvGrpSpPr>
          <p:nvPr/>
        </p:nvGrpSpPr>
        <p:grpSpPr bwMode="auto">
          <a:xfrm>
            <a:off x="2593975" y="2611438"/>
            <a:ext cx="3321050" cy="457200"/>
            <a:chOff x="1650" y="2824"/>
            <a:chExt cx="2092" cy="288"/>
          </a:xfrm>
        </p:grpSpPr>
        <p:sp>
          <p:nvSpPr>
            <p:cNvPr id="38984" name="Text Box 132"/>
            <p:cNvSpPr txBox="1">
              <a:spLocks noChangeArrowheads="1"/>
            </p:cNvSpPr>
            <p:nvPr/>
          </p:nvSpPr>
          <p:spPr bwMode="auto">
            <a:xfrm>
              <a:off x="1650" y="2824"/>
              <a:ext cx="1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 d   d   d</a:t>
              </a:r>
            </a:p>
          </p:txBody>
        </p:sp>
        <p:sp>
          <p:nvSpPr>
            <p:cNvPr id="38985" name="Text Box 133"/>
            <p:cNvSpPr txBox="1">
              <a:spLocks noChangeArrowheads="1"/>
            </p:cNvSpPr>
            <p:nvPr/>
          </p:nvSpPr>
          <p:spPr bwMode="auto">
            <a:xfrm>
              <a:off x="3107" y="2824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rgbClr val="FF0000"/>
                  </a:solidFill>
                </a:rPr>
                <a:t>↑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d</a:t>
              </a:r>
            </a:p>
          </p:txBody>
        </p:sp>
      </p:grpSp>
      <p:sp>
        <p:nvSpPr>
          <p:cNvPr id="39051" name="Text Box 139"/>
          <p:cNvSpPr txBox="1">
            <a:spLocks noChangeArrowheads="1"/>
          </p:cNvSpPr>
          <p:nvPr/>
        </p:nvSpPr>
        <p:spPr bwMode="auto">
          <a:xfrm>
            <a:off x="1817688" y="2971800"/>
            <a:ext cx="450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052" name="Text Box 140"/>
          <p:cNvSpPr txBox="1">
            <a:spLocks noChangeArrowheads="1"/>
          </p:cNvSpPr>
          <p:nvPr/>
        </p:nvSpPr>
        <p:spPr bwMode="auto">
          <a:xfrm>
            <a:off x="6445250" y="2997200"/>
            <a:ext cx="179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累 减 计 数</a:t>
            </a:r>
          </a:p>
        </p:txBody>
      </p:sp>
      <p:grpSp>
        <p:nvGrpSpPr>
          <p:cNvPr id="39056" name="Group 144"/>
          <p:cNvGrpSpPr>
            <a:grpSpLocks/>
          </p:cNvGrpSpPr>
          <p:nvPr/>
        </p:nvGrpSpPr>
        <p:grpSpPr bwMode="auto">
          <a:xfrm>
            <a:off x="2593975" y="2971800"/>
            <a:ext cx="3379788" cy="457200"/>
            <a:chOff x="1634" y="2416"/>
            <a:chExt cx="2129" cy="288"/>
          </a:xfrm>
        </p:grpSpPr>
        <p:sp>
          <p:nvSpPr>
            <p:cNvPr id="38982" name="Text Box 142"/>
            <p:cNvSpPr txBox="1">
              <a:spLocks noChangeArrowheads="1"/>
            </p:cNvSpPr>
            <p:nvPr/>
          </p:nvSpPr>
          <p:spPr bwMode="auto">
            <a:xfrm>
              <a:off x="1634" y="2416"/>
              <a:ext cx="1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 d   d   d</a:t>
              </a:r>
            </a:p>
          </p:txBody>
        </p:sp>
        <p:sp>
          <p:nvSpPr>
            <p:cNvPr id="38983" name="Text Box 143"/>
            <p:cNvSpPr txBox="1">
              <a:spLocks noChangeArrowheads="1"/>
            </p:cNvSpPr>
            <p:nvPr/>
          </p:nvSpPr>
          <p:spPr bwMode="auto">
            <a:xfrm>
              <a:off x="3128" y="2416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>
                  <a:solidFill>
                    <a:srgbClr val="FF0000"/>
                  </a:solidFill>
                </a:rPr>
                <a:t> ↑</a:t>
              </a:r>
            </a:p>
          </p:txBody>
        </p:sp>
      </p:grpSp>
      <p:sp>
        <p:nvSpPr>
          <p:cNvPr id="38932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058" name="Group 146"/>
          <p:cNvGrpSpPr>
            <a:grpSpLocks/>
          </p:cNvGrpSpPr>
          <p:nvPr/>
        </p:nvGrpSpPr>
        <p:grpSpPr bwMode="auto">
          <a:xfrm>
            <a:off x="2614613" y="4005263"/>
            <a:ext cx="4117975" cy="2016125"/>
            <a:chOff x="2554" y="2387"/>
            <a:chExt cx="2594" cy="1270"/>
          </a:xfrm>
        </p:grpSpPr>
        <p:sp>
          <p:nvSpPr>
            <p:cNvPr id="38951" name="Line 52"/>
            <p:cNvSpPr>
              <a:spLocks noChangeShapeType="1"/>
            </p:cNvSpPr>
            <p:nvPr/>
          </p:nvSpPr>
          <p:spPr bwMode="auto">
            <a:xfrm>
              <a:off x="4377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53"/>
            <p:cNvSpPr>
              <a:spLocks noChangeShapeType="1"/>
            </p:cNvSpPr>
            <p:nvPr/>
          </p:nvSpPr>
          <p:spPr bwMode="auto">
            <a:xfrm>
              <a:off x="3321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3" name="Line 54"/>
            <p:cNvSpPr>
              <a:spLocks noChangeShapeType="1"/>
            </p:cNvSpPr>
            <p:nvPr/>
          </p:nvSpPr>
          <p:spPr bwMode="auto">
            <a:xfrm>
              <a:off x="3638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55"/>
            <p:cNvSpPr>
              <a:spLocks noChangeShapeType="1"/>
            </p:cNvSpPr>
            <p:nvPr/>
          </p:nvSpPr>
          <p:spPr bwMode="auto">
            <a:xfrm>
              <a:off x="3955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56"/>
            <p:cNvSpPr>
              <a:spLocks noChangeShapeType="1"/>
            </p:cNvSpPr>
            <p:nvPr/>
          </p:nvSpPr>
          <p:spPr bwMode="auto">
            <a:xfrm>
              <a:off x="4273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57"/>
            <p:cNvSpPr>
              <a:spLocks noChangeShapeType="1"/>
            </p:cNvSpPr>
            <p:nvPr/>
          </p:nvSpPr>
          <p:spPr bwMode="auto">
            <a:xfrm>
              <a:off x="2554" y="284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Line 58"/>
            <p:cNvSpPr>
              <a:spLocks noChangeShapeType="1"/>
            </p:cNvSpPr>
            <p:nvPr/>
          </p:nvSpPr>
          <p:spPr bwMode="auto">
            <a:xfrm>
              <a:off x="2554" y="3120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58" name="Group 154"/>
            <p:cNvGrpSpPr>
              <a:grpSpLocks/>
            </p:cNvGrpSpPr>
            <p:nvPr/>
          </p:nvGrpSpPr>
          <p:grpSpPr bwMode="auto">
            <a:xfrm>
              <a:off x="2739" y="2584"/>
              <a:ext cx="2285" cy="862"/>
              <a:chOff x="2739" y="2584"/>
              <a:chExt cx="2285" cy="862"/>
            </a:xfrm>
          </p:grpSpPr>
          <p:sp>
            <p:nvSpPr>
              <p:cNvPr id="38966" name="Rectangle 45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2132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7" name="Text Box 46"/>
              <p:cNvSpPr txBox="1">
                <a:spLocks noChangeArrowheads="1"/>
              </p:cNvSpPr>
              <p:nvPr/>
            </p:nvSpPr>
            <p:spPr bwMode="auto">
              <a:xfrm>
                <a:off x="3131" y="2584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A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B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8968" name="Text Box 50"/>
              <p:cNvSpPr txBox="1">
                <a:spLocks noChangeArrowheads="1"/>
              </p:cNvSpPr>
              <p:nvPr/>
            </p:nvSpPr>
            <p:spPr bwMode="auto">
              <a:xfrm>
                <a:off x="2739" y="2734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r>
                  <a:rPr lang="en-US" altLang="zh-CN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38969" name="Text Box 46"/>
              <p:cNvSpPr txBox="1">
                <a:spLocks noChangeArrowheads="1"/>
              </p:cNvSpPr>
              <p:nvPr/>
            </p:nvSpPr>
            <p:spPr bwMode="auto">
              <a:xfrm>
                <a:off x="2925" y="3158"/>
                <a:ext cx="1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B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C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D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38970" name="Group 159"/>
              <p:cNvGrpSpPr>
                <a:grpSpLocks/>
              </p:cNvGrpSpPr>
              <p:nvPr/>
            </p:nvGrpSpPr>
            <p:grpSpPr bwMode="auto">
              <a:xfrm>
                <a:off x="4105" y="3158"/>
                <a:ext cx="545" cy="288"/>
                <a:chOff x="2789" y="4032"/>
                <a:chExt cx="545" cy="288"/>
              </a:xfrm>
            </p:grpSpPr>
            <p:sp>
              <p:nvSpPr>
                <p:cNvPr id="38980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789" y="4032"/>
                  <a:ext cx="54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LD</a:t>
                  </a:r>
                  <a:endParaRPr lang="en-US" altLang="zh-CN" baseline="-25000">
                    <a:latin typeface="Times New Roman" pitchFamily="18" charset="0"/>
                  </a:endParaRPr>
                </a:p>
              </p:txBody>
            </p:sp>
            <p:sp>
              <p:nvSpPr>
                <p:cNvPr id="38981" name="Line 161"/>
                <p:cNvSpPr>
                  <a:spLocks noChangeShapeType="1"/>
                </p:cNvSpPr>
                <p:nvPr/>
              </p:nvSpPr>
              <p:spPr bwMode="auto">
                <a:xfrm>
                  <a:off x="2933" y="4068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8971" name="Text Box 50"/>
              <p:cNvSpPr txBox="1">
                <a:spLocks noChangeArrowheads="1"/>
              </p:cNvSpPr>
              <p:nvPr/>
            </p:nvSpPr>
            <p:spPr bwMode="auto">
              <a:xfrm>
                <a:off x="2744" y="296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8972" name="Text Box 50"/>
              <p:cNvSpPr txBox="1">
                <a:spLocks noChangeArrowheads="1"/>
              </p:cNvSpPr>
              <p:nvPr/>
            </p:nvSpPr>
            <p:spPr bwMode="auto">
              <a:xfrm>
                <a:off x="4390" y="2611"/>
                <a:ext cx="63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CLR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38973" name="Group 164"/>
              <p:cNvGrpSpPr>
                <a:grpSpLocks/>
              </p:cNvGrpSpPr>
              <p:nvPr/>
            </p:nvGrpSpPr>
            <p:grpSpPr bwMode="auto">
              <a:xfrm>
                <a:off x="4467" y="2864"/>
                <a:ext cx="499" cy="545"/>
                <a:chOff x="4513" y="3611"/>
                <a:chExt cx="499" cy="545"/>
              </a:xfrm>
            </p:grpSpPr>
            <p:grpSp>
              <p:nvGrpSpPr>
                <p:cNvPr id="38974" name="Group 165"/>
                <p:cNvGrpSpPr>
                  <a:grpSpLocks/>
                </p:cNvGrpSpPr>
                <p:nvPr/>
              </p:nvGrpSpPr>
              <p:grpSpPr bwMode="auto">
                <a:xfrm>
                  <a:off x="4513" y="3611"/>
                  <a:ext cx="499" cy="288"/>
                  <a:chOff x="4558" y="3883"/>
                  <a:chExt cx="499" cy="288"/>
                </a:xfrm>
              </p:grpSpPr>
              <p:sp>
                <p:nvSpPr>
                  <p:cNvPr id="38978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3883"/>
                    <a:ext cx="49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Q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CC</a:t>
                    </a:r>
                  </a:p>
                </p:txBody>
              </p:sp>
              <p:sp>
                <p:nvSpPr>
                  <p:cNvPr id="38979" name="Line 167"/>
                  <p:cNvSpPr>
                    <a:spLocks noChangeShapeType="1"/>
                  </p:cNvSpPr>
                  <p:nvPr/>
                </p:nvSpPr>
                <p:spPr bwMode="auto">
                  <a:xfrm>
                    <a:off x="4649" y="3931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975" name="Group 168"/>
                <p:cNvGrpSpPr>
                  <a:grpSpLocks/>
                </p:cNvGrpSpPr>
                <p:nvPr/>
              </p:nvGrpSpPr>
              <p:grpSpPr bwMode="auto">
                <a:xfrm>
                  <a:off x="4513" y="3868"/>
                  <a:ext cx="499" cy="288"/>
                  <a:chOff x="4558" y="3883"/>
                  <a:chExt cx="499" cy="288"/>
                </a:xfrm>
              </p:grpSpPr>
              <p:sp>
                <p:nvSpPr>
                  <p:cNvPr id="38976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58" y="3883"/>
                    <a:ext cx="49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latin typeface="Times New Roman" pitchFamily="18" charset="0"/>
                      </a:rPr>
                      <a:t>Q</a:t>
                    </a:r>
                    <a:r>
                      <a:rPr lang="en-US" altLang="zh-CN" baseline="-25000">
                        <a:latin typeface="Times New Roman" pitchFamily="18" charset="0"/>
                      </a:rPr>
                      <a:t>CB</a:t>
                    </a:r>
                  </a:p>
                </p:txBody>
              </p:sp>
              <p:sp>
                <p:nvSpPr>
                  <p:cNvPr id="38977" name="Line 170"/>
                  <p:cNvSpPr>
                    <a:spLocks noChangeShapeType="1"/>
                  </p:cNvSpPr>
                  <p:nvPr/>
                </p:nvSpPr>
                <p:spPr bwMode="auto">
                  <a:xfrm>
                    <a:off x="4649" y="3931"/>
                    <a:ext cx="31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8959" name="Line 53"/>
            <p:cNvSpPr>
              <a:spLocks noChangeShapeType="1"/>
            </p:cNvSpPr>
            <p:nvPr/>
          </p:nvSpPr>
          <p:spPr bwMode="auto">
            <a:xfrm>
              <a:off x="3157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Line 54"/>
            <p:cNvSpPr>
              <a:spLocks noChangeShapeType="1"/>
            </p:cNvSpPr>
            <p:nvPr/>
          </p:nvSpPr>
          <p:spPr bwMode="auto">
            <a:xfrm>
              <a:off x="3429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Line 55"/>
            <p:cNvSpPr>
              <a:spLocks noChangeShapeType="1"/>
            </p:cNvSpPr>
            <p:nvPr/>
          </p:nvSpPr>
          <p:spPr bwMode="auto">
            <a:xfrm>
              <a:off x="3701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2" name="Line 56"/>
            <p:cNvSpPr>
              <a:spLocks noChangeShapeType="1"/>
            </p:cNvSpPr>
            <p:nvPr/>
          </p:nvSpPr>
          <p:spPr bwMode="auto">
            <a:xfrm>
              <a:off x="3974" y="343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57"/>
            <p:cNvSpPr>
              <a:spLocks noChangeShapeType="1"/>
            </p:cNvSpPr>
            <p:nvPr/>
          </p:nvSpPr>
          <p:spPr bwMode="auto">
            <a:xfrm>
              <a:off x="4921" y="2750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Line 58"/>
            <p:cNvSpPr>
              <a:spLocks noChangeShapeType="1"/>
            </p:cNvSpPr>
            <p:nvPr/>
          </p:nvSpPr>
          <p:spPr bwMode="auto">
            <a:xfrm>
              <a:off x="4921" y="3022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5" name="Line 58"/>
            <p:cNvSpPr>
              <a:spLocks noChangeShapeType="1"/>
            </p:cNvSpPr>
            <p:nvPr/>
          </p:nvSpPr>
          <p:spPr bwMode="auto">
            <a:xfrm>
              <a:off x="4921" y="3294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064" name="Text Box 248"/>
          <p:cNvSpPr txBox="1">
            <a:spLocks noChangeArrowheads="1"/>
          </p:cNvSpPr>
          <p:nvPr/>
        </p:nvSpPr>
        <p:spPr bwMode="auto">
          <a:xfrm>
            <a:off x="539750" y="3716338"/>
            <a:ext cx="189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000">
                <a:latin typeface="宋体" charset="-122"/>
              </a:rPr>
              <a:t>*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/>
              <a:t>模</a:t>
            </a:r>
            <a:r>
              <a:rPr lang="en-US" altLang="zh-CN" sz="2000">
                <a:latin typeface="Times New Roman" pitchFamily="18" charset="0"/>
              </a:rPr>
              <a:t>10</a:t>
            </a:r>
            <a:r>
              <a:rPr lang="zh-CN" altLang="en-US" sz="2000"/>
              <a:t>计数</a:t>
            </a:r>
          </a:p>
        </p:txBody>
      </p:sp>
      <p:sp>
        <p:nvSpPr>
          <p:cNvPr id="39091" name="Text Box 179"/>
          <p:cNvSpPr txBox="1">
            <a:spLocks noChangeArrowheads="1"/>
          </p:cNvSpPr>
          <p:nvPr/>
        </p:nvSpPr>
        <p:spPr bwMode="auto">
          <a:xfrm>
            <a:off x="1692275" y="45085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CP</a:t>
            </a:r>
          </a:p>
        </p:txBody>
      </p:sp>
      <p:sp>
        <p:nvSpPr>
          <p:cNvPr id="39092" name="Text Box 180"/>
          <p:cNvSpPr txBox="1">
            <a:spLocks noChangeArrowheads="1"/>
          </p:cNvSpPr>
          <p:nvPr/>
        </p:nvSpPr>
        <p:spPr bwMode="auto">
          <a:xfrm>
            <a:off x="1887538" y="49609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093" name="Text Box 181"/>
          <p:cNvSpPr txBox="1">
            <a:spLocks noChangeArrowheads="1"/>
          </p:cNvSpPr>
          <p:nvPr/>
        </p:nvSpPr>
        <p:spPr bwMode="auto">
          <a:xfrm>
            <a:off x="5530850" y="58769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grpSp>
        <p:nvGrpSpPr>
          <p:cNvPr id="39107" name="Group 195"/>
          <p:cNvGrpSpPr>
            <a:grpSpLocks/>
          </p:cNvGrpSpPr>
          <p:nvPr/>
        </p:nvGrpSpPr>
        <p:grpSpPr bwMode="auto">
          <a:xfrm>
            <a:off x="3838575" y="3716338"/>
            <a:ext cx="4117975" cy="576262"/>
            <a:chOff x="2418" y="2341"/>
            <a:chExt cx="2594" cy="363"/>
          </a:xfrm>
        </p:grpSpPr>
        <p:grpSp>
          <p:nvGrpSpPr>
            <p:cNvPr id="38943" name="Group 189"/>
            <p:cNvGrpSpPr>
              <a:grpSpLocks/>
            </p:cNvGrpSpPr>
            <p:nvPr/>
          </p:nvGrpSpPr>
          <p:grpSpPr bwMode="auto">
            <a:xfrm>
              <a:off x="4369" y="2341"/>
              <a:ext cx="376" cy="363"/>
              <a:chOff x="5105" y="2840"/>
              <a:chExt cx="376" cy="363"/>
            </a:xfrm>
          </p:grpSpPr>
          <p:sp>
            <p:nvSpPr>
              <p:cNvPr id="38949" name="Rectangle 55"/>
              <p:cNvSpPr>
                <a:spLocks noChangeArrowheads="1"/>
              </p:cNvSpPr>
              <p:nvPr/>
            </p:nvSpPr>
            <p:spPr bwMode="auto">
              <a:xfrm>
                <a:off x="5148" y="2840"/>
                <a:ext cx="272" cy="363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50" name="Text Box 56"/>
              <p:cNvSpPr txBox="1">
                <a:spLocks noChangeArrowheads="1"/>
              </p:cNvSpPr>
              <p:nvPr/>
            </p:nvSpPr>
            <p:spPr bwMode="auto">
              <a:xfrm>
                <a:off x="5105" y="2872"/>
                <a:ext cx="3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</p:grpSp>
        <p:sp>
          <p:nvSpPr>
            <p:cNvPr id="38944" name="Line 58"/>
            <p:cNvSpPr>
              <a:spLocks noChangeShapeType="1"/>
            </p:cNvSpPr>
            <p:nvPr/>
          </p:nvSpPr>
          <p:spPr bwMode="auto">
            <a:xfrm flipV="1">
              <a:off x="2418" y="2432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190"/>
            <p:cNvSpPr>
              <a:spLocks noChangeShapeType="1"/>
            </p:cNvSpPr>
            <p:nvPr/>
          </p:nvSpPr>
          <p:spPr bwMode="auto">
            <a:xfrm>
              <a:off x="3045" y="2614"/>
              <a:ext cx="136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191"/>
            <p:cNvSpPr>
              <a:spLocks noChangeShapeType="1"/>
            </p:cNvSpPr>
            <p:nvPr/>
          </p:nvSpPr>
          <p:spPr bwMode="auto">
            <a:xfrm>
              <a:off x="2418" y="2432"/>
              <a:ext cx="198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Oval 192"/>
            <p:cNvSpPr>
              <a:spLocks noChangeArrowheads="1"/>
            </p:cNvSpPr>
            <p:nvPr/>
          </p:nvSpPr>
          <p:spPr bwMode="auto">
            <a:xfrm>
              <a:off x="3029" y="259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Line 193"/>
            <p:cNvSpPr>
              <a:spLocks noChangeShapeType="1"/>
            </p:cNvSpPr>
            <p:nvPr/>
          </p:nvSpPr>
          <p:spPr bwMode="auto">
            <a:xfrm>
              <a:off x="4694" y="2523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108" name="Group 196"/>
          <p:cNvGrpSpPr>
            <a:grpSpLocks/>
          </p:cNvGrpSpPr>
          <p:nvPr/>
        </p:nvGrpSpPr>
        <p:grpSpPr bwMode="auto">
          <a:xfrm>
            <a:off x="6659563" y="4005263"/>
            <a:ext cx="1296987" cy="576262"/>
            <a:chOff x="4195" y="2523"/>
            <a:chExt cx="817" cy="363"/>
          </a:xfrm>
        </p:grpSpPr>
        <p:sp>
          <p:nvSpPr>
            <p:cNvPr id="38941" name="Line 65"/>
            <p:cNvSpPr>
              <a:spLocks noChangeShapeType="1"/>
            </p:cNvSpPr>
            <p:nvPr/>
          </p:nvSpPr>
          <p:spPr bwMode="auto">
            <a:xfrm flipV="1">
              <a:off x="5012" y="2523"/>
              <a:ext cx="0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194"/>
            <p:cNvSpPr>
              <a:spLocks noChangeShapeType="1"/>
            </p:cNvSpPr>
            <p:nvPr/>
          </p:nvSpPr>
          <p:spPr bwMode="auto">
            <a:xfrm>
              <a:off x="4195" y="2886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109" name="Rectangle 41"/>
          <p:cNvSpPr>
            <a:spLocks noChangeArrowheads="1"/>
          </p:cNvSpPr>
          <p:nvPr/>
        </p:nvSpPr>
        <p:spPr bwMode="auto">
          <a:xfrm>
            <a:off x="252413" y="5630863"/>
            <a:ext cx="2232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教材此处有出入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6" grpId="0"/>
      <p:bldP spid="39032" grpId="0"/>
      <p:bldP spid="39033" grpId="0"/>
      <p:bldP spid="39034" grpId="0"/>
      <p:bldP spid="39035" grpId="0"/>
      <p:bldP spid="39037" grpId="0"/>
      <p:bldP spid="39038" grpId="0"/>
      <p:bldP spid="39039" grpId="0"/>
      <p:bldP spid="39040" grpId="0"/>
      <p:bldP spid="39041" grpId="0"/>
      <p:bldP spid="39051" grpId="0"/>
      <p:bldP spid="39052" grpId="0"/>
      <p:bldP spid="35064" grpId="0"/>
      <p:bldP spid="39091" grpId="0"/>
      <p:bldP spid="39092" grpId="0"/>
      <p:bldP spid="39093" grpId="0"/>
      <p:bldP spid="39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文本框 2"/>
          <p:cNvSpPr txBox="1">
            <a:spLocks noChangeArrowheads="1"/>
          </p:cNvSpPr>
          <p:nvPr/>
        </p:nvSpPr>
        <p:spPr bwMode="auto">
          <a:xfrm>
            <a:off x="215900" y="260350"/>
            <a:ext cx="37084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四、寄存器</a:t>
            </a:r>
          </a:p>
        </p:txBody>
      </p:sp>
      <p:sp>
        <p:nvSpPr>
          <p:cNvPr id="40965" name="Text Box 40"/>
          <p:cNvSpPr txBox="1">
            <a:spLocks noChangeArrowheads="1"/>
          </p:cNvSpPr>
          <p:nvPr/>
        </p:nvSpPr>
        <p:spPr bwMode="auto">
          <a:xfrm>
            <a:off x="1044575" y="1052513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、数据寄存器</a:t>
            </a:r>
          </a:p>
        </p:txBody>
      </p:sp>
      <p:grpSp>
        <p:nvGrpSpPr>
          <p:cNvPr id="18496" name="Group 64"/>
          <p:cNvGrpSpPr>
            <a:grpSpLocks/>
          </p:cNvGrpSpPr>
          <p:nvPr/>
        </p:nvGrpSpPr>
        <p:grpSpPr bwMode="auto">
          <a:xfrm>
            <a:off x="1331913" y="2205038"/>
            <a:ext cx="5614987" cy="1079500"/>
            <a:chOff x="1293" y="1389"/>
            <a:chExt cx="3537" cy="680"/>
          </a:xfrm>
        </p:grpSpPr>
        <p:grpSp>
          <p:nvGrpSpPr>
            <p:cNvPr id="40967" name="Group 25"/>
            <p:cNvGrpSpPr>
              <a:grpSpLocks/>
            </p:cNvGrpSpPr>
            <p:nvPr/>
          </p:nvGrpSpPr>
          <p:grpSpPr bwMode="auto">
            <a:xfrm>
              <a:off x="1293" y="1389"/>
              <a:ext cx="544" cy="680"/>
              <a:chOff x="1293" y="1389"/>
              <a:chExt cx="544" cy="680"/>
            </a:xfrm>
          </p:grpSpPr>
          <p:grpSp>
            <p:nvGrpSpPr>
              <p:cNvPr id="40968" name="Group 21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09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0971" name="Line 15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2" name="Line 16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3" name="Oval 17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74" name="Line 18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0976" name="AutoShape 22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77" name="Line 24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78" name="Group 26"/>
            <p:cNvGrpSpPr>
              <a:grpSpLocks/>
            </p:cNvGrpSpPr>
            <p:nvPr/>
          </p:nvGrpSpPr>
          <p:grpSpPr bwMode="auto">
            <a:xfrm>
              <a:off x="2109" y="1389"/>
              <a:ext cx="544" cy="680"/>
              <a:chOff x="1293" y="1389"/>
              <a:chExt cx="544" cy="680"/>
            </a:xfrm>
          </p:grpSpPr>
          <p:grpSp>
            <p:nvGrpSpPr>
              <p:cNvPr id="40979" name="Group 27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0980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0982" name="Line 30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3" name="Line 31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4" name="Oval 32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33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8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0987" name="AutoShape 35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88" name="Line 36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0989" name="Group 37"/>
            <p:cNvGrpSpPr>
              <a:grpSpLocks/>
            </p:cNvGrpSpPr>
            <p:nvPr/>
          </p:nvGrpSpPr>
          <p:grpSpPr bwMode="auto">
            <a:xfrm>
              <a:off x="3470" y="1389"/>
              <a:ext cx="544" cy="680"/>
              <a:chOff x="1293" y="1389"/>
              <a:chExt cx="544" cy="680"/>
            </a:xfrm>
          </p:grpSpPr>
          <p:grpSp>
            <p:nvGrpSpPr>
              <p:cNvPr id="40990" name="Group 38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0991" name="Rectangle 39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0993" name="Line 41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4" name="Line 42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5" name="Oval 43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96" name="Line 44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9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999" name="Line 47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00" name="Group 48"/>
            <p:cNvGrpSpPr>
              <a:grpSpLocks/>
            </p:cNvGrpSpPr>
            <p:nvPr/>
          </p:nvGrpSpPr>
          <p:grpSpPr bwMode="auto">
            <a:xfrm>
              <a:off x="4286" y="1389"/>
              <a:ext cx="544" cy="680"/>
              <a:chOff x="1293" y="1389"/>
              <a:chExt cx="544" cy="680"/>
            </a:xfrm>
          </p:grpSpPr>
          <p:grpSp>
            <p:nvGrpSpPr>
              <p:cNvPr id="41001" name="Group 49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1002" name="Rectangle 50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1004" name="Line 52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5" name="Line 53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07" name="Line 55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0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1009" name="AutoShape 57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10" name="Line 58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493" name="Group 61"/>
          <p:cNvGrpSpPr>
            <a:grpSpLocks/>
          </p:cNvGrpSpPr>
          <p:nvPr/>
        </p:nvGrpSpPr>
        <p:grpSpPr bwMode="auto">
          <a:xfrm>
            <a:off x="1966913" y="2994025"/>
            <a:ext cx="6348412" cy="396875"/>
            <a:chOff x="1693" y="1886"/>
            <a:chExt cx="3999" cy="250"/>
          </a:xfrm>
        </p:grpSpPr>
        <p:sp>
          <p:nvSpPr>
            <p:cNvPr id="41012" name="Line 59"/>
            <p:cNvSpPr>
              <a:spLocks noChangeShapeType="1"/>
            </p:cNvSpPr>
            <p:nvPr/>
          </p:nvSpPr>
          <p:spPr bwMode="auto">
            <a:xfrm>
              <a:off x="1693" y="2021"/>
              <a:ext cx="34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Text Box 60"/>
            <p:cNvSpPr txBox="1">
              <a:spLocks noChangeArrowheads="1"/>
            </p:cNvSpPr>
            <p:nvPr/>
          </p:nvSpPr>
          <p:spPr bwMode="auto">
            <a:xfrm>
              <a:off x="5045" y="1886"/>
              <a:ext cx="6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</p:grp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539750" y="3403600"/>
            <a:ext cx="662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  D</a:t>
            </a:r>
            <a:r>
              <a:rPr lang="en-US" altLang="zh-CN" baseline="-25000">
                <a:latin typeface="Times New Roman" pitchFamily="18" charset="0"/>
              </a:rPr>
              <a:t>1  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       </a:t>
            </a:r>
            <a:r>
              <a:rPr lang="en-US" altLang="zh-CN">
                <a:latin typeface="Times New Roman" pitchFamily="18" charset="0"/>
                <a:ea typeface="仿宋" pitchFamily="49" charset="-122"/>
              </a:rPr>
              <a:t>…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n-1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468313" y="4221163"/>
            <a:ext cx="2016125" cy="503237"/>
          </a:xfrm>
          <a:prstGeom prst="wedgeRoundRectCallout">
            <a:avLst>
              <a:gd name="adj1" fmla="val 49764"/>
              <a:gd name="adj2" fmla="val -102366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时钟触发前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6659563" y="1412875"/>
            <a:ext cx="1800225" cy="504825"/>
          </a:xfrm>
          <a:prstGeom prst="wedgeRoundRectCallout">
            <a:avLst>
              <a:gd name="adj1" fmla="val -86245"/>
              <a:gd name="adj2" fmla="val 6635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时钟触发后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1045" name="Rectangle 41"/>
          <p:cNvSpPr>
            <a:spLocks noChangeArrowheads="1"/>
          </p:cNvSpPr>
          <p:nvPr/>
        </p:nvSpPr>
        <p:spPr bwMode="auto">
          <a:xfrm>
            <a:off x="755650" y="522922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注意：</a:t>
            </a:r>
            <a:r>
              <a:rPr lang="zh-CN" altLang="en-US" sz="2800"/>
              <a:t>数据以触发器记录，反相值直接获得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18495" grpId="0"/>
      <p:bldP spid="3" grpId="0" animBg="1"/>
      <p:bldP spid="4" grpId="0" animBg="1"/>
      <p:bldP spid="410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2" name="文本框 2"/>
          <p:cNvSpPr txBox="1">
            <a:spLocks noChangeArrowheads="1"/>
          </p:cNvSpPr>
          <p:nvPr/>
        </p:nvSpPr>
        <p:spPr bwMode="auto">
          <a:xfrm>
            <a:off x="215900" y="260350"/>
            <a:ext cx="37084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四、寄存器</a:t>
            </a:r>
          </a:p>
        </p:txBody>
      </p:sp>
      <p:sp>
        <p:nvSpPr>
          <p:cNvPr id="41989" name="Text Box 40"/>
          <p:cNvSpPr txBox="1">
            <a:spLocks noChangeArrowheads="1"/>
          </p:cNvSpPr>
          <p:nvPr/>
        </p:nvSpPr>
        <p:spPr bwMode="auto">
          <a:xfrm>
            <a:off x="828675" y="909638"/>
            <a:ext cx="324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、移位寄存器</a:t>
            </a:r>
          </a:p>
        </p:txBody>
      </p:sp>
      <p:grpSp>
        <p:nvGrpSpPr>
          <p:cNvPr id="18496" name="Group 64"/>
          <p:cNvGrpSpPr>
            <a:grpSpLocks/>
          </p:cNvGrpSpPr>
          <p:nvPr/>
        </p:nvGrpSpPr>
        <p:grpSpPr bwMode="auto">
          <a:xfrm>
            <a:off x="1430338" y="2276475"/>
            <a:ext cx="5614987" cy="1079500"/>
            <a:chOff x="1293" y="1389"/>
            <a:chExt cx="3537" cy="680"/>
          </a:xfrm>
        </p:grpSpPr>
        <p:grpSp>
          <p:nvGrpSpPr>
            <p:cNvPr id="41991" name="Group 25"/>
            <p:cNvGrpSpPr>
              <a:grpSpLocks/>
            </p:cNvGrpSpPr>
            <p:nvPr/>
          </p:nvGrpSpPr>
          <p:grpSpPr bwMode="auto">
            <a:xfrm>
              <a:off x="1293" y="1389"/>
              <a:ext cx="544" cy="680"/>
              <a:chOff x="1293" y="1389"/>
              <a:chExt cx="544" cy="680"/>
            </a:xfrm>
          </p:grpSpPr>
          <p:grpSp>
            <p:nvGrpSpPr>
              <p:cNvPr id="41992" name="Group 21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19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9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1995" name="Line 15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6" name="Line 16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7" name="Oval 17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998" name="Line 18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9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000" name="AutoShape 22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Line 24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02" name="Group 26"/>
            <p:cNvGrpSpPr>
              <a:grpSpLocks/>
            </p:cNvGrpSpPr>
            <p:nvPr/>
          </p:nvGrpSpPr>
          <p:grpSpPr bwMode="auto">
            <a:xfrm>
              <a:off x="2109" y="1389"/>
              <a:ext cx="544" cy="680"/>
              <a:chOff x="1293" y="1389"/>
              <a:chExt cx="544" cy="680"/>
            </a:xfrm>
          </p:grpSpPr>
          <p:grpSp>
            <p:nvGrpSpPr>
              <p:cNvPr id="42003" name="Group 27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04" name="Rectangle 28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06" name="Line 30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7" name="Line 31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08" name="Oval 32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Line 33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011" name="AutoShape 35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12" name="Line 36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13" name="Group 37"/>
            <p:cNvGrpSpPr>
              <a:grpSpLocks/>
            </p:cNvGrpSpPr>
            <p:nvPr/>
          </p:nvGrpSpPr>
          <p:grpSpPr bwMode="auto">
            <a:xfrm>
              <a:off x="3470" y="1389"/>
              <a:ext cx="544" cy="680"/>
              <a:chOff x="1293" y="1389"/>
              <a:chExt cx="544" cy="680"/>
            </a:xfrm>
          </p:grpSpPr>
          <p:grpSp>
            <p:nvGrpSpPr>
              <p:cNvPr id="42014" name="Group 38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17" name="Line 41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8" name="Line 42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9" name="Oval 43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0" name="Line 44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2" name="AutoShape 46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3" name="Line 47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24" name="Group 48"/>
            <p:cNvGrpSpPr>
              <a:grpSpLocks/>
            </p:cNvGrpSpPr>
            <p:nvPr/>
          </p:nvGrpSpPr>
          <p:grpSpPr bwMode="auto">
            <a:xfrm>
              <a:off x="4286" y="1389"/>
              <a:ext cx="544" cy="680"/>
              <a:chOff x="1293" y="1389"/>
              <a:chExt cx="544" cy="680"/>
            </a:xfrm>
          </p:grpSpPr>
          <p:grpSp>
            <p:nvGrpSpPr>
              <p:cNvPr id="42025" name="Group 49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26" name="Rectangle 50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28" name="Line 52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9" name="Line 53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30" name="Oval 54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1" name="Line 55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32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033" name="AutoShape 57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34" name="Line 58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493" name="Group 61"/>
          <p:cNvGrpSpPr>
            <a:grpSpLocks/>
          </p:cNvGrpSpPr>
          <p:nvPr/>
        </p:nvGrpSpPr>
        <p:grpSpPr bwMode="auto">
          <a:xfrm>
            <a:off x="2065338" y="3065463"/>
            <a:ext cx="6348412" cy="396875"/>
            <a:chOff x="1693" y="1886"/>
            <a:chExt cx="3999" cy="250"/>
          </a:xfrm>
        </p:grpSpPr>
        <p:sp>
          <p:nvSpPr>
            <p:cNvPr id="42036" name="Line 59"/>
            <p:cNvSpPr>
              <a:spLocks noChangeShapeType="1"/>
            </p:cNvSpPr>
            <p:nvPr/>
          </p:nvSpPr>
          <p:spPr bwMode="auto">
            <a:xfrm>
              <a:off x="1693" y="2021"/>
              <a:ext cx="34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Text Box 60"/>
            <p:cNvSpPr txBox="1">
              <a:spLocks noChangeArrowheads="1"/>
            </p:cNvSpPr>
            <p:nvPr/>
          </p:nvSpPr>
          <p:spPr bwMode="auto">
            <a:xfrm>
              <a:off x="5045" y="1886"/>
              <a:ext cx="6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</p:grp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709613" y="1628775"/>
            <a:ext cx="662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  D</a:t>
            </a:r>
            <a:r>
              <a:rPr lang="en-US" altLang="zh-CN" baseline="-25000">
                <a:latin typeface="Times New Roman" pitchFamily="18" charset="0"/>
              </a:rPr>
              <a:t>1  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       </a:t>
            </a:r>
            <a:r>
              <a:rPr lang="en-US" altLang="zh-CN">
                <a:latin typeface="Times New Roman" pitchFamily="18" charset="0"/>
                <a:ea typeface="仿宋" pitchFamily="49" charset="-122"/>
              </a:rPr>
              <a:t>…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n-1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</a:t>
            </a:r>
          </a:p>
        </p:txBody>
      </p:sp>
      <p:grpSp>
        <p:nvGrpSpPr>
          <p:cNvPr id="18503" name="Group 71"/>
          <p:cNvGrpSpPr>
            <a:grpSpLocks/>
          </p:cNvGrpSpPr>
          <p:nvPr/>
        </p:nvGrpSpPr>
        <p:grpSpPr bwMode="auto">
          <a:xfrm>
            <a:off x="1633538" y="2132013"/>
            <a:ext cx="1308100" cy="1439862"/>
            <a:chOff x="1421" y="1298"/>
            <a:chExt cx="824" cy="907"/>
          </a:xfrm>
        </p:grpSpPr>
        <p:sp>
          <p:nvSpPr>
            <p:cNvPr id="42040" name="Line 65"/>
            <p:cNvSpPr>
              <a:spLocks noChangeShapeType="1"/>
            </p:cNvSpPr>
            <p:nvPr/>
          </p:nvSpPr>
          <p:spPr bwMode="auto">
            <a:xfrm flipV="1">
              <a:off x="2245" y="2069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Line 67"/>
            <p:cNvSpPr>
              <a:spLocks noChangeShapeType="1"/>
            </p:cNvSpPr>
            <p:nvPr/>
          </p:nvSpPr>
          <p:spPr bwMode="auto">
            <a:xfrm flipV="1">
              <a:off x="1429" y="129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68"/>
            <p:cNvSpPr>
              <a:spLocks noChangeShapeType="1"/>
            </p:cNvSpPr>
            <p:nvPr/>
          </p:nvSpPr>
          <p:spPr bwMode="auto">
            <a:xfrm>
              <a:off x="1421" y="1298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Line 69"/>
            <p:cNvSpPr>
              <a:spLocks noChangeShapeType="1"/>
            </p:cNvSpPr>
            <p:nvPr/>
          </p:nvSpPr>
          <p:spPr bwMode="auto">
            <a:xfrm>
              <a:off x="1973" y="1298"/>
              <a:ext cx="0" cy="9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4" name="Line 70"/>
            <p:cNvSpPr>
              <a:spLocks noChangeShapeType="1"/>
            </p:cNvSpPr>
            <p:nvPr/>
          </p:nvSpPr>
          <p:spPr bwMode="auto">
            <a:xfrm>
              <a:off x="1973" y="2205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10" name="Group 78"/>
          <p:cNvGrpSpPr>
            <a:grpSpLocks/>
          </p:cNvGrpSpPr>
          <p:nvPr/>
        </p:nvGrpSpPr>
        <p:grpSpPr bwMode="auto">
          <a:xfrm>
            <a:off x="5089525" y="2132013"/>
            <a:ext cx="1308100" cy="1439862"/>
            <a:chOff x="1421" y="1298"/>
            <a:chExt cx="824" cy="907"/>
          </a:xfrm>
        </p:grpSpPr>
        <p:sp>
          <p:nvSpPr>
            <p:cNvPr id="42046" name="Line 79"/>
            <p:cNvSpPr>
              <a:spLocks noChangeShapeType="1"/>
            </p:cNvSpPr>
            <p:nvPr/>
          </p:nvSpPr>
          <p:spPr bwMode="auto">
            <a:xfrm flipV="1">
              <a:off x="2245" y="2069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7" name="Line 80"/>
            <p:cNvSpPr>
              <a:spLocks noChangeShapeType="1"/>
            </p:cNvSpPr>
            <p:nvPr/>
          </p:nvSpPr>
          <p:spPr bwMode="auto">
            <a:xfrm flipV="1">
              <a:off x="1429" y="129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81"/>
            <p:cNvSpPr>
              <a:spLocks noChangeShapeType="1"/>
            </p:cNvSpPr>
            <p:nvPr/>
          </p:nvSpPr>
          <p:spPr bwMode="auto">
            <a:xfrm>
              <a:off x="1421" y="1298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Line 82"/>
            <p:cNvSpPr>
              <a:spLocks noChangeShapeType="1"/>
            </p:cNvSpPr>
            <p:nvPr/>
          </p:nvSpPr>
          <p:spPr bwMode="auto">
            <a:xfrm>
              <a:off x="1973" y="1298"/>
              <a:ext cx="0" cy="9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Line 83"/>
            <p:cNvSpPr>
              <a:spLocks noChangeShapeType="1"/>
            </p:cNvSpPr>
            <p:nvPr/>
          </p:nvSpPr>
          <p:spPr bwMode="auto">
            <a:xfrm>
              <a:off x="1973" y="2205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20" name="Group 88"/>
          <p:cNvGrpSpPr>
            <a:grpSpLocks/>
          </p:cNvGrpSpPr>
          <p:nvPr/>
        </p:nvGrpSpPr>
        <p:grpSpPr bwMode="auto">
          <a:xfrm>
            <a:off x="6397625" y="2132013"/>
            <a:ext cx="647700" cy="215900"/>
            <a:chOff x="4422" y="1298"/>
            <a:chExt cx="408" cy="136"/>
          </a:xfrm>
        </p:grpSpPr>
        <p:sp>
          <p:nvSpPr>
            <p:cNvPr id="42052" name="Line 85"/>
            <p:cNvSpPr>
              <a:spLocks noChangeShapeType="1"/>
            </p:cNvSpPr>
            <p:nvPr/>
          </p:nvSpPr>
          <p:spPr bwMode="auto">
            <a:xfrm flipV="1">
              <a:off x="4422" y="129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Line 87"/>
            <p:cNvSpPr>
              <a:spLocks noChangeShapeType="1"/>
            </p:cNvSpPr>
            <p:nvPr/>
          </p:nvSpPr>
          <p:spPr bwMode="auto">
            <a:xfrm>
              <a:off x="4422" y="1298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522" name="Group 90"/>
          <p:cNvGrpSpPr>
            <a:grpSpLocks/>
          </p:cNvGrpSpPr>
          <p:nvPr/>
        </p:nvGrpSpPr>
        <p:grpSpPr bwMode="auto">
          <a:xfrm>
            <a:off x="2928938" y="2132013"/>
            <a:ext cx="2173287" cy="1655762"/>
            <a:chOff x="2237" y="1298"/>
            <a:chExt cx="1369" cy="1043"/>
          </a:xfrm>
        </p:grpSpPr>
        <p:sp>
          <p:nvSpPr>
            <p:cNvPr id="42055" name="Line 73"/>
            <p:cNvSpPr>
              <a:spLocks noChangeShapeType="1"/>
            </p:cNvSpPr>
            <p:nvPr/>
          </p:nvSpPr>
          <p:spPr bwMode="auto">
            <a:xfrm flipV="1">
              <a:off x="3606" y="2069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6" name="Line 74"/>
            <p:cNvSpPr>
              <a:spLocks noChangeShapeType="1"/>
            </p:cNvSpPr>
            <p:nvPr/>
          </p:nvSpPr>
          <p:spPr bwMode="auto">
            <a:xfrm flipV="1">
              <a:off x="2245" y="129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7" name="Line 75"/>
            <p:cNvSpPr>
              <a:spLocks noChangeShapeType="1"/>
            </p:cNvSpPr>
            <p:nvPr/>
          </p:nvSpPr>
          <p:spPr bwMode="auto">
            <a:xfrm>
              <a:off x="2237" y="1298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8" name="Line 76"/>
            <p:cNvSpPr>
              <a:spLocks noChangeShapeType="1"/>
            </p:cNvSpPr>
            <p:nvPr/>
          </p:nvSpPr>
          <p:spPr bwMode="auto">
            <a:xfrm>
              <a:off x="2789" y="1298"/>
              <a:ext cx="0" cy="9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9" name="Line 77"/>
            <p:cNvSpPr>
              <a:spLocks noChangeShapeType="1"/>
            </p:cNvSpPr>
            <p:nvPr/>
          </p:nvSpPr>
          <p:spPr bwMode="auto">
            <a:xfrm>
              <a:off x="2789" y="2205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0" name="Line 84"/>
            <p:cNvSpPr>
              <a:spLocks noChangeShapeType="1"/>
            </p:cNvSpPr>
            <p:nvPr/>
          </p:nvSpPr>
          <p:spPr bwMode="auto">
            <a:xfrm>
              <a:off x="3424" y="2205"/>
              <a:ext cx="18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1" name="Rectangle 89"/>
            <p:cNvSpPr>
              <a:spLocks noChangeArrowheads="1"/>
            </p:cNvSpPr>
            <p:nvPr/>
          </p:nvSpPr>
          <p:spPr bwMode="auto">
            <a:xfrm>
              <a:off x="3087" y="205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/>
                <a:t>…</a:t>
              </a:r>
              <a:endParaRPr lang="zh-CN" altLang="en-US"/>
            </a:p>
          </p:txBody>
        </p:sp>
      </p:grpSp>
      <p:grpSp>
        <p:nvGrpSpPr>
          <p:cNvPr id="18527" name="Group 95"/>
          <p:cNvGrpSpPr>
            <a:grpSpLocks/>
          </p:cNvGrpSpPr>
          <p:nvPr/>
        </p:nvGrpSpPr>
        <p:grpSpPr bwMode="auto">
          <a:xfrm>
            <a:off x="612775" y="3238500"/>
            <a:ext cx="1033463" cy="519113"/>
            <a:chOff x="778" y="1995"/>
            <a:chExt cx="651" cy="327"/>
          </a:xfrm>
        </p:grpSpPr>
        <p:grpSp>
          <p:nvGrpSpPr>
            <p:cNvPr id="42063" name="Group 93"/>
            <p:cNvGrpSpPr>
              <a:grpSpLocks/>
            </p:cNvGrpSpPr>
            <p:nvPr/>
          </p:nvGrpSpPr>
          <p:grpSpPr bwMode="auto">
            <a:xfrm>
              <a:off x="1066" y="2069"/>
              <a:ext cx="363" cy="136"/>
              <a:chOff x="1066" y="2069"/>
              <a:chExt cx="363" cy="136"/>
            </a:xfrm>
          </p:grpSpPr>
          <p:sp>
            <p:nvSpPr>
              <p:cNvPr id="42064" name="Line 91"/>
              <p:cNvSpPr>
                <a:spLocks noChangeShapeType="1"/>
              </p:cNvSpPr>
              <p:nvPr/>
            </p:nvSpPr>
            <p:spPr bwMode="auto">
              <a:xfrm flipV="1">
                <a:off x="1429" y="2069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65" name="Line 92"/>
              <p:cNvSpPr>
                <a:spLocks noChangeShapeType="1"/>
              </p:cNvSpPr>
              <p:nvPr/>
            </p:nvSpPr>
            <p:spPr bwMode="auto">
              <a:xfrm>
                <a:off x="1066" y="2205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66" name="Text Box 94"/>
            <p:cNvSpPr txBox="1">
              <a:spLocks noChangeArrowheads="1"/>
            </p:cNvSpPr>
            <p:nvPr/>
          </p:nvSpPr>
          <p:spPr bwMode="auto">
            <a:xfrm>
              <a:off x="778" y="1995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/>
                <a:t>0</a:t>
              </a:r>
            </a:p>
          </p:txBody>
        </p:sp>
      </p:grp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6875463" y="1125538"/>
            <a:ext cx="1800225" cy="504825"/>
          </a:xfrm>
          <a:prstGeom prst="wedgeRoundRectCallout">
            <a:avLst>
              <a:gd name="adj1" fmla="val -51676"/>
              <a:gd name="adj2" fmla="val 9654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逻辑左移位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18529" name="Group 97"/>
          <p:cNvGrpSpPr>
            <a:grpSpLocks/>
          </p:cNvGrpSpPr>
          <p:nvPr/>
        </p:nvGrpSpPr>
        <p:grpSpPr bwMode="auto">
          <a:xfrm>
            <a:off x="1476375" y="4678363"/>
            <a:ext cx="5614988" cy="1079500"/>
            <a:chOff x="1293" y="1389"/>
            <a:chExt cx="3537" cy="680"/>
          </a:xfrm>
        </p:grpSpPr>
        <p:grpSp>
          <p:nvGrpSpPr>
            <p:cNvPr id="42069" name="Group 98"/>
            <p:cNvGrpSpPr>
              <a:grpSpLocks/>
            </p:cNvGrpSpPr>
            <p:nvPr/>
          </p:nvGrpSpPr>
          <p:grpSpPr bwMode="auto">
            <a:xfrm>
              <a:off x="1293" y="1389"/>
              <a:ext cx="544" cy="680"/>
              <a:chOff x="1293" y="1389"/>
              <a:chExt cx="544" cy="680"/>
            </a:xfrm>
          </p:grpSpPr>
          <p:grpSp>
            <p:nvGrpSpPr>
              <p:cNvPr id="42070" name="Group 99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71" name="Rectangle 100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7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73" name="Line 102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4" name="Line 103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5" name="Oval 104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76" name="Line 105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7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078" name="AutoShape 107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79" name="Line 108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80" name="Group 109"/>
            <p:cNvGrpSpPr>
              <a:grpSpLocks/>
            </p:cNvGrpSpPr>
            <p:nvPr/>
          </p:nvGrpSpPr>
          <p:grpSpPr bwMode="auto">
            <a:xfrm>
              <a:off x="2109" y="1389"/>
              <a:ext cx="544" cy="680"/>
              <a:chOff x="1293" y="1389"/>
              <a:chExt cx="544" cy="680"/>
            </a:xfrm>
          </p:grpSpPr>
          <p:grpSp>
            <p:nvGrpSpPr>
              <p:cNvPr id="42081" name="Group 110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3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84" name="Line 113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85" name="Line 114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86" name="Oval 115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87" name="Line 116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88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089" name="AutoShape 118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90" name="Line 119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091" name="Group 120"/>
            <p:cNvGrpSpPr>
              <a:grpSpLocks/>
            </p:cNvGrpSpPr>
            <p:nvPr/>
          </p:nvGrpSpPr>
          <p:grpSpPr bwMode="auto">
            <a:xfrm>
              <a:off x="3470" y="1389"/>
              <a:ext cx="544" cy="680"/>
              <a:chOff x="1293" y="1389"/>
              <a:chExt cx="544" cy="680"/>
            </a:xfrm>
          </p:grpSpPr>
          <p:grpSp>
            <p:nvGrpSpPr>
              <p:cNvPr id="42092" name="Group 121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093" name="Rectangle 122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4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095" name="Line 124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6" name="Line 125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7" name="Oval 126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98" name="Line 127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99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100" name="AutoShape 129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01" name="Line 130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2102" name="Group 131"/>
            <p:cNvGrpSpPr>
              <a:grpSpLocks/>
            </p:cNvGrpSpPr>
            <p:nvPr/>
          </p:nvGrpSpPr>
          <p:grpSpPr bwMode="auto">
            <a:xfrm>
              <a:off x="4286" y="1389"/>
              <a:ext cx="544" cy="680"/>
              <a:chOff x="1293" y="1389"/>
              <a:chExt cx="544" cy="680"/>
            </a:xfrm>
          </p:grpSpPr>
          <p:grpSp>
            <p:nvGrpSpPr>
              <p:cNvPr id="42103" name="Group 132"/>
              <p:cNvGrpSpPr>
                <a:grpSpLocks/>
              </p:cNvGrpSpPr>
              <p:nvPr/>
            </p:nvGrpSpPr>
            <p:grpSpPr bwMode="auto">
              <a:xfrm>
                <a:off x="1293" y="1389"/>
                <a:ext cx="544" cy="680"/>
                <a:chOff x="1293" y="1389"/>
                <a:chExt cx="544" cy="680"/>
              </a:xfrm>
            </p:grpSpPr>
            <p:sp>
              <p:nvSpPr>
                <p:cNvPr id="42104" name="Rectangle 133"/>
                <p:cNvSpPr>
                  <a:spLocks noChangeArrowheads="1"/>
                </p:cNvSpPr>
                <p:nvPr/>
              </p:nvSpPr>
              <p:spPr bwMode="auto">
                <a:xfrm>
                  <a:off x="1293" y="1570"/>
                  <a:ext cx="544" cy="363"/>
                </a:xfrm>
                <a:prstGeom prst="rect">
                  <a:avLst/>
                </a:prstGeom>
                <a:noFill/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5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1293" y="1732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2106" name="Line 135"/>
                <p:cNvSpPr>
                  <a:spLocks noChangeShapeType="1"/>
                </p:cNvSpPr>
                <p:nvPr/>
              </p:nvSpPr>
              <p:spPr bwMode="auto">
                <a:xfrm>
                  <a:off x="1429" y="1933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07" name="Line 136"/>
                <p:cNvSpPr>
                  <a:spLocks noChangeShapeType="1"/>
                </p:cNvSpPr>
                <p:nvPr/>
              </p:nvSpPr>
              <p:spPr bwMode="auto">
                <a:xfrm>
                  <a:off x="1429" y="1389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08" name="Oval 137"/>
                <p:cNvSpPr>
                  <a:spLocks noChangeArrowheads="1"/>
                </p:cNvSpPr>
                <p:nvPr/>
              </p:nvSpPr>
              <p:spPr bwMode="auto">
                <a:xfrm>
                  <a:off x="1701" y="1525"/>
                  <a:ext cx="45" cy="45"/>
                </a:xfrm>
                <a:prstGeom prst="ellipse">
                  <a:avLst/>
                </a:prstGeom>
                <a:noFill/>
                <a:ln w="222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09" name="Line 138"/>
                <p:cNvSpPr>
                  <a:spLocks noChangeShapeType="1"/>
                </p:cNvSpPr>
                <p:nvPr/>
              </p:nvSpPr>
              <p:spPr bwMode="auto">
                <a:xfrm>
                  <a:off x="1726" y="1389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10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1293" y="1525"/>
                  <a:ext cx="28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1800">
                      <a:latin typeface="Times New Roman" pitchFamily="18" charset="0"/>
                    </a:rPr>
                    <a:t>Q</a:t>
                  </a:r>
                </a:p>
              </p:txBody>
            </p:sp>
          </p:grpSp>
          <p:sp>
            <p:nvSpPr>
              <p:cNvPr id="42111" name="AutoShape 140"/>
              <p:cNvSpPr>
                <a:spLocks noChangeArrowheads="1"/>
              </p:cNvSpPr>
              <p:nvPr/>
            </p:nvSpPr>
            <p:spPr bwMode="auto">
              <a:xfrm>
                <a:off x="1655" y="1843"/>
                <a:ext cx="91" cy="9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12" name="Line 141"/>
              <p:cNvSpPr>
                <a:spLocks noChangeShapeType="1"/>
              </p:cNvSpPr>
              <p:nvPr/>
            </p:nvSpPr>
            <p:spPr bwMode="auto">
              <a:xfrm>
                <a:off x="1701" y="1933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603" name="Group 171"/>
          <p:cNvGrpSpPr>
            <a:grpSpLocks/>
          </p:cNvGrpSpPr>
          <p:nvPr/>
        </p:nvGrpSpPr>
        <p:grpSpPr bwMode="auto">
          <a:xfrm>
            <a:off x="1017588" y="4533900"/>
            <a:ext cx="684212" cy="215900"/>
            <a:chOff x="1004" y="3067"/>
            <a:chExt cx="431" cy="136"/>
          </a:xfrm>
        </p:grpSpPr>
        <p:sp>
          <p:nvSpPr>
            <p:cNvPr id="42114" name="Line 143"/>
            <p:cNvSpPr>
              <a:spLocks noChangeShapeType="1"/>
            </p:cNvSpPr>
            <p:nvPr/>
          </p:nvSpPr>
          <p:spPr bwMode="auto">
            <a:xfrm flipV="1">
              <a:off x="1429" y="3067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5" name="Line 144"/>
            <p:cNvSpPr>
              <a:spLocks noChangeShapeType="1"/>
            </p:cNvSpPr>
            <p:nvPr/>
          </p:nvSpPr>
          <p:spPr bwMode="auto">
            <a:xfrm flipH="1">
              <a:off x="1004" y="3067"/>
              <a:ext cx="43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755650" y="3860800"/>
            <a:ext cx="662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  D</a:t>
            </a:r>
            <a:r>
              <a:rPr lang="en-US" altLang="zh-CN" baseline="-25000">
                <a:latin typeface="Times New Roman" pitchFamily="18" charset="0"/>
              </a:rPr>
              <a:t>1  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        </a:t>
            </a:r>
            <a:r>
              <a:rPr lang="en-US" altLang="zh-CN">
                <a:latin typeface="Times New Roman" pitchFamily="18" charset="0"/>
                <a:ea typeface="仿宋" pitchFamily="49" charset="-122"/>
              </a:rPr>
              <a:t>…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n-1                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 baseline="-25000">
                <a:latin typeface="Times New Roman" pitchFamily="18" charset="0"/>
              </a:rPr>
              <a:t>n</a:t>
            </a:r>
          </a:p>
        </p:txBody>
      </p:sp>
      <p:grpSp>
        <p:nvGrpSpPr>
          <p:cNvPr id="18578" name="Group 146"/>
          <p:cNvGrpSpPr>
            <a:grpSpLocks/>
          </p:cNvGrpSpPr>
          <p:nvPr/>
        </p:nvGrpSpPr>
        <p:grpSpPr bwMode="auto">
          <a:xfrm>
            <a:off x="2111375" y="5480050"/>
            <a:ext cx="6348413" cy="396875"/>
            <a:chOff x="1693" y="1886"/>
            <a:chExt cx="3999" cy="250"/>
          </a:xfrm>
        </p:grpSpPr>
        <p:sp>
          <p:nvSpPr>
            <p:cNvPr id="42118" name="Line 147"/>
            <p:cNvSpPr>
              <a:spLocks noChangeShapeType="1"/>
            </p:cNvSpPr>
            <p:nvPr/>
          </p:nvSpPr>
          <p:spPr bwMode="auto">
            <a:xfrm>
              <a:off x="1693" y="2021"/>
              <a:ext cx="344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9" name="Text Box 148"/>
            <p:cNvSpPr txBox="1">
              <a:spLocks noChangeArrowheads="1"/>
            </p:cNvSpPr>
            <p:nvPr/>
          </p:nvSpPr>
          <p:spPr bwMode="auto">
            <a:xfrm>
              <a:off x="5045" y="1886"/>
              <a:ext cx="6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</p:grpSp>
      <p:grpSp>
        <p:nvGrpSpPr>
          <p:cNvPr id="18587" name="Group 155"/>
          <p:cNvGrpSpPr>
            <a:grpSpLocks/>
          </p:cNvGrpSpPr>
          <p:nvPr/>
        </p:nvGrpSpPr>
        <p:grpSpPr bwMode="auto">
          <a:xfrm>
            <a:off x="5148263" y="4533900"/>
            <a:ext cx="1295400" cy="1439863"/>
            <a:chOff x="3606" y="3067"/>
            <a:chExt cx="816" cy="907"/>
          </a:xfrm>
        </p:grpSpPr>
        <p:sp>
          <p:nvSpPr>
            <p:cNvPr id="42121" name="Line 150"/>
            <p:cNvSpPr>
              <a:spLocks noChangeShapeType="1"/>
            </p:cNvSpPr>
            <p:nvPr/>
          </p:nvSpPr>
          <p:spPr bwMode="auto">
            <a:xfrm flipV="1">
              <a:off x="3606" y="383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2" name="Line 151"/>
            <p:cNvSpPr>
              <a:spLocks noChangeShapeType="1"/>
            </p:cNvSpPr>
            <p:nvPr/>
          </p:nvSpPr>
          <p:spPr bwMode="auto">
            <a:xfrm flipV="1">
              <a:off x="4422" y="3067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3" name="Line 152"/>
            <p:cNvSpPr>
              <a:spLocks noChangeShapeType="1"/>
            </p:cNvSpPr>
            <p:nvPr/>
          </p:nvSpPr>
          <p:spPr bwMode="auto">
            <a:xfrm>
              <a:off x="3606" y="3974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4" name="Line 153"/>
            <p:cNvSpPr>
              <a:spLocks noChangeShapeType="1"/>
            </p:cNvSpPr>
            <p:nvPr/>
          </p:nvSpPr>
          <p:spPr bwMode="auto">
            <a:xfrm>
              <a:off x="4150" y="3067"/>
              <a:ext cx="0" cy="9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5" name="Line 154"/>
            <p:cNvSpPr>
              <a:spLocks noChangeShapeType="1"/>
            </p:cNvSpPr>
            <p:nvPr/>
          </p:nvSpPr>
          <p:spPr bwMode="auto">
            <a:xfrm>
              <a:off x="4150" y="3067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41" name="Group 161"/>
          <p:cNvGrpSpPr>
            <a:grpSpLocks/>
          </p:cNvGrpSpPr>
          <p:nvPr/>
        </p:nvGrpSpPr>
        <p:grpSpPr bwMode="auto">
          <a:xfrm>
            <a:off x="2987675" y="4533900"/>
            <a:ext cx="2160588" cy="1644650"/>
            <a:chOff x="2245" y="3067"/>
            <a:chExt cx="1361" cy="1036"/>
          </a:xfrm>
        </p:grpSpPr>
        <p:grpSp>
          <p:nvGrpSpPr>
            <p:cNvPr id="42127" name="Group 164"/>
            <p:cNvGrpSpPr>
              <a:grpSpLocks/>
            </p:cNvGrpSpPr>
            <p:nvPr/>
          </p:nvGrpSpPr>
          <p:grpSpPr bwMode="auto">
            <a:xfrm>
              <a:off x="2245" y="3067"/>
              <a:ext cx="1361" cy="907"/>
              <a:chOff x="2245" y="3067"/>
              <a:chExt cx="1361" cy="907"/>
            </a:xfrm>
          </p:grpSpPr>
          <p:sp>
            <p:nvSpPr>
              <p:cNvPr id="42128" name="Line 157"/>
              <p:cNvSpPr>
                <a:spLocks noChangeShapeType="1"/>
              </p:cNvSpPr>
              <p:nvPr/>
            </p:nvSpPr>
            <p:spPr bwMode="auto">
              <a:xfrm flipV="1">
                <a:off x="2245" y="3838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29" name="Line 158"/>
              <p:cNvSpPr>
                <a:spLocks noChangeShapeType="1"/>
              </p:cNvSpPr>
              <p:nvPr/>
            </p:nvSpPr>
            <p:spPr bwMode="auto">
              <a:xfrm flipV="1">
                <a:off x="3606" y="3067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0" name="Line 159"/>
              <p:cNvSpPr>
                <a:spLocks noChangeShapeType="1"/>
              </p:cNvSpPr>
              <p:nvPr/>
            </p:nvSpPr>
            <p:spPr bwMode="auto">
              <a:xfrm>
                <a:off x="3062" y="3067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1" name="Line 160"/>
              <p:cNvSpPr>
                <a:spLocks noChangeShapeType="1"/>
              </p:cNvSpPr>
              <p:nvPr/>
            </p:nvSpPr>
            <p:spPr bwMode="auto">
              <a:xfrm>
                <a:off x="3061" y="3067"/>
                <a:ext cx="0" cy="907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2" name="Line 161"/>
              <p:cNvSpPr>
                <a:spLocks noChangeShapeType="1"/>
              </p:cNvSpPr>
              <p:nvPr/>
            </p:nvSpPr>
            <p:spPr bwMode="auto">
              <a:xfrm>
                <a:off x="2789" y="3974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33" name="Line 162"/>
              <p:cNvSpPr>
                <a:spLocks noChangeShapeType="1"/>
              </p:cNvSpPr>
              <p:nvPr/>
            </p:nvSpPr>
            <p:spPr bwMode="auto">
              <a:xfrm>
                <a:off x="2245" y="3974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34" name="Rectangle 163"/>
            <p:cNvSpPr>
              <a:spLocks noChangeArrowheads="1"/>
            </p:cNvSpPr>
            <p:nvPr/>
          </p:nvSpPr>
          <p:spPr bwMode="auto">
            <a:xfrm>
              <a:off x="2446" y="381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/>
                <a:t>…</a:t>
              </a:r>
              <a:endParaRPr lang="zh-CN" altLang="en-US"/>
            </a:p>
          </p:txBody>
        </p:sp>
      </p:grpSp>
      <p:grpSp>
        <p:nvGrpSpPr>
          <p:cNvPr id="18597" name="Group 165"/>
          <p:cNvGrpSpPr>
            <a:grpSpLocks/>
          </p:cNvGrpSpPr>
          <p:nvPr/>
        </p:nvGrpSpPr>
        <p:grpSpPr bwMode="auto">
          <a:xfrm>
            <a:off x="1692275" y="4533900"/>
            <a:ext cx="1295400" cy="1439863"/>
            <a:chOff x="3606" y="3067"/>
            <a:chExt cx="816" cy="907"/>
          </a:xfrm>
        </p:grpSpPr>
        <p:sp>
          <p:nvSpPr>
            <p:cNvPr id="42136" name="Line 166"/>
            <p:cNvSpPr>
              <a:spLocks noChangeShapeType="1"/>
            </p:cNvSpPr>
            <p:nvPr/>
          </p:nvSpPr>
          <p:spPr bwMode="auto">
            <a:xfrm flipV="1">
              <a:off x="3606" y="3838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7" name="Line 167"/>
            <p:cNvSpPr>
              <a:spLocks noChangeShapeType="1"/>
            </p:cNvSpPr>
            <p:nvPr/>
          </p:nvSpPr>
          <p:spPr bwMode="auto">
            <a:xfrm flipV="1">
              <a:off x="4422" y="3067"/>
              <a:ext cx="0" cy="13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8" name="Line 168"/>
            <p:cNvSpPr>
              <a:spLocks noChangeShapeType="1"/>
            </p:cNvSpPr>
            <p:nvPr/>
          </p:nvSpPr>
          <p:spPr bwMode="auto">
            <a:xfrm>
              <a:off x="3606" y="3974"/>
              <a:ext cx="54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9" name="Line 169"/>
            <p:cNvSpPr>
              <a:spLocks noChangeShapeType="1"/>
            </p:cNvSpPr>
            <p:nvPr/>
          </p:nvSpPr>
          <p:spPr bwMode="auto">
            <a:xfrm>
              <a:off x="4150" y="3067"/>
              <a:ext cx="0" cy="9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0" name="Line 170"/>
            <p:cNvSpPr>
              <a:spLocks noChangeShapeType="1"/>
            </p:cNvSpPr>
            <p:nvPr/>
          </p:nvSpPr>
          <p:spPr bwMode="auto">
            <a:xfrm>
              <a:off x="4150" y="3067"/>
              <a:ext cx="27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610" name="Group 178"/>
          <p:cNvGrpSpPr>
            <a:grpSpLocks/>
          </p:cNvGrpSpPr>
          <p:nvPr/>
        </p:nvGrpSpPr>
        <p:grpSpPr bwMode="auto">
          <a:xfrm>
            <a:off x="6443663" y="5686425"/>
            <a:ext cx="1038225" cy="519113"/>
            <a:chOff x="4422" y="3969"/>
            <a:chExt cx="654" cy="327"/>
          </a:xfrm>
        </p:grpSpPr>
        <p:grpSp>
          <p:nvGrpSpPr>
            <p:cNvPr id="42142" name="Group 177"/>
            <p:cNvGrpSpPr>
              <a:grpSpLocks/>
            </p:cNvGrpSpPr>
            <p:nvPr/>
          </p:nvGrpSpPr>
          <p:grpSpPr bwMode="auto">
            <a:xfrm>
              <a:off x="4422" y="4020"/>
              <a:ext cx="363" cy="136"/>
              <a:chOff x="4740" y="4020"/>
              <a:chExt cx="363" cy="136"/>
            </a:xfrm>
          </p:grpSpPr>
          <p:sp>
            <p:nvSpPr>
              <p:cNvPr id="42143" name="Line 174"/>
              <p:cNvSpPr>
                <a:spLocks noChangeShapeType="1"/>
              </p:cNvSpPr>
              <p:nvPr/>
            </p:nvSpPr>
            <p:spPr bwMode="auto">
              <a:xfrm flipV="1">
                <a:off x="4740" y="4020"/>
                <a:ext cx="0" cy="136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144" name="Line 175"/>
              <p:cNvSpPr>
                <a:spLocks noChangeShapeType="1"/>
              </p:cNvSpPr>
              <p:nvPr/>
            </p:nvSpPr>
            <p:spPr bwMode="auto">
              <a:xfrm>
                <a:off x="4740" y="4156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145" name="Text Box 176"/>
            <p:cNvSpPr txBox="1">
              <a:spLocks noChangeArrowheads="1"/>
            </p:cNvSpPr>
            <p:nvPr/>
          </p:nvSpPr>
          <p:spPr bwMode="auto">
            <a:xfrm>
              <a:off x="4740" y="3969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/>
                <a:t>0</a:t>
              </a:r>
            </a:p>
          </p:txBody>
        </p:sp>
      </p:grp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7019925" y="3644900"/>
            <a:ext cx="1800225" cy="504825"/>
          </a:xfrm>
          <a:prstGeom prst="wedgeRoundRectCallout">
            <a:avLst>
              <a:gd name="adj1" fmla="val -51676"/>
              <a:gd name="adj2" fmla="val 9654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逻辑右移位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2147" name="Rectangle 41"/>
          <p:cNvSpPr>
            <a:spLocks noChangeArrowheads="1"/>
          </p:cNvSpPr>
          <p:nvPr/>
        </p:nvSpPr>
        <p:spPr bwMode="auto">
          <a:xfrm>
            <a:off x="612775" y="6092825"/>
            <a:ext cx="467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思考：</a:t>
            </a:r>
            <a:r>
              <a:rPr lang="zh-CN" altLang="en-US" sz="2800"/>
              <a:t>循环移位如何实现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0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1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8495" grpId="0"/>
      <p:bldP spid="4" grpId="0" animBg="1"/>
      <p:bldP spid="18577" grpId="0"/>
      <p:bldP spid="3" grpId="0" animBg="1"/>
      <p:bldP spid="42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22" name="文本框 2"/>
          <p:cNvSpPr txBox="1">
            <a:spLocks noChangeArrowheads="1"/>
          </p:cNvSpPr>
          <p:nvPr/>
        </p:nvSpPr>
        <p:spPr bwMode="auto">
          <a:xfrm>
            <a:off x="215900" y="260350"/>
            <a:ext cx="37084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四、寄存器</a:t>
            </a:r>
          </a:p>
        </p:txBody>
      </p:sp>
      <p:sp>
        <p:nvSpPr>
          <p:cNvPr id="43059" name="Text Box 40"/>
          <p:cNvSpPr txBox="1">
            <a:spLocks noChangeArrowheads="1"/>
          </p:cNvSpPr>
          <p:nvPr/>
        </p:nvSpPr>
        <p:spPr bwMode="auto">
          <a:xfrm>
            <a:off x="755650" y="965200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/>
              <a:t>、双向移位</a:t>
            </a:r>
            <a:r>
              <a:rPr lang="en-US" altLang="zh-CN" sz="2800">
                <a:latin typeface="Times New Roman" pitchFamily="18" charset="0"/>
              </a:rPr>
              <a:t>74194</a:t>
            </a:r>
          </a:p>
        </p:txBody>
      </p:sp>
      <p:grpSp>
        <p:nvGrpSpPr>
          <p:cNvPr id="43097" name="Group 89"/>
          <p:cNvGrpSpPr>
            <a:grpSpLocks/>
          </p:cNvGrpSpPr>
          <p:nvPr/>
        </p:nvGrpSpPr>
        <p:grpSpPr bwMode="auto">
          <a:xfrm>
            <a:off x="539750" y="1917700"/>
            <a:ext cx="3816350" cy="2609850"/>
            <a:chOff x="2381" y="2346"/>
            <a:chExt cx="2404" cy="1644"/>
          </a:xfrm>
        </p:grpSpPr>
        <p:sp>
          <p:nvSpPr>
            <p:cNvPr id="43061" name="Line 52"/>
            <p:cNvSpPr>
              <a:spLocks noChangeShapeType="1"/>
            </p:cNvSpPr>
            <p:nvPr/>
          </p:nvSpPr>
          <p:spPr bwMode="auto">
            <a:xfrm>
              <a:off x="3016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53"/>
            <p:cNvSpPr>
              <a:spLocks noChangeShapeType="1"/>
            </p:cNvSpPr>
            <p:nvPr/>
          </p:nvSpPr>
          <p:spPr bwMode="auto">
            <a:xfrm>
              <a:off x="3318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54"/>
            <p:cNvSpPr>
              <a:spLocks noChangeShapeType="1"/>
            </p:cNvSpPr>
            <p:nvPr/>
          </p:nvSpPr>
          <p:spPr bwMode="auto">
            <a:xfrm>
              <a:off x="3635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55"/>
            <p:cNvSpPr>
              <a:spLocks noChangeShapeType="1"/>
            </p:cNvSpPr>
            <p:nvPr/>
          </p:nvSpPr>
          <p:spPr bwMode="auto">
            <a:xfrm>
              <a:off x="3952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56"/>
            <p:cNvSpPr>
              <a:spLocks noChangeShapeType="1"/>
            </p:cNvSpPr>
            <p:nvPr/>
          </p:nvSpPr>
          <p:spPr bwMode="auto">
            <a:xfrm>
              <a:off x="4270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57"/>
            <p:cNvSpPr>
              <a:spLocks noChangeShapeType="1"/>
            </p:cNvSpPr>
            <p:nvPr/>
          </p:nvSpPr>
          <p:spPr bwMode="auto">
            <a:xfrm>
              <a:off x="2381" y="2704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58"/>
            <p:cNvSpPr>
              <a:spLocks noChangeShapeType="1"/>
            </p:cNvSpPr>
            <p:nvPr/>
          </p:nvSpPr>
          <p:spPr bwMode="auto">
            <a:xfrm>
              <a:off x="2381" y="2931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5" name="Line 53"/>
            <p:cNvSpPr>
              <a:spLocks noChangeShapeType="1"/>
            </p:cNvSpPr>
            <p:nvPr/>
          </p:nvSpPr>
          <p:spPr bwMode="auto">
            <a:xfrm>
              <a:off x="3341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6" name="Line 54"/>
            <p:cNvSpPr>
              <a:spLocks noChangeShapeType="1"/>
            </p:cNvSpPr>
            <p:nvPr/>
          </p:nvSpPr>
          <p:spPr bwMode="auto">
            <a:xfrm>
              <a:off x="3613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7" name="Line 55"/>
            <p:cNvSpPr>
              <a:spLocks noChangeShapeType="1"/>
            </p:cNvSpPr>
            <p:nvPr/>
          </p:nvSpPr>
          <p:spPr bwMode="auto">
            <a:xfrm>
              <a:off x="3885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Line 56"/>
            <p:cNvSpPr>
              <a:spLocks noChangeShapeType="1"/>
            </p:cNvSpPr>
            <p:nvPr/>
          </p:nvSpPr>
          <p:spPr bwMode="auto">
            <a:xfrm>
              <a:off x="4158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9" name="Line 57"/>
            <p:cNvSpPr>
              <a:spLocks noChangeShapeType="1"/>
            </p:cNvSpPr>
            <p:nvPr/>
          </p:nvSpPr>
          <p:spPr bwMode="auto">
            <a:xfrm>
              <a:off x="2381" y="316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Line 58"/>
            <p:cNvSpPr>
              <a:spLocks noChangeShapeType="1"/>
            </p:cNvSpPr>
            <p:nvPr/>
          </p:nvSpPr>
          <p:spPr bwMode="auto">
            <a:xfrm>
              <a:off x="2381" y="340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95" name="Group 87"/>
            <p:cNvGrpSpPr>
              <a:grpSpLocks/>
            </p:cNvGrpSpPr>
            <p:nvPr/>
          </p:nvGrpSpPr>
          <p:grpSpPr bwMode="auto">
            <a:xfrm>
              <a:off x="2517" y="2568"/>
              <a:ext cx="2268" cy="1195"/>
              <a:chOff x="1293" y="2734"/>
              <a:chExt cx="2268" cy="1195"/>
            </a:xfrm>
          </p:grpSpPr>
          <p:sp>
            <p:nvSpPr>
              <p:cNvPr id="43069" name="Rectangle 45"/>
              <p:cNvSpPr>
                <a:spLocks noChangeArrowheads="1"/>
              </p:cNvSpPr>
              <p:nvPr/>
            </p:nvSpPr>
            <p:spPr bwMode="auto">
              <a:xfrm>
                <a:off x="1383" y="2750"/>
                <a:ext cx="2132" cy="117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0" name="Text Box 46"/>
              <p:cNvSpPr txBox="1">
                <a:spLocks noChangeArrowheads="1"/>
              </p:cNvSpPr>
              <p:nvPr/>
            </p:nvSpPr>
            <p:spPr bwMode="auto">
              <a:xfrm>
                <a:off x="1928" y="2734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A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B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3071" name="Text Box 50"/>
              <p:cNvSpPr txBox="1">
                <a:spLocks noChangeArrowheads="1"/>
              </p:cNvSpPr>
              <p:nvPr/>
            </p:nvSpPr>
            <p:spPr bwMode="auto">
              <a:xfrm>
                <a:off x="3017" y="364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</a:t>
                </a:r>
                <a:r>
                  <a:rPr lang="en-US" altLang="zh-CN" baseline="-250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43072" name="Text Box 46"/>
              <p:cNvSpPr txBox="1">
                <a:spLocks noChangeArrowheads="1"/>
              </p:cNvSpPr>
              <p:nvPr/>
            </p:nvSpPr>
            <p:spPr bwMode="auto">
              <a:xfrm>
                <a:off x="1874" y="3641"/>
                <a:ext cx="1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B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C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D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43074" name="Text Box 49"/>
              <p:cNvSpPr txBox="1">
                <a:spLocks noChangeArrowheads="1"/>
              </p:cNvSpPr>
              <p:nvPr/>
            </p:nvSpPr>
            <p:spPr bwMode="auto">
              <a:xfrm>
                <a:off x="1337" y="2750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076" name="Text Box 50"/>
              <p:cNvSpPr txBox="1">
                <a:spLocks noChangeArrowheads="1"/>
              </p:cNvSpPr>
              <p:nvPr/>
            </p:nvSpPr>
            <p:spPr bwMode="auto">
              <a:xfrm>
                <a:off x="1293" y="3187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43093" name="Group 85"/>
              <p:cNvGrpSpPr>
                <a:grpSpLocks/>
              </p:cNvGrpSpPr>
              <p:nvPr/>
            </p:nvGrpSpPr>
            <p:grpSpPr bwMode="auto">
              <a:xfrm>
                <a:off x="1317" y="3446"/>
                <a:ext cx="634" cy="288"/>
                <a:chOff x="4694" y="2296"/>
                <a:chExt cx="634" cy="288"/>
              </a:xfrm>
            </p:grpSpPr>
            <p:sp>
              <p:nvSpPr>
                <p:cNvPr id="43075" name="Line 75"/>
                <p:cNvSpPr>
                  <a:spLocks noChangeShapeType="1"/>
                </p:cNvSpPr>
                <p:nvPr/>
              </p:nvSpPr>
              <p:spPr bwMode="auto">
                <a:xfrm>
                  <a:off x="4798" y="2333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94" y="2296"/>
                  <a:ext cx="63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CLR</a:t>
                  </a:r>
                  <a:endParaRPr lang="en-US" altLang="zh-CN" baseline="-25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3092" name="Text Box 50"/>
              <p:cNvSpPr txBox="1">
                <a:spLocks noChangeArrowheads="1"/>
              </p:cNvSpPr>
              <p:nvPr/>
            </p:nvSpPr>
            <p:spPr bwMode="auto">
              <a:xfrm>
                <a:off x="1565" y="364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</a:t>
                </a:r>
                <a:r>
                  <a:rPr lang="en-US" altLang="zh-CN" baseline="-2500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43094" name="Text Box 49"/>
              <p:cNvSpPr txBox="1">
                <a:spLocks noChangeArrowheads="1"/>
              </p:cNvSpPr>
              <p:nvPr/>
            </p:nvSpPr>
            <p:spPr bwMode="auto">
              <a:xfrm>
                <a:off x="1338" y="2961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3096" name="Line 52"/>
            <p:cNvSpPr>
              <a:spLocks noChangeShapeType="1"/>
            </p:cNvSpPr>
            <p:nvPr/>
          </p:nvSpPr>
          <p:spPr bwMode="auto">
            <a:xfrm>
              <a:off x="4475" y="3763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30" name="Group 122"/>
          <p:cNvGrpSpPr>
            <a:grpSpLocks/>
          </p:cNvGrpSpPr>
          <p:nvPr/>
        </p:nvGrpSpPr>
        <p:grpSpPr bwMode="auto">
          <a:xfrm>
            <a:off x="4716463" y="1125538"/>
            <a:ext cx="3959225" cy="3573462"/>
            <a:chOff x="3061" y="1026"/>
            <a:chExt cx="2494" cy="2251"/>
          </a:xfrm>
        </p:grpSpPr>
        <p:sp>
          <p:nvSpPr>
            <p:cNvPr id="43099" name="Line 94"/>
            <p:cNvSpPr>
              <a:spLocks noChangeShapeType="1"/>
            </p:cNvSpPr>
            <p:nvPr/>
          </p:nvSpPr>
          <p:spPr bwMode="auto">
            <a:xfrm>
              <a:off x="3061" y="1026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0" name="Line 95"/>
            <p:cNvSpPr>
              <a:spLocks noChangeShapeType="1"/>
            </p:cNvSpPr>
            <p:nvPr/>
          </p:nvSpPr>
          <p:spPr bwMode="auto">
            <a:xfrm>
              <a:off x="3061" y="2704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1" name="Line 96"/>
            <p:cNvSpPr>
              <a:spLocks noChangeShapeType="1"/>
            </p:cNvSpPr>
            <p:nvPr/>
          </p:nvSpPr>
          <p:spPr bwMode="auto">
            <a:xfrm>
              <a:off x="3061" y="3203"/>
              <a:ext cx="249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2" name="Line 97"/>
            <p:cNvSpPr>
              <a:spLocks noChangeShapeType="1"/>
            </p:cNvSpPr>
            <p:nvPr/>
          </p:nvSpPr>
          <p:spPr bwMode="auto">
            <a:xfrm>
              <a:off x="3424" y="1026"/>
              <a:ext cx="0" cy="2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3" name="Line 98"/>
            <p:cNvSpPr>
              <a:spLocks noChangeShapeType="1"/>
            </p:cNvSpPr>
            <p:nvPr/>
          </p:nvSpPr>
          <p:spPr bwMode="auto">
            <a:xfrm>
              <a:off x="4557" y="1026"/>
              <a:ext cx="0" cy="2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4" name="Text Box 99"/>
            <p:cNvSpPr txBox="1">
              <a:spLocks noChangeArrowheads="1"/>
            </p:cNvSpPr>
            <p:nvPr/>
          </p:nvSpPr>
          <p:spPr bwMode="auto">
            <a:xfrm>
              <a:off x="3106" y="1434"/>
              <a:ext cx="30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defTabSz="914400"/>
              <a:r>
                <a:rPr lang="zh-CN" altLang="en-US" sz="2000"/>
                <a:t>输 入</a:t>
              </a:r>
            </a:p>
          </p:txBody>
        </p:sp>
        <p:sp>
          <p:nvSpPr>
            <p:cNvPr id="43105" name="Text Box 100"/>
            <p:cNvSpPr txBox="1">
              <a:spLocks noChangeArrowheads="1"/>
            </p:cNvSpPr>
            <p:nvPr/>
          </p:nvSpPr>
          <p:spPr bwMode="auto">
            <a:xfrm>
              <a:off x="3106" y="2659"/>
              <a:ext cx="308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 defTabSz="914400"/>
              <a:r>
                <a:rPr lang="zh-CN" altLang="en-US" sz="2000"/>
                <a:t>输 出</a:t>
              </a:r>
            </a:p>
          </p:txBody>
        </p:sp>
      </p:grpSp>
      <p:sp>
        <p:nvSpPr>
          <p:cNvPr id="43115" name="Text Box 109"/>
          <p:cNvSpPr txBox="1">
            <a:spLocks noChangeArrowheads="1"/>
          </p:cNvSpPr>
          <p:nvPr/>
        </p:nvSpPr>
        <p:spPr bwMode="auto">
          <a:xfrm>
            <a:off x="5221288" y="3908425"/>
            <a:ext cx="196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C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D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64388" y="1125538"/>
            <a:ext cx="1100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清除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7092950" y="1952625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左移输入</a:t>
            </a:r>
          </a:p>
        </p:txBody>
      </p:sp>
      <p:sp>
        <p:nvSpPr>
          <p:cNvPr id="43124" name="Text Box 119"/>
          <p:cNvSpPr txBox="1">
            <a:spLocks noChangeArrowheads="1"/>
          </p:cNvSpPr>
          <p:nvPr/>
        </p:nvSpPr>
        <p:spPr bwMode="auto">
          <a:xfrm>
            <a:off x="7092950" y="1520825"/>
            <a:ext cx="1836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并行数值输入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7092950" y="2386013"/>
            <a:ext cx="1584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右移输入</a:t>
            </a:r>
          </a:p>
        </p:txBody>
      </p:sp>
      <p:sp>
        <p:nvSpPr>
          <p:cNvPr id="43126" name="Text Box 121"/>
          <p:cNvSpPr txBox="1">
            <a:spLocks noChangeArrowheads="1"/>
          </p:cNvSpPr>
          <p:nvPr/>
        </p:nvSpPr>
        <p:spPr bwMode="auto">
          <a:xfrm>
            <a:off x="7092950" y="2817813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工作方式选择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7092950" y="3249613"/>
            <a:ext cx="122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时钟</a:t>
            </a:r>
          </a:p>
        </p:txBody>
      </p:sp>
      <p:sp>
        <p:nvSpPr>
          <p:cNvPr id="43128" name="Text Box 125"/>
          <p:cNvSpPr txBox="1">
            <a:spLocks noChangeArrowheads="1"/>
          </p:cNvSpPr>
          <p:nvPr/>
        </p:nvSpPr>
        <p:spPr bwMode="auto">
          <a:xfrm>
            <a:off x="7092950" y="3933825"/>
            <a:ext cx="1657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000"/>
              <a:t>寄存器输出</a:t>
            </a:r>
          </a:p>
        </p:txBody>
      </p:sp>
      <p:grpSp>
        <p:nvGrpSpPr>
          <p:cNvPr id="43134" name="Group 126"/>
          <p:cNvGrpSpPr>
            <a:grpSpLocks/>
          </p:cNvGrpSpPr>
          <p:nvPr/>
        </p:nvGrpSpPr>
        <p:grpSpPr bwMode="auto">
          <a:xfrm>
            <a:off x="5437188" y="1171575"/>
            <a:ext cx="1460500" cy="2546350"/>
            <a:chOff x="3470" y="799"/>
            <a:chExt cx="920" cy="1604"/>
          </a:xfrm>
        </p:grpSpPr>
        <p:grpSp>
          <p:nvGrpSpPr>
            <p:cNvPr id="43131" name="Group 123"/>
            <p:cNvGrpSpPr>
              <a:grpSpLocks/>
            </p:cNvGrpSpPr>
            <p:nvPr/>
          </p:nvGrpSpPr>
          <p:grpSpPr bwMode="auto">
            <a:xfrm>
              <a:off x="3593" y="799"/>
              <a:ext cx="693" cy="288"/>
              <a:chOff x="2051" y="3112"/>
              <a:chExt cx="693" cy="288"/>
            </a:xfrm>
          </p:grpSpPr>
          <p:sp>
            <p:nvSpPr>
              <p:cNvPr id="43107" name="Text Box 102"/>
              <p:cNvSpPr txBox="1">
                <a:spLocks noChangeArrowheads="1"/>
              </p:cNvSpPr>
              <p:nvPr/>
            </p:nvSpPr>
            <p:spPr bwMode="auto">
              <a:xfrm>
                <a:off x="2051" y="3112"/>
                <a:ext cx="69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CLR</a:t>
                </a:r>
              </a:p>
            </p:txBody>
          </p:sp>
          <p:sp>
            <p:nvSpPr>
              <p:cNvPr id="43110" name="Line 104"/>
              <p:cNvSpPr>
                <a:spLocks noChangeShapeType="1"/>
              </p:cNvSpPr>
              <p:nvPr/>
            </p:nvSpPr>
            <p:spPr bwMode="auto">
              <a:xfrm>
                <a:off x="2200" y="3158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11" name="Text Box 106"/>
            <p:cNvSpPr txBox="1">
              <a:spLocks noChangeArrowheads="1"/>
            </p:cNvSpPr>
            <p:nvPr/>
          </p:nvSpPr>
          <p:spPr bwMode="auto">
            <a:xfrm>
              <a:off x="3470" y="1026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A,B,C,D</a:t>
              </a:r>
            </a:p>
          </p:txBody>
        </p:sp>
        <p:sp>
          <p:nvSpPr>
            <p:cNvPr id="43112" name="Text Box 107"/>
            <p:cNvSpPr txBox="1">
              <a:spLocks noChangeArrowheads="1"/>
            </p:cNvSpPr>
            <p:nvPr/>
          </p:nvSpPr>
          <p:spPr bwMode="auto">
            <a:xfrm>
              <a:off x="3605" y="1298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L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13" name="Text Box 108"/>
            <p:cNvSpPr txBox="1">
              <a:spLocks noChangeArrowheads="1"/>
            </p:cNvSpPr>
            <p:nvPr/>
          </p:nvSpPr>
          <p:spPr bwMode="auto">
            <a:xfrm>
              <a:off x="3606" y="211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CP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32" name="Text Box 107"/>
            <p:cNvSpPr txBox="1">
              <a:spLocks noChangeArrowheads="1"/>
            </p:cNvSpPr>
            <p:nvPr/>
          </p:nvSpPr>
          <p:spPr bwMode="auto">
            <a:xfrm>
              <a:off x="3605" y="1554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en-US" altLang="zh-CN" baseline="-25000">
                  <a:latin typeface="Times New Roman" pitchFamily="18" charset="0"/>
                </a:rPr>
                <a:t>R</a:t>
              </a:r>
              <a:endParaRPr lang="en-US" altLang="zh-CN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33" name="Text Box 106"/>
            <p:cNvSpPr txBox="1">
              <a:spLocks noChangeArrowheads="1"/>
            </p:cNvSpPr>
            <p:nvPr/>
          </p:nvSpPr>
          <p:spPr bwMode="auto">
            <a:xfrm>
              <a:off x="3470" y="1827"/>
              <a:ext cx="9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S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,S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43148" name="Group 140"/>
          <p:cNvGrpSpPr>
            <a:grpSpLocks/>
          </p:cNvGrpSpPr>
          <p:nvPr/>
        </p:nvGrpSpPr>
        <p:grpSpPr bwMode="auto">
          <a:xfrm>
            <a:off x="3394075" y="4721225"/>
            <a:ext cx="2432050" cy="1731963"/>
            <a:chOff x="2138" y="2974"/>
            <a:chExt cx="1532" cy="1091"/>
          </a:xfrm>
        </p:grpSpPr>
        <p:sp>
          <p:nvSpPr>
            <p:cNvPr id="43109" name="Text Box 103"/>
            <p:cNvSpPr txBox="1">
              <a:spLocks noChangeArrowheads="1"/>
            </p:cNvSpPr>
            <p:nvPr/>
          </p:nvSpPr>
          <p:spPr bwMode="auto">
            <a:xfrm>
              <a:off x="2160" y="2974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S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   S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129" name="Text Box 126"/>
            <p:cNvSpPr txBox="1">
              <a:spLocks noChangeArrowheads="1"/>
            </p:cNvSpPr>
            <p:nvPr/>
          </p:nvSpPr>
          <p:spPr bwMode="auto">
            <a:xfrm>
              <a:off x="2941" y="299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功 能</a:t>
              </a:r>
            </a:p>
          </p:txBody>
        </p:sp>
        <p:sp>
          <p:nvSpPr>
            <p:cNvPr id="43135" name="Line 127"/>
            <p:cNvSpPr>
              <a:spLocks noChangeShapeType="1"/>
            </p:cNvSpPr>
            <p:nvPr/>
          </p:nvSpPr>
          <p:spPr bwMode="auto">
            <a:xfrm>
              <a:off x="2154" y="3022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6" name="Line 128"/>
            <p:cNvSpPr>
              <a:spLocks noChangeShapeType="1"/>
            </p:cNvSpPr>
            <p:nvPr/>
          </p:nvSpPr>
          <p:spPr bwMode="auto">
            <a:xfrm>
              <a:off x="2154" y="4065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8" name="Line 130"/>
            <p:cNvSpPr>
              <a:spLocks noChangeShapeType="1"/>
            </p:cNvSpPr>
            <p:nvPr/>
          </p:nvSpPr>
          <p:spPr bwMode="auto">
            <a:xfrm>
              <a:off x="2154" y="3249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9" name="Line 131"/>
            <p:cNvSpPr>
              <a:spLocks noChangeShapeType="1"/>
            </p:cNvSpPr>
            <p:nvPr/>
          </p:nvSpPr>
          <p:spPr bwMode="auto">
            <a:xfrm>
              <a:off x="2925" y="302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40" name="Text Box 126"/>
            <p:cNvSpPr txBox="1">
              <a:spLocks noChangeArrowheads="1"/>
            </p:cNvSpPr>
            <p:nvPr/>
          </p:nvSpPr>
          <p:spPr bwMode="auto">
            <a:xfrm>
              <a:off x="2971" y="322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保持</a:t>
              </a:r>
            </a:p>
          </p:txBody>
        </p:sp>
        <p:sp>
          <p:nvSpPr>
            <p:cNvPr id="43141" name="Text Box 103"/>
            <p:cNvSpPr txBox="1">
              <a:spLocks noChangeArrowheads="1"/>
            </p:cNvSpPr>
            <p:nvPr/>
          </p:nvSpPr>
          <p:spPr bwMode="auto">
            <a:xfrm>
              <a:off x="2138" y="3233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0     0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3142" name="Text Box 103"/>
            <p:cNvSpPr txBox="1">
              <a:spLocks noChangeArrowheads="1"/>
            </p:cNvSpPr>
            <p:nvPr/>
          </p:nvSpPr>
          <p:spPr bwMode="auto">
            <a:xfrm>
              <a:off x="2141" y="3414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0     1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3143" name="Text Box 103"/>
            <p:cNvSpPr txBox="1">
              <a:spLocks noChangeArrowheads="1"/>
            </p:cNvSpPr>
            <p:nvPr/>
          </p:nvSpPr>
          <p:spPr bwMode="auto">
            <a:xfrm>
              <a:off x="2138" y="3595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1     0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3144" name="Text Box 103"/>
            <p:cNvSpPr txBox="1">
              <a:spLocks noChangeArrowheads="1"/>
            </p:cNvSpPr>
            <p:nvPr/>
          </p:nvSpPr>
          <p:spPr bwMode="auto">
            <a:xfrm>
              <a:off x="2138" y="3761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1     1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3145" name="Text Box 126"/>
            <p:cNvSpPr txBox="1">
              <a:spLocks noChangeArrowheads="1"/>
            </p:cNvSpPr>
            <p:nvPr/>
          </p:nvSpPr>
          <p:spPr bwMode="auto">
            <a:xfrm>
              <a:off x="2971" y="340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右移</a:t>
              </a:r>
            </a:p>
          </p:txBody>
        </p:sp>
        <p:sp>
          <p:nvSpPr>
            <p:cNvPr id="43146" name="Text Box 126"/>
            <p:cNvSpPr txBox="1">
              <a:spLocks noChangeArrowheads="1"/>
            </p:cNvSpPr>
            <p:nvPr/>
          </p:nvSpPr>
          <p:spPr bwMode="auto">
            <a:xfrm>
              <a:off x="2971" y="3588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左移</a:t>
              </a:r>
            </a:p>
          </p:txBody>
        </p:sp>
        <p:sp>
          <p:nvSpPr>
            <p:cNvPr id="43147" name="Text Box 126"/>
            <p:cNvSpPr txBox="1">
              <a:spLocks noChangeArrowheads="1"/>
            </p:cNvSpPr>
            <p:nvPr/>
          </p:nvSpPr>
          <p:spPr bwMode="auto">
            <a:xfrm>
              <a:off x="2899" y="377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并行输入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9" grpId="0"/>
      <p:bldP spid="43115" grpId="0"/>
      <p:bldP spid="38005" grpId="0"/>
      <p:bldP spid="38006" grpId="0"/>
      <p:bldP spid="43124" grpId="0"/>
      <p:bldP spid="38008" grpId="0"/>
      <p:bldP spid="43126" grpId="0"/>
      <p:bldP spid="38012" grpId="0"/>
      <p:bldP spid="431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6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022" name="文本框 2"/>
          <p:cNvSpPr txBox="1">
            <a:spLocks noChangeArrowheads="1"/>
          </p:cNvSpPr>
          <p:nvPr/>
        </p:nvSpPr>
        <p:spPr bwMode="auto">
          <a:xfrm>
            <a:off x="215900" y="260350"/>
            <a:ext cx="37084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四、寄存器</a:t>
            </a:r>
          </a:p>
        </p:txBody>
      </p:sp>
      <p:grpSp>
        <p:nvGrpSpPr>
          <p:cNvPr id="44065" name="Group 33"/>
          <p:cNvGrpSpPr>
            <a:grpSpLocks/>
          </p:cNvGrpSpPr>
          <p:nvPr/>
        </p:nvGrpSpPr>
        <p:grpSpPr bwMode="auto">
          <a:xfrm>
            <a:off x="755650" y="1268413"/>
            <a:ext cx="3816350" cy="2609850"/>
            <a:chOff x="2381" y="2346"/>
            <a:chExt cx="2404" cy="1644"/>
          </a:xfrm>
        </p:grpSpPr>
        <p:sp>
          <p:nvSpPr>
            <p:cNvPr id="44066" name="Line 52"/>
            <p:cNvSpPr>
              <a:spLocks noChangeShapeType="1"/>
            </p:cNvSpPr>
            <p:nvPr/>
          </p:nvSpPr>
          <p:spPr bwMode="auto">
            <a:xfrm>
              <a:off x="3016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53"/>
            <p:cNvSpPr>
              <a:spLocks noChangeShapeType="1"/>
            </p:cNvSpPr>
            <p:nvPr/>
          </p:nvSpPr>
          <p:spPr bwMode="auto">
            <a:xfrm>
              <a:off x="3318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54"/>
            <p:cNvSpPr>
              <a:spLocks noChangeShapeType="1"/>
            </p:cNvSpPr>
            <p:nvPr/>
          </p:nvSpPr>
          <p:spPr bwMode="auto">
            <a:xfrm>
              <a:off x="3635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55"/>
            <p:cNvSpPr>
              <a:spLocks noChangeShapeType="1"/>
            </p:cNvSpPr>
            <p:nvPr/>
          </p:nvSpPr>
          <p:spPr bwMode="auto">
            <a:xfrm>
              <a:off x="3952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56"/>
            <p:cNvSpPr>
              <a:spLocks noChangeShapeType="1"/>
            </p:cNvSpPr>
            <p:nvPr/>
          </p:nvSpPr>
          <p:spPr bwMode="auto">
            <a:xfrm>
              <a:off x="4270" y="2346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Line 57"/>
            <p:cNvSpPr>
              <a:spLocks noChangeShapeType="1"/>
            </p:cNvSpPr>
            <p:nvPr/>
          </p:nvSpPr>
          <p:spPr bwMode="auto">
            <a:xfrm>
              <a:off x="2381" y="2704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58"/>
            <p:cNvSpPr>
              <a:spLocks noChangeShapeType="1"/>
            </p:cNvSpPr>
            <p:nvPr/>
          </p:nvSpPr>
          <p:spPr bwMode="auto">
            <a:xfrm>
              <a:off x="2381" y="2931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53"/>
            <p:cNvSpPr>
              <a:spLocks noChangeShapeType="1"/>
            </p:cNvSpPr>
            <p:nvPr/>
          </p:nvSpPr>
          <p:spPr bwMode="auto">
            <a:xfrm>
              <a:off x="3341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54"/>
            <p:cNvSpPr>
              <a:spLocks noChangeShapeType="1"/>
            </p:cNvSpPr>
            <p:nvPr/>
          </p:nvSpPr>
          <p:spPr bwMode="auto">
            <a:xfrm>
              <a:off x="3613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55"/>
            <p:cNvSpPr>
              <a:spLocks noChangeShapeType="1"/>
            </p:cNvSpPr>
            <p:nvPr/>
          </p:nvSpPr>
          <p:spPr bwMode="auto">
            <a:xfrm>
              <a:off x="3885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56"/>
            <p:cNvSpPr>
              <a:spLocks noChangeShapeType="1"/>
            </p:cNvSpPr>
            <p:nvPr/>
          </p:nvSpPr>
          <p:spPr bwMode="auto">
            <a:xfrm>
              <a:off x="4158" y="3761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Line 57"/>
            <p:cNvSpPr>
              <a:spLocks noChangeShapeType="1"/>
            </p:cNvSpPr>
            <p:nvPr/>
          </p:nvSpPr>
          <p:spPr bwMode="auto">
            <a:xfrm>
              <a:off x="2381" y="316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Line 58"/>
            <p:cNvSpPr>
              <a:spLocks noChangeShapeType="1"/>
            </p:cNvSpPr>
            <p:nvPr/>
          </p:nvSpPr>
          <p:spPr bwMode="auto">
            <a:xfrm>
              <a:off x="2381" y="3408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79" name="Group 47"/>
            <p:cNvGrpSpPr>
              <a:grpSpLocks/>
            </p:cNvGrpSpPr>
            <p:nvPr/>
          </p:nvGrpSpPr>
          <p:grpSpPr bwMode="auto">
            <a:xfrm>
              <a:off x="2517" y="2568"/>
              <a:ext cx="2268" cy="1195"/>
              <a:chOff x="1293" y="2734"/>
              <a:chExt cx="2268" cy="1195"/>
            </a:xfrm>
          </p:grpSpPr>
          <p:sp>
            <p:nvSpPr>
              <p:cNvPr id="44080" name="Rectangle 45"/>
              <p:cNvSpPr>
                <a:spLocks noChangeArrowheads="1"/>
              </p:cNvSpPr>
              <p:nvPr/>
            </p:nvSpPr>
            <p:spPr bwMode="auto">
              <a:xfrm>
                <a:off x="1383" y="2750"/>
                <a:ext cx="2132" cy="117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81" name="Text Box 46"/>
              <p:cNvSpPr txBox="1">
                <a:spLocks noChangeArrowheads="1"/>
              </p:cNvSpPr>
              <p:nvPr/>
            </p:nvSpPr>
            <p:spPr bwMode="auto">
              <a:xfrm>
                <a:off x="1928" y="2734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A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B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C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082" name="Text Box 50"/>
              <p:cNvSpPr txBox="1">
                <a:spLocks noChangeArrowheads="1"/>
              </p:cNvSpPr>
              <p:nvPr/>
            </p:nvSpPr>
            <p:spPr bwMode="auto">
              <a:xfrm>
                <a:off x="3017" y="364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</a:t>
                </a:r>
                <a:r>
                  <a:rPr lang="en-US" altLang="zh-CN" baseline="-25000"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44083" name="Text Box 46"/>
              <p:cNvSpPr txBox="1">
                <a:spLocks noChangeArrowheads="1"/>
              </p:cNvSpPr>
              <p:nvPr/>
            </p:nvSpPr>
            <p:spPr bwMode="auto">
              <a:xfrm>
                <a:off x="1874" y="3641"/>
                <a:ext cx="13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B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C</a:t>
                </a:r>
                <a:r>
                  <a:rPr lang="en-US" altLang="zh-CN" baseline="-25000">
                    <a:latin typeface="Times New Roman" pitchFamily="18" charset="0"/>
                  </a:rPr>
                  <a:t>    </a:t>
                </a:r>
                <a:r>
                  <a:rPr lang="en-US" altLang="zh-CN">
                    <a:latin typeface="Times New Roman" pitchFamily="18" charset="0"/>
                  </a:rPr>
                  <a:t>D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44084" name="Text Box 49"/>
              <p:cNvSpPr txBox="1">
                <a:spLocks noChangeArrowheads="1"/>
              </p:cNvSpPr>
              <p:nvPr/>
            </p:nvSpPr>
            <p:spPr bwMode="auto">
              <a:xfrm>
                <a:off x="1337" y="2750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085" name="Text Box 50"/>
              <p:cNvSpPr txBox="1">
                <a:spLocks noChangeArrowheads="1"/>
              </p:cNvSpPr>
              <p:nvPr/>
            </p:nvSpPr>
            <p:spPr bwMode="auto">
              <a:xfrm>
                <a:off x="1293" y="3187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CP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grpSp>
            <p:nvGrpSpPr>
              <p:cNvPr id="44086" name="Group 54"/>
              <p:cNvGrpSpPr>
                <a:grpSpLocks/>
              </p:cNvGrpSpPr>
              <p:nvPr/>
            </p:nvGrpSpPr>
            <p:grpSpPr bwMode="auto">
              <a:xfrm>
                <a:off x="1317" y="3446"/>
                <a:ext cx="634" cy="288"/>
                <a:chOff x="4694" y="2296"/>
                <a:chExt cx="634" cy="288"/>
              </a:xfrm>
            </p:grpSpPr>
            <p:sp>
              <p:nvSpPr>
                <p:cNvPr id="44087" name="Line 75"/>
                <p:cNvSpPr>
                  <a:spLocks noChangeShapeType="1"/>
                </p:cNvSpPr>
                <p:nvPr/>
              </p:nvSpPr>
              <p:spPr bwMode="auto">
                <a:xfrm>
                  <a:off x="4798" y="2333"/>
                  <a:ext cx="4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088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94" y="2296"/>
                  <a:ext cx="63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CLR</a:t>
                  </a:r>
                  <a:endParaRPr lang="en-US" altLang="zh-CN" baseline="-25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4089" name="Text Box 50"/>
              <p:cNvSpPr txBox="1">
                <a:spLocks noChangeArrowheads="1"/>
              </p:cNvSpPr>
              <p:nvPr/>
            </p:nvSpPr>
            <p:spPr bwMode="auto">
              <a:xfrm>
                <a:off x="1565" y="364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D</a:t>
                </a:r>
                <a:r>
                  <a:rPr lang="en-US" altLang="zh-CN" baseline="-25000"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44090" name="Text Box 49"/>
              <p:cNvSpPr txBox="1">
                <a:spLocks noChangeArrowheads="1"/>
              </p:cNvSpPr>
              <p:nvPr/>
            </p:nvSpPr>
            <p:spPr bwMode="auto">
              <a:xfrm>
                <a:off x="1338" y="2961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S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91" name="Line 52"/>
            <p:cNvSpPr>
              <a:spLocks noChangeShapeType="1"/>
            </p:cNvSpPr>
            <p:nvPr/>
          </p:nvSpPr>
          <p:spPr bwMode="auto">
            <a:xfrm>
              <a:off x="4475" y="3763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91" name="Text Box 179"/>
          <p:cNvSpPr txBox="1">
            <a:spLocks noChangeArrowheads="1"/>
          </p:cNvSpPr>
          <p:nvPr/>
        </p:nvSpPr>
        <p:spPr bwMode="auto">
          <a:xfrm>
            <a:off x="36513" y="2347913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CP</a:t>
            </a:r>
          </a:p>
        </p:txBody>
      </p:sp>
      <p:sp>
        <p:nvSpPr>
          <p:cNvPr id="39092" name="Text Box 180"/>
          <p:cNvSpPr txBox="1">
            <a:spLocks noChangeArrowheads="1"/>
          </p:cNvSpPr>
          <p:nvPr/>
        </p:nvSpPr>
        <p:spPr bwMode="auto">
          <a:xfrm>
            <a:off x="203200" y="1601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80"/>
          <p:cNvSpPr txBox="1">
            <a:spLocks noChangeArrowheads="1"/>
          </p:cNvSpPr>
          <p:nvPr/>
        </p:nvSpPr>
        <p:spPr bwMode="auto">
          <a:xfrm>
            <a:off x="204788" y="19621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44095" name="Group 63"/>
          <p:cNvGrpSpPr>
            <a:grpSpLocks/>
          </p:cNvGrpSpPr>
          <p:nvPr/>
        </p:nvGrpSpPr>
        <p:grpSpPr bwMode="auto">
          <a:xfrm>
            <a:off x="1419225" y="4721225"/>
            <a:ext cx="2432050" cy="1731963"/>
            <a:chOff x="2138" y="2974"/>
            <a:chExt cx="1532" cy="1091"/>
          </a:xfrm>
        </p:grpSpPr>
        <p:sp>
          <p:nvSpPr>
            <p:cNvPr id="44096" name="Text Box 103"/>
            <p:cNvSpPr txBox="1">
              <a:spLocks noChangeArrowheads="1"/>
            </p:cNvSpPr>
            <p:nvPr/>
          </p:nvSpPr>
          <p:spPr bwMode="auto">
            <a:xfrm>
              <a:off x="2160" y="2974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S</a:t>
              </a:r>
              <a:r>
                <a:rPr lang="en-US" altLang="zh-CN" baseline="-25000">
                  <a:latin typeface="Times New Roman" pitchFamily="18" charset="0"/>
                </a:rPr>
                <a:t>1</a:t>
              </a:r>
              <a:r>
                <a:rPr lang="en-US" altLang="zh-CN">
                  <a:latin typeface="Times New Roman" pitchFamily="18" charset="0"/>
                </a:rPr>
                <a:t>   S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97" name="Text Box 126"/>
            <p:cNvSpPr txBox="1">
              <a:spLocks noChangeArrowheads="1"/>
            </p:cNvSpPr>
            <p:nvPr/>
          </p:nvSpPr>
          <p:spPr bwMode="auto">
            <a:xfrm>
              <a:off x="2941" y="299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功 能</a:t>
              </a:r>
            </a:p>
          </p:txBody>
        </p:sp>
        <p:sp>
          <p:nvSpPr>
            <p:cNvPr id="44098" name="Line 66"/>
            <p:cNvSpPr>
              <a:spLocks noChangeShapeType="1"/>
            </p:cNvSpPr>
            <p:nvPr/>
          </p:nvSpPr>
          <p:spPr bwMode="auto">
            <a:xfrm>
              <a:off x="2154" y="3022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2154" y="4065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2154" y="3249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1" name="Line 69"/>
            <p:cNvSpPr>
              <a:spLocks noChangeShapeType="1"/>
            </p:cNvSpPr>
            <p:nvPr/>
          </p:nvSpPr>
          <p:spPr bwMode="auto">
            <a:xfrm>
              <a:off x="2925" y="3022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2" name="Text Box 126"/>
            <p:cNvSpPr txBox="1">
              <a:spLocks noChangeArrowheads="1"/>
            </p:cNvSpPr>
            <p:nvPr/>
          </p:nvSpPr>
          <p:spPr bwMode="auto">
            <a:xfrm>
              <a:off x="2971" y="322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保持</a:t>
              </a:r>
            </a:p>
          </p:txBody>
        </p:sp>
        <p:sp>
          <p:nvSpPr>
            <p:cNvPr id="44103" name="Text Box 103"/>
            <p:cNvSpPr txBox="1">
              <a:spLocks noChangeArrowheads="1"/>
            </p:cNvSpPr>
            <p:nvPr/>
          </p:nvSpPr>
          <p:spPr bwMode="auto">
            <a:xfrm>
              <a:off x="2138" y="3233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0     0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4104" name="Text Box 103"/>
            <p:cNvSpPr txBox="1">
              <a:spLocks noChangeArrowheads="1"/>
            </p:cNvSpPr>
            <p:nvPr/>
          </p:nvSpPr>
          <p:spPr bwMode="auto">
            <a:xfrm>
              <a:off x="2141" y="3414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0     1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4105" name="Text Box 103"/>
            <p:cNvSpPr txBox="1">
              <a:spLocks noChangeArrowheads="1"/>
            </p:cNvSpPr>
            <p:nvPr/>
          </p:nvSpPr>
          <p:spPr bwMode="auto">
            <a:xfrm>
              <a:off x="2138" y="3595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1     0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4106" name="Text Box 103"/>
            <p:cNvSpPr txBox="1">
              <a:spLocks noChangeArrowheads="1"/>
            </p:cNvSpPr>
            <p:nvPr/>
          </p:nvSpPr>
          <p:spPr bwMode="auto">
            <a:xfrm>
              <a:off x="2138" y="3761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1     1</a:t>
              </a:r>
              <a:endParaRPr lang="en-US" altLang="zh-CN" baseline="-25000">
                <a:latin typeface="Times New Roman" pitchFamily="18" charset="0"/>
              </a:endParaRPr>
            </a:p>
          </p:txBody>
        </p:sp>
        <p:sp>
          <p:nvSpPr>
            <p:cNvPr id="44107" name="Text Box 126"/>
            <p:cNvSpPr txBox="1">
              <a:spLocks noChangeArrowheads="1"/>
            </p:cNvSpPr>
            <p:nvPr/>
          </p:nvSpPr>
          <p:spPr bwMode="auto">
            <a:xfrm>
              <a:off x="2971" y="340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右移</a:t>
              </a:r>
            </a:p>
          </p:txBody>
        </p:sp>
        <p:sp>
          <p:nvSpPr>
            <p:cNvPr id="44108" name="Text Box 126"/>
            <p:cNvSpPr txBox="1">
              <a:spLocks noChangeArrowheads="1"/>
            </p:cNvSpPr>
            <p:nvPr/>
          </p:nvSpPr>
          <p:spPr bwMode="auto">
            <a:xfrm>
              <a:off x="2971" y="3588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左移</a:t>
              </a:r>
            </a:p>
          </p:txBody>
        </p:sp>
        <p:sp>
          <p:nvSpPr>
            <p:cNvPr id="44109" name="Text Box 126"/>
            <p:cNvSpPr txBox="1">
              <a:spLocks noChangeArrowheads="1"/>
            </p:cNvSpPr>
            <p:nvPr/>
          </p:nvSpPr>
          <p:spPr bwMode="auto">
            <a:xfrm>
              <a:off x="2899" y="377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并行输入</a:t>
              </a:r>
            </a:p>
          </p:txBody>
        </p:sp>
      </p:grpSp>
      <p:grpSp>
        <p:nvGrpSpPr>
          <p:cNvPr id="44121" name="Group 89"/>
          <p:cNvGrpSpPr>
            <a:grpSpLocks/>
          </p:cNvGrpSpPr>
          <p:nvPr/>
        </p:nvGrpSpPr>
        <p:grpSpPr bwMode="auto">
          <a:xfrm>
            <a:off x="2243138" y="1027113"/>
            <a:ext cx="2257425" cy="365125"/>
            <a:chOff x="1413" y="647"/>
            <a:chExt cx="1422" cy="230"/>
          </a:xfrm>
        </p:grpSpPr>
        <p:sp>
          <p:nvSpPr>
            <p:cNvPr id="44114" name="Line 58"/>
            <p:cNvSpPr>
              <a:spLocks noChangeShapeType="1"/>
            </p:cNvSpPr>
            <p:nvPr/>
          </p:nvSpPr>
          <p:spPr bwMode="auto">
            <a:xfrm flipV="1">
              <a:off x="1418" y="650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6" name="Line 191"/>
            <p:cNvSpPr>
              <a:spLocks noChangeShapeType="1"/>
            </p:cNvSpPr>
            <p:nvPr/>
          </p:nvSpPr>
          <p:spPr bwMode="auto">
            <a:xfrm>
              <a:off x="1413" y="647"/>
              <a:ext cx="142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19" name="Group 87"/>
          <p:cNvGrpSpPr>
            <a:grpSpLocks/>
          </p:cNvGrpSpPr>
          <p:nvPr/>
        </p:nvGrpSpPr>
        <p:grpSpPr bwMode="auto">
          <a:xfrm>
            <a:off x="4427538" y="744538"/>
            <a:ext cx="1152525" cy="576262"/>
            <a:chOff x="4014" y="2115"/>
            <a:chExt cx="726" cy="363"/>
          </a:xfrm>
        </p:grpSpPr>
        <p:grpSp>
          <p:nvGrpSpPr>
            <p:cNvPr id="44111" name="Group 189"/>
            <p:cNvGrpSpPr>
              <a:grpSpLocks/>
            </p:cNvGrpSpPr>
            <p:nvPr/>
          </p:nvGrpSpPr>
          <p:grpSpPr bwMode="auto">
            <a:xfrm>
              <a:off x="4014" y="2115"/>
              <a:ext cx="376" cy="363"/>
              <a:chOff x="5105" y="2840"/>
              <a:chExt cx="376" cy="363"/>
            </a:xfrm>
          </p:grpSpPr>
          <p:sp>
            <p:nvSpPr>
              <p:cNvPr id="44112" name="Rectangle 55"/>
              <p:cNvSpPr>
                <a:spLocks noChangeArrowheads="1"/>
              </p:cNvSpPr>
              <p:nvPr/>
            </p:nvSpPr>
            <p:spPr bwMode="auto">
              <a:xfrm>
                <a:off x="5148" y="2840"/>
                <a:ext cx="272" cy="363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13" name="Text Box 56"/>
              <p:cNvSpPr txBox="1">
                <a:spLocks noChangeArrowheads="1"/>
              </p:cNvSpPr>
              <p:nvPr/>
            </p:nvSpPr>
            <p:spPr bwMode="auto">
              <a:xfrm>
                <a:off x="5105" y="2872"/>
                <a:ext cx="3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4117" name="Oval 192"/>
            <p:cNvSpPr>
              <a:spLocks noChangeArrowheads="1"/>
            </p:cNvSpPr>
            <p:nvPr/>
          </p:nvSpPr>
          <p:spPr bwMode="auto">
            <a:xfrm>
              <a:off x="4326" y="225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8" name="Line 193"/>
            <p:cNvSpPr>
              <a:spLocks noChangeShapeType="1"/>
            </p:cNvSpPr>
            <p:nvPr/>
          </p:nvSpPr>
          <p:spPr bwMode="auto">
            <a:xfrm>
              <a:off x="4422" y="2296"/>
              <a:ext cx="3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22" name="Group 90"/>
          <p:cNvGrpSpPr>
            <a:grpSpLocks/>
          </p:cNvGrpSpPr>
          <p:nvPr/>
        </p:nvGrpSpPr>
        <p:grpSpPr bwMode="auto">
          <a:xfrm>
            <a:off x="4081463" y="1027113"/>
            <a:ext cx="1511300" cy="2846387"/>
            <a:chOff x="2571" y="647"/>
            <a:chExt cx="952" cy="1793"/>
          </a:xfrm>
        </p:grpSpPr>
        <p:sp>
          <p:nvSpPr>
            <p:cNvPr id="44115" name="Line 190"/>
            <p:cNvSpPr>
              <a:spLocks noChangeShapeType="1"/>
            </p:cNvSpPr>
            <p:nvPr/>
          </p:nvSpPr>
          <p:spPr bwMode="auto">
            <a:xfrm>
              <a:off x="2571" y="2440"/>
              <a:ext cx="9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58"/>
            <p:cNvSpPr>
              <a:spLocks noChangeShapeType="1"/>
            </p:cNvSpPr>
            <p:nvPr/>
          </p:nvSpPr>
          <p:spPr bwMode="auto">
            <a:xfrm flipV="1">
              <a:off x="3523" y="647"/>
              <a:ext cx="0" cy="178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123" name="Text Box 109"/>
          <p:cNvSpPr txBox="1">
            <a:spLocks noChangeArrowheads="1"/>
          </p:cNvSpPr>
          <p:nvPr/>
        </p:nvSpPr>
        <p:spPr bwMode="auto">
          <a:xfrm>
            <a:off x="6443663" y="1341438"/>
            <a:ext cx="1963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A 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B 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C </a:t>
            </a:r>
            <a:r>
              <a:rPr lang="en-US" altLang="zh-CN">
                <a:latin typeface="Times New Roman" pitchFamily="18" charset="0"/>
              </a:rPr>
              <a:t>Q</a:t>
            </a:r>
            <a:r>
              <a:rPr lang="en-US" altLang="zh-CN" baseline="-25000">
                <a:latin typeface="Times New Roman" pitchFamily="18" charset="0"/>
              </a:rPr>
              <a:t>D</a:t>
            </a:r>
          </a:p>
        </p:txBody>
      </p:sp>
      <p:sp>
        <p:nvSpPr>
          <p:cNvPr id="44124" name="Text Box 92"/>
          <p:cNvSpPr txBox="1">
            <a:spLocks noChangeArrowheads="1"/>
          </p:cNvSpPr>
          <p:nvPr/>
        </p:nvSpPr>
        <p:spPr bwMode="auto">
          <a:xfrm>
            <a:off x="6443663" y="1846263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0   0   0   0</a:t>
            </a:r>
          </a:p>
        </p:txBody>
      </p:sp>
      <p:sp>
        <p:nvSpPr>
          <p:cNvPr id="44125" name="Text Box 93"/>
          <p:cNvSpPr txBox="1">
            <a:spLocks noChangeArrowheads="1"/>
          </p:cNvSpPr>
          <p:nvPr/>
        </p:nvSpPr>
        <p:spPr bwMode="auto">
          <a:xfrm>
            <a:off x="6443663" y="22621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0   0   0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443663" y="26939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0   0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127" name="Text Box 95"/>
          <p:cNvSpPr txBox="1">
            <a:spLocks noChangeArrowheads="1"/>
          </p:cNvSpPr>
          <p:nvPr/>
        </p:nvSpPr>
        <p:spPr bwMode="auto">
          <a:xfrm>
            <a:off x="6443663" y="31257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128" name="Text Box 96"/>
          <p:cNvSpPr txBox="1">
            <a:spLocks noChangeArrowheads="1"/>
          </p:cNvSpPr>
          <p:nvPr/>
        </p:nvSpPr>
        <p:spPr bwMode="auto">
          <a:xfrm>
            <a:off x="6443663" y="3559175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129" name="Text Box 97"/>
          <p:cNvSpPr txBox="1">
            <a:spLocks noChangeArrowheads="1"/>
          </p:cNvSpPr>
          <p:nvPr/>
        </p:nvSpPr>
        <p:spPr bwMode="auto">
          <a:xfrm>
            <a:off x="6443663" y="39893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0</a:t>
            </a:r>
          </a:p>
        </p:txBody>
      </p:sp>
      <p:sp>
        <p:nvSpPr>
          <p:cNvPr id="44130" name="Text Box 98"/>
          <p:cNvSpPr txBox="1">
            <a:spLocks noChangeArrowheads="1"/>
          </p:cNvSpPr>
          <p:nvPr/>
        </p:nvSpPr>
        <p:spPr bwMode="auto">
          <a:xfrm>
            <a:off x="6443663" y="4421188"/>
            <a:ext cx="1871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0   0</a:t>
            </a:r>
          </a:p>
        </p:txBody>
      </p:sp>
      <p:sp>
        <p:nvSpPr>
          <p:cNvPr id="44131" name="Text Box 99"/>
          <p:cNvSpPr txBox="1">
            <a:spLocks noChangeArrowheads="1"/>
          </p:cNvSpPr>
          <p:nvPr/>
        </p:nvSpPr>
        <p:spPr bwMode="auto">
          <a:xfrm>
            <a:off x="6443663" y="4854575"/>
            <a:ext cx="18716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0   0   0</a:t>
            </a:r>
          </a:p>
        </p:txBody>
      </p:sp>
      <p:grpSp>
        <p:nvGrpSpPr>
          <p:cNvPr id="44135" name="Group 103"/>
          <p:cNvGrpSpPr>
            <a:grpSpLocks/>
          </p:cNvGrpSpPr>
          <p:nvPr/>
        </p:nvGrpSpPr>
        <p:grpSpPr bwMode="auto">
          <a:xfrm>
            <a:off x="8243888" y="2095500"/>
            <a:ext cx="504825" cy="3036888"/>
            <a:chOff x="5193" y="1320"/>
            <a:chExt cx="318" cy="1913"/>
          </a:xfrm>
        </p:grpSpPr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>
              <a:off x="5193" y="3233"/>
              <a:ext cx="318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4" name="Line 102"/>
            <p:cNvSpPr>
              <a:spLocks noChangeShapeType="1"/>
            </p:cNvSpPr>
            <p:nvPr/>
          </p:nvSpPr>
          <p:spPr bwMode="auto">
            <a:xfrm flipV="1">
              <a:off x="5511" y="1320"/>
              <a:ext cx="0" cy="1905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136" name="Line 104"/>
          <p:cNvSpPr>
            <a:spLocks noChangeShapeType="1"/>
          </p:cNvSpPr>
          <p:nvPr/>
        </p:nvSpPr>
        <p:spPr bwMode="auto">
          <a:xfrm flipH="1">
            <a:off x="8243888" y="2108200"/>
            <a:ext cx="504825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4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91" grpId="0"/>
      <p:bldP spid="39092" grpId="0"/>
      <p:bldP spid="2" grpId="0"/>
      <p:bldP spid="44123" grpId="0"/>
      <p:bldP spid="44124" grpId="0"/>
      <p:bldP spid="44125" grpId="0"/>
      <p:bldP spid="44126" grpId="0"/>
      <p:bldP spid="44127" grpId="0"/>
      <p:bldP spid="44128" grpId="0"/>
      <p:bldP spid="44129" grpId="0"/>
      <p:bldP spid="44130" grpId="0"/>
      <p:bldP spid="44131" grpId="0"/>
      <p:bldP spid="44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5329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330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5330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3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53308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常用时序逻辑电路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203575" y="1341438"/>
            <a:ext cx="2808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计数器原理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627313" y="2349500"/>
            <a:ext cx="384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十进制计数器</a:t>
            </a:r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7490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627313" y="3508375"/>
            <a:ext cx="38592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16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进制计数器</a:t>
            </a:r>
            <a:r>
              <a:rPr lang="en-US" altLang="zh-CN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74193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695700" y="4659313"/>
            <a:ext cx="1668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寄存器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2447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ea typeface="仿宋" pitchFamily="49" charset="-122"/>
              </a:rPr>
              <a:t>*</a:t>
            </a:r>
            <a:r>
              <a:rPr kumimoji="1" lang="zh-CN" altLang="en-US" sz="3200">
                <a:latin typeface="Times New Roman" pitchFamily="18" charset="0"/>
              </a:rPr>
              <a:t>  </a:t>
            </a:r>
            <a:r>
              <a:rPr kumimoji="1" lang="zh-CN" altLang="en-US" sz="3200">
                <a:latin typeface="宋体" charset="-122"/>
              </a:rPr>
              <a:t>计数器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55650" y="3209925"/>
            <a:ext cx="3246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200"/>
              <a:t>* 计数器的种类 </a:t>
            </a:r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612775" y="3902075"/>
            <a:ext cx="799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）</a:t>
            </a:r>
            <a:r>
              <a:rPr kumimoji="1" lang="zh-CN" altLang="en-US"/>
              <a:t>按其进位制可分为</a:t>
            </a:r>
            <a:r>
              <a:rPr kumimoji="1" lang="zh-CN" altLang="en-US" u="sng">
                <a:solidFill>
                  <a:schemeClr val="folHlink"/>
                </a:solidFill>
              </a:rPr>
              <a:t>二进制</a:t>
            </a:r>
            <a:r>
              <a:rPr kumimoji="1" lang="zh-CN" altLang="en-US"/>
              <a:t>计数器、</a:t>
            </a:r>
            <a:r>
              <a:rPr kumimoji="1" lang="zh-CN" altLang="en-US" u="sng">
                <a:solidFill>
                  <a:schemeClr val="folHlink"/>
                </a:solidFill>
              </a:rPr>
              <a:t>十进制</a:t>
            </a:r>
            <a:r>
              <a:rPr kumimoji="1" lang="zh-CN" altLang="en-US"/>
              <a:t>计数器和</a:t>
            </a:r>
            <a:r>
              <a:rPr kumimoji="1" lang="zh-CN" altLang="en-US" u="sng">
                <a:solidFill>
                  <a:schemeClr val="folHlink"/>
                </a:solidFill>
              </a:rPr>
              <a:t>任意进制</a:t>
            </a:r>
            <a:r>
              <a:rPr kumimoji="1" lang="zh-CN" altLang="en-US"/>
              <a:t>计数器； 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12775" y="4724400"/>
            <a:ext cx="7539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）</a:t>
            </a:r>
            <a:r>
              <a:rPr kumimoji="1" lang="zh-CN" altLang="en-US"/>
              <a:t>按其工作方式可分为</a:t>
            </a:r>
            <a:r>
              <a:rPr kumimoji="1" lang="zh-CN" altLang="en-US" u="sng">
                <a:solidFill>
                  <a:schemeClr val="folHlink"/>
                </a:solidFill>
              </a:rPr>
              <a:t>同步</a:t>
            </a:r>
            <a:r>
              <a:rPr kumimoji="1" lang="zh-CN" altLang="en-US"/>
              <a:t>计数器和</a:t>
            </a:r>
            <a:r>
              <a:rPr kumimoji="1" lang="zh-CN" altLang="en-US" u="sng">
                <a:solidFill>
                  <a:schemeClr val="folHlink"/>
                </a:solidFill>
              </a:rPr>
              <a:t>异步</a:t>
            </a:r>
            <a:r>
              <a:rPr kumimoji="1" lang="zh-CN" altLang="en-US"/>
              <a:t>计数器； 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84213" y="1917700"/>
            <a:ext cx="80645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  一种对输入脉冲进行计数的时序逻辑电路，被计数的脉冲信号称作“计数脉冲”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6300788" y="2636838"/>
            <a:ext cx="1800225" cy="863600"/>
          </a:xfrm>
          <a:prstGeom prst="wedgeRoundRectCallout">
            <a:avLst>
              <a:gd name="adj1" fmla="val -78657"/>
              <a:gd name="adj2" fmla="val -4485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周期性的状态循环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0503" name="Rectangle 17"/>
          <p:cNvSpPr>
            <a:spLocks noChangeArrowheads="1"/>
          </p:cNvSpPr>
          <p:nvPr/>
        </p:nvSpPr>
        <p:spPr bwMode="auto">
          <a:xfrm>
            <a:off x="612775" y="5199063"/>
            <a:ext cx="7847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）</a:t>
            </a:r>
            <a:r>
              <a:rPr kumimoji="1" lang="zh-CN" altLang="en-US"/>
              <a:t>按其趋势又可分为</a:t>
            </a:r>
            <a:r>
              <a:rPr kumimoji="1" lang="zh-CN" altLang="en-US" u="sng">
                <a:solidFill>
                  <a:schemeClr val="folHlink"/>
                </a:solidFill>
              </a:rPr>
              <a:t>加法</a:t>
            </a:r>
            <a:r>
              <a:rPr kumimoji="1" lang="zh-CN" altLang="en-US"/>
              <a:t>计数器</a:t>
            </a:r>
            <a:r>
              <a:rPr kumimoji="1" lang="zh-CN" altLang="en-US" b="0"/>
              <a:t>、</a:t>
            </a:r>
            <a:r>
              <a:rPr kumimoji="1" lang="zh-CN" altLang="en-US" u="sng">
                <a:solidFill>
                  <a:schemeClr val="folHlink"/>
                </a:solidFill>
              </a:rPr>
              <a:t>减法</a:t>
            </a:r>
            <a:r>
              <a:rPr kumimoji="1" lang="zh-CN" altLang="en-US"/>
              <a:t>计数器和</a:t>
            </a:r>
            <a:r>
              <a:rPr kumimoji="1" lang="zh-CN" altLang="en-US" u="sng">
                <a:solidFill>
                  <a:schemeClr val="folHlink"/>
                </a:solidFill>
              </a:rPr>
              <a:t>加</a:t>
            </a:r>
            <a:r>
              <a:rPr kumimoji="1" lang="en-US" altLang="zh-CN" u="sng">
                <a:solidFill>
                  <a:schemeClr val="folHlink"/>
                </a:solidFill>
              </a:rPr>
              <a:t>/</a:t>
            </a:r>
            <a:r>
              <a:rPr kumimoji="1" lang="zh-CN" altLang="en-US" u="sng">
                <a:solidFill>
                  <a:schemeClr val="folHlink"/>
                </a:solidFill>
              </a:rPr>
              <a:t>减可逆</a:t>
            </a:r>
            <a:r>
              <a:rPr kumimoji="1" lang="zh-CN" altLang="en-US"/>
              <a:t>计数器等</a:t>
            </a:r>
            <a:r>
              <a:rPr kumimoji="1" lang="zh-CN" altLang="en-US" b="0"/>
              <a:t>。</a:t>
            </a:r>
            <a:r>
              <a:rPr kumimoji="1" lang="zh-CN" altLang="en-US"/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16399" grpId="0"/>
      <p:bldP spid="20492" grpId="0"/>
      <p:bldP spid="16401" grpId="0"/>
      <p:bldP spid="20501" grpId="0"/>
      <p:bldP spid="3" grpId="0" animBg="1"/>
      <p:bldP spid="205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22553" name="Rectangle 5"/>
          <p:cNvSpPr>
            <a:spLocks noChangeArrowheads="1"/>
          </p:cNvSpPr>
          <p:nvPr/>
        </p:nvSpPr>
        <p:spPr bwMode="auto">
          <a:xfrm>
            <a:off x="539750" y="1038225"/>
            <a:ext cx="611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、同步二进制计数器（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位计数值） </a:t>
            </a:r>
          </a:p>
        </p:txBody>
      </p:sp>
      <p:grpSp>
        <p:nvGrpSpPr>
          <p:cNvPr id="22601" name="Group 73"/>
          <p:cNvGrpSpPr>
            <a:grpSpLocks/>
          </p:cNvGrpSpPr>
          <p:nvPr/>
        </p:nvGrpSpPr>
        <p:grpSpPr bwMode="auto">
          <a:xfrm>
            <a:off x="1042988" y="1839913"/>
            <a:ext cx="2376487" cy="3892550"/>
            <a:chOff x="567" y="1071"/>
            <a:chExt cx="1497" cy="2452"/>
          </a:xfrm>
        </p:grpSpPr>
        <p:sp>
          <p:nvSpPr>
            <p:cNvPr id="22547" name="Line 110"/>
            <p:cNvSpPr>
              <a:spLocks noChangeShapeType="1"/>
            </p:cNvSpPr>
            <p:nvPr/>
          </p:nvSpPr>
          <p:spPr bwMode="auto">
            <a:xfrm>
              <a:off x="567" y="3523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48" name="Group 59"/>
            <p:cNvGrpSpPr>
              <a:grpSpLocks/>
            </p:cNvGrpSpPr>
            <p:nvPr/>
          </p:nvGrpSpPr>
          <p:grpSpPr bwMode="auto">
            <a:xfrm>
              <a:off x="567" y="1071"/>
              <a:ext cx="1497" cy="318"/>
              <a:chOff x="340" y="2160"/>
              <a:chExt cx="1497" cy="318"/>
            </a:xfrm>
          </p:grpSpPr>
          <p:sp>
            <p:nvSpPr>
              <p:cNvPr id="22563" name="Line 80"/>
              <p:cNvSpPr>
                <a:spLocks noChangeShapeType="1"/>
              </p:cNvSpPr>
              <p:nvPr/>
            </p:nvSpPr>
            <p:spPr bwMode="auto">
              <a:xfrm>
                <a:off x="340" y="2160"/>
                <a:ext cx="1497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Line 81"/>
              <p:cNvSpPr>
                <a:spLocks noChangeShapeType="1"/>
              </p:cNvSpPr>
              <p:nvPr/>
            </p:nvSpPr>
            <p:spPr bwMode="auto">
              <a:xfrm>
                <a:off x="340" y="2478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Text Box 82"/>
              <p:cNvSpPr txBox="1">
                <a:spLocks noChangeArrowheads="1"/>
              </p:cNvSpPr>
              <p:nvPr/>
            </p:nvSpPr>
            <p:spPr bwMode="auto">
              <a:xfrm>
                <a:off x="386" y="2160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  <a:r>
                  <a:rPr lang="en-US" altLang="zh-CN">
                    <a:latin typeface="Times New Roman" pitchFamily="18" charset="0"/>
                  </a:rPr>
                  <a:t>    Q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  <a:r>
                  <a:rPr lang="en-US" altLang="zh-CN">
                    <a:latin typeface="Times New Roman" pitchFamily="18" charset="0"/>
                  </a:rPr>
                  <a:t>    Q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  <a:r>
                  <a:rPr lang="en-US" altLang="zh-CN">
                    <a:latin typeface="Times New Roman" pitchFamily="18" charset="0"/>
                  </a:rPr>
                  <a:t>   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22549" name="Group 65"/>
            <p:cNvGrpSpPr>
              <a:grpSpLocks/>
            </p:cNvGrpSpPr>
            <p:nvPr/>
          </p:nvGrpSpPr>
          <p:grpSpPr bwMode="auto">
            <a:xfrm>
              <a:off x="647" y="1425"/>
              <a:ext cx="1282" cy="1052"/>
              <a:chOff x="647" y="1425"/>
              <a:chExt cx="1282" cy="1052"/>
            </a:xfrm>
          </p:grpSpPr>
          <p:grpSp>
            <p:nvGrpSpPr>
              <p:cNvPr id="22557" name="Group 61"/>
              <p:cNvGrpSpPr>
                <a:grpSpLocks/>
              </p:cNvGrpSpPr>
              <p:nvPr/>
            </p:nvGrpSpPr>
            <p:grpSpPr bwMode="auto">
              <a:xfrm>
                <a:off x="647" y="1425"/>
                <a:ext cx="1279" cy="563"/>
                <a:chOff x="647" y="1425"/>
                <a:chExt cx="1279" cy="563"/>
              </a:xfrm>
            </p:grpSpPr>
            <p:sp>
              <p:nvSpPr>
                <p:cNvPr id="22561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0      0      0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2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0      0      1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558" name="Group 62"/>
              <p:cNvGrpSpPr>
                <a:grpSpLocks/>
              </p:cNvGrpSpPr>
              <p:nvPr/>
            </p:nvGrpSpPr>
            <p:grpSpPr bwMode="auto">
              <a:xfrm>
                <a:off x="650" y="1914"/>
                <a:ext cx="1279" cy="563"/>
                <a:chOff x="647" y="1425"/>
                <a:chExt cx="1279" cy="563"/>
              </a:xfrm>
            </p:grpSpPr>
            <p:sp>
              <p:nvSpPr>
                <p:cNvPr id="22559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0      1      0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60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0      1      1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2550" name="Group 66"/>
            <p:cNvGrpSpPr>
              <a:grpSpLocks/>
            </p:cNvGrpSpPr>
            <p:nvPr/>
          </p:nvGrpSpPr>
          <p:grpSpPr bwMode="auto">
            <a:xfrm>
              <a:off x="650" y="2423"/>
              <a:ext cx="1282" cy="1052"/>
              <a:chOff x="647" y="1425"/>
              <a:chExt cx="1282" cy="1052"/>
            </a:xfrm>
          </p:grpSpPr>
          <p:grpSp>
            <p:nvGrpSpPr>
              <p:cNvPr id="22551" name="Group 67"/>
              <p:cNvGrpSpPr>
                <a:grpSpLocks/>
              </p:cNvGrpSpPr>
              <p:nvPr/>
            </p:nvGrpSpPr>
            <p:grpSpPr bwMode="auto">
              <a:xfrm>
                <a:off x="647" y="1425"/>
                <a:ext cx="1279" cy="563"/>
                <a:chOff x="647" y="1425"/>
                <a:chExt cx="1279" cy="563"/>
              </a:xfrm>
            </p:grpSpPr>
            <p:sp>
              <p:nvSpPr>
                <p:cNvPr id="22555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1      0      0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6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1      0      1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552" name="Group 70"/>
              <p:cNvGrpSpPr>
                <a:grpSpLocks/>
              </p:cNvGrpSpPr>
              <p:nvPr/>
            </p:nvGrpSpPr>
            <p:grpSpPr bwMode="auto">
              <a:xfrm>
                <a:off x="650" y="1914"/>
                <a:ext cx="1279" cy="563"/>
                <a:chOff x="647" y="1425"/>
                <a:chExt cx="1279" cy="563"/>
              </a:xfrm>
            </p:grpSpPr>
            <p:sp>
              <p:nvSpPr>
                <p:cNvPr id="3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1      1      0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2554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1      1      1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22602" name="Rectangle 26"/>
          <p:cNvSpPr>
            <a:spLocks noChangeArrowheads="1"/>
          </p:cNvSpPr>
          <p:nvPr/>
        </p:nvSpPr>
        <p:spPr bwMode="auto">
          <a:xfrm>
            <a:off x="4427538" y="191770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按时钟</a:t>
            </a:r>
            <a:r>
              <a:rPr kumimoji="1" lang="en-US" altLang="zh-CN" sz="2800">
                <a:latin typeface="Times New Roman" pitchFamily="18" charset="0"/>
              </a:rPr>
              <a:t>C</a:t>
            </a:r>
            <a:r>
              <a:rPr kumimoji="1" lang="en-US" altLang="zh-CN" sz="2800" baseline="-25000">
                <a:latin typeface="Times New Roman" pitchFamily="18" charset="0"/>
              </a:rPr>
              <a:t>P</a:t>
            </a:r>
            <a:r>
              <a:rPr kumimoji="1" lang="zh-CN" altLang="en-US" sz="2800">
                <a:latin typeface="Times New Roman" pitchFamily="18" charset="0"/>
              </a:rPr>
              <a:t>触发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取反</a:t>
            </a: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5056188" y="2492375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 = K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0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1</a:t>
            </a:r>
          </a:p>
        </p:txBody>
      </p:sp>
      <p:sp>
        <p:nvSpPr>
          <p:cNvPr id="22604" name="Rectangle 26"/>
          <p:cNvSpPr>
            <a:spLocks noChangeArrowheads="1"/>
          </p:cNvSpPr>
          <p:nvPr/>
        </p:nvSpPr>
        <p:spPr bwMode="auto">
          <a:xfrm>
            <a:off x="4427538" y="2995613"/>
            <a:ext cx="331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按</a:t>
            </a:r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状态触发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2605" name="Line 77"/>
          <p:cNvSpPr>
            <a:spLocks noChangeShapeType="1"/>
          </p:cNvSpPr>
          <p:nvPr/>
        </p:nvSpPr>
        <p:spPr bwMode="auto">
          <a:xfrm flipH="1">
            <a:off x="2327275" y="2768600"/>
            <a:ext cx="431800" cy="2159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06" name="Line 78"/>
          <p:cNvSpPr>
            <a:spLocks noChangeShapeType="1"/>
          </p:cNvSpPr>
          <p:nvPr/>
        </p:nvSpPr>
        <p:spPr bwMode="auto">
          <a:xfrm flipH="1">
            <a:off x="2339975" y="3141663"/>
            <a:ext cx="431800" cy="2159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07" name="Line 79"/>
          <p:cNvSpPr>
            <a:spLocks noChangeShapeType="1"/>
          </p:cNvSpPr>
          <p:nvPr/>
        </p:nvSpPr>
        <p:spPr bwMode="auto">
          <a:xfrm flipH="1">
            <a:off x="2339975" y="3535363"/>
            <a:ext cx="431800" cy="2159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 flipH="1">
            <a:off x="2352675" y="3908425"/>
            <a:ext cx="431800" cy="2159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70"/>
          <p:cNvSpPr txBox="1">
            <a:spLocks noChangeArrowheads="1"/>
          </p:cNvSpPr>
          <p:nvPr/>
        </p:nvSpPr>
        <p:spPr bwMode="auto">
          <a:xfrm>
            <a:off x="5062538" y="358775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 = K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1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Q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610" name="Rectangle 26"/>
          <p:cNvSpPr>
            <a:spLocks noChangeArrowheads="1"/>
          </p:cNvSpPr>
          <p:nvPr/>
        </p:nvSpPr>
        <p:spPr bwMode="auto">
          <a:xfrm>
            <a:off x="4427538" y="41640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2</a:t>
            </a:r>
            <a:r>
              <a:rPr kumimoji="1" lang="zh-CN" altLang="en-US" sz="2800">
                <a:latin typeface="Times New Roman" pitchFamily="18" charset="0"/>
              </a:rPr>
              <a:t>按</a:t>
            </a:r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0</a:t>
            </a:r>
            <a:r>
              <a:rPr kumimoji="1" lang="zh-CN" altLang="en-US" sz="2800">
                <a:latin typeface="Times New Roman" pitchFamily="18" charset="0"/>
              </a:rPr>
              <a:t>和</a:t>
            </a:r>
            <a:r>
              <a:rPr kumimoji="1" lang="en-US" altLang="zh-CN" sz="2800">
                <a:latin typeface="Times New Roman" pitchFamily="18" charset="0"/>
              </a:rPr>
              <a:t>Q</a:t>
            </a:r>
            <a:r>
              <a:rPr kumimoji="1" lang="en-US" altLang="zh-CN" sz="2800" baseline="-25000">
                <a:latin typeface="Times New Roman" pitchFamily="18" charset="0"/>
              </a:rPr>
              <a:t>1</a:t>
            </a:r>
            <a:r>
              <a:rPr kumimoji="1" lang="zh-CN" altLang="en-US" sz="2800">
                <a:latin typeface="Times New Roman" pitchFamily="18" charset="0"/>
              </a:rPr>
              <a:t>组合状态触发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2613" name="Group 85"/>
          <p:cNvGrpSpPr>
            <a:grpSpLocks/>
          </p:cNvGrpSpPr>
          <p:nvPr/>
        </p:nvGrpSpPr>
        <p:grpSpPr bwMode="auto">
          <a:xfrm>
            <a:off x="1547813" y="3606800"/>
            <a:ext cx="1584325" cy="614363"/>
            <a:chOff x="-658" y="2272"/>
            <a:chExt cx="998" cy="387"/>
          </a:xfrm>
        </p:grpSpPr>
        <p:sp>
          <p:nvSpPr>
            <p:cNvPr id="22545" name="Rectangle 83"/>
            <p:cNvSpPr>
              <a:spLocks noChangeArrowheads="1"/>
            </p:cNvSpPr>
            <p:nvPr/>
          </p:nvSpPr>
          <p:spPr bwMode="auto">
            <a:xfrm>
              <a:off x="-386" y="2272"/>
              <a:ext cx="726" cy="244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84"/>
            <p:cNvSpPr>
              <a:spLocks noChangeShapeType="1"/>
            </p:cNvSpPr>
            <p:nvPr/>
          </p:nvSpPr>
          <p:spPr bwMode="auto">
            <a:xfrm flipH="1">
              <a:off x="-658" y="2523"/>
              <a:ext cx="272" cy="1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14" name="Text Box 70"/>
          <p:cNvSpPr txBox="1">
            <a:spLocks noChangeArrowheads="1"/>
          </p:cNvSpPr>
          <p:nvPr/>
        </p:nvSpPr>
        <p:spPr bwMode="auto">
          <a:xfrm>
            <a:off x="5075238" y="4843463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 = K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1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Q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  <a:ea typeface="仿宋" pitchFamily="49" charset="-122"/>
                <a:cs typeface="Times New Roman" pitchFamily="18" charset="0"/>
              </a:rPr>
              <a:t>·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2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  <p:bldP spid="22602" grpId="0"/>
      <p:bldP spid="42054" grpId="0"/>
      <p:bldP spid="22604" grpId="0"/>
      <p:bldP spid="22605" grpId="0" animBg="1"/>
      <p:bldP spid="22605" grpId="1" animBg="1"/>
      <p:bldP spid="22606" grpId="0" animBg="1"/>
      <p:bldP spid="22606" grpId="1" animBg="1"/>
      <p:bldP spid="22607" grpId="0" animBg="1"/>
      <p:bldP spid="22607" grpId="1" animBg="1"/>
      <p:bldP spid="22608" grpId="0" animBg="1"/>
      <p:bldP spid="22608" grpId="1" animBg="1"/>
      <p:bldP spid="2" grpId="0"/>
      <p:bldP spid="22610" grpId="0"/>
      <p:bldP spid="226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24589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ea typeface="仿宋" pitchFamily="49" charset="-122"/>
              </a:rPr>
              <a:t>*</a:t>
            </a:r>
            <a:r>
              <a:rPr kumimoji="1" lang="zh-CN" altLang="en-US" sz="2800">
                <a:latin typeface="Times New Roman" pitchFamily="18" charset="0"/>
              </a:rPr>
              <a:t>  计数器</a:t>
            </a:r>
            <a:r>
              <a:rPr kumimoji="1" lang="zh-CN" altLang="en-US" sz="2800">
                <a:latin typeface="宋体" charset="-122"/>
              </a:rPr>
              <a:t>波形变化趋势</a:t>
            </a:r>
          </a:p>
        </p:txBody>
      </p:sp>
      <p:grpSp>
        <p:nvGrpSpPr>
          <p:cNvPr id="24646" name="Group 70"/>
          <p:cNvGrpSpPr>
            <a:grpSpLocks/>
          </p:cNvGrpSpPr>
          <p:nvPr/>
        </p:nvGrpSpPr>
        <p:grpSpPr bwMode="auto">
          <a:xfrm>
            <a:off x="395288" y="2133600"/>
            <a:ext cx="8039100" cy="590550"/>
            <a:chOff x="159" y="1389"/>
            <a:chExt cx="5064" cy="372"/>
          </a:xfrm>
        </p:grpSpPr>
        <p:grpSp>
          <p:nvGrpSpPr>
            <p:cNvPr id="24627" name="Group 68"/>
            <p:cNvGrpSpPr>
              <a:grpSpLocks/>
            </p:cNvGrpSpPr>
            <p:nvPr/>
          </p:nvGrpSpPr>
          <p:grpSpPr bwMode="auto">
            <a:xfrm>
              <a:off x="612" y="1389"/>
              <a:ext cx="4611" cy="323"/>
              <a:chOff x="612" y="1389"/>
              <a:chExt cx="4611" cy="323"/>
            </a:xfrm>
          </p:grpSpPr>
          <p:grpSp>
            <p:nvGrpSpPr>
              <p:cNvPr id="24629" name="Group 48"/>
              <p:cNvGrpSpPr>
                <a:grpSpLocks/>
              </p:cNvGrpSpPr>
              <p:nvPr/>
            </p:nvGrpSpPr>
            <p:grpSpPr bwMode="auto">
              <a:xfrm>
                <a:off x="612" y="1389"/>
                <a:ext cx="913" cy="323"/>
                <a:chOff x="612" y="1389"/>
                <a:chExt cx="913" cy="323"/>
              </a:xfrm>
            </p:grpSpPr>
            <p:sp>
              <p:nvSpPr>
                <p:cNvPr id="24673" name="Line 14"/>
                <p:cNvSpPr>
                  <a:spLocks noChangeShapeType="1"/>
                </p:cNvSpPr>
                <p:nvPr/>
              </p:nvSpPr>
              <p:spPr bwMode="auto">
                <a:xfrm>
                  <a:off x="612" y="1704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4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84" y="139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5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020" y="139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6" name="Line 17"/>
                <p:cNvSpPr>
                  <a:spLocks noChangeShapeType="1"/>
                </p:cNvSpPr>
                <p:nvPr/>
              </p:nvSpPr>
              <p:spPr bwMode="auto">
                <a:xfrm>
                  <a:off x="884" y="1405"/>
                  <a:ext cx="136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77" name="Line 18"/>
                <p:cNvSpPr>
                  <a:spLocks noChangeShapeType="1"/>
                </p:cNvSpPr>
                <p:nvPr/>
              </p:nvSpPr>
              <p:spPr bwMode="auto">
                <a:xfrm>
                  <a:off x="1021" y="1699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78" name="Group 23"/>
                <p:cNvGrpSpPr>
                  <a:grpSpLocks/>
                </p:cNvGrpSpPr>
                <p:nvPr/>
              </p:nvGrpSpPr>
              <p:grpSpPr bwMode="auto">
                <a:xfrm>
                  <a:off x="1383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79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0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81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0" name="Group 47"/>
              <p:cNvGrpSpPr>
                <a:grpSpLocks/>
              </p:cNvGrpSpPr>
              <p:nvPr/>
            </p:nvGrpSpPr>
            <p:grpSpPr bwMode="auto">
              <a:xfrm>
                <a:off x="1520" y="1389"/>
                <a:ext cx="498" cy="318"/>
                <a:chOff x="1520" y="1389"/>
                <a:chExt cx="498" cy="318"/>
              </a:xfrm>
            </p:grpSpPr>
            <p:sp>
              <p:nvSpPr>
                <p:cNvPr id="24668" name="Line 24"/>
                <p:cNvSpPr>
                  <a:spLocks noChangeShapeType="1"/>
                </p:cNvSpPr>
                <p:nvPr/>
              </p:nvSpPr>
              <p:spPr bwMode="auto">
                <a:xfrm>
                  <a:off x="1520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69" name="Group 25"/>
                <p:cNvGrpSpPr>
                  <a:grpSpLocks/>
                </p:cNvGrpSpPr>
                <p:nvPr/>
              </p:nvGrpSpPr>
              <p:grpSpPr bwMode="auto">
                <a:xfrm>
                  <a:off x="1876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7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1" name="Line 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7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1" name="Group 34"/>
              <p:cNvGrpSpPr>
                <a:grpSpLocks/>
              </p:cNvGrpSpPr>
              <p:nvPr/>
            </p:nvGrpSpPr>
            <p:grpSpPr bwMode="auto">
              <a:xfrm>
                <a:off x="2019" y="1389"/>
                <a:ext cx="498" cy="318"/>
                <a:chOff x="2019" y="1389"/>
                <a:chExt cx="498" cy="318"/>
              </a:xfrm>
            </p:grpSpPr>
            <p:sp>
              <p:nvSpPr>
                <p:cNvPr id="24663" name="Line 29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64" name="Group 30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65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2" name="Group 35"/>
              <p:cNvGrpSpPr>
                <a:grpSpLocks/>
              </p:cNvGrpSpPr>
              <p:nvPr/>
            </p:nvGrpSpPr>
            <p:grpSpPr bwMode="auto">
              <a:xfrm>
                <a:off x="2510" y="1389"/>
                <a:ext cx="498" cy="318"/>
                <a:chOff x="2019" y="1389"/>
                <a:chExt cx="498" cy="318"/>
              </a:xfrm>
            </p:grpSpPr>
            <p:sp>
              <p:nvSpPr>
                <p:cNvPr id="24658" name="Line 36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59" name="Group 37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60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1" name="Line 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6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3" name="Group 41"/>
              <p:cNvGrpSpPr>
                <a:grpSpLocks/>
              </p:cNvGrpSpPr>
              <p:nvPr/>
            </p:nvGrpSpPr>
            <p:grpSpPr bwMode="auto">
              <a:xfrm>
                <a:off x="3009" y="1389"/>
                <a:ext cx="498" cy="318"/>
                <a:chOff x="2019" y="1389"/>
                <a:chExt cx="498" cy="318"/>
              </a:xfrm>
            </p:grpSpPr>
            <p:sp>
              <p:nvSpPr>
                <p:cNvPr id="24653" name="Line 42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54" name="Group 43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55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56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57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4" name="Group 49"/>
              <p:cNvGrpSpPr>
                <a:grpSpLocks/>
              </p:cNvGrpSpPr>
              <p:nvPr/>
            </p:nvGrpSpPr>
            <p:grpSpPr bwMode="auto">
              <a:xfrm>
                <a:off x="3507" y="1389"/>
                <a:ext cx="498" cy="318"/>
                <a:chOff x="2019" y="1389"/>
                <a:chExt cx="498" cy="318"/>
              </a:xfrm>
            </p:grpSpPr>
            <p:sp>
              <p:nvSpPr>
                <p:cNvPr id="24648" name="Line 50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49" name="Group 51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50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51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5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5" name="Group 55"/>
              <p:cNvGrpSpPr>
                <a:grpSpLocks/>
              </p:cNvGrpSpPr>
              <p:nvPr/>
            </p:nvGrpSpPr>
            <p:grpSpPr bwMode="auto">
              <a:xfrm>
                <a:off x="4007" y="1389"/>
                <a:ext cx="498" cy="318"/>
                <a:chOff x="2019" y="1389"/>
                <a:chExt cx="498" cy="318"/>
              </a:xfrm>
            </p:grpSpPr>
            <p:sp>
              <p:nvSpPr>
                <p:cNvPr id="24643" name="Line 56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44" name="Group 57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45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47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36" name="Group 61"/>
              <p:cNvGrpSpPr>
                <a:grpSpLocks/>
              </p:cNvGrpSpPr>
              <p:nvPr/>
            </p:nvGrpSpPr>
            <p:grpSpPr bwMode="auto">
              <a:xfrm>
                <a:off x="4500" y="1389"/>
                <a:ext cx="498" cy="318"/>
                <a:chOff x="2019" y="1389"/>
                <a:chExt cx="498" cy="318"/>
              </a:xfrm>
            </p:grpSpPr>
            <p:sp>
              <p:nvSpPr>
                <p:cNvPr id="24638" name="Line 62"/>
                <p:cNvSpPr>
                  <a:spLocks noChangeShapeType="1"/>
                </p:cNvSpPr>
                <p:nvPr/>
              </p:nvSpPr>
              <p:spPr bwMode="auto">
                <a:xfrm>
                  <a:off x="2019" y="1698"/>
                  <a:ext cx="36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4639" name="Group 63"/>
                <p:cNvGrpSpPr>
                  <a:grpSpLocks/>
                </p:cNvGrpSpPr>
                <p:nvPr/>
              </p:nvGrpSpPr>
              <p:grpSpPr bwMode="auto">
                <a:xfrm>
                  <a:off x="2375" y="1389"/>
                  <a:ext cx="142" cy="318"/>
                  <a:chOff x="1383" y="1389"/>
                  <a:chExt cx="142" cy="318"/>
                </a:xfrm>
              </p:grpSpPr>
              <p:sp>
                <p:nvSpPr>
                  <p:cNvPr id="24640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41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5" y="1389"/>
                    <a:ext cx="0" cy="318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4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383" y="1402"/>
                    <a:ext cx="13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4637" name="Line 67"/>
              <p:cNvSpPr>
                <a:spLocks noChangeShapeType="1"/>
              </p:cNvSpPr>
              <p:nvPr/>
            </p:nvSpPr>
            <p:spPr bwMode="auto">
              <a:xfrm>
                <a:off x="4996" y="1698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8" name="Text Box 69"/>
            <p:cNvSpPr txBox="1">
              <a:spLocks noChangeArrowheads="1"/>
            </p:cNvSpPr>
            <p:nvPr/>
          </p:nvSpPr>
          <p:spPr bwMode="auto">
            <a:xfrm>
              <a:off x="159" y="1434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C</a:t>
              </a:r>
              <a:r>
                <a:rPr lang="en-US" altLang="zh-CN" sz="2800" baseline="-250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4720" name="Group 144"/>
          <p:cNvGrpSpPr>
            <a:grpSpLocks/>
          </p:cNvGrpSpPr>
          <p:nvPr/>
        </p:nvGrpSpPr>
        <p:grpSpPr bwMode="auto">
          <a:xfrm>
            <a:off x="395288" y="2938463"/>
            <a:ext cx="7993062" cy="635000"/>
            <a:chOff x="249" y="1851"/>
            <a:chExt cx="5035" cy="400"/>
          </a:xfrm>
        </p:grpSpPr>
        <p:sp>
          <p:nvSpPr>
            <p:cNvPr id="24602" name="Text Box 126"/>
            <p:cNvSpPr txBox="1">
              <a:spLocks noChangeArrowheads="1"/>
            </p:cNvSpPr>
            <p:nvPr/>
          </p:nvSpPr>
          <p:spPr bwMode="auto">
            <a:xfrm>
              <a:off x="249" y="1924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24603" name="Group 143"/>
            <p:cNvGrpSpPr>
              <a:grpSpLocks/>
            </p:cNvGrpSpPr>
            <p:nvPr/>
          </p:nvGrpSpPr>
          <p:grpSpPr bwMode="auto">
            <a:xfrm>
              <a:off x="702" y="1851"/>
              <a:ext cx="4582" cy="351"/>
              <a:chOff x="702" y="1851"/>
              <a:chExt cx="4582" cy="351"/>
            </a:xfrm>
          </p:grpSpPr>
          <p:sp>
            <p:nvSpPr>
              <p:cNvPr id="24604" name="Line 74"/>
              <p:cNvSpPr>
                <a:spLocks noChangeShapeType="1"/>
              </p:cNvSpPr>
              <p:nvPr/>
            </p:nvSpPr>
            <p:spPr bwMode="auto">
              <a:xfrm>
                <a:off x="702" y="2194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05" name="Group 127"/>
              <p:cNvGrpSpPr>
                <a:grpSpLocks/>
              </p:cNvGrpSpPr>
              <p:nvPr/>
            </p:nvGrpSpPr>
            <p:grpSpPr bwMode="auto">
              <a:xfrm>
                <a:off x="974" y="1879"/>
                <a:ext cx="999" cy="323"/>
                <a:chOff x="974" y="1879"/>
                <a:chExt cx="999" cy="323"/>
              </a:xfrm>
            </p:grpSpPr>
            <p:sp>
              <p:nvSpPr>
                <p:cNvPr id="2462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974" y="188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4" name="Line 77"/>
                <p:cNvSpPr>
                  <a:spLocks noChangeShapeType="1"/>
                </p:cNvSpPr>
                <p:nvPr/>
              </p:nvSpPr>
              <p:spPr bwMode="auto">
                <a:xfrm>
                  <a:off x="974" y="1895"/>
                  <a:ext cx="50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5" name="Line 78"/>
                <p:cNvSpPr>
                  <a:spLocks noChangeShapeType="1"/>
                </p:cNvSpPr>
                <p:nvPr/>
              </p:nvSpPr>
              <p:spPr bwMode="auto">
                <a:xfrm>
                  <a:off x="1475" y="2189"/>
                  <a:ext cx="49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479" y="1879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606" name="Line 81"/>
              <p:cNvSpPr>
                <a:spLocks noChangeShapeType="1"/>
              </p:cNvSpPr>
              <p:nvPr/>
            </p:nvSpPr>
            <p:spPr bwMode="auto">
              <a:xfrm flipV="1">
                <a:off x="4966" y="1851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7" name="Line 125"/>
              <p:cNvSpPr>
                <a:spLocks noChangeShapeType="1"/>
              </p:cNvSpPr>
              <p:nvPr/>
            </p:nvSpPr>
            <p:spPr bwMode="auto">
              <a:xfrm>
                <a:off x="4966" y="1859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608" name="Group 128"/>
              <p:cNvGrpSpPr>
                <a:grpSpLocks/>
              </p:cNvGrpSpPr>
              <p:nvPr/>
            </p:nvGrpSpPr>
            <p:grpSpPr bwMode="auto">
              <a:xfrm>
                <a:off x="1972" y="1866"/>
                <a:ext cx="999" cy="323"/>
                <a:chOff x="974" y="1879"/>
                <a:chExt cx="999" cy="323"/>
              </a:xfrm>
            </p:grpSpPr>
            <p:sp>
              <p:nvSpPr>
                <p:cNvPr id="24619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974" y="188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0" name="Line 130"/>
                <p:cNvSpPr>
                  <a:spLocks noChangeShapeType="1"/>
                </p:cNvSpPr>
                <p:nvPr/>
              </p:nvSpPr>
              <p:spPr bwMode="auto">
                <a:xfrm>
                  <a:off x="974" y="1895"/>
                  <a:ext cx="50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1" name="Line 131"/>
                <p:cNvSpPr>
                  <a:spLocks noChangeShapeType="1"/>
                </p:cNvSpPr>
                <p:nvPr/>
              </p:nvSpPr>
              <p:spPr bwMode="auto">
                <a:xfrm>
                  <a:off x="1475" y="2189"/>
                  <a:ext cx="49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2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1479" y="1879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09" name="Group 133"/>
              <p:cNvGrpSpPr>
                <a:grpSpLocks/>
              </p:cNvGrpSpPr>
              <p:nvPr/>
            </p:nvGrpSpPr>
            <p:grpSpPr bwMode="auto">
              <a:xfrm>
                <a:off x="2970" y="1859"/>
                <a:ext cx="999" cy="323"/>
                <a:chOff x="974" y="1879"/>
                <a:chExt cx="999" cy="323"/>
              </a:xfrm>
            </p:grpSpPr>
            <p:sp>
              <p:nvSpPr>
                <p:cNvPr id="24615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974" y="188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6" name="Line 135"/>
                <p:cNvSpPr>
                  <a:spLocks noChangeShapeType="1"/>
                </p:cNvSpPr>
                <p:nvPr/>
              </p:nvSpPr>
              <p:spPr bwMode="auto">
                <a:xfrm>
                  <a:off x="974" y="1895"/>
                  <a:ext cx="50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7" name="Line 136"/>
                <p:cNvSpPr>
                  <a:spLocks noChangeShapeType="1"/>
                </p:cNvSpPr>
                <p:nvPr/>
              </p:nvSpPr>
              <p:spPr bwMode="auto">
                <a:xfrm>
                  <a:off x="1475" y="2189"/>
                  <a:ext cx="49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8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1479" y="1879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610" name="Group 138"/>
              <p:cNvGrpSpPr>
                <a:grpSpLocks/>
              </p:cNvGrpSpPr>
              <p:nvPr/>
            </p:nvGrpSpPr>
            <p:grpSpPr bwMode="auto">
              <a:xfrm>
                <a:off x="3967" y="1856"/>
                <a:ext cx="999" cy="323"/>
                <a:chOff x="974" y="1879"/>
                <a:chExt cx="999" cy="323"/>
              </a:xfrm>
            </p:grpSpPr>
            <p:sp>
              <p:nvSpPr>
                <p:cNvPr id="24611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974" y="1884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2" name="Line 140"/>
                <p:cNvSpPr>
                  <a:spLocks noChangeShapeType="1"/>
                </p:cNvSpPr>
                <p:nvPr/>
              </p:nvSpPr>
              <p:spPr bwMode="auto">
                <a:xfrm>
                  <a:off x="974" y="1895"/>
                  <a:ext cx="50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3" name="Line 141"/>
                <p:cNvSpPr>
                  <a:spLocks noChangeShapeType="1"/>
                </p:cNvSpPr>
                <p:nvPr/>
              </p:nvSpPr>
              <p:spPr bwMode="auto">
                <a:xfrm>
                  <a:off x="1475" y="2189"/>
                  <a:ext cx="498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61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1479" y="1879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4753" name="Group 177"/>
          <p:cNvGrpSpPr>
            <a:grpSpLocks/>
          </p:cNvGrpSpPr>
          <p:nvPr/>
        </p:nvGrpSpPr>
        <p:grpSpPr bwMode="auto">
          <a:xfrm>
            <a:off x="395288" y="3833813"/>
            <a:ext cx="8064500" cy="590550"/>
            <a:chOff x="249" y="2415"/>
            <a:chExt cx="5080" cy="372"/>
          </a:xfrm>
        </p:grpSpPr>
        <p:sp>
          <p:nvSpPr>
            <p:cNvPr id="24591" name="Text Box 146"/>
            <p:cNvSpPr txBox="1">
              <a:spLocks noChangeArrowheads="1"/>
            </p:cNvSpPr>
            <p:nvPr/>
          </p:nvSpPr>
          <p:spPr bwMode="auto">
            <a:xfrm>
              <a:off x="249" y="2460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592" name="Line 148"/>
            <p:cNvSpPr>
              <a:spLocks noChangeShapeType="1"/>
            </p:cNvSpPr>
            <p:nvPr/>
          </p:nvSpPr>
          <p:spPr bwMode="auto">
            <a:xfrm>
              <a:off x="702" y="2730"/>
              <a:ext cx="7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93" name="Group 171"/>
            <p:cNvGrpSpPr>
              <a:grpSpLocks/>
            </p:cNvGrpSpPr>
            <p:nvPr/>
          </p:nvGrpSpPr>
          <p:grpSpPr bwMode="auto">
            <a:xfrm>
              <a:off x="1473" y="2415"/>
              <a:ext cx="1997" cy="321"/>
              <a:chOff x="1473" y="2415"/>
              <a:chExt cx="1997" cy="321"/>
            </a:xfrm>
          </p:grpSpPr>
          <p:sp>
            <p:nvSpPr>
              <p:cNvPr id="24598" name="Line 150"/>
              <p:cNvSpPr>
                <a:spLocks noChangeShapeType="1"/>
              </p:cNvSpPr>
              <p:nvPr/>
            </p:nvSpPr>
            <p:spPr bwMode="auto">
              <a:xfrm flipV="1">
                <a:off x="2477" y="2418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9" name="Line 151"/>
              <p:cNvSpPr>
                <a:spLocks noChangeShapeType="1"/>
              </p:cNvSpPr>
              <p:nvPr/>
            </p:nvSpPr>
            <p:spPr bwMode="auto">
              <a:xfrm>
                <a:off x="1473" y="2423"/>
                <a:ext cx="999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Line 152"/>
              <p:cNvSpPr>
                <a:spLocks noChangeShapeType="1"/>
              </p:cNvSpPr>
              <p:nvPr/>
            </p:nvSpPr>
            <p:spPr bwMode="auto">
              <a:xfrm>
                <a:off x="2473" y="2725"/>
                <a:ext cx="997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53"/>
              <p:cNvSpPr>
                <a:spLocks noChangeShapeType="1"/>
              </p:cNvSpPr>
              <p:nvPr/>
            </p:nvSpPr>
            <p:spPr bwMode="auto">
              <a:xfrm flipV="1">
                <a:off x="1479" y="2415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94" name="Line 173"/>
            <p:cNvSpPr>
              <a:spLocks noChangeShapeType="1"/>
            </p:cNvSpPr>
            <p:nvPr/>
          </p:nvSpPr>
          <p:spPr bwMode="auto">
            <a:xfrm flipV="1">
              <a:off x="4472" y="2419"/>
              <a:ext cx="0" cy="3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174"/>
            <p:cNvSpPr>
              <a:spLocks noChangeShapeType="1"/>
            </p:cNvSpPr>
            <p:nvPr/>
          </p:nvSpPr>
          <p:spPr bwMode="auto">
            <a:xfrm>
              <a:off x="3468" y="2424"/>
              <a:ext cx="999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175"/>
            <p:cNvSpPr>
              <a:spLocks noChangeShapeType="1"/>
            </p:cNvSpPr>
            <p:nvPr/>
          </p:nvSpPr>
          <p:spPr bwMode="auto">
            <a:xfrm>
              <a:off x="4468" y="2726"/>
              <a:ext cx="86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Line 176"/>
            <p:cNvSpPr>
              <a:spLocks noChangeShapeType="1"/>
            </p:cNvSpPr>
            <p:nvPr/>
          </p:nvSpPr>
          <p:spPr bwMode="auto">
            <a:xfrm flipV="1">
              <a:off x="3474" y="2416"/>
              <a:ext cx="0" cy="3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766" name="Group 190"/>
          <p:cNvGrpSpPr>
            <a:grpSpLocks/>
          </p:cNvGrpSpPr>
          <p:nvPr/>
        </p:nvGrpSpPr>
        <p:grpSpPr bwMode="auto">
          <a:xfrm>
            <a:off x="395288" y="4787900"/>
            <a:ext cx="8064500" cy="585788"/>
            <a:chOff x="249" y="2970"/>
            <a:chExt cx="5080" cy="369"/>
          </a:xfrm>
        </p:grpSpPr>
        <p:sp>
          <p:nvSpPr>
            <p:cNvPr id="24585" name="Text Box 179"/>
            <p:cNvSpPr txBox="1">
              <a:spLocks noChangeArrowheads="1"/>
            </p:cNvSpPr>
            <p:nvPr/>
          </p:nvSpPr>
          <p:spPr bwMode="auto">
            <a:xfrm>
              <a:off x="249" y="3012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586" name="Line 180"/>
            <p:cNvSpPr>
              <a:spLocks noChangeShapeType="1"/>
            </p:cNvSpPr>
            <p:nvPr/>
          </p:nvSpPr>
          <p:spPr bwMode="auto">
            <a:xfrm>
              <a:off x="702" y="3282"/>
              <a:ext cx="177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82"/>
            <p:cNvSpPr>
              <a:spLocks noChangeShapeType="1"/>
            </p:cNvSpPr>
            <p:nvPr/>
          </p:nvSpPr>
          <p:spPr bwMode="auto">
            <a:xfrm flipV="1">
              <a:off x="2477" y="2970"/>
              <a:ext cx="0" cy="3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86"/>
            <p:cNvSpPr>
              <a:spLocks noChangeShapeType="1"/>
            </p:cNvSpPr>
            <p:nvPr/>
          </p:nvSpPr>
          <p:spPr bwMode="auto">
            <a:xfrm flipV="1">
              <a:off x="4472" y="2971"/>
              <a:ext cx="0" cy="31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187"/>
            <p:cNvSpPr>
              <a:spLocks noChangeShapeType="1"/>
            </p:cNvSpPr>
            <p:nvPr/>
          </p:nvSpPr>
          <p:spPr bwMode="auto">
            <a:xfrm>
              <a:off x="2472" y="2976"/>
              <a:ext cx="199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88"/>
            <p:cNvSpPr>
              <a:spLocks noChangeShapeType="1"/>
            </p:cNvSpPr>
            <p:nvPr/>
          </p:nvSpPr>
          <p:spPr bwMode="auto">
            <a:xfrm>
              <a:off x="4468" y="3286"/>
              <a:ext cx="861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26628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52" name="Text Box 8"/>
          <p:cNvSpPr txBox="1">
            <a:spLocks noChangeArrowheads="1"/>
          </p:cNvSpPr>
          <p:nvPr/>
        </p:nvSpPr>
        <p:spPr bwMode="auto">
          <a:xfrm>
            <a:off x="755650" y="11969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ea typeface="仿宋" pitchFamily="49" charset="-122"/>
              </a:rPr>
              <a:t>*</a:t>
            </a:r>
            <a:r>
              <a:rPr kumimoji="1" lang="zh-CN" altLang="en-US" sz="2800">
                <a:latin typeface="Times New Roman" pitchFamily="18" charset="0"/>
              </a:rPr>
              <a:t>  </a:t>
            </a:r>
            <a:r>
              <a:rPr kumimoji="1" lang="en-US" altLang="zh-CN" sz="2800">
                <a:latin typeface="Times New Roman" pitchFamily="18" charset="0"/>
              </a:rPr>
              <a:t>J</a:t>
            </a:r>
            <a:r>
              <a:rPr kumimoji="1" lang="en-US" altLang="zh-CN" sz="2800">
                <a:ea typeface="仿宋" pitchFamily="49" charset="-122"/>
              </a:rPr>
              <a:t>-</a:t>
            </a:r>
            <a:r>
              <a:rPr kumimoji="1" lang="en-US" altLang="zh-CN" sz="2800">
                <a:latin typeface="Times New Roman" pitchFamily="18" charset="0"/>
              </a:rPr>
              <a:t>K</a:t>
            </a:r>
            <a:r>
              <a:rPr kumimoji="1" lang="zh-CN" altLang="en-US" sz="2800">
                <a:latin typeface="Times New Roman" pitchFamily="18" charset="0"/>
              </a:rPr>
              <a:t>触发器实现计数器</a:t>
            </a:r>
            <a:endParaRPr kumimoji="1" lang="zh-CN" altLang="en-US" sz="2800">
              <a:latin typeface="宋体" charset="-122"/>
            </a:endParaRPr>
          </a:p>
        </p:txBody>
      </p:sp>
      <p:sp>
        <p:nvSpPr>
          <p:cNvPr id="26630" name="Line 80"/>
          <p:cNvSpPr>
            <a:spLocks noChangeShapeType="1"/>
          </p:cNvSpPr>
          <p:nvPr/>
        </p:nvSpPr>
        <p:spPr bwMode="auto">
          <a:xfrm>
            <a:off x="3995738" y="6858000"/>
            <a:ext cx="16557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745" name="Group 121"/>
          <p:cNvGrpSpPr>
            <a:grpSpLocks/>
          </p:cNvGrpSpPr>
          <p:nvPr/>
        </p:nvGrpSpPr>
        <p:grpSpPr bwMode="auto">
          <a:xfrm>
            <a:off x="685800" y="2636838"/>
            <a:ext cx="8015288" cy="1809750"/>
            <a:chOff x="658" y="1706"/>
            <a:chExt cx="5049" cy="1140"/>
          </a:xfrm>
        </p:grpSpPr>
        <p:grpSp>
          <p:nvGrpSpPr>
            <p:cNvPr id="26674" name="Group 60"/>
            <p:cNvGrpSpPr>
              <a:grpSpLocks/>
            </p:cNvGrpSpPr>
            <p:nvPr/>
          </p:nvGrpSpPr>
          <p:grpSpPr bwMode="auto">
            <a:xfrm>
              <a:off x="2245" y="1706"/>
              <a:ext cx="1224" cy="1140"/>
              <a:chOff x="1338" y="1450"/>
              <a:chExt cx="1224" cy="1140"/>
            </a:xfrm>
          </p:grpSpPr>
          <p:sp>
            <p:nvSpPr>
              <p:cNvPr id="26704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5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K1</a:t>
                </a:r>
              </a:p>
            </p:txBody>
          </p:sp>
          <p:sp>
            <p:nvSpPr>
              <p:cNvPr id="26706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J1</a:t>
                </a:r>
              </a:p>
            </p:txBody>
          </p:sp>
          <p:sp>
            <p:nvSpPr>
              <p:cNvPr id="26707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9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0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1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2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3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Q1</a:t>
                </a:r>
              </a:p>
            </p:txBody>
          </p:sp>
        </p:grpSp>
        <p:grpSp>
          <p:nvGrpSpPr>
            <p:cNvPr id="26675" name="Group 61"/>
            <p:cNvGrpSpPr>
              <a:grpSpLocks/>
            </p:cNvGrpSpPr>
            <p:nvPr/>
          </p:nvGrpSpPr>
          <p:grpSpPr bwMode="auto">
            <a:xfrm>
              <a:off x="3833" y="1706"/>
              <a:ext cx="1224" cy="1140"/>
              <a:chOff x="1338" y="1450"/>
              <a:chExt cx="1224" cy="1140"/>
            </a:xfrm>
          </p:grpSpPr>
          <p:sp>
            <p:nvSpPr>
              <p:cNvPr id="26694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5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K0</a:t>
                </a:r>
              </a:p>
            </p:txBody>
          </p:sp>
          <p:sp>
            <p:nvSpPr>
              <p:cNvPr id="26696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J0</a:t>
                </a:r>
              </a:p>
            </p:txBody>
          </p:sp>
          <p:sp>
            <p:nvSpPr>
              <p:cNvPr id="26697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8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9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0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1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2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3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Q0</a:t>
                </a:r>
              </a:p>
            </p:txBody>
          </p:sp>
        </p:grpSp>
        <p:sp>
          <p:nvSpPr>
            <p:cNvPr id="26676" name="Line 78"/>
            <p:cNvSpPr>
              <a:spLocks noChangeShapeType="1"/>
            </p:cNvSpPr>
            <p:nvPr/>
          </p:nvSpPr>
          <p:spPr bwMode="auto">
            <a:xfrm flipV="1">
              <a:off x="1269" y="2568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65"/>
            <p:cNvSpPr>
              <a:spLocks noChangeShapeType="1"/>
            </p:cNvSpPr>
            <p:nvPr/>
          </p:nvSpPr>
          <p:spPr bwMode="auto">
            <a:xfrm>
              <a:off x="1271" y="2704"/>
              <a:ext cx="410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8" name="Group 61"/>
            <p:cNvGrpSpPr>
              <a:grpSpLocks/>
            </p:cNvGrpSpPr>
            <p:nvPr/>
          </p:nvGrpSpPr>
          <p:grpSpPr bwMode="auto">
            <a:xfrm>
              <a:off x="658" y="1706"/>
              <a:ext cx="1224" cy="1140"/>
              <a:chOff x="1338" y="1450"/>
              <a:chExt cx="1224" cy="1140"/>
            </a:xfrm>
          </p:grpSpPr>
          <p:sp>
            <p:nvSpPr>
              <p:cNvPr id="26684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5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K2</a:t>
                </a:r>
              </a:p>
            </p:txBody>
          </p:sp>
          <p:sp>
            <p:nvSpPr>
              <p:cNvPr id="26686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J2</a:t>
                </a:r>
              </a:p>
            </p:txBody>
          </p:sp>
          <p:sp>
            <p:nvSpPr>
              <p:cNvPr id="26687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8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9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0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1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2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3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Q2</a:t>
                </a:r>
              </a:p>
            </p:txBody>
          </p:sp>
        </p:grpSp>
        <p:sp>
          <p:nvSpPr>
            <p:cNvPr id="26679" name="Line 78"/>
            <p:cNvSpPr>
              <a:spLocks noChangeShapeType="1"/>
            </p:cNvSpPr>
            <p:nvPr/>
          </p:nvSpPr>
          <p:spPr bwMode="auto">
            <a:xfrm flipV="1">
              <a:off x="2856" y="2568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Line 78"/>
            <p:cNvSpPr>
              <a:spLocks noChangeShapeType="1"/>
            </p:cNvSpPr>
            <p:nvPr/>
          </p:nvSpPr>
          <p:spPr bwMode="auto">
            <a:xfrm flipV="1">
              <a:off x="4451" y="2568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1" name="Oval 77"/>
            <p:cNvSpPr>
              <a:spLocks noChangeArrowheads="1"/>
            </p:cNvSpPr>
            <p:nvPr/>
          </p:nvSpPr>
          <p:spPr bwMode="auto">
            <a:xfrm>
              <a:off x="2835" y="268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2" name="Oval 77"/>
            <p:cNvSpPr>
              <a:spLocks noChangeArrowheads="1"/>
            </p:cNvSpPr>
            <p:nvPr/>
          </p:nvSpPr>
          <p:spPr bwMode="auto">
            <a:xfrm>
              <a:off x="4430" y="267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3" name="Text Box 72"/>
            <p:cNvSpPr txBox="1">
              <a:spLocks noChangeArrowheads="1"/>
            </p:cNvSpPr>
            <p:nvPr/>
          </p:nvSpPr>
          <p:spPr bwMode="auto">
            <a:xfrm>
              <a:off x="5332" y="253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</a:t>
              </a:r>
              <a:r>
                <a:rPr lang="en-US" altLang="zh-CN" baseline="-250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6748" name="Group 124"/>
          <p:cNvGrpSpPr>
            <a:grpSpLocks/>
          </p:cNvGrpSpPr>
          <p:nvPr/>
        </p:nvGrpSpPr>
        <p:grpSpPr bwMode="auto">
          <a:xfrm>
            <a:off x="6118225" y="4221163"/>
            <a:ext cx="1477963" cy="1330325"/>
            <a:chOff x="3854" y="2659"/>
            <a:chExt cx="931" cy="838"/>
          </a:xfrm>
        </p:grpSpPr>
        <p:sp>
          <p:nvSpPr>
            <p:cNvPr id="26669" name="Line 69"/>
            <p:cNvSpPr>
              <a:spLocks noChangeShapeType="1"/>
            </p:cNvSpPr>
            <p:nvPr/>
          </p:nvSpPr>
          <p:spPr bwMode="auto">
            <a:xfrm flipV="1">
              <a:off x="3854" y="2659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Text Box 72"/>
            <p:cNvSpPr txBox="1">
              <a:spLocks noChangeArrowheads="1"/>
            </p:cNvSpPr>
            <p:nvPr/>
          </p:nvSpPr>
          <p:spPr bwMode="auto">
            <a:xfrm>
              <a:off x="4410" y="320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71" name="Line 65"/>
            <p:cNvSpPr>
              <a:spLocks noChangeShapeType="1"/>
            </p:cNvSpPr>
            <p:nvPr/>
          </p:nvSpPr>
          <p:spPr bwMode="auto">
            <a:xfrm>
              <a:off x="3854" y="2976"/>
              <a:ext cx="7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69"/>
            <p:cNvSpPr>
              <a:spLocks noChangeShapeType="1"/>
            </p:cNvSpPr>
            <p:nvPr/>
          </p:nvSpPr>
          <p:spPr bwMode="auto">
            <a:xfrm flipV="1">
              <a:off x="4582" y="2659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Oval 77"/>
            <p:cNvSpPr>
              <a:spLocks noChangeArrowheads="1"/>
            </p:cNvSpPr>
            <p:nvPr/>
          </p:nvSpPr>
          <p:spPr bwMode="auto">
            <a:xfrm>
              <a:off x="4563" y="295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55" name="Group 131"/>
          <p:cNvGrpSpPr>
            <a:grpSpLocks/>
          </p:cNvGrpSpPr>
          <p:nvPr/>
        </p:nvGrpSpPr>
        <p:grpSpPr bwMode="auto">
          <a:xfrm>
            <a:off x="3589338" y="4221163"/>
            <a:ext cx="1196975" cy="936625"/>
            <a:chOff x="3174" y="3363"/>
            <a:chExt cx="754" cy="590"/>
          </a:xfrm>
        </p:grpSpPr>
        <p:sp>
          <p:nvSpPr>
            <p:cNvPr id="26665" name="Line 69"/>
            <p:cNvSpPr>
              <a:spLocks noChangeShapeType="1"/>
            </p:cNvSpPr>
            <p:nvPr/>
          </p:nvSpPr>
          <p:spPr bwMode="auto">
            <a:xfrm flipV="1">
              <a:off x="3174" y="3363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65"/>
            <p:cNvSpPr>
              <a:spLocks noChangeShapeType="1"/>
            </p:cNvSpPr>
            <p:nvPr/>
          </p:nvSpPr>
          <p:spPr bwMode="auto">
            <a:xfrm>
              <a:off x="3174" y="3680"/>
              <a:ext cx="7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69"/>
            <p:cNvSpPr>
              <a:spLocks noChangeShapeType="1"/>
            </p:cNvSpPr>
            <p:nvPr/>
          </p:nvSpPr>
          <p:spPr bwMode="auto">
            <a:xfrm flipV="1">
              <a:off x="3902" y="3363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Oval 77"/>
            <p:cNvSpPr>
              <a:spLocks noChangeArrowheads="1"/>
            </p:cNvSpPr>
            <p:nvPr/>
          </p:nvSpPr>
          <p:spPr bwMode="auto">
            <a:xfrm>
              <a:off x="3883" y="3659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63" name="Group 139"/>
          <p:cNvGrpSpPr>
            <a:grpSpLocks/>
          </p:cNvGrpSpPr>
          <p:nvPr/>
        </p:nvGrpSpPr>
        <p:grpSpPr bwMode="auto">
          <a:xfrm>
            <a:off x="5435600" y="2746375"/>
            <a:ext cx="1871663" cy="71438"/>
            <a:chOff x="3424" y="1730"/>
            <a:chExt cx="1179" cy="45"/>
          </a:xfrm>
        </p:grpSpPr>
        <p:sp>
          <p:nvSpPr>
            <p:cNvPr id="26663" name="Line 65"/>
            <p:cNvSpPr>
              <a:spLocks noChangeShapeType="1"/>
            </p:cNvSpPr>
            <p:nvPr/>
          </p:nvSpPr>
          <p:spPr bwMode="auto">
            <a:xfrm>
              <a:off x="3424" y="1752"/>
              <a:ext cx="11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Oval 77"/>
            <p:cNvSpPr>
              <a:spLocks noChangeArrowheads="1"/>
            </p:cNvSpPr>
            <p:nvPr/>
          </p:nvSpPr>
          <p:spPr bwMode="auto">
            <a:xfrm>
              <a:off x="4558" y="173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64" name="Group 140"/>
          <p:cNvGrpSpPr>
            <a:grpSpLocks/>
          </p:cNvGrpSpPr>
          <p:nvPr/>
        </p:nvGrpSpPr>
        <p:grpSpPr bwMode="auto">
          <a:xfrm>
            <a:off x="4741863" y="2781300"/>
            <a:ext cx="693737" cy="2376488"/>
            <a:chOff x="2987" y="1752"/>
            <a:chExt cx="437" cy="1497"/>
          </a:xfrm>
        </p:grpSpPr>
        <p:sp>
          <p:nvSpPr>
            <p:cNvPr id="26661" name="Line 69"/>
            <p:cNvSpPr>
              <a:spLocks noChangeShapeType="1"/>
            </p:cNvSpPr>
            <p:nvPr/>
          </p:nvSpPr>
          <p:spPr bwMode="auto">
            <a:xfrm flipV="1">
              <a:off x="3424" y="1752"/>
              <a:ext cx="0" cy="14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65"/>
            <p:cNvSpPr>
              <a:spLocks noChangeShapeType="1"/>
            </p:cNvSpPr>
            <p:nvPr/>
          </p:nvSpPr>
          <p:spPr bwMode="auto">
            <a:xfrm>
              <a:off x="2987" y="3249"/>
              <a:ext cx="4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71" name="Group 147"/>
          <p:cNvGrpSpPr>
            <a:grpSpLocks/>
          </p:cNvGrpSpPr>
          <p:nvPr/>
        </p:nvGrpSpPr>
        <p:grpSpPr bwMode="auto">
          <a:xfrm>
            <a:off x="1082675" y="4221163"/>
            <a:ext cx="1577975" cy="1943100"/>
            <a:chOff x="682" y="2659"/>
            <a:chExt cx="994" cy="1224"/>
          </a:xfrm>
        </p:grpSpPr>
        <p:grpSp>
          <p:nvGrpSpPr>
            <p:cNvPr id="26649" name="Group 146"/>
            <p:cNvGrpSpPr>
              <a:grpSpLocks/>
            </p:cNvGrpSpPr>
            <p:nvPr/>
          </p:nvGrpSpPr>
          <p:grpSpPr bwMode="auto">
            <a:xfrm>
              <a:off x="1157" y="3022"/>
              <a:ext cx="519" cy="861"/>
              <a:chOff x="431" y="3249"/>
              <a:chExt cx="519" cy="861"/>
            </a:xfrm>
          </p:grpSpPr>
          <p:sp>
            <p:nvSpPr>
              <p:cNvPr id="26655" name="Line 70"/>
              <p:cNvSpPr>
                <a:spLocks noChangeShapeType="1"/>
              </p:cNvSpPr>
              <p:nvPr/>
            </p:nvSpPr>
            <p:spPr bwMode="auto">
              <a:xfrm flipV="1">
                <a:off x="681" y="3249"/>
                <a:ext cx="0" cy="2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6" name="Line 78"/>
              <p:cNvSpPr>
                <a:spLocks noChangeShapeType="1"/>
              </p:cNvSpPr>
              <p:nvPr/>
            </p:nvSpPr>
            <p:spPr bwMode="auto">
              <a:xfrm flipV="1">
                <a:off x="522" y="3748"/>
                <a:ext cx="0" cy="36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657" name="Group 83"/>
              <p:cNvGrpSpPr>
                <a:grpSpLocks/>
              </p:cNvGrpSpPr>
              <p:nvPr/>
            </p:nvGrpSpPr>
            <p:grpSpPr bwMode="auto">
              <a:xfrm>
                <a:off x="431" y="3467"/>
                <a:ext cx="519" cy="288"/>
                <a:chOff x="1247" y="3913"/>
                <a:chExt cx="519" cy="288"/>
              </a:xfrm>
            </p:grpSpPr>
            <p:sp>
              <p:nvSpPr>
                <p:cNvPr id="26659" name="Rectangle 81"/>
                <p:cNvSpPr>
                  <a:spLocks noChangeArrowheads="1"/>
                </p:cNvSpPr>
                <p:nvPr/>
              </p:nvSpPr>
              <p:spPr bwMode="auto">
                <a:xfrm>
                  <a:off x="1247" y="3929"/>
                  <a:ext cx="498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66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55" y="3913"/>
                  <a:ext cx="5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26658" name="Line 78"/>
              <p:cNvSpPr>
                <a:spLocks noChangeShapeType="1"/>
              </p:cNvSpPr>
              <p:nvPr/>
            </p:nvSpPr>
            <p:spPr bwMode="auto">
              <a:xfrm flipV="1">
                <a:off x="839" y="3755"/>
                <a:ext cx="0" cy="211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50" name="Group 141"/>
            <p:cNvGrpSpPr>
              <a:grpSpLocks/>
            </p:cNvGrpSpPr>
            <p:nvPr/>
          </p:nvGrpSpPr>
          <p:grpSpPr bwMode="auto">
            <a:xfrm>
              <a:off x="682" y="2659"/>
              <a:ext cx="754" cy="590"/>
              <a:chOff x="3174" y="3363"/>
              <a:chExt cx="754" cy="590"/>
            </a:xfrm>
          </p:grpSpPr>
          <p:sp>
            <p:nvSpPr>
              <p:cNvPr id="26651" name="Line 69"/>
              <p:cNvSpPr>
                <a:spLocks noChangeShapeType="1"/>
              </p:cNvSpPr>
              <p:nvPr/>
            </p:nvSpPr>
            <p:spPr bwMode="auto">
              <a:xfrm flipV="1">
                <a:off x="3174" y="3363"/>
                <a:ext cx="0" cy="31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Line 65"/>
              <p:cNvSpPr>
                <a:spLocks noChangeShapeType="1"/>
              </p:cNvSpPr>
              <p:nvPr/>
            </p:nvSpPr>
            <p:spPr bwMode="auto">
              <a:xfrm>
                <a:off x="3174" y="3680"/>
                <a:ext cx="74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69"/>
              <p:cNvSpPr>
                <a:spLocks noChangeShapeType="1"/>
              </p:cNvSpPr>
              <p:nvPr/>
            </p:nvSpPr>
            <p:spPr bwMode="auto">
              <a:xfrm flipV="1">
                <a:off x="3902" y="3363"/>
                <a:ext cx="0" cy="59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Oval 77"/>
              <p:cNvSpPr>
                <a:spLocks noChangeArrowheads="1"/>
              </p:cNvSpPr>
              <p:nvPr/>
            </p:nvSpPr>
            <p:spPr bwMode="auto">
              <a:xfrm>
                <a:off x="3883" y="365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6775" name="Group 151"/>
          <p:cNvGrpSpPr>
            <a:grpSpLocks/>
          </p:cNvGrpSpPr>
          <p:nvPr/>
        </p:nvGrpSpPr>
        <p:grpSpPr bwMode="auto">
          <a:xfrm>
            <a:off x="2987675" y="2743200"/>
            <a:ext cx="1800225" cy="71438"/>
            <a:chOff x="1882" y="1728"/>
            <a:chExt cx="1134" cy="45"/>
          </a:xfrm>
        </p:grpSpPr>
        <p:sp>
          <p:nvSpPr>
            <p:cNvPr id="26647" name="Line 65"/>
            <p:cNvSpPr>
              <a:spLocks noChangeShapeType="1"/>
            </p:cNvSpPr>
            <p:nvPr/>
          </p:nvSpPr>
          <p:spPr bwMode="auto">
            <a:xfrm>
              <a:off x="1882" y="1752"/>
              <a:ext cx="110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Oval 77"/>
            <p:cNvSpPr>
              <a:spLocks noChangeArrowheads="1"/>
            </p:cNvSpPr>
            <p:nvPr/>
          </p:nvSpPr>
          <p:spPr bwMode="auto">
            <a:xfrm>
              <a:off x="2971" y="172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79" name="Group 155"/>
          <p:cNvGrpSpPr>
            <a:grpSpLocks/>
          </p:cNvGrpSpPr>
          <p:nvPr/>
        </p:nvGrpSpPr>
        <p:grpSpPr bwMode="auto">
          <a:xfrm>
            <a:off x="2484438" y="2781300"/>
            <a:ext cx="503237" cy="3167063"/>
            <a:chOff x="1565" y="1752"/>
            <a:chExt cx="317" cy="1995"/>
          </a:xfrm>
        </p:grpSpPr>
        <p:sp>
          <p:nvSpPr>
            <p:cNvPr id="26645" name="Line 69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199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65"/>
            <p:cNvSpPr>
              <a:spLocks noChangeShapeType="1"/>
            </p:cNvSpPr>
            <p:nvPr/>
          </p:nvSpPr>
          <p:spPr bwMode="auto">
            <a:xfrm>
              <a:off x="1565" y="3747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83" name="Group 159"/>
          <p:cNvGrpSpPr>
            <a:grpSpLocks/>
          </p:cNvGrpSpPr>
          <p:nvPr/>
        </p:nvGrpSpPr>
        <p:grpSpPr bwMode="auto">
          <a:xfrm>
            <a:off x="1979613" y="4822825"/>
            <a:ext cx="3489325" cy="1341438"/>
            <a:chOff x="1247" y="3038"/>
            <a:chExt cx="2198" cy="845"/>
          </a:xfrm>
        </p:grpSpPr>
        <p:sp>
          <p:nvSpPr>
            <p:cNvPr id="26642" name="Oval 77"/>
            <p:cNvSpPr>
              <a:spLocks noChangeArrowheads="1"/>
            </p:cNvSpPr>
            <p:nvPr/>
          </p:nvSpPr>
          <p:spPr bwMode="auto">
            <a:xfrm>
              <a:off x="3400" y="322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Line 69"/>
            <p:cNvSpPr>
              <a:spLocks noChangeShapeType="1"/>
            </p:cNvSpPr>
            <p:nvPr/>
          </p:nvSpPr>
          <p:spPr bwMode="auto">
            <a:xfrm flipV="1">
              <a:off x="3424" y="3038"/>
              <a:ext cx="0" cy="84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65"/>
            <p:cNvSpPr>
              <a:spLocks noChangeShapeType="1"/>
            </p:cNvSpPr>
            <p:nvPr/>
          </p:nvSpPr>
          <p:spPr bwMode="auto">
            <a:xfrm>
              <a:off x="1247" y="3883"/>
              <a:ext cx="21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7164388" y="1700213"/>
            <a:ext cx="1655762" cy="504825"/>
          </a:xfrm>
          <a:prstGeom prst="wedgeRoundRectCallout">
            <a:avLst>
              <a:gd name="adj1" fmla="val -49713"/>
              <a:gd name="adj2" fmla="val 121699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原相输出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785" name="Rectangle 41"/>
          <p:cNvSpPr>
            <a:spLocks noChangeArrowheads="1"/>
          </p:cNvSpPr>
          <p:nvPr/>
        </p:nvSpPr>
        <p:spPr bwMode="auto">
          <a:xfrm>
            <a:off x="757238" y="1819275"/>
            <a:ext cx="496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思考：反相输出是什么计数值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2" grpId="0" autoUpdateAnimBg="0"/>
      <p:bldP spid="3" grpId="0" animBg="1"/>
      <p:bldP spid="267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22553" name="Rectangle 5"/>
          <p:cNvSpPr>
            <a:spLocks noChangeArrowheads="1"/>
          </p:cNvSpPr>
          <p:nvPr/>
        </p:nvSpPr>
        <p:spPr bwMode="auto">
          <a:xfrm>
            <a:off x="539750" y="1038225"/>
            <a:ext cx="611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异步</a:t>
            </a:r>
            <a:r>
              <a:rPr lang="zh-CN" altLang="en-US" sz="2800">
                <a:latin typeface="Times New Roman" pitchFamily="18" charset="0"/>
              </a:rPr>
              <a:t>二进制计数器（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>
                <a:latin typeface="Times New Roman" pitchFamily="18" charset="0"/>
              </a:rPr>
              <a:t>位计数值） </a:t>
            </a:r>
          </a:p>
        </p:txBody>
      </p:sp>
      <p:grpSp>
        <p:nvGrpSpPr>
          <p:cNvPr id="22601" name="Group 73"/>
          <p:cNvGrpSpPr>
            <a:grpSpLocks/>
          </p:cNvGrpSpPr>
          <p:nvPr/>
        </p:nvGrpSpPr>
        <p:grpSpPr bwMode="auto">
          <a:xfrm>
            <a:off x="395288" y="1912938"/>
            <a:ext cx="2376487" cy="3892550"/>
            <a:chOff x="567" y="1071"/>
            <a:chExt cx="1497" cy="2452"/>
          </a:xfrm>
        </p:grpSpPr>
        <p:sp>
          <p:nvSpPr>
            <p:cNvPr id="28731" name="Line 110"/>
            <p:cNvSpPr>
              <a:spLocks noChangeShapeType="1"/>
            </p:cNvSpPr>
            <p:nvPr/>
          </p:nvSpPr>
          <p:spPr bwMode="auto">
            <a:xfrm>
              <a:off x="567" y="3523"/>
              <a:ext cx="149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32" name="Group 59"/>
            <p:cNvGrpSpPr>
              <a:grpSpLocks/>
            </p:cNvGrpSpPr>
            <p:nvPr/>
          </p:nvGrpSpPr>
          <p:grpSpPr bwMode="auto">
            <a:xfrm>
              <a:off x="567" y="1071"/>
              <a:ext cx="1497" cy="318"/>
              <a:chOff x="340" y="2160"/>
              <a:chExt cx="1497" cy="318"/>
            </a:xfrm>
          </p:grpSpPr>
          <p:sp>
            <p:nvSpPr>
              <p:cNvPr id="2" name="Line 80"/>
              <p:cNvSpPr>
                <a:spLocks noChangeShapeType="1"/>
              </p:cNvSpPr>
              <p:nvPr/>
            </p:nvSpPr>
            <p:spPr bwMode="auto">
              <a:xfrm>
                <a:off x="340" y="2160"/>
                <a:ext cx="1497" cy="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8" name="Line 81"/>
              <p:cNvSpPr>
                <a:spLocks noChangeShapeType="1"/>
              </p:cNvSpPr>
              <p:nvPr/>
            </p:nvSpPr>
            <p:spPr bwMode="auto">
              <a:xfrm>
                <a:off x="340" y="2478"/>
                <a:ext cx="149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Text Box 82"/>
              <p:cNvSpPr txBox="1">
                <a:spLocks noChangeArrowheads="1"/>
              </p:cNvSpPr>
              <p:nvPr/>
            </p:nvSpPr>
            <p:spPr bwMode="auto">
              <a:xfrm>
                <a:off x="386" y="2160"/>
                <a:ext cx="1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  <a:r>
                  <a:rPr lang="en-US" altLang="zh-CN">
                    <a:latin typeface="Times New Roman" pitchFamily="18" charset="0"/>
                  </a:rPr>
                  <a:t>    Q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  <a:r>
                  <a:rPr lang="en-US" altLang="zh-CN">
                    <a:latin typeface="Times New Roman" pitchFamily="18" charset="0"/>
                  </a:rPr>
                  <a:t>    Q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  <a:r>
                  <a:rPr lang="en-US" altLang="zh-CN">
                    <a:latin typeface="Times New Roman" pitchFamily="18" charset="0"/>
                  </a:rPr>
                  <a:t>   </a:t>
                </a:r>
                <a:endParaRPr lang="zh-CN" altLang="en-US">
                  <a:latin typeface="Times New Roman" pitchFamily="18" charset="0"/>
                </a:endParaRPr>
              </a:p>
            </p:txBody>
          </p:sp>
        </p:grpSp>
        <p:grpSp>
          <p:nvGrpSpPr>
            <p:cNvPr id="28733" name="Group 65"/>
            <p:cNvGrpSpPr>
              <a:grpSpLocks/>
            </p:cNvGrpSpPr>
            <p:nvPr/>
          </p:nvGrpSpPr>
          <p:grpSpPr bwMode="auto">
            <a:xfrm>
              <a:off x="647" y="1425"/>
              <a:ext cx="1282" cy="1052"/>
              <a:chOff x="647" y="1425"/>
              <a:chExt cx="1282" cy="1052"/>
            </a:xfrm>
          </p:grpSpPr>
          <p:grpSp>
            <p:nvGrpSpPr>
              <p:cNvPr id="28741" name="Group 61"/>
              <p:cNvGrpSpPr>
                <a:grpSpLocks/>
              </p:cNvGrpSpPr>
              <p:nvPr/>
            </p:nvGrpSpPr>
            <p:grpSpPr bwMode="auto">
              <a:xfrm>
                <a:off x="647" y="1425"/>
                <a:ext cx="1279" cy="563"/>
                <a:chOff x="647" y="1425"/>
                <a:chExt cx="1279" cy="563"/>
              </a:xfrm>
            </p:grpSpPr>
            <p:sp>
              <p:nvSpPr>
                <p:cNvPr id="28745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0      0      0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8746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0      0      1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8742" name="Group 62"/>
              <p:cNvGrpSpPr>
                <a:grpSpLocks/>
              </p:cNvGrpSpPr>
              <p:nvPr/>
            </p:nvGrpSpPr>
            <p:grpSpPr bwMode="auto">
              <a:xfrm>
                <a:off x="650" y="1914"/>
                <a:ext cx="1279" cy="563"/>
                <a:chOff x="647" y="1425"/>
                <a:chExt cx="1279" cy="563"/>
              </a:xfrm>
            </p:grpSpPr>
            <p:sp>
              <p:nvSpPr>
                <p:cNvPr id="28743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0      1      0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8744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0      1      1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28734" name="Group 66"/>
            <p:cNvGrpSpPr>
              <a:grpSpLocks/>
            </p:cNvGrpSpPr>
            <p:nvPr/>
          </p:nvGrpSpPr>
          <p:grpSpPr bwMode="auto">
            <a:xfrm>
              <a:off x="650" y="2423"/>
              <a:ext cx="1282" cy="1052"/>
              <a:chOff x="647" y="1425"/>
              <a:chExt cx="1282" cy="1052"/>
            </a:xfrm>
          </p:grpSpPr>
          <p:grpSp>
            <p:nvGrpSpPr>
              <p:cNvPr id="28735" name="Group 67"/>
              <p:cNvGrpSpPr>
                <a:grpSpLocks/>
              </p:cNvGrpSpPr>
              <p:nvPr/>
            </p:nvGrpSpPr>
            <p:grpSpPr bwMode="auto">
              <a:xfrm>
                <a:off x="647" y="1425"/>
                <a:ext cx="1279" cy="563"/>
                <a:chOff x="647" y="1425"/>
                <a:chExt cx="1279" cy="563"/>
              </a:xfrm>
            </p:grpSpPr>
            <p:sp>
              <p:nvSpPr>
                <p:cNvPr id="28739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1      0      0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28740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1      0      1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8736" name="Group 70"/>
              <p:cNvGrpSpPr>
                <a:grpSpLocks/>
              </p:cNvGrpSpPr>
              <p:nvPr/>
            </p:nvGrpSpPr>
            <p:grpSpPr bwMode="auto">
              <a:xfrm>
                <a:off x="650" y="1914"/>
                <a:ext cx="1279" cy="563"/>
                <a:chOff x="647" y="1425"/>
                <a:chExt cx="1279" cy="563"/>
              </a:xfrm>
            </p:grpSpPr>
            <p:sp>
              <p:nvSpPr>
                <p:cNvPr id="28737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47" y="1425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1      1      0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  <p:sp>
              <p:nvSpPr>
                <p:cNvPr id="5" name="Text Box 86"/>
                <p:cNvSpPr txBox="1">
                  <a:spLocks noChangeArrowheads="1"/>
                </p:cNvSpPr>
                <p:nvPr/>
              </p:nvSpPr>
              <p:spPr bwMode="auto">
                <a:xfrm rot="10800000" flipV="1">
                  <a:off x="650" y="1661"/>
                  <a:ext cx="127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800">
                      <a:latin typeface="Times New Roman" pitchFamily="18" charset="0"/>
                    </a:rPr>
                    <a:t>1      1      1</a:t>
                  </a:r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28724" name="Group 52"/>
          <p:cNvGrpSpPr>
            <a:grpSpLocks/>
          </p:cNvGrpSpPr>
          <p:nvPr/>
        </p:nvGrpSpPr>
        <p:grpSpPr bwMode="auto">
          <a:xfrm>
            <a:off x="2854325" y="2135188"/>
            <a:ext cx="5905500" cy="622300"/>
            <a:chOff x="1881" y="1843"/>
            <a:chExt cx="3720" cy="392"/>
          </a:xfrm>
        </p:grpSpPr>
        <p:sp>
          <p:nvSpPr>
            <p:cNvPr id="28714" name="Text Box 126"/>
            <p:cNvSpPr txBox="1">
              <a:spLocks noChangeArrowheads="1"/>
            </p:cNvSpPr>
            <p:nvPr/>
          </p:nvSpPr>
          <p:spPr bwMode="auto">
            <a:xfrm>
              <a:off x="1881" y="1908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8715" name="Line 74"/>
            <p:cNvSpPr>
              <a:spLocks noChangeShapeType="1"/>
            </p:cNvSpPr>
            <p:nvPr/>
          </p:nvSpPr>
          <p:spPr bwMode="auto">
            <a:xfrm>
              <a:off x="2334" y="2178"/>
              <a:ext cx="27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16" name="Group 127"/>
            <p:cNvGrpSpPr>
              <a:grpSpLocks/>
            </p:cNvGrpSpPr>
            <p:nvPr/>
          </p:nvGrpSpPr>
          <p:grpSpPr bwMode="auto">
            <a:xfrm>
              <a:off x="2606" y="1863"/>
              <a:ext cx="999" cy="323"/>
              <a:chOff x="974" y="1879"/>
              <a:chExt cx="999" cy="323"/>
            </a:xfrm>
          </p:grpSpPr>
          <p:sp>
            <p:nvSpPr>
              <p:cNvPr id="28727" name="Line 75"/>
              <p:cNvSpPr>
                <a:spLocks noChangeShapeType="1"/>
              </p:cNvSpPr>
              <p:nvPr/>
            </p:nvSpPr>
            <p:spPr bwMode="auto">
              <a:xfrm flipV="1">
                <a:off x="974" y="1884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8" name="Line 77"/>
              <p:cNvSpPr>
                <a:spLocks noChangeShapeType="1"/>
              </p:cNvSpPr>
              <p:nvPr/>
            </p:nvSpPr>
            <p:spPr bwMode="auto">
              <a:xfrm>
                <a:off x="974" y="1895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9" name="Line 78"/>
              <p:cNvSpPr>
                <a:spLocks noChangeShapeType="1"/>
              </p:cNvSpPr>
              <p:nvPr/>
            </p:nvSpPr>
            <p:spPr bwMode="auto">
              <a:xfrm>
                <a:off x="1475" y="2189"/>
                <a:ext cx="49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0" name="Line 80"/>
              <p:cNvSpPr>
                <a:spLocks noChangeShapeType="1"/>
              </p:cNvSpPr>
              <p:nvPr/>
            </p:nvSpPr>
            <p:spPr bwMode="auto">
              <a:xfrm flipV="1">
                <a:off x="1479" y="1879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17" name="Group 128"/>
            <p:cNvGrpSpPr>
              <a:grpSpLocks/>
            </p:cNvGrpSpPr>
            <p:nvPr/>
          </p:nvGrpSpPr>
          <p:grpSpPr bwMode="auto">
            <a:xfrm>
              <a:off x="3604" y="1850"/>
              <a:ext cx="999" cy="323"/>
              <a:chOff x="974" y="1879"/>
              <a:chExt cx="999" cy="323"/>
            </a:xfrm>
          </p:grpSpPr>
          <p:sp>
            <p:nvSpPr>
              <p:cNvPr id="28723" name="Line 129"/>
              <p:cNvSpPr>
                <a:spLocks noChangeShapeType="1"/>
              </p:cNvSpPr>
              <p:nvPr/>
            </p:nvSpPr>
            <p:spPr bwMode="auto">
              <a:xfrm flipV="1">
                <a:off x="974" y="1884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30"/>
              <p:cNvSpPr>
                <a:spLocks noChangeShapeType="1"/>
              </p:cNvSpPr>
              <p:nvPr/>
            </p:nvSpPr>
            <p:spPr bwMode="auto">
              <a:xfrm>
                <a:off x="974" y="1895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5" name="Line 131"/>
              <p:cNvSpPr>
                <a:spLocks noChangeShapeType="1"/>
              </p:cNvSpPr>
              <p:nvPr/>
            </p:nvSpPr>
            <p:spPr bwMode="auto">
              <a:xfrm>
                <a:off x="1475" y="2189"/>
                <a:ext cx="49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132"/>
              <p:cNvSpPr>
                <a:spLocks noChangeShapeType="1"/>
              </p:cNvSpPr>
              <p:nvPr/>
            </p:nvSpPr>
            <p:spPr bwMode="auto">
              <a:xfrm flipV="1">
                <a:off x="1479" y="1879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718" name="Group 133"/>
            <p:cNvGrpSpPr>
              <a:grpSpLocks/>
            </p:cNvGrpSpPr>
            <p:nvPr/>
          </p:nvGrpSpPr>
          <p:grpSpPr bwMode="auto">
            <a:xfrm>
              <a:off x="4602" y="1843"/>
              <a:ext cx="999" cy="323"/>
              <a:chOff x="974" y="1879"/>
              <a:chExt cx="999" cy="323"/>
            </a:xfrm>
          </p:grpSpPr>
          <p:sp>
            <p:nvSpPr>
              <p:cNvPr id="28719" name="Line 134"/>
              <p:cNvSpPr>
                <a:spLocks noChangeShapeType="1"/>
              </p:cNvSpPr>
              <p:nvPr/>
            </p:nvSpPr>
            <p:spPr bwMode="auto">
              <a:xfrm flipV="1">
                <a:off x="974" y="1884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0" name="Line 135"/>
              <p:cNvSpPr>
                <a:spLocks noChangeShapeType="1"/>
              </p:cNvSpPr>
              <p:nvPr/>
            </p:nvSpPr>
            <p:spPr bwMode="auto">
              <a:xfrm>
                <a:off x="974" y="1895"/>
                <a:ext cx="50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1" name="Line 136"/>
              <p:cNvSpPr>
                <a:spLocks noChangeShapeType="1"/>
              </p:cNvSpPr>
              <p:nvPr/>
            </p:nvSpPr>
            <p:spPr bwMode="auto">
              <a:xfrm>
                <a:off x="1475" y="2189"/>
                <a:ext cx="498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2" name="Line 137"/>
              <p:cNvSpPr>
                <a:spLocks noChangeShapeType="1"/>
              </p:cNvSpPr>
              <p:nvPr/>
            </p:nvSpPr>
            <p:spPr bwMode="auto">
              <a:xfrm flipV="1">
                <a:off x="1479" y="1879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738" name="Group 66"/>
          <p:cNvGrpSpPr>
            <a:grpSpLocks/>
          </p:cNvGrpSpPr>
          <p:nvPr/>
        </p:nvGrpSpPr>
        <p:grpSpPr bwMode="auto">
          <a:xfrm>
            <a:off x="2843213" y="3068638"/>
            <a:ext cx="6169025" cy="558800"/>
            <a:chOff x="1874" y="2382"/>
            <a:chExt cx="3886" cy="352"/>
          </a:xfrm>
        </p:grpSpPr>
        <p:sp>
          <p:nvSpPr>
            <p:cNvPr id="28702" name="Text Box 146"/>
            <p:cNvSpPr txBox="1">
              <a:spLocks noChangeArrowheads="1"/>
            </p:cNvSpPr>
            <p:nvPr/>
          </p:nvSpPr>
          <p:spPr bwMode="auto">
            <a:xfrm>
              <a:off x="1874" y="2407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28703" name="Group 65"/>
            <p:cNvGrpSpPr>
              <a:grpSpLocks/>
            </p:cNvGrpSpPr>
            <p:nvPr/>
          </p:nvGrpSpPr>
          <p:grpSpPr bwMode="auto">
            <a:xfrm>
              <a:off x="2328" y="2382"/>
              <a:ext cx="3432" cy="322"/>
              <a:chOff x="2328" y="2382"/>
              <a:chExt cx="3432" cy="322"/>
            </a:xfrm>
          </p:grpSpPr>
          <p:sp>
            <p:nvSpPr>
              <p:cNvPr id="28704" name="Line 148"/>
              <p:cNvSpPr>
                <a:spLocks noChangeShapeType="1"/>
              </p:cNvSpPr>
              <p:nvPr/>
            </p:nvSpPr>
            <p:spPr bwMode="auto">
              <a:xfrm>
                <a:off x="2328" y="2693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705" name="Group 171"/>
              <p:cNvGrpSpPr>
                <a:grpSpLocks/>
              </p:cNvGrpSpPr>
              <p:nvPr/>
            </p:nvGrpSpPr>
            <p:grpSpPr bwMode="auto">
              <a:xfrm>
                <a:off x="2599" y="2382"/>
                <a:ext cx="1997" cy="321"/>
                <a:chOff x="1473" y="2415"/>
                <a:chExt cx="1997" cy="321"/>
              </a:xfrm>
            </p:grpSpPr>
            <p:sp>
              <p:nvSpPr>
                <p:cNvPr id="28710" name="Line 150"/>
                <p:cNvSpPr>
                  <a:spLocks noChangeShapeType="1"/>
                </p:cNvSpPr>
                <p:nvPr/>
              </p:nvSpPr>
              <p:spPr bwMode="auto">
                <a:xfrm flipV="1">
                  <a:off x="2477" y="2418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1" name="Line 151"/>
                <p:cNvSpPr>
                  <a:spLocks noChangeShapeType="1"/>
                </p:cNvSpPr>
                <p:nvPr/>
              </p:nvSpPr>
              <p:spPr bwMode="auto">
                <a:xfrm>
                  <a:off x="1473" y="2423"/>
                  <a:ext cx="999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2" name="Line 152"/>
                <p:cNvSpPr>
                  <a:spLocks noChangeShapeType="1"/>
                </p:cNvSpPr>
                <p:nvPr/>
              </p:nvSpPr>
              <p:spPr bwMode="auto">
                <a:xfrm>
                  <a:off x="2473" y="2725"/>
                  <a:ext cx="997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13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1479" y="2415"/>
                  <a:ext cx="0" cy="31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06" name="Line 173"/>
              <p:cNvSpPr>
                <a:spLocks noChangeShapeType="1"/>
              </p:cNvSpPr>
              <p:nvPr/>
            </p:nvSpPr>
            <p:spPr bwMode="auto">
              <a:xfrm flipV="1">
                <a:off x="5598" y="238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Line 174"/>
              <p:cNvSpPr>
                <a:spLocks noChangeShapeType="1"/>
              </p:cNvSpPr>
              <p:nvPr/>
            </p:nvSpPr>
            <p:spPr bwMode="auto">
              <a:xfrm>
                <a:off x="4594" y="2391"/>
                <a:ext cx="999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8" name="Line 175"/>
              <p:cNvSpPr>
                <a:spLocks noChangeShapeType="1"/>
              </p:cNvSpPr>
              <p:nvPr/>
            </p:nvSpPr>
            <p:spPr bwMode="auto">
              <a:xfrm>
                <a:off x="5594" y="2693"/>
                <a:ext cx="16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9" name="Line 176"/>
              <p:cNvSpPr>
                <a:spLocks noChangeShapeType="1"/>
              </p:cNvSpPr>
              <p:nvPr/>
            </p:nvSpPr>
            <p:spPr bwMode="auto">
              <a:xfrm flipV="1">
                <a:off x="4600" y="2383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8747" name="Group 75"/>
          <p:cNvGrpSpPr>
            <a:grpSpLocks/>
          </p:cNvGrpSpPr>
          <p:nvPr/>
        </p:nvGrpSpPr>
        <p:grpSpPr bwMode="auto">
          <a:xfrm>
            <a:off x="2843213" y="4005263"/>
            <a:ext cx="6121400" cy="577850"/>
            <a:chOff x="1791" y="2975"/>
            <a:chExt cx="3856" cy="364"/>
          </a:xfrm>
        </p:grpSpPr>
        <p:sp>
          <p:nvSpPr>
            <p:cNvPr id="28695" name="Text Box 179"/>
            <p:cNvSpPr txBox="1">
              <a:spLocks noChangeArrowheads="1"/>
            </p:cNvSpPr>
            <p:nvPr/>
          </p:nvSpPr>
          <p:spPr bwMode="auto">
            <a:xfrm>
              <a:off x="1791" y="3012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Q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28696" name="Group 74"/>
            <p:cNvGrpSpPr>
              <a:grpSpLocks/>
            </p:cNvGrpSpPr>
            <p:nvPr/>
          </p:nvGrpSpPr>
          <p:grpSpPr bwMode="auto">
            <a:xfrm>
              <a:off x="2244" y="2975"/>
              <a:ext cx="3403" cy="319"/>
              <a:chOff x="2244" y="3016"/>
              <a:chExt cx="3403" cy="319"/>
            </a:xfrm>
          </p:grpSpPr>
          <p:sp>
            <p:nvSpPr>
              <p:cNvPr id="28697" name="Line 180"/>
              <p:cNvSpPr>
                <a:spLocks noChangeShapeType="1"/>
              </p:cNvSpPr>
              <p:nvPr/>
            </p:nvSpPr>
            <p:spPr bwMode="auto">
              <a:xfrm>
                <a:off x="2244" y="3328"/>
                <a:ext cx="273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182"/>
              <p:cNvSpPr>
                <a:spLocks noChangeShapeType="1"/>
              </p:cNvSpPr>
              <p:nvPr/>
            </p:nvSpPr>
            <p:spPr bwMode="auto">
              <a:xfrm flipV="1">
                <a:off x="2522" y="3016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186"/>
              <p:cNvSpPr>
                <a:spLocks noChangeShapeType="1"/>
              </p:cNvSpPr>
              <p:nvPr/>
            </p:nvSpPr>
            <p:spPr bwMode="auto">
              <a:xfrm flipV="1">
                <a:off x="4517" y="3017"/>
                <a:ext cx="0" cy="31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187"/>
              <p:cNvSpPr>
                <a:spLocks noChangeShapeType="1"/>
              </p:cNvSpPr>
              <p:nvPr/>
            </p:nvSpPr>
            <p:spPr bwMode="auto">
              <a:xfrm>
                <a:off x="2517" y="3022"/>
                <a:ext cx="1995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188"/>
              <p:cNvSpPr>
                <a:spLocks noChangeShapeType="1"/>
              </p:cNvSpPr>
              <p:nvPr/>
            </p:nvSpPr>
            <p:spPr bwMode="auto">
              <a:xfrm>
                <a:off x="4513" y="3332"/>
                <a:ext cx="113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6875463" y="1125538"/>
            <a:ext cx="1800225" cy="792162"/>
          </a:xfrm>
          <a:prstGeom prst="wedgeRoundRectCallout">
            <a:avLst>
              <a:gd name="adj1" fmla="val -81481"/>
              <a:gd name="adj2" fmla="val 6102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输出</a:t>
            </a:r>
            <a:r>
              <a:rPr lang="zh-CN" altLang="en-US" sz="2000">
                <a:latin typeface="Times New Roman" pitchFamily="18" charset="0"/>
              </a:rPr>
              <a:t>均可看作一个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时钟</a:t>
            </a:r>
            <a:endParaRPr lang="en-US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8749" name="AutoShape 77"/>
          <p:cNvSpPr>
            <a:spLocks noChangeArrowheads="1"/>
          </p:cNvSpPr>
          <p:nvPr/>
        </p:nvSpPr>
        <p:spPr bwMode="auto">
          <a:xfrm>
            <a:off x="4068763" y="2492375"/>
            <a:ext cx="142875" cy="576263"/>
          </a:xfrm>
          <a:prstGeom prst="curvedLeftArrow">
            <a:avLst>
              <a:gd name="adj1" fmla="val 80667"/>
              <a:gd name="adj2" fmla="val 161333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0" name="AutoShape 78"/>
          <p:cNvSpPr>
            <a:spLocks noChangeArrowheads="1"/>
          </p:cNvSpPr>
          <p:nvPr/>
        </p:nvSpPr>
        <p:spPr bwMode="auto">
          <a:xfrm>
            <a:off x="5653088" y="2492375"/>
            <a:ext cx="142875" cy="576263"/>
          </a:xfrm>
          <a:prstGeom prst="curvedLeftArrow">
            <a:avLst>
              <a:gd name="adj1" fmla="val 80667"/>
              <a:gd name="adj2" fmla="val 161333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1" name="AutoShape 79"/>
          <p:cNvSpPr>
            <a:spLocks noChangeArrowheads="1"/>
          </p:cNvSpPr>
          <p:nvPr/>
        </p:nvSpPr>
        <p:spPr bwMode="auto">
          <a:xfrm>
            <a:off x="4068763" y="3429000"/>
            <a:ext cx="142875" cy="576263"/>
          </a:xfrm>
          <a:prstGeom prst="curvedLeftArrow">
            <a:avLst>
              <a:gd name="adj1" fmla="val 80667"/>
              <a:gd name="adj2" fmla="val 161333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52" name="AutoShape 80"/>
          <p:cNvSpPr>
            <a:spLocks noChangeArrowheads="1"/>
          </p:cNvSpPr>
          <p:nvPr/>
        </p:nvSpPr>
        <p:spPr bwMode="auto">
          <a:xfrm>
            <a:off x="7235825" y="3429000"/>
            <a:ext cx="142875" cy="576263"/>
          </a:xfrm>
          <a:prstGeom prst="curvedLeftArrow">
            <a:avLst>
              <a:gd name="adj1" fmla="val 80667"/>
              <a:gd name="adj2" fmla="val 161333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59" name="Group 87"/>
          <p:cNvGrpSpPr>
            <a:grpSpLocks/>
          </p:cNvGrpSpPr>
          <p:nvPr/>
        </p:nvGrpSpPr>
        <p:grpSpPr bwMode="auto">
          <a:xfrm>
            <a:off x="4008438" y="2276475"/>
            <a:ext cx="3960812" cy="3816350"/>
            <a:chOff x="2525" y="2931"/>
            <a:chExt cx="2495" cy="2404"/>
          </a:xfrm>
        </p:grpSpPr>
        <p:sp>
          <p:nvSpPr>
            <p:cNvPr id="28689" name="Line 81"/>
            <p:cNvSpPr>
              <a:spLocks noChangeShapeType="1"/>
            </p:cNvSpPr>
            <p:nvPr/>
          </p:nvSpPr>
          <p:spPr bwMode="auto">
            <a:xfrm>
              <a:off x="2525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82"/>
            <p:cNvSpPr>
              <a:spLocks noChangeShapeType="1"/>
            </p:cNvSpPr>
            <p:nvPr/>
          </p:nvSpPr>
          <p:spPr bwMode="auto">
            <a:xfrm>
              <a:off x="3024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83"/>
            <p:cNvSpPr>
              <a:spLocks noChangeShapeType="1"/>
            </p:cNvSpPr>
            <p:nvPr/>
          </p:nvSpPr>
          <p:spPr bwMode="auto">
            <a:xfrm>
              <a:off x="3523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84"/>
            <p:cNvSpPr>
              <a:spLocks noChangeShapeType="1"/>
            </p:cNvSpPr>
            <p:nvPr/>
          </p:nvSpPr>
          <p:spPr bwMode="auto">
            <a:xfrm>
              <a:off x="4030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85"/>
            <p:cNvSpPr>
              <a:spLocks noChangeShapeType="1"/>
            </p:cNvSpPr>
            <p:nvPr/>
          </p:nvSpPr>
          <p:spPr bwMode="auto">
            <a:xfrm>
              <a:off x="4513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86"/>
            <p:cNvSpPr>
              <a:spLocks noChangeShapeType="1"/>
            </p:cNvSpPr>
            <p:nvPr/>
          </p:nvSpPr>
          <p:spPr bwMode="auto">
            <a:xfrm>
              <a:off x="5020" y="2931"/>
              <a:ext cx="0" cy="2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60" name="Text Box 88"/>
          <p:cNvSpPr txBox="1">
            <a:spLocks noChangeArrowheads="1"/>
          </p:cNvSpPr>
          <p:nvPr/>
        </p:nvSpPr>
        <p:spPr bwMode="auto">
          <a:xfrm>
            <a:off x="3276600" y="49403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000     111    110    101    100    011     010</a:t>
            </a:r>
          </a:p>
        </p:txBody>
      </p:sp>
      <p:sp>
        <p:nvSpPr>
          <p:cNvPr id="28761" name="Text Box 89"/>
          <p:cNvSpPr txBox="1">
            <a:spLocks noChangeArrowheads="1"/>
          </p:cNvSpPr>
          <p:nvPr/>
        </p:nvSpPr>
        <p:spPr bwMode="auto">
          <a:xfrm>
            <a:off x="3276600" y="5419725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111     000    001    010    001    100     101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  <p:bldP spid="3" grpId="0" animBg="1"/>
      <p:bldP spid="28749" grpId="0" animBg="1"/>
      <p:bldP spid="28750" grpId="0" animBg="1"/>
      <p:bldP spid="28751" grpId="0" animBg="1"/>
      <p:bldP spid="28752" grpId="0" animBg="1"/>
      <p:bldP spid="28760" grpId="0"/>
      <p:bldP spid="287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计数器原理</a:t>
            </a:r>
          </a:p>
        </p:txBody>
      </p:sp>
      <p:sp>
        <p:nvSpPr>
          <p:cNvPr id="30724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91" name="Group 71"/>
          <p:cNvGrpSpPr>
            <a:grpSpLocks/>
          </p:cNvGrpSpPr>
          <p:nvPr/>
        </p:nvGrpSpPr>
        <p:grpSpPr bwMode="auto">
          <a:xfrm>
            <a:off x="949325" y="2027238"/>
            <a:ext cx="8015288" cy="1809750"/>
            <a:chOff x="552" y="1525"/>
            <a:chExt cx="5049" cy="1140"/>
          </a:xfrm>
        </p:grpSpPr>
        <p:grpSp>
          <p:nvGrpSpPr>
            <p:cNvPr id="30761" name="Group 60"/>
            <p:cNvGrpSpPr>
              <a:grpSpLocks/>
            </p:cNvGrpSpPr>
            <p:nvPr/>
          </p:nvGrpSpPr>
          <p:grpSpPr bwMode="auto">
            <a:xfrm>
              <a:off x="2139" y="1525"/>
              <a:ext cx="1224" cy="1140"/>
              <a:chOff x="1338" y="1450"/>
              <a:chExt cx="1224" cy="1140"/>
            </a:xfrm>
          </p:grpSpPr>
          <p:sp>
            <p:nvSpPr>
              <p:cNvPr id="30789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0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K1</a:t>
                </a:r>
              </a:p>
            </p:txBody>
          </p:sp>
          <p:sp>
            <p:nvSpPr>
              <p:cNvPr id="6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J1</a:t>
                </a:r>
              </a:p>
            </p:txBody>
          </p:sp>
          <p:sp>
            <p:nvSpPr>
              <p:cNvPr id="30792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3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6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7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8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Q1</a:t>
                </a:r>
              </a:p>
            </p:txBody>
          </p:sp>
        </p:grpSp>
        <p:grpSp>
          <p:nvGrpSpPr>
            <p:cNvPr id="30762" name="Group 61"/>
            <p:cNvGrpSpPr>
              <a:grpSpLocks/>
            </p:cNvGrpSpPr>
            <p:nvPr/>
          </p:nvGrpSpPr>
          <p:grpSpPr bwMode="auto">
            <a:xfrm>
              <a:off x="3727" y="1525"/>
              <a:ext cx="1224" cy="1140"/>
              <a:chOff x="1338" y="1450"/>
              <a:chExt cx="1224" cy="1140"/>
            </a:xfrm>
          </p:grpSpPr>
          <p:sp>
            <p:nvSpPr>
              <p:cNvPr id="30779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0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K0</a:t>
                </a:r>
              </a:p>
            </p:txBody>
          </p:sp>
          <p:sp>
            <p:nvSpPr>
              <p:cNvPr id="30781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J0</a:t>
                </a:r>
              </a:p>
            </p:txBody>
          </p:sp>
          <p:sp>
            <p:nvSpPr>
              <p:cNvPr id="30782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3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4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5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6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8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Q0</a:t>
                </a:r>
              </a:p>
            </p:txBody>
          </p:sp>
        </p:grpSp>
        <p:sp>
          <p:nvSpPr>
            <p:cNvPr id="30763" name="Line 78"/>
            <p:cNvSpPr>
              <a:spLocks noChangeShapeType="1"/>
            </p:cNvSpPr>
            <p:nvPr/>
          </p:nvSpPr>
          <p:spPr bwMode="auto">
            <a:xfrm flipV="1">
              <a:off x="1163" y="2387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Line 65"/>
            <p:cNvSpPr>
              <a:spLocks noChangeShapeType="1"/>
            </p:cNvSpPr>
            <p:nvPr/>
          </p:nvSpPr>
          <p:spPr bwMode="auto">
            <a:xfrm>
              <a:off x="4347" y="2523"/>
              <a:ext cx="8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65" name="Group 61"/>
            <p:cNvGrpSpPr>
              <a:grpSpLocks/>
            </p:cNvGrpSpPr>
            <p:nvPr/>
          </p:nvGrpSpPr>
          <p:grpSpPr bwMode="auto">
            <a:xfrm>
              <a:off x="552" y="1525"/>
              <a:ext cx="1224" cy="1140"/>
              <a:chOff x="1338" y="1450"/>
              <a:chExt cx="1224" cy="1140"/>
            </a:xfrm>
          </p:grpSpPr>
          <p:sp>
            <p:nvSpPr>
              <p:cNvPr id="30769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0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K2</a:t>
                </a:r>
              </a:p>
            </p:txBody>
          </p:sp>
          <p:sp>
            <p:nvSpPr>
              <p:cNvPr id="30771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J2</a:t>
                </a:r>
              </a:p>
            </p:txBody>
          </p:sp>
          <p:sp>
            <p:nvSpPr>
              <p:cNvPr id="30772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3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4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5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6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7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8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Q2</a:t>
                </a:r>
              </a:p>
            </p:txBody>
          </p:sp>
        </p:grpSp>
        <p:sp>
          <p:nvSpPr>
            <p:cNvPr id="30766" name="Line 78"/>
            <p:cNvSpPr>
              <a:spLocks noChangeShapeType="1"/>
            </p:cNvSpPr>
            <p:nvPr/>
          </p:nvSpPr>
          <p:spPr bwMode="auto">
            <a:xfrm flipV="1">
              <a:off x="2750" y="2387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78"/>
            <p:cNvSpPr>
              <a:spLocks noChangeShapeType="1"/>
            </p:cNvSpPr>
            <p:nvPr/>
          </p:nvSpPr>
          <p:spPr bwMode="auto">
            <a:xfrm flipV="1">
              <a:off x="4345" y="2387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72"/>
            <p:cNvSpPr txBox="1">
              <a:spLocks noChangeArrowheads="1"/>
            </p:cNvSpPr>
            <p:nvPr/>
          </p:nvSpPr>
          <p:spPr bwMode="auto">
            <a:xfrm>
              <a:off x="5226" y="2358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C</a:t>
              </a:r>
              <a:r>
                <a:rPr lang="en-US" altLang="zh-CN" baseline="-25000"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6748" name="Group 124"/>
          <p:cNvGrpSpPr>
            <a:grpSpLocks/>
          </p:cNvGrpSpPr>
          <p:nvPr/>
        </p:nvGrpSpPr>
        <p:grpSpPr bwMode="auto">
          <a:xfrm>
            <a:off x="6384925" y="3538538"/>
            <a:ext cx="1477963" cy="1330325"/>
            <a:chOff x="3854" y="2659"/>
            <a:chExt cx="931" cy="838"/>
          </a:xfrm>
        </p:grpSpPr>
        <p:sp>
          <p:nvSpPr>
            <p:cNvPr id="30756" name="Line 69"/>
            <p:cNvSpPr>
              <a:spLocks noChangeShapeType="1"/>
            </p:cNvSpPr>
            <p:nvPr/>
          </p:nvSpPr>
          <p:spPr bwMode="auto">
            <a:xfrm flipV="1">
              <a:off x="3854" y="2659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Text Box 72"/>
            <p:cNvSpPr txBox="1">
              <a:spLocks noChangeArrowheads="1"/>
            </p:cNvSpPr>
            <p:nvPr/>
          </p:nvSpPr>
          <p:spPr bwMode="auto">
            <a:xfrm>
              <a:off x="4410" y="320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58" name="Line 65"/>
            <p:cNvSpPr>
              <a:spLocks noChangeShapeType="1"/>
            </p:cNvSpPr>
            <p:nvPr/>
          </p:nvSpPr>
          <p:spPr bwMode="auto">
            <a:xfrm>
              <a:off x="3854" y="2976"/>
              <a:ext cx="7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69"/>
            <p:cNvSpPr>
              <a:spLocks noChangeShapeType="1"/>
            </p:cNvSpPr>
            <p:nvPr/>
          </p:nvSpPr>
          <p:spPr bwMode="auto">
            <a:xfrm flipV="1">
              <a:off x="4582" y="2659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Oval 77"/>
            <p:cNvSpPr>
              <a:spLocks noChangeArrowheads="1"/>
            </p:cNvSpPr>
            <p:nvPr/>
          </p:nvSpPr>
          <p:spPr bwMode="auto">
            <a:xfrm>
              <a:off x="4563" y="295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b="0"/>
            </a:p>
          </p:txBody>
        </p:sp>
      </p:grpSp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3863975" y="3538538"/>
            <a:ext cx="1477963" cy="1330325"/>
            <a:chOff x="3854" y="2659"/>
            <a:chExt cx="931" cy="838"/>
          </a:xfrm>
        </p:grpSpPr>
        <p:sp>
          <p:nvSpPr>
            <p:cNvPr id="30751" name="Line 69"/>
            <p:cNvSpPr>
              <a:spLocks noChangeShapeType="1"/>
            </p:cNvSpPr>
            <p:nvPr/>
          </p:nvSpPr>
          <p:spPr bwMode="auto">
            <a:xfrm flipV="1">
              <a:off x="3854" y="2659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Text Box 72"/>
            <p:cNvSpPr txBox="1">
              <a:spLocks noChangeArrowheads="1"/>
            </p:cNvSpPr>
            <p:nvPr/>
          </p:nvSpPr>
          <p:spPr bwMode="auto">
            <a:xfrm>
              <a:off x="4410" y="320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53" name="Line 65"/>
            <p:cNvSpPr>
              <a:spLocks noChangeShapeType="1"/>
            </p:cNvSpPr>
            <p:nvPr/>
          </p:nvSpPr>
          <p:spPr bwMode="auto">
            <a:xfrm>
              <a:off x="3854" y="2976"/>
              <a:ext cx="7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69"/>
            <p:cNvSpPr>
              <a:spLocks noChangeShapeType="1"/>
            </p:cNvSpPr>
            <p:nvPr/>
          </p:nvSpPr>
          <p:spPr bwMode="auto">
            <a:xfrm flipV="1">
              <a:off x="4582" y="2659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Oval 77"/>
            <p:cNvSpPr>
              <a:spLocks noChangeArrowheads="1"/>
            </p:cNvSpPr>
            <p:nvPr/>
          </p:nvSpPr>
          <p:spPr bwMode="auto">
            <a:xfrm>
              <a:off x="4563" y="295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63" name="Group 139"/>
          <p:cNvGrpSpPr>
            <a:grpSpLocks/>
          </p:cNvGrpSpPr>
          <p:nvPr/>
        </p:nvGrpSpPr>
        <p:grpSpPr bwMode="auto">
          <a:xfrm>
            <a:off x="5711825" y="2182813"/>
            <a:ext cx="1871663" cy="71437"/>
            <a:chOff x="3424" y="1730"/>
            <a:chExt cx="1179" cy="45"/>
          </a:xfrm>
        </p:grpSpPr>
        <p:sp>
          <p:nvSpPr>
            <p:cNvPr id="30749" name="Line 65"/>
            <p:cNvSpPr>
              <a:spLocks noChangeShapeType="1"/>
            </p:cNvSpPr>
            <p:nvPr/>
          </p:nvSpPr>
          <p:spPr bwMode="auto">
            <a:xfrm>
              <a:off x="3424" y="1752"/>
              <a:ext cx="11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Oval 77"/>
            <p:cNvSpPr>
              <a:spLocks noChangeArrowheads="1"/>
            </p:cNvSpPr>
            <p:nvPr/>
          </p:nvSpPr>
          <p:spPr bwMode="auto">
            <a:xfrm>
              <a:off x="4558" y="173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02" name="Line 69"/>
          <p:cNvSpPr>
            <a:spLocks noChangeShapeType="1"/>
          </p:cNvSpPr>
          <p:nvPr/>
        </p:nvSpPr>
        <p:spPr bwMode="auto">
          <a:xfrm flipV="1">
            <a:off x="5711825" y="2220913"/>
            <a:ext cx="0" cy="2051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805" name="Group 85"/>
          <p:cNvGrpSpPr>
            <a:grpSpLocks/>
          </p:cNvGrpSpPr>
          <p:nvPr/>
        </p:nvGrpSpPr>
        <p:grpSpPr bwMode="auto">
          <a:xfrm>
            <a:off x="4427538" y="3394075"/>
            <a:ext cx="1296987" cy="896938"/>
            <a:chOff x="2789" y="2139"/>
            <a:chExt cx="817" cy="565"/>
          </a:xfrm>
        </p:grpSpPr>
        <p:sp>
          <p:nvSpPr>
            <p:cNvPr id="30747" name="Line 65"/>
            <p:cNvSpPr>
              <a:spLocks noChangeShapeType="1"/>
            </p:cNvSpPr>
            <p:nvPr/>
          </p:nvSpPr>
          <p:spPr bwMode="auto">
            <a:xfrm>
              <a:off x="2789" y="2704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69"/>
            <p:cNvSpPr>
              <a:spLocks noChangeShapeType="1"/>
            </p:cNvSpPr>
            <p:nvPr/>
          </p:nvSpPr>
          <p:spPr bwMode="auto">
            <a:xfrm flipV="1">
              <a:off x="2789" y="2139"/>
              <a:ext cx="0" cy="5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9"/>
          <p:cNvGrpSpPr>
            <a:grpSpLocks/>
          </p:cNvGrpSpPr>
          <p:nvPr/>
        </p:nvGrpSpPr>
        <p:grpSpPr bwMode="auto">
          <a:xfrm>
            <a:off x="3190875" y="2182813"/>
            <a:ext cx="1871663" cy="71437"/>
            <a:chOff x="3424" y="1730"/>
            <a:chExt cx="1179" cy="45"/>
          </a:xfrm>
        </p:grpSpPr>
        <p:sp>
          <p:nvSpPr>
            <p:cNvPr id="30745" name="Line 65"/>
            <p:cNvSpPr>
              <a:spLocks noChangeShapeType="1"/>
            </p:cNvSpPr>
            <p:nvPr/>
          </p:nvSpPr>
          <p:spPr bwMode="auto">
            <a:xfrm>
              <a:off x="3424" y="1752"/>
              <a:ext cx="11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Oval 77"/>
            <p:cNvSpPr>
              <a:spLocks noChangeArrowheads="1"/>
            </p:cNvSpPr>
            <p:nvPr/>
          </p:nvSpPr>
          <p:spPr bwMode="auto">
            <a:xfrm>
              <a:off x="4558" y="1730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09" name="Line 69"/>
          <p:cNvSpPr>
            <a:spLocks noChangeShapeType="1"/>
          </p:cNvSpPr>
          <p:nvPr/>
        </p:nvSpPr>
        <p:spPr bwMode="auto">
          <a:xfrm flipV="1">
            <a:off x="3203575" y="2230438"/>
            <a:ext cx="0" cy="20510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810" name="Group 90"/>
          <p:cNvGrpSpPr>
            <a:grpSpLocks/>
          </p:cNvGrpSpPr>
          <p:nvPr/>
        </p:nvGrpSpPr>
        <p:grpSpPr bwMode="auto">
          <a:xfrm>
            <a:off x="1912938" y="3394075"/>
            <a:ext cx="1296987" cy="896938"/>
            <a:chOff x="2789" y="2139"/>
            <a:chExt cx="817" cy="565"/>
          </a:xfrm>
        </p:grpSpPr>
        <p:sp>
          <p:nvSpPr>
            <p:cNvPr id="30743" name="Line 65"/>
            <p:cNvSpPr>
              <a:spLocks noChangeShapeType="1"/>
            </p:cNvSpPr>
            <p:nvPr/>
          </p:nvSpPr>
          <p:spPr bwMode="auto">
            <a:xfrm>
              <a:off x="2789" y="2704"/>
              <a:ext cx="8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69"/>
            <p:cNvSpPr>
              <a:spLocks noChangeShapeType="1"/>
            </p:cNvSpPr>
            <p:nvPr/>
          </p:nvSpPr>
          <p:spPr bwMode="auto">
            <a:xfrm flipV="1">
              <a:off x="2789" y="2139"/>
              <a:ext cx="0" cy="5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>
            <a:off x="1344613" y="3538538"/>
            <a:ext cx="1477962" cy="1330325"/>
            <a:chOff x="3854" y="2659"/>
            <a:chExt cx="931" cy="838"/>
          </a:xfrm>
        </p:grpSpPr>
        <p:sp>
          <p:nvSpPr>
            <p:cNvPr id="30738" name="Line 69"/>
            <p:cNvSpPr>
              <a:spLocks noChangeShapeType="1"/>
            </p:cNvSpPr>
            <p:nvPr/>
          </p:nvSpPr>
          <p:spPr bwMode="auto">
            <a:xfrm flipV="1">
              <a:off x="3854" y="2659"/>
              <a:ext cx="0" cy="3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Text Box 72"/>
            <p:cNvSpPr txBox="1">
              <a:spLocks noChangeArrowheads="1"/>
            </p:cNvSpPr>
            <p:nvPr/>
          </p:nvSpPr>
          <p:spPr bwMode="auto">
            <a:xfrm>
              <a:off x="4410" y="320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0740" name="Line 65"/>
            <p:cNvSpPr>
              <a:spLocks noChangeShapeType="1"/>
            </p:cNvSpPr>
            <p:nvPr/>
          </p:nvSpPr>
          <p:spPr bwMode="auto">
            <a:xfrm>
              <a:off x="3854" y="2976"/>
              <a:ext cx="74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69"/>
            <p:cNvSpPr>
              <a:spLocks noChangeShapeType="1"/>
            </p:cNvSpPr>
            <p:nvPr/>
          </p:nvSpPr>
          <p:spPr bwMode="auto">
            <a:xfrm flipV="1">
              <a:off x="4582" y="2659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Oval 77"/>
            <p:cNvSpPr>
              <a:spLocks noChangeArrowheads="1"/>
            </p:cNvSpPr>
            <p:nvPr/>
          </p:nvSpPr>
          <p:spPr bwMode="auto">
            <a:xfrm>
              <a:off x="4563" y="295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7164388" y="1125538"/>
            <a:ext cx="1655762" cy="504825"/>
          </a:xfrm>
          <a:prstGeom prst="wedgeRoundRectCallout">
            <a:avLst>
              <a:gd name="adj1" fmla="val -49713"/>
              <a:gd name="adj2" fmla="val 121699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注意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时延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0820" name="Rectangle 25"/>
          <p:cNvSpPr>
            <a:spLocks noChangeArrowheads="1"/>
          </p:cNvSpPr>
          <p:nvPr/>
        </p:nvSpPr>
        <p:spPr bwMode="auto">
          <a:xfrm>
            <a:off x="827088" y="4997450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</a:rPr>
              <a:t>原相</a:t>
            </a:r>
            <a:r>
              <a:rPr lang="zh-CN" altLang="en-US" sz="2800"/>
              <a:t>输出为</a:t>
            </a:r>
            <a:r>
              <a:rPr lang="zh-CN" altLang="en-US" sz="2800">
                <a:solidFill>
                  <a:schemeClr val="folHlink"/>
                </a:solidFill>
              </a:rPr>
              <a:t>“减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</a:rPr>
              <a:t>”</a:t>
            </a:r>
            <a:r>
              <a:rPr lang="zh-CN" altLang="en-US" sz="2800"/>
              <a:t>计数器 </a:t>
            </a:r>
          </a:p>
        </p:txBody>
      </p:sp>
      <p:sp>
        <p:nvSpPr>
          <p:cNvPr id="30821" name="Rectangle 25"/>
          <p:cNvSpPr>
            <a:spLocks noChangeArrowheads="1"/>
          </p:cNvSpPr>
          <p:nvPr/>
        </p:nvSpPr>
        <p:spPr bwMode="auto">
          <a:xfrm>
            <a:off x="828675" y="5502275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chemeClr val="hlink"/>
                </a:solidFill>
              </a:rPr>
              <a:t>反相</a:t>
            </a:r>
            <a:r>
              <a:rPr lang="zh-CN" altLang="en-US" sz="2800"/>
              <a:t>输出为</a:t>
            </a:r>
            <a:r>
              <a:rPr lang="zh-CN" altLang="en-US" sz="2800">
                <a:solidFill>
                  <a:schemeClr val="folHlink"/>
                </a:solidFill>
              </a:rPr>
              <a:t>“加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</a:rPr>
              <a:t>”</a:t>
            </a:r>
            <a:r>
              <a:rPr lang="zh-CN" altLang="en-US" sz="2800"/>
              <a:t>计数器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2" grpId="0" animBg="1"/>
      <p:bldP spid="30809" grpId="0" animBg="1"/>
      <p:bldP spid="3" grpId="0" animBg="1"/>
      <p:bldP spid="30820" grpId="0"/>
      <p:bldP spid="308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4721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十进制计数器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7490</a:t>
            </a:r>
          </a:p>
        </p:txBody>
      </p:sp>
      <p:grpSp>
        <p:nvGrpSpPr>
          <p:cNvPr id="32788" name="Group 20"/>
          <p:cNvGrpSpPr>
            <a:grpSpLocks/>
          </p:cNvGrpSpPr>
          <p:nvPr/>
        </p:nvGrpSpPr>
        <p:grpSpPr bwMode="auto">
          <a:xfrm>
            <a:off x="2733675" y="2060575"/>
            <a:ext cx="2774950" cy="2016125"/>
            <a:chOff x="1383" y="1344"/>
            <a:chExt cx="1748" cy="1270"/>
          </a:xfrm>
        </p:grpSpPr>
        <p:grpSp>
          <p:nvGrpSpPr>
            <p:cNvPr id="32887" name="Group 11"/>
            <p:cNvGrpSpPr>
              <a:grpSpLocks/>
            </p:cNvGrpSpPr>
            <p:nvPr/>
          </p:nvGrpSpPr>
          <p:grpSpPr bwMode="auto">
            <a:xfrm>
              <a:off x="1519" y="1568"/>
              <a:ext cx="1612" cy="819"/>
              <a:chOff x="1519" y="1568"/>
              <a:chExt cx="1612" cy="819"/>
            </a:xfrm>
          </p:grpSpPr>
          <p:sp>
            <p:nvSpPr>
              <p:cNvPr id="32896" name="Rectangle 5"/>
              <p:cNvSpPr>
                <a:spLocks noChangeArrowheads="1"/>
              </p:cNvSpPr>
              <p:nvPr/>
            </p:nvSpPr>
            <p:spPr bwMode="auto">
              <a:xfrm>
                <a:off x="1610" y="1570"/>
                <a:ext cx="1497" cy="81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97" name="Text Box 6"/>
              <p:cNvSpPr txBox="1">
                <a:spLocks noChangeArrowheads="1"/>
              </p:cNvSpPr>
              <p:nvPr/>
            </p:nvSpPr>
            <p:spPr bwMode="auto">
              <a:xfrm>
                <a:off x="1725" y="1568"/>
                <a:ext cx="140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0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1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2  </a:t>
                </a:r>
                <a:r>
                  <a:rPr lang="en-US" altLang="zh-CN">
                    <a:latin typeface="Times New Roman" pitchFamily="18" charset="0"/>
                  </a:rPr>
                  <a:t>Q</a:t>
                </a:r>
                <a:r>
                  <a:rPr lang="en-US" altLang="zh-CN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2898" name="Text Box 7"/>
              <p:cNvSpPr txBox="1">
                <a:spLocks noChangeArrowheads="1"/>
              </p:cNvSpPr>
              <p:nvPr/>
            </p:nvSpPr>
            <p:spPr bwMode="auto">
              <a:xfrm>
                <a:off x="1928" y="209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32899" name="Text Box 8"/>
              <p:cNvSpPr txBox="1">
                <a:spLocks noChangeArrowheads="1"/>
              </p:cNvSpPr>
              <p:nvPr/>
            </p:nvSpPr>
            <p:spPr bwMode="auto">
              <a:xfrm>
                <a:off x="2562" y="209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R</a:t>
                </a:r>
                <a:r>
                  <a:rPr lang="en-US" altLang="zh-CN" baseline="-25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32900" name="Text Box 9"/>
              <p:cNvSpPr txBox="1">
                <a:spLocks noChangeArrowheads="1"/>
              </p:cNvSpPr>
              <p:nvPr/>
            </p:nvSpPr>
            <p:spPr bwMode="auto">
              <a:xfrm>
                <a:off x="1519" y="197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  <p:sp>
            <p:nvSpPr>
              <p:cNvPr id="32901" name="Text Box 1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B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32888" name="Line 12"/>
            <p:cNvSpPr>
              <a:spLocks noChangeShapeType="1"/>
            </p:cNvSpPr>
            <p:nvPr/>
          </p:nvSpPr>
          <p:spPr bwMode="auto">
            <a:xfrm>
              <a:off x="2109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89" name="Line 13"/>
            <p:cNvSpPr>
              <a:spLocks noChangeShapeType="1"/>
            </p:cNvSpPr>
            <p:nvPr/>
          </p:nvSpPr>
          <p:spPr bwMode="auto">
            <a:xfrm>
              <a:off x="2752" y="2387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0" name="Line 14"/>
            <p:cNvSpPr>
              <a:spLocks noChangeShapeType="1"/>
            </p:cNvSpPr>
            <p:nvPr/>
          </p:nvSpPr>
          <p:spPr bwMode="auto">
            <a:xfrm>
              <a:off x="1928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1" name="Line 15"/>
            <p:cNvSpPr>
              <a:spLocks noChangeShapeType="1"/>
            </p:cNvSpPr>
            <p:nvPr/>
          </p:nvSpPr>
          <p:spPr bwMode="auto">
            <a:xfrm>
              <a:off x="2245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2" name="Line 16"/>
            <p:cNvSpPr>
              <a:spLocks noChangeShapeType="1"/>
            </p:cNvSpPr>
            <p:nvPr/>
          </p:nvSpPr>
          <p:spPr bwMode="auto">
            <a:xfrm>
              <a:off x="2562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3" name="Line 17"/>
            <p:cNvSpPr>
              <a:spLocks noChangeShapeType="1"/>
            </p:cNvSpPr>
            <p:nvPr/>
          </p:nvSpPr>
          <p:spPr bwMode="auto">
            <a:xfrm>
              <a:off x="2880" y="1344"/>
              <a:ext cx="0" cy="22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4" name="Line 18"/>
            <p:cNvSpPr>
              <a:spLocks noChangeShapeType="1"/>
            </p:cNvSpPr>
            <p:nvPr/>
          </p:nvSpPr>
          <p:spPr bwMode="auto">
            <a:xfrm>
              <a:off x="1383" y="1843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95" name="Line 19"/>
            <p:cNvSpPr>
              <a:spLocks noChangeShapeType="1"/>
            </p:cNvSpPr>
            <p:nvPr/>
          </p:nvSpPr>
          <p:spPr bwMode="auto">
            <a:xfrm>
              <a:off x="1383" y="2115"/>
              <a:ext cx="2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89" name="Text Box 8"/>
          <p:cNvSpPr txBox="1">
            <a:spLocks noChangeArrowheads="1"/>
          </p:cNvSpPr>
          <p:nvPr/>
        </p:nvSpPr>
        <p:spPr bwMode="auto">
          <a:xfrm>
            <a:off x="755650" y="1052513"/>
            <a:ext cx="57610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ea typeface="仿宋" pitchFamily="49" charset="-122"/>
              </a:rPr>
              <a:t>*</a:t>
            </a:r>
            <a:r>
              <a:rPr kumimoji="1" lang="zh-CN" altLang="en-US" sz="2800">
                <a:latin typeface="Times New Roman" pitchFamily="18" charset="0"/>
              </a:rPr>
              <a:t>  计数器</a:t>
            </a:r>
            <a:r>
              <a:rPr kumimoji="1" lang="en-US" altLang="zh-CN" sz="2800">
                <a:latin typeface="Times New Roman" pitchFamily="18" charset="0"/>
              </a:rPr>
              <a:t>7490</a:t>
            </a:r>
            <a:r>
              <a:rPr kumimoji="1" lang="zh-CN" altLang="en-US" sz="2800">
                <a:latin typeface="Times New Roman" pitchFamily="18" charset="0"/>
              </a:rPr>
              <a:t>芯片逻辑示意</a:t>
            </a:r>
            <a:endParaRPr kumimoji="1" lang="zh-CN" altLang="en-US" sz="2800">
              <a:latin typeface="宋体" charset="-122"/>
            </a:endParaRP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252413" y="3500438"/>
            <a:ext cx="2016125" cy="503237"/>
          </a:xfrm>
          <a:prstGeom prst="wedgeRoundRectCallout">
            <a:avLst>
              <a:gd name="adj1" fmla="val 74329"/>
              <a:gd name="adj2" fmla="val -54417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基准</a:t>
            </a:r>
            <a:r>
              <a:rPr lang="zh-CN" altLang="en-US" sz="2000">
                <a:latin typeface="Times New Roman" pitchFamily="18" charset="0"/>
              </a:rPr>
              <a:t>时钟输入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2" name="AutoShape 19"/>
          <p:cNvSpPr>
            <a:spLocks noChangeArrowheads="1"/>
          </p:cNvSpPr>
          <p:nvPr/>
        </p:nvSpPr>
        <p:spPr bwMode="auto">
          <a:xfrm>
            <a:off x="612775" y="1989138"/>
            <a:ext cx="1655763" cy="719137"/>
          </a:xfrm>
          <a:prstGeom prst="wedgeRoundRectCallout">
            <a:avLst>
              <a:gd name="adj1" fmla="val 81162"/>
              <a:gd name="adj2" fmla="val 54634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二分频</a:t>
            </a:r>
            <a:r>
              <a:rPr lang="zh-CN" altLang="en-US" sz="2000">
                <a:latin typeface="Times New Roman" pitchFamily="18" charset="0"/>
              </a:rPr>
              <a:t>时钟输入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6156325" y="1628775"/>
            <a:ext cx="1800225" cy="504825"/>
          </a:xfrm>
          <a:prstGeom prst="wedgeRoundRectCallout">
            <a:avLst>
              <a:gd name="adj1" fmla="val -86245"/>
              <a:gd name="adj2" fmla="val 66352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计数值</a:t>
            </a:r>
            <a:r>
              <a:rPr lang="zh-CN" altLang="en-US" sz="2000">
                <a:latin typeface="Times New Roman" pitchFamily="18" charset="0"/>
              </a:rPr>
              <a:t>输出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5" name="AutoShape 19"/>
          <p:cNvSpPr>
            <a:spLocks noChangeArrowheads="1"/>
          </p:cNvSpPr>
          <p:nvPr/>
        </p:nvSpPr>
        <p:spPr bwMode="auto">
          <a:xfrm>
            <a:off x="6372225" y="3357563"/>
            <a:ext cx="1800225" cy="504825"/>
          </a:xfrm>
          <a:prstGeom prst="wedgeRoundRectCallout">
            <a:avLst>
              <a:gd name="adj1" fmla="val -91181"/>
              <a:gd name="adj2" fmla="val -21699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复位</a:t>
            </a:r>
            <a:r>
              <a:rPr lang="zh-CN" altLang="en-US" sz="2000">
                <a:latin typeface="Times New Roman" pitchFamily="18" charset="0"/>
              </a:rPr>
              <a:t>控制端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32880" name="Group 112"/>
          <p:cNvGrpSpPr>
            <a:grpSpLocks/>
          </p:cNvGrpSpPr>
          <p:nvPr/>
        </p:nvGrpSpPr>
        <p:grpSpPr bwMode="auto">
          <a:xfrm>
            <a:off x="611188" y="4508500"/>
            <a:ext cx="7632700" cy="519113"/>
            <a:chOff x="294" y="2840"/>
            <a:chExt cx="4808" cy="327"/>
          </a:xfrm>
        </p:grpSpPr>
        <p:sp>
          <p:nvSpPr>
            <p:cNvPr id="32819" name="Text Box 126"/>
            <p:cNvSpPr txBox="1">
              <a:spLocks noChangeArrowheads="1"/>
            </p:cNvSpPr>
            <p:nvPr/>
          </p:nvSpPr>
          <p:spPr bwMode="auto">
            <a:xfrm>
              <a:off x="294" y="2840"/>
              <a:ext cx="4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latin typeface="Times New Roman" pitchFamily="18" charset="0"/>
                </a:rPr>
                <a:t>A</a:t>
              </a:r>
              <a:endParaRPr lang="en-US" altLang="zh-CN" sz="2800" baseline="-25000">
                <a:latin typeface="Times New Roman" pitchFamily="18" charset="0"/>
              </a:endParaRPr>
            </a:p>
          </p:txBody>
        </p:sp>
        <p:grpSp>
          <p:nvGrpSpPr>
            <p:cNvPr id="32820" name="Group 111"/>
            <p:cNvGrpSpPr>
              <a:grpSpLocks/>
            </p:cNvGrpSpPr>
            <p:nvPr/>
          </p:nvGrpSpPr>
          <p:grpSpPr bwMode="auto">
            <a:xfrm>
              <a:off x="748" y="2886"/>
              <a:ext cx="4354" cy="226"/>
              <a:chOff x="748" y="2886"/>
              <a:chExt cx="4354" cy="226"/>
            </a:xfrm>
          </p:grpSpPr>
          <p:grpSp>
            <p:nvGrpSpPr>
              <p:cNvPr id="32821" name="Group 72"/>
              <p:cNvGrpSpPr>
                <a:grpSpLocks/>
              </p:cNvGrpSpPr>
              <p:nvPr/>
            </p:nvGrpSpPr>
            <p:grpSpPr bwMode="auto">
              <a:xfrm>
                <a:off x="748" y="2886"/>
                <a:ext cx="1815" cy="226"/>
                <a:chOff x="748" y="2886"/>
                <a:chExt cx="1815" cy="226"/>
              </a:xfrm>
            </p:grpSpPr>
            <p:grpSp>
              <p:nvGrpSpPr>
                <p:cNvPr id="32860" name="Group 55"/>
                <p:cNvGrpSpPr>
                  <a:grpSpLocks/>
                </p:cNvGrpSpPr>
                <p:nvPr/>
              </p:nvGrpSpPr>
              <p:grpSpPr bwMode="auto">
                <a:xfrm>
                  <a:off x="748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2877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83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4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6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878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7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82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861" name="Group 56"/>
                <p:cNvGrpSpPr>
                  <a:grpSpLocks/>
                </p:cNvGrpSpPr>
                <p:nvPr/>
              </p:nvGrpSpPr>
              <p:grpSpPr bwMode="auto">
                <a:xfrm>
                  <a:off x="1474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286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73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4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5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6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86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6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0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72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862" name="Group 67"/>
                <p:cNvGrpSpPr>
                  <a:grpSpLocks/>
                </p:cNvGrpSpPr>
                <p:nvPr/>
              </p:nvGrpSpPr>
              <p:grpSpPr bwMode="auto">
                <a:xfrm>
                  <a:off x="2199" y="2886"/>
                  <a:ext cx="364" cy="226"/>
                  <a:chOff x="1065" y="2886"/>
                  <a:chExt cx="364" cy="226"/>
                </a:xfrm>
              </p:grpSpPr>
              <p:sp>
                <p:nvSpPr>
                  <p:cNvPr id="32863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3101"/>
                    <a:ext cx="2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4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7" y="2886"/>
                    <a:ext cx="0" cy="223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5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886"/>
                    <a:ext cx="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66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88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822" name="Group 73"/>
              <p:cNvGrpSpPr>
                <a:grpSpLocks/>
              </p:cNvGrpSpPr>
              <p:nvPr/>
            </p:nvGrpSpPr>
            <p:grpSpPr bwMode="auto">
              <a:xfrm>
                <a:off x="2562" y="2886"/>
                <a:ext cx="1815" cy="226"/>
                <a:chOff x="748" y="2886"/>
                <a:chExt cx="1815" cy="226"/>
              </a:xfrm>
            </p:grpSpPr>
            <p:grpSp>
              <p:nvGrpSpPr>
                <p:cNvPr id="32833" name="Group 74"/>
                <p:cNvGrpSpPr>
                  <a:grpSpLocks/>
                </p:cNvGrpSpPr>
                <p:nvPr/>
              </p:nvGrpSpPr>
              <p:grpSpPr bwMode="auto">
                <a:xfrm>
                  <a:off x="748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2850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56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9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851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5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3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55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834" name="Group 85"/>
                <p:cNvGrpSpPr>
                  <a:grpSpLocks/>
                </p:cNvGrpSpPr>
                <p:nvPr/>
              </p:nvGrpSpPr>
              <p:grpSpPr bwMode="auto">
                <a:xfrm>
                  <a:off x="1474" y="2886"/>
                  <a:ext cx="727" cy="226"/>
                  <a:chOff x="748" y="2886"/>
                  <a:chExt cx="727" cy="226"/>
                </a:xfrm>
              </p:grpSpPr>
              <p:grpSp>
                <p:nvGrpSpPr>
                  <p:cNvPr id="32840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748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46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7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8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9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284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1111" y="2886"/>
                    <a:ext cx="364" cy="226"/>
                    <a:chOff x="1065" y="2886"/>
                    <a:chExt cx="364" cy="226"/>
                  </a:xfrm>
                </p:grpSpPr>
                <p:sp>
                  <p:nvSpPr>
                    <p:cNvPr id="3284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5" y="3101"/>
                      <a:ext cx="27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3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37" y="2886"/>
                      <a:ext cx="0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4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7" y="2886"/>
                      <a:ext cx="9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45" name="Line 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88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2835" name="Group 96"/>
                <p:cNvGrpSpPr>
                  <a:grpSpLocks/>
                </p:cNvGrpSpPr>
                <p:nvPr/>
              </p:nvGrpSpPr>
              <p:grpSpPr bwMode="auto">
                <a:xfrm>
                  <a:off x="2199" y="2886"/>
                  <a:ext cx="364" cy="226"/>
                  <a:chOff x="1065" y="2886"/>
                  <a:chExt cx="364" cy="226"/>
                </a:xfrm>
              </p:grpSpPr>
              <p:sp>
                <p:nvSpPr>
                  <p:cNvPr id="32836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1065" y="3101"/>
                    <a:ext cx="27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7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37" y="2886"/>
                    <a:ext cx="0" cy="223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8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2886"/>
                    <a:ext cx="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39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88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2823" name="Group 101"/>
              <p:cNvGrpSpPr>
                <a:grpSpLocks/>
              </p:cNvGrpSpPr>
              <p:nvPr/>
            </p:nvGrpSpPr>
            <p:grpSpPr bwMode="auto">
              <a:xfrm>
                <a:off x="4376" y="2886"/>
                <a:ext cx="364" cy="226"/>
                <a:chOff x="1065" y="2886"/>
                <a:chExt cx="364" cy="226"/>
              </a:xfrm>
            </p:grpSpPr>
            <p:sp>
              <p:nvSpPr>
                <p:cNvPr id="32829" name="Line 74"/>
                <p:cNvSpPr>
                  <a:spLocks noChangeShapeType="1"/>
                </p:cNvSpPr>
                <p:nvPr/>
              </p:nvSpPr>
              <p:spPr bwMode="auto">
                <a:xfrm>
                  <a:off x="1065" y="310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30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37" y="2886"/>
                  <a:ext cx="0" cy="223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31" name="Line 77"/>
                <p:cNvSpPr>
                  <a:spLocks noChangeShapeType="1"/>
                </p:cNvSpPr>
                <p:nvPr/>
              </p:nvSpPr>
              <p:spPr bwMode="auto">
                <a:xfrm>
                  <a:off x="1337" y="2886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3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429" y="288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24" name="Group 106"/>
              <p:cNvGrpSpPr>
                <a:grpSpLocks/>
              </p:cNvGrpSpPr>
              <p:nvPr/>
            </p:nvGrpSpPr>
            <p:grpSpPr bwMode="auto">
              <a:xfrm>
                <a:off x="4738" y="2886"/>
                <a:ext cx="364" cy="226"/>
                <a:chOff x="1065" y="2886"/>
                <a:chExt cx="364" cy="226"/>
              </a:xfrm>
            </p:grpSpPr>
            <p:sp>
              <p:nvSpPr>
                <p:cNvPr id="32825" name="Line 74"/>
                <p:cNvSpPr>
                  <a:spLocks noChangeShapeType="1"/>
                </p:cNvSpPr>
                <p:nvPr/>
              </p:nvSpPr>
              <p:spPr bwMode="auto">
                <a:xfrm>
                  <a:off x="1065" y="3101"/>
                  <a:ext cx="27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2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37" y="2886"/>
                  <a:ext cx="0" cy="223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27" name="Line 77"/>
                <p:cNvSpPr>
                  <a:spLocks noChangeShapeType="1"/>
                </p:cNvSpPr>
                <p:nvPr/>
              </p:nvSpPr>
              <p:spPr bwMode="auto">
                <a:xfrm>
                  <a:off x="1337" y="2886"/>
                  <a:ext cx="9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2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429" y="288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885" name="Group 117"/>
          <p:cNvGrpSpPr>
            <a:grpSpLocks/>
          </p:cNvGrpSpPr>
          <p:nvPr/>
        </p:nvGrpSpPr>
        <p:grpSpPr bwMode="auto">
          <a:xfrm>
            <a:off x="1908175" y="4797425"/>
            <a:ext cx="1727200" cy="1223963"/>
            <a:chOff x="1202" y="3022"/>
            <a:chExt cx="1088" cy="771"/>
          </a:xfrm>
        </p:grpSpPr>
        <p:sp>
          <p:nvSpPr>
            <p:cNvPr id="32815" name="Line 113"/>
            <p:cNvSpPr>
              <a:spLocks noChangeShapeType="1"/>
            </p:cNvSpPr>
            <p:nvPr/>
          </p:nvSpPr>
          <p:spPr bwMode="auto">
            <a:xfrm>
              <a:off x="1202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114"/>
            <p:cNvSpPr>
              <a:spLocks noChangeShapeType="1"/>
            </p:cNvSpPr>
            <p:nvPr/>
          </p:nvSpPr>
          <p:spPr bwMode="auto">
            <a:xfrm>
              <a:off x="1565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115"/>
            <p:cNvSpPr>
              <a:spLocks noChangeShapeType="1"/>
            </p:cNvSpPr>
            <p:nvPr/>
          </p:nvSpPr>
          <p:spPr bwMode="auto">
            <a:xfrm>
              <a:off x="1928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116"/>
            <p:cNvSpPr>
              <a:spLocks noChangeShapeType="1"/>
            </p:cNvSpPr>
            <p:nvPr/>
          </p:nvSpPr>
          <p:spPr bwMode="auto">
            <a:xfrm>
              <a:off x="2290" y="3022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3924300" y="6164263"/>
            <a:ext cx="1511300" cy="504825"/>
          </a:xfrm>
          <a:prstGeom prst="wedgeRoundRectCallout">
            <a:avLst>
              <a:gd name="adj1" fmla="val -58509"/>
              <a:gd name="adj2" fmla="val -102199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下沿触发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32917" name="Group 149"/>
          <p:cNvGrpSpPr>
            <a:grpSpLocks/>
          </p:cNvGrpSpPr>
          <p:nvPr/>
        </p:nvGrpSpPr>
        <p:grpSpPr bwMode="auto">
          <a:xfrm>
            <a:off x="574675" y="5229225"/>
            <a:ext cx="7673975" cy="457200"/>
            <a:chOff x="362" y="3294"/>
            <a:chExt cx="4834" cy="288"/>
          </a:xfrm>
        </p:grpSpPr>
        <p:grpSp>
          <p:nvGrpSpPr>
            <p:cNvPr id="32783" name="Group 147"/>
            <p:cNvGrpSpPr>
              <a:grpSpLocks/>
            </p:cNvGrpSpPr>
            <p:nvPr/>
          </p:nvGrpSpPr>
          <p:grpSpPr bwMode="auto">
            <a:xfrm>
              <a:off x="842" y="3295"/>
              <a:ext cx="4354" cy="226"/>
              <a:chOff x="839" y="3249"/>
              <a:chExt cx="4354" cy="226"/>
            </a:xfrm>
          </p:grpSpPr>
          <p:grpSp>
            <p:nvGrpSpPr>
              <p:cNvPr id="32785" name="Group 121"/>
              <p:cNvGrpSpPr>
                <a:grpSpLocks/>
              </p:cNvGrpSpPr>
              <p:nvPr/>
            </p:nvGrpSpPr>
            <p:grpSpPr bwMode="auto">
              <a:xfrm>
                <a:off x="839" y="3249"/>
                <a:ext cx="726" cy="226"/>
                <a:chOff x="839" y="3249"/>
                <a:chExt cx="726" cy="226"/>
              </a:xfrm>
            </p:grpSpPr>
            <p:sp>
              <p:nvSpPr>
                <p:cNvPr id="32811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3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6" name="Group 122"/>
              <p:cNvGrpSpPr>
                <a:grpSpLocks/>
              </p:cNvGrpSpPr>
              <p:nvPr/>
            </p:nvGrpSpPr>
            <p:grpSpPr bwMode="auto">
              <a:xfrm>
                <a:off x="1565" y="3249"/>
                <a:ext cx="726" cy="226"/>
                <a:chOff x="839" y="3249"/>
                <a:chExt cx="726" cy="226"/>
              </a:xfrm>
            </p:grpSpPr>
            <p:sp>
              <p:nvSpPr>
                <p:cNvPr id="32807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9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1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87" name="Group 127"/>
              <p:cNvGrpSpPr>
                <a:grpSpLocks/>
              </p:cNvGrpSpPr>
              <p:nvPr/>
            </p:nvGrpSpPr>
            <p:grpSpPr bwMode="auto">
              <a:xfrm>
                <a:off x="2290" y="3249"/>
                <a:ext cx="726" cy="226"/>
                <a:chOff x="839" y="3249"/>
                <a:chExt cx="726" cy="226"/>
              </a:xfrm>
            </p:grpSpPr>
            <p:sp>
              <p:nvSpPr>
                <p:cNvPr id="32803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5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132"/>
              <p:cNvGrpSpPr>
                <a:grpSpLocks/>
              </p:cNvGrpSpPr>
              <p:nvPr/>
            </p:nvGrpSpPr>
            <p:grpSpPr bwMode="auto">
              <a:xfrm>
                <a:off x="3016" y="3249"/>
                <a:ext cx="726" cy="226"/>
                <a:chOff x="839" y="3249"/>
                <a:chExt cx="726" cy="226"/>
              </a:xfrm>
            </p:grpSpPr>
            <p:sp>
              <p:nvSpPr>
                <p:cNvPr id="32799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1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80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137"/>
              <p:cNvGrpSpPr>
                <a:grpSpLocks/>
              </p:cNvGrpSpPr>
              <p:nvPr/>
            </p:nvGrpSpPr>
            <p:grpSpPr bwMode="auto">
              <a:xfrm>
                <a:off x="3741" y="3249"/>
                <a:ext cx="726" cy="226"/>
                <a:chOff x="839" y="3249"/>
                <a:chExt cx="726" cy="226"/>
              </a:xfrm>
            </p:grpSpPr>
            <p:sp>
              <p:nvSpPr>
                <p:cNvPr id="32795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7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790" name="Group 142"/>
              <p:cNvGrpSpPr>
                <a:grpSpLocks/>
              </p:cNvGrpSpPr>
              <p:nvPr/>
            </p:nvGrpSpPr>
            <p:grpSpPr bwMode="auto">
              <a:xfrm>
                <a:off x="4467" y="3249"/>
                <a:ext cx="726" cy="226"/>
                <a:chOff x="839" y="3249"/>
                <a:chExt cx="726" cy="226"/>
              </a:xfrm>
            </p:grpSpPr>
            <p:sp>
              <p:nvSpPr>
                <p:cNvPr id="32791" name="Line 74"/>
                <p:cNvSpPr>
                  <a:spLocks noChangeShapeType="1"/>
                </p:cNvSpPr>
                <p:nvPr/>
              </p:nvSpPr>
              <p:spPr bwMode="auto">
                <a:xfrm>
                  <a:off x="839" y="3475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202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3" name="Line 74"/>
                <p:cNvSpPr>
                  <a:spLocks noChangeShapeType="1"/>
                </p:cNvSpPr>
                <p:nvPr/>
              </p:nvSpPr>
              <p:spPr bwMode="auto">
                <a:xfrm>
                  <a:off x="1202" y="3249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79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565" y="324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2784" name="Text Box 148"/>
            <p:cNvSpPr txBox="1">
              <a:spLocks noChangeArrowheads="1"/>
            </p:cNvSpPr>
            <p:nvPr/>
          </p:nvSpPr>
          <p:spPr bwMode="auto">
            <a:xfrm>
              <a:off x="362" y="3294"/>
              <a:ext cx="4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</a:t>
              </a:r>
              <a:r>
                <a:rPr lang="en-US" altLang="zh-CN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6804025" y="5759450"/>
            <a:ext cx="1800225" cy="765175"/>
          </a:xfrm>
          <a:prstGeom prst="wedgeRoundRectCallout">
            <a:avLst>
              <a:gd name="adj1" fmla="val -79894"/>
              <a:gd name="adj2" fmla="val -49583"/>
              <a:gd name="adj3" fmla="val 16667"/>
            </a:avLst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计数值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个位</a:t>
            </a:r>
            <a:r>
              <a:rPr lang="zh-CN" altLang="en-US" sz="2000">
                <a:latin typeface="Times New Roman" pitchFamily="18" charset="0"/>
              </a:rPr>
              <a:t>即二分频</a:t>
            </a:r>
            <a:endParaRPr lang="en-US" altLang="zh-CN" sz="20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 autoUpdateAnimBg="0"/>
      <p:bldP spid="3" grpId="0" animBg="1"/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1085</Words>
  <Application>Microsoft Office PowerPoint</Application>
  <PresentationFormat>全屏显示(4:3)</PresentationFormat>
  <Paragraphs>331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169</cp:revision>
  <dcterms:created xsi:type="dcterms:W3CDTF">2014-08-23T07:50:00Z</dcterms:created>
  <dcterms:modified xsi:type="dcterms:W3CDTF">2020-10-31T15:04:51Z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