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80" r:id="rId2"/>
    <p:sldId id="682" r:id="rId3"/>
    <p:sldId id="746" r:id="rId4"/>
    <p:sldId id="747" r:id="rId5"/>
    <p:sldId id="748" r:id="rId6"/>
    <p:sldId id="750" r:id="rId7"/>
    <p:sldId id="752" r:id="rId8"/>
    <p:sldId id="753" r:id="rId9"/>
    <p:sldId id="754" r:id="rId10"/>
    <p:sldId id="755" r:id="rId11"/>
    <p:sldId id="756" r:id="rId12"/>
    <p:sldId id="757" r:id="rId13"/>
    <p:sldId id="758" r:id="rId14"/>
  </p:sldIdLst>
  <p:sldSz cx="9144000" cy="5143500" type="screen16x9"/>
  <p:notesSz cx="6858000" cy="9144000"/>
  <p:embeddedFontLst>
    <p:embeddedFont>
      <p:font typeface="隶书" panose="02010509060101010101" pitchFamily="49" charset="-122"/>
      <p:regular r:id="rId17"/>
    </p:embeddedFont>
    <p:embeddedFont>
      <p:font typeface="微软雅黑" panose="020B0503020204020204" pitchFamily="34" charset="-122"/>
      <p:regular r:id="rId18"/>
      <p:bold r:id="rId19"/>
    </p:embeddedFont>
    <p:embeddedFont>
      <p:font typeface="Cambria Math" panose="02040503050406030204" pitchFamily="18" charset="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CC00CC"/>
    <a:srgbClr val="0000FF"/>
    <a:srgbClr val="FF9900"/>
    <a:srgbClr val="0000CC"/>
    <a:srgbClr val="66FFFF"/>
    <a:srgbClr val="CCFFFF"/>
    <a:srgbClr val="99CC00"/>
    <a:srgbClr val="CCCC00"/>
    <a:srgbClr val="C4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557F-9E65-4426-988B-AD68561C57CF}" type="datetimeFigureOut">
              <a:rPr lang="zh-CN" altLang="en-US" smtClean="0"/>
              <a:t>2023/9/27/Wed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DA36A-E513-4747-A6A5-2A132370B9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219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A4006E8-8395-4ADA-895B-2208204B7025}" type="datetimeFigureOut">
              <a:rPr lang="zh-CN" altLang="en-US"/>
              <a:t>2023/9/27/Wed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D1CD96A-A6EF-4B0B-9885-C22D65D2CD20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5659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3271B62-ACE9-45FB-967E-7F3DF287A117}" type="datetimeFigureOut">
              <a:rPr lang="zh-CN" altLang="en-US"/>
              <a:t>2023/9/27/Wed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EDEBAC4-09E0-4CDA-BEAB-7114EA3C252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D7647C-2BA5-490B-BA8F-200D31D2A377}" type="datetimeFigureOut">
              <a:rPr lang="zh-CN" altLang="en-US"/>
              <a:t>2023/9/27/Wed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A98C907-F5C8-4C51-A988-DD1AA919B61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9525" y="1085850"/>
            <a:ext cx="9164638" cy="2874169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/>
          <p:nvPr/>
        </p:nvSpPr>
        <p:spPr bwMode="gray">
          <a:xfrm>
            <a:off x="-9525" y="1297781"/>
            <a:ext cx="9150350" cy="2449116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7086600" y="1460897"/>
            <a:ext cx="533400" cy="40005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8" name="Oval 6"/>
            <p:cNvSpPr>
              <a:spLocks noChangeArrowheads="1"/>
            </p:cNvSpPr>
            <p:nvPr userDrawn="1"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9" name="Group 7"/>
          <p:cNvGrpSpPr/>
          <p:nvPr/>
        </p:nvGrpSpPr>
        <p:grpSpPr bwMode="auto">
          <a:xfrm>
            <a:off x="7620000" y="1028700"/>
            <a:ext cx="914400" cy="6858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Oval 9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304800" y="2571750"/>
            <a:ext cx="1295400" cy="10287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 userDrawn="1"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4" name="Oval 12"/>
            <p:cNvSpPr>
              <a:spLocks noChangeArrowheads="1"/>
            </p:cNvSpPr>
            <p:nvPr userDrawn="1"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</p:grpSp>
      <p:sp>
        <p:nvSpPr>
          <p:cNvPr id="3451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1143000" y="1943100"/>
            <a:ext cx="7086600" cy="759619"/>
          </a:xfrm>
          <a:prstGeom prst="rect">
            <a:avLst/>
          </a:prstGeom>
          <a:effectLst>
            <a:outerShdw dist="53882" dir="2700000" algn="ctr" rotWithShape="0">
              <a:schemeClr val="tx1"/>
            </a:outerShdw>
          </a:effectLst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45108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2686050"/>
            <a:ext cx="6705600" cy="28575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857751"/>
            <a:ext cx="2133600" cy="183356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5364163" y="4786312"/>
            <a:ext cx="3529012" cy="21550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3300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 hasCustomPrompt="1"/>
          </p:nvPr>
        </p:nvSpPr>
        <p:spPr>
          <a:xfrm>
            <a:off x="466344" y="969626"/>
            <a:ext cx="8129016" cy="338987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1249591" y="653861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 hasCustomPrompt="1"/>
          </p:nvPr>
        </p:nvSpPr>
        <p:spPr>
          <a:xfrm>
            <a:off x="466344" y="1034019"/>
            <a:ext cx="8129016" cy="331260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340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9626"/>
            <a:ext cx="8129016" cy="338987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8298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8234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33470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40459"/>
            <a:ext cx="8129016" cy="329972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61623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53861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19"/>
            <a:ext cx="8129016" cy="331260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20229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35337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308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9626"/>
            <a:ext cx="8129016" cy="338987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26056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411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FECE22F-C5C5-4781-A914-564AC8604FFF}" type="datetimeFigureOut">
              <a:rPr lang="zh-CN" altLang="en-US"/>
              <a:t>2023/9/27/Wed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9141D5B-6DFE-4544-AB12-B62DBE9FF1F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923940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40459"/>
            <a:ext cx="8129016" cy="329972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55556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53861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19"/>
            <a:ext cx="8129016" cy="331260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760376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9557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10501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9626"/>
            <a:ext cx="8129016" cy="338987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931181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2260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602939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40459"/>
            <a:ext cx="8129016" cy="329972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642099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53861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19"/>
            <a:ext cx="8129016" cy="331260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354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23E13FE-D74E-4681-86EE-8605341373C1}" type="datetimeFigureOut">
              <a:rPr lang="zh-CN" altLang="en-US"/>
              <a:t>2023/9/27/Wed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B4B2D38-9BBB-44EE-A7EC-0C73C7AF765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960852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6619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9626"/>
            <a:ext cx="8129016" cy="338987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58676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213690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425290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40459"/>
            <a:ext cx="8129016" cy="329972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78101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53861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19"/>
            <a:ext cx="8129016" cy="331260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67271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6539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62527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370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33B0D37-B650-4F36-9AF4-E0C58AC46186}" type="datetimeFigureOut">
              <a:rPr lang="zh-CN" altLang="en-US"/>
              <a:t>2023/9/27/Wed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030FB5E-FBC5-486C-B226-802E21D21F3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9626"/>
            <a:ext cx="8129016" cy="338987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0734123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 userDrawn="1"/>
        </p:nvSpPr>
        <p:spPr bwMode="auto">
          <a:xfrm>
            <a:off x="466344" y="609269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69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73856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058447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4074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40459"/>
            <a:ext cx="8129016" cy="329972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80100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14833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vl="0" eaLnBrk="0" fontAlgn="auto" hangingPunct="0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宋体" panose="02010600030101010101" pitchFamily="2" charset="-122"/>
              <a:ea typeface="+mn-ea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53861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19"/>
            <a:ext cx="8129016" cy="331260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666388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92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2E24AEA-74A9-4099-9A56-447F8443042D}" type="datetimeFigureOut">
              <a:rPr lang="zh-CN" altLang="en-US"/>
              <a:t>2023/9/27/Wed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B76FEC2-9CFF-4436-844D-2D5595FDF3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F58448-F6D4-4566-AE9E-C49DFCCFFE79}" type="datetimeFigureOut">
              <a:rPr lang="zh-CN" altLang="en-US"/>
              <a:t>2023/9/27/Wed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2485B17-6DCC-4B80-BFD5-13BCBC68307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DA329A4-D27B-47FF-810D-EE065D85E4EC}" type="datetimeFigureOut">
              <a:rPr lang="zh-CN" altLang="en-US"/>
              <a:t>2023/9/27/Wed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9BF8F64-AEEF-4EA5-B05C-A8B826AB69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A344629-E8D8-4FC9-B2F5-E1E23C54B76E}" type="datetimeFigureOut">
              <a:rPr lang="zh-CN" altLang="en-US"/>
              <a:t>2023/9/27/Wed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B92F815-478E-4E94-8CB1-4FA036D12C2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4232275" y="123825"/>
            <a:ext cx="679450" cy="465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029" name="Line 3"/>
          <p:cNvSpPr>
            <a:spLocks noChangeShapeType="1"/>
          </p:cNvSpPr>
          <p:nvPr userDrawn="1"/>
        </p:nvSpPr>
        <p:spPr bwMode="auto">
          <a:xfrm>
            <a:off x="0" y="301625"/>
            <a:ext cx="2960688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5"/>
          <p:cNvSpPr>
            <a:spLocks noChangeArrowheads="1"/>
          </p:cNvSpPr>
          <p:nvPr userDrawn="1"/>
        </p:nvSpPr>
        <p:spPr bwMode="auto">
          <a:xfrm>
            <a:off x="3437538" y="165100"/>
            <a:ext cx="8899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fr-FR" sz="11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endParaRPr lang="fr-FR" altLang="zh-CN" sz="11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2" name="椭圆 11"/>
          <p:cNvSpPr>
            <a:spLocks noChangeArrowheads="1"/>
          </p:cNvSpPr>
          <p:nvPr userDrawn="1"/>
        </p:nvSpPr>
        <p:spPr bwMode="auto">
          <a:xfrm>
            <a:off x="2941638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Line 3"/>
          <p:cNvSpPr>
            <a:spLocks noChangeShapeType="1"/>
          </p:cNvSpPr>
          <p:nvPr userDrawn="1"/>
        </p:nvSpPr>
        <p:spPr bwMode="auto">
          <a:xfrm>
            <a:off x="5670550" y="301625"/>
            <a:ext cx="3473450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" name="椭圆 13"/>
          <p:cNvSpPr>
            <a:spLocks noChangeArrowheads="1"/>
          </p:cNvSpPr>
          <p:nvPr userDrawn="1"/>
        </p:nvSpPr>
        <p:spPr bwMode="auto">
          <a:xfrm>
            <a:off x="5670550" y="258763"/>
            <a:ext cx="85725" cy="85725"/>
          </a:xfrm>
          <a:prstGeom prst="ellipse">
            <a:avLst/>
          </a:prstGeom>
          <a:solidFill>
            <a:schemeClr val="bg1"/>
          </a:solidFill>
          <a:ln w="12700" algn="ctr">
            <a:solidFill>
              <a:srgbClr val="00B050"/>
            </a:solidFill>
            <a:round/>
          </a:ln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8208963" y="4394200"/>
            <a:ext cx="609600" cy="609600"/>
          </a:xfrm>
          <a:prstGeom prst="rect">
            <a:avLst/>
          </a:prstGeom>
          <a:solidFill>
            <a:schemeClr val="bg1"/>
          </a:solidFill>
          <a:ln w="25400" algn="ctr">
            <a:solidFill>
              <a:srgbClr val="85D1F7"/>
            </a:solidFill>
            <a:miter lim="800000"/>
          </a:ln>
        </p:spPr>
        <p:txBody>
          <a:bodyPr wrap="none" anchor="ctr"/>
          <a:lstStyle/>
          <a:p>
            <a:pPr algn="ctr" eaLnBrk="0" hangingPunct="0"/>
            <a:endParaRPr lang="fr-FR" altLang="zh-CN"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5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2" r:id="rId18"/>
    <p:sldLayoutId id="214748367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10" r:id="rId34"/>
    <p:sldLayoutId id="2147483711" r:id="rId35"/>
    <p:sldLayoutId id="2147483712" r:id="rId36"/>
    <p:sldLayoutId id="2147483713" r:id="rId37"/>
    <p:sldLayoutId id="2147483714" r:id="rId38"/>
    <p:sldLayoutId id="2147483715" r:id="rId39"/>
    <p:sldLayoutId id="2147483716" r:id="rId40"/>
    <p:sldLayoutId id="2147483720" r:id="rId41"/>
    <p:sldLayoutId id="2147483721" r:id="rId42"/>
    <p:sldLayoutId id="2147483722" r:id="rId43"/>
    <p:sldLayoutId id="2147483723" r:id="rId44"/>
    <p:sldLayoutId id="2147483724" r:id="rId45"/>
    <p:sldLayoutId id="2147483725" r:id="rId46"/>
    <p:sldLayoutId id="2147483726" r:id="rId47"/>
    <p:sldLayoutId id="2147483718" r:id="rId48"/>
    <p:sldLayoutId id="2147483728" r:id="rId49"/>
    <p:sldLayoutId id="2147483729" r:id="rId50"/>
    <p:sldLayoutId id="2147483730" r:id="rId51"/>
    <p:sldLayoutId id="2147483731" r:id="rId52"/>
    <p:sldLayoutId id="2147483732" r:id="rId53"/>
    <p:sldLayoutId id="2147483733" r:id="rId54"/>
    <p:sldLayoutId id="2147483734" r:id="rId55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1" y="1762126"/>
            <a:ext cx="7777163" cy="1222772"/>
          </a:xfrm>
        </p:spPr>
        <p:txBody>
          <a:bodyPr/>
          <a:lstStyle/>
          <a:p>
            <a:pPr eaLnBrk="1" hangingPunct="1"/>
            <a:r>
              <a:rPr kumimoji="1" lang="zh-CN" altLang="en-US" sz="4400" dirty="0">
                <a:ea typeface="宋体" panose="02010600030101010101" pitchFamily="2" charset="-122"/>
              </a:rPr>
              <a:t/>
            </a:r>
            <a:br>
              <a:rPr kumimoji="1" lang="zh-CN" altLang="en-US" sz="4400" dirty="0">
                <a:ea typeface="宋体" panose="02010600030101010101" pitchFamily="2" charset="-122"/>
              </a:rPr>
            </a:br>
            <a:endParaRPr kumimoji="1" lang="en-US" altLang="zh-CN" sz="3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2275" y="3543300"/>
            <a:ext cx="7200900" cy="97274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zh-CN" altLang="en-US" sz="2600" b="1" dirty="0">
                <a:latin typeface="Times-Roman"/>
                <a:ea typeface="隶书" panose="02010509060101010101" pitchFamily="49" charset="-122"/>
              </a:rPr>
              <a:t>主讲：李林辉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600" b="1" dirty="0">
                <a:latin typeface="Times-Roman"/>
                <a:ea typeface="隶书" panose="02010509060101010101" pitchFamily="49" charset="-122"/>
              </a:rPr>
              <a:t>            电话：</a:t>
            </a:r>
            <a:r>
              <a:rPr kumimoji="1" lang="en-US" altLang="zh-CN" sz="2600" b="1" dirty="0">
                <a:latin typeface="Times-Roman"/>
                <a:ea typeface="隶书" panose="02010509060101010101" pitchFamily="49" charset="-122"/>
              </a:rPr>
              <a:t>13836100803</a:t>
            </a:r>
          </a:p>
          <a:p>
            <a:pPr eaLnBrk="1" hangingPunct="1">
              <a:lnSpc>
                <a:spcPct val="80000"/>
              </a:lnSpc>
            </a:pPr>
            <a:r>
              <a:rPr kumimoji="1" lang="zh-CN" altLang="en-US" sz="2600" b="1" dirty="0">
                <a:latin typeface="Times-Roman"/>
                <a:ea typeface="隶书" panose="02010509060101010101" pitchFamily="49" charset="-122"/>
              </a:rPr>
              <a:t>                   办公室：成栋楼</a:t>
            </a:r>
            <a:r>
              <a:rPr kumimoji="1" lang="en-US" altLang="zh-CN" sz="2600" b="1" dirty="0">
                <a:latin typeface="Times-Roman"/>
                <a:ea typeface="隶书" panose="02010509060101010101" pitchFamily="49" charset="-122"/>
              </a:rPr>
              <a:t>1046                              </a:t>
            </a:r>
            <a:endParaRPr kumimoji="1" lang="zh-CN" altLang="en-US" sz="2600" b="1" dirty="0">
              <a:latin typeface="Times-Roman"/>
              <a:ea typeface="隶书" panose="02010509060101010101" pitchFamily="49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630526" y="1752123"/>
            <a:ext cx="6532558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zh-CN" altLang="en-US" sz="55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章课后习题答案</a:t>
            </a:r>
            <a:endParaRPr lang="fr-FR" altLang="zh-CN" sz="55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759" y="595459"/>
            <a:ext cx="829399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smtClean="0">
                <a:solidFill>
                  <a:prstClr val="black"/>
                </a:solidFill>
                <a:latin typeface="Arial" panose="020B0604020202020204" pitchFamily="34" charset="0"/>
              </a:rPr>
              <a:t>1-31</a:t>
            </a:r>
            <a:r>
              <a:rPr lang="zh-CN" altLang="en-US" sz="1300" b="1" smtClean="0">
                <a:solidFill>
                  <a:prstClr val="black"/>
                </a:solidFill>
                <a:latin typeface="Arial" panose="020B0604020202020204" pitchFamily="34" charset="0"/>
              </a:rPr>
              <a:t>条件</a:t>
            </a:r>
            <a:r>
              <a:rPr lang="zh-CN" altLang="en-US" sz="1300" b="1">
                <a:solidFill>
                  <a:prstClr val="black"/>
                </a:solidFill>
                <a:latin typeface="Arial" panose="020B0604020202020204" pitchFamily="34" charset="0"/>
              </a:rPr>
              <a:t>同上题，但数据的发送速率改为</a:t>
            </a:r>
            <a:r>
              <a:rPr lang="en-US" altLang="zh-CN" sz="1300" b="1">
                <a:solidFill>
                  <a:prstClr val="black"/>
                </a:solidFill>
                <a:latin typeface="Arial" panose="020B0604020202020204" pitchFamily="34" charset="0"/>
              </a:rPr>
              <a:t>1Mbit/s</a:t>
            </a:r>
            <a:r>
              <a:rPr lang="zh-CN" altLang="en-US" sz="1300" b="1">
                <a:solidFill>
                  <a:prstClr val="black"/>
                </a:solidFill>
                <a:latin typeface="Arial" panose="020B0604020202020204" pitchFamily="34" charset="0"/>
              </a:rPr>
              <a:t>。和上题的结果相比较，你可以得出什么结论？</a:t>
            </a:r>
            <a:endParaRPr lang="en-US" altLang="zh-CN" sz="1300" b="1" smtClean="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 smtClean="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 smtClean="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 smtClean="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 smtClean="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 smtClean="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 smtClean="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 smtClean="0">
              <a:solidFill>
                <a:prstClr val="black"/>
              </a:solidFill>
              <a:latin typeface="AdobeSongStd-Light"/>
            </a:endParaRPr>
          </a:p>
          <a:p>
            <a:endParaRPr lang="en-US" altLang="zh-CN" sz="1300" b="1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r>
              <a:rPr lang="en-US" altLang="zh-CN" sz="1300" b="1" smtClean="0">
                <a:solidFill>
                  <a:prstClr val="black"/>
                </a:solidFill>
                <a:latin typeface="Arial" panose="020B0604020202020204" pitchFamily="34" charset="0"/>
              </a:rPr>
              <a:t>1-32</a:t>
            </a:r>
            <a:r>
              <a:rPr lang="zh-CN" altLang="en-US" sz="1400" b="1">
                <a:solidFill>
                  <a:srgbClr val="333333"/>
                </a:solidFill>
                <a:latin typeface="PingFang SC"/>
              </a:rPr>
              <a:t>以</a:t>
            </a:r>
            <a:r>
              <a:rPr lang="en-US" altLang="zh-CN" sz="1400" b="1" smtClean="0">
                <a:solidFill>
                  <a:srgbClr val="333333"/>
                </a:solidFill>
                <a:latin typeface="PingFang SC"/>
              </a:rPr>
              <a:t>1Gbit/s</a:t>
            </a:r>
            <a:r>
              <a:rPr lang="zh-CN" altLang="en-US" sz="1400" b="1">
                <a:solidFill>
                  <a:srgbClr val="333333"/>
                </a:solidFill>
                <a:latin typeface="PingFang SC"/>
              </a:rPr>
              <a:t>的速率发送数据</a:t>
            </a:r>
            <a:r>
              <a:rPr lang="en-US" altLang="zh-CN" sz="1400" b="1">
                <a:solidFill>
                  <a:srgbClr val="333333"/>
                </a:solidFill>
                <a:latin typeface="PingFang SC"/>
              </a:rPr>
              <a:t>,</a:t>
            </a:r>
            <a:r>
              <a:rPr lang="zh-CN" altLang="en-US" sz="1400" b="1">
                <a:solidFill>
                  <a:srgbClr val="333333"/>
                </a:solidFill>
                <a:latin typeface="PingFang SC"/>
              </a:rPr>
              <a:t>试问在以距离或时间为横坐标时</a:t>
            </a:r>
            <a:r>
              <a:rPr lang="en-US" altLang="zh-CN" sz="1400" b="1">
                <a:solidFill>
                  <a:srgbClr val="333333"/>
                </a:solidFill>
                <a:latin typeface="PingFang SC"/>
              </a:rPr>
              <a:t>,</a:t>
            </a:r>
            <a:r>
              <a:rPr lang="zh-CN" altLang="en-US" sz="1400" b="1">
                <a:solidFill>
                  <a:srgbClr val="333333"/>
                </a:solidFill>
                <a:latin typeface="PingFang SC"/>
              </a:rPr>
              <a:t>一个比特的宽度</a:t>
            </a:r>
            <a:r>
              <a:rPr lang="zh-CN" altLang="en-US" sz="1400" b="1" smtClean="0">
                <a:solidFill>
                  <a:srgbClr val="333333"/>
                </a:solidFill>
                <a:latin typeface="PingFang SC"/>
              </a:rPr>
              <a:t>分别是多少？</a:t>
            </a:r>
            <a:endParaRPr lang="en-US" altLang="zh-CN" sz="1400" b="1" smtClean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400">
                <a:solidFill>
                  <a:srgbClr val="333333"/>
                </a:solidFill>
                <a:latin typeface="PingFang SC"/>
              </a:rPr>
              <a:t>时间：</a:t>
            </a:r>
            <a:r>
              <a:rPr lang="en-US" altLang="zh-CN" sz="1400">
                <a:solidFill>
                  <a:srgbClr val="333333"/>
                </a:solidFill>
                <a:latin typeface="PingFang SC"/>
              </a:rPr>
              <a:t>1bit/(1Gbit/s)=10</a:t>
            </a:r>
            <a:r>
              <a:rPr lang="en-US" altLang="zh-CN" sz="1400" baseline="30000">
                <a:solidFill>
                  <a:srgbClr val="333333"/>
                </a:solidFill>
                <a:latin typeface="PingFang SC"/>
              </a:rPr>
              <a:t>∧</a:t>
            </a:r>
            <a:r>
              <a:rPr lang="en-US" altLang="zh-CN" sz="1400">
                <a:solidFill>
                  <a:srgbClr val="333333"/>
                </a:solidFill>
                <a:latin typeface="PingFang SC"/>
              </a:rPr>
              <a:t>-</a:t>
            </a:r>
            <a:r>
              <a:rPr lang="en-US" altLang="zh-CN" sz="1400" smtClean="0">
                <a:solidFill>
                  <a:srgbClr val="333333"/>
                </a:solidFill>
                <a:latin typeface="PingFang SC"/>
              </a:rPr>
              <a:t>9s</a:t>
            </a:r>
            <a:endParaRPr lang="en-US" altLang="zh-CN" sz="1400" smtClean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400" smtClean="0">
                <a:solidFill>
                  <a:srgbClr val="333333"/>
                </a:solidFill>
                <a:latin typeface="PingFang SC"/>
              </a:rPr>
              <a:t>距离</a:t>
            </a:r>
            <a:r>
              <a:rPr lang="zh-CN" altLang="en-US" sz="1400">
                <a:solidFill>
                  <a:srgbClr val="333333"/>
                </a:solidFill>
                <a:latin typeface="PingFang SC"/>
              </a:rPr>
              <a:t>：</a:t>
            </a:r>
            <a:r>
              <a:rPr lang="en-US" altLang="zh-CN" sz="1400" smtClean="0">
                <a:solidFill>
                  <a:srgbClr val="333333"/>
                </a:solidFill>
                <a:latin typeface="PingFang SC"/>
              </a:rPr>
              <a:t>1bit</a:t>
            </a:r>
            <a:r>
              <a:rPr lang="zh-CN" altLang="en-US" sz="1400" smtClean="0">
                <a:solidFill>
                  <a:srgbClr val="333333"/>
                </a:solidFill>
                <a:latin typeface="PingFang SC"/>
              </a:rPr>
              <a:t>的传输时间为</a:t>
            </a:r>
            <a:r>
              <a:rPr lang="en-US" altLang="zh-CN" sz="1400">
                <a:solidFill>
                  <a:srgbClr val="333333"/>
                </a:solidFill>
                <a:latin typeface="PingFang SC"/>
              </a:rPr>
              <a:t>10</a:t>
            </a:r>
            <a:r>
              <a:rPr lang="en-US" altLang="zh-CN" sz="1400" baseline="30000">
                <a:solidFill>
                  <a:srgbClr val="333333"/>
                </a:solidFill>
                <a:latin typeface="PingFang SC"/>
              </a:rPr>
              <a:t>∧</a:t>
            </a:r>
            <a:r>
              <a:rPr lang="en-US" altLang="zh-CN" sz="1400">
                <a:solidFill>
                  <a:srgbClr val="333333"/>
                </a:solidFill>
                <a:latin typeface="PingFang SC"/>
              </a:rPr>
              <a:t>-</a:t>
            </a:r>
            <a:r>
              <a:rPr lang="en-US" altLang="zh-CN" sz="1400" smtClean="0">
                <a:solidFill>
                  <a:srgbClr val="333333"/>
                </a:solidFill>
                <a:latin typeface="PingFang SC"/>
              </a:rPr>
              <a:t>9s</a:t>
            </a:r>
            <a:r>
              <a:rPr lang="zh-CN" altLang="en-US" sz="1400" smtClean="0">
                <a:solidFill>
                  <a:srgbClr val="333333"/>
                </a:solidFill>
                <a:latin typeface="PingFang SC"/>
              </a:rPr>
              <a:t>，</a:t>
            </a:r>
            <a:endParaRPr lang="en-US" altLang="zh-CN" sz="1400" smtClean="0">
              <a:solidFill>
                <a:srgbClr val="333333"/>
              </a:solidFill>
              <a:latin typeface="PingFang SC"/>
            </a:endParaRPr>
          </a:p>
          <a:p>
            <a:r>
              <a:rPr lang="zh-CN" altLang="en-US" sz="1400" smtClean="0">
                <a:solidFill>
                  <a:srgbClr val="333333"/>
                </a:solidFill>
                <a:latin typeface="PingFang SC"/>
              </a:rPr>
              <a:t>在</a:t>
            </a:r>
            <a:r>
              <a:rPr lang="en-US" altLang="zh-CN" sz="1400">
                <a:solidFill>
                  <a:srgbClr val="333333"/>
                </a:solidFill>
                <a:latin typeface="PingFang SC"/>
              </a:rPr>
              <a:t>10</a:t>
            </a:r>
            <a:r>
              <a:rPr lang="en-US" altLang="zh-CN" sz="1400" baseline="30000">
                <a:solidFill>
                  <a:srgbClr val="333333"/>
                </a:solidFill>
                <a:latin typeface="PingFang SC"/>
              </a:rPr>
              <a:t>∧</a:t>
            </a:r>
            <a:r>
              <a:rPr lang="en-US" altLang="zh-CN" sz="1400">
                <a:solidFill>
                  <a:srgbClr val="333333"/>
                </a:solidFill>
                <a:latin typeface="PingFang SC"/>
              </a:rPr>
              <a:t>-</a:t>
            </a:r>
            <a:r>
              <a:rPr lang="en-US" altLang="zh-CN" sz="1400" smtClean="0">
                <a:solidFill>
                  <a:srgbClr val="333333"/>
                </a:solidFill>
                <a:latin typeface="PingFang SC"/>
              </a:rPr>
              <a:t>9s</a:t>
            </a:r>
            <a:r>
              <a:rPr lang="zh-CN" altLang="en-US" sz="1400" smtClean="0">
                <a:solidFill>
                  <a:srgbClr val="333333"/>
                </a:solidFill>
                <a:latin typeface="PingFang SC"/>
              </a:rPr>
              <a:t>时间内传播的距离为：</a:t>
            </a:r>
            <a:r>
              <a:rPr lang="en-US" altLang="zh-CN" sz="1400" smtClean="0">
                <a:solidFill>
                  <a:srgbClr val="333333"/>
                </a:solidFill>
                <a:latin typeface="PingFang SC"/>
              </a:rPr>
              <a:t>1*10</a:t>
            </a:r>
            <a:r>
              <a:rPr lang="en-US" altLang="zh-CN" sz="1400" baseline="30000">
                <a:solidFill>
                  <a:srgbClr val="333333"/>
                </a:solidFill>
                <a:latin typeface="PingFang SC"/>
              </a:rPr>
              <a:t>∧</a:t>
            </a:r>
            <a:r>
              <a:rPr lang="en-US" altLang="zh-CN" sz="1400">
                <a:solidFill>
                  <a:srgbClr val="333333"/>
                </a:solidFill>
                <a:latin typeface="PingFang SC"/>
              </a:rPr>
              <a:t>-</a:t>
            </a:r>
            <a:r>
              <a:rPr lang="en-US" altLang="zh-CN" sz="1400" smtClean="0">
                <a:solidFill>
                  <a:srgbClr val="333333"/>
                </a:solidFill>
                <a:latin typeface="PingFang SC"/>
              </a:rPr>
              <a:t>9</a:t>
            </a:r>
            <a:r>
              <a:rPr lang="en-US" altLang="zh-CN" sz="1400" smtClean="0">
                <a:solidFill>
                  <a:srgbClr val="333333"/>
                </a:solidFill>
                <a:latin typeface="PingFang SC"/>
              </a:rPr>
              <a:t>×2×10</a:t>
            </a:r>
            <a:r>
              <a:rPr lang="en-US" altLang="zh-CN" sz="1400" baseline="30000">
                <a:solidFill>
                  <a:srgbClr val="333333"/>
                </a:solidFill>
                <a:latin typeface="PingFang SC"/>
              </a:rPr>
              <a:t>∧</a:t>
            </a:r>
            <a:r>
              <a:rPr lang="en-US" altLang="zh-CN" sz="1400">
                <a:solidFill>
                  <a:srgbClr val="333333"/>
                </a:solidFill>
                <a:latin typeface="PingFang SC"/>
              </a:rPr>
              <a:t>8m/s</a:t>
            </a:r>
            <a:r>
              <a:rPr lang="zh-CN" altLang="en-US" sz="1400">
                <a:solidFill>
                  <a:srgbClr val="333333"/>
                </a:solidFill>
                <a:latin typeface="PingFang SC"/>
              </a:rPr>
              <a:t>（在光纤中的速率</a:t>
            </a:r>
            <a:r>
              <a:rPr lang="zh-CN" altLang="en-US" sz="1400" smtClean="0">
                <a:solidFill>
                  <a:srgbClr val="333333"/>
                </a:solidFill>
                <a:latin typeface="PingFang SC"/>
              </a:rPr>
              <a:t>）</a:t>
            </a:r>
            <a:r>
              <a:rPr lang="en-US" altLang="zh-CN" sz="1400" smtClean="0">
                <a:solidFill>
                  <a:srgbClr val="333333"/>
                </a:solidFill>
                <a:latin typeface="PingFang SC"/>
              </a:rPr>
              <a:t>=0.2m</a:t>
            </a:r>
            <a:r>
              <a:rPr lang="en-US" altLang="zh-CN" sz="1400"/>
              <a:t/>
            </a:r>
            <a:br>
              <a:rPr lang="en-US" altLang="zh-CN" sz="1400"/>
            </a:br>
            <a:endParaRPr lang="en-US" altLang="zh-CN" sz="1300" b="1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en-US" altLang="zh-CN" sz="1300" b="1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en-US" altLang="zh-CN" sz="1300" b="1">
              <a:solidFill>
                <a:prstClr val="black"/>
              </a:solidFill>
              <a:latin typeface="Arial" panose="020B0604020202020204" pitchFamily="34" charset="0"/>
            </a:endParaRPr>
          </a:p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41" y="885373"/>
            <a:ext cx="4702129" cy="25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3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759" y="479554"/>
            <a:ext cx="8784421" cy="4724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smtClean="0">
                <a:solidFill>
                  <a:prstClr val="black"/>
                </a:solidFill>
                <a:latin typeface="Arial" panose="020B0604020202020204" pitchFamily="34" charset="0"/>
              </a:rPr>
              <a:t>1-34</a:t>
            </a:r>
            <a:r>
              <a:rPr lang="zh-CN" altLang="en-US" sz="1300" b="1">
                <a:solidFill>
                  <a:prstClr val="black"/>
                </a:solidFill>
                <a:latin typeface="Arial" panose="020B0604020202020204" pitchFamily="34" charset="0"/>
              </a:rPr>
              <a:t>主机</a:t>
            </a:r>
            <a:r>
              <a:rPr lang="en-US" altLang="zh-CN" sz="1300" b="1">
                <a:solidFill>
                  <a:prstClr val="black"/>
                </a:solidFill>
                <a:latin typeface="Arial" panose="020B0604020202020204" pitchFamily="34" charset="0"/>
              </a:rPr>
              <a:t>A</a:t>
            </a:r>
            <a:r>
              <a:rPr lang="zh-CN" altLang="en-US" sz="1300" b="1">
                <a:solidFill>
                  <a:prstClr val="black"/>
                </a:solidFill>
                <a:latin typeface="Arial" panose="020B0604020202020204" pitchFamily="34" charset="0"/>
              </a:rPr>
              <a:t>向主机</a:t>
            </a:r>
            <a:r>
              <a:rPr lang="en-US" altLang="zh-CN" sz="1300" b="1">
                <a:solidFill>
                  <a:prstClr val="black"/>
                </a:solidFill>
                <a:latin typeface="Arial" panose="020B0604020202020204" pitchFamily="34" charset="0"/>
              </a:rPr>
              <a:t>B</a:t>
            </a:r>
            <a:r>
              <a:rPr lang="zh-CN" altLang="en-US" sz="1300" b="1">
                <a:solidFill>
                  <a:prstClr val="black"/>
                </a:solidFill>
                <a:latin typeface="Arial" panose="020B0604020202020204" pitchFamily="34" charset="0"/>
              </a:rPr>
              <a:t>发送一个长度为</a:t>
            </a:r>
            <a:r>
              <a:rPr lang="en-US" altLang="zh-CN" sz="1300" b="1">
                <a:solidFill>
                  <a:prstClr val="black"/>
                </a:solidFill>
                <a:latin typeface="Arial" panose="020B0604020202020204" pitchFamily="34" charset="0"/>
              </a:rPr>
              <a:t>10</a:t>
            </a:r>
            <a:r>
              <a:rPr lang="en-US" altLang="zh-CN" sz="1300" b="1" baseline="30000">
                <a:solidFill>
                  <a:prstClr val="black"/>
                </a:solidFill>
                <a:latin typeface="Arial" panose="020B0604020202020204" pitchFamily="34" charset="0"/>
              </a:rPr>
              <a:t>7</a:t>
            </a:r>
            <a:r>
              <a:rPr lang="zh-CN" altLang="en-US" sz="1300" b="1">
                <a:solidFill>
                  <a:prstClr val="black"/>
                </a:solidFill>
                <a:latin typeface="Arial" panose="020B0604020202020204" pitchFamily="34" charset="0"/>
              </a:rPr>
              <a:t>比特的报文，中间要经过两个节点交换机，即一共经过三段链路。设每段链路的传输速率为</a:t>
            </a:r>
            <a:r>
              <a:rPr lang="en-US" altLang="zh-CN" sz="1300" b="1">
                <a:solidFill>
                  <a:prstClr val="black"/>
                </a:solidFill>
                <a:latin typeface="Arial" panose="020B0604020202020204" pitchFamily="34" charset="0"/>
              </a:rPr>
              <a:t>2Mbit/s</a:t>
            </a:r>
            <a:r>
              <a:rPr lang="zh-CN" altLang="en-US" sz="1300" b="1">
                <a:solidFill>
                  <a:prstClr val="black"/>
                </a:solidFill>
                <a:latin typeface="Arial" panose="020B0604020202020204" pitchFamily="34" charset="0"/>
              </a:rPr>
              <a:t>。</a:t>
            </a:r>
            <a:r>
              <a:rPr lang="zh-CN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忽略所有的传播</a:t>
            </a:r>
            <a:r>
              <a:rPr lang="zh-CN" altLang="en-US" sz="1300" b="1">
                <a:solidFill>
                  <a:prstClr val="black"/>
                </a:solidFill>
                <a:latin typeface="Arial" panose="020B0604020202020204" pitchFamily="34" charset="0"/>
              </a:rPr>
              <a:t>、处理和排队时延</a:t>
            </a:r>
            <a:r>
              <a:rPr lang="zh-CN" altLang="en-US" sz="1300" b="1" smtClean="0">
                <a:solidFill>
                  <a:prstClr val="black"/>
                </a:solidFill>
                <a:latin typeface="Arial" panose="020B0604020202020204" pitchFamily="34" charset="0"/>
              </a:rPr>
              <a:t>。</a:t>
            </a:r>
            <a:endParaRPr lang="en-US" altLang="zh-CN" sz="1300" b="1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r>
              <a:rPr lang="zh-CN" altLang="en-US" sz="1300" smtClean="0">
                <a:solidFill>
                  <a:prstClr val="black"/>
                </a:solidFill>
                <a:latin typeface="Arial" panose="020B0604020202020204" pitchFamily="34" charset="0"/>
              </a:rPr>
              <a:t>（</a:t>
            </a:r>
            <a:r>
              <a:rPr lang="en-US" altLang="zh-CN" sz="1300">
                <a:solidFill>
                  <a:prstClr val="black"/>
                </a:solidFill>
                <a:latin typeface="Arial" panose="020B0604020202020204" pitchFamily="34" charset="0"/>
              </a:rPr>
              <a:t>1</a:t>
            </a:r>
            <a:r>
              <a:rPr lang="zh-CN" altLang="en-US" sz="1300">
                <a:solidFill>
                  <a:prstClr val="black"/>
                </a:solidFill>
                <a:latin typeface="Arial" panose="020B0604020202020204" pitchFamily="34" charset="0"/>
              </a:rPr>
              <a:t>）如果采用报文交换，即整个报文不分段，每台节点交换机收到整个的报文后再转发。问：从主机</a:t>
            </a:r>
            <a:r>
              <a:rPr lang="en-US" altLang="zh-CN" sz="1300">
                <a:solidFill>
                  <a:prstClr val="black"/>
                </a:solidFill>
                <a:latin typeface="Arial" panose="020B0604020202020204" pitchFamily="34" charset="0"/>
              </a:rPr>
              <a:t>A</a:t>
            </a:r>
            <a:r>
              <a:rPr lang="zh-CN" altLang="en-US" sz="1300">
                <a:solidFill>
                  <a:prstClr val="black"/>
                </a:solidFill>
                <a:latin typeface="Arial" panose="020B0604020202020204" pitchFamily="34" charset="0"/>
              </a:rPr>
              <a:t>把报文传送到第一个节点交换机需要多少时间？从主机</a:t>
            </a:r>
            <a:r>
              <a:rPr lang="en-US" altLang="zh-CN" sz="1300">
                <a:solidFill>
                  <a:prstClr val="black"/>
                </a:solidFill>
                <a:latin typeface="Arial" panose="020B0604020202020204" pitchFamily="34" charset="0"/>
              </a:rPr>
              <a:t>A</a:t>
            </a:r>
            <a:r>
              <a:rPr lang="zh-CN" altLang="en-US" sz="1300">
                <a:solidFill>
                  <a:prstClr val="black"/>
                </a:solidFill>
                <a:latin typeface="Arial" panose="020B0604020202020204" pitchFamily="34" charset="0"/>
              </a:rPr>
              <a:t>把报文传送到主机</a:t>
            </a:r>
            <a:r>
              <a:rPr lang="en-US" altLang="zh-CN" sz="1300">
                <a:solidFill>
                  <a:prstClr val="black"/>
                </a:solidFill>
                <a:latin typeface="Arial" panose="020B0604020202020204" pitchFamily="34" charset="0"/>
              </a:rPr>
              <a:t>B</a:t>
            </a:r>
            <a:r>
              <a:rPr lang="zh-CN" altLang="en-US" sz="1300">
                <a:solidFill>
                  <a:prstClr val="black"/>
                </a:solidFill>
                <a:latin typeface="Arial" panose="020B0604020202020204" pitchFamily="34" charset="0"/>
              </a:rPr>
              <a:t>需要多少时间</a:t>
            </a:r>
            <a:r>
              <a:rPr lang="zh-CN" altLang="en-US" sz="1300" smtClean="0">
                <a:solidFill>
                  <a:prstClr val="black"/>
                </a:solidFill>
                <a:latin typeface="Arial" panose="020B0604020202020204" pitchFamily="34" charset="0"/>
              </a:rPr>
              <a:t>？</a:t>
            </a:r>
            <a:endParaRPr lang="en-US" altLang="zh-CN" sz="1300" smtClean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r>
              <a:rPr lang="zh-CN" altLang="en-US" sz="1300">
                <a:solidFill>
                  <a:prstClr val="black"/>
                </a:solidFill>
                <a:latin typeface="AdobeSongStd-Light"/>
              </a:rPr>
              <a:t>（</a:t>
            </a:r>
            <a:r>
              <a:rPr lang="en-US" altLang="zh-CN" sz="1300">
                <a:solidFill>
                  <a:prstClr val="black"/>
                </a:solidFill>
                <a:latin typeface="AdobeSongStd-Light"/>
              </a:rPr>
              <a:t>2</a:t>
            </a:r>
            <a:r>
              <a:rPr lang="zh-CN" altLang="en-US" sz="1300">
                <a:solidFill>
                  <a:prstClr val="black"/>
                </a:solidFill>
                <a:latin typeface="AdobeSongStd-Light"/>
              </a:rPr>
              <a:t>）如果采用分组交换。报文被划分为</a:t>
            </a:r>
            <a:r>
              <a:rPr lang="en-US" altLang="zh-CN" sz="1300">
                <a:solidFill>
                  <a:prstClr val="black"/>
                </a:solidFill>
                <a:latin typeface="AdobeSongStd-Light"/>
              </a:rPr>
              <a:t>1000</a:t>
            </a:r>
            <a:r>
              <a:rPr lang="zh-CN" altLang="en-US" sz="1300">
                <a:solidFill>
                  <a:prstClr val="black"/>
                </a:solidFill>
                <a:latin typeface="AdobeSongStd-Light"/>
              </a:rPr>
              <a:t>个等长的分组（这里忽略分组首部对本题计算的影响），并连续发送。节点交换机能够边接收边发送。问：从主机</a:t>
            </a:r>
            <a:r>
              <a:rPr lang="en-US" altLang="zh-CN" sz="1300">
                <a:solidFill>
                  <a:prstClr val="black"/>
                </a:solidFill>
                <a:latin typeface="AdobeSongStd-Light"/>
              </a:rPr>
              <a:t>A</a:t>
            </a:r>
            <a:r>
              <a:rPr lang="zh-CN" altLang="en-US" sz="1300">
                <a:solidFill>
                  <a:prstClr val="black"/>
                </a:solidFill>
                <a:latin typeface="AdobeSongStd-Light"/>
              </a:rPr>
              <a:t>把第一个分组传送到第一个节点交换机需要多少时间？从主机</a:t>
            </a:r>
            <a:r>
              <a:rPr lang="en-US" altLang="zh-CN" sz="1300">
                <a:solidFill>
                  <a:prstClr val="black"/>
                </a:solidFill>
                <a:latin typeface="AdobeSongStd-Light"/>
              </a:rPr>
              <a:t>A</a:t>
            </a:r>
            <a:r>
              <a:rPr lang="zh-CN" altLang="en-US" sz="1300">
                <a:solidFill>
                  <a:prstClr val="black"/>
                </a:solidFill>
                <a:latin typeface="AdobeSongStd-Light"/>
              </a:rPr>
              <a:t>把第一个分组传送到主机</a:t>
            </a:r>
            <a:r>
              <a:rPr lang="en-US" altLang="zh-CN" sz="1300">
                <a:solidFill>
                  <a:prstClr val="black"/>
                </a:solidFill>
                <a:latin typeface="AdobeSongStd-Light"/>
              </a:rPr>
              <a:t>B</a:t>
            </a:r>
            <a:r>
              <a:rPr lang="zh-CN" altLang="en-US" sz="1300">
                <a:solidFill>
                  <a:prstClr val="black"/>
                </a:solidFill>
                <a:latin typeface="AdobeSongStd-Light"/>
              </a:rPr>
              <a:t>需要多少时间？从主机</a:t>
            </a:r>
            <a:r>
              <a:rPr lang="en-US" altLang="zh-CN" sz="1300">
                <a:solidFill>
                  <a:prstClr val="black"/>
                </a:solidFill>
                <a:latin typeface="AdobeSongStd-Light"/>
              </a:rPr>
              <a:t>A</a:t>
            </a:r>
            <a:r>
              <a:rPr lang="zh-CN" altLang="en-US" sz="1300">
                <a:solidFill>
                  <a:prstClr val="black"/>
                </a:solidFill>
                <a:latin typeface="AdobeSongStd-Light"/>
              </a:rPr>
              <a:t>把</a:t>
            </a:r>
            <a:r>
              <a:rPr lang="en-US" altLang="zh-CN" sz="1300">
                <a:solidFill>
                  <a:prstClr val="black"/>
                </a:solidFill>
                <a:latin typeface="AdobeSongStd-Light"/>
              </a:rPr>
              <a:t>1000</a:t>
            </a:r>
            <a:r>
              <a:rPr lang="zh-CN" altLang="en-US" sz="1300">
                <a:solidFill>
                  <a:prstClr val="black"/>
                </a:solidFill>
                <a:latin typeface="AdobeSongStd-Light"/>
              </a:rPr>
              <a:t>个分组传送到主机</a:t>
            </a:r>
            <a:r>
              <a:rPr lang="en-US" altLang="zh-CN" sz="1300">
                <a:solidFill>
                  <a:prstClr val="black"/>
                </a:solidFill>
                <a:latin typeface="AdobeSongStd-Light"/>
              </a:rPr>
              <a:t>B</a:t>
            </a:r>
            <a:r>
              <a:rPr lang="zh-CN" altLang="en-US" sz="1300">
                <a:solidFill>
                  <a:prstClr val="black"/>
                </a:solidFill>
                <a:latin typeface="AdobeSongStd-Light"/>
              </a:rPr>
              <a:t>需要多少时间</a:t>
            </a:r>
            <a:r>
              <a:rPr lang="zh-CN" altLang="en-US" sz="1300" smtClean="0">
                <a:solidFill>
                  <a:prstClr val="black"/>
                </a:solidFill>
                <a:latin typeface="AdobeSongStd-Light"/>
              </a:rPr>
              <a:t>？</a:t>
            </a:r>
            <a:endParaRPr lang="en-US" altLang="zh-CN" sz="1300" smtClean="0">
              <a:solidFill>
                <a:prstClr val="black"/>
              </a:solidFill>
              <a:latin typeface="AdobeSongStd-Light"/>
            </a:endParaRPr>
          </a:p>
          <a:p>
            <a:r>
              <a:rPr lang="zh-CN" altLang="en-US" sz="1400" smtClean="0">
                <a:solidFill>
                  <a:srgbClr val="000000"/>
                </a:solidFill>
                <a:latin typeface="-apple-system"/>
              </a:rPr>
              <a:t>（</a:t>
            </a:r>
            <a:r>
              <a:rPr lang="en-US" altLang="zh-CN" sz="1400" smtClean="0">
                <a:solidFill>
                  <a:srgbClr val="000000"/>
                </a:solidFill>
                <a:latin typeface="-apple-system"/>
              </a:rPr>
              <a:t>3</a:t>
            </a:r>
            <a:r>
              <a:rPr lang="zh-CN" altLang="en-US" sz="1400">
                <a:solidFill>
                  <a:srgbClr val="000000"/>
                </a:solidFill>
                <a:latin typeface="-apple-system"/>
              </a:rPr>
              <a:t>）就一般情况而言，比较用整个报文来传送和划分多个分组来传送的优缺点</a:t>
            </a:r>
            <a:r>
              <a:rPr lang="zh-CN" altLang="en-US" sz="1400" smtClean="0">
                <a:solidFill>
                  <a:srgbClr val="000000"/>
                </a:solidFill>
                <a:latin typeface="-apple-system"/>
              </a:rPr>
              <a:t>。</a:t>
            </a:r>
            <a:endParaRPr lang="en-US" altLang="zh-CN" sz="1400" smtClean="0">
              <a:solidFill>
                <a:srgbClr val="000000"/>
              </a:solidFill>
              <a:latin typeface="-apple-system"/>
            </a:endParaRPr>
          </a:p>
          <a:p>
            <a:r>
              <a:rPr lang="zh-CN" altLang="en-US" sz="1400" smtClean="0"/>
              <a:t>答</a:t>
            </a:r>
            <a:r>
              <a:rPr lang="zh-CN" altLang="en-US" sz="1400" smtClean="0">
                <a:sym typeface="Wingdings" panose="05000000000000000000" pitchFamily="2" charset="2"/>
              </a:rPr>
              <a:t>（</a:t>
            </a:r>
            <a:r>
              <a:rPr lang="en-US" altLang="zh-CN" sz="1400" smtClean="0">
                <a:sym typeface="Wingdings" panose="05000000000000000000" pitchFamily="2" charset="2"/>
              </a:rPr>
              <a:t>1</a:t>
            </a:r>
            <a:r>
              <a:rPr lang="zh-CN" altLang="en-US" sz="1400" smtClean="0">
                <a:sym typeface="Wingdings" panose="05000000000000000000" pitchFamily="2" charset="2"/>
              </a:rPr>
              <a:t>）</a:t>
            </a:r>
            <a:r>
              <a:rPr lang="zh-CN" altLang="en-US" sz="1400" smtClean="0"/>
              <a:t>第一</a:t>
            </a:r>
            <a:r>
              <a:rPr lang="zh-CN" altLang="en-US" sz="1400"/>
              <a:t>节点时间</a:t>
            </a:r>
            <a:r>
              <a:rPr lang="en-US" altLang="zh-CN" sz="1400"/>
              <a:t>=</a:t>
            </a:r>
            <a:r>
              <a:rPr lang="zh-CN" altLang="en-US" sz="1400"/>
              <a:t>数据长度</a:t>
            </a:r>
            <a:r>
              <a:rPr lang="en-US" altLang="zh-CN" sz="1400"/>
              <a:t>/</a:t>
            </a:r>
            <a:r>
              <a:rPr lang="zh-CN" altLang="en-US" sz="1400"/>
              <a:t>传播速率</a:t>
            </a:r>
            <a:r>
              <a:rPr lang="en-US" altLang="zh-CN" sz="1400"/>
              <a:t>=10^7bit/2×10^6bit/s=5s </a:t>
            </a:r>
            <a:r>
              <a:rPr lang="en-US" altLang="zh-CN" sz="1400" smtClean="0"/>
              <a:t>             </a:t>
            </a:r>
            <a:r>
              <a:rPr lang="zh-CN" altLang="en-US" sz="1400" smtClean="0"/>
              <a:t>从</a:t>
            </a:r>
            <a:r>
              <a:rPr lang="en-US" altLang="zh-CN" sz="1400"/>
              <a:t>A</a:t>
            </a:r>
            <a:r>
              <a:rPr lang="zh-CN" altLang="en-US" sz="1400"/>
              <a:t>到</a:t>
            </a:r>
            <a:r>
              <a:rPr lang="en-US" altLang="zh-CN" sz="1400"/>
              <a:t>B</a:t>
            </a:r>
            <a:r>
              <a:rPr lang="zh-CN" altLang="en-US" sz="1400"/>
              <a:t>的总时间</a:t>
            </a:r>
            <a:r>
              <a:rPr lang="en-US" altLang="zh-CN" sz="1400"/>
              <a:t>=3×</a:t>
            </a:r>
            <a:r>
              <a:rPr lang="zh-CN" altLang="en-US" sz="1400"/>
              <a:t>节点时间</a:t>
            </a:r>
            <a:r>
              <a:rPr lang="en-US" altLang="zh-CN" sz="1400"/>
              <a:t>=15s</a:t>
            </a:r>
            <a:endParaRPr lang="zh-CN" altLang="en-US" sz="1400"/>
          </a:p>
          <a:p>
            <a:r>
              <a:rPr lang="zh-CN" altLang="en-US" sz="1400" smtClean="0"/>
              <a:t>（</a:t>
            </a:r>
            <a:r>
              <a:rPr lang="en-US" altLang="zh-CN" sz="1400" smtClean="0"/>
              <a:t>2</a:t>
            </a:r>
            <a:r>
              <a:rPr lang="zh-CN" altLang="en-US" sz="1400" smtClean="0"/>
              <a:t>）分成</a:t>
            </a:r>
            <a:r>
              <a:rPr lang="en-US" altLang="zh-CN" sz="1400"/>
              <a:t>1000</a:t>
            </a:r>
            <a:r>
              <a:rPr lang="zh-CN" altLang="en-US" sz="1400"/>
              <a:t>个分组，则每个分组</a:t>
            </a:r>
            <a:r>
              <a:rPr lang="zh-CN" altLang="en-US" sz="1400" smtClean="0"/>
              <a:t>有</a:t>
            </a:r>
            <a:r>
              <a:rPr lang="en-US" altLang="zh-CN" sz="1400" smtClean="0">
                <a:solidFill>
                  <a:prstClr val="black"/>
                </a:solidFill>
              </a:rPr>
              <a:t>10^7/1000=</a:t>
            </a:r>
            <a:r>
              <a:rPr lang="en-US" altLang="zh-CN" sz="1400" smtClean="0"/>
              <a:t>10^4</a:t>
            </a:r>
            <a:r>
              <a:rPr lang="zh-CN" altLang="en-US" sz="1400"/>
              <a:t>个</a:t>
            </a:r>
            <a:r>
              <a:rPr lang="en-US" altLang="zh-CN" sz="1400"/>
              <a:t>bit</a:t>
            </a:r>
            <a:r>
              <a:rPr lang="zh-CN" altLang="en-US" sz="1400"/>
              <a:t>。</a:t>
            </a:r>
          </a:p>
          <a:p>
            <a:r>
              <a:rPr lang="zh-CN" altLang="en-US" sz="1400"/>
              <a:t>第一个分组到达第一个节点的时间</a:t>
            </a:r>
            <a:r>
              <a:rPr lang="en-US" altLang="zh-CN" sz="1400"/>
              <a:t>=1×10^4bit/2×10^6/s=0.005s</a:t>
            </a:r>
            <a:endParaRPr lang="zh-CN" altLang="en-US" sz="1400"/>
          </a:p>
          <a:p>
            <a:r>
              <a:rPr lang="zh-CN" altLang="en-US" sz="1400"/>
              <a:t>第一个分组到达主机</a:t>
            </a:r>
            <a:r>
              <a:rPr lang="en-US" altLang="zh-CN" sz="1400"/>
              <a:t>B</a:t>
            </a:r>
            <a:r>
              <a:rPr lang="zh-CN" altLang="en-US" sz="1400"/>
              <a:t>的时间</a:t>
            </a:r>
            <a:r>
              <a:rPr lang="en-US" altLang="zh-CN" sz="1400"/>
              <a:t>=3×0.005s=0.015s</a:t>
            </a:r>
            <a:endParaRPr lang="zh-CN" altLang="en-US" sz="1400"/>
          </a:p>
          <a:p>
            <a:r>
              <a:rPr lang="en-US" altLang="zh-CN" sz="1400"/>
              <a:t>1000</a:t>
            </a:r>
            <a:r>
              <a:rPr lang="zh-CN" altLang="en-US" sz="1400"/>
              <a:t>个分组到达主机</a:t>
            </a:r>
            <a:r>
              <a:rPr lang="en-US" altLang="zh-CN" sz="1400"/>
              <a:t>B</a:t>
            </a:r>
            <a:r>
              <a:rPr lang="zh-CN" altLang="en-US" sz="1400"/>
              <a:t>的时间</a:t>
            </a:r>
            <a:r>
              <a:rPr lang="en-US" altLang="zh-CN" sz="1400"/>
              <a:t>=</a:t>
            </a:r>
            <a:r>
              <a:rPr lang="en-US" altLang="zh-CN" sz="1400" smtClean="0"/>
              <a:t>0.005s×1000+0.01s=5.01s</a:t>
            </a:r>
          </a:p>
          <a:p>
            <a:r>
              <a:rPr lang="zh-CN" altLang="en-US" sz="1400"/>
              <a:t>另一</a:t>
            </a:r>
            <a:r>
              <a:rPr lang="zh-CN" altLang="en-US" sz="1400" smtClean="0"/>
              <a:t>种方法</a:t>
            </a:r>
            <a:r>
              <a:rPr lang="zh-CN" altLang="en-US" sz="1400">
                <a:sym typeface="Wingdings" panose="05000000000000000000" pitchFamily="2" charset="2"/>
              </a:rPr>
              <a:t>：</a:t>
            </a:r>
            <a:r>
              <a:rPr lang="zh-CN" altLang="en-US" sz="1400" smtClean="0">
                <a:sym typeface="Wingdings" panose="05000000000000000000" pitchFamily="2" charset="2"/>
              </a:rPr>
              <a:t>（</a:t>
            </a:r>
            <a:r>
              <a:rPr lang="en-US" altLang="zh-CN" sz="1400" smtClean="0"/>
              <a:t>x/b</a:t>
            </a:r>
            <a:r>
              <a:rPr lang="en-US" altLang="zh-CN" sz="1400"/>
              <a:t>)+ (k-1)*(p/b)=</a:t>
            </a:r>
            <a:r>
              <a:rPr lang="en-US" altLang="zh-CN" sz="1400" smtClean="0"/>
              <a:t>10^7bit/2×10^6bit/s+2</a:t>
            </a:r>
            <a:r>
              <a:rPr lang="en-US" altLang="zh-CN" sz="1400" smtClean="0">
                <a:solidFill>
                  <a:prstClr val="black"/>
                </a:solidFill>
              </a:rPr>
              <a:t>×</a:t>
            </a:r>
            <a:r>
              <a:rPr lang="zh-CN" altLang="en-US" sz="1400" smtClean="0">
                <a:solidFill>
                  <a:prstClr val="black"/>
                </a:solidFill>
              </a:rPr>
              <a:t>（</a:t>
            </a:r>
            <a:r>
              <a:rPr lang="en-US" altLang="zh-CN" sz="1400"/>
              <a:t>1×10^4bit/2×10^6/s</a:t>
            </a:r>
            <a:r>
              <a:rPr lang="zh-CN" altLang="en-US" sz="1400" smtClean="0">
                <a:solidFill>
                  <a:prstClr val="black"/>
                </a:solidFill>
              </a:rPr>
              <a:t>）</a:t>
            </a:r>
            <a:r>
              <a:rPr lang="en-US" altLang="zh-CN" sz="1400" smtClean="0">
                <a:solidFill>
                  <a:prstClr val="black"/>
                </a:solidFill>
              </a:rPr>
              <a:t>=5+0.01=5.01s</a:t>
            </a:r>
            <a:endParaRPr lang="zh-CN" altLang="en-US" sz="1400"/>
          </a:p>
          <a:p>
            <a:r>
              <a:rPr lang="zh-CN" altLang="en-US" sz="1400" b="1"/>
              <a:t>（</a:t>
            </a:r>
            <a:r>
              <a:rPr lang="en-US" altLang="zh-CN" sz="1400" b="1"/>
              <a:t>3</a:t>
            </a:r>
            <a:r>
              <a:rPr lang="zh-CN" altLang="en-US" sz="1400" b="1"/>
              <a:t>） </a:t>
            </a:r>
            <a:r>
              <a:rPr lang="zh-CN" altLang="en-US" sz="1400" b="1" smtClean="0"/>
              <a:t>报文交换</a:t>
            </a:r>
            <a:r>
              <a:rPr lang="zh-CN" altLang="en-US" sz="1400" b="1"/>
              <a:t>：报文是通信链路中一次要发送的数据，报文交换就是把整个报文完整的发送到链路中，在某个节点存储下来之后再发送到下一个节点。</a:t>
            </a:r>
          </a:p>
          <a:p>
            <a:r>
              <a:rPr lang="zh-CN" altLang="en-US" sz="1400" b="1"/>
              <a:t>优点：更加灵活。不需要事先建立连接之后再进行通信。</a:t>
            </a:r>
          </a:p>
          <a:p>
            <a:r>
              <a:rPr lang="zh-CN" altLang="en-US" sz="1400" b="1"/>
              <a:t>缺点：当每个报文的数据量较大时，每次在节点处转发再存储的话时延较大。</a:t>
            </a:r>
          </a:p>
          <a:p>
            <a:r>
              <a:rPr lang="zh-CN" altLang="en-US" sz="1400" b="1"/>
              <a:t>分组交换：分组交换采用转发存储技术，将一个完整的报文，分成若干个分组，再进行转发，而且每个分组之间经过哪一个节点，与上一个分组完全没有关系，这一点在某些网络节点发生网络阻塞时会显得尤其重要。</a:t>
            </a:r>
          </a:p>
          <a:p>
            <a:r>
              <a:rPr lang="zh-CN" altLang="en-US" sz="1400" b="1"/>
              <a:t>优点：发送数据更加灵活，时延更下。</a:t>
            </a:r>
          </a:p>
          <a:p>
            <a:r>
              <a:rPr lang="zh-CN" altLang="en-US" sz="1400" b="1"/>
              <a:t>缺点：发送设备和接收设备就更加复杂</a:t>
            </a:r>
            <a:r>
              <a:rPr lang="zh-CN" altLang="en-US" sz="1400" b="1" smtClean="0"/>
              <a:t>。</a:t>
            </a:r>
            <a:endParaRPr lang="zh-CN" altLang="en-US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6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759" y="479554"/>
            <a:ext cx="901624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 smtClean="0">
                <a:solidFill>
                  <a:prstClr val="black"/>
                </a:solidFill>
                <a:latin typeface="Arial" panose="020B0604020202020204" pitchFamily="34" charset="0"/>
              </a:rPr>
              <a:t>1-35</a:t>
            </a:r>
            <a:r>
              <a:rPr lang="en-US" altLang="zh-CN" sz="1400" b="1" smtClean="0"/>
              <a:t>.</a:t>
            </a:r>
            <a:r>
              <a:rPr lang="zh-CN" altLang="en-US" sz="1400" b="1"/>
              <a:t>主机</a:t>
            </a:r>
            <a:r>
              <a:rPr lang="en-US" altLang="zh-CN" sz="1400" b="1"/>
              <a:t>A</a:t>
            </a:r>
            <a:r>
              <a:rPr lang="zh-CN" altLang="en-US" sz="1400" b="1"/>
              <a:t>向主机</a:t>
            </a:r>
            <a:r>
              <a:rPr lang="en-US" altLang="zh-CN" sz="1400" b="1"/>
              <a:t>B</a:t>
            </a:r>
            <a:r>
              <a:rPr lang="zh-CN" altLang="en-US" sz="1400" b="1"/>
              <a:t>连续传送一个</a:t>
            </a:r>
            <a:r>
              <a:rPr lang="en-US" altLang="zh-CN" sz="1400" b="1"/>
              <a:t>600000bit</a:t>
            </a:r>
            <a:r>
              <a:rPr lang="zh-CN" altLang="en-US" sz="1400" b="1"/>
              <a:t>的文件。</a:t>
            </a:r>
            <a:r>
              <a:rPr lang="en-US" altLang="zh-CN" sz="1400" b="1"/>
              <a:t>A</a:t>
            </a:r>
            <a:r>
              <a:rPr lang="zh-CN" altLang="en-US" sz="1400" b="1"/>
              <a:t>和</a:t>
            </a:r>
            <a:r>
              <a:rPr lang="en-US" altLang="zh-CN" sz="1400" b="1"/>
              <a:t>B</a:t>
            </a:r>
            <a:r>
              <a:rPr lang="zh-CN" altLang="en-US" sz="1400" b="1"/>
              <a:t>之间有一条带宽为</a:t>
            </a:r>
            <a:r>
              <a:rPr lang="en-US" altLang="zh-CN" sz="1400" b="1"/>
              <a:t>1Mbit/s</a:t>
            </a:r>
            <a:r>
              <a:rPr lang="zh-CN" altLang="en-US" sz="1400" b="1"/>
              <a:t>的链路相连，距离为</a:t>
            </a:r>
            <a:r>
              <a:rPr lang="en-US" altLang="zh-CN" sz="1400" b="1"/>
              <a:t>5000KM</a:t>
            </a:r>
            <a:r>
              <a:rPr lang="zh-CN" altLang="en-US" sz="1400" b="1"/>
              <a:t>，在此链路上的传播速率为 </a:t>
            </a:r>
            <a:r>
              <a:rPr lang="en-US" altLang="zh-CN" sz="1400" b="1"/>
              <a:t>2.5 × 1 0 ^8 m / s </a:t>
            </a:r>
            <a:r>
              <a:rPr lang="zh-CN" altLang="en-US" sz="1400" b="1" smtClean="0"/>
              <a:t>。</a:t>
            </a:r>
            <a:endParaRPr lang="zh-CN" altLang="en-US" sz="1400" b="1"/>
          </a:p>
          <a:p>
            <a:r>
              <a:rPr lang="en-US" altLang="zh-CN" sz="1400" b="1"/>
              <a:t>(1)</a:t>
            </a:r>
            <a:r>
              <a:rPr lang="zh-CN" altLang="en-US" sz="1400" b="1"/>
              <a:t>链路上的比特数目的最大值是多少？</a:t>
            </a:r>
            <a:endParaRPr lang="zh-CN" altLang="en-US" sz="1400"/>
          </a:p>
          <a:p>
            <a:r>
              <a:rPr lang="zh-CN" altLang="en-US" sz="1400"/>
              <a:t>答：带宽时延积</a:t>
            </a:r>
            <a:r>
              <a:rPr lang="en-US" altLang="zh-CN" sz="1400"/>
              <a:t>=</a:t>
            </a:r>
            <a:r>
              <a:rPr lang="zh-CN" altLang="en-US" sz="1400" smtClean="0"/>
              <a:t>带宽</a:t>
            </a:r>
            <a:r>
              <a:rPr lang="en-US" altLang="zh-CN" sz="1400" smtClean="0"/>
              <a:t>×(</a:t>
            </a:r>
            <a:r>
              <a:rPr lang="zh-CN" altLang="en-US" sz="1400"/>
              <a:t>距离</a:t>
            </a:r>
            <a:r>
              <a:rPr lang="en-US" altLang="zh-CN" sz="1400"/>
              <a:t>/</a:t>
            </a:r>
            <a:r>
              <a:rPr lang="zh-CN" altLang="en-US" sz="1400"/>
              <a:t>传播速率）</a:t>
            </a:r>
            <a:r>
              <a:rPr lang="en-US" altLang="zh-CN" sz="1400"/>
              <a:t>=1Mbit/s</a:t>
            </a:r>
            <a:r>
              <a:rPr lang="en-US" altLang="zh-CN" sz="1400" smtClean="0"/>
              <a:t>×</a:t>
            </a:r>
            <a:r>
              <a:rPr lang="zh-CN" altLang="en-US" sz="1400" smtClean="0"/>
              <a:t>（</a:t>
            </a:r>
            <a:r>
              <a:rPr lang="en-US" altLang="zh-CN" sz="1400" smtClean="0"/>
              <a:t>5000KM/2.5×10^8m/s</a:t>
            </a:r>
            <a:r>
              <a:rPr lang="zh-CN" altLang="en-US" sz="1400" smtClean="0"/>
              <a:t>）</a:t>
            </a:r>
            <a:r>
              <a:rPr lang="en-US" altLang="zh-CN" sz="1400" smtClean="0"/>
              <a:t>=2×10^4bits</a:t>
            </a:r>
            <a:endParaRPr lang="zh-CN" altLang="en-US" sz="1400"/>
          </a:p>
          <a:p>
            <a:r>
              <a:rPr lang="zh-CN" altLang="en-US" sz="1400"/>
              <a:t>则最大比特数目为</a:t>
            </a:r>
            <a:r>
              <a:rPr lang="en-US" altLang="zh-CN" sz="1400"/>
              <a:t>2×10^4</a:t>
            </a:r>
            <a:r>
              <a:rPr lang="zh-CN" altLang="en-US" sz="1400"/>
              <a:t>个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r>
              <a:rPr lang="zh-CN" altLang="en-US" sz="1400" smtClean="0"/>
              <a:t> </a:t>
            </a:r>
            <a:r>
              <a:rPr lang="en-US" altLang="zh-CN" sz="1400" b="1" smtClean="0"/>
              <a:t>(</a:t>
            </a:r>
            <a:r>
              <a:rPr lang="en-US" altLang="zh-CN" sz="1400" b="1"/>
              <a:t>2)</a:t>
            </a:r>
            <a:r>
              <a:rPr lang="zh-CN" altLang="en-US" sz="1400" b="1"/>
              <a:t>链路上每比特的宽度是</a:t>
            </a:r>
            <a:r>
              <a:rPr lang="zh-CN" altLang="en-US" sz="1400" b="1" smtClean="0"/>
              <a:t>多少（以米来计算）？</a:t>
            </a:r>
            <a:endParaRPr lang="zh-CN" altLang="en-US" sz="1400"/>
          </a:p>
          <a:p>
            <a:r>
              <a:rPr lang="zh-CN" altLang="en-US" sz="1400"/>
              <a:t>答：宽度</a:t>
            </a:r>
            <a:r>
              <a:rPr lang="en-US" altLang="zh-CN" sz="1400"/>
              <a:t>=</a:t>
            </a:r>
            <a:r>
              <a:rPr lang="zh-CN" altLang="en-US" sz="1400"/>
              <a:t>链路长度</a:t>
            </a:r>
            <a:r>
              <a:rPr lang="en-US" altLang="zh-CN" sz="1400"/>
              <a:t>/</a:t>
            </a:r>
            <a:r>
              <a:rPr lang="zh-CN" altLang="en-US" sz="1400"/>
              <a:t>带宽时延积</a:t>
            </a:r>
            <a:r>
              <a:rPr lang="en-US" altLang="zh-CN" sz="1400"/>
              <a:t>=5×10^6m/2×10^4bits=250m</a:t>
            </a:r>
            <a:endParaRPr lang="zh-CN" altLang="en-US" sz="1400"/>
          </a:p>
          <a:p>
            <a:r>
              <a:rPr lang="en-US" altLang="zh-CN" sz="1400" b="1"/>
              <a:t>(3)</a:t>
            </a:r>
            <a:r>
              <a:rPr lang="zh-CN" altLang="en-US" sz="1400" b="1"/>
              <a:t>若想把链路上每比特的宽度变为</a:t>
            </a:r>
            <a:r>
              <a:rPr lang="en-US" altLang="zh-CN" sz="1400" b="1"/>
              <a:t>5000KM</a:t>
            </a:r>
            <a:r>
              <a:rPr lang="zh-CN" altLang="en-US" sz="1400" b="1"/>
              <a:t>，这时应把发送速率调整到什么数值？</a:t>
            </a:r>
            <a:endParaRPr lang="zh-CN" altLang="en-US" sz="1400"/>
          </a:p>
          <a:p>
            <a:r>
              <a:rPr lang="zh-CN" altLang="en-US" sz="1400"/>
              <a:t>答</a:t>
            </a:r>
            <a:r>
              <a:rPr lang="zh-CN" altLang="en-US" sz="1400" smtClean="0"/>
              <a:t>：时延带宽积</a:t>
            </a:r>
            <a:r>
              <a:rPr lang="en-US" altLang="zh-CN" sz="1400" smtClean="0"/>
              <a:t>=</a:t>
            </a:r>
            <a:r>
              <a:rPr lang="zh-CN" altLang="en-US" sz="1400" smtClean="0"/>
              <a:t>链路长度</a:t>
            </a:r>
            <a:r>
              <a:rPr lang="en-US" altLang="zh-CN" sz="1400" smtClean="0"/>
              <a:t>5×10^6m/</a:t>
            </a:r>
            <a:r>
              <a:rPr lang="zh-CN" altLang="en-US" sz="1400" smtClean="0"/>
              <a:t>每比特的宽度</a:t>
            </a:r>
            <a:r>
              <a:rPr lang="en-US" altLang="zh-CN" sz="1400" smtClean="0"/>
              <a:t>=5×10^6m/bit=1bits</a:t>
            </a:r>
            <a:r>
              <a:rPr lang="zh-CN" altLang="en-US" sz="1400" smtClean="0"/>
              <a:t>（链路上有</a:t>
            </a:r>
            <a:r>
              <a:rPr lang="en-US" altLang="zh-CN" sz="1400" smtClean="0"/>
              <a:t>1bit</a:t>
            </a:r>
            <a:r>
              <a:rPr lang="zh-CN" altLang="en-US" sz="1400" smtClean="0"/>
              <a:t>）。</a:t>
            </a:r>
            <a:endParaRPr lang="zh-CN" altLang="en-US" sz="1400"/>
          </a:p>
          <a:p>
            <a:r>
              <a:rPr lang="zh-CN" altLang="en-US" sz="1400"/>
              <a:t>时延带宽积</a:t>
            </a:r>
            <a:r>
              <a:rPr lang="en-US" altLang="zh-CN" sz="1400"/>
              <a:t>=</a:t>
            </a:r>
            <a:r>
              <a:rPr lang="zh-CN" altLang="en-US" sz="1400" smtClean="0"/>
              <a:t>带宽</a:t>
            </a:r>
            <a:r>
              <a:rPr lang="en-US" altLang="zh-CN" sz="1400" smtClean="0"/>
              <a:t>×(</a:t>
            </a:r>
            <a:r>
              <a:rPr lang="zh-CN" altLang="en-US" sz="1400"/>
              <a:t>距离</a:t>
            </a:r>
            <a:r>
              <a:rPr lang="en-US" altLang="zh-CN" sz="1400"/>
              <a:t>/</a:t>
            </a:r>
            <a:r>
              <a:rPr lang="zh-CN" altLang="en-US" sz="1400"/>
              <a:t>传播速率</a:t>
            </a:r>
            <a:r>
              <a:rPr lang="en-US" altLang="zh-CN" sz="1400"/>
              <a:t>)=</a:t>
            </a:r>
            <a:r>
              <a:rPr lang="zh-CN" altLang="en-US" sz="1400"/>
              <a:t>带宽</a:t>
            </a:r>
            <a:r>
              <a:rPr lang="en-US" altLang="zh-CN" sz="1400"/>
              <a:t>×5000KM/ 2.5×10^8m/s =1bits</a:t>
            </a:r>
            <a:r>
              <a:rPr lang="zh-CN" altLang="en-US" sz="1400"/>
              <a:t>；则带宽</a:t>
            </a:r>
            <a:r>
              <a:rPr lang="en-US" altLang="zh-CN" sz="1400"/>
              <a:t>=50bit/s</a:t>
            </a:r>
            <a:r>
              <a:rPr lang="zh-CN" altLang="en-US" sz="1400"/>
              <a:t>，即发送速率为</a:t>
            </a:r>
            <a:r>
              <a:rPr lang="en-US" altLang="zh-CN" sz="1400"/>
              <a:t>50bit/s</a:t>
            </a:r>
            <a:r>
              <a:rPr lang="zh-CN" altLang="en-US" sz="1400" smtClean="0"/>
              <a:t>。</a:t>
            </a:r>
            <a:endParaRPr lang="en-US" altLang="zh-CN" sz="1400" smtClean="0"/>
          </a:p>
          <a:p>
            <a:endParaRPr lang="en-US" altLang="zh-CN" sz="1400" b="1" smtClean="0"/>
          </a:p>
          <a:p>
            <a:r>
              <a:rPr lang="en-US" altLang="zh-CN" sz="1400" b="1" smtClean="0"/>
              <a:t>1-36.</a:t>
            </a:r>
            <a:r>
              <a:rPr lang="zh-CN" altLang="en-US" sz="1400" b="1"/>
              <a:t>主机</a:t>
            </a:r>
            <a:r>
              <a:rPr lang="en-US" altLang="zh-CN" sz="1400" b="1"/>
              <a:t>A</a:t>
            </a:r>
            <a:r>
              <a:rPr lang="zh-CN" altLang="en-US" sz="1400" b="1"/>
              <a:t>到主机</a:t>
            </a:r>
            <a:r>
              <a:rPr lang="en-US" altLang="zh-CN" sz="1400" b="1"/>
              <a:t>B</a:t>
            </a:r>
            <a:r>
              <a:rPr lang="zh-CN" altLang="en-US" sz="1400" b="1"/>
              <a:t>的路径有三段路，其速率分别为</a:t>
            </a:r>
            <a:r>
              <a:rPr lang="en-US" altLang="zh-CN" sz="1400" b="1"/>
              <a:t>2Mbit/s</a:t>
            </a:r>
            <a:r>
              <a:rPr lang="zh-CN" altLang="en-US" sz="1400" b="1"/>
              <a:t>，</a:t>
            </a:r>
            <a:r>
              <a:rPr lang="en-US" altLang="zh-CN" sz="1400" b="1"/>
              <a:t>1Mbit/s</a:t>
            </a:r>
            <a:r>
              <a:rPr lang="zh-CN" altLang="en-US" sz="1400" b="1"/>
              <a:t>和</a:t>
            </a:r>
            <a:r>
              <a:rPr lang="en-US" altLang="zh-CN" sz="1400" b="1"/>
              <a:t>500kbit/s</a:t>
            </a:r>
            <a:r>
              <a:rPr lang="zh-CN" altLang="en-US" sz="1400" b="1"/>
              <a:t>。现在</a:t>
            </a:r>
            <a:r>
              <a:rPr lang="en-US" altLang="zh-CN" sz="1400" b="1"/>
              <a:t>A</a:t>
            </a:r>
            <a:r>
              <a:rPr lang="zh-CN" altLang="en-US" sz="1400" b="1"/>
              <a:t>向</a:t>
            </a:r>
            <a:r>
              <a:rPr lang="en-US" altLang="zh-CN" sz="1400" b="1"/>
              <a:t>B</a:t>
            </a:r>
            <a:r>
              <a:rPr lang="zh-CN" altLang="en-US" sz="1400" b="1"/>
              <a:t>发送一个文件。</a:t>
            </a:r>
          </a:p>
          <a:p>
            <a:r>
              <a:rPr lang="zh-CN" altLang="en-US" sz="1400"/>
              <a:t>（</a:t>
            </a:r>
            <a:r>
              <a:rPr lang="en-US" altLang="zh-CN" sz="1400"/>
              <a:t>1</a:t>
            </a:r>
            <a:r>
              <a:rPr lang="zh-CN" altLang="en-US" sz="1400"/>
              <a:t>）试计算该文件传送的</a:t>
            </a:r>
            <a:r>
              <a:rPr lang="zh-CN" altLang="en-US" sz="1400" smtClean="0"/>
              <a:t>吞吐量（</a:t>
            </a:r>
            <a:r>
              <a:rPr lang="en-US" altLang="zh-CN" sz="1400" smtClean="0"/>
              <a:t>bit/s</a:t>
            </a:r>
            <a:r>
              <a:rPr lang="zh-CN" altLang="en-US" sz="1400" smtClean="0"/>
              <a:t>）。</a:t>
            </a:r>
            <a:endParaRPr lang="zh-CN" altLang="en-US" sz="1400"/>
          </a:p>
          <a:p>
            <a:r>
              <a:rPr lang="zh-CN" altLang="en-US" sz="1400"/>
              <a:t>答：吞吐量为三段路中速率最小的那一个，所以吞吐量为</a:t>
            </a:r>
            <a:r>
              <a:rPr lang="en-US" altLang="zh-CN" sz="1400"/>
              <a:t>500kbit</a:t>
            </a:r>
            <a:r>
              <a:rPr lang="zh-CN" altLang="en-US" sz="1400"/>
              <a:t>。</a:t>
            </a:r>
          </a:p>
          <a:p>
            <a:r>
              <a:rPr lang="zh-CN" altLang="en-US" sz="1400"/>
              <a:t>（</a:t>
            </a:r>
            <a:r>
              <a:rPr lang="en-US" altLang="zh-CN" sz="1400"/>
              <a:t>2</a:t>
            </a:r>
            <a:r>
              <a:rPr lang="zh-CN" altLang="en-US" sz="1400"/>
              <a:t>）设文件长度为</a:t>
            </a:r>
            <a:r>
              <a:rPr lang="en-US" altLang="zh-CN" sz="1400"/>
              <a:t>10MB</a:t>
            </a:r>
            <a:r>
              <a:rPr lang="zh-CN" altLang="en-US" sz="1400"/>
              <a:t>，而网络上没有其他流量。试问该文件从</a:t>
            </a:r>
            <a:r>
              <a:rPr lang="en-US" altLang="zh-CN" sz="1400"/>
              <a:t>A</a:t>
            </a:r>
            <a:r>
              <a:rPr lang="zh-CN" altLang="en-US" sz="1400"/>
              <a:t>传送到</a:t>
            </a:r>
            <a:r>
              <a:rPr lang="en-US" altLang="zh-CN" sz="1400"/>
              <a:t>B</a:t>
            </a:r>
            <a:r>
              <a:rPr lang="zh-CN" altLang="en-US" sz="1400"/>
              <a:t>大约需要多少时间？为什么这里只是计算大约的时间？</a:t>
            </a:r>
          </a:p>
          <a:p>
            <a:r>
              <a:rPr lang="zh-CN" altLang="en-US" sz="1400"/>
              <a:t>答：文件大小为</a:t>
            </a:r>
            <a:r>
              <a:rPr lang="en-US" altLang="zh-CN" sz="1400"/>
              <a:t>10×10^6×8bit=8×10^7bit</a:t>
            </a:r>
            <a:endParaRPr lang="zh-CN" altLang="en-US" sz="1400"/>
          </a:p>
          <a:p>
            <a:r>
              <a:rPr lang="zh-CN" altLang="en-US" sz="1400" smtClean="0"/>
              <a:t>时间</a:t>
            </a:r>
            <a:r>
              <a:rPr lang="en-US" altLang="zh-CN" sz="1400"/>
              <a:t>=</a:t>
            </a:r>
            <a:r>
              <a:rPr lang="zh-CN" altLang="en-US" sz="1400"/>
              <a:t>文件大小</a:t>
            </a:r>
            <a:r>
              <a:rPr lang="en-US" altLang="zh-CN" sz="1400"/>
              <a:t>/</a:t>
            </a:r>
            <a:r>
              <a:rPr lang="zh-CN" altLang="en-US" sz="1400"/>
              <a:t>吞吐量传送速率</a:t>
            </a:r>
            <a:r>
              <a:rPr lang="en-US" altLang="zh-CN" sz="1400"/>
              <a:t>=8×10^7bit/5×10^5bit/s=160s</a:t>
            </a:r>
            <a:endParaRPr lang="zh-CN" altLang="en-US" sz="1400"/>
          </a:p>
          <a:p>
            <a:r>
              <a:rPr lang="zh-CN" altLang="en-US" sz="1400"/>
              <a:t>因为在计算机使用过程中不可能只有这一个文件进行传输，其他文件的传输也在占用传输通道，但无法知道有多少个文件进行传输，所以只能进行假设只有这一个文件进行传输，所以只能计算大约的时间</a:t>
            </a:r>
            <a:r>
              <a:rPr lang="zh-CN" altLang="en-US" sz="1400" smtClean="0"/>
              <a:t>。</a:t>
            </a:r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416569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75592" y="468329"/>
                <a:ext cx="8411820" cy="43752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1-28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、假定要在网络上传送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1.5MB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的文件。设分组长度为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1KB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，往返时间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RTT=80ms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传送数据之前还需要有建立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连接的时间，这需要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2*RTT = 160ms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。试计算在以下</a:t>
                </a:r>
                <a:endParaRPr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几种情况下接收方收到该文件的最后一个比特所需的时间。</a:t>
                </a:r>
                <a:endParaRPr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时延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发送时延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传播时延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排队时延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处理时延 </a:t>
                </a:r>
                <a:endParaRPr lang="en-US" altLang="zh-CN" sz="1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）数据发送速率为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10Mbit/s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，数据分组可以连续发送。 </a:t>
                </a:r>
                <a:endParaRPr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发送时间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建立连接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最后一个分组传播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=2RRT+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.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𝟓</m:t>
                        </m:r>
                        <m:r>
                          <a:rPr lang="zh-CN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𝟖</m:t>
                        </m:r>
                        <m:r>
                          <a:rPr lang="zh-CN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sSup>
                          <m:sSupPr>
                            <m:ctrlP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pPr>
                          <m:e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𝟐𝟎</m:t>
                            </m:r>
                          </m:sup>
                        </m:sSup>
                      </m:num>
                      <m:den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𝟏𝟎</m:t>
                        </m:r>
                        <m:r>
                          <a:rPr lang="zh-CN" altLang="en-US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∗</m:t>
                        </m:r>
                        <m:r>
                          <a:rPr lang="en-US" altLang="zh-CN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𝟏𝟎</m:t>
                        </m:r>
                        <m:r>
                          <a:rPr lang="en-US" altLang="zh-CN" sz="1400" b="1" i="1" baseline="300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𝟔</m:t>
                        </m:r>
                      </m:den>
                    </m:f>
                  </m:oMath>
                </a14:m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+0.5RTT=1.46s </a:t>
                </a:r>
              </a:p>
              <a:p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）数据发送速率为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10Mbit/s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，但每发送完一个分组后要等待一个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时间才能在发送</a:t>
                </a:r>
                <a:endParaRPr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下一个分组。</a:t>
                </a:r>
                <a:endParaRPr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需要划分的分组数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1.5MB/1KB = 1536           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等待时间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1535RTT = 122.8s 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endParaRPr lang="en-US" altLang="zh-CN" sz="14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发送时间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）时间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等待时间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=124.26S</a:t>
                </a:r>
              </a:p>
              <a:p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）数据发送率极快，可以不考虑发送数据所需要的时间。但规定每一个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往返时间内只能发送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个分组。</a:t>
                </a:r>
                <a:endParaRPr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每一个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时间内只能发送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个分组。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1536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个分组，需要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76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76X20=1520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，最后剩下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16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个分组，一次发送完。最后发送分组到达对方需要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0.5RTT </a:t>
                </a:r>
              </a:p>
              <a:p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总时间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76.5RTT + 2RTT = 6.12 + 0.16 = 6.28s</a:t>
                </a:r>
              </a:p>
              <a:p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）数据发送速率极快，可以不考虑发送数据所需的时间。但在第一个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往返时间内只能发送一个分组，在第二个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内可发送两个分组，在三个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内可发送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个分组（即</a:t>
                </a:r>
                <a:r>
                  <a:rPr lang="en-US" altLang="zh-CN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2^(3-1)=2^2 = 4</a:t>
                </a:r>
                <a:r>
                  <a:rPr lang="zh-CN" altLang="en-US" sz="14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个分组）。</a:t>
                </a:r>
                <a:endParaRPr lang="en-US" altLang="zh-CN" sz="1400" b="1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经过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后发送分组为：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1+2+4+…+2</a:t>
                </a:r>
                <a:r>
                  <a:rPr lang="en-US" altLang="zh-CN" sz="1400" b="1" baseline="300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n-1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</a:t>
                </a:r>
                <a:r>
                  <a:rPr lang="en-US" altLang="zh-CN" sz="1400" b="1" baseline="300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个分组，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n=10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，发送分组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</a:t>
                </a:r>
                <a:r>
                  <a:rPr lang="en-US" altLang="zh-CN" sz="1400" b="1" baseline="300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-1=1023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，可见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10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不够。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n=11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，发送分组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</a:t>
                </a:r>
                <a:r>
                  <a:rPr lang="en-US" altLang="zh-CN" sz="1400" b="1" baseline="3000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11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-1=2047     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总时间 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 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2+10+0.5</a:t>
                </a:r>
                <a:r>
                  <a:rPr lang="zh-CN" altLang="en-US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1400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RTT = 1s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2" y="468329"/>
                <a:ext cx="8411820" cy="4375237"/>
              </a:xfrm>
              <a:prstGeom prst="rect">
                <a:avLst/>
              </a:prstGeom>
              <a:blipFill rotWithShape="0">
                <a:blip r:embed="rId2"/>
                <a:stretch>
                  <a:fillRect l="-217" t="-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连接符 9"/>
          <p:cNvCxnSpPr/>
          <p:nvPr/>
        </p:nvCxnSpPr>
        <p:spPr>
          <a:xfrm>
            <a:off x="8136835" y="585943"/>
            <a:ext cx="2319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7793137" y="468329"/>
            <a:ext cx="1258099" cy="2592923"/>
            <a:chOff x="7951304" y="985164"/>
            <a:chExt cx="1258099" cy="3361549"/>
          </a:xfrm>
        </p:grpSpPr>
        <p:grpSp>
          <p:nvGrpSpPr>
            <p:cNvPr id="19" name="组合 18"/>
            <p:cNvGrpSpPr/>
            <p:nvPr/>
          </p:nvGrpSpPr>
          <p:grpSpPr>
            <a:xfrm>
              <a:off x="7951304" y="1053547"/>
              <a:ext cx="1215031" cy="1920409"/>
              <a:chOff x="7951304" y="1053547"/>
              <a:chExt cx="1215031" cy="1920409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8695883" y="2933045"/>
                <a:ext cx="470452" cy="13252"/>
              </a:xfrm>
              <a:prstGeom prst="line">
                <a:avLst/>
              </a:prstGeom>
              <a:ln w="476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双大括号 14"/>
              <p:cNvSpPr/>
              <p:nvPr/>
            </p:nvSpPr>
            <p:spPr>
              <a:xfrm>
                <a:off x="8527773" y="1053547"/>
                <a:ext cx="593036" cy="1583636"/>
              </a:xfrm>
              <a:prstGeom prst="bracePair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双大括号 15"/>
              <p:cNvSpPr/>
              <p:nvPr/>
            </p:nvSpPr>
            <p:spPr>
              <a:xfrm>
                <a:off x="8573299" y="2743200"/>
                <a:ext cx="593036" cy="203097"/>
              </a:xfrm>
              <a:prstGeom prst="bracePair">
                <a:avLst/>
              </a:prstGeom>
              <a:ln w="349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7951304" y="1716157"/>
                <a:ext cx="576469" cy="2584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700" b="1">
                    <a:solidFill>
                      <a:prstClr val="black"/>
                    </a:solidFill>
                  </a:rPr>
                  <a:t>发送时延</a:t>
                </a: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951304" y="2715539"/>
                <a:ext cx="576469" cy="25841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00" b="1">
                    <a:solidFill>
                      <a:prstClr val="black"/>
                    </a:solidFill>
                  </a:rPr>
                  <a:t>0.5RTT</a:t>
                </a:r>
                <a:endParaRPr lang="zh-CN" altLang="en-US" sz="700" b="1">
                  <a:solidFill>
                    <a:prstClr val="black"/>
                  </a:solidFill>
                </a:endParaRPr>
              </a:p>
            </p:txBody>
          </p:sp>
        </p:grp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30479" y="985164"/>
              <a:ext cx="578924" cy="3361549"/>
            </a:xfrm>
            <a:prstGeom prst="rect">
              <a:avLst/>
            </a:prstGeom>
          </p:spPr>
        </p:pic>
      </p:grpSp>
      <p:cxnSp>
        <p:nvCxnSpPr>
          <p:cNvPr id="22" name="直接连接符 21"/>
          <p:cNvCxnSpPr/>
          <p:nvPr/>
        </p:nvCxnSpPr>
        <p:spPr>
          <a:xfrm>
            <a:off x="8600661" y="1974574"/>
            <a:ext cx="500271" cy="647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4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406400"/>
            <a:ext cx="3958467" cy="313205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67" y="2260600"/>
            <a:ext cx="5109905" cy="210642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801432" y="-63745"/>
            <a:ext cx="1943301" cy="259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83" y="470895"/>
            <a:ext cx="5035825" cy="430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75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699" y="506380"/>
            <a:ext cx="5590701" cy="42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46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530" y="546187"/>
            <a:ext cx="869342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1-10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、要传送的报文共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bit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）。从源点到终点共经过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段链路，每段链路的传播时延为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），数据率为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b(b/s)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。在电路交换时电路的建立时间为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s(s)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。在分组交换时分组长度为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p(bit)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，且各结点的排队等待时间可忽略不计。问在怎样的条件下，分组交换的时延比电路交换的要小？（提示：画一下草图观察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段链路共有几个结点。）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答：电路交换时延：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kd+x/b+s</a:t>
            </a:r>
          </a:p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分组交换时延：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kd+(x/p)*(p/b)+ (k-1)*(p/b)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，其中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(k-1)*(p/b)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段传输中，有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(k-1)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次的储存转发延迟，当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s&gt;(k-1)*(p/b)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时，电路交换的时延比分组交换的时延大，当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x&gt;&gt;p,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相反。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199" y="1849912"/>
            <a:ext cx="3822757" cy="16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1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185530" y="546187"/>
                <a:ext cx="8693427" cy="2872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kumimoji="0" lang="en-US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1-11</a:t>
                </a:r>
                <a:r>
                  <a:rPr lang="zh-CN" altLang="en-US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、在上题的分组交换网中，设报文长度和分组长度分别为</a:t>
                </a:r>
                <a:r>
                  <a:rPr lang="en-US" altLang="zh-CN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zh-CN" altLang="en-US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(p+h)(bit),</a:t>
                </a:r>
                <a:r>
                  <a:rPr lang="zh-CN" altLang="en-US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:r>
                  <a:rPr lang="en-US" altLang="zh-CN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为分组的数据部分的长度，而</a:t>
                </a:r>
                <a:r>
                  <a:rPr lang="en-US" altLang="zh-CN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</a:t>
                </a:r>
                <a:r>
                  <a:rPr lang="zh-CN" altLang="en-US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为每个分组所带的控制信息固定长度，与</a:t>
                </a:r>
                <a:r>
                  <a:rPr lang="en-US" altLang="zh-CN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的大小无关。通信的两端共经过</a:t>
                </a:r>
                <a:r>
                  <a:rPr lang="en-US" altLang="zh-CN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段链路。链路的数据率为</a:t>
                </a:r>
                <a:r>
                  <a:rPr lang="en-US" altLang="zh-CN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b(b/s)</a:t>
                </a:r>
                <a:r>
                  <a:rPr lang="zh-CN" altLang="en-US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，但传播时延和结点的排队时间均可忽略不计。若打算使总的时延为最小，问分组的数据部分长度</a:t>
                </a:r>
                <a:r>
                  <a:rPr lang="en-US" altLang="zh-CN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应取为多大？</a:t>
                </a:r>
                <a:endParaRPr kumimoji="0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lvl="0"/>
                <a:r>
                  <a:rPr lang="zh-CN" altLang="en-US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答：分组交换时延为：</a:t>
                </a:r>
                <a:r>
                  <a:rPr lang="en-US" altLang="zh-CN" b="1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D=(x/p</a:t>
                </a:r>
                <a:r>
                  <a:rPr lang="en-US" altLang="zh-CN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)*((p+h)/b)+ (k-1)*(p+h)/b  </a:t>
                </a:r>
              </a:p>
              <a:p>
                <a:pPr lvl="0"/>
                <a:r>
                  <a:rPr lang="en-US" altLang="zh-CN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</a:t>
                </a:r>
                <a:r>
                  <a:rPr lang="zh-CN" altLang="en-US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</a:t>
                </a:r>
                <a:r>
                  <a:rPr lang="en-US" altLang="zh-CN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求导后，令其值等于</a:t>
                </a:r>
                <a:r>
                  <a:rPr lang="en-US" altLang="zh-CN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，求得</a:t>
                </a:r>
                <a:r>
                  <a:rPr lang="en-US" altLang="zh-CN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xh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k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kumimoji="0" lang="en-US" altLang="zh-CN" sz="1800" b="1" i="0" u="none" strike="noStrike" kern="120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/>
                <a:endParaRPr lang="en-US" altLang="zh-CN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lvl="0"/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0" y="546187"/>
                <a:ext cx="8693427" cy="2872005"/>
              </a:xfrm>
              <a:prstGeom prst="rect">
                <a:avLst/>
              </a:prstGeom>
              <a:blipFill rotWithShape="0">
                <a:blip r:embed="rId2"/>
                <a:stretch>
                  <a:fillRect l="-561" t="-1274" r="-1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457" y="1783970"/>
            <a:ext cx="893693" cy="19401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988483" y="2829071"/>
                <a:ext cx="2230162" cy="865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mtClean="0"/>
                  <a:t>D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US" altLang="zh-CN" i="1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𝑑𝐷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</m:oMath>
                </a14:m>
                <a:r>
                  <a:rPr lang="en-US" altLang="zh-CN" smtClean="0"/>
                  <a:t>=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1)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aseline="30000" smtClean="0"/>
                  <a:t>-2</a:t>
                </a:r>
                <a:r>
                  <a:rPr lang="en-US" altLang="zh-CN" smtClean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mtClean="0"/>
                  <a:t>=0</a:t>
                </a:r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83" y="2829071"/>
                <a:ext cx="2230162" cy="865365"/>
              </a:xfrm>
              <a:prstGeom prst="rect">
                <a:avLst/>
              </a:prstGeom>
              <a:blipFill rotWithShape="0">
                <a:blip r:embed="rId4"/>
                <a:stretch>
                  <a:fillRect l="-6284" t="-1408" r="-3552"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1569539" y="3789209"/>
                <a:ext cx="1068049" cy="656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xh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k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zh-CN" altLang="en-US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39" y="3789209"/>
                <a:ext cx="1068049" cy="656013"/>
              </a:xfrm>
              <a:prstGeom prst="rect">
                <a:avLst/>
              </a:prstGeom>
              <a:blipFill rotWithShape="0">
                <a:blip r:embed="rId5"/>
                <a:stretch>
                  <a:fillRect l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557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592" y="468329"/>
            <a:ext cx="84118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/>
              <a:t>1-12 </a:t>
            </a:r>
            <a:r>
              <a:rPr lang="zh-CN" altLang="en-US" sz="1400" b="1" smtClean="0"/>
              <a:t>因特网</a:t>
            </a:r>
            <a:r>
              <a:rPr lang="zh-CN" altLang="en-US" sz="1400" b="1"/>
              <a:t>的两大组成部分（边缘部分与核心部分）的特点是什么？它们的工作方式各有什么特点？</a:t>
            </a:r>
          </a:p>
          <a:p>
            <a:r>
              <a:rPr lang="zh-CN" altLang="en-US" sz="1400" b="1"/>
              <a:t>答：</a:t>
            </a:r>
            <a:r>
              <a:rPr lang="zh-CN" altLang="en-US" sz="1400" b="1">
                <a:solidFill>
                  <a:srgbClr val="FF0000"/>
                </a:solidFill>
              </a:rPr>
              <a:t>边缘部分</a:t>
            </a:r>
            <a:r>
              <a:rPr lang="zh-CN" altLang="en-US" sz="1400" b="1"/>
              <a:t>：由各</a:t>
            </a:r>
            <a:r>
              <a:rPr lang="zh-CN" altLang="en-US" sz="1400" b="1">
                <a:solidFill>
                  <a:srgbClr val="FF0000"/>
                </a:solidFill>
              </a:rPr>
              <a:t>主机</a:t>
            </a:r>
            <a:r>
              <a:rPr lang="zh-CN" altLang="en-US" sz="1400" b="1"/>
              <a:t>构成，用户直接进行信息处理和信息共享</a:t>
            </a:r>
            <a:r>
              <a:rPr lang="en-US" altLang="zh-CN" sz="1400" b="1"/>
              <a:t>;</a:t>
            </a:r>
            <a:r>
              <a:rPr lang="zh-CN" altLang="en-US" sz="1400" b="1"/>
              <a:t>低速连入核心网。</a:t>
            </a:r>
            <a:endParaRPr lang="en-US" altLang="zh-CN" sz="1400" b="1"/>
          </a:p>
          <a:p>
            <a:r>
              <a:rPr lang="zh-CN" altLang="en-US" sz="1400" b="1">
                <a:solidFill>
                  <a:srgbClr val="FF0000"/>
                </a:solidFill>
              </a:rPr>
              <a:t>核心部分</a:t>
            </a:r>
            <a:r>
              <a:rPr lang="zh-CN" altLang="en-US" sz="1400" b="1"/>
              <a:t>：由各</a:t>
            </a:r>
            <a:r>
              <a:rPr lang="zh-CN" altLang="en-US" sz="1400" b="1">
                <a:solidFill>
                  <a:srgbClr val="FF0000"/>
                </a:solidFill>
              </a:rPr>
              <a:t>路由器</a:t>
            </a:r>
            <a:r>
              <a:rPr lang="zh-CN" altLang="en-US" sz="1400" b="1"/>
              <a:t>连网，负责为边缘部分提供高速远程分组交换</a:t>
            </a:r>
            <a:r>
              <a:rPr lang="zh-CN" altLang="en-US" sz="1400" b="1" smtClean="0"/>
              <a:t>。</a:t>
            </a:r>
            <a:endParaRPr lang="en-US" altLang="zh-CN" sz="1400" b="1" smtClean="0"/>
          </a:p>
          <a:p>
            <a:endParaRPr lang="en-US" altLang="zh-CN" sz="1400" b="1"/>
          </a:p>
          <a:p>
            <a:pPr lvl="0"/>
            <a:r>
              <a:rPr lang="en-US" altLang="zh-CN" sz="1400" b="1" smtClean="0"/>
              <a:t>1-15 </a:t>
            </a:r>
            <a:r>
              <a:rPr lang="zh-CN" altLang="en-US" sz="1400" b="1" smtClean="0"/>
              <a:t>假定</a:t>
            </a:r>
            <a:r>
              <a:rPr lang="zh-CN" altLang="en-US" sz="1400" b="1"/>
              <a:t>网络利用率达到了</a:t>
            </a:r>
            <a:r>
              <a:rPr lang="en-US" altLang="zh-CN" sz="1400" b="1"/>
              <a:t>90% </a:t>
            </a:r>
            <a:r>
              <a:rPr lang="zh-CN" altLang="en-US" sz="1400" b="1"/>
              <a:t>。试估计一下现在的网络时延是它的最小值的多少倍？</a:t>
            </a:r>
          </a:p>
          <a:p>
            <a:pPr lvl="0"/>
            <a:r>
              <a:rPr lang="zh-CN" altLang="en-US" sz="1400" b="1"/>
              <a:t>解：设网络利用率为</a:t>
            </a:r>
            <a:r>
              <a:rPr lang="en-US" altLang="zh-CN" sz="1400" b="1"/>
              <a:t>U</a:t>
            </a:r>
            <a:r>
              <a:rPr lang="zh-CN" altLang="en-US" sz="1400" b="1"/>
              <a:t>，</a:t>
            </a:r>
            <a:r>
              <a:rPr lang="en-US" altLang="zh-CN" sz="1400" b="1"/>
              <a:t>D</a:t>
            </a:r>
            <a:r>
              <a:rPr lang="en-US" altLang="zh-CN" sz="1400" b="1" baseline="-25000"/>
              <a:t>0</a:t>
            </a:r>
            <a:r>
              <a:rPr lang="zh-CN" altLang="en-US" sz="1400" b="1"/>
              <a:t>：网络空闲时的时延。</a:t>
            </a:r>
            <a:r>
              <a:rPr lang="en-US" altLang="zh-CN" sz="1400" b="1"/>
              <a:t>D</a:t>
            </a:r>
            <a:r>
              <a:rPr lang="zh-CN" altLang="en-US" sz="1400" b="1"/>
              <a:t>：网络当前的时延</a:t>
            </a:r>
            <a:r>
              <a:rPr lang="zh-CN" altLang="en-US" sz="1400" b="1" smtClean="0"/>
              <a:t>；</a:t>
            </a:r>
            <a:endParaRPr lang="en-US" altLang="zh-CN" sz="1400" b="1" smtClean="0"/>
          </a:p>
          <a:p>
            <a:pPr lvl="0"/>
            <a:r>
              <a:rPr lang="en-US" altLang="zh-CN" sz="1400" b="1" smtClean="0"/>
              <a:t>D=D</a:t>
            </a:r>
            <a:r>
              <a:rPr lang="en-US" altLang="zh-CN" sz="1400" b="1" baseline="-25000" smtClean="0"/>
              <a:t>0</a:t>
            </a:r>
            <a:r>
              <a:rPr lang="en-US" altLang="zh-CN" sz="1400" b="1"/>
              <a:t>/(1-U)----&gt;D/ D</a:t>
            </a:r>
            <a:r>
              <a:rPr lang="en-US" altLang="zh-CN" sz="1400" b="1" baseline="-25000"/>
              <a:t>0</a:t>
            </a:r>
            <a:r>
              <a:rPr lang="en-US" altLang="zh-CN" sz="1400" b="1"/>
              <a:t>=10 </a:t>
            </a:r>
            <a:r>
              <a:rPr lang="zh-CN" altLang="en-US" sz="1400" b="1"/>
              <a:t>现在的网络时延是最小值的</a:t>
            </a:r>
            <a:r>
              <a:rPr lang="en-US" altLang="zh-CN" sz="1400" b="1"/>
              <a:t>10 </a:t>
            </a:r>
            <a:r>
              <a:rPr lang="zh-CN" altLang="en-US" sz="1400" b="1"/>
              <a:t>倍</a:t>
            </a:r>
            <a:r>
              <a:rPr lang="zh-CN" altLang="en-US" sz="1400" b="1" smtClean="0"/>
              <a:t>。</a:t>
            </a:r>
            <a:endParaRPr lang="en-US" altLang="zh-CN" sz="1400" b="1" smtClean="0"/>
          </a:p>
          <a:p>
            <a:pPr lvl="0"/>
            <a:endParaRPr lang="en-US" altLang="zh-CN" sz="1400" b="1"/>
          </a:p>
          <a:p>
            <a:r>
              <a:rPr lang="en-US" altLang="zh-CN" sz="1400" b="1"/>
              <a:t>1-17 </a:t>
            </a:r>
            <a:r>
              <a:rPr lang="zh-CN" altLang="en-US" sz="1400" b="1"/>
              <a:t>收发两端之间的传输距离为</a:t>
            </a:r>
            <a:r>
              <a:rPr lang="en-US" altLang="zh-CN" sz="1400" b="1"/>
              <a:t>1000km </a:t>
            </a:r>
            <a:r>
              <a:rPr lang="zh-CN" altLang="en-US" sz="1400" b="1"/>
              <a:t>，信号在媒体上的传播速率为</a:t>
            </a:r>
            <a:r>
              <a:rPr lang="en-US" altLang="zh-CN" sz="1400" b="1"/>
              <a:t>2×10</a:t>
            </a:r>
            <a:r>
              <a:rPr lang="en-US" altLang="zh-CN" sz="1400" b="1" baseline="30000"/>
              <a:t>8</a:t>
            </a:r>
            <a:r>
              <a:rPr lang="en-US" altLang="zh-CN" sz="1400" b="1"/>
              <a:t>m/s</a:t>
            </a:r>
            <a:r>
              <a:rPr lang="zh-CN" altLang="en-US" sz="1400" b="1"/>
              <a:t>。试计算以下两种情况</a:t>
            </a:r>
          </a:p>
          <a:p>
            <a:r>
              <a:rPr lang="zh-CN" altLang="en-US" sz="1400" b="1"/>
              <a:t>的发送时延和传播时延：</a:t>
            </a:r>
          </a:p>
          <a:p>
            <a:r>
              <a:rPr lang="zh-CN" altLang="en-US" sz="1400" b="1"/>
              <a:t>（</a:t>
            </a:r>
            <a:r>
              <a:rPr lang="en-US" altLang="zh-CN" sz="1400" b="1"/>
              <a:t>1</a:t>
            </a:r>
            <a:r>
              <a:rPr lang="zh-CN" altLang="en-US" sz="1400" b="1"/>
              <a:t>） 数据长度为</a:t>
            </a:r>
            <a:r>
              <a:rPr lang="en-US" altLang="zh-CN" sz="1400" b="1"/>
              <a:t>10</a:t>
            </a:r>
            <a:r>
              <a:rPr lang="en-US" altLang="zh-CN" sz="1400" b="1" baseline="30000"/>
              <a:t>7</a:t>
            </a:r>
            <a:r>
              <a:rPr lang="en-US" altLang="zh-CN" sz="1400" b="1"/>
              <a:t>bit, </a:t>
            </a:r>
            <a:r>
              <a:rPr lang="zh-CN" altLang="en-US" sz="1400" b="1"/>
              <a:t>数据发送速率为</a:t>
            </a:r>
            <a:r>
              <a:rPr lang="en-US" altLang="zh-CN" sz="1400" b="1"/>
              <a:t>100kb/s</a:t>
            </a:r>
            <a:r>
              <a:rPr lang="zh-CN" altLang="en-US" sz="1400" b="1"/>
              <a:t>。</a:t>
            </a:r>
          </a:p>
          <a:p>
            <a:r>
              <a:rPr lang="zh-CN" altLang="en-US" sz="1400" b="1"/>
              <a:t>（</a:t>
            </a:r>
            <a:r>
              <a:rPr lang="en-US" altLang="zh-CN" sz="1400" b="1"/>
              <a:t>2</a:t>
            </a:r>
            <a:r>
              <a:rPr lang="zh-CN" altLang="en-US" sz="1400" b="1"/>
              <a:t>） 数据长度为</a:t>
            </a:r>
            <a:r>
              <a:rPr lang="en-US" altLang="zh-CN" sz="1400" b="1"/>
              <a:t>10</a:t>
            </a:r>
            <a:r>
              <a:rPr lang="en-US" altLang="zh-CN" sz="1400" b="1" baseline="30000"/>
              <a:t>3</a:t>
            </a:r>
            <a:r>
              <a:rPr lang="en-US" altLang="zh-CN" sz="1400" b="1"/>
              <a:t>bit, </a:t>
            </a:r>
            <a:r>
              <a:rPr lang="zh-CN" altLang="en-US" sz="1400" b="1"/>
              <a:t>数据发送速率为</a:t>
            </a:r>
            <a:r>
              <a:rPr lang="en-US" altLang="zh-CN" sz="1400" b="1"/>
              <a:t>1Gb/s</a:t>
            </a:r>
            <a:r>
              <a:rPr lang="zh-CN" altLang="en-US" sz="1400" b="1"/>
              <a:t>。</a:t>
            </a:r>
          </a:p>
          <a:p>
            <a:r>
              <a:rPr lang="zh-CN" altLang="en-US" sz="1400" b="1"/>
              <a:t>从上面的计算中可以得到什么样的结论？</a:t>
            </a:r>
          </a:p>
          <a:p>
            <a:r>
              <a:rPr lang="zh-CN" altLang="en-US" sz="1400" b="1"/>
              <a:t>解</a:t>
            </a:r>
            <a:r>
              <a:rPr lang="zh-CN" altLang="en-US" sz="1400" b="1" smtClean="0"/>
              <a:t>：</a:t>
            </a:r>
            <a:endParaRPr lang="en-US" altLang="zh-CN" sz="1400" b="1" smtClean="0"/>
          </a:p>
          <a:p>
            <a:r>
              <a:rPr lang="zh-CN" altLang="en-US" sz="1400" b="1" smtClean="0"/>
              <a:t>（</a:t>
            </a:r>
            <a:r>
              <a:rPr lang="en-US" altLang="zh-CN" sz="1400" b="1"/>
              <a:t>1</a:t>
            </a:r>
            <a:r>
              <a:rPr lang="zh-CN" altLang="en-US" sz="1400" b="1"/>
              <a:t>）发送时延： </a:t>
            </a:r>
            <a:r>
              <a:rPr lang="en-US" altLang="zh-CN" sz="1400" b="1"/>
              <a:t>ts=10</a:t>
            </a:r>
            <a:r>
              <a:rPr lang="en-US" altLang="zh-CN" sz="1400" b="1" baseline="30000"/>
              <a:t>7</a:t>
            </a:r>
            <a:r>
              <a:rPr lang="en-US" altLang="zh-CN" sz="1400" b="1"/>
              <a:t>/10</a:t>
            </a:r>
            <a:r>
              <a:rPr lang="en-US" altLang="zh-CN" sz="1400" b="1" baseline="30000"/>
              <a:t>5</a:t>
            </a:r>
            <a:r>
              <a:rPr lang="en-US" altLang="zh-CN" sz="1400" b="1"/>
              <a:t>=100s </a:t>
            </a:r>
            <a:r>
              <a:rPr lang="zh-CN" altLang="en-US" sz="1400" b="1"/>
              <a:t>传播</a:t>
            </a:r>
            <a:r>
              <a:rPr lang="zh-CN" altLang="en-US" sz="1400" b="1" smtClean="0"/>
              <a:t>时延</a:t>
            </a:r>
            <a:r>
              <a:rPr lang="en-US" altLang="zh-CN" sz="1400" b="1" smtClean="0"/>
              <a:t>:   tp=10</a:t>
            </a:r>
            <a:r>
              <a:rPr lang="en-US" altLang="zh-CN" sz="1400" b="1" baseline="30000" smtClean="0"/>
              <a:t>6</a:t>
            </a:r>
            <a:r>
              <a:rPr lang="en-US" altLang="zh-CN" sz="1400" b="1"/>
              <a:t>/(2 ×10</a:t>
            </a:r>
            <a:r>
              <a:rPr lang="en-US" altLang="zh-CN" sz="1400" b="1" baseline="30000"/>
              <a:t>8</a:t>
            </a:r>
            <a:r>
              <a:rPr lang="en-US" altLang="zh-CN" sz="1400" b="1"/>
              <a:t>)=0.005s</a:t>
            </a:r>
          </a:p>
          <a:p>
            <a:r>
              <a:rPr lang="zh-CN" altLang="en-US" sz="1400" b="1"/>
              <a:t>（</a:t>
            </a:r>
            <a:r>
              <a:rPr lang="en-US" altLang="zh-CN" sz="1400" b="1"/>
              <a:t>2</a:t>
            </a:r>
            <a:r>
              <a:rPr lang="zh-CN" altLang="en-US" sz="1400" b="1"/>
              <a:t>）发送</a:t>
            </a:r>
            <a:r>
              <a:rPr lang="zh-CN" altLang="en-US" sz="1400" b="1" smtClean="0"/>
              <a:t>时延</a:t>
            </a:r>
            <a:r>
              <a:rPr lang="en-US" altLang="zh-CN" sz="1400" b="1" smtClean="0"/>
              <a:t>:    ts </a:t>
            </a:r>
            <a:r>
              <a:rPr lang="en-US" altLang="zh-CN" sz="1400" b="1"/>
              <a:t>=10</a:t>
            </a:r>
            <a:r>
              <a:rPr lang="en-US" altLang="zh-CN" sz="1400" b="1" baseline="30000"/>
              <a:t>3</a:t>
            </a:r>
            <a:r>
              <a:rPr lang="en-US" altLang="zh-CN" sz="1400" b="1"/>
              <a:t>/10</a:t>
            </a:r>
            <a:r>
              <a:rPr lang="en-US" altLang="zh-CN" sz="1400" b="1" baseline="30000"/>
              <a:t>9</a:t>
            </a:r>
            <a:r>
              <a:rPr lang="en-US" altLang="zh-CN" sz="1400" b="1"/>
              <a:t>=1 μs </a:t>
            </a:r>
            <a:r>
              <a:rPr lang="zh-CN" altLang="en-US" sz="1400" b="1"/>
              <a:t>传播时延： </a:t>
            </a:r>
            <a:r>
              <a:rPr lang="en-US" altLang="zh-CN" sz="1400" b="1"/>
              <a:t>tp=10</a:t>
            </a:r>
            <a:r>
              <a:rPr lang="en-US" altLang="zh-CN" sz="1400" b="1" baseline="30000"/>
              <a:t>6</a:t>
            </a:r>
            <a:r>
              <a:rPr lang="en-US" altLang="zh-CN" sz="1400" b="1"/>
              <a:t>/(2 ×10</a:t>
            </a:r>
            <a:r>
              <a:rPr lang="en-US" altLang="zh-CN" sz="1400" b="1" baseline="30000"/>
              <a:t>8</a:t>
            </a:r>
            <a:r>
              <a:rPr lang="en-US" altLang="zh-CN" sz="1400" b="1"/>
              <a:t>)=0.005s</a:t>
            </a:r>
          </a:p>
          <a:p>
            <a:r>
              <a:rPr lang="zh-CN" altLang="en-US" sz="1400" b="1"/>
              <a:t>结论：若数据长度</a:t>
            </a:r>
            <a:r>
              <a:rPr lang="zh-CN" altLang="en-US" sz="1400" b="1">
                <a:solidFill>
                  <a:srgbClr val="FF0000"/>
                </a:solidFill>
              </a:rPr>
              <a:t>大</a:t>
            </a:r>
            <a:r>
              <a:rPr lang="zh-CN" altLang="en-US" sz="1400" b="1"/>
              <a:t>而发送速率</a:t>
            </a:r>
            <a:r>
              <a:rPr lang="zh-CN" altLang="en-US" sz="1400" b="1">
                <a:solidFill>
                  <a:srgbClr val="FF0000"/>
                </a:solidFill>
              </a:rPr>
              <a:t>低</a:t>
            </a:r>
            <a:r>
              <a:rPr lang="zh-CN" altLang="en-US" sz="1400" b="1"/>
              <a:t>，则在总的时延中，发送时延往往</a:t>
            </a:r>
            <a:r>
              <a:rPr lang="zh-CN" altLang="en-US" sz="1400" b="1">
                <a:solidFill>
                  <a:srgbClr val="FF0000"/>
                </a:solidFill>
              </a:rPr>
              <a:t>大于</a:t>
            </a:r>
            <a:r>
              <a:rPr lang="zh-CN" altLang="en-US" sz="1400" b="1"/>
              <a:t>传播时延。但若数据长度</a:t>
            </a:r>
            <a:r>
              <a:rPr lang="zh-CN" altLang="en-US" sz="1400" b="1">
                <a:solidFill>
                  <a:srgbClr val="FF0000"/>
                </a:solidFill>
              </a:rPr>
              <a:t>短</a:t>
            </a:r>
          </a:p>
          <a:p>
            <a:r>
              <a:rPr lang="zh-CN" altLang="en-US" sz="1400" b="1"/>
              <a:t>而发送速率</a:t>
            </a:r>
            <a:r>
              <a:rPr lang="zh-CN" altLang="en-US" sz="1400" b="1">
                <a:solidFill>
                  <a:srgbClr val="FF0000"/>
                </a:solidFill>
              </a:rPr>
              <a:t>高</a:t>
            </a:r>
            <a:r>
              <a:rPr lang="zh-CN" altLang="en-US" sz="1400" b="1"/>
              <a:t>，则</a:t>
            </a:r>
            <a:r>
              <a:rPr lang="zh-CN" altLang="en-US" sz="1400" b="1">
                <a:solidFill>
                  <a:srgbClr val="FF0000"/>
                </a:solidFill>
              </a:rPr>
              <a:t>传播时延</a:t>
            </a:r>
            <a:r>
              <a:rPr lang="zh-CN" altLang="en-US" sz="1400" b="1"/>
              <a:t>就可能是总时延中的</a:t>
            </a:r>
            <a:r>
              <a:rPr lang="zh-CN" altLang="en-US" sz="1400" b="1">
                <a:solidFill>
                  <a:srgbClr val="FF0000"/>
                </a:solidFill>
              </a:rPr>
              <a:t>主要成分</a:t>
            </a:r>
            <a:r>
              <a:rPr lang="zh-CN" altLang="en-US" sz="1400" b="1"/>
              <a:t>。</a:t>
            </a:r>
            <a:endParaRPr lang="en-US" altLang="zh-CN" sz="1400" b="1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10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5592" y="468329"/>
            <a:ext cx="84118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smtClean="0">
                <a:latin typeface="+mn-ea"/>
                <a:ea typeface="+mn-ea"/>
              </a:rPr>
              <a:t>1-18 </a:t>
            </a:r>
            <a:r>
              <a:rPr lang="zh-CN" altLang="en-US" sz="1400" b="1">
                <a:latin typeface="+mn-ea"/>
                <a:ea typeface="+mn-ea"/>
              </a:rPr>
              <a:t>假设信号在媒体上的传播速度为</a:t>
            </a:r>
            <a:r>
              <a:rPr lang="en-US" altLang="zh-CN" sz="1400" b="1">
                <a:latin typeface="+mn-ea"/>
                <a:ea typeface="+mn-ea"/>
              </a:rPr>
              <a:t>2×10</a:t>
            </a:r>
            <a:r>
              <a:rPr lang="en-US" altLang="zh-CN" sz="1400" b="1" baseline="30000">
                <a:latin typeface="+mn-ea"/>
                <a:ea typeface="+mn-ea"/>
              </a:rPr>
              <a:t>8</a:t>
            </a:r>
            <a:r>
              <a:rPr lang="en-US" altLang="zh-CN" sz="1400" b="1">
                <a:latin typeface="+mn-ea"/>
                <a:ea typeface="+mn-ea"/>
              </a:rPr>
              <a:t>m/s.</a:t>
            </a:r>
            <a:r>
              <a:rPr lang="zh-CN" altLang="en-US" sz="1400" b="1">
                <a:latin typeface="+mn-ea"/>
                <a:ea typeface="+mn-ea"/>
              </a:rPr>
              <a:t>媒体长度</a:t>
            </a:r>
            <a:r>
              <a:rPr lang="en-US" altLang="zh-CN" sz="1400" b="1">
                <a:latin typeface="+mn-ea"/>
                <a:ea typeface="+mn-ea"/>
              </a:rPr>
              <a:t>L </a:t>
            </a:r>
            <a:r>
              <a:rPr lang="zh-CN" altLang="en-US" sz="1400" b="1">
                <a:latin typeface="+mn-ea"/>
                <a:ea typeface="+mn-ea"/>
              </a:rPr>
              <a:t>分别为：</a:t>
            </a:r>
          </a:p>
          <a:p>
            <a:r>
              <a:rPr lang="zh-CN" altLang="en-US" sz="1400" b="1" smtClean="0">
                <a:latin typeface="+mn-ea"/>
                <a:ea typeface="+mn-ea"/>
              </a:rPr>
              <a:t>（</a:t>
            </a:r>
            <a:r>
              <a:rPr lang="en-US" altLang="zh-CN" sz="1400" b="1" smtClean="0">
                <a:latin typeface="+mn-ea"/>
                <a:ea typeface="+mn-ea"/>
              </a:rPr>
              <a:t>1</a:t>
            </a:r>
            <a:r>
              <a:rPr lang="zh-CN" altLang="en-US" sz="1400" b="1">
                <a:latin typeface="+mn-ea"/>
                <a:ea typeface="+mn-ea"/>
              </a:rPr>
              <a:t>）</a:t>
            </a:r>
            <a:r>
              <a:rPr lang="en-US" altLang="zh-CN" sz="1400" b="1">
                <a:latin typeface="+mn-ea"/>
                <a:ea typeface="+mn-ea"/>
              </a:rPr>
              <a:t>10cm</a:t>
            </a:r>
            <a:r>
              <a:rPr lang="zh-CN" altLang="en-US" sz="1400" b="1">
                <a:latin typeface="+mn-ea"/>
                <a:ea typeface="+mn-ea"/>
              </a:rPr>
              <a:t>（网络接口卡） （</a:t>
            </a:r>
            <a:r>
              <a:rPr lang="en-US" altLang="zh-CN" sz="1400" b="1">
                <a:latin typeface="+mn-ea"/>
                <a:ea typeface="+mn-ea"/>
              </a:rPr>
              <a:t>2</a:t>
            </a:r>
            <a:r>
              <a:rPr lang="zh-CN" altLang="en-US" sz="1400" b="1">
                <a:latin typeface="+mn-ea"/>
                <a:ea typeface="+mn-ea"/>
              </a:rPr>
              <a:t>）</a:t>
            </a:r>
            <a:r>
              <a:rPr lang="en-US" altLang="zh-CN" sz="1400" b="1">
                <a:latin typeface="+mn-ea"/>
                <a:ea typeface="+mn-ea"/>
              </a:rPr>
              <a:t>100m</a:t>
            </a:r>
            <a:r>
              <a:rPr lang="zh-CN" altLang="en-US" sz="1400" b="1">
                <a:latin typeface="+mn-ea"/>
                <a:ea typeface="+mn-ea"/>
              </a:rPr>
              <a:t>（局域网</a:t>
            </a:r>
            <a:r>
              <a:rPr lang="zh-CN" altLang="en-US" sz="1400" b="1" smtClean="0">
                <a:latin typeface="+mn-ea"/>
                <a:ea typeface="+mn-ea"/>
              </a:rPr>
              <a:t>）  （</a:t>
            </a:r>
            <a:r>
              <a:rPr lang="en-US" altLang="zh-CN" sz="1400" b="1" smtClean="0">
                <a:latin typeface="+mn-ea"/>
                <a:ea typeface="+mn-ea"/>
              </a:rPr>
              <a:t>3</a:t>
            </a:r>
            <a:r>
              <a:rPr lang="zh-CN" altLang="en-US" sz="1400" b="1">
                <a:latin typeface="+mn-ea"/>
                <a:ea typeface="+mn-ea"/>
              </a:rPr>
              <a:t>）</a:t>
            </a:r>
            <a:r>
              <a:rPr lang="en-US" altLang="zh-CN" sz="1400" b="1">
                <a:latin typeface="+mn-ea"/>
                <a:ea typeface="+mn-ea"/>
              </a:rPr>
              <a:t>100km</a:t>
            </a:r>
            <a:r>
              <a:rPr lang="zh-CN" altLang="en-US" sz="1400" b="1">
                <a:latin typeface="+mn-ea"/>
                <a:ea typeface="+mn-ea"/>
              </a:rPr>
              <a:t>（城域网</a:t>
            </a:r>
            <a:r>
              <a:rPr lang="zh-CN" altLang="en-US" sz="1400" b="1" smtClean="0">
                <a:latin typeface="+mn-ea"/>
                <a:ea typeface="+mn-ea"/>
              </a:rPr>
              <a:t>）    （</a:t>
            </a:r>
            <a:r>
              <a:rPr lang="en-US" altLang="zh-CN" sz="1400" b="1">
                <a:latin typeface="+mn-ea"/>
                <a:ea typeface="+mn-ea"/>
              </a:rPr>
              <a:t>4</a:t>
            </a:r>
            <a:r>
              <a:rPr lang="zh-CN" altLang="en-US" sz="1400" b="1" smtClean="0">
                <a:latin typeface="+mn-ea"/>
                <a:ea typeface="+mn-ea"/>
              </a:rPr>
              <a:t>）</a:t>
            </a:r>
            <a:r>
              <a:rPr lang="en-US" altLang="zh-CN" sz="1400" b="1" smtClean="0">
                <a:latin typeface="+mn-ea"/>
                <a:ea typeface="+mn-ea"/>
              </a:rPr>
              <a:t>5000km</a:t>
            </a:r>
            <a:r>
              <a:rPr lang="zh-CN" altLang="en-US" sz="1400" b="1">
                <a:latin typeface="+mn-ea"/>
                <a:ea typeface="+mn-ea"/>
              </a:rPr>
              <a:t>（广域网）</a:t>
            </a:r>
          </a:p>
          <a:p>
            <a:r>
              <a:rPr lang="zh-CN" altLang="en-US" sz="1400" b="1">
                <a:latin typeface="+mn-ea"/>
                <a:ea typeface="+mn-ea"/>
              </a:rPr>
              <a:t>试计算出当数据率为</a:t>
            </a:r>
            <a:r>
              <a:rPr lang="en-US" altLang="zh-CN" sz="1400" b="1">
                <a:latin typeface="+mn-ea"/>
                <a:ea typeface="+mn-ea"/>
              </a:rPr>
              <a:t>1Mb/s </a:t>
            </a:r>
            <a:r>
              <a:rPr lang="zh-CN" altLang="en-US" sz="1400" b="1">
                <a:latin typeface="+mn-ea"/>
                <a:ea typeface="+mn-ea"/>
              </a:rPr>
              <a:t>和</a:t>
            </a:r>
            <a:r>
              <a:rPr lang="en-US" altLang="zh-CN" sz="1400" b="1">
                <a:latin typeface="+mn-ea"/>
                <a:ea typeface="+mn-ea"/>
              </a:rPr>
              <a:t>10Gb/s </a:t>
            </a:r>
            <a:r>
              <a:rPr lang="zh-CN" altLang="en-US" sz="1400" b="1">
                <a:latin typeface="+mn-ea"/>
                <a:ea typeface="+mn-ea"/>
              </a:rPr>
              <a:t>时在以上媒体中正在传播的比特数。</a:t>
            </a:r>
          </a:p>
          <a:p>
            <a:pPr lvl="0"/>
            <a:r>
              <a:rPr lang="zh-CN" altLang="en-US" sz="1400" b="1">
                <a:latin typeface="+mn-ea"/>
                <a:ea typeface="+mn-ea"/>
              </a:rPr>
              <a:t>解</a:t>
            </a:r>
            <a:r>
              <a:rPr lang="zh-CN" altLang="en-US" sz="1400" b="1" smtClean="0">
                <a:latin typeface="+mn-ea"/>
                <a:ea typeface="+mn-ea"/>
              </a:rPr>
              <a:t>：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）传播时延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=0.1/(2 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)=5×10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-10 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S</a:t>
            </a:r>
          </a:p>
          <a:p>
            <a:pPr lvl="0"/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     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1Mb/s: 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比特数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-10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×1×10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-4 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bit</a:t>
            </a:r>
          </a:p>
          <a:p>
            <a:pPr lvl="0"/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    1Gb/s: 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比特数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-10 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×1×10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9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-1</a:t>
            </a:r>
          </a:p>
          <a:p>
            <a:pPr lvl="0"/>
            <a:r>
              <a:rPr lang="zh-CN" altLang="en-US" sz="1400" b="1" smtClean="0">
                <a:solidFill>
                  <a:prstClr val="black"/>
                </a:solidFill>
                <a:latin typeface="宋体" panose="02010600030101010101" pitchFamily="2" charset="-122"/>
              </a:rPr>
              <a:t>    （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）传播时延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=100/(2 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)=5×10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-7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</a:p>
          <a:p>
            <a:pPr lvl="0"/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    1Mb/s: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比特数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-7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×1×10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-1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S</a:t>
            </a:r>
          </a:p>
          <a:p>
            <a:pPr lvl="0"/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   1Gb/s: 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比特数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-7 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×1×10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9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2 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bit</a:t>
            </a:r>
          </a:p>
          <a:p>
            <a:pPr lvl="0"/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400" b="1" smtClean="0">
                <a:solidFill>
                  <a:prstClr val="black"/>
                </a:solidFill>
                <a:latin typeface="宋体" panose="02010600030101010101" pitchFamily="2" charset="-122"/>
              </a:rPr>
              <a:t>    (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3) 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传播时延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=100000/(2 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)=5 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-4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</a:p>
          <a:p>
            <a:pPr lvl="0"/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   1Mb/s: 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比特数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-4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×1×10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S</a:t>
            </a:r>
          </a:p>
          <a:p>
            <a:pPr lvl="0"/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   1Gb/s: 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比特数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-4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×1×10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9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5 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bits</a:t>
            </a:r>
          </a:p>
          <a:p>
            <a:pPr lvl="0"/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1400" b="1" smtClean="0">
                <a:solidFill>
                  <a:prstClr val="black"/>
                </a:solidFill>
                <a:latin typeface="宋体" panose="02010600030101010101" pitchFamily="2" charset="-122"/>
              </a:rPr>
              <a:t>   (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4) 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传播时延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=5000000/(2 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8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)=2.5 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-2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</a:t>
            </a:r>
          </a:p>
          <a:p>
            <a:pPr lvl="0"/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   1Mb/s: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比特数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=2.5 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-2 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×1×10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6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4</a:t>
            </a:r>
          </a:p>
          <a:p>
            <a:pPr lvl="0"/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   1Gb/s: </a:t>
            </a:r>
            <a:r>
              <a:rPr lang="zh-CN" altLang="en-US" sz="1400" b="1">
                <a:solidFill>
                  <a:prstClr val="black"/>
                </a:solidFill>
                <a:latin typeface="宋体" panose="02010600030101010101" pitchFamily="2" charset="-122"/>
              </a:rPr>
              <a:t>比特数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=2.5 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-2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 ×1×10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9</a:t>
            </a:r>
            <a:r>
              <a:rPr lang="en-US" altLang="zh-CN" sz="1400" b="1">
                <a:solidFill>
                  <a:prstClr val="black"/>
                </a:solidFill>
                <a:latin typeface="宋体" panose="02010600030101010101" pitchFamily="2" charset="-122"/>
              </a:rPr>
              <a:t>=5×10</a:t>
            </a:r>
            <a:r>
              <a:rPr lang="en-US" altLang="zh-CN" sz="1400" b="1" baseline="30000">
                <a:solidFill>
                  <a:prstClr val="black"/>
                </a:solidFill>
                <a:latin typeface="宋体" panose="02010600030101010101" pitchFamily="2" charset="-122"/>
              </a:rPr>
              <a:t>7</a:t>
            </a:r>
          </a:p>
          <a:p>
            <a:r>
              <a:rPr lang="en-US" altLang="zh-CN" sz="1400" b="1" smtClean="0">
                <a:latin typeface="+mn-ea"/>
                <a:ea typeface="+mn-ea"/>
              </a:rPr>
              <a:t>1-19</a:t>
            </a:r>
            <a:r>
              <a:rPr lang="zh-CN" altLang="en-US" sz="1400" b="1">
                <a:latin typeface="+mn-ea"/>
                <a:ea typeface="+mn-ea"/>
              </a:rPr>
              <a:t>长度为</a:t>
            </a:r>
            <a:r>
              <a:rPr lang="en-US" altLang="zh-CN" sz="1400" b="1">
                <a:latin typeface="+mn-ea"/>
                <a:ea typeface="+mn-ea"/>
              </a:rPr>
              <a:t>100 </a:t>
            </a:r>
            <a:r>
              <a:rPr lang="zh-CN" altLang="en-US" sz="1400" b="1">
                <a:latin typeface="+mn-ea"/>
                <a:ea typeface="+mn-ea"/>
              </a:rPr>
              <a:t>字节的应用层数据交给传输层传送，需加上</a:t>
            </a:r>
            <a:r>
              <a:rPr lang="en-US" altLang="zh-CN" sz="1400" b="1" smtClean="0">
                <a:latin typeface="+mn-ea"/>
                <a:ea typeface="+mn-ea"/>
              </a:rPr>
              <a:t>20</a:t>
            </a:r>
            <a:r>
              <a:rPr lang="zh-CN" altLang="en-US" sz="1400" b="1" smtClean="0">
                <a:latin typeface="+mn-ea"/>
                <a:ea typeface="+mn-ea"/>
              </a:rPr>
              <a:t>字节</a:t>
            </a:r>
            <a:r>
              <a:rPr lang="zh-CN" altLang="en-US" sz="1400" b="1">
                <a:latin typeface="+mn-ea"/>
                <a:ea typeface="+mn-ea"/>
              </a:rPr>
              <a:t>的</a:t>
            </a:r>
            <a:r>
              <a:rPr lang="en-US" altLang="zh-CN" sz="1400" b="1">
                <a:latin typeface="+mn-ea"/>
                <a:ea typeface="+mn-ea"/>
              </a:rPr>
              <a:t>TCP </a:t>
            </a:r>
            <a:r>
              <a:rPr lang="zh-CN" altLang="en-US" sz="1400" b="1">
                <a:latin typeface="+mn-ea"/>
                <a:ea typeface="+mn-ea"/>
              </a:rPr>
              <a:t>首部。再交给网络层传送</a:t>
            </a:r>
            <a:r>
              <a:rPr lang="zh-CN" altLang="en-US" sz="1400" b="1" smtClean="0">
                <a:latin typeface="+mn-ea"/>
                <a:ea typeface="+mn-ea"/>
              </a:rPr>
              <a:t>，需</a:t>
            </a:r>
            <a:r>
              <a:rPr lang="zh-CN" altLang="en-US" sz="1400" b="1">
                <a:latin typeface="+mn-ea"/>
                <a:ea typeface="+mn-ea"/>
              </a:rPr>
              <a:t>加上</a:t>
            </a:r>
            <a:r>
              <a:rPr lang="en-US" altLang="zh-CN" sz="1400" b="1">
                <a:latin typeface="+mn-ea"/>
                <a:ea typeface="+mn-ea"/>
              </a:rPr>
              <a:t>20 </a:t>
            </a:r>
            <a:r>
              <a:rPr lang="zh-CN" altLang="en-US" sz="1400" b="1">
                <a:latin typeface="+mn-ea"/>
                <a:ea typeface="+mn-ea"/>
              </a:rPr>
              <a:t>字节的</a:t>
            </a:r>
            <a:r>
              <a:rPr lang="en-US" altLang="zh-CN" sz="1400" b="1">
                <a:latin typeface="+mn-ea"/>
                <a:ea typeface="+mn-ea"/>
              </a:rPr>
              <a:t>IP </a:t>
            </a:r>
            <a:r>
              <a:rPr lang="zh-CN" altLang="en-US" sz="1400" b="1">
                <a:latin typeface="+mn-ea"/>
                <a:ea typeface="+mn-ea"/>
              </a:rPr>
              <a:t>首部。最后交给数据链路层的以太网传送，加上首部和</a:t>
            </a:r>
            <a:r>
              <a:rPr lang="zh-CN" altLang="en-US" sz="1400" b="1" smtClean="0">
                <a:latin typeface="+mn-ea"/>
                <a:ea typeface="+mn-ea"/>
              </a:rPr>
              <a:t>尾部</a:t>
            </a:r>
            <a:r>
              <a:rPr lang="en-US" altLang="zh-CN" sz="1400" b="1" smtClean="0">
                <a:latin typeface="+mn-ea"/>
                <a:ea typeface="+mn-ea"/>
              </a:rPr>
              <a:t>18 </a:t>
            </a:r>
            <a:r>
              <a:rPr lang="zh-CN" altLang="en-US" sz="1400" b="1">
                <a:latin typeface="+mn-ea"/>
                <a:ea typeface="+mn-ea"/>
              </a:rPr>
              <a:t>字节。试求数据的</a:t>
            </a:r>
            <a:r>
              <a:rPr lang="zh-CN" altLang="en-US" sz="1400" b="1" smtClean="0">
                <a:latin typeface="+mn-ea"/>
                <a:ea typeface="+mn-ea"/>
              </a:rPr>
              <a:t>传输</a:t>
            </a:r>
            <a:r>
              <a:rPr lang="zh-CN" altLang="en-US" sz="1400" b="1">
                <a:latin typeface="+mn-ea"/>
                <a:ea typeface="+mn-ea"/>
              </a:rPr>
              <a:t>效率。数据的传输效率是指发送的应用层数据除以所发送的总数据（即应用数据加上各种首部和尾部的</a:t>
            </a:r>
          </a:p>
          <a:p>
            <a:r>
              <a:rPr lang="zh-CN" altLang="en-US" sz="1400" b="1">
                <a:latin typeface="+mn-ea"/>
                <a:ea typeface="+mn-ea"/>
              </a:rPr>
              <a:t>额外开销）。若应用层数据长度为</a:t>
            </a:r>
            <a:r>
              <a:rPr lang="en-US" altLang="zh-CN" sz="1400" b="1">
                <a:latin typeface="+mn-ea"/>
                <a:ea typeface="+mn-ea"/>
              </a:rPr>
              <a:t>1000 </a:t>
            </a:r>
            <a:r>
              <a:rPr lang="zh-CN" altLang="en-US" sz="1400" b="1">
                <a:latin typeface="+mn-ea"/>
                <a:ea typeface="+mn-ea"/>
              </a:rPr>
              <a:t>字节，数据的传输效率是多少？</a:t>
            </a:r>
          </a:p>
          <a:p>
            <a:r>
              <a:rPr lang="zh-CN" altLang="en-US" sz="1400" b="1">
                <a:latin typeface="+mn-ea"/>
                <a:ea typeface="+mn-ea"/>
              </a:rPr>
              <a:t>解：（</a:t>
            </a:r>
            <a:r>
              <a:rPr lang="en-US" altLang="zh-CN" sz="1400" b="1">
                <a:latin typeface="+mn-ea"/>
                <a:ea typeface="+mn-ea"/>
              </a:rPr>
              <a:t>1</a:t>
            </a:r>
            <a:r>
              <a:rPr lang="zh-CN" altLang="en-US" sz="1400" b="1">
                <a:latin typeface="+mn-ea"/>
                <a:ea typeface="+mn-ea"/>
              </a:rPr>
              <a:t>） </a:t>
            </a:r>
            <a:r>
              <a:rPr lang="en-US" altLang="zh-CN" sz="1400" b="1">
                <a:latin typeface="+mn-ea"/>
                <a:ea typeface="+mn-ea"/>
              </a:rPr>
              <a:t>100/</a:t>
            </a:r>
            <a:r>
              <a:rPr lang="zh-CN" altLang="en-US" sz="1400" b="1">
                <a:latin typeface="+mn-ea"/>
                <a:ea typeface="+mn-ea"/>
              </a:rPr>
              <a:t>（</a:t>
            </a:r>
            <a:r>
              <a:rPr lang="en-US" altLang="zh-CN" sz="1400" b="1">
                <a:latin typeface="+mn-ea"/>
                <a:ea typeface="+mn-ea"/>
              </a:rPr>
              <a:t>100+20+20+18 </a:t>
            </a:r>
            <a:r>
              <a:rPr lang="zh-CN" altLang="en-US" sz="1400" b="1">
                <a:latin typeface="+mn-ea"/>
                <a:ea typeface="+mn-ea"/>
              </a:rPr>
              <a:t>）</a:t>
            </a:r>
            <a:r>
              <a:rPr lang="en-US" altLang="zh-CN" sz="1400" b="1">
                <a:latin typeface="+mn-ea"/>
                <a:ea typeface="+mn-ea"/>
              </a:rPr>
              <a:t>=63.3%</a:t>
            </a:r>
          </a:p>
          <a:p>
            <a:r>
              <a:rPr lang="zh-CN" altLang="en-US" sz="1400" b="1">
                <a:latin typeface="+mn-ea"/>
                <a:ea typeface="+mn-ea"/>
              </a:rPr>
              <a:t>（</a:t>
            </a:r>
            <a:r>
              <a:rPr lang="en-US" altLang="zh-CN" sz="1400" b="1">
                <a:latin typeface="+mn-ea"/>
                <a:ea typeface="+mn-ea"/>
              </a:rPr>
              <a:t>2</a:t>
            </a:r>
            <a:r>
              <a:rPr lang="zh-CN" altLang="en-US" sz="1400" b="1">
                <a:latin typeface="+mn-ea"/>
                <a:ea typeface="+mn-ea"/>
              </a:rPr>
              <a:t>） </a:t>
            </a:r>
            <a:r>
              <a:rPr lang="en-US" altLang="zh-CN" sz="1400" b="1">
                <a:latin typeface="+mn-ea"/>
                <a:ea typeface="+mn-ea"/>
              </a:rPr>
              <a:t>1000/</a:t>
            </a:r>
            <a:r>
              <a:rPr lang="zh-CN" altLang="en-US" sz="1400" b="1">
                <a:latin typeface="+mn-ea"/>
                <a:ea typeface="+mn-ea"/>
              </a:rPr>
              <a:t>（ </a:t>
            </a:r>
            <a:r>
              <a:rPr lang="en-US" altLang="zh-CN" sz="1400" b="1">
                <a:latin typeface="+mn-ea"/>
                <a:ea typeface="+mn-ea"/>
              </a:rPr>
              <a:t>1000+20+20+18 </a:t>
            </a:r>
            <a:r>
              <a:rPr lang="zh-CN" altLang="en-US" sz="1400" b="1">
                <a:latin typeface="+mn-ea"/>
                <a:ea typeface="+mn-ea"/>
              </a:rPr>
              <a:t>）</a:t>
            </a:r>
            <a:r>
              <a:rPr lang="en-US" altLang="zh-CN" sz="1400" b="1">
                <a:latin typeface="+mn-ea"/>
                <a:ea typeface="+mn-ea"/>
              </a:rPr>
              <a:t>=94.5%</a:t>
            </a:r>
            <a:endParaRPr lang="en-US" altLang="zh-CN" sz="1400" b="1">
              <a:solidFill>
                <a:prstClr val="black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0684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27759" y="595459"/>
            <a:ext cx="8293995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b="1">
                <a:latin typeface="Arial" panose="020B0604020202020204" pitchFamily="34" charset="0"/>
              </a:rPr>
              <a:t>1-22 </a:t>
            </a:r>
            <a:r>
              <a:rPr lang="zh-CN" altLang="en-US" sz="1300" b="1">
                <a:latin typeface="AdobeSongStd-Light"/>
              </a:rPr>
              <a:t>网络协议的三个要素是什么？各有什么含义？</a:t>
            </a:r>
          </a:p>
          <a:p>
            <a:r>
              <a:rPr lang="zh-CN" altLang="en-US" sz="1300" b="1">
                <a:latin typeface="AdobeSongStd-Light"/>
              </a:rPr>
              <a:t>答：网络协议：为进行网络中的数据交换而建立的规则、标准或约定。由以下三个要素组成：</a:t>
            </a:r>
          </a:p>
          <a:p>
            <a:r>
              <a:rPr lang="zh-CN" altLang="en-US" sz="1300" b="1">
                <a:latin typeface="AdobeSongStd-Light"/>
              </a:rPr>
              <a:t>（</a:t>
            </a:r>
            <a:r>
              <a:rPr lang="en-US" altLang="zh-CN" sz="1300" b="1">
                <a:latin typeface="Arial" panose="020B0604020202020204" pitchFamily="34" charset="0"/>
              </a:rPr>
              <a:t>1</a:t>
            </a:r>
            <a:r>
              <a:rPr lang="zh-CN" altLang="en-US" sz="1300" b="1">
                <a:latin typeface="AdobeSongStd-Light"/>
              </a:rPr>
              <a:t>）语法：即数据与控制信息的结构或格式。</a:t>
            </a:r>
          </a:p>
          <a:p>
            <a:r>
              <a:rPr lang="zh-CN" altLang="en-US" sz="1300" b="1">
                <a:latin typeface="AdobeSongStd-Light"/>
              </a:rPr>
              <a:t>（</a:t>
            </a:r>
            <a:r>
              <a:rPr lang="en-US" altLang="zh-CN" sz="1300" b="1">
                <a:latin typeface="Arial" panose="020B0604020202020204" pitchFamily="34" charset="0"/>
              </a:rPr>
              <a:t>2</a:t>
            </a:r>
            <a:r>
              <a:rPr lang="zh-CN" altLang="en-US" sz="1300" b="1">
                <a:latin typeface="AdobeSongStd-Light"/>
              </a:rPr>
              <a:t>）语义：即需要发出何种控制信息，完成何种动作以及做出何种响应。</a:t>
            </a:r>
          </a:p>
          <a:p>
            <a:r>
              <a:rPr lang="zh-CN" altLang="en-US" sz="1300" b="1">
                <a:latin typeface="AdobeSongStd-Light"/>
              </a:rPr>
              <a:t>（</a:t>
            </a:r>
            <a:r>
              <a:rPr lang="en-US" altLang="zh-CN" sz="1300" b="1">
                <a:latin typeface="Arial" panose="020B0604020202020204" pitchFamily="34" charset="0"/>
              </a:rPr>
              <a:t>3</a:t>
            </a:r>
            <a:r>
              <a:rPr lang="zh-CN" altLang="en-US" sz="1300" b="1">
                <a:latin typeface="AdobeSongStd-Light"/>
              </a:rPr>
              <a:t>）同步：即事件实现顺序的详细说明</a:t>
            </a:r>
            <a:r>
              <a:rPr lang="zh-CN" altLang="en-US" sz="1300" b="1" smtClean="0">
                <a:latin typeface="AdobeSongStd-Light"/>
              </a:rPr>
              <a:t>。</a:t>
            </a:r>
            <a:endParaRPr lang="en-US" altLang="zh-CN" sz="1300" b="1" smtClean="0">
              <a:latin typeface="AdobeSongStd-Light"/>
            </a:endParaRPr>
          </a:p>
          <a:p>
            <a:endParaRPr lang="en-US" altLang="zh-CN" sz="1300" b="1" smtClean="0">
              <a:latin typeface="AdobeSongStd-Light"/>
            </a:endParaRPr>
          </a:p>
          <a:p>
            <a:r>
              <a:rPr lang="en-US" altLang="zh-CN" sz="1300" b="1" smtClean="0">
                <a:latin typeface="Arial" panose="020B0604020202020204" pitchFamily="34" charset="0"/>
              </a:rPr>
              <a:t>1-29 </a:t>
            </a:r>
            <a:r>
              <a:rPr lang="zh-CN" altLang="en-US" sz="1300" b="1" smtClean="0"/>
              <a:t>有</a:t>
            </a:r>
            <a:r>
              <a:rPr lang="zh-CN" altLang="en-US" sz="1300" b="1"/>
              <a:t>一个点对点链路，长度为 </a:t>
            </a:r>
            <a:r>
              <a:rPr lang="en-US" altLang="zh-CN" sz="1300" b="1"/>
              <a:t>50km</a:t>
            </a:r>
            <a:r>
              <a:rPr lang="zh-CN" altLang="en-US" sz="1300" b="1"/>
              <a:t>。若数据在此链路上的传播速率为 </a:t>
            </a:r>
            <a:r>
              <a:rPr lang="en-US" altLang="zh-CN" sz="1300" b="1"/>
              <a:t>2 × 10</a:t>
            </a:r>
            <a:r>
              <a:rPr lang="en-US" altLang="zh-CN" sz="1300" b="1" baseline="30000"/>
              <a:t>8 </a:t>
            </a:r>
            <a:r>
              <a:rPr lang="en-US" altLang="zh-CN" sz="1300" b="1"/>
              <a:t>m/s</a:t>
            </a:r>
            <a:r>
              <a:rPr lang="zh-CN" altLang="en-US" sz="1300" b="1"/>
              <a:t>，试问链路的带宽应为多少才能使传播时延和发送 </a:t>
            </a:r>
            <a:r>
              <a:rPr lang="en-US" altLang="zh-CN" sz="1300" b="1"/>
              <a:t>100 </a:t>
            </a:r>
            <a:r>
              <a:rPr lang="zh-CN" altLang="en-US" sz="1300" b="1"/>
              <a:t>字节的分组的发送时延一样大。如果发送的是 </a:t>
            </a:r>
            <a:r>
              <a:rPr lang="en-US" altLang="zh-CN" sz="1300" b="1"/>
              <a:t>512 </a:t>
            </a:r>
            <a:r>
              <a:rPr lang="zh-CN" altLang="en-US" sz="1300" b="1"/>
              <a:t>字节长的分组，结果又应如何</a:t>
            </a:r>
            <a:r>
              <a:rPr lang="zh-CN" altLang="en-US" sz="1300" b="1" smtClean="0"/>
              <a:t>？</a:t>
            </a:r>
            <a:endParaRPr lang="en-US" altLang="zh-CN" sz="1300" b="1" smtClean="0"/>
          </a:p>
          <a:p>
            <a:r>
              <a:rPr lang="zh-CN" altLang="en-US" sz="1400" b="1" smtClean="0"/>
              <a:t>传播</a:t>
            </a:r>
            <a:r>
              <a:rPr lang="zh-CN" altLang="en-US" sz="1400" b="1"/>
              <a:t>时延</a:t>
            </a:r>
            <a:r>
              <a:rPr lang="en-US" altLang="zh-CN" sz="1400" b="1" smtClean="0"/>
              <a:t>tp=50*10^3 m/2*10^8 </a:t>
            </a:r>
            <a:r>
              <a:rPr lang="en-US" altLang="zh-CN" sz="1400" b="1"/>
              <a:t>m/s = 2.5*10^(-4)s </a:t>
            </a:r>
          </a:p>
          <a:p>
            <a:r>
              <a:rPr lang="zh-CN" altLang="en-US" sz="1400" b="1"/>
              <a:t>发送</a:t>
            </a:r>
            <a:r>
              <a:rPr lang="en-US" altLang="zh-CN" sz="1400" b="1"/>
              <a:t>100</a:t>
            </a:r>
            <a:r>
              <a:rPr lang="zh-CN" altLang="en-US" sz="1400" b="1"/>
              <a:t>字节时，带宽</a:t>
            </a:r>
            <a:r>
              <a:rPr lang="en-US" altLang="zh-CN" sz="1400" b="1"/>
              <a:t>=100*8 bit/</a:t>
            </a:r>
            <a:r>
              <a:rPr lang="zh-CN" altLang="en-US" sz="1400" b="1"/>
              <a:t>（</a:t>
            </a:r>
            <a:r>
              <a:rPr lang="en-US" altLang="zh-CN" sz="1400" b="1"/>
              <a:t>2.5*10^(-4)s</a:t>
            </a:r>
            <a:r>
              <a:rPr lang="zh-CN" altLang="en-US" sz="1400" b="1"/>
              <a:t>）</a:t>
            </a:r>
            <a:r>
              <a:rPr lang="en-US" altLang="zh-CN" sz="1400" b="1"/>
              <a:t>=3.2Mbit/s </a:t>
            </a:r>
          </a:p>
          <a:p>
            <a:r>
              <a:rPr lang="zh-CN" altLang="en-US" sz="1400" b="1"/>
              <a:t>发送</a:t>
            </a:r>
            <a:r>
              <a:rPr lang="en-US" altLang="zh-CN" sz="1400" b="1"/>
              <a:t>512</a:t>
            </a:r>
            <a:r>
              <a:rPr lang="zh-CN" altLang="en-US" sz="1400" b="1"/>
              <a:t>字节时，带宽</a:t>
            </a:r>
            <a:r>
              <a:rPr lang="en-US" altLang="zh-CN" sz="1400" b="1"/>
              <a:t>=512*8 bit/</a:t>
            </a:r>
            <a:r>
              <a:rPr lang="zh-CN" altLang="en-US" sz="1400" b="1"/>
              <a:t>（</a:t>
            </a:r>
            <a:r>
              <a:rPr lang="en-US" altLang="zh-CN" sz="1400" b="1"/>
              <a:t>2.5*10^(-4)s</a:t>
            </a:r>
            <a:r>
              <a:rPr lang="zh-CN" altLang="en-US" sz="1400" b="1"/>
              <a:t>）</a:t>
            </a:r>
            <a:r>
              <a:rPr lang="en-US" altLang="zh-CN" sz="1400" b="1"/>
              <a:t>=</a:t>
            </a:r>
            <a:r>
              <a:rPr lang="en-US" altLang="zh-CN" sz="1400" b="1" smtClean="0"/>
              <a:t>16.384Mbit/s</a:t>
            </a:r>
          </a:p>
          <a:p>
            <a:endParaRPr lang="en-US" altLang="zh-CN" sz="1400" b="1" smtClean="0"/>
          </a:p>
          <a:p>
            <a:r>
              <a:rPr lang="en-US" altLang="zh-CN" sz="1300" b="1">
                <a:latin typeface="Arial" panose="020B0604020202020204" pitchFamily="34" charset="0"/>
              </a:rPr>
              <a:t>1-30</a:t>
            </a:r>
            <a:r>
              <a:rPr lang="en-US" altLang="zh-CN" sz="1400" b="1" smtClean="0"/>
              <a:t> </a:t>
            </a:r>
            <a:r>
              <a:rPr lang="zh-CN" altLang="en-US" sz="1400" b="1" smtClean="0"/>
              <a:t>有</a:t>
            </a:r>
            <a:r>
              <a:rPr lang="zh-CN" altLang="en-US" sz="1400" b="1"/>
              <a:t>一个点对点链路，长度为</a:t>
            </a:r>
            <a:r>
              <a:rPr lang="en-US" altLang="zh-CN" sz="1400" b="1"/>
              <a:t>20000km</a:t>
            </a:r>
            <a:r>
              <a:rPr lang="zh-CN" altLang="en-US" sz="1400" b="1"/>
              <a:t>，数据发送的速率是</a:t>
            </a:r>
            <a:r>
              <a:rPr lang="en-US" altLang="zh-CN" sz="1400" b="1"/>
              <a:t>1kbit/s</a:t>
            </a:r>
            <a:r>
              <a:rPr lang="zh-CN" altLang="en-US" sz="1400" b="1"/>
              <a:t>，要发送的数据</a:t>
            </a:r>
            <a:r>
              <a:rPr lang="en-US" altLang="zh-CN" sz="1400" b="1"/>
              <a:t>100bit</a:t>
            </a:r>
            <a:r>
              <a:rPr lang="zh-CN" altLang="en-US" sz="1400" b="1"/>
              <a:t>。数据在此链路上的传播速度为</a:t>
            </a:r>
            <a:r>
              <a:rPr lang="en-US" altLang="zh-CN" sz="1400" b="1"/>
              <a:t>2×10^8m/s</a:t>
            </a:r>
            <a:r>
              <a:rPr lang="zh-CN" altLang="en-US" sz="1400" b="1"/>
              <a:t>。假定我们可以看见线路上传输的比特，试画出我们看到的线路上的比特（画两个图，一个在</a:t>
            </a:r>
            <a:r>
              <a:rPr lang="en-US" altLang="zh-CN" sz="1400" b="1"/>
              <a:t>100bit</a:t>
            </a:r>
            <a:r>
              <a:rPr lang="zh-CN" altLang="en-US" sz="1400" b="1"/>
              <a:t>刚刚发送时，一个是再经过</a:t>
            </a:r>
            <a:r>
              <a:rPr lang="en-US" altLang="zh-CN" sz="1400" b="1"/>
              <a:t>0.05s</a:t>
            </a:r>
            <a:r>
              <a:rPr lang="zh-CN" altLang="en-US" sz="1400" b="1"/>
              <a:t>后</a:t>
            </a:r>
            <a:r>
              <a:rPr lang="zh-CN" altLang="en-US" sz="1400" b="1" smtClean="0"/>
              <a:t>）</a:t>
            </a:r>
            <a:endParaRPr lang="en-US" altLang="zh-CN" sz="1400" b="1" smtClean="0"/>
          </a:p>
          <a:p>
            <a:r>
              <a:rPr lang="zh-CN" altLang="en-US" sz="1400" b="1"/>
              <a:t>由题意可得</a:t>
            </a:r>
            <a:r>
              <a:rPr lang="en-US" altLang="zh-CN" sz="1400" b="1"/>
              <a:t>:</a:t>
            </a:r>
            <a:r>
              <a:rPr lang="zh-CN" altLang="en-US" sz="1400" b="1" smtClean="0"/>
              <a:t>发</a:t>
            </a:r>
            <a:r>
              <a:rPr lang="zh-CN" altLang="en-US" sz="1400" b="1"/>
              <a:t>送</a:t>
            </a:r>
            <a:r>
              <a:rPr lang="zh-CN" altLang="en-US" sz="1400" b="1" smtClean="0"/>
              <a:t>时延</a:t>
            </a:r>
            <a:r>
              <a:rPr lang="en-US" altLang="zh-CN" sz="1400" b="1"/>
              <a:t>:Ts</a:t>
            </a:r>
            <a:r>
              <a:rPr lang="zh-CN" altLang="en-US" sz="1400" b="1"/>
              <a:t>＝</a:t>
            </a:r>
            <a:r>
              <a:rPr lang="en-US" altLang="zh-CN" sz="1400" b="1"/>
              <a:t>100bit/(1×10∧3)bit/s</a:t>
            </a:r>
            <a:r>
              <a:rPr lang="zh-CN" altLang="en-US" sz="1400" b="1"/>
              <a:t>＝</a:t>
            </a:r>
            <a:r>
              <a:rPr lang="en-US" altLang="zh-CN" sz="1400" b="1"/>
              <a:t>0.1s</a:t>
            </a:r>
            <a:r>
              <a:rPr lang="zh-CN" altLang="en-US" sz="1400" b="1"/>
              <a:t/>
            </a:r>
            <a:br>
              <a:rPr lang="zh-CN" altLang="en-US" sz="1400" b="1"/>
            </a:br>
            <a:r>
              <a:rPr lang="zh-CN" altLang="en-US" sz="1400" b="1"/>
              <a:t>传播时延</a:t>
            </a:r>
            <a:r>
              <a:rPr lang="en-US" altLang="zh-CN" sz="1400" b="1"/>
              <a:t>:Tp</a:t>
            </a:r>
            <a:r>
              <a:rPr lang="zh-CN" altLang="en-US" sz="1400" b="1"/>
              <a:t>＝</a:t>
            </a:r>
            <a:r>
              <a:rPr lang="en-US" altLang="zh-CN" sz="1400" b="1"/>
              <a:t>20000×10∧3m/(2×10∧8)ms</a:t>
            </a:r>
            <a:r>
              <a:rPr lang="zh-CN" altLang="en-US" sz="1400" b="1"/>
              <a:t>＝</a:t>
            </a:r>
            <a:r>
              <a:rPr lang="en-US" altLang="zh-CN" sz="1400" b="1"/>
              <a:t>0.1s</a:t>
            </a:r>
            <a:r>
              <a:rPr lang="zh-CN" altLang="en-US" sz="1400" b="1"/>
              <a:t/>
            </a:r>
            <a:br>
              <a:rPr lang="zh-CN" altLang="en-US" sz="1400" b="1"/>
            </a:br>
            <a:r>
              <a:rPr lang="zh-CN" altLang="en-US" sz="1400" b="1"/>
              <a:t>∵</a:t>
            </a:r>
            <a:r>
              <a:rPr lang="en-US" altLang="zh-CN" sz="1400" b="1"/>
              <a:t>Ts</a:t>
            </a:r>
            <a:r>
              <a:rPr lang="zh-CN" altLang="en-US" sz="1400" b="1"/>
              <a:t>＝</a:t>
            </a:r>
            <a:r>
              <a:rPr lang="en-US" altLang="zh-CN" sz="1400" b="1"/>
              <a:t>Tp</a:t>
            </a:r>
            <a:r>
              <a:rPr lang="zh-CN" altLang="en-US" sz="1400" b="1"/>
              <a:t/>
            </a:r>
            <a:br>
              <a:rPr lang="zh-CN" altLang="en-US" sz="1400" b="1"/>
            </a:br>
            <a:r>
              <a:rPr lang="zh-CN" altLang="en-US" sz="1400" b="1"/>
              <a:t>∴在第一个比特网刚好到达终点时</a:t>
            </a:r>
            <a:r>
              <a:rPr lang="en-US" altLang="zh-CN" sz="1400" b="1"/>
              <a:t>100bit</a:t>
            </a:r>
            <a:r>
              <a:rPr lang="zh-CN" altLang="en-US" sz="1400" b="1"/>
              <a:t>的数据刚好全部发送完。</a:t>
            </a:r>
            <a:br>
              <a:rPr lang="zh-CN" altLang="en-US" sz="1400" b="1"/>
            </a:br>
            <a:r>
              <a:rPr lang="zh-CN" altLang="en-US" sz="1400" b="1"/>
              <a:t>再经过</a:t>
            </a:r>
            <a:r>
              <a:rPr lang="en-US" altLang="zh-CN" sz="1400" b="1"/>
              <a:t>0.05s</a:t>
            </a:r>
            <a:r>
              <a:rPr lang="zh-CN" altLang="en-US" sz="1400" b="1"/>
              <a:t>时，线路上还剩</a:t>
            </a:r>
            <a:r>
              <a:rPr lang="en-US" altLang="zh-CN" sz="1400" b="1"/>
              <a:t>50bit</a:t>
            </a:r>
            <a:r>
              <a:rPr lang="zh-CN" altLang="en-US" sz="1400" b="1"/>
              <a:t>，即最后发送比特刚好到达线路中点。</a:t>
            </a:r>
            <a:endParaRPr lang="en-US" altLang="zh-CN" sz="1400" b="1" smtClean="0"/>
          </a:p>
          <a:p>
            <a:endParaRPr lang="en-US" altLang="zh-CN" sz="1400" smtClean="0"/>
          </a:p>
          <a:p>
            <a:endParaRPr lang="en-US" altLang="zh-CN" sz="1400"/>
          </a:p>
          <a:p>
            <a:endParaRPr lang="en-US" altLang="zh-CN" sz="1300" b="1">
              <a:latin typeface="Arial" panose="020B0604020202020204" pitchFamily="34" charset="0"/>
            </a:endParaRPr>
          </a:p>
          <a:p>
            <a:endParaRPr lang="en-US" altLang="zh-CN" sz="1300" b="1" smtClean="0">
              <a:latin typeface="Arial" panose="020B0604020202020204" pitchFamily="34" charset="0"/>
            </a:endParaRPr>
          </a:p>
          <a:p>
            <a:endParaRPr lang="en-US" altLang="zh-CN" sz="1300" b="1">
              <a:latin typeface="Arial" panose="020B0604020202020204" pitchFamily="34" charset="0"/>
            </a:endParaRPr>
          </a:p>
          <a:p>
            <a:endParaRPr lang="zh-CN" altLang="en-US"/>
          </a:p>
        </p:txBody>
      </p:sp>
      <p:pic>
        <p:nvPicPr>
          <p:cNvPr id="6146" name="Picture 2" descr="在这里插入图片描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508" y="3587146"/>
            <a:ext cx="3394480" cy="9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4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2789</TotalTime>
  <Words>2112</Words>
  <Application>Microsoft Office PowerPoint</Application>
  <PresentationFormat>全屏显示(16:9)</PresentationFormat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宋体</vt:lpstr>
      <vt:lpstr>隶书</vt:lpstr>
      <vt:lpstr>Wingdings</vt:lpstr>
      <vt:lpstr>微软雅黑</vt:lpstr>
      <vt:lpstr>PingFang SC</vt:lpstr>
      <vt:lpstr>AdobeSongStd-Light</vt:lpstr>
      <vt:lpstr>Arial</vt:lpstr>
      <vt:lpstr>Times-Roman</vt:lpstr>
      <vt:lpstr>-apple-system</vt:lpstr>
      <vt:lpstr>Cambria Math</vt:lpstr>
      <vt:lpstr>Calibri</vt:lpstr>
      <vt:lpstr>Times New Roman</vt:lpstr>
      <vt:lpstr>Office 主题​​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464</cp:revision>
  <dcterms:created xsi:type="dcterms:W3CDTF">2018-07-18T08:51:00Z</dcterms:created>
  <dcterms:modified xsi:type="dcterms:W3CDTF">2023-09-27T14:19:00Z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